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tags/tag1.xml" ContentType="application/vnd.openxmlformats-officedocument.presentationml.tags+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tags/tag2.xml" ContentType="application/vnd.openxmlformats-officedocument.presentationml.tags+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91"/>
  </p:notesMasterIdLst>
  <p:handoutMasterIdLst>
    <p:handoutMasterId r:id="rId92"/>
  </p:handoutMasterIdLst>
  <p:sldIdLst>
    <p:sldId id="256" r:id="rId2"/>
    <p:sldId id="513" r:id="rId3"/>
    <p:sldId id="654" r:id="rId4"/>
    <p:sldId id="673" r:id="rId5"/>
    <p:sldId id="664" r:id="rId6"/>
    <p:sldId id="698" r:id="rId7"/>
    <p:sldId id="703" r:id="rId8"/>
    <p:sldId id="699" r:id="rId9"/>
    <p:sldId id="700" r:id="rId10"/>
    <p:sldId id="701" r:id="rId11"/>
    <p:sldId id="705" r:id="rId12"/>
    <p:sldId id="704" r:id="rId13"/>
    <p:sldId id="706" r:id="rId14"/>
    <p:sldId id="707" r:id="rId15"/>
    <p:sldId id="665" r:id="rId16"/>
    <p:sldId id="782" r:id="rId17"/>
    <p:sldId id="667" r:id="rId18"/>
    <p:sldId id="783" r:id="rId19"/>
    <p:sldId id="786" r:id="rId20"/>
    <p:sldId id="787" r:id="rId21"/>
    <p:sldId id="669" r:id="rId22"/>
    <p:sldId id="671" r:id="rId23"/>
    <p:sldId id="789" r:id="rId24"/>
    <p:sldId id="788" r:id="rId25"/>
    <p:sldId id="795" r:id="rId26"/>
    <p:sldId id="790" r:id="rId27"/>
    <p:sldId id="792" r:id="rId28"/>
    <p:sldId id="791" r:id="rId29"/>
    <p:sldId id="793" r:id="rId30"/>
    <p:sldId id="794" r:id="rId31"/>
    <p:sldId id="796" r:id="rId32"/>
    <p:sldId id="674" r:id="rId33"/>
    <p:sldId id="668" r:id="rId34"/>
    <p:sldId id="718" r:id="rId35"/>
    <p:sldId id="727" r:id="rId36"/>
    <p:sldId id="728" r:id="rId37"/>
    <p:sldId id="690" r:id="rId38"/>
    <p:sldId id="672" r:id="rId39"/>
    <p:sldId id="670" r:id="rId40"/>
    <p:sldId id="691" r:id="rId41"/>
    <p:sldId id="710" r:id="rId42"/>
    <p:sldId id="711" r:id="rId43"/>
    <p:sldId id="712" r:id="rId44"/>
    <p:sldId id="714" r:id="rId45"/>
    <p:sldId id="713" r:id="rId46"/>
    <p:sldId id="780" r:id="rId47"/>
    <p:sldId id="715" r:id="rId48"/>
    <p:sldId id="717" r:id="rId49"/>
    <p:sldId id="798" r:id="rId50"/>
    <p:sldId id="797" r:id="rId51"/>
    <p:sldId id="799" r:id="rId52"/>
    <p:sldId id="652" r:id="rId53"/>
    <p:sldId id="653" r:id="rId54"/>
    <p:sldId id="655" r:id="rId55"/>
    <p:sldId id="657" r:id="rId56"/>
    <p:sldId id="656" r:id="rId57"/>
    <p:sldId id="658" r:id="rId58"/>
    <p:sldId id="659" r:id="rId59"/>
    <p:sldId id="660" r:id="rId60"/>
    <p:sldId id="661" r:id="rId61"/>
    <p:sldId id="662" r:id="rId62"/>
    <p:sldId id="663" r:id="rId63"/>
    <p:sldId id="679" r:id="rId64"/>
    <p:sldId id="680" r:id="rId65"/>
    <p:sldId id="682" r:id="rId66"/>
    <p:sldId id="683" r:id="rId67"/>
    <p:sldId id="694" r:id="rId68"/>
    <p:sldId id="684" r:id="rId69"/>
    <p:sldId id="681" r:id="rId70"/>
    <p:sldId id="695" r:id="rId71"/>
    <p:sldId id="685" r:id="rId72"/>
    <p:sldId id="686" r:id="rId73"/>
    <p:sldId id="687" r:id="rId74"/>
    <p:sldId id="688" r:id="rId75"/>
    <p:sldId id="692" r:id="rId76"/>
    <p:sldId id="696" r:id="rId77"/>
    <p:sldId id="693" r:id="rId78"/>
    <p:sldId id="697" r:id="rId79"/>
    <p:sldId id="708" r:id="rId80"/>
    <p:sldId id="709" r:id="rId81"/>
    <p:sldId id="719" r:id="rId82"/>
    <p:sldId id="720" r:id="rId83"/>
    <p:sldId id="735" r:id="rId84"/>
    <p:sldId id="721" r:id="rId85"/>
    <p:sldId id="722" r:id="rId86"/>
    <p:sldId id="723" r:id="rId87"/>
    <p:sldId id="724" r:id="rId88"/>
    <p:sldId id="725" r:id="rId89"/>
    <p:sldId id="726" r:id="rId90"/>
  </p:sldIdLst>
  <p:sldSz cx="9144000" cy="6858000" type="screen4x3"/>
  <p:notesSz cx="7099300" cy="10234613"/>
  <p:defaultTextStyle>
    <a:defPPr>
      <a:defRPr lang="ja-JP"/>
    </a:defPPr>
    <a:lvl1pPr algn="l" rtl="0" fontAlgn="base">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fontAlgn="base">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fontAlgn="base">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fontAlgn="base">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fontAlgn="base">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000000"/>
    <a:srgbClr val="000066"/>
    <a:srgbClr val="003366"/>
    <a:srgbClr val="00FF00"/>
    <a:srgbClr val="FF33CC"/>
    <a:srgbClr val="FF66CC"/>
    <a:srgbClr val="FFFF99"/>
    <a:srgbClr val="FF99FF"/>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0" autoAdjust="0"/>
    <p:restoredTop sz="67116" autoAdjust="0"/>
  </p:normalViewPr>
  <p:slideViewPr>
    <p:cSldViewPr>
      <p:cViewPr varScale="1">
        <p:scale>
          <a:sx n="44" d="100"/>
          <a:sy n="44" d="100"/>
        </p:scale>
        <p:origin x="2226" y="54"/>
      </p:cViewPr>
      <p:guideLst>
        <p:guide orient="horz" pos="4319"/>
        <p:guide pos="5759"/>
      </p:guideLst>
    </p:cSldViewPr>
  </p:slideViewPr>
  <p:outlineViewPr>
    <p:cViewPr>
      <p:scale>
        <a:sx n="33" d="100"/>
        <a:sy n="33" d="100"/>
      </p:scale>
      <p:origin x="0" y="2412"/>
    </p:cViewPr>
  </p:outlineViewPr>
  <p:notesTextViewPr>
    <p:cViewPr>
      <p:scale>
        <a:sx n="100" d="100"/>
        <a:sy n="100" d="100"/>
      </p:scale>
      <p:origin x="0" y="0"/>
    </p:cViewPr>
  </p:notesTextViewPr>
  <p:sorterViewPr>
    <p:cViewPr>
      <p:scale>
        <a:sx n="66" d="100"/>
        <a:sy n="66" d="100"/>
      </p:scale>
      <p:origin x="0" y="194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lgn="l" defTabSz="990600">
              <a:defRPr sz="1300" i="0">
                <a:effectLst/>
                <a:latin typeface="Arial" charset="0"/>
              </a:defRPr>
            </a:lvl1pPr>
          </a:lstStyle>
          <a:p>
            <a:pPr>
              <a:defRPr/>
            </a:pPr>
            <a:endParaRPr lang="en-US" altLang="ja-JP"/>
          </a:p>
        </p:txBody>
      </p:sp>
      <p:sp>
        <p:nvSpPr>
          <p:cNvPr id="130051"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lgn="r" defTabSz="990600">
              <a:defRPr sz="1300" i="0">
                <a:effectLst/>
                <a:latin typeface="Arial" charset="0"/>
              </a:defRPr>
            </a:lvl1pPr>
          </a:lstStyle>
          <a:p>
            <a:pPr>
              <a:defRPr/>
            </a:pPr>
            <a:endParaRPr lang="en-US" altLang="ja-JP"/>
          </a:p>
        </p:txBody>
      </p:sp>
      <p:sp>
        <p:nvSpPr>
          <p:cNvPr id="130052"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lgn="l" defTabSz="990600">
              <a:defRPr sz="1300" i="0">
                <a:effectLst/>
                <a:latin typeface="Arial" charset="0"/>
              </a:defRPr>
            </a:lvl1pPr>
          </a:lstStyle>
          <a:p>
            <a:pPr>
              <a:defRPr/>
            </a:pPr>
            <a:endParaRPr lang="en-US" altLang="ja-JP"/>
          </a:p>
        </p:txBody>
      </p:sp>
      <p:sp>
        <p:nvSpPr>
          <p:cNvPr id="130053"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lgn="r" defTabSz="990600">
              <a:defRPr sz="1300">
                <a:latin typeface="Arial" panose="020B0604020202020204" pitchFamily="34" charset="0"/>
              </a:defRPr>
            </a:lvl1pPr>
          </a:lstStyle>
          <a:p>
            <a:fld id="{073486BE-2A16-4F98-B16A-C960065FD010}" type="slidenum">
              <a:rPr lang="en-US" altLang="ja-JP"/>
              <a:pPr/>
              <a:t>‹#›</a:t>
            </a:fld>
            <a:endParaRPr lang="en-US" altLang="ja-JP"/>
          </a:p>
        </p:txBody>
      </p:sp>
    </p:spTree>
    <p:extLst>
      <p:ext uri="{BB962C8B-B14F-4D97-AF65-F5344CB8AC3E}">
        <p14:creationId xmlns:p14="http://schemas.microsoft.com/office/powerpoint/2010/main" val="25898104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7B82541D-AE60-4E57-B69E-749DA0B73313}" type="datetimeFigureOut">
              <a:rPr kumimoji="1" lang="ja-JP" altLang="en-US" smtClean="0"/>
              <a:t>2023/5/13</a:t>
            </a:fld>
            <a:endParaRPr kumimoji="1" lang="ja-JP" altLang="en-US"/>
          </a:p>
        </p:txBody>
      </p:sp>
      <p:sp>
        <p:nvSpPr>
          <p:cNvPr id="4" name="スライド イメージ プレースホルダー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96846698-BC3A-416F-AFEB-1E87B6790336}" type="slidenum">
              <a:rPr kumimoji="1" lang="ja-JP" altLang="en-US" smtClean="0"/>
              <a:t>‹#›</a:t>
            </a:fld>
            <a:endParaRPr kumimoji="1" lang="ja-JP" altLang="en-US"/>
          </a:p>
        </p:txBody>
      </p:sp>
    </p:spTree>
    <p:extLst>
      <p:ext uri="{BB962C8B-B14F-4D97-AF65-F5344CB8AC3E}">
        <p14:creationId xmlns:p14="http://schemas.microsoft.com/office/powerpoint/2010/main" val="12315685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これからコンパイラの第</a:t>
            </a:r>
            <a:r>
              <a:rPr kumimoji="1" lang="en-US" altLang="ja-JP" dirty="0"/>
              <a:t>7</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 </a:t>
            </a:r>
            <a:r>
              <a:rPr kumimoji="1" lang="en-US" altLang="ja-JP" dirty="0" err="1"/>
              <a:t>GoogleClassroom</a:t>
            </a:r>
            <a:r>
              <a:rPr kumimoji="1" lang="en-US" altLang="ja-JP" dirty="0"/>
              <a:t> </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96846698-BC3A-416F-AFEB-1E87B6790336}" type="slidenum">
              <a:rPr kumimoji="1" lang="ja-JP" altLang="en-US" smtClean="0"/>
              <a:t>1</a:t>
            </a:fld>
            <a:endParaRPr kumimoji="1" lang="ja-JP" altLang="en-US"/>
          </a:p>
        </p:txBody>
      </p:sp>
    </p:spTree>
    <p:extLst>
      <p:ext uri="{BB962C8B-B14F-4D97-AF65-F5344CB8AC3E}">
        <p14:creationId xmlns:p14="http://schemas.microsoft.com/office/powerpoint/2010/main" val="42494116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変数表、関数表と言った記号表は、名前をキーとして探索します。</a:t>
            </a:r>
            <a:endParaRPr kumimoji="1" lang="en-US" altLang="ja-JP" dirty="0"/>
          </a:p>
          <a:p>
            <a:r>
              <a:rPr kumimoji="1" lang="ja-JP" altLang="en-US" dirty="0"/>
              <a:t>例えば、</a:t>
            </a:r>
            <a:r>
              <a:rPr kumimoji="1" lang="en-US" altLang="ja-JP" dirty="0" err="1"/>
              <a:t>ans</a:t>
            </a:r>
            <a:r>
              <a:rPr kumimoji="1" lang="en-US" altLang="ja-JP" dirty="0"/>
              <a:t> </a:t>
            </a:r>
            <a:r>
              <a:rPr kumimoji="1" lang="ja-JP" altLang="en-US" dirty="0"/>
              <a:t>という名前を探索すると、</a:t>
            </a:r>
            <a:endParaRPr kumimoji="1" lang="en-US" altLang="ja-JP" dirty="0"/>
          </a:p>
          <a:p>
            <a:r>
              <a:rPr kumimoji="1" lang="en-US" altLang="ja-JP" dirty="0" err="1"/>
              <a:t>ans</a:t>
            </a:r>
            <a:r>
              <a:rPr kumimoji="1" lang="en-US" altLang="ja-JP" dirty="0"/>
              <a:t> </a:t>
            </a:r>
            <a:r>
              <a:rPr kumimoji="1" lang="ja-JP" altLang="en-US" dirty="0"/>
              <a:t>は </a:t>
            </a:r>
            <a:r>
              <a:rPr kumimoji="1" lang="en-US" altLang="ja-JP" dirty="0"/>
              <a:t>int </a:t>
            </a:r>
            <a:r>
              <a:rPr kumimoji="1" lang="ja-JP" altLang="en-US" dirty="0"/>
              <a:t>型の変数で、</a:t>
            </a:r>
            <a:r>
              <a:rPr kumimoji="1" lang="en-US" altLang="ja-JP" dirty="0"/>
              <a:t>15</a:t>
            </a:r>
            <a:r>
              <a:rPr kumimoji="1" lang="ja-JP" altLang="en-US" dirty="0"/>
              <a:t>番地に格納されている、という情報が返ってきます。</a:t>
            </a:r>
            <a:endParaRPr kumimoji="1" lang="en-US" altLang="ja-JP" dirty="0"/>
          </a:p>
          <a:p>
            <a:r>
              <a:rPr kumimoji="1" lang="ja-JP" altLang="en-US" dirty="0"/>
              <a:t>探索では、線形探索、ハッシュ探索、</a:t>
            </a:r>
            <a:r>
              <a:rPr kumimoji="1" lang="en-US" altLang="ja-JP" dirty="0"/>
              <a:t>2</a:t>
            </a:r>
            <a:r>
              <a:rPr kumimoji="1" lang="ja-JP" altLang="en-US" dirty="0"/>
              <a:t>分探索等が使われます。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10</a:t>
            </a:fld>
            <a:endParaRPr kumimoji="1" lang="ja-JP" altLang="en-US"/>
          </a:p>
        </p:txBody>
      </p:sp>
    </p:spTree>
    <p:extLst>
      <p:ext uri="{BB962C8B-B14F-4D97-AF65-F5344CB8AC3E}">
        <p14:creationId xmlns:p14="http://schemas.microsoft.com/office/powerpoint/2010/main" val="2828523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線形探索は、表を上から順に見ていき、名前が一致するものを探します。</a:t>
            </a:r>
            <a:endParaRPr kumimoji="1" lang="en-US" altLang="ja-JP" dirty="0"/>
          </a:p>
          <a:p>
            <a:r>
              <a:rPr kumimoji="1" lang="ja-JP" altLang="en-US" dirty="0"/>
              <a:t>例えば、</a:t>
            </a:r>
            <a:r>
              <a:rPr kumimoji="1" lang="en-US" altLang="ja-JP" dirty="0"/>
              <a:t>max </a:t>
            </a:r>
            <a:r>
              <a:rPr kumimoji="1" lang="ja-JP" altLang="en-US" dirty="0"/>
              <a:t>という名前を探索するときは、</a:t>
            </a:r>
            <a:endParaRPr kumimoji="1" lang="en-US" altLang="ja-JP" dirty="0"/>
          </a:p>
          <a:p>
            <a:r>
              <a:rPr kumimoji="1" lang="ja-JP" altLang="en-US" dirty="0"/>
              <a:t>一番上から、 </a:t>
            </a:r>
            <a:r>
              <a:rPr kumimoji="1" lang="en-US" altLang="ja-JP" dirty="0" err="1"/>
              <a:t>ans</a:t>
            </a:r>
            <a:r>
              <a:rPr kumimoji="1" lang="en-US" altLang="ja-JP" dirty="0"/>
              <a:t>, time, mat, max </a:t>
            </a:r>
            <a:r>
              <a:rPr kumimoji="1" lang="ja-JP" altLang="en-US" dirty="0"/>
              <a:t>ときてここで一致します。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11</a:t>
            </a:fld>
            <a:endParaRPr kumimoji="1" lang="ja-JP" altLang="en-US"/>
          </a:p>
        </p:txBody>
      </p:sp>
    </p:spTree>
    <p:extLst>
      <p:ext uri="{BB962C8B-B14F-4D97-AF65-F5344CB8AC3E}">
        <p14:creationId xmlns:p14="http://schemas.microsoft.com/office/powerpoint/2010/main" val="670152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ハッシュ探索は、名前をハッシュ関数に入れて出てくるハッシュ値を使って探索します。</a:t>
            </a:r>
            <a:endParaRPr kumimoji="1" lang="en-US" altLang="ja-JP" dirty="0"/>
          </a:p>
          <a:p>
            <a:r>
              <a:rPr kumimoji="1" lang="ja-JP" altLang="en-US" dirty="0"/>
              <a:t>例えば、</a:t>
            </a:r>
            <a:r>
              <a:rPr kumimoji="1" lang="en-US" altLang="ja-JP" dirty="0"/>
              <a:t>data </a:t>
            </a:r>
            <a:r>
              <a:rPr kumimoji="1" lang="ja-JP" altLang="en-US" dirty="0"/>
              <a:t>という名前を探索するばあい、</a:t>
            </a:r>
            <a:endParaRPr kumimoji="1" lang="en-US" altLang="ja-JP" dirty="0"/>
          </a:p>
          <a:p>
            <a:r>
              <a:rPr kumimoji="1" lang="en-US" altLang="ja-JP" dirty="0"/>
              <a:t>data </a:t>
            </a:r>
            <a:r>
              <a:rPr kumimoji="1" lang="ja-JP" altLang="en-US" dirty="0"/>
              <a:t>をハッシュ関数に入れます。</a:t>
            </a:r>
            <a:endParaRPr kumimoji="1" lang="en-US" altLang="ja-JP" dirty="0"/>
          </a:p>
          <a:p>
            <a:r>
              <a:rPr kumimoji="1" lang="ja-JP" altLang="en-US" dirty="0"/>
              <a:t>仮に、その結果が</a:t>
            </a:r>
            <a:r>
              <a:rPr kumimoji="1" lang="en-US" altLang="ja-JP" dirty="0"/>
              <a:t>6</a:t>
            </a:r>
            <a:r>
              <a:rPr kumimoji="1" lang="ja-JP" altLang="en-US" dirty="0"/>
              <a:t>だったとすると、</a:t>
            </a:r>
            <a:r>
              <a:rPr kumimoji="1" lang="en-US" altLang="ja-JP" dirty="0"/>
              <a:t>6</a:t>
            </a:r>
            <a:r>
              <a:rPr kumimoji="1" lang="ja-JP" altLang="en-US" dirty="0"/>
              <a:t>の欄の見に行きます。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12</a:t>
            </a:fld>
            <a:endParaRPr kumimoji="1" lang="ja-JP" altLang="en-US"/>
          </a:p>
        </p:txBody>
      </p:sp>
    </p:spTree>
    <p:extLst>
      <p:ext uri="{BB962C8B-B14F-4D97-AF65-F5344CB8AC3E}">
        <p14:creationId xmlns:p14="http://schemas.microsoft.com/office/powerpoint/2010/main" val="8163136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2</a:t>
            </a:r>
            <a:r>
              <a:rPr kumimoji="1" lang="ja-JP" altLang="en-US" dirty="0"/>
              <a:t>分探索は、データを</a:t>
            </a:r>
            <a:r>
              <a:rPr kumimoji="1" lang="en-US" altLang="ja-JP" dirty="0"/>
              <a:t>2</a:t>
            </a:r>
            <a:r>
              <a:rPr kumimoji="1" lang="ja-JP" altLang="en-US" dirty="0"/>
              <a:t>分木にならべ、根から探索していきます。</a:t>
            </a:r>
            <a:endParaRPr kumimoji="1" lang="en-US" altLang="ja-JP" dirty="0"/>
          </a:p>
          <a:p>
            <a:r>
              <a:rPr kumimoji="1" lang="ja-JP" altLang="en-US" dirty="0"/>
              <a:t>例えば </a:t>
            </a:r>
            <a:r>
              <a:rPr kumimoji="1" lang="en-US" altLang="ja-JP" dirty="0" err="1"/>
              <a:t>val</a:t>
            </a:r>
            <a:r>
              <a:rPr kumimoji="1" lang="en-US" altLang="ja-JP" dirty="0"/>
              <a:t> </a:t>
            </a:r>
            <a:r>
              <a:rPr kumimoji="1" lang="ja-JP" altLang="en-US" dirty="0"/>
              <a:t>という名前を探索するときは、</a:t>
            </a:r>
            <a:endParaRPr kumimoji="1" lang="en-US" altLang="ja-JP" dirty="0"/>
          </a:p>
          <a:p>
            <a:r>
              <a:rPr kumimoji="1" lang="ja-JP" altLang="en-US" dirty="0"/>
              <a:t>まず根を見に行きます。</a:t>
            </a:r>
            <a:endParaRPr kumimoji="1" lang="en-US" altLang="ja-JP" dirty="0"/>
          </a:p>
          <a:p>
            <a:r>
              <a:rPr kumimoji="1" lang="ja-JP" altLang="en-US" dirty="0"/>
              <a:t>根には </a:t>
            </a:r>
            <a:r>
              <a:rPr kumimoji="1" lang="en-US" altLang="ja-JP" dirty="0"/>
              <a:t>mat </a:t>
            </a:r>
            <a:r>
              <a:rPr kumimoji="1" lang="ja-JP" altLang="en-US" dirty="0"/>
              <a:t>という名前が入っていますので、この名前と大小比較し、</a:t>
            </a:r>
            <a:endParaRPr kumimoji="1" lang="en-US" altLang="ja-JP" dirty="0"/>
          </a:p>
          <a:p>
            <a:r>
              <a:rPr kumimoji="1" lang="ja-JP" altLang="en-US" dirty="0"/>
              <a:t>探索したい名前が </a:t>
            </a:r>
            <a:r>
              <a:rPr kumimoji="1" lang="en-US" altLang="ja-JP" dirty="0"/>
              <a:t>mat </a:t>
            </a:r>
            <a:r>
              <a:rPr kumimoji="1" lang="ja-JP" altLang="en-US" dirty="0"/>
              <a:t>よりも小さければ左の子へ、大きければ右の子へ行きます。</a:t>
            </a:r>
            <a:endParaRPr kumimoji="1" lang="en-US" altLang="ja-JP" dirty="0"/>
          </a:p>
          <a:p>
            <a:r>
              <a:rPr kumimoji="1" lang="en-US" altLang="ja-JP" dirty="0"/>
              <a:t>mat </a:t>
            </a:r>
            <a:r>
              <a:rPr kumimoji="1" lang="ja-JP" altLang="en-US" dirty="0"/>
              <a:t>と </a:t>
            </a:r>
            <a:r>
              <a:rPr kumimoji="1" lang="en-US" altLang="ja-JP" dirty="0" err="1"/>
              <a:t>val</a:t>
            </a:r>
            <a:r>
              <a:rPr kumimoji="1" lang="en-US" altLang="ja-JP" dirty="0"/>
              <a:t> </a:t>
            </a:r>
            <a:r>
              <a:rPr kumimoji="1" lang="ja-JP" altLang="en-US" dirty="0"/>
              <a:t>を辞書式順で比較すると、 </a:t>
            </a:r>
            <a:r>
              <a:rPr kumimoji="1" lang="en-US" altLang="ja-JP" dirty="0" err="1"/>
              <a:t>val</a:t>
            </a:r>
            <a:r>
              <a:rPr kumimoji="1" lang="en-US" altLang="ja-JP" dirty="0"/>
              <a:t> </a:t>
            </a:r>
            <a:r>
              <a:rPr kumimoji="1" lang="ja-JP" altLang="en-US" dirty="0"/>
              <a:t>の方が後にくるので、右の子へいきます。</a:t>
            </a:r>
            <a:endParaRPr kumimoji="1" lang="en-US" altLang="ja-JP" dirty="0"/>
          </a:p>
          <a:p>
            <a:r>
              <a:rPr kumimoji="1" lang="ja-JP" altLang="en-US" dirty="0"/>
              <a:t>続いて右の子 </a:t>
            </a:r>
            <a:r>
              <a:rPr kumimoji="1" lang="en-US" altLang="ja-JP" dirty="0" err="1"/>
              <a:t>tmp</a:t>
            </a:r>
            <a:r>
              <a:rPr kumimoji="1" lang="en-US" altLang="ja-JP" dirty="0"/>
              <a:t> </a:t>
            </a:r>
            <a:r>
              <a:rPr kumimoji="1" lang="ja-JP" altLang="en-US" dirty="0"/>
              <a:t>と比較し、</a:t>
            </a:r>
            <a:r>
              <a:rPr kumimoji="1" lang="en-US" altLang="ja-JP" dirty="0" err="1"/>
              <a:t>val</a:t>
            </a:r>
            <a:r>
              <a:rPr kumimoji="1" lang="en-US" altLang="ja-JP" dirty="0"/>
              <a:t> </a:t>
            </a:r>
            <a:r>
              <a:rPr kumimoji="1" lang="ja-JP" altLang="en-US" dirty="0"/>
              <a:t>の方が後なのでさらに右の子へ行き、</a:t>
            </a:r>
            <a:endParaRPr kumimoji="1" lang="en-US" altLang="ja-JP" dirty="0"/>
          </a:p>
          <a:p>
            <a:r>
              <a:rPr kumimoji="1" lang="ja-JP" altLang="en-US" dirty="0"/>
              <a:t>そこで探索したい名前 </a:t>
            </a:r>
            <a:r>
              <a:rPr kumimoji="1" lang="en-US" altLang="ja-JP" dirty="0" err="1"/>
              <a:t>val</a:t>
            </a:r>
            <a:r>
              <a:rPr kumimoji="1" lang="en-US" altLang="ja-JP" dirty="0"/>
              <a:t> </a:t>
            </a:r>
            <a:r>
              <a:rPr kumimoji="1" lang="ja-JP" altLang="en-US" dirty="0"/>
              <a:t>がヒットします。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13</a:t>
            </a:fld>
            <a:endParaRPr kumimoji="1" lang="ja-JP" altLang="en-US"/>
          </a:p>
        </p:txBody>
      </p:sp>
    </p:spTree>
    <p:extLst>
      <p:ext uri="{BB962C8B-B14F-4D97-AF65-F5344CB8AC3E}">
        <p14:creationId xmlns:p14="http://schemas.microsoft.com/office/powerpoint/2010/main" val="15553143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探索方法の長所と短所を比較すると、</a:t>
            </a:r>
            <a:endParaRPr kumimoji="1" lang="en-US" altLang="ja-JP" dirty="0"/>
          </a:p>
          <a:p>
            <a:r>
              <a:rPr kumimoji="1" lang="ja-JP" altLang="en-US" dirty="0"/>
              <a:t>線形探索と比べるとハッシュ探索や</a:t>
            </a:r>
            <a:r>
              <a:rPr kumimoji="1" lang="en-US" altLang="ja-JP" dirty="0"/>
              <a:t>2</a:t>
            </a:r>
            <a:r>
              <a:rPr kumimoji="1" lang="ja-JP" altLang="en-US" dirty="0"/>
              <a:t>分探索の方が速くできるという利点があります。</a:t>
            </a:r>
            <a:endParaRPr kumimoji="1" lang="en-US" altLang="ja-JP" dirty="0"/>
          </a:p>
          <a:p>
            <a:r>
              <a:rPr kumimoji="1" lang="ja-JP" altLang="en-US" dirty="0"/>
              <a:t>しかし、ハッシュ探索や</a:t>
            </a:r>
            <a:r>
              <a:rPr kumimoji="1" lang="en-US" altLang="ja-JP" dirty="0"/>
              <a:t>2</a:t>
            </a:r>
            <a:r>
              <a:rPr kumimoji="1" lang="ja-JP" altLang="en-US" dirty="0"/>
              <a:t>分探索より、線形探索の方が簡単です。</a:t>
            </a:r>
            <a:endParaRPr kumimoji="1" lang="en-US" altLang="ja-JP" dirty="0"/>
          </a:p>
          <a:p>
            <a:r>
              <a:rPr kumimoji="1" lang="ja-JP" altLang="en-US" dirty="0"/>
              <a:t>それでは、この探索方法のどれがいいか、です。</a:t>
            </a:r>
            <a:endParaRPr kumimoji="1" lang="en-US" altLang="ja-JP" dirty="0"/>
          </a:p>
          <a:p>
            <a:r>
              <a:rPr kumimoji="1" lang="ja-JP" altLang="en-US" dirty="0"/>
              <a:t>登録されている変数の数が多いと、線形探索では時間がかかります。</a:t>
            </a:r>
            <a:endParaRPr kumimoji="1" lang="en-US" altLang="ja-JP" dirty="0"/>
          </a:p>
          <a:p>
            <a:r>
              <a:rPr kumimoji="1" lang="ja-JP" altLang="en-US" dirty="0"/>
              <a:t>しかし、プログラム全体ではたくさんの変数が使われているかもしれませんが、</a:t>
            </a:r>
            <a:endParaRPr kumimoji="1" lang="en-US" altLang="ja-JP" dirty="0"/>
          </a:p>
          <a:p>
            <a:r>
              <a:rPr kumimoji="1" lang="ja-JP" altLang="en-US" dirty="0"/>
              <a:t>そのような大きなプログラムは、通常は、クラスやメソッド等でモジュール化します。</a:t>
            </a:r>
            <a:endParaRPr kumimoji="1" lang="en-US" altLang="ja-JP" dirty="0"/>
          </a:p>
          <a:p>
            <a:r>
              <a:rPr kumimoji="1" lang="ja-JP" altLang="en-US" dirty="0"/>
              <a:t>適度のモジュール化されていれば、一つのモジュールで使われている変数の数は</a:t>
            </a:r>
            <a:endParaRPr kumimoji="1" lang="en-US" altLang="ja-JP" dirty="0"/>
          </a:p>
          <a:p>
            <a:r>
              <a:rPr kumimoji="1" lang="ja-JP" altLang="en-US" dirty="0"/>
              <a:t>それほど多くありません。</a:t>
            </a:r>
            <a:endParaRPr kumimoji="1" lang="en-US" altLang="ja-JP" dirty="0"/>
          </a:p>
          <a:p>
            <a:r>
              <a:rPr kumimoji="1" lang="ja-JP" altLang="en-US" dirty="0"/>
              <a:t>モジュール内で、</a:t>
            </a:r>
            <a:r>
              <a:rPr kumimoji="1" lang="en-US" altLang="ja-JP" dirty="0"/>
              <a:t>100</a:t>
            </a:r>
            <a:r>
              <a:rPr kumimoji="1" lang="ja-JP" altLang="en-US" dirty="0"/>
              <a:t>個も</a:t>
            </a:r>
            <a:r>
              <a:rPr kumimoji="1" lang="en-US" altLang="ja-JP" dirty="0"/>
              <a:t>200</a:t>
            </a:r>
            <a:r>
              <a:rPr kumimoji="1" lang="ja-JP" altLang="en-US" dirty="0"/>
              <a:t>個も変数を使う、というのはまず無いでしょう。</a:t>
            </a:r>
            <a:endParaRPr kumimoji="1" lang="en-US" altLang="ja-JP" dirty="0"/>
          </a:p>
          <a:p>
            <a:r>
              <a:rPr kumimoji="1" lang="ja-JP" altLang="en-US" dirty="0"/>
              <a:t>ですので、実用上は、線形探索でも問題ありません。</a:t>
            </a:r>
            <a:endParaRPr kumimoji="1" lang="en-US" altLang="ja-JP" dirty="0"/>
          </a:p>
          <a:p>
            <a:r>
              <a:rPr kumimoji="1" lang="ja-JP" altLang="en-US" dirty="0"/>
              <a:t>皆さんが情報システムプロジェクト</a:t>
            </a:r>
            <a:r>
              <a:rPr kumimoji="1" lang="en-US" altLang="ja-JP" dirty="0"/>
              <a:t>1</a:t>
            </a:r>
            <a:r>
              <a:rPr kumimoji="1" lang="ja-JP" altLang="en-US" dirty="0"/>
              <a:t>で作った </a:t>
            </a:r>
            <a:r>
              <a:rPr kumimoji="1" lang="en-US" altLang="ja-JP" dirty="0"/>
              <a:t>VarTable </a:t>
            </a:r>
            <a:r>
              <a:rPr kumimoji="1" lang="ja-JP" altLang="en-US" dirty="0"/>
              <a:t>でも、</a:t>
            </a:r>
            <a:endParaRPr kumimoji="1" lang="en-US" altLang="ja-JP" dirty="0"/>
          </a:p>
          <a:p>
            <a:r>
              <a:rPr kumimoji="1" lang="ja-JP" altLang="en-US" dirty="0"/>
              <a:t>変数の探索は線形探索を用いていますが、そのせいで実行が遅くなる、ということは無いはずです。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14</a:t>
            </a:fld>
            <a:endParaRPr kumimoji="1" lang="ja-JP" altLang="en-US"/>
          </a:p>
        </p:txBody>
      </p:sp>
    </p:spTree>
    <p:extLst>
      <p:ext uri="{BB962C8B-B14F-4D97-AF65-F5344CB8AC3E}">
        <p14:creationId xmlns:p14="http://schemas.microsoft.com/office/powerpoint/2010/main" val="34439011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情報システムプロジェクト</a:t>
            </a:r>
            <a:r>
              <a:rPr kumimoji="1" lang="en-US" altLang="ja-JP" dirty="0"/>
              <a:t>1 </a:t>
            </a:r>
            <a:r>
              <a:rPr kumimoji="1" lang="ja-JP" altLang="en-US" dirty="0"/>
              <a:t>では、変数を管理するために、</a:t>
            </a:r>
            <a:r>
              <a:rPr kumimoji="1" lang="en-US" altLang="ja-JP" dirty="0"/>
              <a:t>Var, VarTable </a:t>
            </a:r>
            <a:r>
              <a:rPr kumimoji="1" lang="ja-JP" altLang="en-US" dirty="0"/>
              <a:t>というクラスを使います。</a:t>
            </a:r>
            <a:endParaRPr kumimoji="1" lang="en-US" altLang="ja-JP" dirty="0"/>
          </a:p>
          <a:p>
            <a:r>
              <a:rPr kumimoji="1" lang="en-US" altLang="ja-JP" dirty="0"/>
              <a:t>Var </a:t>
            </a:r>
            <a:r>
              <a:rPr kumimoji="1" lang="ja-JP" altLang="en-US" dirty="0"/>
              <a:t>は変数の型、名前、変数を格納する </a:t>
            </a:r>
            <a:r>
              <a:rPr kumimoji="1" lang="en-US" altLang="ja-JP" dirty="0" err="1"/>
              <a:t>Dseg</a:t>
            </a:r>
            <a:r>
              <a:rPr kumimoji="1" lang="en-US" altLang="ja-JP" dirty="0"/>
              <a:t> </a:t>
            </a:r>
            <a:r>
              <a:rPr kumimoji="1" lang="ja-JP" altLang="en-US" dirty="0"/>
              <a:t>のアドレス、サイズを管理するクラスです。</a:t>
            </a:r>
            <a:endParaRPr kumimoji="1" lang="en-US" altLang="ja-JP" dirty="0"/>
          </a:p>
          <a:p>
            <a:r>
              <a:rPr kumimoji="1" lang="ja-JP" altLang="en-US" dirty="0"/>
              <a:t>コンストラクタで </a:t>
            </a:r>
            <a:r>
              <a:rPr kumimoji="1" lang="en-US" altLang="ja-JP" dirty="0"/>
              <a:t>Var </a:t>
            </a:r>
            <a:r>
              <a:rPr kumimoji="1" lang="ja-JP" altLang="en-US" dirty="0"/>
              <a:t>クラスのオブジェクトを生成すると、</a:t>
            </a:r>
            <a:endParaRPr kumimoji="1" lang="en-US" altLang="ja-JP" dirty="0"/>
          </a:p>
          <a:p>
            <a:r>
              <a:rPr kumimoji="1" lang="ja-JP" altLang="en-US" dirty="0"/>
              <a:t>各フィールドにそれらのデータが記憶され、</a:t>
            </a:r>
            <a:endParaRPr kumimoji="1" lang="en-US" altLang="ja-JP" dirty="0"/>
          </a:p>
          <a:p>
            <a:r>
              <a:rPr kumimoji="1" lang="ja-JP" altLang="en-US" dirty="0"/>
              <a:t>各ゲッターでフィールドの値を取り出すことができます。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15</a:t>
            </a:fld>
            <a:endParaRPr kumimoji="1" lang="ja-JP" altLang="en-US"/>
          </a:p>
        </p:txBody>
      </p:sp>
    </p:spTree>
    <p:extLst>
      <p:ext uri="{BB962C8B-B14F-4D97-AF65-F5344CB8AC3E}">
        <p14:creationId xmlns:p14="http://schemas.microsoft.com/office/powerpoint/2010/main" val="3290048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VarTable </a:t>
            </a:r>
            <a:r>
              <a:rPr kumimoji="1" lang="ja-JP" altLang="en-US" dirty="0"/>
              <a:t>は変数表をクラスです。</a:t>
            </a:r>
            <a:endParaRPr kumimoji="1" lang="en-US" altLang="ja-JP" dirty="0"/>
          </a:p>
          <a:p>
            <a:r>
              <a:rPr kumimoji="1" lang="ja-JP" altLang="en-US" dirty="0"/>
              <a:t>このクラスでよく使うメソッドは、</a:t>
            </a:r>
            <a:endParaRPr kumimoji="1" lang="en-US" altLang="ja-JP" dirty="0"/>
          </a:p>
          <a:p>
            <a:r>
              <a:rPr kumimoji="1" lang="ja-JP" altLang="en-US" dirty="0"/>
              <a:t>変数が変数表に登録されているかどうかを返す </a:t>
            </a:r>
            <a:r>
              <a:rPr kumimoji="1" lang="en-US" altLang="ja-JP" dirty="0"/>
              <a:t>exist </a:t>
            </a:r>
            <a:r>
              <a:rPr kumimoji="1" lang="ja-JP" altLang="en-US" dirty="0"/>
              <a:t>メソッド、</a:t>
            </a:r>
            <a:endParaRPr kumimoji="1" lang="en-US" altLang="ja-JP" dirty="0"/>
          </a:p>
          <a:p>
            <a:r>
              <a:rPr kumimoji="1" lang="ja-JP" altLang="en-US" dirty="0"/>
              <a:t>変数表に変数を追加する </a:t>
            </a:r>
            <a:r>
              <a:rPr kumimoji="1" lang="en-US" altLang="ja-JP" dirty="0" err="1"/>
              <a:t>registerNewVariable</a:t>
            </a:r>
            <a:r>
              <a:rPr kumimoji="1" lang="en-US" altLang="ja-JP" dirty="0"/>
              <a:t> </a:t>
            </a:r>
            <a:r>
              <a:rPr kumimoji="1" lang="ja-JP" altLang="en-US" dirty="0"/>
              <a:t>メソッド、</a:t>
            </a:r>
            <a:endParaRPr kumimoji="1" lang="en-US" altLang="ja-JP" dirty="0"/>
          </a:p>
          <a:p>
            <a:r>
              <a:rPr kumimoji="1" lang="ja-JP" altLang="en-US" dirty="0"/>
              <a:t>変数の型が一致するか判定する </a:t>
            </a:r>
            <a:r>
              <a:rPr kumimoji="1" lang="en-US" altLang="ja-JP" dirty="0" err="1"/>
              <a:t>checkType</a:t>
            </a:r>
            <a:r>
              <a:rPr kumimoji="1" lang="en-US" altLang="ja-JP" dirty="0"/>
              <a:t> </a:t>
            </a:r>
            <a:r>
              <a:rPr kumimoji="1" lang="ja-JP" altLang="en-US" dirty="0"/>
              <a:t>メソッドです。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16</a:t>
            </a:fld>
            <a:endParaRPr kumimoji="1" lang="ja-JP" altLang="en-US"/>
          </a:p>
        </p:txBody>
      </p:sp>
    </p:spTree>
    <p:extLst>
      <p:ext uri="{BB962C8B-B14F-4D97-AF65-F5344CB8AC3E}">
        <p14:creationId xmlns:p14="http://schemas.microsoft.com/office/powerpoint/2010/main" val="21786453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変数表への登録は、</a:t>
            </a:r>
            <a:r>
              <a:rPr kumimoji="1" lang="en-US" altLang="ja-JP" dirty="0" err="1"/>
              <a:t>registerNewVariable</a:t>
            </a:r>
            <a:r>
              <a:rPr kumimoji="1" lang="en-US" altLang="ja-JP" dirty="0"/>
              <a:t> </a:t>
            </a:r>
            <a:r>
              <a:rPr kumimoji="1" lang="ja-JP" altLang="en-US" dirty="0"/>
              <a:t>を使います。</a:t>
            </a:r>
            <a:endParaRPr kumimoji="1" lang="en-US" altLang="ja-JP" dirty="0"/>
          </a:p>
          <a:p>
            <a:r>
              <a:rPr kumimoji="1" lang="ja-JP" altLang="en-US" dirty="0"/>
              <a:t>引数は変数の型、変数名、サイズを与えます。</a:t>
            </a:r>
            <a:endParaRPr kumimoji="1" lang="en-US" altLang="ja-JP" dirty="0"/>
          </a:p>
          <a:p>
            <a:r>
              <a:rPr kumimoji="1" lang="en-US" altLang="ja-JP" dirty="0" err="1"/>
              <a:t>registerNewVariable</a:t>
            </a:r>
            <a:r>
              <a:rPr kumimoji="1" lang="en-US" altLang="ja-JP" dirty="0"/>
              <a:t> </a:t>
            </a:r>
            <a:r>
              <a:rPr kumimoji="1" lang="ja-JP" altLang="en-US" dirty="0"/>
              <a:t>の返り値は、変数表に登録できたか否かが返ってきます。</a:t>
            </a:r>
            <a:endParaRPr kumimoji="1" lang="en-US" altLang="ja-JP" dirty="0"/>
          </a:p>
          <a:p>
            <a:r>
              <a:rPr kumimoji="1" lang="ja-JP" altLang="en-US" dirty="0"/>
              <a:t>変数表に登録できた場合は </a:t>
            </a:r>
            <a:r>
              <a:rPr kumimoji="1" lang="en-US" altLang="ja-JP" dirty="0"/>
              <a:t>true </a:t>
            </a:r>
            <a:r>
              <a:rPr kumimoji="1" lang="ja-JP" altLang="en-US" dirty="0"/>
              <a:t>が、すでに登録済の名前で、</a:t>
            </a:r>
            <a:endParaRPr kumimoji="1" lang="en-US" altLang="ja-JP" dirty="0"/>
          </a:p>
          <a:p>
            <a:r>
              <a:rPr kumimoji="1" lang="ja-JP" altLang="en-US" dirty="0"/>
              <a:t>新しく登録できなかった場合は </a:t>
            </a:r>
            <a:r>
              <a:rPr kumimoji="1" lang="en-US" altLang="ja-JP" dirty="0"/>
              <a:t>false </a:t>
            </a:r>
            <a:r>
              <a:rPr kumimoji="1" lang="ja-JP" altLang="en-US" dirty="0"/>
              <a:t>が返ってきます。</a:t>
            </a:r>
            <a:endParaRPr kumimoji="1" lang="en-US" altLang="ja-JP" dirty="0"/>
          </a:p>
          <a:p>
            <a:r>
              <a:rPr kumimoji="1" lang="ja-JP" altLang="en-US" dirty="0"/>
              <a:t>例えば、</a:t>
            </a:r>
            <a:r>
              <a:rPr kumimoji="1" lang="en-US" altLang="ja-JP" dirty="0"/>
              <a:t>int </a:t>
            </a:r>
            <a:r>
              <a:rPr kumimoji="1" lang="en-US" altLang="ja-JP" dirty="0" err="1"/>
              <a:t>i,j</a:t>
            </a:r>
            <a:r>
              <a:rPr kumimoji="1" lang="en-US" altLang="ja-JP" dirty="0"/>
              <a:t> </a:t>
            </a:r>
            <a:r>
              <a:rPr kumimoji="1" lang="ja-JP" altLang="en-US" dirty="0"/>
              <a:t>と宣言した場合は、</a:t>
            </a:r>
            <a:endParaRPr kumimoji="1" lang="en-US" altLang="ja-JP" dirty="0"/>
          </a:p>
          <a:p>
            <a:r>
              <a:rPr kumimoji="1" lang="en-US" altLang="ja-JP" dirty="0" err="1"/>
              <a:t>varTable.registerNewVariable</a:t>
            </a:r>
            <a:r>
              <a:rPr kumimoji="1" lang="en-US" altLang="ja-JP" dirty="0"/>
              <a:t> (Type.INT, “</a:t>
            </a:r>
            <a:r>
              <a:rPr kumimoji="1" lang="en-US" altLang="ja-JP" dirty="0" err="1"/>
              <a:t>i</a:t>
            </a:r>
            <a:r>
              <a:rPr kumimoji="1" lang="en-US" altLang="ja-JP" dirty="0"/>
              <a:t>”, 1);</a:t>
            </a:r>
          </a:p>
          <a:p>
            <a:r>
              <a:rPr kumimoji="1" lang="ja-JP" altLang="en-US" dirty="0"/>
              <a:t>で登録します。</a:t>
            </a:r>
            <a:endParaRPr kumimoji="1" lang="en-US" altLang="ja-JP" dirty="0"/>
          </a:p>
          <a:p>
            <a:r>
              <a:rPr kumimoji="1" lang="en-US" altLang="ja-JP" dirty="0"/>
              <a:t>int </a:t>
            </a:r>
            <a:r>
              <a:rPr kumimoji="1" lang="ja-JP" altLang="en-US" dirty="0"/>
              <a:t>型ですので </a:t>
            </a:r>
            <a:r>
              <a:rPr kumimoji="1" lang="en-US" altLang="ja-JP" dirty="0"/>
              <a:t>Type.INT, </a:t>
            </a:r>
            <a:r>
              <a:rPr kumimoji="1" lang="ja-JP" altLang="en-US" dirty="0"/>
              <a:t>スカラ変数ではサイズは</a:t>
            </a:r>
            <a:r>
              <a:rPr kumimoji="1" lang="en-US" altLang="ja-JP" dirty="0"/>
              <a:t>1</a:t>
            </a:r>
            <a:r>
              <a:rPr kumimoji="1" lang="ja-JP" altLang="en-US" dirty="0"/>
              <a:t>にします。</a:t>
            </a:r>
            <a:endParaRPr kumimoji="1" lang="en-US" altLang="ja-JP" dirty="0"/>
          </a:p>
          <a:p>
            <a:r>
              <a:rPr kumimoji="1" lang="en-US" altLang="ja-JP" dirty="0"/>
              <a:t>j </a:t>
            </a:r>
            <a:r>
              <a:rPr kumimoji="1" lang="ja-JP" altLang="en-US" dirty="0"/>
              <a:t>も同様に、</a:t>
            </a:r>
            <a:r>
              <a:rPr kumimoji="1" lang="en-US" altLang="ja-JP" dirty="0"/>
              <a:t>int </a:t>
            </a:r>
            <a:r>
              <a:rPr kumimoji="1" lang="ja-JP" altLang="en-US" dirty="0"/>
              <a:t>型、サイズ</a:t>
            </a:r>
            <a:r>
              <a:rPr kumimoji="1" lang="en-US" altLang="ja-JP" dirty="0"/>
              <a:t>1</a:t>
            </a:r>
            <a:r>
              <a:rPr kumimoji="1" lang="ja-JP" altLang="en-US" dirty="0"/>
              <a:t>で登録します。</a:t>
            </a:r>
            <a:endParaRPr kumimoji="1" lang="en-US" altLang="ja-JP" dirty="0"/>
          </a:p>
          <a:p>
            <a:r>
              <a:rPr kumimoji="1" lang="ja-JP" altLang="en-US" dirty="0"/>
              <a:t>配列の場合、</a:t>
            </a:r>
            <a:r>
              <a:rPr kumimoji="1" lang="en-US" altLang="ja-JP" dirty="0"/>
              <a:t>a[5] </a:t>
            </a:r>
            <a:r>
              <a:rPr kumimoji="1" lang="ja-JP" altLang="en-US" dirty="0"/>
              <a:t>と宣言した場合は、</a:t>
            </a:r>
            <a:endParaRPr kumimoji="1" lang="en-US" altLang="ja-JP" dirty="0"/>
          </a:p>
          <a:p>
            <a:r>
              <a:rPr kumimoji="1" lang="ja-JP" altLang="en-US" dirty="0"/>
              <a:t>型は </a:t>
            </a:r>
            <a:r>
              <a:rPr kumimoji="1" lang="en-US" altLang="ja-JP" dirty="0" err="1"/>
              <a:t>Type.ARRAYOFINT</a:t>
            </a:r>
            <a:r>
              <a:rPr kumimoji="1" lang="en-US" altLang="ja-JP" dirty="0"/>
              <a:t> </a:t>
            </a:r>
            <a:r>
              <a:rPr kumimoji="1" lang="ja-JP" altLang="en-US" dirty="0"/>
              <a:t>で、サイズは大括弧の中で指定したサイズ、この場合は </a:t>
            </a:r>
            <a:r>
              <a:rPr kumimoji="1" lang="en-US" altLang="ja-JP" dirty="0"/>
              <a:t>5 </a:t>
            </a:r>
            <a:r>
              <a:rPr kumimoji="1" lang="ja-JP" altLang="en-US" dirty="0"/>
              <a:t>になります。</a:t>
            </a:r>
            <a:endParaRPr kumimoji="1" lang="en-US" altLang="ja-JP" dirty="0"/>
          </a:p>
          <a:p>
            <a:r>
              <a:rPr kumimoji="1" lang="en-US" altLang="ja-JP" dirty="0"/>
              <a:t>b[] = {1,2,3} </a:t>
            </a:r>
            <a:r>
              <a:rPr kumimoji="1" lang="ja-JP" altLang="en-US" dirty="0"/>
              <a:t>のように初期値付きで宣言した場合は、</a:t>
            </a:r>
            <a:endParaRPr kumimoji="1" lang="en-US" altLang="ja-JP" dirty="0"/>
          </a:p>
          <a:p>
            <a:r>
              <a:rPr kumimoji="1" lang="ja-JP" altLang="en-US" dirty="0"/>
              <a:t>型は </a:t>
            </a:r>
            <a:r>
              <a:rPr kumimoji="1" lang="en-US" altLang="ja-JP" dirty="0" err="1"/>
              <a:t>Type.AARRAYOFINT</a:t>
            </a:r>
            <a:r>
              <a:rPr kumimoji="1" lang="en-US" altLang="ja-JP" dirty="0"/>
              <a:t> </a:t>
            </a:r>
            <a:r>
              <a:rPr kumimoji="1" lang="ja-JP" altLang="en-US" dirty="0"/>
              <a:t>で、サイズは初期値として並べた要素の個数になります。</a:t>
            </a:r>
            <a:endParaRPr kumimoji="1" lang="en-US" altLang="ja-JP" dirty="0"/>
          </a:p>
          <a:p>
            <a:r>
              <a:rPr kumimoji="1" lang="ja-JP" altLang="en-US" dirty="0"/>
              <a:t>この場合は、要素が </a:t>
            </a:r>
            <a:r>
              <a:rPr kumimoji="1" lang="en-US" altLang="ja-JP" dirty="0"/>
              <a:t>3 </a:t>
            </a:r>
            <a:r>
              <a:rPr kumimoji="1" lang="ja-JP" altLang="en-US" dirty="0"/>
              <a:t>個並んでいますので、サイズは </a:t>
            </a:r>
            <a:r>
              <a:rPr kumimoji="1" lang="en-US" altLang="ja-JP" dirty="0"/>
              <a:t>3 </a:t>
            </a:r>
            <a:r>
              <a:rPr kumimoji="1" lang="ja-JP" altLang="en-US" dirty="0"/>
              <a:t>です。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17</a:t>
            </a:fld>
            <a:endParaRPr kumimoji="1" lang="ja-JP" altLang="en-US"/>
          </a:p>
        </p:txBody>
      </p:sp>
    </p:spTree>
    <p:extLst>
      <p:ext uri="{BB962C8B-B14F-4D97-AF65-F5344CB8AC3E}">
        <p14:creationId xmlns:p14="http://schemas.microsoft.com/office/powerpoint/2010/main" val="36799578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VarTable.java </a:t>
            </a:r>
            <a:r>
              <a:rPr kumimoji="1" lang="ja-JP" altLang="en-US" dirty="0"/>
              <a:t>には、</a:t>
            </a:r>
            <a:endParaRPr kumimoji="1" lang="en-US" altLang="ja-JP" dirty="0"/>
          </a:p>
          <a:p>
            <a:r>
              <a:rPr kumimoji="1" lang="en-US" altLang="ja-JP" dirty="0" err="1"/>
              <a:t>nextAddress</a:t>
            </a:r>
            <a:r>
              <a:rPr kumimoji="1" lang="ja-JP" altLang="en-US" dirty="0"/>
              <a:t> と </a:t>
            </a:r>
            <a:r>
              <a:rPr kumimoji="1" lang="en-US" altLang="ja-JP" dirty="0" err="1"/>
              <a:t>varList</a:t>
            </a:r>
            <a:r>
              <a:rPr kumimoji="1" lang="en-US" altLang="ja-JP" dirty="0"/>
              <a:t> </a:t>
            </a:r>
            <a:r>
              <a:rPr kumimoji="1" lang="ja-JP" altLang="en-US" dirty="0"/>
              <a:t>の</a:t>
            </a:r>
            <a:r>
              <a:rPr kumimoji="1" lang="en-US" altLang="ja-JP" dirty="0"/>
              <a:t>2</a:t>
            </a:r>
            <a:r>
              <a:rPr kumimoji="1" lang="ja-JP" altLang="en-US" dirty="0"/>
              <a:t>つのフィールドがあります。</a:t>
            </a:r>
            <a:endParaRPr kumimoji="1" lang="en-US" altLang="ja-JP" dirty="0"/>
          </a:p>
          <a:p>
            <a:r>
              <a:rPr kumimoji="1" lang="en-US" altLang="ja-JP" dirty="0" err="1"/>
              <a:t>nextAddress</a:t>
            </a:r>
            <a:r>
              <a:rPr kumimoji="1" lang="en-US" altLang="ja-JP" dirty="0"/>
              <a:t> </a:t>
            </a:r>
            <a:r>
              <a:rPr kumimoji="1" lang="ja-JP" altLang="en-US" dirty="0"/>
              <a:t>の初期値は </a:t>
            </a:r>
            <a:r>
              <a:rPr kumimoji="1" lang="en-US" altLang="ja-JP" dirty="0"/>
              <a:t>0 </a:t>
            </a:r>
            <a:r>
              <a:rPr kumimoji="1" lang="ja-JP" altLang="en-US" dirty="0"/>
              <a:t>、</a:t>
            </a:r>
            <a:endParaRPr kumimoji="1" lang="en-US" altLang="ja-JP" dirty="0"/>
          </a:p>
          <a:p>
            <a:r>
              <a:rPr kumimoji="1" lang="en-US" altLang="ja-JP" dirty="0" err="1"/>
              <a:t>varList</a:t>
            </a:r>
            <a:r>
              <a:rPr kumimoji="1" lang="en-US" altLang="ja-JP" dirty="0"/>
              <a:t> </a:t>
            </a:r>
            <a:r>
              <a:rPr kumimoji="1" lang="ja-JP" altLang="en-US" dirty="0"/>
              <a:t>は初期状態では空です。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18</a:t>
            </a:fld>
            <a:endParaRPr kumimoji="1" lang="ja-JP" altLang="en-US"/>
          </a:p>
        </p:txBody>
      </p:sp>
    </p:spTree>
    <p:extLst>
      <p:ext uri="{BB962C8B-B14F-4D97-AF65-F5344CB8AC3E}">
        <p14:creationId xmlns:p14="http://schemas.microsoft.com/office/powerpoint/2010/main" val="35952851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ここで例えば </a:t>
            </a:r>
            <a:r>
              <a:rPr kumimoji="1" lang="en-US" altLang="ja-JP" dirty="0" err="1"/>
              <a:t>registerNewVariable</a:t>
            </a:r>
            <a:r>
              <a:rPr kumimoji="1" lang="en-US" altLang="ja-JP" dirty="0"/>
              <a:t> (Type.INT, “</a:t>
            </a:r>
            <a:r>
              <a:rPr kumimoji="1" lang="en-US" altLang="ja-JP" dirty="0" err="1"/>
              <a:t>i</a:t>
            </a:r>
            <a:r>
              <a:rPr kumimoji="1" lang="en-US" altLang="ja-JP" dirty="0"/>
              <a:t>”, 1) </a:t>
            </a:r>
            <a:r>
              <a:rPr kumimoji="1" lang="ja-JP" altLang="en-US" dirty="0"/>
              <a:t>を実行した場合</a:t>
            </a:r>
            <a:endParaRPr kumimoji="1" lang="en-US" altLang="ja-JP" dirty="0"/>
          </a:p>
          <a:p>
            <a:r>
              <a:rPr kumimoji="1" lang="en-US" altLang="ja-JP" dirty="0"/>
              <a:t>Var </a:t>
            </a:r>
            <a:r>
              <a:rPr kumimoji="1" lang="ja-JP" altLang="en-US" dirty="0"/>
              <a:t>クラスのオブジェクトを生成して </a:t>
            </a:r>
            <a:r>
              <a:rPr kumimoji="1" lang="en-US" altLang="ja-JP" dirty="0" err="1"/>
              <a:t>varList</a:t>
            </a:r>
            <a:r>
              <a:rPr kumimoji="1" lang="en-US" altLang="ja-JP" dirty="0"/>
              <a:t> </a:t>
            </a:r>
            <a:r>
              <a:rPr kumimoji="1" lang="ja-JP" altLang="en-US" dirty="0"/>
              <a:t>に加えます。</a:t>
            </a:r>
            <a:endParaRPr kumimoji="1" lang="en-US" altLang="ja-JP" dirty="0"/>
          </a:p>
          <a:p>
            <a:r>
              <a:rPr kumimoji="1" lang="en-US" altLang="ja-JP" dirty="0"/>
              <a:t>type, name, size </a:t>
            </a:r>
            <a:r>
              <a:rPr kumimoji="1" lang="ja-JP" altLang="en-US" dirty="0"/>
              <a:t>は引数で指定した値にします。</a:t>
            </a:r>
            <a:endParaRPr kumimoji="1" lang="en-US" altLang="ja-JP" dirty="0"/>
          </a:p>
          <a:p>
            <a:r>
              <a:rPr kumimoji="1" lang="en-US" altLang="ja-JP" dirty="0"/>
              <a:t>address </a:t>
            </a:r>
            <a:r>
              <a:rPr kumimoji="1" lang="ja-JP" altLang="en-US" dirty="0"/>
              <a:t>は </a:t>
            </a:r>
            <a:r>
              <a:rPr kumimoji="1" lang="en-US" altLang="ja-JP" dirty="0" err="1"/>
              <a:t>nextAddress</a:t>
            </a:r>
            <a:r>
              <a:rPr kumimoji="1" lang="en-US" altLang="ja-JP" dirty="0"/>
              <a:t> </a:t>
            </a:r>
            <a:r>
              <a:rPr kumimoji="1" lang="ja-JP" altLang="en-US" dirty="0"/>
              <a:t>の値をコピーします。</a:t>
            </a:r>
            <a:endParaRPr kumimoji="1" lang="en-US" altLang="ja-JP" dirty="0"/>
          </a:p>
          <a:p>
            <a:r>
              <a:rPr kumimoji="1" lang="ja-JP" altLang="en-US" dirty="0"/>
              <a:t>その後、</a:t>
            </a:r>
            <a:r>
              <a:rPr kumimoji="1" lang="en-US" altLang="ja-JP" dirty="0" err="1"/>
              <a:t>nextAddress</a:t>
            </a:r>
            <a:r>
              <a:rPr kumimoji="1" lang="en-US" altLang="ja-JP" dirty="0"/>
              <a:t> </a:t>
            </a:r>
            <a:r>
              <a:rPr kumimoji="1" lang="ja-JP" altLang="en-US" dirty="0"/>
              <a:t>に </a:t>
            </a:r>
            <a:r>
              <a:rPr kumimoji="1" lang="en-US" altLang="ja-JP" dirty="0"/>
              <a:t>size </a:t>
            </a:r>
            <a:r>
              <a:rPr kumimoji="1" lang="ja-JP" altLang="en-US" dirty="0"/>
              <a:t>の値を加えます。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19</a:t>
            </a:fld>
            <a:endParaRPr kumimoji="1" lang="ja-JP" altLang="en-US"/>
          </a:p>
        </p:txBody>
      </p:sp>
    </p:spTree>
    <p:extLst>
      <p:ext uri="{BB962C8B-B14F-4D97-AF65-F5344CB8AC3E}">
        <p14:creationId xmlns:p14="http://schemas.microsoft.com/office/powerpoint/2010/main" val="2172934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コンパイラの構造は、</a:t>
            </a:r>
            <a:endParaRPr kumimoji="1" lang="en-US" altLang="ja-JP" dirty="0"/>
          </a:p>
          <a:p>
            <a:r>
              <a:rPr kumimoji="1" lang="ja-JP" altLang="en-US" dirty="0"/>
              <a:t>字句解析系、構文解析系、制約検査系、中間コード生成系、最適化系、目的コード生成系で構成されます。</a:t>
            </a:r>
            <a:endParaRPr kumimoji="1" lang="en-US" altLang="ja-JP" dirty="0"/>
          </a:p>
          <a:p>
            <a:r>
              <a:rPr kumimoji="1" lang="ja-JP" altLang="en-US" dirty="0"/>
              <a:t>今回は制約検査系について学びます。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96846698-BC3A-416F-AFEB-1E87B6790336}" type="slidenum">
              <a:rPr kumimoji="1" lang="ja-JP" altLang="en-US" smtClean="0"/>
              <a:t>2</a:t>
            </a:fld>
            <a:endParaRPr kumimoji="1" lang="ja-JP" altLang="en-US"/>
          </a:p>
        </p:txBody>
      </p:sp>
    </p:spTree>
    <p:extLst>
      <p:ext uri="{BB962C8B-B14F-4D97-AF65-F5344CB8AC3E}">
        <p14:creationId xmlns:p14="http://schemas.microsoft.com/office/powerpoint/2010/main" val="11301991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さらに </a:t>
            </a:r>
            <a:r>
              <a:rPr kumimoji="1" lang="en-US" altLang="ja-JP" dirty="0" err="1"/>
              <a:t>resigeterNewVariableType.ARRAYOFINT</a:t>
            </a:r>
            <a:r>
              <a:rPr kumimoji="1" lang="en-US" altLang="ja-JP" dirty="0"/>
              <a:t>, “a”, 50 </a:t>
            </a:r>
            <a:r>
              <a:rPr kumimoji="1" lang="ja-JP" altLang="en-US" dirty="0"/>
              <a:t>を実行すると、</a:t>
            </a:r>
            <a:endParaRPr kumimoji="1" lang="en-US" altLang="ja-JP" dirty="0"/>
          </a:p>
          <a:p>
            <a:r>
              <a:rPr kumimoji="1" lang="ja-JP" altLang="en-US" dirty="0"/>
              <a:t>引数と</a:t>
            </a:r>
            <a:r>
              <a:rPr kumimoji="1" lang="en-US" altLang="ja-JP" dirty="0" err="1"/>
              <a:t>nextAddress</a:t>
            </a:r>
            <a:r>
              <a:rPr kumimoji="1" lang="en-US" altLang="ja-JP" dirty="0"/>
              <a:t> </a:t>
            </a:r>
            <a:r>
              <a:rPr kumimoji="1" lang="ja-JP" altLang="en-US" dirty="0"/>
              <a:t>の値から新たな </a:t>
            </a:r>
            <a:r>
              <a:rPr kumimoji="1" lang="en-US" altLang="ja-JP" dirty="0"/>
              <a:t>Var</a:t>
            </a:r>
            <a:r>
              <a:rPr kumimoji="1" lang="ja-JP" altLang="en-US" dirty="0"/>
              <a:t>クラスのオブジェクトを生成して </a:t>
            </a:r>
            <a:r>
              <a:rPr kumimoji="1" lang="en-US" altLang="ja-JP" dirty="0" err="1"/>
              <a:t>varList</a:t>
            </a:r>
            <a:r>
              <a:rPr kumimoji="1" lang="en-US" altLang="ja-JP" dirty="0"/>
              <a:t> </a:t>
            </a:r>
            <a:r>
              <a:rPr kumimoji="1" lang="ja-JP" altLang="en-US" dirty="0"/>
              <a:t>に加え、</a:t>
            </a:r>
            <a:endParaRPr kumimoji="1" lang="en-US" altLang="ja-JP" dirty="0"/>
          </a:p>
          <a:p>
            <a:r>
              <a:rPr kumimoji="1" lang="en-US" altLang="ja-JP" dirty="0" err="1"/>
              <a:t>nextAddress</a:t>
            </a:r>
            <a:r>
              <a:rPr kumimoji="1" lang="en-US" altLang="ja-JP" dirty="0"/>
              <a:t> </a:t>
            </a:r>
            <a:r>
              <a:rPr kumimoji="1" lang="ja-JP" altLang="en-US" dirty="0"/>
              <a:t>の値に </a:t>
            </a:r>
            <a:r>
              <a:rPr kumimoji="1" lang="en-US" altLang="ja-JP" dirty="0"/>
              <a:t>size </a:t>
            </a:r>
            <a:r>
              <a:rPr kumimoji="1" lang="ja-JP" altLang="en-US" dirty="0"/>
              <a:t>を加えます。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20</a:t>
            </a:fld>
            <a:endParaRPr kumimoji="1" lang="ja-JP" altLang="en-US"/>
          </a:p>
        </p:txBody>
      </p:sp>
    </p:spTree>
    <p:extLst>
      <p:ext uri="{BB962C8B-B14F-4D97-AF65-F5344CB8AC3E}">
        <p14:creationId xmlns:p14="http://schemas.microsoft.com/office/powerpoint/2010/main" val="42355635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指定した名前の変数が、変数表に登録されているかどうかは、</a:t>
            </a:r>
            <a:r>
              <a:rPr kumimoji="1" lang="en-US" altLang="ja-JP" dirty="0" err="1"/>
              <a:t>exitst</a:t>
            </a:r>
            <a:r>
              <a:rPr kumimoji="1" lang="en-US" altLang="ja-JP" dirty="0"/>
              <a:t>() </a:t>
            </a:r>
            <a:r>
              <a:rPr kumimoji="1" lang="ja-JP" altLang="en-US" dirty="0"/>
              <a:t>メソッドを使います。</a:t>
            </a:r>
            <a:endParaRPr kumimoji="1" lang="en-US" altLang="ja-JP" dirty="0"/>
          </a:p>
          <a:p>
            <a:r>
              <a:rPr kumimoji="1" lang="ja-JP" altLang="en-US" dirty="0"/>
              <a:t>引数で与えた名前の変数が登録されているなら </a:t>
            </a:r>
            <a:r>
              <a:rPr kumimoji="1" lang="en-US" altLang="ja-JP" dirty="0"/>
              <a:t>true </a:t>
            </a:r>
            <a:r>
              <a:rPr kumimoji="1" lang="ja-JP" altLang="en-US" dirty="0"/>
              <a:t>が、登録されていなければ </a:t>
            </a:r>
            <a:r>
              <a:rPr kumimoji="1" lang="en-US" altLang="ja-JP" dirty="0"/>
              <a:t>false </a:t>
            </a:r>
            <a:r>
              <a:rPr kumimoji="1" lang="ja-JP" altLang="en-US" dirty="0"/>
              <a:t>が返っています。</a:t>
            </a:r>
            <a:endParaRPr kumimoji="1" lang="en-US" altLang="ja-JP" dirty="0"/>
          </a:p>
          <a:p>
            <a:r>
              <a:rPr kumimoji="1" lang="ja-JP" altLang="en-US" dirty="0"/>
              <a:t>例えば、 </a:t>
            </a:r>
            <a:r>
              <a:rPr kumimoji="1" lang="en-US" altLang="ja-JP" dirty="0"/>
              <a:t>x </a:t>
            </a:r>
            <a:r>
              <a:rPr kumimoji="1" lang="ja-JP" altLang="en-US" dirty="0"/>
              <a:t>という変数が登録されているか判定するには、</a:t>
            </a:r>
            <a:endParaRPr kumimoji="1" lang="en-US" altLang="ja-JP" dirty="0"/>
          </a:p>
          <a:p>
            <a:r>
              <a:rPr kumimoji="1" lang="en-US" altLang="ja-JP" dirty="0" err="1"/>
              <a:t>varTable.exist</a:t>
            </a:r>
            <a:r>
              <a:rPr kumimoji="1" lang="en-US" altLang="ja-JP" dirty="0"/>
              <a:t> (“x”);</a:t>
            </a:r>
          </a:p>
          <a:p>
            <a:r>
              <a:rPr kumimoji="1" lang="ja-JP" altLang="en-US" dirty="0"/>
              <a:t>と書きます。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21</a:t>
            </a:fld>
            <a:endParaRPr kumimoji="1" lang="ja-JP" altLang="en-US"/>
          </a:p>
        </p:txBody>
      </p:sp>
    </p:spTree>
    <p:extLst>
      <p:ext uri="{BB962C8B-B14F-4D97-AF65-F5344CB8AC3E}">
        <p14:creationId xmlns:p14="http://schemas.microsoft.com/office/powerpoint/2010/main" val="37564323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変数表に登録した変数の型が、指定した型と一致するかの判定は、</a:t>
            </a:r>
            <a:endParaRPr kumimoji="1" lang="en-US" altLang="ja-JP" dirty="0"/>
          </a:p>
          <a:p>
            <a:r>
              <a:rPr kumimoji="1" lang="en-US" altLang="ja-JP" dirty="0" err="1"/>
              <a:t>checkType</a:t>
            </a:r>
            <a:r>
              <a:rPr kumimoji="1" lang="en-US" altLang="ja-JP" dirty="0"/>
              <a:t>() </a:t>
            </a:r>
            <a:r>
              <a:rPr kumimoji="1" lang="ja-JP" altLang="en-US" dirty="0"/>
              <a:t>メソッドを使います。</a:t>
            </a:r>
            <a:endParaRPr kumimoji="1" lang="en-US" altLang="ja-JP" dirty="0"/>
          </a:p>
          <a:p>
            <a:r>
              <a:rPr kumimoji="1" lang="ja-JP" altLang="en-US" dirty="0"/>
              <a:t>引数として変数名と、型を与えると、変数表に登録されている変数と型が一致する場合は</a:t>
            </a:r>
            <a:r>
              <a:rPr kumimoji="1" lang="en-US" altLang="ja-JP" dirty="0"/>
              <a:t> true </a:t>
            </a:r>
            <a:r>
              <a:rPr kumimoji="1" lang="ja-JP" altLang="en-US" dirty="0"/>
              <a:t>が、</a:t>
            </a:r>
            <a:endParaRPr kumimoji="1" lang="en-US" altLang="ja-JP" dirty="0"/>
          </a:p>
          <a:p>
            <a:r>
              <a:rPr kumimoji="1" lang="ja-JP" altLang="en-US" dirty="0"/>
              <a:t>変数表に登録されている変数と型が一致しない、</a:t>
            </a:r>
            <a:endParaRPr kumimoji="1" lang="en-US" altLang="ja-JP" dirty="0"/>
          </a:p>
          <a:p>
            <a:r>
              <a:rPr kumimoji="1" lang="ja-JP" altLang="en-US" dirty="0"/>
              <a:t>あるいは、指定した名前の変数が登録されていない場合は </a:t>
            </a:r>
            <a:r>
              <a:rPr kumimoji="1" lang="en-US" altLang="ja-JP" dirty="0"/>
              <a:t>false </a:t>
            </a:r>
            <a:r>
              <a:rPr kumimoji="1" lang="ja-JP" altLang="en-US" dirty="0"/>
              <a:t>が返ってきます。</a:t>
            </a:r>
            <a:endParaRPr kumimoji="1" lang="en-US" altLang="ja-JP" dirty="0"/>
          </a:p>
          <a:p>
            <a:r>
              <a:rPr kumimoji="1" lang="ja-JP" altLang="en-US" dirty="0"/>
              <a:t>例えば、変数 </a:t>
            </a:r>
            <a:r>
              <a:rPr kumimoji="1" lang="en-US" altLang="ja-JP" dirty="0" err="1"/>
              <a:t>i</a:t>
            </a:r>
            <a:r>
              <a:rPr kumimoji="1" lang="en-US" altLang="ja-JP" dirty="0"/>
              <a:t> </a:t>
            </a:r>
            <a:r>
              <a:rPr kumimoji="1" lang="ja-JP" altLang="en-US" dirty="0"/>
              <a:t>が </a:t>
            </a:r>
            <a:r>
              <a:rPr kumimoji="1" lang="en-US" altLang="ja-JP" dirty="0"/>
              <a:t>int </a:t>
            </a:r>
            <a:r>
              <a:rPr kumimoji="1" lang="ja-JP" altLang="en-US" dirty="0"/>
              <a:t>型として登録されているか判定するには、</a:t>
            </a:r>
            <a:endParaRPr kumimoji="1" lang="en-US" altLang="ja-JP" dirty="0"/>
          </a:p>
          <a:p>
            <a:r>
              <a:rPr kumimoji="1" lang="en-US" altLang="ja-JP" dirty="0" err="1"/>
              <a:t>varTable.checkType</a:t>
            </a:r>
            <a:r>
              <a:rPr kumimoji="1" lang="en-US" altLang="ja-JP" dirty="0"/>
              <a:t> (“</a:t>
            </a:r>
            <a:r>
              <a:rPr kumimoji="1" lang="en-US" altLang="ja-JP" dirty="0" err="1"/>
              <a:t>i</a:t>
            </a:r>
            <a:r>
              <a:rPr kumimoji="1" lang="en-US" altLang="ja-JP" dirty="0"/>
              <a:t>” , Type.INT ) </a:t>
            </a:r>
            <a:r>
              <a:rPr kumimoji="1" lang="ja-JP" altLang="en-US" dirty="0"/>
              <a:t>と書きます。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22</a:t>
            </a:fld>
            <a:endParaRPr kumimoji="1" lang="ja-JP" altLang="en-US"/>
          </a:p>
        </p:txBody>
      </p:sp>
    </p:spTree>
    <p:extLst>
      <p:ext uri="{BB962C8B-B14F-4D97-AF65-F5344CB8AC3E}">
        <p14:creationId xmlns:p14="http://schemas.microsoft.com/office/powerpoint/2010/main" val="25458941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変数表に登録した変数の番地を得るには</a:t>
            </a:r>
            <a:endParaRPr kumimoji="1" lang="en-US" altLang="ja-JP" dirty="0"/>
          </a:p>
          <a:p>
            <a:r>
              <a:rPr kumimoji="1" lang="en-US" altLang="ja-JP" dirty="0" err="1"/>
              <a:t>getAddress</a:t>
            </a:r>
            <a:r>
              <a:rPr kumimoji="1" lang="en-US" altLang="ja-JP" dirty="0"/>
              <a:t>() </a:t>
            </a:r>
            <a:r>
              <a:rPr kumimoji="1" lang="ja-JP" altLang="en-US" dirty="0"/>
              <a:t>メソッドを使います。</a:t>
            </a:r>
            <a:endParaRPr kumimoji="1" lang="en-US" altLang="ja-JP" dirty="0"/>
          </a:p>
          <a:p>
            <a:r>
              <a:rPr kumimoji="1" lang="ja-JP" altLang="en-US" dirty="0"/>
              <a:t>引数として変数名を与えると、変数表に登録されている番地が返ってきます。</a:t>
            </a:r>
            <a:endParaRPr kumimoji="1" lang="en-US" altLang="ja-JP" dirty="0"/>
          </a:p>
          <a:p>
            <a:r>
              <a:rPr kumimoji="1" lang="ja-JP" altLang="en-US" dirty="0"/>
              <a:t>指定した名前の変数が登録されていない場合は </a:t>
            </a:r>
            <a:r>
              <a:rPr kumimoji="1" lang="en-US" altLang="ja-JP" dirty="0"/>
              <a:t>-1 </a:t>
            </a:r>
            <a:r>
              <a:rPr kumimoji="1" lang="ja-JP" altLang="en-US" dirty="0"/>
              <a:t>が返ってきます。</a:t>
            </a:r>
            <a:endParaRPr kumimoji="1" lang="en-US" altLang="ja-JP" dirty="0"/>
          </a:p>
          <a:p>
            <a:r>
              <a:rPr kumimoji="1" lang="ja-JP" altLang="en-US" dirty="0"/>
              <a:t>例えば、変数 </a:t>
            </a:r>
            <a:r>
              <a:rPr kumimoji="1" lang="en-US" altLang="ja-JP" dirty="0" err="1"/>
              <a:t>i</a:t>
            </a:r>
            <a:r>
              <a:rPr kumimoji="1" lang="en-US" altLang="ja-JP" dirty="0"/>
              <a:t> </a:t>
            </a:r>
            <a:r>
              <a:rPr kumimoji="1" lang="ja-JP" altLang="en-US" dirty="0"/>
              <a:t>の番地を得るには、</a:t>
            </a:r>
            <a:endParaRPr kumimoji="1" lang="en-US" altLang="ja-JP" dirty="0"/>
          </a:p>
          <a:p>
            <a:r>
              <a:rPr kumimoji="1" lang="en-US" altLang="ja-JP" dirty="0" err="1"/>
              <a:t>varTable.getAddress</a:t>
            </a:r>
            <a:r>
              <a:rPr kumimoji="1" lang="en-US" altLang="ja-JP" dirty="0"/>
              <a:t> (“</a:t>
            </a:r>
            <a:r>
              <a:rPr kumimoji="1" lang="en-US" altLang="ja-JP" dirty="0" err="1"/>
              <a:t>i</a:t>
            </a:r>
            <a:r>
              <a:rPr kumimoji="1" lang="en-US" altLang="ja-JP" dirty="0"/>
              <a:t>” ) </a:t>
            </a:r>
            <a:r>
              <a:rPr kumimoji="1" lang="ja-JP" altLang="en-US" dirty="0"/>
              <a:t>と書きます。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23</a:t>
            </a:fld>
            <a:endParaRPr kumimoji="1" lang="ja-JP" altLang="en-US"/>
          </a:p>
        </p:txBody>
      </p:sp>
    </p:spTree>
    <p:extLst>
      <p:ext uri="{BB962C8B-B14F-4D97-AF65-F5344CB8AC3E}">
        <p14:creationId xmlns:p14="http://schemas.microsoft.com/office/powerpoint/2010/main" val="28204994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a:t>
            </a:r>
            <a:r>
              <a:rPr kumimoji="1" lang="en-US" altLang="ja-JP" dirty="0"/>
              <a:t>VarTable </a:t>
            </a:r>
            <a:r>
              <a:rPr kumimoji="1" lang="ja-JP" altLang="en-US" dirty="0"/>
              <a:t>にこちらの変数が登録されている場合、</a:t>
            </a:r>
            <a:endParaRPr kumimoji="1" lang="en-US" altLang="ja-JP" dirty="0"/>
          </a:p>
          <a:p>
            <a:r>
              <a:rPr kumimoji="1" lang="en-US" altLang="ja-JP" dirty="0"/>
              <a:t>exist n </a:t>
            </a:r>
            <a:r>
              <a:rPr kumimoji="1" lang="ja-JP" altLang="en-US" dirty="0"/>
              <a:t>の返り値は </a:t>
            </a:r>
            <a:r>
              <a:rPr kumimoji="1" lang="en-US" altLang="ja-JP" dirty="0"/>
              <a:t>true </a:t>
            </a:r>
          </a:p>
          <a:p>
            <a:r>
              <a:rPr kumimoji="1" lang="en-US" altLang="ja-JP" dirty="0" err="1"/>
              <a:t>checkType</a:t>
            </a:r>
            <a:r>
              <a:rPr kumimoji="1" lang="en-US" altLang="ja-JP" dirty="0"/>
              <a:t> </a:t>
            </a:r>
            <a:r>
              <a:rPr kumimoji="1" lang="en-US" altLang="ja-JP" dirty="0" err="1"/>
              <a:t>i</a:t>
            </a:r>
            <a:r>
              <a:rPr kumimoji="1" lang="en-US" altLang="ja-JP" dirty="0"/>
              <a:t>, Type.INT </a:t>
            </a:r>
            <a:r>
              <a:rPr kumimoji="1" lang="ja-JP" altLang="en-US" dirty="0"/>
              <a:t>の返り値は </a:t>
            </a:r>
            <a:r>
              <a:rPr kumimoji="1" lang="en-US" altLang="ja-JP" dirty="0"/>
              <a:t>true </a:t>
            </a:r>
            <a:r>
              <a:rPr kumimoji="1" lang="ja-JP" altLang="en-US" dirty="0"/>
              <a:t>となります。</a:t>
            </a:r>
            <a:endParaRPr kumimoji="1" lang="en-US" altLang="ja-JP" dirty="0"/>
          </a:p>
          <a:p>
            <a:r>
              <a:rPr kumimoji="1" lang="en-US" altLang="ja-JP" dirty="0" err="1"/>
              <a:t>checkType</a:t>
            </a:r>
            <a:r>
              <a:rPr kumimoji="1" lang="en-US" altLang="ja-JP" dirty="0"/>
              <a:t> x, </a:t>
            </a:r>
            <a:r>
              <a:rPr kumimoji="1" lang="en-US" altLang="ja-JP" dirty="0" err="1"/>
              <a:t>Type.ARRAYOFINT</a:t>
            </a:r>
            <a:r>
              <a:rPr kumimoji="1" lang="en-US" altLang="ja-JP" dirty="0"/>
              <a:t> </a:t>
            </a:r>
            <a:r>
              <a:rPr kumimoji="1" lang="ja-JP" altLang="en-US" dirty="0"/>
              <a:t>の返り値は、</a:t>
            </a:r>
            <a:r>
              <a:rPr kumimoji="1" lang="en-US" altLang="ja-JP" dirty="0"/>
              <a:t>x </a:t>
            </a:r>
            <a:r>
              <a:rPr kumimoji="1" lang="ja-JP" altLang="en-US" dirty="0"/>
              <a:t>は登録されていませんので、</a:t>
            </a:r>
            <a:r>
              <a:rPr kumimoji="1" lang="en-US" altLang="ja-JP" dirty="0"/>
              <a:t>false </a:t>
            </a:r>
            <a:r>
              <a:rPr kumimoji="1" lang="ja-JP" altLang="en-US" dirty="0"/>
              <a:t>となります。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24</a:t>
            </a:fld>
            <a:endParaRPr kumimoji="1" lang="ja-JP" altLang="en-US"/>
          </a:p>
        </p:txBody>
      </p:sp>
    </p:spTree>
    <p:extLst>
      <p:ext uri="{BB962C8B-B14F-4D97-AF65-F5344CB8AC3E}">
        <p14:creationId xmlns:p14="http://schemas.microsoft.com/office/powerpoint/2010/main" val="9339933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getAddress</a:t>
            </a:r>
            <a:r>
              <a:rPr kumimoji="1" lang="ja-JP" altLang="en-US" dirty="0"/>
              <a:t>を実行すると、</a:t>
            </a:r>
            <a:endParaRPr kumimoji="1" lang="en-US" altLang="ja-JP" dirty="0"/>
          </a:p>
          <a:p>
            <a:r>
              <a:rPr kumimoji="1" lang="en-US" altLang="ja-JP" dirty="0" err="1"/>
              <a:t>getAddress</a:t>
            </a:r>
            <a:r>
              <a:rPr kumimoji="1" lang="en-US" altLang="ja-JP" dirty="0"/>
              <a:t> </a:t>
            </a:r>
            <a:r>
              <a:rPr kumimoji="1" lang="en-US" altLang="ja-JP" dirty="0" err="1"/>
              <a:t>i</a:t>
            </a:r>
            <a:r>
              <a:rPr kumimoji="1" lang="en-US" altLang="ja-JP" dirty="0"/>
              <a:t> </a:t>
            </a:r>
            <a:r>
              <a:rPr kumimoji="1" lang="ja-JP" altLang="en-US" dirty="0"/>
              <a:t>の返り値は </a:t>
            </a:r>
            <a:r>
              <a:rPr kumimoji="1" lang="en-US" altLang="ja-JP" dirty="0"/>
              <a:t>0 </a:t>
            </a:r>
            <a:r>
              <a:rPr kumimoji="1" lang="en-US" altLang="ja-JP" dirty="0" err="1"/>
              <a:t>getAddress</a:t>
            </a:r>
            <a:r>
              <a:rPr kumimoji="1" lang="ja-JP" altLang="en-US" dirty="0"/>
              <a:t> </a:t>
            </a:r>
            <a:r>
              <a:rPr kumimoji="1" lang="en-US" altLang="ja-JP" dirty="0"/>
              <a:t>b </a:t>
            </a:r>
            <a:r>
              <a:rPr kumimoji="1" lang="ja-JP" altLang="en-US" dirty="0"/>
              <a:t>の返り値は </a:t>
            </a:r>
            <a:r>
              <a:rPr kumimoji="1" lang="en-US" altLang="ja-JP" dirty="0"/>
              <a:t>51 </a:t>
            </a:r>
            <a:r>
              <a:rPr kumimoji="1" lang="ja-JP" altLang="en-US" dirty="0"/>
              <a:t>となります。</a:t>
            </a:r>
            <a:endParaRPr kumimoji="1" lang="en-US" altLang="ja-JP" dirty="0"/>
          </a:p>
          <a:p>
            <a:r>
              <a:rPr kumimoji="1" lang="en-US" altLang="ja-JP" dirty="0" err="1"/>
              <a:t>getAddress</a:t>
            </a:r>
            <a:r>
              <a:rPr kumimoji="1" lang="en-US" altLang="ja-JP" dirty="0"/>
              <a:t> x </a:t>
            </a:r>
            <a:r>
              <a:rPr kumimoji="1" lang="ja-JP" altLang="en-US" dirty="0"/>
              <a:t>の返り値は、</a:t>
            </a:r>
            <a:r>
              <a:rPr kumimoji="1" lang="en-US" altLang="ja-JP" dirty="0"/>
              <a:t>x </a:t>
            </a:r>
            <a:r>
              <a:rPr kumimoji="1" lang="ja-JP" altLang="en-US" dirty="0"/>
              <a:t>は登録されていませんので、</a:t>
            </a:r>
            <a:r>
              <a:rPr kumimoji="1" lang="en-US" altLang="ja-JP" dirty="0"/>
              <a:t>-1 </a:t>
            </a:r>
            <a:r>
              <a:rPr kumimoji="1" lang="ja-JP" altLang="en-US" dirty="0"/>
              <a:t>となります。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25</a:t>
            </a:fld>
            <a:endParaRPr kumimoji="1" lang="ja-JP" altLang="en-US"/>
          </a:p>
        </p:txBody>
      </p:sp>
    </p:spTree>
    <p:extLst>
      <p:ext uri="{BB962C8B-B14F-4D97-AF65-F5344CB8AC3E}">
        <p14:creationId xmlns:p14="http://schemas.microsoft.com/office/powerpoint/2010/main" val="37266182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変数表のサイズ、つまり、変数表に登録されている変数の個数を得るには</a:t>
            </a:r>
            <a:endParaRPr kumimoji="1" lang="en-US" altLang="ja-JP" dirty="0"/>
          </a:p>
          <a:p>
            <a:r>
              <a:rPr kumimoji="1" lang="en-US" altLang="ja-JP" dirty="0"/>
              <a:t>size() </a:t>
            </a:r>
            <a:r>
              <a:rPr kumimoji="1" lang="ja-JP" altLang="en-US" dirty="0"/>
              <a:t>メソッドを使います。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26</a:t>
            </a:fld>
            <a:endParaRPr kumimoji="1" lang="ja-JP" altLang="en-US"/>
          </a:p>
        </p:txBody>
      </p:sp>
    </p:spTree>
    <p:extLst>
      <p:ext uri="{BB962C8B-B14F-4D97-AF65-F5344CB8AC3E}">
        <p14:creationId xmlns:p14="http://schemas.microsoft.com/office/powerpoint/2010/main" val="19841092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a:t>
            </a:r>
            <a:r>
              <a:rPr kumimoji="1" lang="en-US" altLang="ja-JP" dirty="0"/>
              <a:t>VarTable </a:t>
            </a:r>
            <a:r>
              <a:rPr kumimoji="1" lang="ja-JP" altLang="en-US" dirty="0"/>
              <a:t>にこちらの変数が登録されている場合、</a:t>
            </a:r>
            <a:endParaRPr kumimoji="1" lang="en-US" altLang="ja-JP" dirty="0"/>
          </a:p>
          <a:p>
            <a:r>
              <a:rPr kumimoji="1" lang="en-US" altLang="ja-JP" dirty="0"/>
              <a:t>size </a:t>
            </a:r>
            <a:r>
              <a:rPr kumimoji="1" lang="ja-JP" altLang="en-US" dirty="0"/>
              <a:t>の返り値は </a:t>
            </a:r>
            <a:r>
              <a:rPr kumimoji="1" lang="en-US" altLang="ja-JP" dirty="0"/>
              <a:t>5 </a:t>
            </a:r>
            <a:r>
              <a:rPr kumimoji="1" lang="ja-JP" altLang="en-US" dirty="0"/>
              <a:t>となります。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27</a:t>
            </a:fld>
            <a:endParaRPr kumimoji="1" lang="ja-JP" altLang="en-US"/>
          </a:p>
        </p:txBody>
      </p:sp>
    </p:spTree>
    <p:extLst>
      <p:ext uri="{BB962C8B-B14F-4D97-AF65-F5344CB8AC3E}">
        <p14:creationId xmlns:p14="http://schemas.microsoft.com/office/powerpoint/2010/main" val="10027185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変数表の末尾に登録した変数を削除するには</a:t>
            </a:r>
            <a:endParaRPr kumimoji="1" lang="en-US" altLang="ja-JP" dirty="0"/>
          </a:p>
          <a:p>
            <a:r>
              <a:rPr kumimoji="1" lang="en-US" altLang="ja-JP" dirty="0" err="1"/>
              <a:t>removeTail</a:t>
            </a:r>
            <a:r>
              <a:rPr kumimoji="1" lang="en-US" altLang="ja-JP" dirty="0"/>
              <a:t>() </a:t>
            </a:r>
            <a:r>
              <a:rPr kumimoji="1" lang="ja-JP" altLang="en-US" dirty="0"/>
              <a:t>メソッドを使います。</a:t>
            </a:r>
            <a:endParaRPr kumimoji="1" lang="en-US" altLang="ja-JP" dirty="0"/>
          </a:p>
          <a:p>
            <a:r>
              <a:rPr kumimoji="1" lang="ja-JP" altLang="en-US" dirty="0"/>
              <a:t>引数としてインデックスを与えると、変数表のインデックス番目以降の変数を削除します。</a:t>
            </a:r>
            <a:endParaRPr kumimoji="1" lang="en-US" altLang="ja-JP" dirty="0"/>
          </a:p>
          <a:p>
            <a:r>
              <a:rPr kumimoji="1" lang="ja-JP" altLang="en-US" dirty="0"/>
              <a:t>このとき、登録されている変数の数以上の値を指定した場合は何もしません。</a:t>
            </a:r>
            <a:endParaRPr kumimoji="1" lang="en-US" altLang="ja-JP" dirty="0"/>
          </a:p>
          <a:p>
            <a:r>
              <a:rPr kumimoji="1" lang="ja-JP" altLang="en-US" dirty="0"/>
              <a:t>例えば、</a:t>
            </a:r>
            <a:r>
              <a:rPr kumimoji="1" lang="en-US" altLang="ja-JP" dirty="0"/>
              <a:t>5</a:t>
            </a:r>
            <a:r>
              <a:rPr kumimoji="1" lang="ja-JP" altLang="en-US" dirty="0"/>
              <a:t>番目以降の変数を削除するには、</a:t>
            </a:r>
            <a:endParaRPr kumimoji="1" lang="en-US" altLang="ja-JP" dirty="0"/>
          </a:p>
          <a:p>
            <a:r>
              <a:rPr kumimoji="1" lang="en-US" altLang="ja-JP" dirty="0" err="1"/>
              <a:t>varTable.removeTail</a:t>
            </a:r>
            <a:r>
              <a:rPr kumimoji="1" lang="en-US" altLang="ja-JP" dirty="0"/>
              <a:t> (5 ) </a:t>
            </a:r>
            <a:r>
              <a:rPr kumimoji="1" lang="ja-JP" altLang="en-US" dirty="0"/>
              <a:t>と書きます。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28</a:t>
            </a:fld>
            <a:endParaRPr kumimoji="1" lang="ja-JP" altLang="en-US"/>
          </a:p>
        </p:txBody>
      </p:sp>
    </p:spTree>
    <p:extLst>
      <p:ext uri="{BB962C8B-B14F-4D97-AF65-F5344CB8AC3E}">
        <p14:creationId xmlns:p14="http://schemas.microsoft.com/office/powerpoint/2010/main" val="9162749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a:t>
            </a:r>
            <a:r>
              <a:rPr kumimoji="1" lang="en-US" altLang="ja-JP" dirty="0"/>
              <a:t>VarTable </a:t>
            </a:r>
            <a:r>
              <a:rPr kumimoji="1" lang="ja-JP" altLang="en-US" dirty="0"/>
              <a:t>にこちらの変数が登録されている場合、</a:t>
            </a:r>
            <a:endParaRPr kumimoji="1" lang="en-US" altLang="ja-JP" dirty="0"/>
          </a:p>
          <a:p>
            <a:r>
              <a:rPr kumimoji="1" lang="en-US" altLang="ja-JP" dirty="0" err="1"/>
              <a:t>removeTail</a:t>
            </a:r>
            <a:r>
              <a:rPr kumimoji="1" lang="en-US" altLang="ja-JP" dirty="0"/>
              <a:t>(3) </a:t>
            </a:r>
            <a:r>
              <a:rPr kumimoji="1" lang="ja-JP" altLang="en-US" dirty="0"/>
              <a:t>を実行すると、</a:t>
            </a:r>
            <a:endParaRPr kumimoji="1" lang="en-US" altLang="ja-JP" dirty="0"/>
          </a:p>
          <a:p>
            <a:r>
              <a:rPr kumimoji="1" lang="ja-JP" altLang="en-US" dirty="0"/>
              <a:t>変数表の</a:t>
            </a:r>
            <a:r>
              <a:rPr kumimoji="1" lang="en-US" altLang="ja-JP" dirty="0"/>
              <a:t>3</a:t>
            </a:r>
            <a:r>
              <a:rPr kumimoji="1" lang="ja-JP" altLang="en-US" dirty="0"/>
              <a:t>番目以降の変数が削除されます。</a:t>
            </a:r>
            <a:endParaRPr kumimoji="1" lang="en-US" altLang="ja-JP" dirty="0"/>
          </a:p>
          <a:p>
            <a:r>
              <a:rPr kumimoji="1" lang="ja-JP" altLang="en-US" dirty="0"/>
              <a:t>変数表のインデックスは</a:t>
            </a:r>
            <a:r>
              <a:rPr kumimoji="1" lang="en-US" altLang="ja-JP" dirty="0"/>
              <a:t>0</a:t>
            </a:r>
            <a:r>
              <a:rPr kumimoji="1" lang="ja-JP" altLang="en-US" dirty="0"/>
              <a:t>から始まることに注意してください。</a:t>
            </a:r>
            <a:endParaRPr kumimoji="1" lang="en-US" altLang="ja-JP" dirty="0"/>
          </a:p>
          <a:p>
            <a:r>
              <a:rPr kumimoji="1" lang="ja-JP" altLang="en-US" dirty="0"/>
              <a:t>まず、インデックス</a:t>
            </a:r>
            <a:r>
              <a:rPr kumimoji="1" lang="en-US" altLang="ja-JP" dirty="0"/>
              <a:t>3</a:t>
            </a:r>
            <a:r>
              <a:rPr kumimoji="1" lang="ja-JP" altLang="en-US" dirty="0"/>
              <a:t>の変数の番地を</a:t>
            </a:r>
            <a:r>
              <a:rPr kumimoji="1" lang="en-US" altLang="ja-JP" dirty="0" err="1"/>
              <a:t>nextAddress</a:t>
            </a:r>
            <a:r>
              <a:rPr kumimoji="1" lang="en-US" altLang="ja-JP" dirty="0"/>
              <a:t> </a:t>
            </a:r>
            <a:r>
              <a:rPr kumimoji="1" lang="ja-JP" altLang="en-US" dirty="0"/>
              <a:t>にコピーします。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29</a:t>
            </a:fld>
            <a:endParaRPr kumimoji="1" lang="ja-JP" altLang="en-US"/>
          </a:p>
        </p:txBody>
      </p:sp>
    </p:spTree>
    <p:extLst>
      <p:ext uri="{BB962C8B-B14F-4D97-AF65-F5344CB8AC3E}">
        <p14:creationId xmlns:p14="http://schemas.microsoft.com/office/powerpoint/2010/main" val="2642179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制約検査系 </a:t>
            </a:r>
            <a:r>
              <a:rPr kumimoji="1" lang="en-US" altLang="ja-JP" dirty="0"/>
              <a:t>constraint checker </a:t>
            </a:r>
            <a:r>
              <a:rPr kumimoji="1" lang="ja-JP" altLang="en-US" dirty="0"/>
              <a:t>は、</a:t>
            </a:r>
            <a:endParaRPr kumimoji="1" lang="en-US" altLang="ja-JP" dirty="0"/>
          </a:p>
          <a:p>
            <a:r>
              <a:rPr kumimoji="1" lang="ja-JP" altLang="en-US" dirty="0"/>
              <a:t>プログラムが満たす必要がある制約を満たしているかどうか検査する部分です。</a:t>
            </a:r>
            <a:endParaRPr kumimoji="1" lang="en-US" altLang="ja-JP" dirty="0"/>
          </a:p>
          <a:p>
            <a:r>
              <a:rPr kumimoji="1" lang="ja-JP" altLang="en-US" dirty="0"/>
              <a:t>例えば、未定義の変数を使っていないか、スカラー変数として宣言しているのに配列として使っていないか、</a:t>
            </a:r>
            <a:endParaRPr kumimoji="1" lang="en-US" altLang="ja-JP" dirty="0"/>
          </a:p>
          <a:p>
            <a:r>
              <a:rPr kumimoji="1" lang="ja-JP" altLang="en-US" dirty="0"/>
              <a:t>代入の左辺が変数であるか、等です。</a:t>
            </a:r>
            <a:endParaRPr kumimoji="1" lang="en-US" altLang="ja-JP" dirty="0"/>
          </a:p>
          <a:p>
            <a:r>
              <a:rPr kumimoji="1" lang="ja-JP" altLang="en-US" dirty="0"/>
              <a:t>これらの制約を満たしていないものはエラーとしてはじきます。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96846698-BC3A-416F-AFEB-1E87B6790336}" type="slidenum">
              <a:rPr kumimoji="1" lang="ja-JP" altLang="en-US" smtClean="0"/>
              <a:t>3</a:t>
            </a:fld>
            <a:endParaRPr kumimoji="1" lang="ja-JP" altLang="en-US"/>
          </a:p>
        </p:txBody>
      </p:sp>
    </p:spTree>
    <p:extLst>
      <p:ext uri="{BB962C8B-B14F-4D97-AF65-F5344CB8AC3E}">
        <p14:creationId xmlns:p14="http://schemas.microsoft.com/office/powerpoint/2010/main" val="9233823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その後、</a:t>
            </a:r>
            <a:r>
              <a:rPr kumimoji="1" lang="en-US" altLang="ja-JP" dirty="0" err="1"/>
              <a:t>varList</a:t>
            </a:r>
            <a:r>
              <a:rPr kumimoji="1" lang="en-US" altLang="ja-JP" dirty="0"/>
              <a:t> </a:t>
            </a:r>
            <a:r>
              <a:rPr kumimoji="1" lang="ja-JP" altLang="en-US" dirty="0"/>
              <a:t>から </a:t>
            </a:r>
            <a:r>
              <a:rPr kumimoji="1" lang="en-US" altLang="ja-JP" dirty="0"/>
              <a:t>3</a:t>
            </a:r>
            <a:r>
              <a:rPr kumimoji="1" lang="ja-JP" altLang="en-US" dirty="0"/>
              <a:t>番目以降の変数を削除します。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30</a:t>
            </a:fld>
            <a:endParaRPr kumimoji="1" lang="ja-JP" altLang="en-US"/>
          </a:p>
        </p:txBody>
      </p:sp>
    </p:spTree>
    <p:extLst>
      <p:ext uri="{BB962C8B-B14F-4D97-AF65-F5344CB8AC3E}">
        <p14:creationId xmlns:p14="http://schemas.microsoft.com/office/powerpoint/2010/main" val="2394914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removeTail</a:t>
            </a:r>
            <a:r>
              <a:rPr kumimoji="1" lang="en-US" altLang="ja-JP" dirty="0"/>
              <a:t> </a:t>
            </a:r>
            <a:r>
              <a:rPr kumimoji="1" lang="ja-JP" altLang="en-US" dirty="0"/>
              <a:t>で変数表のサイズ以上の値を指定した場合は何もしません。</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また、負の値を入れた場合も何もしません。</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31</a:t>
            </a:fld>
            <a:endParaRPr kumimoji="1" lang="ja-JP" altLang="en-US"/>
          </a:p>
        </p:txBody>
      </p:sp>
    </p:spTree>
    <p:extLst>
      <p:ext uri="{BB962C8B-B14F-4D97-AF65-F5344CB8AC3E}">
        <p14:creationId xmlns:p14="http://schemas.microsoft.com/office/powerpoint/2010/main" val="38708569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変数の型は、変数宣言部のマクロ構文で判定します。</a:t>
            </a:r>
            <a:endParaRPr kumimoji="1" lang="en-US" altLang="ja-JP" dirty="0"/>
          </a:p>
          <a:p>
            <a:r>
              <a:rPr kumimoji="1" lang="en-US" altLang="ja-JP" dirty="0"/>
              <a:t>int </a:t>
            </a:r>
            <a:r>
              <a:rPr kumimoji="1" lang="en-US" altLang="ja-JP" dirty="0" err="1"/>
              <a:t>i</a:t>
            </a:r>
            <a:r>
              <a:rPr kumimoji="1" lang="en-US" altLang="ja-JP" dirty="0"/>
              <a:t> </a:t>
            </a:r>
            <a:r>
              <a:rPr kumimoji="1" lang="ja-JP" altLang="en-US" dirty="0"/>
              <a:t>ならば </a:t>
            </a:r>
            <a:r>
              <a:rPr kumimoji="1" lang="en-US" altLang="ja-JP" dirty="0"/>
              <a:t>INT </a:t>
            </a:r>
            <a:r>
              <a:rPr kumimoji="1" lang="ja-JP" altLang="en-US" dirty="0"/>
              <a:t>型、 </a:t>
            </a:r>
            <a:r>
              <a:rPr kumimoji="1" lang="en-US" altLang="ja-JP" dirty="0"/>
              <a:t>int a[10]; </a:t>
            </a:r>
            <a:r>
              <a:rPr kumimoji="1" lang="ja-JP" altLang="en-US" dirty="0"/>
              <a:t>なら </a:t>
            </a:r>
            <a:r>
              <a:rPr kumimoji="1" lang="en-US" altLang="ja-JP" dirty="0"/>
              <a:t>ARRAYOFINT </a:t>
            </a:r>
            <a:r>
              <a:rPr kumimoji="1" lang="ja-JP" altLang="en-US" dirty="0"/>
              <a:t>型ですので、</a:t>
            </a:r>
            <a:endParaRPr kumimoji="1" lang="en-US" altLang="ja-JP" dirty="0"/>
          </a:p>
          <a:p>
            <a:r>
              <a:rPr kumimoji="1" lang="en-US" altLang="ja-JP" dirty="0"/>
              <a:t>&lt;</a:t>
            </a:r>
            <a:r>
              <a:rPr kumimoji="1" lang="en-US" altLang="ja-JP" dirty="0" err="1"/>
              <a:t>Decl</a:t>
            </a:r>
            <a:r>
              <a:rPr kumimoji="1" lang="en-US" altLang="ja-JP" dirty="0"/>
              <a:t>&gt; = “int” NAME </a:t>
            </a:r>
            <a:r>
              <a:rPr kumimoji="1" lang="ja-JP" altLang="en-US" dirty="0"/>
              <a:t>の後に </a:t>
            </a:r>
            <a:r>
              <a:rPr kumimoji="1" lang="en-US" altLang="ja-JP" dirty="0"/>
              <a:t>“[“ &lt;Const&gt; “]” </a:t>
            </a:r>
            <a:r>
              <a:rPr kumimoji="1" lang="ja-JP" altLang="en-US" dirty="0"/>
              <a:t>が来るかどうかで型が決まります。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32</a:t>
            </a:fld>
            <a:endParaRPr kumimoji="1" lang="ja-JP" altLang="en-US"/>
          </a:p>
        </p:txBody>
      </p:sp>
    </p:spTree>
    <p:extLst>
      <p:ext uri="{BB962C8B-B14F-4D97-AF65-F5344CB8AC3E}">
        <p14:creationId xmlns:p14="http://schemas.microsoft.com/office/powerpoint/2010/main" val="27130646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制約検査のプログラムを見てみましょう。</a:t>
            </a:r>
            <a:endParaRPr kumimoji="1" lang="en-US" altLang="ja-JP" dirty="0"/>
          </a:p>
          <a:p>
            <a:r>
              <a:rPr kumimoji="1" lang="ja-JP" altLang="en-US" dirty="0"/>
              <a:t>構文解析で、各非終端記号を解析するメソッドを作成しました。</a:t>
            </a:r>
            <a:endParaRPr kumimoji="1" lang="en-US" altLang="ja-JP" dirty="0"/>
          </a:p>
          <a:p>
            <a:r>
              <a:rPr kumimoji="1" lang="ja-JP" altLang="en-US" dirty="0"/>
              <a:t>制約検査は、そのメソッドに検査用の命令を埋め込みます。</a:t>
            </a:r>
            <a:endParaRPr kumimoji="1" lang="en-US" altLang="ja-JP" dirty="0"/>
          </a:p>
          <a:p>
            <a:r>
              <a:rPr kumimoji="1" lang="ja-JP" altLang="en-US" dirty="0"/>
              <a:t>まずは、スカラ変数のみの場合の変数宣言部を見てみます。</a:t>
            </a:r>
            <a:endParaRPr kumimoji="1" lang="en-US" altLang="ja-JP" dirty="0"/>
          </a:p>
          <a:p>
            <a:r>
              <a:rPr kumimoji="1" lang="ja-JP" altLang="en-US" dirty="0"/>
              <a:t>変数宣言部では、変数を変数表 </a:t>
            </a:r>
            <a:r>
              <a:rPr kumimoji="1" lang="en-US" altLang="ja-JP" dirty="0"/>
              <a:t>VarTable </a:t>
            </a:r>
            <a:r>
              <a:rPr kumimoji="1" lang="ja-JP" altLang="en-US" dirty="0"/>
              <a:t>に登録します。</a:t>
            </a:r>
            <a:endParaRPr kumimoji="1" lang="en-US" altLang="ja-JP" dirty="0"/>
          </a:p>
          <a:p>
            <a:r>
              <a:rPr kumimoji="1" lang="ja-JP" altLang="en-US" dirty="0"/>
              <a:t>変数宣言は、 トークンが </a:t>
            </a:r>
            <a:r>
              <a:rPr kumimoji="1" lang="en-US" altLang="ja-JP" dirty="0"/>
              <a:t>“int” ,NAME </a:t>
            </a:r>
            <a:r>
              <a:rPr kumimoji="1" lang="ja-JP" altLang="en-US" dirty="0"/>
              <a:t>と来ます。</a:t>
            </a:r>
            <a:endParaRPr kumimoji="1" lang="en-US" altLang="ja-JP" dirty="0"/>
          </a:p>
          <a:p>
            <a:r>
              <a:rPr kumimoji="1" lang="ja-JP" altLang="en-US" dirty="0"/>
              <a:t>変数表に登録するためには変数の名前が必要です。</a:t>
            </a:r>
            <a:endParaRPr kumimoji="1" lang="en-US" altLang="ja-JP" dirty="0"/>
          </a:p>
          <a:p>
            <a:r>
              <a:rPr kumimoji="1" lang="ja-JP" altLang="en-US" dirty="0"/>
              <a:t>変数の名前は、</a:t>
            </a:r>
            <a:r>
              <a:rPr kumimoji="1" lang="en-US" altLang="ja-JP" dirty="0"/>
              <a:t>Token </a:t>
            </a:r>
            <a:r>
              <a:rPr kumimoji="1" lang="ja-JP" altLang="en-US" dirty="0"/>
              <a:t>の </a:t>
            </a:r>
            <a:r>
              <a:rPr kumimoji="1" lang="en-US" altLang="ja-JP" dirty="0" err="1"/>
              <a:t>strValue</a:t>
            </a:r>
            <a:r>
              <a:rPr kumimoji="1" lang="en-US" altLang="ja-JP" dirty="0"/>
              <a:t> </a:t>
            </a:r>
            <a:r>
              <a:rPr kumimoji="1" lang="ja-JP" altLang="en-US" dirty="0"/>
              <a:t>フィールドに入っています。</a:t>
            </a:r>
            <a:endParaRPr kumimoji="1" lang="en-US" altLang="ja-JP" dirty="0"/>
          </a:p>
          <a:p>
            <a:r>
              <a:rPr kumimoji="1" lang="en-US" altLang="ja-JP" dirty="0"/>
              <a:t>token </a:t>
            </a:r>
            <a:r>
              <a:rPr kumimoji="1" lang="ja-JP" altLang="en-US" dirty="0"/>
              <a:t>が </a:t>
            </a:r>
            <a:r>
              <a:rPr kumimoji="1" lang="en-US" altLang="ja-JP" dirty="0"/>
              <a:t>NAME </a:t>
            </a:r>
            <a:r>
              <a:rPr kumimoji="1" lang="ja-JP" altLang="en-US" dirty="0"/>
              <a:t>かどうか判定したときに、</a:t>
            </a:r>
            <a:endParaRPr kumimoji="1" lang="en-US" altLang="ja-JP" dirty="0"/>
          </a:p>
          <a:p>
            <a:r>
              <a:rPr kumimoji="1" lang="en-US" altLang="ja-JP" dirty="0"/>
              <a:t>token = </a:t>
            </a:r>
            <a:r>
              <a:rPr kumimoji="1" lang="en-US" altLang="ja-JP" dirty="0" err="1"/>
              <a:t>nextToken</a:t>
            </a:r>
            <a:r>
              <a:rPr kumimoji="1" lang="en-US" altLang="ja-JP" dirty="0"/>
              <a:t>() </a:t>
            </a:r>
            <a:r>
              <a:rPr kumimoji="1" lang="ja-JP" altLang="en-US" dirty="0"/>
              <a:t>をする前に、</a:t>
            </a:r>
            <a:r>
              <a:rPr kumimoji="1" lang="en-US" altLang="ja-JP" dirty="0" err="1"/>
              <a:t>strValue</a:t>
            </a:r>
            <a:r>
              <a:rPr kumimoji="1" lang="en-US" altLang="ja-JP" dirty="0"/>
              <a:t> </a:t>
            </a:r>
            <a:r>
              <a:rPr kumimoji="1" lang="ja-JP" altLang="en-US" dirty="0"/>
              <a:t>フィールドの値を </a:t>
            </a:r>
            <a:r>
              <a:rPr kumimoji="1" lang="en-US" altLang="ja-JP" dirty="0"/>
              <a:t>String </a:t>
            </a:r>
            <a:r>
              <a:rPr kumimoji="1" lang="ja-JP" altLang="en-US" dirty="0"/>
              <a:t>型変数に記憶させます。</a:t>
            </a:r>
            <a:endParaRPr kumimoji="1" lang="en-US" altLang="ja-JP" dirty="0"/>
          </a:p>
          <a:p>
            <a:r>
              <a:rPr kumimoji="1" lang="en-US" altLang="ja-JP" dirty="0"/>
              <a:t>token = </a:t>
            </a:r>
            <a:r>
              <a:rPr kumimoji="1" lang="en-US" altLang="ja-JP" dirty="0" err="1"/>
              <a:t>nextToken</a:t>
            </a:r>
            <a:r>
              <a:rPr kumimoji="1" lang="en-US" altLang="ja-JP" dirty="0"/>
              <a:t>() </a:t>
            </a:r>
            <a:r>
              <a:rPr kumimoji="1" lang="ja-JP" altLang="en-US" dirty="0"/>
              <a:t>をした後ですと、</a:t>
            </a:r>
            <a:r>
              <a:rPr kumimoji="1" lang="en-US" altLang="ja-JP" dirty="0"/>
              <a:t>token </a:t>
            </a:r>
            <a:r>
              <a:rPr kumimoji="1" lang="ja-JP" altLang="en-US" dirty="0"/>
              <a:t>が上書きされてしまいますので、</a:t>
            </a:r>
            <a:endParaRPr kumimoji="1" lang="en-US" altLang="ja-JP" dirty="0"/>
          </a:p>
          <a:p>
            <a:r>
              <a:rPr kumimoji="1" lang="ja-JP" altLang="en-US" dirty="0"/>
              <a:t>かならず </a:t>
            </a:r>
            <a:r>
              <a:rPr kumimoji="1" lang="en-US" altLang="ja-JP" dirty="0" err="1"/>
              <a:t>strValue</a:t>
            </a:r>
            <a:r>
              <a:rPr kumimoji="1" lang="en-US" altLang="ja-JP" dirty="0"/>
              <a:t> </a:t>
            </a:r>
            <a:r>
              <a:rPr kumimoji="1" lang="ja-JP" altLang="en-US" dirty="0"/>
              <a:t>フィールドの取り出しは先にしてください。</a:t>
            </a:r>
            <a:endParaRPr kumimoji="1" lang="en-US" altLang="ja-JP" dirty="0"/>
          </a:p>
          <a:p>
            <a:r>
              <a:rPr kumimoji="1" lang="ja-JP" altLang="en-US" dirty="0"/>
              <a:t>次は、変数表への登録です。</a:t>
            </a:r>
            <a:endParaRPr kumimoji="1" lang="en-US" altLang="ja-JP" dirty="0"/>
          </a:p>
          <a:p>
            <a:r>
              <a:rPr kumimoji="1" lang="ja-JP" altLang="en-US" dirty="0"/>
              <a:t>まず </a:t>
            </a:r>
            <a:r>
              <a:rPr kumimoji="1" lang="en-US" altLang="ja-JP" dirty="0"/>
              <a:t>exist() </a:t>
            </a:r>
            <a:r>
              <a:rPr kumimoji="1" lang="ja-JP" altLang="en-US" dirty="0"/>
              <a:t>メソッドで、変数名がすでに変数表に登録されていない確認します。</a:t>
            </a:r>
            <a:endParaRPr kumimoji="1" lang="en-US" altLang="ja-JP" dirty="0"/>
          </a:p>
          <a:p>
            <a:r>
              <a:rPr kumimoji="1" lang="ja-JP" altLang="en-US" dirty="0"/>
              <a:t>すでに変数表に登録されていた場合は、変数の二重登録として制約エラーにします。</a:t>
            </a:r>
            <a:endParaRPr kumimoji="1" lang="en-US" altLang="ja-JP" dirty="0"/>
          </a:p>
          <a:p>
            <a:r>
              <a:rPr kumimoji="1" lang="ja-JP" altLang="en-US" dirty="0"/>
              <a:t>まだ登録されていなかった場合は、</a:t>
            </a:r>
            <a:r>
              <a:rPr kumimoji="1" lang="en-US" altLang="ja-JP" dirty="0" err="1"/>
              <a:t>registerNewVariable</a:t>
            </a:r>
            <a:r>
              <a:rPr kumimoji="1" lang="en-US" altLang="ja-JP" dirty="0"/>
              <a:t>() </a:t>
            </a:r>
            <a:r>
              <a:rPr kumimoji="1" lang="ja-JP" altLang="en-US" dirty="0"/>
              <a:t>メソッドで変数表に登録します。</a:t>
            </a:r>
            <a:endParaRPr kumimoji="1" lang="en-US" altLang="ja-JP" dirty="0"/>
          </a:p>
          <a:p>
            <a:r>
              <a:rPr kumimoji="1" lang="ja-JP" altLang="en-US" dirty="0"/>
              <a:t>スカラ変数ですので、型は </a:t>
            </a:r>
            <a:r>
              <a:rPr kumimoji="1" lang="en-US" altLang="ja-JP" dirty="0"/>
              <a:t>INT, </a:t>
            </a:r>
            <a:r>
              <a:rPr kumimoji="1" lang="ja-JP" altLang="en-US" dirty="0"/>
              <a:t>サイズは </a:t>
            </a:r>
            <a:r>
              <a:rPr kumimoji="1" lang="en-US" altLang="ja-JP" dirty="0"/>
              <a:t>1 </a:t>
            </a:r>
            <a:r>
              <a:rPr kumimoji="1" lang="ja-JP" altLang="en-US" dirty="0"/>
              <a:t>です。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33</a:t>
            </a:fld>
            <a:endParaRPr kumimoji="1" lang="ja-JP" altLang="en-US"/>
          </a:p>
        </p:txBody>
      </p:sp>
    </p:spTree>
    <p:extLst>
      <p:ext uri="{BB962C8B-B14F-4D97-AF65-F5344CB8AC3E}">
        <p14:creationId xmlns:p14="http://schemas.microsoft.com/office/powerpoint/2010/main" val="16521644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今度は配列もある場合を見てみましょう。</a:t>
            </a:r>
            <a:endParaRPr kumimoji="1" lang="en-US" altLang="ja-JP" dirty="0"/>
          </a:p>
          <a:p>
            <a:r>
              <a:rPr kumimoji="1" lang="ja-JP" altLang="en-US" dirty="0"/>
              <a:t>まずは、初期値無しの配列の場合です。</a:t>
            </a:r>
            <a:endParaRPr kumimoji="1" lang="en-US" altLang="ja-JP" dirty="0"/>
          </a:p>
          <a:p>
            <a:r>
              <a:rPr kumimoji="1" lang="en-US" altLang="ja-JP" dirty="0"/>
              <a:t>Token</a:t>
            </a:r>
            <a:r>
              <a:rPr kumimoji="1" lang="ja-JP" altLang="en-US" dirty="0"/>
              <a:t> が </a:t>
            </a:r>
            <a:r>
              <a:rPr kumimoji="1" lang="en-US" altLang="ja-JP" dirty="0"/>
              <a:t>NAME </a:t>
            </a:r>
            <a:r>
              <a:rPr kumimoji="1" lang="ja-JP" altLang="en-US" dirty="0"/>
              <a:t>のときに、変数名を取り出して、</a:t>
            </a:r>
            <a:endParaRPr kumimoji="1" lang="en-US" altLang="ja-JP" dirty="0"/>
          </a:p>
          <a:p>
            <a:r>
              <a:rPr kumimoji="1" lang="en-US" altLang="ja-JP" dirty="0"/>
              <a:t>exist() </a:t>
            </a:r>
            <a:r>
              <a:rPr kumimoji="1" lang="ja-JP" altLang="en-US" dirty="0"/>
              <a:t>メソッドで二重登録のチェックをするところまでは、</a:t>
            </a:r>
            <a:endParaRPr kumimoji="1" lang="en-US" altLang="ja-JP" dirty="0"/>
          </a:p>
          <a:p>
            <a:r>
              <a:rPr kumimoji="1" lang="ja-JP" altLang="en-US" dirty="0"/>
              <a:t>スカラ変数と配列で共通です。</a:t>
            </a:r>
            <a:endParaRPr kumimoji="1" lang="en-US" altLang="ja-JP" dirty="0"/>
          </a:p>
          <a:p>
            <a:r>
              <a:rPr kumimoji="1" lang="en-US" altLang="ja-JP" dirty="0"/>
              <a:t>NAME </a:t>
            </a:r>
            <a:r>
              <a:rPr kumimoji="1" lang="ja-JP" altLang="en-US" dirty="0"/>
              <a:t>の次に、大括弧が来れば配列です。</a:t>
            </a:r>
            <a:endParaRPr kumimoji="1" lang="en-US" altLang="ja-JP" dirty="0"/>
          </a:p>
          <a:p>
            <a:r>
              <a:rPr kumimoji="1" lang="ja-JP" altLang="en-US" dirty="0"/>
              <a:t>大括弧の次は配列の大きさを表す整数が来ます。</a:t>
            </a:r>
            <a:endParaRPr kumimoji="1" lang="en-US" altLang="ja-JP" dirty="0"/>
          </a:p>
          <a:p>
            <a:r>
              <a:rPr kumimoji="1" lang="ja-JP" altLang="en-US" dirty="0"/>
              <a:t>トークンが整数の場合、</a:t>
            </a:r>
            <a:r>
              <a:rPr kumimoji="1" lang="en-US" altLang="ja-JP" dirty="0" err="1"/>
              <a:t>intValue</a:t>
            </a:r>
            <a:r>
              <a:rPr kumimoji="1" lang="en-US" altLang="ja-JP" dirty="0"/>
              <a:t> </a:t>
            </a:r>
            <a:r>
              <a:rPr kumimoji="1" lang="ja-JP" altLang="en-US" dirty="0"/>
              <a:t>フィールドに整数の値が入っていますので、</a:t>
            </a:r>
            <a:endParaRPr kumimoji="1" lang="en-US" altLang="ja-JP" dirty="0"/>
          </a:p>
          <a:p>
            <a:r>
              <a:rPr kumimoji="1" lang="en-US" altLang="ja-JP" dirty="0" err="1"/>
              <a:t>intValue</a:t>
            </a:r>
            <a:r>
              <a:rPr kumimoji="1" lang="en-US" altLang="ja-JP" dirty="0"/>
              <a:t> </a:t>
            </a:r>
            <a:r>
              <a:rPr kumimoji="1" lang="ja-JP" altLang="en-US" dirty="0"/>
              <a:t>フィールドの値を </a:t>
            </a:r>
            <a:r>
              <a:rPr kumimoji="1" lang="en-US" altLang="ja-JP" dirty="0"/>
              <a:t>int </a:t>
            </a:r>
            <a:r>
              <a:rPr kumimoji="1" lang="ja-JP" altLang="en-US" dirty="0"/>
              <a:t>型変数 </a:t>
            </a:r>
            <a:r>
              <a:rPr kumimoji="1" lang="en-US" altLang="ja-JP" dirty="0"/>
              <a:t>size </a:t>
            </a:r>
            <a:r>
              <a:rPr kumimoji="1" lang="ja-JP" altLang="en-US" dirty="0"/>
              <a:t>に覚えておきます。</a:t>
            </a:r>
            <a:endParaRPr kumimoji="1" lang="en-US" altLang="ja-JP" dirty="0"/>
          </a:p>
          <a:p>
            <a:r>
              <a:rPr kumimoji="1" lang="ja-JP" altLang="en-US" dirty="0"/>
              <a:t>これも </a:t>
            </a:r>
            <a:r>
              <a:rPr kumimoji="1" lang="en-US" altLang="ja-JP" dirty="0"/>
              <a:t>token = </a:t>
            </a:r>
            <a:r>
              <a:rPr kumimoji="1" lang="en-US" altLang="ja-JP" dirty="0" err="1"/>
              <a:t>nextToken</a:t>
            </a:r>
            <a:r>
              <a:rPr kumimoji="1" lang="en-US" altLang="ja-JP" dirty="0"/>
              <a:t>(); </a:t>
            </a:r>
            <a:r>
              <a:rPr kumimoji="1" lang="ja-JP" altLang="en-US" dirty="0"/>
              <a:t>をする前にしないと、次のトークンで上書きされてしまいます。</a:t>
            </a:r>
            <a:endParaRPr kumimoji="1" lang="en-US" altLang="ja-JP" dirty="0"/>
          </a:p>
          <a:p>
            <a:r>
              <a:rPr kumimoji="1" lang="ja-JP" altLang="en-US" dirty="0"/>
              <a:t>大括弧閉じるまできたところで、変数表に登録します。</a:t>
            </a:r>
            <a:endParaRPr kumimoji="1" lang="en-US" altLang="ja-JP" dirty="0"/>
          </a:p>
          <a:p>
            <a:r>
              <a:rPr kumimoji="1" lang="ja-JP" altLang="en-US" dirty="0"/>
              <a:t>型は </a:t>
            </a:r>
            <a:r>
              <a:rPr kumimoji="1" lang="en-US" altLang="ja-JP" dirty="0"/>
              <a:t>ARRAYOFINT </a:t>
            </a:r>
            <a:r>
              <a:rPr kumimoji="1" lang="ja-JP" altLang="en-US" dirty="0"/>
              <a:t>配列の大きさは </a:t>
            </a:r>
            <a:r>
              <a:rPr kumimoji="1" lang="en-US" altLang="ja-JP" dirty="0"/>
              <a:t>size </a:t>
            </a:r>
            <a:r>
              <a:rPr kumimoji="1" lang="ja-JP" altLang="en-US" dirty="0"/>
              <a:t>です。</a:t>
            </a:r>
            <a:endParaRPr kumimoji="1" lang="en-US" altLang="ja-JP" dirty="0"/>
          </a:p>
          <a:p>
            <a:r>
              <a:rPr kumimoji="1" lang="ja-JP" altLang="en-US" dirty="0"/>
              <a:t>大括弧開く、が無い場合は、スカラ型変数ですので、型は </a:t>
            </a:r>
            <a:r>
              <a:rPr kumimoji="1" lang="en-US" altLang="ja-JP" dirty="0"/>
              <a:t>INT, </a:t>
            </a:r>
            <a:r>
              <a:rPr kumimoji="1" lang="ja-JP" altLang="en-US" dirty="0"/>
              <a:t>大きさは </a:t>
            </a:r>
            <a:r>
              <a:rPr kumimoji="1" lang="en-US" altLang="ja-JP" dirty="0"/>
              <a:t>1 </a:t>
            </a:r>
            <a:r>
              <a:rPr kumimoji="1" lang="ja-JP" altLang="en-US" dirty="0"/>
              <a:t>で登録します。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34</a:t>
            </a:fld>
            <a:endParaRPr kumimoji="1" lang="ja-JP" altLang="en-US"/>
          </a:p>
        </p:txBody>
      </p:sp>
    </p:spTree>
    <p:extLst>
      <p:ext uri="{BB962C8B-B14F-4D97-AF65-F5344CB8AC3E}">
        <p14:creationId xmlns:p14="http://schemas.microsoft.com/office/powerpoint/2010/main" val="270804577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初期値ありの配列では、配列のサイズは初期値の個数になります。</a:t>
            </a:r>
            <a:endParaRPr kumimoji="1" lang="en-US" altLang="ja-JP" dirty="0"/>
          </a:p>
          <a:p>
            <a:r>
              <a:rPr kumimoji="1" lang="ja-JP" altLang="en-US" dirty="0"/>
              <a:t>例えばこのように </a:t>
            </a:r>
            <a:r>
              <a:rPr kumimoji="1" lang="en-US" altLang="ja-JP" dirty="0"/>
              <a:t>int a[]</a:t>
            </a:r>
            <a:r>
              <a:rPr kumimoji="1" lang="ja-JP" altLang="en-US" dirty="0"/>
              <a:t> </a:t>
            </a:r>
            <a:r>
              <a:rPr kumimoji="1" lang="en-US" altLang="ja-JP" dirty="0"/>
              <a:t>= {10, 20, 30 } ; </a:t>
            </a:r>
            <a:r>
              <a:rPr kumimoji="1" lang="ja-JP" altLang="en-US" dirty="0"/>
              <a:t>と宣言した場合、</a:t>
            </a:r>
            <a:endParaRPr kumimoji="1" lang="en-US" altLang="ja-JP" dirty="0"/>
          </a:p>
          <a:p>
            <a:r>
              <a:rPr kumimoji="1" lang="en-US" altLang="ja-JP" dirty="0"/>
              <a:t>a[] </a:t>
            </a:r>
            <a:r>
              <a:rPr kumimoji="1" lang="ja-JP" altLang="en-US" dirty="0"/>
              <a:t>まで読んだ時点ではサイズは未定です。</a:t>
            </a:r>
            <a:endParaRPr kumimoji="1" lang="en-US" altLang="ja-JP" dirty="0"/>
          </a:p>
          <a:p>
            <a:r>
              <a:rPr kumimoji="1" lang="en-US" altLang="ja-JP" dirty="0"/>
              <a:t>10, 20, 30 </a:t>
            </a:r>
            <a:r>
              <a:rPr kumimoji="1" lang="ja-JP" altLang="en-US" dirty="0"/>
              <a:t>と進んで、</a:t>
            </a:r>
            <a:r>
              <a:rPr kumimoji="1" lang="en-US" altLang="ja-JP" dirty="0"/>
              <a:t>} </a:t>
            </a:r>
            <a:r>
              <a:rPr kumimoji="1" lang="ja-JP" altLang="en-US" dirty="0"/>
              <a:t>まで読めばサイズを確定します。</a:t>
            </a:r>
            <a:endParaRPr kumimoji="1" lang="en-US" altLang="ja-JP" dirty="0"/>
          </a:p>
          <a:p>
            <a:r>
              <a:rPr kumimoji="1" lang="ja-JP" altLang="en-US" dirty="0"/>
              <a:t>ですので、初期値あり配列では、 </a:t>
            </a:r>
            <a:r>
              <a:rPr kumimoji="1" lang="en-US" altLang="ja-JP" dirty="0"/>
              <a:t>} </a:t>
            </a:r>
            <a:r>
              <a:rPr kumimoji="1" lang="ja-JP" altLang="en-US" dirty="0"/>
              <a:t>まで読んだ時点で変数表に登録します。</a:t>
            </a:r>
            <a:endParaRPr kumimoji="1" lang="en-US" altLang="ja-JP" dirty="0"/>
          </a:p>
          <a:p>
            <a:r>
              <a:rPr kumimoji="1" lang="ja-JP" altLang="en-US" dirty="0"/>
              <a:t>配列のサイズは初期値の個数ですから、個数をカウントしておく必要があります。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35</a:t>
            </a:fld>
            <a:endParaRPr kumimoji="1" lang="ja-JP" altLang="en-US"/>
          </a:p>
        </p:txBody>
      </p:sp>
    </p:spTree>
    <p:extLst>
      <p:ext uri="{BB962C8B-B14F-4D97-AF65-F5344CB8AC3E}">
        <p14:creationId xmlns:p14="http://schemas.microsoft.com/office/powerpoint/2010/main" val="72488726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配列の変数宣言部のプログラムがこちらです。</a:t>
            </a:r>
            <a:endParaRPr kumimoji="1" lang="en-US" altLang="ja-JP" dirty="0"/>
          </a:p>
          <a:p>
            <a:r>
              <a:rPr kumimoji="1" lang="ja-JP" altLang="en-US" dirty="0"/>
              <a:t>初期値無しの場合は、大括弧の中に配列のサイズを表す整数がありますので、</a:t>
            </a:r>
            <a:endParaRPr kumimoji="1" lang="en-US" altLang="ja-JP" dirty="0"/>
          </a:p>
          <a:p>
            <a:r>
              <a:rPr kumimoji="1" lang="ja-JP" altLang="en-US" dirty="0"/>
              <a:t>それで変数表に登録します。</a:t>
            </a:r>
            <a:endParaRPr kumimoji="1" lang="en-US" altLang="ja-JP" dirty="0"/>
          </a:p>
          <a:p>
            <a:r>
              <a:rPr kumimoji="1" lang="ja-JP" altLang="en-US" dirty="0"/>
              <a:t>初期値ありの場合は、初期値の個数をカウントします。</a:t>
            </a:r>
            <a:endParaRPr kumimoji="1" lang="en-US" altLang="ja-JP" dirty="0"/>
          </a:p>
          <a:p>
            <a:r>
              <a:rPr kumimoji="1" lang="en-US" altLang="ja-JP" dirty="0"/>
              <a:t>} </a:t>
            </a:r>
            <a:r>
              <a:rPr kumimoji="1" lang="ja-JP" altLang="en-US" dirty="0"/>
              <a:t>まで来れば配列のサイズが確定しますので、変数表に登録します。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36</a:t>
            </a:fld>
            <a:endParaRPr kumimoji="1" lang="ja-JP" altLang="en-US"/>
          </a:p>
        </p:txBody>
      </p:sp>
    </p:spTree>
    <p:extLst>
      <p:ext uri="{BB962C8B-B14F-4D97-AF65-F5344CB8AC3E}">
        <p14:creationId xmlns:p14="http://schemas.microsoft.com/office/powerpoint/2010/main" val="206403571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次は変数を参照する部分を見てみましょう。</a:t>
            </a:r>
            <a:endParaRPr kumimoji="1" lang="en-US" altLang="ja-JP" dirty="0"/>
          </a:p>
          <a:p>
            <a:r>
              <a:rPr kumimoji="1" lang="ja-JP" altLang="en-US" dirty="0"/>
              <a:t>変数は、</a:t>
            </a:r>
            <a:r>
              <a:rPr kumimoji="1" lang="en-US" altLang="ja-JP" dirty="0"/>
              <a:t>&lt;</a:t>
            </a:r>
            <a:r>
              <a:rPr kumimoji="1" lang="en-US" altLang="ja-JP" dirty="0" err="1"/>
              <a:t>Unsigned_factor</a:t>
            </a:r>
            <a:r>
              <a:rPr kumimoji="1" lang="en-US" altLang="ja-JP" dirty="0"/>
              <a:t>&gt; </a:t>
            </a:r>
            <a:r>
              <a:rPr kumimoji="1" lang="ja-JP" altLang="en-US" dirty="0"/>
              <a:t>で参照されます。</a:t>
            </a:r>
            <a:endParaRPr kumimoji="1" lang="en-US" altLang="ja-JP" dirty="0"/>
          </a:p>
          <a:p>
            <a:r>
              <a:rPr kumimoji="1" lang="ja-JP" altLang="en-US" dirty="0"/>
              <a:t>例えば、</a:t>
            </a:r>
            <a:r>
              <a:rPr kumimoji="1" lang="en-US" altLang="ja-JP" dirty="0"/>
              <a:t>&lt;</a:t>
            </a:r>
            <a:r>
              <a:rPr kumimoji="1" lang="en-US" altLang="ja-JP" dirty="0" err="1"/>
              <a:t>Unsegined_factor</a:t>
            </a:r>
            <a:r>
              <a:rPr kumimoji="1" lang="en-US" altLang="ja-JP" dirty="0"/>
              <a:t>&gt; </a:t>
            </a:r>
            <a:r>
              <a:rPr kumimoji="1" lang="ja-JP" altLang="en-US" dirty="0"/>
              <a:t>がこのように定義されていたとします。</a:t>
            </a:r>
            <a:endParaRPr kumimoji="1" lang="en-US" altLang="ja-JP" dirty="0"/>
          </a:p>
          <a:p>
            <a:r>
              <a:rPr kumimoji="1" lang="en-US" altLang="ja-JP" dirty="0"/>
              <a:t>NAME </a:t>
            </a:r>
            <a:r>
              <a:rPr kumimoji="1" lang="ja-JP" altLang="en-US" dirty="0"/>
              <a:t>の後の、</a:t>
            </a:r>
            <a:r>
              <a:rPr kumimoji="1" lang="en-US" altLang="ja-JP" dirty="0"/>
              <a:t>[ &lt;Exp&gt; ] </a:t>
            </a:r>
            <a:r>
              <a:rPr kumimoji="1" lang="ja-JP" altLang="en-US" dirty="0"/>
              <a:t>の有無により、要求される変数の型が決まります。</a:t>
            </a:r>
            <a:endParaRPr kumimoji="1" lang="en-US" altLang="ja-JP" dirty="0"/>
          </a:p>
          <a:p>
            <a:r>
              <a:rPr kumimoji="1" lang="en-US" altLang="ja-JP" dirty="0"/>
              <a:t>[ &lt;Exp&gt; ] </a:t>
            </a:r>
            <a:r>
              <a:rPr kumimoji="1" lang="ja-JP" altLang="en-US" dirty="0"/>
              <a:t>が無い場合は、</a:t>
            </a:r>
            <a:r>
              <a:rPr kumimoji="1" lang="en-US" altLang="ja-JP" dirty="0"/>
              <a:t>NAME </a:t>
            </a:r>
            <a:r>
              <a:rPr kumimoji="1" lang="ja-JP" altLang="en-US" dirty="0"/>
              <a:t>はスカラ変数でなければまりません。</a:t>
            </a:r>
            <a:endParaRPr kumimoji="1" lang="en-US" altLang="ja-JP" dirty="0"/>
          </a:p>
          <a:p>
            <a:r>
              <a:rPr kumimoji="1" lang="ja-JP" altLang="en-US" dirty="0"/>
              <a:t>ですので、変数表に登録されている </a:t>
            </a:r>
            <a:r>
              <a:rPr kumimoji="1" lang="en-US" altLang="ja-JP" dirty="0"/>
              <a:t>NAME </a:t>
            </a:r>
            <a:r>
              <a:rPr kumimoji="1" lang="ja-JP" altLang="en-US" dirty="0"/>
              <a:t>の型が </a:t>
            </a:r>
            <a:r>
              <a:rPr kumimoji="1" lang="en-US" altLang="ja-JP" dirty="0"/>
              <a:t>INT </a:t>
            </a:r>
            <a:r>
              <a:rPr kumimoji="1" lang="ja-JP" altLang="en-US" dirty="0"/>
              <a:t>型でなければ、</a:t>
            </a:r>
            <a:endParaRPr kumimoji="1" lang="en-US" altLang="ja-JP" dirty="0"/>
          </a:p>
          <a:p>
            <a:r>
              <a:rPr kumimoji="1" lang="ja-JP" altLang="en-US" dirty="0"/>
              <a:t>型が合わないとして制約エラーにします。</a:t>
            </a:r>
            <a:endParaRPr kumimoji="1" lang="en-US" altLang="ja-JP" dirty="0"/>
          </a:p>
          <a:p>
            <a:r>
              <a:rPr kumimoji="1" lang="ja-JP" altLang="en-US" dirty="0"/>
              <a:t>一方、</a:t>
            </a:r>
            <a:r>
              <a:rPr kumimoji="1" lang="en-US" altLang="ja-JP" dirty="0"/>
              <a:t>[ &lt;Exp&gt; ] </a:t>
            </a:r>
            <a:r>
              <a:rPr kumimoji="1" lang="ja-JP" altLang="en-US" dirty="0"/>
              <a:t>がある場合は、</a:t>
            </a:r>
            <a:r>
              <a:rPr kumimoji="1" lang="en-US" altLang="ja-JP" dirty="0"/>
              <a:t>NAME </a:t>
            </a:r>
            <a:r>
              <a:rPr kumimoji="1" lang="ja-JP" altLang="en-US" dirty="0"/>
              <a:t>は配列でなければなりません。</a:t>
            </a:r>
            <a:endParaRPr kumimoji="1" lang="en-US" altLang="ja-JP" dirty="0"/>
          </a:p>
          <a:p>
            <a:r>
              <a:rPr kumimoji="1" lang="ja-JP" altLang="en-US" dirty="0"/>
              <a:t>ですので、変数表に登録されている </a:t>
            </a:r>
            <a:r>
              <a:rPr kumimoji="1" lang="en-US" altLang="ja-JP" dirty="0"/>
              <a:t>NAME </a:t>
            </a:r>
            <a:r>
              <a:rPr kumimoji="1" lang="ja-JP" altLang="en-US" dirty="0"/>
              <a:t>の型が </a:t>
            </a:r>
            <a:r>
              <a:rPr kumimoji="1" lang="en-US" altLang="ja-JP" dirty="0"/>
              <a:t>ARRAYOFINT </a:t>
            </a:r>
            <a:r>
              <a:rPr kumimoji="1" lang="ja-JP" altLang="en-US" dirty="0"/>
              <a:t>型でなければ、</a:t>
            </a:r>
            <a:endParaRPr kumimoji="1" lang="en-US" altLang="ja-JP" dirty="0"/>
          </a:p>
          <a:p>
            <a:r>
              <a:rPr kumimoji="1" lang="ja-JP" altLang="en-US" dirty="0"/>
              <a:t>型が合わないとして制約エラーにします。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37</a:t>
            </a:fld>
            <a:endParaRPr kumimoji="1" lang="ja-JP" altLang="en-US"/>
          </a:p>
        </p:txBody>
      </p:sp>
    </p:spTree>
    <p:extLst>
      <p:ext uri="{BB962C8B-B14F-4D97-AF65-F5344CB8AC3E}">
        <p14:creationId xmlns:p14="http://schemas.microsoft.com/office/powerpoint/2010/main" val="390528733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&lt;</a:t>
            </a:r>
            <a:r>
              <a:rPr kumimoji="1" lang="en-US" altLang="ja-JP" dirty="0" err="1"/>
              <a:t>Unsigned_factor</a:t>
            </a:r>
            <a:r>
              <a:rPr kumimoji="1" lang="en-US" altLang="ja-JP" dirty="0"/>
              <a:t>&gt; </a:t>
            </a:r>
            <a:r>
              <a:rPr kumimoji="1" lang="ja-JP" altLang="en-US" dirty="0"/>
              <a:t>の解析で、</a:t>
            </a:r>
            <a:endParaRPr kumimoji="1" lang="en-US" altLang="ja-JP" dirty="0"/>
          </a:p>
          <a:p>
            <a:r>
              <a:rPr kumimoji="1" lang="en-US" altLang="ja-JP" dirty="0"/>
              <a:t>token </a:t>
            </a:r>
            <a:r>
              <a:rPr kumimoji="1" lang="ja-JP" altLang="en-US" dirty="0"/>
              <a:t>が </a:t>
            </a:r>
            <a:r>
              <a:rPr kumimoji="1" lang="en-US" altLang="ja-JP" dirty="0"/>
              <a:t>NAME </a:t>
            </a:r>
            <a:r>
              <a:rPr kumimoji="1" lang="ja-JP" altLang="en-US" dirty="0"/>
              <a:t>の場合、</a:t>
            </a:r>
            <a:endParaRPr kumimoji="1" lang="en-US" altLang="ja-JP" dirty="0"/>
          </a:p>
          <a:p>
            <a:r>
              <a:rPr kumimoji="1" lang="ja-JP" altLang="en-US" dirty="0"/>
              <a:t>要求されている変数の型が、</a:t>
            </a:r>
            <a:endParaRPr kumimoji="1" lang="en-US" altLang="ja-JP" dirty="0"/>
          </a:p>
          <a:p>
            <a:r>
              <a:rPr kumimoji="1" lang="ja-JP" altLang="en-US" dirty="0"/>
              <a:t>変数表に登録されている </a:t>
            </a:r>
            <a:r>
              <a:rPr kumimoji="1" lang="en-US" altLang="ja-JP" dirty="0"/>
              <a:t>NAME </a:t>
            </a:r>
            <a:r>
              <a:rPr kumimoji="1" lang="ja-JP" altLang="en-US" dirty="0"/>
              <a:t>の型と一致するかどうか判定が必要です。</a:t>
            </a:r>
            <a:endParaRPr kumimoji="1" lang="en-US" altLang="ja-JP" dirty="0"/>
          </a:p>
          <a:p>
            <a:r>
              <a:rPr kumimoji="1" lang="ja-JP" altLang="en-US" dirty="0"/>
              <a:t>まずはスカラ変数の場合を見てみましょう。</a:t>
            </a:r>
            <a:endParaRPr kumimoji="1" lang="en-US" altLang="ja-JP" dirty="0"/>
          </a:p>
          <a:p>
            <a:r>
              <a:rPr kumimoji="1" lang="en-US" altLang="ja-JP" dirty="0"/>
              <a:t>token </a:t>
            </a:r>
            <a:r>
              <a:rPr kumimoji="1" lang="ja-JP" altLang="en-US" dirty="0"/>
              <a:t>が </a:t>
            </a:r>
            <a:r>
              <a:rPr kumimoji="1" lang="en-US" altLang="ja-JP" dirty="0"/>
              <a:t>NAME </a:t>
            </a:r>
            <a:r>
              <a:rPr kumimoji="1" lang="ja-JP" altLang="en-US" dirty="0"/>
              <a:t>であれば、</a:t>
            </a:r>
            <a:endParaRPr kumimoji="1" lang="en-US" altLang="ja-JP" dirty="0"/>
          </a:p>
          <a:p>
            <a:r>
              <a:rPr kumimoji="1" lang="en-US" altLang="ja-JP" dirty="0" err="1"/>
              <a:t>strValue</a:t>
            </a:r>
            <a:r>
              <a:rPr kumimoji="1" lang="en-US" altLang="ja-JP" dirty="0"/>
              <a:t> </a:t>
            </a:r>
            <a:r>
              <a:rPr kumimoji="1" lang="ja-JP" altLang="en-US" dirty="0"/>
              <a:t>フィールドの値を </a:t>
            </a:r>
            <a:r>
              <a:rPr kumimoji="1" lang="en-US" altLang="ja-JP" dirty="0"/>
              <a:t>String </a:t>
            </a:r>
            <a:r>
              <a:rPr kumimoji="1" lang="ja-JP" altLang="en-US" dirty="0"/>
              <a:t>型変数 </a:t>
            </a:r>
            <a:r>
              <a:rPr kumimoji="1" lang="en-US" altLang="ja-JP" dirty="0"/>
              <a:t>name </a:t>
            </a:r>
            <a:r>
              <a:rPr kumimoji="1" lang="ja-JP" altLang="en-US" dirty="0"/>
              <a:t>に記憶します。</a:t>
            </a:r>
            <a:endParaRPr kumimoji="1" lang="en-US" altLang="ja-JP" dirty="0"/>
          </a:p>
          <a:p>
            <a:r>
              <a:rPr kumimoji="1" lang="ja-JP" altLang="en-US" dirty="0"/>
              <a:t>変数表を参照し、</a:t>
            </a:r>
            <a:r>
              <a:rPr kumimoji="1" lang="en-US" altLang="ja-JP" dirty="0"/>
              <a:t>name </a:t>
            </a:r>
            <a:r>
              <a:rPr kumimoji="1" lang="ja-JP" altLang="en-US" dirty="0"/>
              <a:t>が登録されているか </a:t>
            </a:r>
            <a:r>
              <a:rPr kumimoji="1" lang="en-US" altLang="ja-JP" dirty="0"/>
              <a:t>exist() </a:t>
            </a:r>
            <a:r>
              <a:rPr kumimoji="1" lang="ja-JP" altLang="en-US" dirty="0"/>
              <a:t>メソッドで確認します。</a:t>
            </a:r>
            <a:endParaRPr kumimoji="1" lang="en-US" altLang="ja-JP" dirty="0"/>
          </a:p>
          <a:p>
            <a:r>
              <a:rPr kumimoji="1" lang="en-US" altLang="ja-JP" dirty="0"/>
              <a:t>exist() </a:t>
            </a:r>
            <a:r>
              <a:rPr kumimoji="1" lang="ja-JP" altLang="en-US" dirty="0"/>
              <a:t>メソッドの返り値が </a:t>
            </a:r>
            <a:r>
              <a:rPr kumimoji="1" lang="en-US" altLang="ja-JP" dirty="0"/>
              <a:t>false </a:t>
            </a:r>
            <a:r>
              <a:rPr kumimoji="1" lang="ja-JP" altLang="en-US" dirty="0"/>
              <a:t>ならば、</a:t>
            </a:r>
            <a:r>
              <a:rPr kumimoji="1" lang="en-US" altLang="ja-JP" dirty="0"/>
              <a:t>name </a:t>
            </a:r>
            <a:r>
              <a:rPr kumimoji="1" lang="ja-JP" altLang="en-US" dirty="0"/>
              <a:t>は変数表に登録されていませんので、</a:t>
            </a:r>
            <a:endParaRPr kumimoji="1" lang="en-US" altLang="ja-JP" dirty="0"/>
          </a:p>
          <a:p>
            <a:r>
              <a:rPr kumimoji="1" lang="ja-JP" altLang="en-US" dirty="0"/>
              <a:t>未定義の変数だとして制約エラーにします。</a:t>
            </a:r>
            <a:endParaRPr kumimoji="1" lang="en-US" altLang="ja-JP" dirty="0"/>
          </a:p>
          <a:p>
            <a:r>
              <a:rPr kumimoji="1" lang="ja-JP" altLang="en-US" dirty="0"/>
              <a:t>次は型のチェックです。</a:t>
            </a:r>
            <a:endParaRPr kumimoji="1" lang="en-US" altLang="ja-JP" dirty="0"/>
          </a:p>
          <a:p>
            <a:r>
              <a:rPr kumimoji="1" lang="ja-JP" altLang="en-US" dirty="0"/>
              <a:t>今回はスカラ変数が要求されていますので、</a:t>
            </a:r>
            <a:r>
              <a:rPr kumimoji="1" lang="en-US" altLang="ja-JP" dirty="0" err="1"/>
              <a:t>checkType</a:t>
            </a:r>
            <a:r>
              <a:rPr kumimoji="1" lang="en-US" altLang="ja-JP" dirty="0"/>
              <a:t>() </a:t>
            </a:r>
            <a:r>
              <a:rPr kumimoji="1" lang="ja-JP" altLang="en-US" dirty="0"/>
              <a:t>メソッドで、</a:t>
            </a:r>
            <a:endParaRPr kumimoji="1" lang="en-US" altLang="ja-JP" dirty="0"/>
          </a:p>
          <a:p>
            <a:r>
              <a:rPr kumimoji="1" lang="ja-JP" altLang="en-US" dirty="0"/>
              <a:t>変数表に登録されている </a:t>
            </a:r>
            <a:r>
              <a:rPr kumimoji="1" lang="en-US" altLang="ja-JP" dirty="0"/>
              <a:t>name </a:t>
            </a:r>
            <a:r>
              <a:rPr kumimoji="1" lang="ja-JP" altLang="en-US" dirty="0"/>
              <a:t>の型が </a:t>
            </a:r>
            <a:r>
              <a:rPr kumimoji="1" lang="en-US" altLang="ja-JP" dirty="0"/>
              <a:t>INT </a:t>
            </a:r>
            <a:r>
              <a:rPr kumimoji="1" lang="ja-JP" altLang="en-US" dirty="0"/>
              <a:t>かどうかチェックします。</a:t>
            </a:r>
            <a:endParaRPr kumimoji="1" lang="en-US" altLang="ja-JP" dirty="0"/>
          </a:p>
          <a:p>
            <a:r>
              <a:rPr kumimoji="1" lang="en-US" altLang="ja-JP" dirty="0"/>
              <a:t>INT </a:t>
            </a:r>
            <a:r>
              <a:rPr kumimoji="1" lang="ja-JP" altLang="en-US" dirty="0"/>
              <a:t>型以外であれば、型が不一致だとして制約エラーにします。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38</a:t>
            </a:fld>
            <a:endParaRPr kumimoji="1" lang="ja-JP" altLang="en-US"/>
          </a:p>
        </p:txBody>
      </p:sp>
    </p:spTree>
    <p:extLst>
      <p:ext uri="{BB962C8B-B14F-4D97-AF65-F5344CB8AC3E}">
        <p14:creationId xmlns:p14="http://schemas.microsoft.com/office/powerpoint/2010/main" val="226758490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次は配列がある場合を見てみましょう。</a:t>
            </a:r>
            <a:endParaRPr kumimoji="1" lang="en-US" altLang="ja-JP" dirty="0"/>
          </a:p>
          <a:p>
            <a:r>
              <a:rPr kumimoji="1" lang="en-US" altLang="ja-JP" dirty="0"/>
              <a:t>NAME </a:t>
            </a:r>
            <a:r>
              <a:rPr kumimoji="1" lang="ja-JP" altLang="en-US" dirty="0"/>
              <a:t>を読んだときに、</a:t>
            </a:r>
            <a:r>
              <a:rPr kumimoji="1" lang="en-US" altLang="ja-JP" dirty="0" err="1"/>
              <a:t>strValue</a:t>
            </a:r>
            <a:r>
              <a:rPr kumimoji="1" lang="en-US" altLang="ja-JP" dirty="0"/>
              <a:t> </a:t>
            </a:r>
            <a:r>
              <a:rPr kumimoji="1" lang="ja-JP" altLang="en-US" dirty="0"/>
              <a:t>フィールドの値を </a:t>
            </a:r>
            <a:r>
              <a:rPr kumimoji="1" lang="en-US" altLang="ja-JP" dirty="0"/>
              <a:t>name </a:t>
            </a:r>
            <a:r>
              <a:rPr kumimoji="1" lang="ja-JP" altLang="en-US" dirty="0"/>
              <a:t>に記憶し、</a:t>
            </a:r>
            <a:endParaRPr kumimoji="1" lang="en-US" altLang="ja-JP" dirty="0"/>
          </a:p>
          <a:p>
            <a:r>
              <a:rPr kumimoji="1" lang="ja-JP" altLang="en-US" dirty="0"/>
              <a:t>変数表を参照して未定義のチェックをするところまではスカラ変数と共通です。</a:t>
            </a:r>
            <a:endParaRPr kumimoji="1" lang="en-US" altLang="ja-JP" dirty="0"/>
          </a:p>
          <a:p>
            <a:r>
              <a:rPr kumimoji="1" lang="en-US" altLang="ja-JP" dirty="0"/>
              <a:t>NAME </a:t>
            </a:r>
            <a:r>
              <a:rPr kumimoji="1" lang="ja-JP" altLang="en-US" dirty="0"/>
              <a:t>の後に、</a:t>
            </a:r>
            <a:r>
              <a:rPr kumimoji="1" lang="en-US" altLang="ja-JP" dirty="0"/>
              <a:t>[ </a:t>
            </a:r>
            <a:r>
              <a:rPr kumimoji="1" lang="ja-JP" altLang="en-US" dirty="0"/>
              <a:t>が来れば配列です。</a:t>
            </a:r>
            <a:endParaRPr kumimoji="1" lang="en-US" altLang="ja-JP" dirty="0"/>
          </a:p>
          <a:p>
            <a:r>
              <a:rPr kumimoji="1" lang="ja-JP" altLang="en-US" dirty="0"/>
              <a:t>変数表を参照し、登録されている </a:t>
            </a:r>
            <a:r>
              <a:rPr kumimoji="1" lang="en-US" altLang="ja-JP" dirty="0"/>
              <a:t>name </a:t>
            </a:r>
            <a:r>
              <a:rPr kumimoji="1" lang="ja-JP" altLang="en-US" dirty="0"/>
              <a:t>の型が </a:t>
            </a:r>
            <a:r>
              <a:rPr kumimoji="1" lang="en-US" altLang="ja-JP" dirty="0"/>
              <a:t>ARRAYOFINT </a:t>
            </a:r>
            <a:r>
              <a:rPr kumimoji="1" lang="ja-JP" altLang="en-US" dirty="0"/>
              <a:t>以外ならば</a:t>
            </a:r>
            <a:endParaRPr kumimoji="1" lang="en-US" altLang="ja-JP" dirty="0"/>
          </a:p>
          <a:p>
            <a:r>
              <a:rPr kumimoji="1" lang="ja-JP" altLang="en-US" dirty="0"/>
              <a:t>型が不一致として制約エラーにします。</a:t>
            </a:r>
            <a:endParaRPr kumimoji="1" lang="en-US" altLang="ja-JP" dirty="0"/>
          </a:p>
          <a:p>
            <a:r>
              <a:rPr kumimoji="1" lang="en-US" altLang="ja-JP" dirty="0"/>
              <a:t>NAME </a:t>
            </a:r>
            <a:r>
              <a:rPr kumimoji="1" lang="ja-JP" altLang="en-US" dirty="0"/>
              <a:t>の後に </a:t>
            </a:r>
            <a:r>
              <a:rPr kumimoji="1" lang="en-US" altLang="ja-JP" dirty="0"/>
              <a:t>[ </a:t>
            </a:r>
            <a:r>
              <a:rPr kumimoji="1" lang="ja-JP" altLang="en-US" dirty="0"/>
              <a:t>が来なければスカラ変数ですので、</a:t>
            </a:r>
            <a:endParaRPr kumimoji="1" lang="en-US" altLang="ja-JP" dirty="0"/>
          </a:p>
          <a:p>
            <a:r>
              <a:rPr kumimoji="1" lang="ja-JP" altLang="en-US" dirty="0"/>
              <a:t>変数表を参照し、登録されている </a:t>
            </a:r>
            <a:r>
              <a:rPr kumimoji="1" lang="en-US" altLang="ja-JP" dirty="0"/>
              <a:t>name </a:t>
            </a:r>
            <a:r>
              <a:rPr kumimoji="1" lang="ja-JP" altLang="en-US" dirty="0"/>
              <a:t>の型が </a:t>
            </a:r>
            <a:r>
              <a:rPr kumimoji="1" lang="en-US" altLang="ja-JP" dirty="0"/>
              <a:t>INT </a:t>
            </a:r>
            <a:r>
              <a:rPr kumimoji="1" lang="ja-JP" altLang="en-US" dirty="0"/>
              <a:t>以外ならば</a:t>
            </a:r>
            <a:endParaRPr kumimoji="1" lang="en-US" altLang="ja-JP" dirty="0"/>
          </a:p>
          <a:p>
            <a:r>
              <a:rPr kumimoji="1" lang="ja-JP" altLang="en-US" dirty="0"/>
              <a:t>型が不一致として制約エラーにします。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39</a:t>
            </a:fld>
            <a:endParaRPr kumimoji="1" lang="ja-JP" altLang="en-US"/>
          </a:p>
        </p:txBody>
      </p:sp>
    </p:spTree>
    <p:extLst>
      <p:ext uri="{BB962C8B-B14F-4D97-AF65-F5344CB8AC3E}">
        <p14:creationId xmlns:p14="http://schemas.microsoft.com/office/powerpoint/2010/main" val="16863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制約検査で検査する項目としては、</a:t>
            </a:r>
            <a:endParaRPr kumimoji="1" lang="en-US" altLang="ja-JP" dirty="0"/>
          </a:p>
          <a:p>
            <a:r>
              <a:rPr kumimoji="1" lang="ja-JP" altLang="en-US" dirty="0"/>
              <a:t>変数の未定義と二重定義、代入の左辺値、型検査などあります。</a:t>
            </a:r>
            <a:endParaRPr kumimoji="1" lang="en-US" altLang="ja-JP" dirty="0"/>
          </a:p>
          <a:p>
            <a:r>
              <a:rPr kumimoji="1" lang="ja-JP" altLang="en-US" dirty="0"/>
              <a:t>未定義・二重定義とは、</a:t>
            </a:r>
            <a:endParaRPr kumimoji="1" lang="en-US" altLang="ja-JP" dirty="0"/>
          </a:p>
          <a:p>
            <a:r>
              <a:rPr kumimoji="1" lang="ja-JP" altLang="en-US" dirty="0"/>
              <a:t>変数宣言されていない変数が使われていないか、</a:t>
            </a:r>
            <a:endParaRPr kumimoji="1" lang="en-US" altLang="ja-JP" dirty="0"/>
          </a:p>
          <a:p>
            <a:r>
              <a:rPr kumimoji="1" lang="ja-JP" altLang="en-US" dirty="0"/>
              <a:t>変数宣言時に、同じ名前の変数が宣言されていないか、を確認します。</a:t>
            </a:r>
            <a:endParaRPr kumimoji="1" lang="en-US" altLang="ja-JP" dirty="0"/>
          </a:p>
          <a:p>
            <a:r>
              <a:rPr kumimoji="1" lang="ja-JP" altLang="en-US" dirty="0"/>
              <a:t>代入の左辺値は、代入の左辺が、代入できるもの、つまり変数であるか、を確認します。</a:t>
            </a:r>
            <a:endParaRPr kumimoji="1" lang="en-US" altLang="ja-JP" dirty="0"/>
          </a:p>
          <a:p>
            <a:r>
              <a:rPr kumimoji="1" lang="ja-JP" altLang="en-US" dirty="0"/>
              <a:t>型検査は、変数宣言で宣言した型と、式の中で要求される型が一致しているかを確認します。</a:t>
            </a:r>
          </a:p>
        </p:txBody>
      </p:sp>
      <p:sp>
        <p:nvSpPr>
          <p:cNvPr id="4" name="スライド番号プレースホルダー 3"/>
          <p:cNvSpPr>
            <a:spLocks noGrp="1"/>
          </p:cNvSpPr>
          <p:nvPr>
            <p:ph type="sldNum" sz="quarter" idx="10"/>
          </p:nvPr>
        </p:nvSpPr>
        <p:spPr/>
        <p:txBody>
          <a:bodyPr/>
          <a:lstStyle/>
          <a:p>
            <a:fld id="{96846698-BC3A-416F-AFEB-1E87B6790336}" type="slidenum">
              <a:rPr kumimoji="1" lang="ja-JP" altLang="en-US" smtClean="0"/>
              <a:t>4</a:t>
            </a:fld>
            <a:endParaRPr kumimoji="1" lang="ja-JP" altLang="en-US"/>
          </a:p>
        </p:txBody>
      </p:sp>
    </p:spTree>
    <p:extLst>
      <p:ext uri="{BB962C8B-B14F-4D97-AF65-F5344CB8AC3E}">
        <p14:creationId xmlns:p14="http://schemas.microsoft.com/office/powerpoint/2010/main" val="114936588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情報システムプロジェクト</a:t>
            </a:r>
            <a:r>
              <a:rPr kumimoji="1" lang="en-US" altLang="ja-JP" dirty="0"/>
              <a:t>1</a:t>
            </a:r>
            <a:r>
              <a:rPr kumimoji="1" lang="ja-JP" altLang="en-US" dirty="0"/>
              <a:t> では変数の型は </a:t>
            </a:r>
            <a:r>
              <a:rPr kumimoji="1" lang="en-US" altLang="ja-JP" dirty="0"/>
              <a:t>int </a:t>
            </a:r>
            <a:r>
              <a:rPr kumimoji="1" lang="ja-JP" altLang="en-US" dirty="0"/>
              <a:t>のみですが、</a:t>
            </a:r>
            <a:endParaRPr kumimoji="1" lang="en-US" altLang="ja-JP" dirty="0"/>
          </a:p>
          <a:p>
            <a:r>
              <a:rPr kumimoji="1" lang="ja-JP" altLang="en-US" dirty="0"/>
              <a:t>拡張として他の型にも対応させることも考えられます。</a:t>
            </a:r>
            <a:endParaRPr kumimoji="1" lang="en-US" altLang="ja-JP" dirty="0"/>
          </a:p>
          <a:p>
            <a:r>
              <a:rPr kumimoji="1" lang="ja-JP" altLang="en-US" dirty="0"/>
              <a:t>このときは、各型のスカラ型と配列型を </a:t>
            </a:r>
            <a:r>
              <a:rPr kumimoji="1" lang="en-US" altLang="ja-JP" dirty="0"/>
              <a:t>Type.java </a:t>
            </a:r>
            <a:r>
              <a:rPr kumimoji="1" lang="ja-JP" altLang="en-US" dirty="0"/>
              <a:t>に加え、</a:t>
            </a:r>
            <a:endParaRPr kumimoji="1" lang="en-US" altLang="ja-JP" dirty="0"/>
          </a:p>
          <a:p>
            <a:r>
              <a:rPr kumimoji="1" lang="ja-JP" altLang="en-US" dirty="0"/>
              <a:t>変数宣言時に、登録します。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40</a:t>
            </a:fld>
            <a:endParaRPr kumimoji="1" lang="ja-JP" altLang="en-US"/>
          </a:p>
        </p:txBody>
      </p:sp>
    </p:spTree>
    <p:extLst>
      <p:ext uri="{BB962C8B-B14F-4D97-AF65-F5344CB8AC3E}">
        <p14:creationId xmlns:p14="http://schemas.microsoft.com/office/powerpoint/2010/main" val="309343514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情報システムプロジェクトでは、変数はプログラムの先頭で宣言し、</a:t>
            </a:r>
            <a:endParaRPr kumimoji="1" lang="en-US" altLang="ja-JP" dirty="0"/>
          </a:p>
          <a:p>
            <a:r>
              <a:rPr kumimoji="1" lang="ja-JP" altLang="en-US" dirty="0"/>
              <a:t>宣言した変数はプログラム全体で有効でした。</a:t>
            </a:r>
            <a:endParaRPr kumimoji="1" lang="en-US" altLang="ja-JP" dirty="0"/>
          </a:p>
          <a:p>
            <a:r>
              <a:rPr kumimoji="1" lang="ja-JP" altLang="en-US" dirty="0"/>
              <a:t>しかし、多くの言語では、変数には有効範囲があります。</a:t>
            </a:r>
            <a:endParaRPr kumimoji="1" lang="en-US" altLang="ja-JP" dirty="0"/>
          </a:p>
          <a:p>
            <a:r>
              <a:rPr kumimoji="1" lang="ja-JP" altLang="en-US" dirty="0"/>
              <a:t>変数の有効範囲のことをスコープルールと言います、</a:t>
            </a:r>
            <a:endParaRPr kumimoji="1" lang="en-US" altLang="ja-JP" dirty="0"/>
          </a:p>
          <a:p>
            <a:r>
              <a:rPr kumimoji="1" lang="ja-JP" altLang="en-US" dirty="0"/>
              <a:t>例えば、</a:t>
            </a:r>
            <a:r>
              <a:rPr kumimoji="1" lang="en-US" altLang="ja-JP" dirty="0"/>
              <a:t>Java </a:t>
            </a:r>
            <a:r>
              <a:rPr kumimoji="1" lang="ja-JP" altLang="en-US" dirty="0"/>
              <a:t>では、中括弧の中で宣言した変数は</a:t>
            </a:r>
            <a:endParaRPr kumimoji="1" lang="en-US" altLang="ja-JP" dirty="0"/>
          </a:p>
          <a:p>
            <a:r>
              <a:rPr kumimoji="1" lang="ja-JP" altLang="en-US" dirty="0"/>
              <a:t>中括弧の中でにみ有効です。</a:t>
            </a:r>
            <a:endParaRPr kumimoji="1" lang="en-US" altLang="ja-JP" dirty="0"/>
          </a:p>
          <a:p>
            <a:r>
              <a:rPr kumimoji="1" lang="ja-JP" altLang="en-US" dirty="0"/>
              <a:t>また、</a:t>
            </a:r>
            <a:r>
              <a:rPr kumimoji="1" lang="en-US" altLang="ja-JP" dirty="0"/>
              <a:t>for </a:t>
            </a:r>
            <a:r>
              <a:rPr kumimoji="1" lang="ja-JP" altLang="en-US" dirty="0"/>
              <a:t>文の初期式として宣言された変数はｍ</a:t>
            </a:r>
            <a:endParaRPr kumimoji="1" lang="en-US" altLang="ja-JP" dirty="0"/>
          </a:p>
          <a:p>
            <a:r>
              <a:rPr kumimoji="1" lang="en-US" altLang="ja-JP" dirty="0"/>
              <a:t>for </a:t>
            </a:r>
            <a:r>
              <a:rPr kumimoji="1" lang="ja-JP" altLang="en-US" dirty="0"/>
              <a:t>文内部でのみ有効です。</a:t>
            </a:r>
            <a:endParaRPr kumimoji="1" lang="en-US" altLang="ja-JP" dirty="0"/>
          </a:p>
          <a:p>
            <a:r>
              <a:rPr kumimoji="1" lang="ja-JP" altLang="en-US" dirty="0"/>
              <a:t>このように、変数によって有効範囲が異なる言語では、</a:t>
            </a:r>
            <a:endParaRPr kumimoji="1" lang="en-US" altLang="ja-JP" dirty="0"/>
          </a:p>
          <a:p>
            <a:r>
              <a:rPr kumimoji="1" lang="ja-JP" altLang="en-US" dirty="0"/>
              <a:t>有効範囲ごとに記号表を作成します。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41</a:t>
            </a:fld>
            <a:endParaRPr kumimoji="1" lang="ja-JP" altLang="en-US"/>
          </a:p>
        </p:txBody>
      </p:sp>
    </p:spTree>
    <p:extLst>
      <p:ext uri="{BB962C8B-B14F-4D97-AF65-F5344CB8AC3E}">
        <p14:creationId xmlns:p14="http://schemas.microsoft.com/office/powerpoint/2010/main" val="19046876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スコープルールがある場合、有効範囲ごとに記号表を動的管理します。</a:t>
            </a:r>
            <a:endParaRPr kumimoji="1" lang="en-US" altLang="ja-JP" dirty="0"/>
          </a:p>
          <a:p>
            <a:r>
              <a:rPr kumimoji="1" lang="ja-JP" altLang="en-US" dirty="0"/>
              <a:t>多くの言語では、名前の有効範囲は、その名前を宣言したブロック内に限られます。</a:t>
            </a:r>
            <a:endParaRPr kumimoji="1" lang="en-US" altLang="ja-JP" dirty="0"/>
          </a:p>
          <a:p>
            <a:r>
              <a:rPr kumimoji="1" lang="ja-JP" altLang="en-US" dirty="0"/>
              <a:t>ですので、ブロックに入ると新しい記号表を作成し、</a:t>
            </a:r>
            <a:endParaRPr kumimoji="1" lang="en-US" altLang="ja-JP" dirty="0"/>
          </a:p>
          <a:p>
            <a:r>
              <a:rPr kumimoji="1" lang="ja-JP" altLang="en-US" dirty="0"/>
              <a:t>ブロックから出ると、最も新しい記号表を削除します。</a:t>
            </a:r>
            <a:endParaRPr kumimoji="1" lang="en-US" altLang="ja-JP" dirty="0"/>
          </a:p>
          <a:p>
            <a:r>
              <a:rPr kumimoji="1" lang="ja-JP" altLang="en-US" dirty="0"/>
              <a:t>記号表が複数ある場合、名前を参照するときは、</a:t>
            </a:r>
            <a:endParaRPr kumimoji="1" lang="en-US" altLang="ja-JP" dirty="0"/>
          </a:p>
          <a:p>
            <a:r>
              <a:rPr kumimoji="1" lang="ja-JP" altLang="en-US" dirty="0"/>
              <a:t>最も新しい記号表から順に検索します。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42</a:t>
            </a:fld>
            <a:endParaRPr kumimoji="1" lang="ja-JP" altLang="en-US"/>
          </a:p>
        </p:txBody>
      </p:sp>
    </p:spTree>
    <p:extLst>
      <p:ext uri="{BB962C8B-B14F-4D97-AF65-F5344CB8AC3E}">
        <p14:creationId xmlns:p14="http://schemas.microsoft.com/office/powerpoint/2010/main" val="199823471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例えば、こちらのように宣言したとしましょう。</a:t>
            </a:r>
            <a:endParaRPr kumimoji="1" lang="en-US" altLang="ja-JP" dirty="0"/>
          </a:p>
          <a:p>
            <a:r>
              <a:rPr kumimoji="1" lang="ja-JP" altLang="en-US" dirty="0"/>
              <a:t>まず最初は、変数 </a:t>
            </a:r>
            <a:r>
              <a:rPr kumimoji="1" lang="en-US" altLang="ja-JP" dirty="0" err="1"/>
              <a:t>i,j</a:t>
            </a:r>
            <a:r>
              <a:rPr kumimoji="1" lang="en-US" altLang="ja-JP" dirty="0"/>
              <a:t> </a:t>
            </a:r>
            <a:r>
              <a:rPr kumimoji="1" lang="ja-JP" altLang="en-US" dirty="0"/>
              <a:t>が宣言されていますので、記号表に </a:t>
            </a:r>
            <a:r>
              <a:rPr kumimoji="1" lang="en-US" altLang="ja-JP" dirty="0" err="1"/>
              <a:t>i</a:t>
            </a:r>
            <a:r>
              <a:rPr kumimoji="1" lang="en-US" altLang="ja-JP" dirty="0"/>
              <a:t>, j </a:t>
            </a:r>
            <a:r>
              <a:rPr kumimoji="1" lang="ja-JP" altLang="en-US" dirty="0"/>
              <a:t>を登録します。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43</a:t>
            </a:fld>
            <a:endParaRPr kumimoji="1" lang="ja-JP" altLang="en-US"/>
          </a:p>
        </p:txBody>
      </p:sp>
    </p:spTree>
    <p:extLst>
      <p:ext uri="{BB962C8B-B14F-4D97-AF65-F5344CB8AC3E}">
        <p14:creationId xmlns:p14="http://schemas.microsoft.com/office/powerpoint/2010/main" val="302335105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中括弧開くが来ましたので、新しいブロックに入ります。</a:t>
            </a:r>
            <a:endParaRPr kumimoji="1" lang="en-US" altLang="ja-JP" dirty="0"/>
          </a:p>
          <a:p>
            <a:r>
              <a:rPr kumimoji="1" lang="ja-JP" altLang="en-US" dirty="0"/>
              <a:t>ブロック内部で変数 </a:t>
            </a:r>
            <a:r>
              <a:rPr kumimoji="1" lang="en-US" altLang="ja-JP" dirty="0" err="1"/>
              <a:t>k,l</a:t>
            </a:r>
            <a:r>
              <a:rPr kumimoji="1" lang="en-US" altLang="ja-JP" dirty="0"/>
              <a:t> </a:t>
            </a:r>
            <a:r>
              <a:rPr kumimoji="1" lang="ja-JP" altLang="en-US" dirty="0"/>
              <a:t>が宣言されましたので、</a:t>
            </a:r>
            <a:endParaRPr kumimoji="1" lang="en-US" altLang="ja-JP" dirty="0"/>
          </a:p>
          <a:p>
            <a:r>
              <a:rPr kumimoji="1" lang="ja-JP" altLang="en-US" dirty="0"/>
              <a:t>新しい記号表を作成し、</a:t>
            </a:r>
            <a:r>
              <a:rPr kumimoji="1" lang="en-US" altLang="ja-JP" dirty="0" err="1"/>
              <a:t>k,l</a:t>
            </a:r>
            <a:r>
              <a:rPr kumimoji="1" lang="en-US" altLang="ja-JP" dirty="0"/>
              <a:t> </a:t>
            </a:r>
            <a:r>
              <a:rPr kumimoji="1" lang="ja-JP" altLang="en-US" dirty="0"/>
              <a:t>を登録します。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44</a:t>
            </a:fld>
            <a:endParaRPr kumimoji="1" lang="ja-JP" altLang="en-US"/>
          </a:p>
        </p:txBody>
      </p:sp>
    </p:spTree>
    <p:extLst>
      <p:ext uri="{BB962C8B-B14F-4D97-AF65-F5344CB8AC3E}">
        <p14:creationId xmlns:p14="http://schemas.microsoft.com/office/powerpoint/2010/main" val="176317048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中括弧閉じるが来ましたのでブロックを出ました。</a:t>
            </a:r>
            <a:endParaRPr kumimoji="1" lang="en-US" altLang="ja-JP" dirty="0"/>
          </a:p>
          <a:p>
            <a:r>
              <a:rPr kumimoji="1" lang="ja-JP" altLang="en-US" dirty="0"/>
              <a:t>このときは、一番新しい記号表を削除します。</a:t>
            </a:r>
            <a:endParaRPr kumimoji="1" lang="en-US" altLang="ja-JP" dirty="0"/>
          </a:p>
          <a:p>
            <a:r>
              <a:rPr kumimoji="1" lang="ja-JP" altLang="en-US" dirty="0"/>
              <a:t>下の記号表が削除されましたので、変数 </a:t>
            </a:r>
            <a:r>
              <a:rPr kumimoji="1" lang="en-US" altLang="ja-JP" dirty="0" err="1"/>
              <a:t>k,l</a:t>
            </a:r>
            <a:r>
              <a:rPr kumimoji="1" lang="en-US" altLang="ja-JP" dirty="0"/>
              <a:t> </a:t>
            </a:r>
            <a:r>
              <a:rPr kumimoji="1" lang="ja-JP" altLang="en-US" dirty="0"/>
              <a:t>はもう使えません。</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45</a:t>
            </a:fld>
            <a:endParaRPr kumimoji="1" lang="ja-JP" altLang="en-US"/>
          </a:p>
        </p:txBody>
      </p:sp>
    </p:spTree>
    <p:extLst>
      <p:ext uri="{BB962C8B-B14F-4D97-AF65-F5344CB8AC3E}">
        <p14:creationId xmlns:p14="http://schemas.microsoft.com/office/powerpoint/2010/main" val="147396382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中括弧開くが来ましたので、新しい記号表を作成し、変数 </a:t>
            </a:r>
            <a:r>
              <a:rPr kumimoji="1" lang="en-US" altLang="ja-JP" dirty="0"/>
              <a:t>m , n </a:t>
            </a:r>
            <a:r>
              <a:rPr kumimoji="1" lang="ja-JP" altLang="en-US" dirty="0"/>
              <a:t>を登録します。</a:t>
            </a:r>
            <a:endParaRPr kumimoji="1" lang="en-US" altLang="ja-JP" dirty="0"/>
          </a:p>
          <a:p>
            <a:r>
              <a:rPr kumimoji="1" lang="en-US" altLang="ja-JP" dirty="0" err="1"/>
              <a:t>m,n</a:t>
            </a:r>
            <a:r>
              <a:rPr kumimoji="1" lang="en-US" altLang="ja-JP" dirty="0"/>
              <a:t> </a:t>
            </a:r>
            <a:r>
              <a:rPr kumimoji="1" lang="ja-JP" altLang="en-US" dirty="0"/>
              <a:t>に割り当てられたメモリの番地は </a:t>
            </a:r>
            <a:r>
              <a:rPr kumimoji="1" lang="en-US" altLang="ja-JP" dirty="0"/>
              <a:t>2</a:t>
            </a:r>
            <a:r>
              <a:rPr kumimoji="1" lang="ja-JP" altLang="en-US" dirty="0"/>
              <a:t>番地と</a:t>
            </a:r>
            <a:r>
              <a:rPr kumimoji="1" lang="en-US" altLang="ja-JP" dirty="0"/>
              <a:t>3</a:t>
            </a:r>
            <a:r>
              <a:rPr kumimoji="1" lang="ja-JP" altLang="en-US" dirty="0"/>
              <a:t>番地ですが、</a:t>
            </a:r>
            <a:endParaRPr kumimoji="1" lang="en-US" altLang="ja-JP" dirty="0"/>
          </a:p>
          <a:p>
            <a:r>
              <a:rPr kumimoji="1" lang="ja-JP" altLang="en-US" dirty="0"/>
              <a:t>これは先ほど </a:t>
            </a:r>
            <a:r>
              <a:rPr kumimoji="1" lang="en-US" altLang="ja-JP" dirty="0"/>
              <a:t>k, l </a:t>
            </a:r>
            <a:r>
              <a:rPr kumimoji="1" lang="ja-JP" altLang="en-US" dirty="0"/>
              <a:t>に割り当てられた番地と同じです。</a:t>
            </a:r>
            <a:endParaRPr kumimoji="1" lang="en-US" altLang="ja-JP" dirty="0"/>
          </a:p>
          <a:p>
            <a:r>
              <a:rPr kumimoji="1" lang="ja-JP" altLang="en-US" dirty="0"/>
              <a:t>有効範囲が異なるため、変数 </a:t>
            </a:r>
            <a:r>
              <a:rPr kumimoji="1" lang="en-US" altLang="ja-JP" dirty="0" err="1"/>
              <a:t>k,l</a:t>
            </a:r>
            <a:r>
              <a:rPr kumimoji="1" lang="en-US" altLang="ja-JP" dirty="0"/>
              <a:t> </a:t>
            </a:r>
            <a:r>
              <a:rPr kumimoji="1" lang="ja-JP" altLang="en-US" dirty="0"/>
              <a:t>と </a:t>
            </a:r>
            <a:r>
              <a:rPr kumimoji="1" lang="en-US" altLang="ja-JP" dirty="0" err="1"/>
              <a:t>m,n</a:t>
            </a:r>
            <a:r>
              <a:rPr kumimoji="1" lang="en-US" altLang="ja-JP" dirty="0"/>
              <a:t> </a:t>
            </a:r>
            <a:r>
              <a:rPr kumimoji="1" lang="ja-JP" altLang="en-US" dirty="0"/>
              <a:t>を同一の番地に格納することができます。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46</a:t>
            </a:fld>
            <a:endParaRPr kumimoji="1" lang="ja-JP" altLang="en-US"/>
          </a:p>
        </p:txBody>
      </p:sp>
    </p:spTree>
    <p:extLst>
      <p:ext uri="{BB962C8B-B14F-4D97-AF65-F5344CB8AC3E}">
        <p14:creationId xmlns:p14="http://schemas.microsoft.com/office/powerpoint/2010/main" val="332761464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さらに進むと、ブロックを出ますので一番下の記号表を削除します。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47</a:t>
            </a:fld>
            <a:endParaRPr kumimoji="1" lang="ja-JP" altLang="en-US"/>
          </a:p>
        </p:txBody>
      </p:sp>
    </p:spTree>
    <p:extLst>
      <p:ext uri="{BB962C8B-B14F-4D97-AF65-F5344CB8AC3E}">
        <p14:creationId xmlns:p14="http://schemas.microsoft.com/office/powerpoint/2010/main" val="116215290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言語によっては、記号表が異なれば同一の名前を認めるものもあります。</a:t>
            </a:r>
            <a:endParaRPr kumimoji="1" lang="en-US" altLang="ja-JP" dirty="0"/>
          </a:p>
          <a:p>
            <a:r>
              <a:rPr kumimoji="1" lang="ja-JP" altLang="en-US" dirty="0"/>
              <a:t>この場合は、名前の参照では最も新しい記号表から参照します。</a:t>
            </a:r>
            <a:endParaRPr kumimoji="1" lang="en-US" altLang="ja-JP" dirty="0"/>
          </a:p>
          <a:p>
            <a:r>
              <a:rPr kumimoji="1" lang="ja-JP" altLang="en-US" dirty="0"/>
              <a:t>例えばこのようなプログラムの場合、</a:t>
            </a:r>
            <a:endParaRPr kumimoji="1" lang="en-US" altLang="ja-JP" dirty="0"/>
          </a:p>
          <a:p>
            <a:r>
              <a:rPr kumimoji="1" lang="ja-JP" altLang="en-US" dirty="0"/>
              <a:t>まず一番外側のブロックで、変数 </a:t>
            </a:r>
            <a:r>
              <a:rPr kumimoji="1" lang="en-US" altLang="ja-JP" dirty="0" err="1"/>
              <a:t>i</a:t>
            </a:r>
            <a:r>
              <a:rPr kumimoji="1" lang="en-US" altLang="ja-JP" dirty="0"/>
              <a:t>, j, k </a:t>
            </a:r>
            <a:r>
              <a:rPr kumimoji="1" lang="ja-JP" altLang="en-US" dirty="0"/>
              <a:t>が宣言されましたので、</a:t>
            </a:r>
            <a:endParaRPr kumimoji="1" lang="en-US" altLang="ja-JP" dirty="0"/>
          </a:p>
          <a:p>
            <a:r>
              <a:rPr kumimoji="1" lang="ja-JP" altLang="en-US" dirty="0"/>
              <a:t>記号表に登録します。</a:t>
            </a:r>
            <a:endParaRPr kumimoji="1" lang="en-US" altLang="ja-JP" dirty="0"/>
          </a:p>
          <a:p>
            <a:r>
              <a:rPr kumimoji="1" lang="ja-JP" altLang="en-US" dirty="0"/>
              <a:t>ブロックに入っていって変数 </a:t>
            </a:r>
            <a:r>
              <a:rPr kumimoji="1" lang="en-US" altLang="ja-JP" dirty="0" err="1"/>
              <a:t>i</a:t>
            </a:r>
            <a:r>
              <a:rPr kumimoji="1" lang="en-US" altLang="ja-JP" dirty="0"/>
              <a:t>, j </a:t>
            </a:r>
            <a:r>
              <a:rPr kumimoji="1" lang="ja-JP" altLang="en-US" dirty="0"/>
              <a:t>が宣言されましたので、</a:t>
            </a:r>
            <a:endParaRPr kumimoji="1" lang="en-US" altLang="ja-JP" dirty="0"/>
          </a:p>
          <a:p>
            <a:r>
              <a:rPr kumimoji="1" lang="ja-JP" altLang="en-US" dirty="0"/>
              <a:t>新しい記号表を作り、</a:t>
            </a:r>
            <a:r>
              <a:rPr kumimoji="1" lang="en-US" altLang="ja-JP" dirty="0" err="1"/>
              <a:t>i</a:t>
            </a:r>
            <a:r>
              <a:rPr kumimoji="1" lang="en-US" altLang="ja-JP" dirty="0"/>
              <a:t>, j </a:t>
            </a:r>
            <a:r>
              <a:rPr kumimoji="1" lang="ja-JP" altLang="en-US" dirty="0"/>
              <a:t>を登録します。</a:t>
            </a:r>
            <a:endParaRPr kumimoji="1" lang="en-US" altLang="ja-JP" dirty="0"/>
          </a:p>
          <a:p>
            <a:r>
              <a:rPr kumimoji="1" lang="ja-JP" altLang="en-US" dirty="0"/>
              <a:t>さらにブロックに入り、変数 </a:t>
            </a:r>
            <a:r>
              <a:rPr kumimoji="1" lang="en-US" altLang="ja-JP" dirty="0" err="1"/>
              <a:t>i</a:t>
            </a:r>
            <a:r>
              <a:rPr kumimoji="1" lang="en-US" altLang="ja-JP" dirty="0"/>
              <a:t> </a:t>
            </a:r>
            <a:r>
              <a:rPr kumimoji="1" lang="ja-JP" altLang="en-US" dirty="0"/>
              <a:t>が宣言されましたので、</a:t>
            </a:r>
            <a:endParaRPr kumimoji="1" lang="en-US" altLang="ja-JP" dirty="0"/>
          </a:p>
          <a:p>
            <a:r>
              <a:rPr kumimoji="1" lang="ja-JP" altLang="en-US" dirty="0"/>
              <a:t>新しい記号表を作り </a:t>
            </a:r>
            <a:r>
              <a:rPr kumimoji="1" lang="en-US" altLang="ja-JP" dirty="0" err="1"/>
              <a:t>i</a:t>
            </a:r>
            <a:r>
              <a:rPr kumimoji="1" lang="en-US" altLang="ja-JP" dirty="0"/>
              <a:t> </a:t>
            </a:r>
            <a:r>
              <a:rPr kumimoji="1" lang="ja-JP" altLang="en-US" dirty="0"/>
              <a:t>を登録します。</a:t>
            </a:r>
            <a:endParaRPr kumimoji="1" lang="en-US" altLang="ja-JP" dirty="0"/>
          </a:p>
          <a:p>
            <a:r>
              <a:rPr kumimoji="1" lang="ja-JP" altLang="en-US" dirty="0"/>
              <a:t>変数の参照は最も新しい表から順に見ていきます。</a:t>
            </a:r>
            <a:endParaRPr kumimoji="1" lang="en-US" altLang="ja-JP" dirty="0"/>
          </a:p>
          <a:p>
            <a:r>
              <a:rPr kumimoji="1" lang="ja-JP" altLang="en-US" dirty="0"/>
              <a:t>例えば変数 </a:t>
            </a:r>
            <a:r>
              <a:rPr kumimoji="1" lang="en-US" altLang="ja-JP" dirty="0" err="1"/>
              <a:t>i</a:t>
            </a:r>
            <a:r>
              <a:rPr kumimoji="1" lang="en-US" altLang="ja-JP" dirty="0"/>
              <a:t> </a:t>
            </a:r>
            <a:r>
              <a:rPr kumimoji="1" lang="ja-JP" altLang="en-US" dirty="0"/>
              <a:t>を参照する場合、一番下の表にある </a:t>
            </a:r>
            <a:r>
              <a:rPr kumimoji="1" lang="en-US" altLang="ja-JP" dirty="0" err="1"/>
              <a:t>i</a:t>
            </a:r>
            <a:r>
              <a:rPr kumimoji="1" lang="en-US" altLang="ja-JP" dirty="0"/>
              <a:t> </a:t>
            </a:r>
            <a:r>
              <a:rPr kumimoji="1" lang="ja-JP" altLang="en-US" dirty="0"/>
              <a:t>が参照されます。</a:t>
            </a:r>
            <a:endParaRPr kumimoji="1" lang="en-US" altLang="ja-JP" dirty="0"/>
          </a:p>
          <a:p>
            <a:r>
              <a:rPr kumimoji="1" lang="ja-JP" altLang="en-US" dirty="0"/>
              <a:t>変数 </a:t>
            </a:r>
            <a:r>
              <a:rPr kumimoji="1" lang="en-US" altLang="ja-JP" dirty="0"/>
              <a:t>j </a:t>
            </a:r>
            <a:r>
              <a:rPr kumimoji="1" lang="ja-JP" altLang="en-US" dirty="0"/>
              <a:t>は、一番下の表にはありませんので、下から</a:t>
            </a:r>
            <a:r>
              <a:rPr kumimoji="1" lang="en-US" altLang="ja-JP" dirty="0"/>
              <a:t>2</a:t>
            </a:r>
            <a:r>
              <a:rPr kumimoji="1" lang="ja-JP" altLang="en-US" dirty="0"/>
              <a:t>番目の表にある </a:t>
            </a:r>
            <a:r>
              <a:rPr kumimoji="1" lang="en-US" altLang="ja-JP" dirty="0"/>
              <a:t>j </a:t>
            </a:r>
            <a:r>
              <a:rPr kumimoji="1" lang="ja-JP" altLang="en-US" dirty="0"/>
              <a:t>が参照されます。</a:t>
            </a:r>
            <a:endParaRPr kumimoji="1" lang="en-US" altLang="ja-JP" dirty="0"/>
          </a:p>
          <a:p>
            <a:r>
              <a:rPr kumimoji="1" lang="ja-JP" altLang="en-US" dirty="0"/>
              <a:t>変数 </a:t>
            </a:r>
            <a:r>
              <a:rPr kumimoji="1" lang="en-US" altLang="ja-JP" dirty="0"/>
              <a:t>k </a:t>
            </a:r>
            <a:r>
              <a:rPr kumimoji="1" lang="ja-JP" altLang="en-US" dirty="0"/>
              <a:t>は一番いたの表には無し、真ん中の表にも無いので、一番上の表が参照されます。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48</a:t>
            </a:fld>
            <a:endParaRPr kumimoji="1" lang="ja-JP" altLang="en-US"/>
          </a:p>
        </p:txBody>
      </p:sp>
    </p:spTree>
    <p:extLst>
      <p:ext uri="{BB962C8B-B14F-4D97-AF65-F5344CB8AC3E}">
        <p14:creationId xmlns:p14="http://schemas.microsoft.com/office/powerpoint/2010/main" val="22248653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情報システムプロジェクト</a:t>
            </a:r>
            <a:r>
              <a:rPr kumimoji="1" lang="en-US" altLang="ja-JP" dirty="0"/>
              <a:t>1</a:t>
            </a:r>
            <a:r>
              <a:rPr kumimoji="1" lang="ja-JP" altLang="en-US" dirty="0"/>
              <a:t>の場合は、</a:t>
            </a:r>
            <a:endParaRPr kumimoji="1" lang="en-US" altLang="ja-JP" dirty="0"/>
          </a:p>
          <a:p>
            <a:r>
              <a:rPr kumimoji="1" lang="ja-JP" altLang="en-US" dirty="0"/>
              <a:t>ブロック開始時に、その時点の変数表のサイズを </a:t>
            </a:r>
            <a:r>
              <a:rPr kumimoji="1" lang="en-US" altLang="ja-JP" dirty="0"/>
              <a:t>size()</a:t>
            </a:r>
            <a:r>
              <a:rPr kumimoji="1" lang="ja-JP" altLang="en-US" dirty="0"/>
              <a:t> メソッドで取り出し、変数に記憶しておきます。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49</a:t>
            </a:fld>
            <a:endParaRPr kumimoji="1" lang="ja-JP" altLang="en-US"/>
          </a:p>
        </p:txBody>
      </p:sp>
    </p:spTree>
    <p:extLst>
      <p:ext uri="{BB962C8B-B14F-4D97-AF65-F5344CB8AC3E}">
        <p14:creationId xmlns:p14="http://schemas.microsoft.com/office/powerpoint/2010/main" val="987531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変数の未定義・二重定義では、</a:t>
            </a:r>
            <a:endParaRPr kumimoji="1" lang="en-US" altLang="ja-JP" dirty="0"/>
          </a:p>
          <a:p>
            <a:r>
              <a:rPr kumimoji="1" lang="ja-JP" altLang="en-US" dirty="0"/>
              <a:t>変数宣言していない変数を使っていないか、宣言済の変数を再度宣言していないか、を確認します。</a:t>
            </a:r>
            <a:endParaRPr kumimoji="1" lang="en-US" altLang="ja-JP" dirty="0"/>
          </a:p>
          <a:p>
            <a:r>
              <a:rPr kumimoji="1" lang="ja-JP" altLang="en-US" dirty="0"/>
              <a:t>未定義の変数を使ったり、宣言済の変数を再度宣言するのは制約エラーになります。</a:t>
            </a:r>
            <a:endParaRPr kumimoji="1" lang="en-US" altLang="ja-JP" dirty="0"/>
          </a:p>
          <a:p>
            <a:r>
              <a:rPr kumimoji="1" lang="ja-JP" altLang="en-US" dirty="0"/>
              <a:t>これを確認するためには、変数名の管理が必要です。</a:t>
            </a:r>
            <a:endParaRPr kumimoji="1" lang="en-US" altLang="ja-JP" dirty="0"/>
          </a:p>
          <a:p>
            <a:r>
              <a:rPr kumimoji="1" lang="ja-JP" altLang="en-US" dirty="0"/>
              <a:t>変数名の管理は、記号表と呼ばれる表を用います。</a:t>
            </a:r>
          </a:p>
        </p:txBody>
      </p:sp>
      <p:sp>
        <p:nvSpPr>
          <p:cNvPr id="4" name="スライド番号プレースホルダー 3"/>
          <p:cNvSpPr>
            <a:spLocks noGrp="1"/>
          </p:cNvSpPr>
          <p:nvPr>
            <p:ph type="sldNum" sz="quarter" idx="10"/>
          </p:nvPr>
        </p:nvSpPr>
        <p:spPr/>
        <p:txBody>
          <a:bodyPr/>
          <a:lstStyle/>
          <a:p>
            <a:fld id="{96846698-BC3A-416F-AFEB-1E87B6790336}" type="slidenum">
              <a:rPr kumimoji="1" lang="ja-JP" altLang="en-US" smtClean="0"/>
              <a:t>5</a:t>
            </a:fld>
            <a:endParaRPr kumimoji="1" lang="ja-JP" altLang="en-US"/>
          </a:p>
        </p:txBody>
      </p:sp>
    </p:spTree>
    <p:extLst>
      <p:ext uri="{BB962C8B-B14F-4D97-AF65-F5344CB8AC3E}">
        <p14:creationId xmlns:p14="http://schemas.microsoft.com/office/powerpoint/2010/main" val="179062079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ブロック終了時に、</a:t>
            </a:r>
            <a:r>
              <a:rPr kumimoji="1" lang="en-US" altLang="ja-JP" dirty="0" err="1"/>
              <a:t>removeTail</a:t>
            </a:r>
            <a:r>
              <a:rPr kumimoji="1" lang="en-US" altLang="ja-JP" dirty="0"/>
              <a:t>() </a:t>
            </a:r>
            <a:r>
              <a:rPr kumimoji="1" lang="ja-JP" altLang="en-US" dirty="0"/>
              <a:t>メソッドでブロック開始時のサイズになるように</a:t>
            </a:r>
            <a:endParaRPr kumimoji="1" lang="en-US" altLang="ja-JP" dirty="0"/>
          </a:p>
          <a:p>
            <a:r>
              <a:rPr kumimoji="1" lang="ja-JP" altLang="en-US" dirty="0"/>
              <a:t>変数表の末尾を削除します。</a:t>
            </a:r>
            <a:endParaRPr kumimoji="1" lang="en-US" altLang="ja-JP" dirty="0"/>
          </a:p>
          <a:p>
            <a:r>
              <a:rPr kumimoji="1" lang="ja-JP" altLang="en-US" dirty="0"/>
              <a:t>すると、ブロック内で宣言された変数が削除されます。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50</a:t>
            </a:fld>
            <a:endParaRPr kumimoji="1" lang="ja-JP" altLang="en-US"/>
          </a:p>
        </p:txBody>
      </p:sp>
    </p:spTree>
    <p:extLst>
      <p:ext uri="{BB962C8B-B14F-4D97-AF65-F5344CB8AC3E}">
        <p14:creationId xmlns:p14="http://schemas.microsoft.com/office/powerpoint/2010/main" val="153631974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for </a:t>
            </a:r>
            <a:r>
              <a:rPr kumimoji="1" lang="ja-JP" altLang="en-US" dirty="0"/>
              <a:t>文の場合、初期式で宣言した変数は</a:t>
            </a:r>
            <a:endParaRPr kumimoji="1" lang="en-US" altLang="ja-JP" dirty="0"/>
          </a:p>
          <a:p>
            <a:r>
              <a:rPr kumimoji="1" lang="en-US" altLang="ja-JP" dirty="0"/>
              <a:t>for </a:t>
            </a:r>
            <a:r>
              <a:rPr kumimoji="1" lang="ja-JP" altLang="en-US" dirty="0"/>
              <a:t>文内部でのみ有効となりますので、</a:t>
            </a:r>
            <a:endParaRPr kumimoji="1" lang="en-US" altLang="ja-JP" dirty="0"/>
          </a:p>
          <a:p>
            <a:r>
              <a:rPr kumimoji="1" lang="en-US" altLang="ja-JP" dirty="0"/>
              <a:t>for </a:t>
            </a:r>
            <a:r>
              <a:rPr kumimoji="1" lang="ja-JP" altLang="en-US" dirty="0"/>
              <a:t>文の開始時に変数表のサイズを記憶しておき、</a:t>
            </a:r>
            <a:endParaRPr kumimoji="1" lang="en-US" altLang="ja-JP" dirty="0"/>
          </a:p>
          <a:p>
            <a:r>
              <a:rPr kumimoji="1" lang="en-US" altLang="ja-JP" dirty="0"/>
              <a:t>for</a:t>
            </a:r>
            <a:r>
              <a:rPr kumimoji="1" lang="ja-JP" altLang="en-US" dirty="0"/>
              <a:t> 文の終了時に開始時のサイズになるように変数表の末尾を削除します。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51</a:t>
            </a:fld>
            <a:endParaRPr kumimoji="1" lang="ja-JP" altLang="en-US"/>
          </a:p>
        </p:txBody>
      </p:sp>
    </p:spTree>
    <p:extLst>
      <p:ext uri="{BB962C8B-B14F-4D97-AF65-F5344CB8AC3E}">
        <p14:creationId xmlns:p14="http://schemas.microsoft.com/office/powerpoint/2010/main" val="135492650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次は代入がある場合に必要な制約を紹介します。</a:t>
            </a:r>
            <a:endParaRPr kumimoji="1" lang="en-US" altLang="ja-JP" dirty="0"/>
          </a:p>
          <a:p>
            <a:r>
              <a:rPr kumimoji="1" lang="ja-JP" altLang="en-US" dirty="0"/>
              <a:t>代入では、右辺の値を左辺に代入します。</a:t>
            </a:r>
            <a:endParaRPr kumimoji="1" lang="en-US" altLang="ja-JP" dirty="0"/>
          </a:p>
          <a:p>
            <a:r>
              <a:rPr kumimoji="1" lang="ja-JP" altLang="en-US" dirty="0"/>
              <a:t>ですので、代入の左辺は値を入れることができるもの、</a:t>
            </a:r>
            <a:endParaRPr kumimoji="1" lang="en-US" altLang="ja-JP" dirty="0"/>
          </a:p>
          <a:p>
            <a:r>
              <a:rPr kumimoji="1" lang="ja-JP" altLang="en-US" dirty="0"/>
              <a:t>つまり変数でなければなりません。</a:t>
            </a:r>
            <a:endParaRPr kumimoji="1" lang="en-US" altLang="ja-JP" dirty="0"/>
          </a:p>
          <a:p>
            <a:r>
              <a:rPr kumimoji="1" lang="ja-JP" altLang="en-US" dirty="0"/>
              <a:t>そのような、代入の左辺で使うことができる値を</a:t>
            </a:r>
            <a:endParaRPr kumimoji="1" lang="en-US" altLang="ja-JP" dirty="0"/>
          </a:p>
          <a:p>
            <a:r>
              <a:rPr kumimoji="1" lang="ja-JP" altLang="en-US" dirty="0"/>
              <a:t>左辺値、 </a:t>
            </a:r>
            <a:r>
              <a:rPr kumimoji="1" lang="en-US" altLang="ja-JP" dirty="0" err="1"/>
              <a:t>leftValue</a:t>
            </a:r>
            <a:r>
              <a:rPr kumimoji="1" lang="en-US" altLang="ja-JP" dirty="0"/>
              <a:t> </a:t>
            </a:r>
            <a:r>
              <a:rPr kumimoji="1" lang="ja-JP" altLang="en-US" dirty="0"/>
              <a:t>あるいは </a:t>
            </a:r>
            <a:r>
              <a:rPr kumimoji="1" lang="en-US" altLang="ja-JP" dirty="0"/>
              <a:t>locator value </a:t>
            </a:r>
            <a:r>
              <a:rPr kumimoji="1" lang="ja-JP" altLang="en-US" dirty="0"/>
              <a:t>と言います。</a:t>
            </a:r>
            <a:endParaRPr kumimoji="1" lang="en-US" altLang="ja-JP" dirty="0"/>
          </a:p>
          <a:p>
            <a:r>
              <a:rPr kumimoji="1" lang="ja-JP" altLang="en-US" dirty="0"/>
              <a:t>例えばこのように </a:t>
            </a:r>
            <a:r>
              <a:rPr kumimoji="1" lang="en-US" altLang="ja-JP" dirty="0" err="1"/>
              <a:t>i</a:t>
            </a:r>
            <a:r>
              <a:rPr kumimoji="1" lang="en-US" altLang="ja-JP" dirty="0"/>
              <a:t> </a:t>
            </a:r>
            <a:r>
              <a:rPr kumimoji="1" lang="ja-JP" altLang="en-US" dirty="0"/>
              <a:t>に </a:t>
            </a:r>
            <a:r>
              <a:rPr kumimoji="1" lang="en-US" altLang="ja-JP" dirty="0"/>
              <a:t>10 </a:t>
            </a:r>
            <a:r>
              <a:rPr kumimoji="1" lang="ja-JP" altLang="en-US" dirty="0"/>
              <a:t>を代入する、</a:t>
            </a:r>
            <a:endParaRPr kumimoji="1" lang="en-US" altLang="ja-JP" dirty="0"/>
          </a:p>
          <a:p>
            <a:r>
              <a:rPr kumimoji="1" lang="ja-JP" altLang="en-US" dirty="0"/>
              <a:t>配列 </a:t>
            </a:r>
            <a:r>
              <a:rPr kumimoji="1" lang="en-US" altLang="ja-JP" dirty="0"/>
              <a:t>a </a:t>
            </a:r>
            <a:r>
              <a:rPr kumimoji="1" lang="ja-JP" altLang="en-US" dirty="0"/>
              <a:t>の</a:t>
            </a:r>
            <a:r>
              <a:rPr kumimoji="1" lang="en-US" altLang="ja-JP" dirty="0"/>
              <a:t>5</a:t>
            </a:r>
            <a:r>
              <a:rPr kumimoji="1" lang="ja-JP" altLang="en-US" dirty="0"/>
              <a:t>番目に </a:t>
            </a:r>
            <a:r>
              <a:rPr kumimoji="1" lang="en-US" altLang="ja-JP" dirty="0"/>
              <a:t>b </a:t>
            </a:r>
            <a:r>
              <a:rPr kumimoji="1" lang="ja-JP" altLang="en-US" dirty="0"/>
              <a:t>の</a:t>
            </a:r>
            <a:r>
              <a:rPr kumimoji="1" lang="en-US" altLang="ja-JP" dirty="0"/>
              <a:t>10</a:t>
            </a:r>
            <a:r>
              <a:rPr kumimoji="1" lang="ja-JP" altLang="en-US" dirty="0"/>
              <a:t>番目を加算代入する、</a:t>
            </a:r>
            <a:endParaRPr kumimoji="1" lang="en-US" altLang="ja-JP" dirty="0"/>
          </a:p>
          <a:p>
            <a:r>
              <a:rPr kumimoji="1" lang="en-US" altLang="ja-JP" dirty="0"/>
              <a:t>y </a:t>
            </a:r>
            <a:r>
              <a:rPr kumimoji="1" lang="ja-JP" altLang="en-US" dirty="0"/>
              <a:t>に </a:t>
            </a:r>
            <a:r>
              <a:rPr kumimoji="1" lang="en-US" altLang="ja-JP" dirty="0"/>
              <a:t>z </a:t>
            </a:r>
            <a:r>
              <a:rPr kumimoji="1" lang="ja-JP" altLang="en-US" dirty="0"/>
              <a:t>を代入し、その結果を </a:t>
            </a:r>
            <a:r>
              <a:rPr kumimoji="1" lang="en-US" altLang="ja-JP" dirty="0"/>
              <a:t>x </a:t>
            </a:r>
            <a:r>
              <a:rPr kumimoji="1" lang="ja-JP" altLang="en-US" dirty="0"/>
              <a:t>に代入する、という具合に</a:t>
            </a:r>
            <a:endParaRPr kumimoji="1" lang="en-US" altLang="ja-JP" dirty="0"/>
          </a:p>
          <a:p>
            <a:r>
              <a:rPr kumimoji="1" lang="ja-JP" altLang="en-US" dirty="0"/>
              <a:t>代入できるのはスカラー変数あるいは配列のみです。</a:t>
            </a:r>
            <a:endParaRPr kumimoji="1" lang="en-US" altLang="ja-JP" dirty="0"/>
          </a:p>
          <a:p>
            <a:r>
              <a:rPr kumimoji="1" lang="ja-JP" altLang="en-US" dirty="0"/>
              <a:t>一方、代入の左辺にすることができないあ値を右辺値 </a:t>
            </a:r>
            <a:r>
              <a:rPr kumimoji="1" lang="en-US" altLang="ja-JP" dirty="0"/>
              <a:t>right value </a:t>
            </a:r>
            <a:r>
              <a:rPr kumimoji="1" lang="ja-JP" altLang="en-US" dirty="0"/>
              <a:t>と言います。</a:t>
            </a:r>
            <a:endParaRPr kumimoji="1" lang="en-US" altLang="ja-JP" dirty="0"/>
          </a:p>
          <a:p>
            <a:r>
              <a:rPr kumimoji="1" lang="ja-JP" altLang="en-US" dirty="0"/>
              <a:t>例えば、</a:t>
            </a:r>
            <a:r>
              <a:rPr kumimoji="1" lang="en-US" altLang="ja-JP" dirty="0"/>
              <a:t>10 </a:t>
            </a:r>
            <a:r>
              <a:rPr kumimoji="1" lang="ja-JP" altLang="en-US" dirty="0"/>
              <a:t>という整数に値を代入することはできませんので、</a:t>
            </a:r>
            <a:r>
              <a:rPr kumimoji="1" lang="en-US" altLang="ja-JP" dirty="0"/>
              <a:t>10</a:t>
            </a:r>
            <a:r>
              <a:rPr kumimoji="1" lang="ja-JP" altLang="en-US" dirty="0"/>
              <a:t>は右辺値です。</a:t>
            </a:r>
            <a:endParaRPr kumimoji="1" lang="en-US" altLang="ja-JP" dirty="0"/>
          </a:p>
          <a:p>
            <a:r>
              <a:rPr kumimoji="1" lang="ja-JP" altLang="en-US" dirty="0"/>
              <a:t>また、</a:t>
            </a:r>
            <a:r>
              <a:rPr kumimoji="1" lang="en-US" altLang="ja-JP" dirty="0" err="1"/>
              <a:t>a+b</a:t>
            </a:r>
            <a:r>
              <a:rPr kumimoji="1" lang="en-US" altLang="ja-JP" dirty="0"/>
              <a:t> </a:t>
            </a:r>
            <a:r>
              <a:rPr kumimoji="1" lang="ja-JP" altLang="en-US" dirty="0"/>
              <a:t>いう式に値を代入することはできません。</a:t>
            </a:r>
            <a:endParaRPr kumimoji="1" lang="en-US" altLang="ja-JP" dirty="0"/>
          </a:p>
          <a:p>
            <a:r>
              <a:rPr kumimoji="1" lang="en-US" altLang="ja-JP" dirty="0" err="1"/>
              <a:t>i</a:t>
            </a:r>
            <a:r>
              <a:rPr kumimoji="1" lang="en-US" altLang="ja-JP" dirty="0"/>
              <a:t>++ </a:t>
            </a:r>
            <a:r>
              <a:rPr kumimoji="1" lang="ja-JP" altLang="en-US" dirty="0"/>
              <a:t>も代入はできません。</a:t>
            </a:r>
            <a:endParaRPr kumimoji="1" lang="en-US" altLang="ja-JP" dirty="0"/>
          </a:p>
          <a:p>
            <a:r>
              <a:rPr kumimoji="1" lang="ja-JP" altLang="en-US" dirty="0"/>
              <a:t>このように代入の左辺に、代入不可能な値、右辺値が来た場合は制約エラーにします。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52</a:t>
            </a:fld>
            <a:endParaRPr kumimoji="1" lang="ja-JP" altLang="en-US"/>
          </a:p>
        </p:txBody>
      </p:sp>
    </p:spTree>
    <p:extLst>
      <p:ext uri="{BB962C8B-B14F-4D97-AF65-F5344CB8AC3E}">
        <p14:creationId xmlns:p14="http://schemas.microsoft.com/office/powerpoint/2010/main" val="32151030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構文規則では、代入は非終端記号</a:t>
            </a:r>
            <a:endParaRPr kumimoji="1" lang="en-US" altLang="ja-JP" dirty="0"/>
          </a:p>
          <a:p>
            <a:r>
              <a:rPr kumimoji="1" lang="en-US" altLang="ja-JP" dirty="0"/>
              <a:t>&lt;Expression&gt; </a:t>
            </a:r>
            <a:r>
              <a:rPr kumimoji="1" lang="ja-JP" altLang="en-US" dirty="0"/>
              <a:t>に現れます。</a:t>
            </a:r>
            <a:endParaRPr kumimoji="1" lang="en-US" altLang="ja-JP" dirty="0"/>
          </a:p>
          <a:p>
            <a:r>
              <a:rPr kumimoji="1" lang="en-US" altLang="ja-JP" dirty="0"/>
              <a:t>&lt;Expression&gt; </a:t>
            </a:r>
            <a:r>
              <a:rPr kumimoji="1" lang="ja-JP" altLang="en-US" dirty="0"/>
              <a:t>を見ると、代入の左辺に来るのは </a:t>
            </a:r>
            <a:r>
              <a:rPr kumimoji="1" lang="en-US" altLang="ja-JP" dirty="0"/>
              <a:t>&lt;Exp&gt; </a:t>
            </a:r>
            <a:r>
              <a:rPr kumimoji="1" lang="ja-JP" altLang="en-US" dirty="0"/>
              <a:t>です。</a:t>
            </a:r>
            <a:endParaRPr kumimoji="1" lang="en-US" altLang="ja-JP" dirty="0"/>
          </a:p>
          <a:p>
            <a:r>
              <a:rPr kumimoji="1" lang="en-US" altLang="ja-JP" dirty="0"/>
              <a:t>&lt;Exp&gt; </a:t>
            </a:r>
            <a:r>
              <a:rPr kumimoji="1" lang="ja-JP" altLang="en-US" dirty="0"/>
              <a:t>から下に辿っていくと、代入の左辺には来れない</a:t>
            </a:r>
            <a:endParaRPr kumimoji="1" lang="en-US" altLang="ja-JP" dirty="0"/>
          </a:p>
          <a:p>
            <a:r>
              <a:rPr kumimoji="1" lang="en-US" altLang="ja-JP" dirty="0"/>
              <a:t>INTEGER </a:t>
            </a:r>
            <a:r>
              <a:rPr kumimoji="1" lang="ja-JP" altLang="en-US" dirty="0"/>
              <a:t>や、様々な式が出てきます。</a:t>
            </a:r>
            <a:endParaRPr kumimoji="1" lang="en-US" altLang="ja-JP" dirty="0"/>
          </a:p>
          <a:p>
            <a:r>
              <a:rPr kumimoji="1" lang="ja-JP" altLang="en-US" dirty="0"/>
              <a:t>ですので、構文規則上は、代入の左辺に制約はありません。</a:t>
            </a:r>
            <a:endParaRPr kumimoji="1" lang="en-US" altLang="ja-JP" dirty="0"/>
          </a:p>
          <a:p>
            <a:r>
              <a:rPr kumimoji="1" lang="ja-JP" altLang="en-US" dirty="0"/>
              <a:t>従って、構文解析の段階では、代入の左辺が左辺値どうかは判定できません。</a:t>
            </a:r>
            <a:endParaRPr kumimoji="1" lang="en-US" altLang="ja-JP" dirty="0"/>
          </a:p>
          <a:p>
            <a:r>
              <a:rPr kumimoji="1" lang="ja-JP" altLang="en-US" dirty="0"/>
              <a:t>左辺値を判定するには、構文解析とは別に制約検査が必要になります。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53</a:t>
            </a:fld>
            <a:endParaRPr kumimoji="1" lang="ja-JP" altLang="en-US"/>
          </a:p>
        </p:txBody>
      </p:sp>
    </p:spTree>
    <p:extLst>
      <p:ext uri="{BB962C8B-B14F-4D97-AF65-F5344CB8AC3E}">
        <p14:creationId xmlns:p14="http://schemas.microsoft.com/office/powerpoint/2010/main" val="149231826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左辺値の有無を判定をするには、</a:t>
            </a:r>
            <a:endParaRPr kumimoji="1" lang="en-US" altLang="ja-JP" dirty="0"/>
          </a:p>
          <a:p>
            <a:r>
              <a:rPr kumimoji="1" lang="ja-JP" altLang="en-US" dirty="0"/>
              <a:t>非終端記号の解析メソッドの返り値を </a:t>
            </a:r>
            <a:r>
              <a:rPr kumimoji="1" lang="en-US" altLang="ja-JP" dirty="0" err="1"/>
              <a:t>boolean</a:t>
            </a:r>
            <a:r>
              <a:rPr kumimoji="1" lang="en-US" altLang="ja-JP" dirty="0"/>
              <a:t> </a:t>
            </a:r>
            <a:r>
              <a:rPr kumimoji="1" lang="ja-JP" altLang="en-US" dirty="0"/>
              <a:t>型にして、</a:t>
            </a:r>
            <a:endParaRPr kumimoji="1" lang="en-US" altLang="ja-JP" dirty="0"/>
          </a:p>
          <a:p>
            <a:r>
              <a:rPr kumimoji="1" lang="ja-JP" altLang="en-US" dirty="0"/>
              <a:t>非終端記号する際に、左辺値の有無を返すようにします。</a:t>
            </a:r>
            <a:endParaRPr kumimoji="1" lang="en-US" altLang="ja-JP" dirty="0"/>
          </a:p>
          <a:p>
            <a:r>
              <a:rPr kumimoji="1" lang="ja-JP" altLang="en-US" dirty="0"/>
              <a:t>例えばこのように非終端記号 </a:t>
            </a:r>
            <a:r>
              <a:rPr kumimoji="1" lang="en-US" altLang="ja-JP" dirty="0"/>
              <a:t>&lt;A&gt; </a:t>
            </a:r>
            <a:r>
              <a:rPr kumimoji="1" lang="ja-JP" altLang="en-US" dirty="0"/>
              <a:t>を解析するメソッドを、</a:t>
            </a:r>
            <a:endParaRPr kumimoji="1" lang="en-US" altLang="ja-JP" dirty="0"/>
          </a:p>
          <a:p>
            <a:r>
              <a:rPr kumimoji="1" lang="ja-JP" altLang="en-US" dirty="0"/>
              <a:t>返り値を </a:t>
            </a:r>
            <a:r>
              <a:rPr kumimoji="1" lang="en-US" altLang="ja-JP" dirty="0" err="1"/>
              <a:t>boolean</a:t>
            </a:r>
            <a:r>
              <a:rPr kumimoji="1" lang="en-US" altLang="ja-JP" dirty="0"/>
              <a:t> </a:t>
            </a:r>
            <a:r>
              <a:rPr kumimoji="1" lang="ja-JP" altLang="en-US" dirty="0"/>
              <a:t>型にして、</a:t>
            </a:r>
            <a:r>
              <a:rPr kumimoji="1" lang="en-US" altLang="ja-JP" dirty="0"/>
              <a:t>&lt;A&gt; </a:t>
            </a:r>
            <a:r>
              <a:rPr kumimoji="1" lang="ja-JP" altLang="en-US" dirty="0"/>
              <a:t>が左辺値を持つか否かを </a:t>
            </a:r>
            <a:r>
              <a:rPr kumimoji="1" lang="en-US" altLang="ja-JP" dirty="0"/>
              <a:t>return </a:t>
            </a:r>
            <a:r>
              <a:rPr kumimoji="1" lang="ja-JP" altLang="en-US" dirty="0"/>
              <a:t>で返します。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54</a:t>
            </a:fld>
            <a:endParaRPr kumimoji="1" lang="ja-JP" altLang="en-US"/>
          </a:p>
        </p:txBody>
      </p:sp>
    </p:spTree>
    <p:extLst>
      <p:ext uri="{BB962C8B-B14F-4D97-AF65-F5344CB8AC3E}">
        <p14:creationId xmlns:p14="http://schemas.microsoft.com/office/powerpoint/2010/main" val="34051659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それでは、左辺値が有無の判定はどうすればいいのか考えてみます。</a:t>
            </a:r>
            <a:endParaRPr kumimoji="1" lang="en-US" altLang="ja-JP" dirty="0"/>
          </a:p>
          <a:p>
            <a:r>
              <a:rPr kumimoji="1" lang="ja-JP" altLang="en-US" dirty="0"/>
              <a:t>まず、式の一番下の </a:t>
            </a:r>
            <a:r>
              <a:rPr kumimoji="1" lang="en-US" altLang="ja-JP" dirty="0"/>
              <a:t>&lt;</a:t>
            </a:r>
            <a:r>
              <a:rPr kumimoji="1" lang="en-US" altLang="ja-JP" dirty="0" err="1"/>
              <a:t>Unsigned_facter</a:t>
            </a:r>
            <a:r>
              <a:rPr kumimoji="1" lang="en-US" altLang="ja-JP" dirty="0"/>
              <a:t>&gt; </a:t>
            </a:r>
            <a:r>
              <a:rPr kumimoji="1" lang="ja-JP" altLang="en-US" dirty="0"/>
              <a:t>の判定です。</a:t>
            </a:r>
            <a:endParaRPr kumimoji="1" lang="en-US" altLang="ja-JP" dirty="0"/>
          </a:p>
          <a:p>
            <a:r>
              <a:rPr kumimoji="1" lang="ja-JP" altLang="en-US" dirty="0"/>
              <a:t>代入の左辺に来るのは、スカラ型変数あるいは配列型変数のみです。</a:t>
            </a:r>
            <a:endParaRPr kumimoji="1" lang="en-US" altLang="ja-JP" dirty="0"/>
          </a:p>
          <a:p>
            <a:r>
              <a:rPr kumimoji="1" lang="ja-JP" altLang="en-US" dirty="0"/>
              <a:t>ですので、スカラ変数、あるいは配列なら </a:t>
            </a:r>
            <a:r>
              <a:rPr kumimoji="1" lang="en-US" altLang="ja-JP" dirty="0"/>
              <a:t>true </a:t>
            </a:r>
            <a:r>
              <a:rPr kumimoji="1" lang="ja-JP" altLang="en-US" dirty="0"/>
              <a:t>を返し、</a:t>
            </a:r>
            <a:endParaRPr kumimoji="1" lang="en-US" altLang="ja-JP" dirty="0"/>
          </a:p>
          <a:p>
            <a:r>
              <a:rPr kumimoji="1" lang="ja-JP" altLang="en-US" dirty="0"/>
              <a:t>それ以外なら </a:t>
            </a:r>
            <a:r>
              <a:rPr kumimoji="1" lang="en-US" altLang="ja-JP" dirty="0"/>
              <a:t>false </a:t>
            </a:r>
            <a:r>
              <a:rPr kumimoji="1" lang="ja-JP" altLang="en-US" dirty="0"/>
              <a:t>を返します。</a:t>
            </a:r>
            <a:r>
              <a:rPr kumimoji="1" lang="en-US" altLang="ja-JP" dirty="0"/>
              <a:t> </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55</a:t>
            </a:fld>
            <a:endParaRPr kumimoji="1" lang="ja-JP" altLang="en-US"/>
          </a:p>
        </p:txBody>
      </p:sp>
    </p:spTree>
    <p:extLst>
      <p:ext uri="{BB962C8B-B14F-4D97-AF65-F5344CB8AC3E}">
        <p14:creationId xmlns:p14="http://schemas.microsoft.com/office/powerpoint/2010/main" val="362118922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こちらが左辺値の判定を加えた </a:t>
            </a:r>
            <a:r>
              <a:rPr kumimoji="1" lang="en-US" altLang="ja-JP" dirty="0"/>
              <a:t>&lt;</a:t>
            </a:r>
            <a:r>
              <a:rPr kumimoji="1" lang="en-US" altLang="ja-JP" dirty="0" err="1"/>
              <a:t>Unsigned_factor</a:t>
            </a:r>
            <a:r>
              <a:rPr kumimoji="1" lang="en-US" altLang="ja-JP" dirty="0"/>
              <a:t>&gt; </a:t>
            </a:r>
            <a:r>
              <a:rPr kumimoji="1" lang="ja-JP" altLang="en-US" dirty="0"/>
              <a:t>の解析メソッドです。</a:t>
            </a:r>
            <a:endParaRPr kumimoji="1" lang="en-US" altLang="ja-JP" dirty="0"/>
          </a:p>
          <a:p>
            <a:r>
              <a:rPr kumimoji="1" lang="ja-JP" altLang="en-US" dirty="0"/>
              <a:t>まず返り値は </a:t>
            </a:r>
            <a:r>
              <a:rPr kumimoji="1" lang="en-US" altLang="ja-JP" dirty="0" err="1"/>
              <a:t>boolean</a:t>
            </a:r>
            <a:r>
              <a:rPr kumimoji="1" lang="en-US" altLang="ja-JP" dirty="0"/>
              <a:t> </a:t>
            </a:r>
            <a:r>
              <a:rPr kumimoji="1" lang="ja-JP" altLang="en-US" dirty="0"/>
              <a:t>型にします。</a:t>
            </a:r>
            <a:endParaRPr kumimoji="1" lang="en-US" altLang="ja-JP" dirty="0"/>
          </a:p>
          <a:p>
            <a:r>
              <a:rPr kumimoji="1" lang="ja-JP" altLang="en-US" dirty="0"/>
              <a:t>そして、</a:t>
            </a:r>
            <a:r>
              <a:rPr kumimoji="1" lang="en-US" altLang="ja-JP" dirty="0"/>
              <a:t>token </a:t>
            </a:r>
            <a:r>
              <a:rPr kumimoji="1" lang="ja-JP" altLang="en-US" dirty="0"/>
              <a:t>が名前なら </a:t>
            </a:r>
            <a:r>
              <a:rPr kumimoji="1" lang="en-US" altLang="ja-JP" dirty="0"/>
              <a:t>true </a:t>
            </a:r>
            <a:r>
              <a:rPr kumimoji="1" lang="ja-JP" altLang="en-US" dirty="0"/>
              <a:t>を返し、</a:t>
            </a:r>
            <a:endParaRPr kumimoji="1" lang="en-US" altLang="ja-JP" dirty="0"/>
          </a:p>
          <a:p>
            <a:r>
              <a:rPr kumimoji="1" lang="ja-JP" altLang="en-US" dirty="0"/>
              <a:t>それ以外、例えば整数や、 </a:t>
            </a:r>
            <a:r>
              <a:rPr kumimoji="1" lang="en-US" altLang="ja-JP" dirty="0"/>
              <a:t>( </a:t>
            </a:r>
            <a:r>
              <a:rPr kumimoji="1" lang="ja-JP" altLang="en-US" dirty="0"/>
              <a:t>式 </a:t>
            </a:r>
            <a:r>
              <a:rPr kumimoji="1" lang="en-US" altLang="ja-JP" dirty="0"/>
              <a:t>) </a:t>
            </a:r>
            <a:r>
              <a:rPr kumimoji="1" lang="ja-JP" altLang="en-US" dirty="0"/>
              <a:t>の場合は </a:t>
            </a:r>
            <a:r>
              <a:rPr kumimoji="1" lang="en-US" altLang="ja-JP" dirty="0"/>
              <a:t>false </a:t>
            </a:r>
            <a:r>
              <a:rPr kumimoji="1" lang="ja-JP" altLang="en-US" dirty="0"/>
              <a:t>を返します。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56</a:t>
            </a:fld>
            <a:endParaRPr kumimoji="1" lang="ja-JP" altLang="en-US"/>
          </a:p>
        </p:txBody>
      </p:sp>
    </p:spTree>
    <p:extLst>
      <p:ext uri="{BB962C8B-B14F-4D97-AF65-F5344CB8AC3E}">
        <p14:creationId xmlns:p14="http://schemas.microsoft.com/office/powerpoint/2010/main" val="79190101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一番下の </a:t>
            </a:r>
            <a:r>
              <a:rPr kumimoji="1" lang="en-US" altLang="ja-JP" dirty="0"/>
              <a:t>&lt;</a:t>
            </a:r>
            <a:r>
              <a:rPr kumimoji="1" lang="en-US" altLang="ja-JP" dirty="0" err="1"/>
              <a:t>Unsigned_facter</a:t>
            </a:r>
            <a:r>
              <a:rPr kumimoji="1" lang="en-US" altLang="ja-JP" dirty="0"/>
              <a:t>&gt; </a:t>
            </a:r>
            <a:r>
              <a:rPr kumimoji="1" lang="ja-JP" altLang="en-US" dirty="0"/>
              <a:t>は解析時に左辺値の有無が返ってきます。</a:t>
            </a:r>
            <a:endParaRPr kumimoji="1" lang="en-US" altLang="ja-JP" dirty="0"/>
          </a:p>
          <a:p>
            <a:r>
              <a:rPr kumimoji="1" lang="ja-JP" altLang="en-US" dirty="0"/>
              <a:t>それより上ではどうするか見てみましょう。</a:t>
            </a:r>
            <a:endParaRPr kumimoji="1" lang="en-US" altLang="ja-JP" dirty="0"/>
          </a:p>
          <a:p>
            <a:r>
              <a:rPr kumimoji="1" lang="ja-JP" altLang="en-US" dirty="0"/>
              <a:t>例えば、</a:t>
            </a:r>
            <a:r>
              <a:rPr kumimoji="1" lang="en-US" altLang="ja-JP" dirty="0"/>
              <a:t>&lt;Factor&gt; :: = &lt;</a:t>
            </a:r>
            <a:r>
              <a:rPr kumimoji="1" lang="en-US" altLang="ja-JP" dirty="0" err="1"/>
              <a:t>Unsigned_factor</a:t>
            </a:r>
            <a:r>
              <a:rPr kumimoji="1" lang="en-US" altLang="ja-JP" dirty="0"/>
              <a:t>&gt; | “-” &lt;Factor&gt; </a:t>
            </a:r>
            <a:r>
              <a:rPr kumimoji="1" lang="ja-JP" altLang="en-US" dirty="0"/>
              <a:t>と</a:t>
            </a:r>
            <a:endParaRPr kumimoji="1" lang="en-US" altLang="ja-JP" dirty="0"/>
          </a:p>
          <a:p>
            <a:r>
              <a:rPr kumimoji="1" lang="ja-JP" altLang="en-US" dirty="0"/>
              <a:t>定義されてたとします。</a:t>
            </a:r>
            <a:endParaRPr kumimoji="1" lang="en-US" altLang="ja-JP" dirty="0"/>
          </a:p>
          <a:p>
            <a:r>
              <a:rPr kumimoji="1" lang="en-US" altLang="ja-JP" dirty="0"/>
              <a:t>&lt;Factor&gt; </a:t>
            </a:r>
            <a:r>
              <a:rPr kumimoji="1" lang="ja-JP" altLang="en-US" dirty="0"/>
              <a:t>が </a:t>
            </a:r>
            <a:r>
              <a:rPr kumimoji="1" lang="en-US" altLang="ja-JP" dirty="0"/>
              <a:t>“-” &lt;Factor&gt; </a:t>
            </a:r>
            <a:r>
              <a:rPr kumimoji="1" lang="ja-JP" altLang="en-US" dirty="0"/>
              <a:t>の場合、</a:t>
            </a:r>
            <a:endParaRPr kumimoji="1" lang="en-US" altLang="ja-JP" dirty="0"/>
          </a:p>
          <a:p>
            <a:r>
              <a:rPr kumimoji="1" lang="ja-JP" altLang="en-US" dirty="0"/>
              <a:t>符号を変える </a:t>
            </a:r>
            <a:r>
              <a:rPr kumimoji="1" lang="en-US" altLang="ja-JP" dirty="0"/>
              <a:t>“-” </a:t>
            </a:r>
            <a:r>
              <a:rPr kumimoji="1" lang="ja-JP" altLang="en-US" dirty="0"/>
              <a:t>演算をしています。</a:t>
            </a:r>
            <a:endParaRPr kumimoji="1" lang="en-US" altLang="ja-JP" dirty="0"/>
          </a:p>
          <a:p>
            <a:r>
              <a:rPr kumimoji="1" lang="ja-JP" altLang="en-US" dirty="0"/>
              <a:t>何等かの演算をすると、左辺値を持たなくなります。</a:t>
            </a:r>
            <a:endParaRPr kumimoji="1" lang="en-US" altLang="ja-JP" dirty="0"/>
          </a:p>
          <a:p>
            <a:r>
              <a:rPr kumimoji="1" lang="ja-JP" altLang="en-US" dirty="0"/>
              <a:t>一方、</a:t>
            </a:r>
            <a:r>
              <a:rPr kumimoji="1" lang="en-US" altLang="ja-JP" dirty="0"/>
              <a:t>&lt;Factor&gt; </a:t>
            </a:r>
            <a:r>
              <a:rPr kumimoji="1" lang="ja-JP" altLang="en-US" dirty="0"/>
              <a:t>が </a:t>
            </a:r>
            <a:r>
              <a:rPr kumimoji="1" lang="en-US" altLang="ja-JP" dirty="0"/>
              <a:t>&lt;</a:t>
            </a:r>
            <a:r>
              <a:rPr kumimoji="1" lang="en-US" altLang="ja-JP" dirty="0" err="1"/>
              <a:t>Unsignd_factor</a:t>
            </a:r>
            <a:r>
              <a:rPr kumimoji="1" lang="en-US" altLang="ja-JP" dirty="0"/>
              <a:t>&gt; </a:t>
            </a:r>
            <a:r>
              <a:rPr kumimoji="1" lang="ja-JP" altLang="en-US" dirty="0"/>
              <a:t>の場合、</a:t>
            </a:r>
            <a:endParaRPr kumimoji="1" lang="en-US" altLang="ja-JP" dirty="0"/>
          </a:p>
          <a:p>
            <a:r>
              <a:rPr kumimoji="1" lang="en-US" altLang="ja-JP" dirty="0"/>
              <a:t>&lt;</a:t>
            </a:r>
            <a:r>
              <a:rPr kumimoji="1" lang="en-US" altLang="ja-JP" dirty="0" err="1"/>
              <a:t>Unsignd_factor</a:t>
            </a:r>
            <a:r>
              <a:rPr kumimoji="1" lang="en-US" altLang="ja-JP" dirty="0"/>
              <a:t>&gt; </a:t>
            </a:r>
            <a:r>
              <a:rPr kumimoji="1" lang="ja-JP" altLang="en-US" dirty="0"/>
              <a:t>が左辺値を持つならば </a:t>
            </a:r>
            <a:r>
              <a:rPr kumimoji="1" lang="en-US" altLang="ja-JP" dirty="0"/>
              <a:t>&lt;Factor&gt; </a:t>
            </a:r>
            <a:r>
              <a:rPr kumimoji="1" lang="ja-JP" altLang="en-US" dirty="0"/>
              <a:t>も左辺値を持ち、</a:t>
            </a:r>
            <a:endParaRPr kumimoji="1" lang="en-US" altLang="ja-JP" dirty="0"/>
          </a:p>
          <a:p>
            <a:r>
              <a:rPr kumimoji="1" lang="en-US" altLang="ja-JP" dirty="0"/>
              <a:t>&lt;</a:t>
            </a:r>
            <a:r>
              <a:rPr kumimoji="1" lang="en-US" altLang="ja-JP" dirty="0" err="1"/>
              <a:t>Unsignd_factor</a:t>
            </a:r>
            <a:r>
              <a:rPr kumimoji="1" lang="en-US" altLang="ja-JP" dirty="0"/>
              <a:t>&gt; </a:t>
            </a:r>
            <a:r>
              <a:rPr kumimoji="1" lang="ja-JP" altLang="en-US" dirty="0"/>
              <a:t>が左辺値を持たないならば </a:t>
            </a:r>
            <a:r>
              <a:rPr kumimoji="1" lang="en-US" altLang="ja-JP" dirty="0"/>
              <a:t>&lt;Factor&gt; </a:t>
            </a:r>
            <a:r>
              <a:rPr kumimoji="1" lang="ja-JP" altLang="en-US" dirty="0"/>
              <a:t>も左辺値を持ちません。</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57</a:t>
            </a:fld>
            <a:endParaRPr kumimoji="1" lang="ja-JP" altLang="en-US"/>
          </a:p>
        </p:txBody>
      </p:sp>
    </p:spTree>
    <p:extLst>
      <p:ext uri="{BB962C8B-B14F-4D97-AF65-F5344CB8AC3E}">
        <p14:creationId xmlns:p14="http://schemas.microsoft.com/office/powerpoint/2010/main" val="246475218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こちらが左辺値の判定を加えた </a:t>
            </a:r>
            <a:r>
              <a:rPr kumimoji="1" lang="en-US" altLang="ja-JP" dirty="0"/>
              <a:t>&lt;Factor&gt; </a:t>
            </a:r>
            <a:r>
              <a:rPr kumimoji="1" lang="ja-JP" altLang="en-US" dirty="0"/>
              <a:t>の解析メソッドです。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&lt;Factor&gt; </a:t>
            </a:r>
            <a:r>
              <a:rPr kumimoji="1" lang="ja-JP" altLang="en-US" dirty="0"/>
              <a:t>→</a:t>
            </a:r>
            <a:r>
              <a:rPr kumimoji="1" lang="en-US" altLang="ja-JP" dirty="0"/>
              <a:t> “-” &lt;Factor&gt; </a:t>
            </a:r>
            <a:r>
              <a:rPr kumimoji="1" lang="ja-JP" altLang="en-US" dirty="0"/>
              <a:t>の場合は、演算をしていますので、左辺値は無くなります。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この場合は、</a:t>
            </a:r>
            <a:r>
              <a:rPr kumimoji="1" lang="en-US" altLang="ja-JP" dirty="0"/>
              <a:t>return false </a:t>
            </a:r>
            <a:r>
              <a:rPr kumimoji="1" lang="ja-JP" altLang="en-US" dirty="0"/>
              <a:t>とすます。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&lt;Factor&gt; </a:t>
            </a:r>
            <a:r>
              <a:rPr kumimoji="1" lang="ja-JP" altLang="en-US" dirty="0"/>
              <a:t>→</a:t>
            </a:r>
            <a:r>
              <a:rPr kumimoji="1" lang="en-US" altLang="ja-JP" dirty="0"/>
              <a:t> &lt;</a:t>
            </a:r>
            <a:r>
              <a:rPr kumimoji="1" lang="en-US" altLang="ja-JP" dirty="0" err="1"/>
              <a:t>Unsigned_Factor</a:t>
            </a:r>
            <a:r>
              <a:rPr kumimoji="1" lang="en-US" altLang="ja-JP" dirty="0"/>
              <a:t>&gt;</a:t>
            </a:r>
            <a:r>
              <a:rPr kumimoji="1" lang="ja-JP" altLang="en-US" dirty="0"/>
              <a:t> の場合は、</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&lt;</a:t>
            </a:r>
            <a:r>
              <a:rPr kumimoji="1" lang="en-US" altLang="ja-JP" dirty="0" err="1"/>
              <a:t>Unsigned_factor</a:t>
            </a:r>
            <a:r>
              <a:rPr kumimoji="1" lang="en-US" altLang="ja-JP" dirty="0"/>
              <a:t>&gt; </a:t>
            </a:r>
            <a:r>
              <a:rPr kumimoji="1" lang="ja-JP" altLang="en-US" dirty="0"/>
              <a:t>の左辺値の有無がそのまま </a:t>
            </a:r>
            <a:r>
              <a:rPr kumimoji="1" lang="en-US" altLang="ja-JP" dirty="0"/>
              <a:t>&lt;Factor&gt; </a:t>
            </a:r>
            <a:r>
              <a:rPr kumimoji="1" lang="ja-JP" altLang="en-US" dirty="0"/>
              <a:t>の左辺値の有無になります。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parsrUnsignedFactor</a:t>
            </a:r>
            <a:r>
              <a:rPr kumimoji="1" lang="en-US" altLang="ja-JP" dirty="0"/>
              <a:t>() </a:t>
            </a:r>
            <a:r>
              <a:rPr kumimoji="1" lang="ja-JP" altLang="en-US" dirty="0"/>
              <a:t>の返り値として左辺値の有無が返ってきますので、</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その値を </a:t>
            </a:r>
            <a:r>
              <a:rPr kumimoji="1" lang="en-US" altLang="ja-JP" dirty="0"/>
              <a:t>return </a:t>
            </a:r>
            <a:r>
              <a:rPr kumimoji="1" lang="ja-JP" altLang="en-US" dirty="0"/>
              <a:t>で返します。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58</a:t>
            </a:fld>
            <a:endParaRPr kumimoji="1" lang="ja-JP" altLang="en-US"/>
          </a:p>
        </p:txBody>
      </p:sp>
    </p:spTree>
    <p:extLst>
      <p:ext uri="{BB962C8B-B14F-4D97-AF65-F5344CB8AC3E}">
        <p14:creationId xmlns:p14="http://schemas.microsoft.com/office/powerpoint/2010/main" val="192723252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&lt;Term&gt; </a:t>
            </a:r>
            <a:r>
              <a:rPr kumimoji="1" lang="ja-JP" altLang="en-US" dirty="0"/>
              <a:t>を見てみましょう。</a:t>
            </a:r>
            <a:endParaRPr kumimoji="1" lang="en-US" altLang="ja-JP" dirty="0"/>
          </a:p>
          <a:p>
            <a:r>
              <a:rPr kumimoji="1" lang="en-US" altLang="ja-JP" dirty="0"/>
              <a:t>&lt;Term&gt; ::= &lt;Factor&gt; { “*” &lt;Factor&gt; } </a:t>
            </a:r>
            <a:r>
              <a:rPr kumimoji="1" lang="ja-JP" altLang="en-US" dirty="0"/>
              <a:t>と定義されているとします。</a:t>
            </a:r>
            <a:endParaRPr kumimoji="1" lang="en-US" altLang="ja-JP" dirty="0"/>
          </a:p>
          <a:p>
            <a:r>
              <a:rPr kumimoji="1" lang="en-US" altLang="ja-JP" dirty="0"/>
              <a:t>&lt;Term&gt; </a:t>
            </a:r>
            <a:r>
              <a:rPr kumimoji="1" lang="ja-JP" altLang="en-US" dirty="0"/>
              <a:t>→ </a:t>
            </a:r>
            <a:r>
              <a:rPr kumimoji="1" lang="en-US" altLang="ja-JP" dirty="0"/>
              <a:t>&lt;Factor&gt; “*” &lt;Factor&gt; </a:t>
            </a:r>
            <a:r>
              <a:rPr kumimoji="1" lang="ja-JP" altLang="en-US" dirty="0"/>
              <a:t>の場合、</a:t>
            </a:r>
            <a:endParaRPr kumimoji="1" lang="en-US" altLang="ja-JP" dirty="0"/>
          </a:p>
          <a:p>
            <a:r>
              <a:rPr kumimoji="1" lang="ja-JP" altLang="en-US" dirty="0"/>
              <a:t>演算を行っていますので、左辺値を持ちません。</a:t>
            </a:r>
            <a:endParaRPr kumimoji="1" lang="en-US" altLang="ja-JP" dirty="0"/>
          </a:p>
          <a:p>
            <a:r>
              <a:rPr kumimoji="1" lang="en-US" altLang="ja-JP" dirty="0"/>
              <a:t>&lt;Term&gt; </a:t>
            </a:r>
            <a:r>
              <a:rPr kumimoji="1" lang="ja-JP" altLang="en-US" dirty="0"/>
              <a:t>→ </a:t>
            </a:r>
            <a:r>
              <a:rPr kumimoji="1" lang="en-US" altLang="ja-JP" dirty="0"/>
              <a:t>&lt;Factor&gt; </a:t>
            </a:r>
            <a:r>
              <a:rPr kumimoji="1" lang="ja-JP" altLang="en-US" dirty="0"/>
              <a:t>の場合、</a:t>
            </a:r>
            <a:endParaRPr kumimoji="1" lang="en-US" altLang="ja-JP" dirty="0"/>
          </a:p>
          <a:p>
            <a:r>
              <a:rPr kumimoji="1" lang="en-US" altLang="ja-JP" dirty="0"/>
              <a:t>&lt;Factor&gt; </a:t>
            </a:r>
            <a:r>
              <a:rPr kumimoji="1" lang="ja-JP" altLang="en-US" dirty="0"/>
              <a:t>が左辺値を持つならば </a:t>
            </a:r>
            <a:r>
              <a:rPr kumimoji="1" lang="en-US" altLang="ja-JP" dirty="0"/>
              <a:t>&lt;Term&gt; </a:t>
            </a:r>
            <a:r>
              <a:rPr kumimoji="1" lang="ja-JP" altLang="en-US" dirty="0"/>
              <a:t>も左辺値を持ち、</a:t>
            </a:r>
            <a:endParaRPr kumimoji="1" lang="en-US" altLang="ja-JP" dirty="0"/>
          </a:p>
          <a:p>
            <a:r>
              <a:rPr kumimoji="1" lang="en-US" altLang="ja-JP" dirty="0"/>
              <a:t>&lt;Factor&gt; </a:t>
            </a:r>
            <a:r>
              <a:rPr kumimoji="1" lang="ja-JP" altLang="en-US" dirty="0"/>
              <a:t>が左辺値を持たないならば </a:t>
            </a:r>
            <a:r>
              <a:rPr kumimoji="1" lang="en-US" altLang="ja-JP" dirty="0"/>
              <a:t>&lt;Term&gt; </a:t>
            </a:r>
            <a:r>
              <a:rPr kumimoji="1" lang="ja-JP" altLang="en-US" dirty="0"/>
              <a:t>も左辺値を持ちません。</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59</a:t>
            </a:fld>
            <a:endParaRPr kumimoji="1" lang="ja-JP" altLang="en-US"/>
          </a:p>
        </p:txBody>
      </p:sp>
    </p:spTree>
    <p:extLst>
      <p:ext uri="{BB962C8B-B14F-4D97-AF65-F5344CB8AC3E}">
        <p14:creationId xmlns:p14="http://schemas.microsoft.com/office/powerpoint/2010/main" val="3655079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記号表 </a:t>
            </a:r>
            <a:r>
              <a:rPr kumimoji="1" lang="en-US" altLang="ja-JP" dirty="0"/>
              <a:t>symbol table </a:t>
            </a:r>
            <a:r>
              <a:rPr kumimoji="1" lang="ja-JP" altLang="en-US" dirty="0"/>
              <a:t>は、変数名や関数名などの名前を管理するための表です。</a:t>
            </a:r>
            <a:endParaRPr kumimoji="1" lang="en-US" altLang="ja-JP" dirty="0"/>
          </a:p>
          <a:p>
            <a:r>
              <a:rPr kumimoji="1" lang="ja-JP" altLang="en-US" dirty="0"/>
              <a:t>名前、その名前が変数名なのか、定数名なのか、などを表す種類、</a:t>
            </a:r>
            <a:endParaRPr kumimoji="1" lang="en-US" altLang="ja-JP" dirty="0"/>
          </a:p>
          <a:p>
            <a:r>
              <a:rPr kumimoji="1" lang="en-US" altLang="ja-JP" dirty="0" err="1"/>
              <a:t>int</a:t>
            </a:r>
            <a:r>
              <a:rPr kumimoji="1" lang="en-US" altLang="ja-JP" dirty="0"/>
              <a:t> </a:t>
            </a:r>
            <a:r>
              <a:rPr kumimoji="1" lang="ja-JP" altLang="en-US" dirty="0"/>
              <a:t>型、</a:t>
            </a:r>
            <a:r>
              <a:rPr kumimoji="1" lang="en-US" altLang="ja-JP" dirty="0"/>
              <a:t>double </a:t>
            </a:r>
            <a:r>
              <a:rPr kumimoji="1" lang="ja-JP" altLang="en-US" dirty="0"/>
              <a:t>型等の、その変数が持つ型、</a:t>
            </a:r>
            <a:endParaRPr kumimoji="1" lang="en-US" altLang="ja-JP" dirty="0"/>
          </a:p>
          <a:p>
            <a:r>
              <a:rPr kumimoji="1" lang="ja-JP" altLang="en-US" dirty="0"/>
              <a:t>そして記憶位置、変数を</a:t>
            </a:r>
            <a:r>
              <a:rPr kumimoji="1" lang="ja-JP" altLang="en-US"/>
              <a:t>格納する番地や、手続きの実行開始位置など</a:t>
            </a:r>
            <a:r>
              <a:rPr kumimoji="1" lang="ja-JP" altLang="en-US" dirty="0"/>
              <a:t>が、記号表で管理されます。</a:t>
            </a:r>
          </a:p>
        </p:txBody>
      </p:sp>
      <p:sp>
        <p:nvSpPr>
          <p:cNvPr id="4" name="スライド番号プレースホルダー 3"/>
          <p:cNvSpPr>
            <a:spLocks noGrp="1"/>
          </p:cNvSpPr>
          <p:nvPr>
            <p:ph type="sldNum" sz="quarter" idx="10"/>
          </p:nvPr>
        </p:nvSpPr>
        <p:spPr/>
        <p:txBody>
          <a:bodyPr/>
          <a:lstStyle/>
          <a:p>
            <a:fld id="{96846698-BC3A-416F-AFEB-1E87B6790336}" type="slidenum">
              <a:rPr kumimoji="1" lang="ja-JP" altLang="en-US" smtClean="0"/>
              <a:t>6</a:t>
            </a:fld>
            <a:endParaRPr kumimoji="1" lang="ja-JP" altLang="en-US"/>
          </a:p>
        </p:txBody>
      </p:sp>
    </p:spTree>
    <p:extLst>
      <p:ext uri="{BB962C8B-B14F-4D97-AF65-F5344CB8AC3E}">
        <p14:creationId xmlns:p14="http://schemas.microsoft.com/office/powerpoint/2010/main" val="153163209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こちらが左辺値の判定を加えた </a:t>
            </a:r>
            <a:r>
              <a:rPr kumimoji="1" lang="en-US" altLang="ja-JP" dirty="0"/>
              <a:t>&lt;Term&gt; </a:t>
            </a:r>
            <a:r>
              <a:rPr kumimoji="1" lang="ja-JP" altLang="en-US" dirty="0"/>
              <a:t>の解析メソッドです。</a:t>
            </a:r>
            <a:endParaRPr kumimoji="1" lang="en-US" altLang="ja-JP" dirty="0"/>
          </a:p>
          <a:p>
            <a:r>
              <a:rPr kumimoji="1" lang="en-US" altLang="ja-JP" dirty="0" err="1"/>
              <a:t>parseFactor</a:t>
            </a:r>
            <a:r>
              <a:rPr kumimoji="1" lang="en-US" altLang="ja-JP" dirty="0"/>
              <a:t>() </a:t>
            </a:r>
            <a:r>
              <a:rPr kumimoji="1" lang="ja-JP" altLang="en-US" dirty="0"/>
              <a:t>の返り値として、左辺値の有無が返ってきますので、</a:t>
            </a:r>
            <a:endParaRPr kumimoji="1" lang="en-US" altLang="ja-JP" dirty="0"/>
          </a:p>
          <a:p>
            <a:r>
              <a:rPr kumimoji="1" lang="ja-JP" altLang="en-US" dirty="0"/>
              <a:t>それを </a:t>
            </a:r>
            <a:r>
              <a:rPr kumimoji="1" lang="en-US" altLang="ja-JP" dirty="0" err="1"/>
              <a:t>boolean</a:t>
            </a:r>
            <a:r>
              <a:rPr kumimoji="1" lang="en-US" altLang="ja-JP" dirty="0"/>
              <a:t> </a:t>
            </a:r>
            <a:r>
              <a:rPr kumimoji="1" lang="ja-JP" altLang="en-US" dirty="0"/>
              <a:t>型変数 </a:t>
            </a:r>
            <a:r>
              <a:rPr kumimoji="1" lang="en-US" altLang="ja-JP" dirty="0" err="1"/>
              <a:t>hasLeftValue</a:t>
            </a:r>
            <a:r>
              <a:rPr kumimoji="1" lang="en-US" altLang="ja-JP" dirty="0"/>
              <a:t> </a:t>
            </a:r>
            <a:r>
              <a:rPr kumimoji="1" lang="ja-JP" altLang="en-US" dirty="0"/>
              <a:t>に記憶しておきます。</a:t>
            </a:r>
            <a:endParaRPr kumimoji="1" lang="en-US" altLang="ja-JP" dirty="0"/>
          </a:p>
          <a:p>
            <a:r>
              <a:rPr kumimoji="1" lang="ja-JP" altLang="en-US" dirty="0"/>
              <a:t>次のトークンが </a:t>
            </a:r>
            <a:r>
              <a:rPr kumimoji="1" lang="en-US" altLang="ja-JP" dirty="0"/>
              <a:t>“*” </a:t>
            </a:r>
            <a:r>
              <a:rPr kumimoji="1" lang="ja-JP" altLang="en-US" dirty="0"/>
              <a:t>の場合は </a:t>
            </a:r>
            <a:r>
              <a:rPr kumimoji="1" lang="en-US" altLang="ja-JP" dirty="0"/>
              <a:t>while </a:t>
            </a:r>
            <a:r>
              <a:rPr kumimoji="1" lang="ja-JP" altLang="en-US" dirty="0"/>
              <a:t>ループに入ります。</a:t>
            </a:r>
            <a:endParaRPr kumimoji="1" lang="en-US" altLang="ja-JP" dirty="0"/>
          </a:p>
          <a:p>
            <a:r>
              <a:rPr kumimoji="1" lang="ja-JP" altLang="en-US" dirty="0"/>
              <a:t>ループに入ったときは、演算をしていますので、左辺値は無くなります。</a:t>
            </a:r>
            <a:endParaRPr kumimoji="1" lang="en-US" altLang="ja-JP" dirty="0"/>
          </a:p>
          <a:p>
            <a:r>
              <a:rPr kumimoji="1" lang="ja-JP" altLang="en-US" dirty="0"/>
              <a:t>そこで </a:t>
            </a:r>
            <a:r>
              <a:rPr kumimoji="1" lang="en-US" altLang="ja-JP" dirty="0" err="1"/>
              <a:t>hasLeftValue</a:t>
            </a:r>
            <a:r>
              <a:rPr kumimoji="1" lang="en-US" altLang="ja-JP" dirty="0"/>
              <a:t> </a:t>
            </a:r>
            <a:r>
              <a:rPr kumimoji="1" lang="ja-JP" altLang="en-US" dirty="0"/>
              <a:t>を </a:t>
            </a:r>
            <a:r>
              <a:rPr kumimoji="1" lang="en-US" altLang="ja-JP" dirty="0"/>
              <a:t>false </a:t>
            </a:r>
            <a:r>
              <a:rPr kumimoji="1" lang="ja-JP" altLang="en-US" dirty="0"/>
              <a:t>で上書きします。</a:t>
            </a:r>
            <a:endParaRPr kumimoji="1" lang="en-US" altLang="ja-JP" dirty="0"/>
          </a:p>
          <a:p>
            <a:r>
              <a:rPr kumimoji="1" lang="ja-JP" altLang="en-US" dirty="0"/>
              <a:t>最後に、</a:t>
            </a:r>
            <a:r>
              <a:rPr kumimoji="1" lang="en-US" altLang="ja-JP" dirty="0" err="1"/>
              <a:t>rerurn</a:t>
            </a:r>
            <a:r>
              <a:rPr kumimoji="1" lang="en-US" altLang="ja-JP" dirty="0"/>
              <a:t> </a:t>
            </a:r>
            <a:r>
              <a:rPr kumimoji="1" lang="ja-JP" altLang="en-US" dirty="0"/>
              <a:t>で </a:t>
            </a:r>
            <a:r>
              <a:rPr kumimoji="1" lang="en-US" altLang="ja-JP" dirty="0" err="1"/>
              <a:t>hasLeftValue</a:t>
            </a:r>
            <a:r>
              <a:rPr kumimoji="1" lang="en-US" altLang="ja-JP" dirty="0"/>
              <a:t> </a:t>
            </a:r>
            <a:r>
              <a:rPr kumimoji="1" lang="ja-JP" altLang="en-US" dirty="0"/>
              <a:t>を返せば、</a:t>
            </a:r>
            <a:endParaRPr kumimoji="1" lang="en-US" altLang="ja-JP" dirty="0"/>
          </a:p>
          <a:p>
            <a:r>
              <a:rPr kumimoji="1" lang="ja-JP" altLang="en-US" dirty="0"/>
              <a:t>ループに入ったときは </a:t>
            </a:r>
            <a:r>
              <a:rPr kumimoji="1" lang="en-US" altLang="ja-JP" dirty="0"/>
              <a:t>false </a:t>
            </a:r>
            <a:r>
              <a:rPr kumimoji="1" lang="ja-JP" altLang="en-US" dirty="0"/>
              <a:t>を、入らなかったときは</a:t>
            </a:r>
            <a:endParaRPr kumimoji="1" lang="en-US" altLang="ja-JP" dirty="0"/>
          </a:p>
          <a:p>
            <a:r>
              <a:rPr kumimoji="1" lang="en-US" altLang="ja-JP" dirty="0"/>
              <a:t>&lt;Factor&gt; </a:t>
            </a:r>
            <a:r>
              <a:rPr kumimoji="1" lang="ja-JP" altLang="en-US" dirty="0"/>
              <a:t>の左辺値の有無がそのまま返されます。</a:t>
            </a:r>
            <a:endParaRPr kumimoji="1" lang="en-US" altLang="ja-JP" dirty="0"/>
          </a:p>
          <a:p>
            <a:r>
              <a:rPr kumimoji="1" lang="ja-JP" altLang="en-US" dirty="0"/>
              <a:t>以下同様に、式の解析では左辺値の有無を上へ返していきます。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60</a:t>
            </a:fld>
            <a:endParaRPr kumimoji="1" lang="ja-JP" altLang="en-US"/>
          </a:p>
        </p:txBody>
      </p:sp>
    </p:spTree>
    <p:extLst>
      <p:ext uri="{BB962C8B-B14F-4D97-AF65-F5344CB8AC3E}">
        <p14:creationId xmlns:p14="http://schemas.microsoft.com/office/powerpoint/2010/main" val="246729220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式の解析の一番上が </a:t>
            </a:r>
            <a:r>
              <a:rPr kumimoji="1" lang="en-US" altLang="ja-JP" dirty="0"/>
              <a:t>&lt;Expression&gt; </a:t>
            </a:r>
            <a:r>
              <a:rPr kumimoji="1" lang="ja-JP" altLang="en-US" dirty="0"/>
              <a:t>です。</a:t>
            </a:r>
            <a:endParaRPr kumimoji="1" lang="en-US" altLang="ja-JP" dirty="0"/>
          </a:p>
          <a:p>
            <a:r>
              <a:rPr kumimoji="1" lang="en-US" altLang="ja-JP" dirty="0"/>
              <a:t>&lt;Expression&gt; ::= &lt;Exp&gt; [ “=“ &lt;Expression&gt; ] </a:t>
            </a:r>
            <a:r>
              <a:rPr kumimoji="1" lang="ja-JP" altLang="en-US" dirty="0"/>
              <a:t>と定義されているとします。</a:t>
            </a:r>
            <a:endParaRPr kumimoji="1" lang="en-US" altLang="ja-JP" dirty="0"/>
          </a:p>
          <a:p>
            <a:r>
              <a:rPr kumimoji="1" lang="en-US" altLang="ja-JP" dirty="0"/>
              <a:t>&lt;Expression&gt; </a:t>
            </a:r>
            <a:r>
              <a:rPr kumimoji="1" lang="ja-JP" altLang="en-US" dirty="0"/>
              <a:t>→ </a:t>
            </a:r>
            <a:r>
              <a:rPr kumimoji="1" lang="en-US" altLang="ja-JP" dirty="0"/>
              <a:t>&lt;Exp&gt; </a:t>
            </a:r>
            <a:r>
              <a:rPr kumimoji="1" lang="ja-JP" altLang="en-US" dirty="0"/>
              <a:t>の場合、</a:t>
            </a:r>
            <a:endParaRPr kumimoji="1" lang="en-US" altLang="ja-JP" dirty="0"/>
          </a:p>
          <a:p>
            <a:r>
              <a:rPr kumimoji="1" lang="ja-JP" altLang="en-US" dirty="0"/>
              <a:t>代入をしませんので、</a:t>
            </a:r>
            <a:r>
              <a:rPr kumimoji="1" lang="en-US" altLang="ja-JP" dirty="0"/>
              <a:t>&lt;Expression&gt; </a:t>
            </a:r>
            <a:r>
              <a:rPr kumimoji="1" lang="ja-JP" altLang="en-US" dirty="0"/>
              <a:t>は左辺値を持つ必要はありません。</a:t>
            </a:r>
            <a:endParaRPr kumimoji="1" lang="en-US" altLang="ja-JP" dirty="0"/>
          </a:p>
          <a:p>
            <a:r>
              <a:rPr kumimoji="1" lang="ja-JP" altLang="en-US" dirty="0"/>
              <a:t>ですのでこの場合は左辺値の判定はしません。</a:t>
            </a:r>
            <a:endParaRPr kumimoji="1" lang="en-US" altLang="ja-JP" dirty="0"/>
          </a:p>
          <a:p>
            <a:r>
              <a:rPr kumimoji="1" lang="en-US" altLang="ja-JP" dirty="0"/>
              <a:t>&lt;Expression&gt; </a:t>
            </a:r>
            <a:r>
              <a:rPr kumimoji="1" lang="ja-JP" altLang="en-US" dirty="0"/>
              <a:t>→ </a:t>
            </a:r>
            <a:r>
              <a:rPr kumimoji="1" lang="en-US" altLang="ja-JP" dirty="0"/>
              <a:t>&lt;Exp&gt; “=“ &lt;Expression&gt; </a:t>
            </a:r>
            <a:r>
              <a:rPr kumimoji="1" lang="ja-JP" altLang="en-US" dirty="0"/>
              <a:t>の場合は、</a:t>
            </a:r>
            <a:endParaRPr kumimoji="1" lang="en-US" altLang="ja-JP" dirty="0"/>
          </a:p>
          <a:p>
            <a:r>
              <a:rPr kumimoji="1" lang="ja-JP" altLang="en-US" dirty="0"/>
              <a:t>代入をしていますので、</a:t>
            </a:r>
            <a:r>
              <a:rPr kumimoji="1" lang="en-US" altLang="ja-JP" dirty="0"/>
              <a:t>&lt;Exp&gt; </a:t>
            </a:r>
            <a:r>
              <a:rPr kumimoji="1" lang="ja-JP" altLang="en-US" dirty="0"/>
              <a:t>は左辺値を持つ必要があります。</a:t>
            </a:r>
            <a:endParaRPr kumimoji="1" lang="en-US" altLang="ja-JP" dirty="0"/>
          </a:p>
          <a:p>
            <a:r>
              <a:rPr kumimoji="1" lang="ja-JP" altLang="en-US" dirty="0"/>
              <a:t>この場合は、</a:t>
            </a:r>
            <a:r>
              <a:rPr kumimoji="1" lang="en-US" altLang="ja-JP" dirty="0"/>
              <a:t>&lt;Exp&gt; </a:t>
            </a:r>
            <a:r>
              <a:rPr kumimoji="1" lang="ja-JP" altLang="en-US" dirty="0"/>
              <a:t>が左辺値を持つか否かを判定し、</a:t>
            </a:r>
            <a:endParaRPr kumimoji="1" lang="en-US" altLang="ja-JP" dirty="0"/>
          </a:p>
          <a:p>
            <a:r>
              <a:rPr kumimoji="1" lang="ja-JP" altLang="en-US" dirty="0"/>
              <a:t>左辺値を持たない場合は、制約エラーとします。</a:t>
            </a:r>
            <a:r>
              <a:rPr kumimoji="1" lang="en-US" altLang="ja-JP" dirty="0"/>
              <a:t> </a:t>
            </a:r>
            <a:endParaRPr kumimoji="1" lang="ja-JP" altLang="en-US"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61</a:t>
            </a:fld>
            <a:endParaRPr kumimoji="1" lang="ja-JP" altLang="en-US"/>
          </a:p>
        </p:txBody>
      </p:sp>
    </p:spTree>
    <p:extLst>
      <p:ext uri="{BB962C8B-B14F-4D97-AF65-F5344CB8AC3E}">
        <p14:creationId xmlns:p14="http://schemas.microsoft.com/office/powerpoint/2010/main" val="220052535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こちらが左辺値の判定を加えた </a:t>
            </a:r>
            <a:r>
              <a:rPr kumimoji="1" lang="en-US" altLang="ja-JP" dirty="0"/>
              <a:t>&lt;Expression&gt; </a:t>
            </a:r>
            <a:r>
              <a:rPr kumimoji="1" lang="ja-JP" altLang="en-US" dirty="0"/>
              <a:t>の解析メソッドです。</a:t>
            </a:r>
            <a:endParaRPr kumimoji="1" lang="en-US" altLang="ja-JP" dirty="0"/>
          </a:p>
          <a:p>
            <a:r>
              <a:rPr kumimoji="1" lang="en-US" altLang="ja-JP" dirty="0" err="1"/>
              <a:t>parseExp</a:t>
            </a:r>
            <a:r>
              <a:rPr kumimoji="1" lang="en-US" altLang="ja-JP" dirty="0"/>
              <a:t>()</a:t>
            </a:r>
            <a:r>
              <a:rPr kumimoji="1" lang="ja-JP" altLang="en-US" dirty="0"/>
              <a:t> の返り値として、左辺値の有無が返ってきますので、</a:t>
            </a:r>
            <a:endParaRPr kumimoji="1" lang="en-US" altLang="ja-JP" dirty="0"/>
          </a:p>
          <a:p>
            <a:r>
              <a:rPr kumimoji="1" lang="ja-JP" altLang="en-US" dirty="0"/>
              <a:t>それを </a:t>
            </a:r>
            <a:r>
              <a:rPr kumimoji="1" lang="en-US" altLang="ja-JP" dirty="0" err="1"/>
              <a:t>boolean</a:t>
            </a:r>
            <a:r>
              <a:rPr kumimoji="1" lang="en-US" altLang="ja-JP" dirty="0"/>
              <a:t> </a:t>
            </a:r>
            <a:r>
              <a:rPr kumimoji="1" lang="ja-JP" altLang="en-US" dirty="0"/>
              <a:t>型変数 </a:t>
            </a:r>
            <a:r>
              <a:rPr kumimoji="1" lang="en-US" altLang="ja-JP" dirty="0" err="1"/>
              <a:t>hasLeftValue</a:t>
            </a:r>
            <a:r>
              <a:rPr kumimoji="1" lang="en-US" altLang="ja-JP" dirty="0"/>
              <a:t> </a:t>
            </a:r>
            <a:r>
              <a:rPr kumimoji="1" lang="ja-JP" altLang="en-US" dirty="0"/>
              <a:t>に記憶しておきます。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次のトークンが </a:t>
            </a:r>
            <a:r>
              <a:rPr kumimoji="1" lang="en-US" altLang="ja-JP" dirty="0"/>
              <a:t>“=“ </a:t>
            </a:r>
            <a:r>
              <a:rPr kumimoji="1" lang="ja-JP" altLang="en-US" dirty="0"/>
              <a:t>の場合、代入ですので、</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&lt;Exp&gt; </a:t>
            </a:r>
            <a:r>
              <a:rPr kumimoji="1" lang="ja-JP" altLang="en-US" dirty="0"/>
              <a:t>は左辺値を持たなければなりません。</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このときは、</a:t>
            </a:r>
            <a:r>
              <a:rPr kumimoji="1" lang="en-US" altLang="ja-JP" dirty="0" err="1"/>
              <a:t>hasLeftValue</a:t>
            </a:r>
            <a:r>
              <a:rPr kumimoji="1" lang="en-US" altLang="ja-JP" dirty="0"/>
              <a:t> </a:t>
            </a:r>
            <a:r>
              <a:rPr kumimoji="1" lang="ja-JP" altLang="en-US" dirty="0"/>
              <a:t>の値が </a:t>
            </a:r>
            <a:r>
              <a:rPr kumimoji="1" lang="en-US" altLang="ja-JP" dirty="0"/>
              <a:t>false </a:t>
            </a:r>
            <a:r>
              <a:rPr kumimoji="1" lang="ja-JP" altLang="en-US" dirty="0"/>
              <a:t>であれば、左辺値が無いとしてエラーにします。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62</a:t>
            </a:fld>
            <a:endParaRPr kumimoji="1" lang="ja-JP" altLang="en-US"/>
          </a:p>
        </p:txBody>
      </p:sp>
    </p:spTree>
    <p:extLst>
      <p:ext uri="{BB962C8B-B14F-4D97-AF65-F5344CB8AC3E}">
        <p14:creationId xmlns:p14="http://schemas.microsoft.com/office/powerpoint/2010/main" val="83670618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左辺値の有無はフィールド変数に記憶させることもできます。</a:t>
            </a:r>
            <a:endParaRPr kumimoji="1" lang="en-US" altLang="ja-JP" dirty="0"/>
          </a:p>
          <a:p>
            <a:r>
              <a:rPr kumimoji="1" lang="en-US" altLang="ja-JP" dirty="0" err="1"/>
              <a:t>boolean</a:t>
            </a:r>
            <a:r>
              <a:rPr kumimoji="1" lang="en-US" altLang="ja-JP" dirty="0"/>
              <a:t> </a:t>
            </a:r>
            <a:r>
              <a:rPr kumimoji="1" lang="ja-JP" altLang="en-US" dirty="0"/>
              <a:t>型のフィールド変数 </a:t>
            </a:r>
            <a:r>
              <a:rPr kumimoji="1" lang="en-US" altLang="ja-JP" dirty="0" err="1"/>
              <a:t>hasLeftValue</a:t>
            </a:r>
            <a:r>
              <a:rPr kumimoji="1" lang="en-US" altLang="ja-JP" dirty="0"/>
              <a:t> </a:t>
            </a:r>
            <a:r>
              <a:rPr kumimoji="1" lang="ja-JP" altLang="en-US" dirty="0"/>
              <a:t>を宣言しておきます。</a:t>
            </a:r>
            <a:endParaRPr kumimoji="1" lang="en-US" altLang="ja-JP" dirty="0"/>
          </a:p>
          <a:p>
            <a:r>
              <a:rPr kumimoji="1" lang="ja-JP" altLang="en-US" dirty="0"/>
              <a:t>式の解析では、左辺値の有無をフィールド変数 </a:t>
            </a:r>
            <a:r>
              <a:rPr kumimoji="1" lang="en-US" altLang="ja-JP" dirty="0" err="1"/>
              <a:t>hasLeftValue</a:t>
            </a:r>
            <a:r>
              <a:rPr kumimoji="1" lang="en-US" altLang="ja-JP" dirty="0"/>
              <a:t> </a:t>
            </a:r>
            <a:r>
              <a:rPr kumimoji="1" lang="ja-JP" altLang="en-US" dirty="0"/>
              <a:t>に記憶します。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63</a:t>
            </a:fld>
            <a:endParaRPr kumimoji="1" lang="ja-JP" altLang="en-US"/>
          </a:p>
        </p:txBody>
      </p:sp>
    </p:spTree>
    <p:extLst>
      <p:ext uri="{BB962C8B-B14F-4D97-AF65-F5344CB8AC3E}">
        <p14:creationId xmlns:p14="http://schemas.microsoft.com/office/powerpoint/2010/main" val="85748653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&lt;Expression&gt; </a:t>
            </a:r>
            <a:r>
              <a:rPr kumimoji="1" lang="ja-JP" altLang="en-US" dirty="0"/>
              <a:t>の解析では、</a:t>
            </a:r>
            <a:endParaRPr kumimoji="1" lang="en-US" altLang="ja-JP" dirty="0"/>
          </a:p>
          <a:p>
            <a:r>
              <a:rPr kumimoji="1" lang="en-US" altLang="ja-JP" dirty="0" err="1"/>
              <a:t>parseExp</a:t>
            </a:r>
            <a:r>
              <a:rPr kumimoji="1" lang="en-US" altLang="ja-JP" dirty="0"/>
              <a:t>() </a:t>
            </a:r>
            <a:r>
              <a:rPr kumimoji="1" lang="ja-JP" altLang="en-US" dirty="0"/>
              <a:t>メソッドを呼び出すと、左辺値の有無がフィールド変数に記憶されます。</a:t>
            </a:r>
            <a:endParaRPr kumimoji="1" lang="en-US" altLang="ja-JP" dirty="0"/>
          </a:p>
          <a:p>
            <a:r>
              <a:rPr kumimoji="1" lang="ja-JP" altLang="en-US" dirty="0"/>
              <a:t>次のトークンが </a:t>
            </a:r>
            <a:r>
              <a:rPr kumimoji="1" lang="en-US" altLang="ja-JP" dirty="0"/>
              <a:t>“=“ </a:t>
            </a:r>
            <a:r>
              <a:rPr kumimoji="1" lang="ja-JP" altLang="en-US" dirty="0"/>
              <a:t>が来たときは、</a:t>
            </a:r>
            <a:endParaRPr kumimoji="1" lang="en-US" altLang="ja-JP" dirty="0"/>
          </a:p>
          <a:p>
            <a:r>
              <a:rPr kumimoji="1" lang="ja-JP" altLang="en-US" dirty="0"/>
              <a:t>左辺値の有無を、フィールド変数で判定します。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64</a:t>
            </a:fld>
            <a:endParaRPr kumimoji="1" lang="ja-JP" altLang="en-US"/>
          </a:p>
        </p:txBody>
      </p:sp>
    </p:spTree>
    <p:extLst>
      <p:ext uri="{BB962C8B-B14F-4D97-AF65-F5344CB8AC3E}">
        <p14:creationId xmlns:p14="http://schemas.microsoft.com/office/powerpoint/2010/main" val="134158752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ある記号が、状況により異なる意味を持つことを、</a:t>
            </a:r>
            <a:endParaRPr kumimoji="1" lang="en-US" altLang="ja-JP" dirty="0"/>
          </a:p>
          <a:p>
            <a:r>
              <a:rPr kumimoji="1" lang="ja-JP" altLang="en-US" dirty="0"/>
              <a:t>多重定義 </a:t>
            </a:r>
            <a:r>
              <a:rPr kumimoji="1" lang="en-US" altLang="ja-JP" dirty="0"/>
              <a:t>overloading </a:t>
            </a:r>
            <a:r>
              <a:rPr kumimoji="1" lang="ja-JP" altLang="en-US" dirty="0"/>
              <a:t>と言います。</a:t>
            </a:r>
            <a:endParaRPr kumimoji="1" lang="en-US" altLang="ja-JP" dirty="0"/>
          </a:p>
          <a:p>
            <a:r>
              <a:rPr kumimoji="1" lang="ja-JP" altLang="en-US" dirty="0"/>
              <a:t>例えば、</a:t>
            </a:r>
            <a:r>
              <a:rPr kumimoji="1" lang="en-US" altLang="ja-JP" dirty="0"/>
              <a:t>”-” </a:t>
            </a:r>
            <a:r>
              <a:rPr kumimoji="1" lang="ja-JP" altLang="en-US" dirty="0"/>
              <a:t>の記号は、</a:t>
            </a:r>
            <a:endParaRPr kumimoji="1" lang="en-US" altLang="ja-JP" dirty="0"/>
          </a:p>
          <a:p>
            <a:r>
              <a:rPr kumimoji="1" lang="en-US" altLang="ja-JP" dirty="0"/>
              <a:t>&lt;Term&gt; “-” &lt;Term&gt; </a:t>
            </a:r>
            <a:r>
              <a:rPr kumimoji="1" lang="ja-JP" altLang="en-US" dirty="0"/>
              <a:t>のように</a:t>
            </a:r>
            <a:r>
              <a:rPr kumimoji="1" lang="en-US" altLang="ja-JP" dirty="0"/>
              <a:t>2</a:t>
            </a:r>
            <a:r>
              <a:rPr kumimoji="1" lang="ja-JP" altLang="en-US" dirty="0"/>
              <a:t>項演算子として使われる場合もありますし、</a:t>
            </a:r>
            <a:endParaRPr kumimoji="1" lang="en-US" altLang="ja-JP" dirty="0"/>
          </a:p>
          <a:p>
            <a:r>
              <a:rPr kumimoji="1" lang="en-US" altLang="ja-JP" dirty="0"/>
              <a:t>“-” &lt;Factor&gt; </a:t>
            </a:r>
            <a:r>
              <a:rPr kumimoji="1" lang="ja-JP" altLang="en-US" dirty="0"/>
              <a:t>のように単項演算子として使われる場合もあります。</a:t>
            </a:r>
            <a:endParaRPr kumimoji="1" lang="en-US" altLang="ja-JP" dirty="0"/>
          </a:p>
          <a:p>
            <a:r>
              <a:rPr kumimoji="1" lang="ja-JP" altLang="en-US" dirty="0"/>
              <a:t>このように、複数の意味で使われる記号は、</a:t>
            </a:r>
            <a:endParaRPr kumimoji="1" lang="en-US" altLang="ja-JP" dirty="0"/>
          </a:p>
          <a:p>
            <a:r>
              <a:rPr kumimoji="1" lang="ja-JP" altLang="en-US" dirty="0"/>
              <a:t>コンパイル時にどの意味で使われているか判別が必要です。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65</a:t>
            </a:fld>
            <a:endParaRPr kumimoji="1" lang="ja-JP" altLang="en-US"/>
          </a:p>
        </p:txBody>
      </p:sp>
    </p:spTree>
    <p:extLst>
      <p:ext uri="{BB962C8B-B14F-4D97-AF65-F5344CB8AC3E}">
        <p14:creationId xmlns:p14="http://schemas.microsoft.com/office/powerpoint/2010/main" val="21903520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2</a:t>
            </a:r>
            <a:r>
              <a:rPr kumimoji="1" lang="ja-JP" altLang="en-US" dirty="0"/>
              <a:t>項演算子の </a:t>
            </a:r>
            <a:r>
              <a:rPr kumimoji="1" lang="en-US" altLang="ja-JP" dirty="0"/>
              <a:t>“-” </a:t>
            </a:r>
            <a:r>
              <a:rPr kumimoji="1" lang="ja-JP" altLang="en-US" dirty="0"/>
              <a:t>と、単項演算子の </a:t>
            </a:r>
            <a:r>
              <a:rPr kumimoji="1" lang="en-US" altLang="ja-JP" dirty="0"/>
              <a:t>“-” </a:t>
            </a:r>
            <a:r>
              <a:rPr kumimoji="1" lang="ja-JP" altLang="en-US" dirty="0"/>
              <a:t>であれば、構文解析時に判別可能です。</a:t>
            </a:r>
            <a:endParaRPr kumimoji="1" lang="en-US" altLang="ja-JP" dirty="0"/>
          </a:p>
          <a:p>
            <a:r>
              <a:rPr kumimoji="1" lang="en-US" altLang="ja-JP" dirty="0"/>
              <a:t>2</a:t>
            </a:r>
            <a:r>
              <a:rPr kumimoji="1" lang="ja-JP" altLang="en-US" dirty="0"/>
              <a:t>項演算子の </a:t>
            </a:r>
            <a:r>
              <a:rPr kumimoji="1" lang="en-US" altLang="ja-JP" dirty="0"/>
              <a:t>“-” </a:t>
            </a:r>
            <a:r>
              <a:rPr kumimoji="1" lang="ja-JP" altLang="en-US" dirty="0"/>
              <a:t>は、</a:t>
            </a:r>
            <a:r>
              <a:rPr kumimoji="1" lang="en-US" altLang="ja-JP" dirty="0"/>
              <a:t>&lt;Term&gt; </a:t>
            </a:r>
            <a:r>
              <a:rPr kumimoji="1" lang="ja-JP" altLang="en-US" dirty="0"/>
              <a:t>の後に来ますので、</a:t>
            </a:r>
            <a:endParaRPr kumimoji="1" lang="en-US" altLang="ja-JP" dirty="0"/>
          </a:p>
          <a:p>
            <a:r>
              <a:rPr kumimoji="1" lang="en-US" altLang="ja-JP" dirty="0"/>
              <a:t>&lt;Term&gt; </a:t>
            </a:r>
            <a:r>
              <a:rPr kumimoji="1" lang="ja-JP" altLang="en-US" dirty="0"/>
              <a:t>の後に来る </a:t>
            </a:r>
            <a:r>
              <a:rPr kumimoji="1" lang="en-US" altLang="ja-JP" dirty="0"/>
              <a:t>“-” </a:t>
            </a:r>
            <a:r>
              <a:rPr kumimoji="1" lang="ja-JP" altLang="en-US" dirty="0"/>
              <a:t>は</a:t>
            </a:r>
            <a:r>
              <a:rPr kumimoji="1" lang="en-US" altLang="ja-JP" dirty="0"/>
              <a:t>2</a:t>
            </a:r>
            <a:r>
              <a:rPr kumimoji="1" lang="ja-JP" altLang="en-US" dirty="0"/>
              <a:t>項演算子、それ以外は単項演算子、として</a:t>
            </a:r>
            <a:endParaRPr kumimoji="1" lang="en-US" altLang="ja-JP" dirty="0"/>
          </a:p>
          <a:p>
            <a:r>
              <a:rPr kumimoji="1" lang="ja-JP" altLang="en-US" dirty="0"/>
              <a:t>構文解析時に判別できます。</a:t>
            </a:r>
            <a:endParaRPr kumimoji="1" lang="en-US" altLang="ja-JP" dirty="0"/>
          </a:p>
          <a:p>
            <a:r>
              <a:rPr kumimoji="1" lang="ja-JP" altLang="en-US" dirty="0"/>
              <a:t>一方、構文解析時には判別不可能な場合もあります。</a:t>
            </a:r>
            <a:endParaRPr kumimoji="1" lang="en-US" altLang="ja-JP" dirty="0"/>
          </a:p>
          <a:p>
            <a:r>
              <a:rPr kumimoji="1" lang="ja-JP" altLang="en-US" dirty="0"/>
              <a:t>たとえば、</a:t>
            </a:r>
            <a:r>
              <a:rPr kumimoji="1" lang="en-US" altLang="ja-JP" dirty="0"/>
              <a:t>&lt;Factor&gt; “*” &lt;Factor&gt; </a:t>
            </a:r>
            <a:r>
              <a:rPr kumimoji="1" lang="ja-JP" altLang="en-US" dirty="0"/>
              <a:t>という掛け算の場合を考えてみましょう。</a:t>
            </a:r>
            <a:endParaRPr kumimoji="1" lang="en-US" altLang="ja-JP" dirty="0"/>
          </a:p>
          <a:p>
            <a:r>
              <a:rPr kumimoji="1" lang="en-US" altLang="ja-JP" dirty="0"/>
              <a:t>Java </a:t>
            </a:r>
            <a:r>
              <a:rPr kumimoji="1" lang="ja-JP" altLang="en-US" dirty="0"/>
              <a:t>では、</a:t>
            </a:r>
            <a:r>
              <a:rPr kumimoji="1" lang="en-US" altLang="ja-JP" dirty="0"/>
              <a:t>int </a:t>
            </a:r>
            <a:r>
              <a:rPr kumimoji="1" lang="ja-JP" altLang="en-US" dirty="0"/>
              <a:t>型</a:t>
            </a:r>
            <a:r>
              <a:rPr kumimoji="1" lang="en-US" altLang="ja-JP" dirty="0"/>
              <a:t>× int </a:t>
            </a:r>
            <a:r>
              <a:rPr kumimoji="1" lang="ja-JP" altLang="en-US" dirty="0"/>
              <a:t>型は </a:t>
            </a:r>
            <a:r>
              <a:rPr kumimoji="1" lang="en-US" altLang="ja-JP" dirty="0"/>
              <a:t>int </a:t>
            </a:r>
            <a:r>
              <a:rPr kumimoji="1" lang="ja-JP" altLang="en-US" dirty="0"/>
              <a:t>型、</a:t>
            </a:r>
            <a:endParaRPr kumimoji="1" lang="en-US" altLang="ja-JP" dirty="0"/>
          </a:p>
          <a:p>
            <a:r>
              <a:rPr kumimoji="1" lang="en-US" altLang="ja-JP" dirty="0"/>
              <a:t>double </a:t>
            </a:r>
            <a:r>
              <a:rPr kumimoji="1" lang="ja-JP" altLang="en-US" dirty="0"/>
              <a:t>型</a:t>
            </a:r>
            <a:r>
              <a:rPr kumimoji="1" lang="en-US" altLang="ja-JP" dirty="0"/>
              <a:t>× double </a:t>
            </a:r>
            <a:r>
              <a:rPr kumimoji="1" lang="ja-JP" altLang="en-US" dirty="0"/>
              <a:t>型は</a:t>
            </a:r>
            <a:r>
              <a:rPr kumimoji="1" lang="en-US" altLang="ja-JP" dirty="0"/>
              <a:t> double </a:t>
            </a:r>
            <a:r>
              <a:rPr kumimoji="1" lang="ja-JP" altLang="en-US" dirty="0"/>
              <a:t>型となります。</a:t>
            </a:r>
            <a:endParaRPr kumimoji="1" lang="en-US" altLang="ja-JP" dirty="0"/>
          </a:p>
          <a:p>
            <a:r>
              <a:rPr kumimoji="1" lang="ja-JP" altLang="en-US" dirty="0"/>
              <a:t>両者は同じ掛け算ですが、入力、出力の型が異なりますので、</a:t>
            </a:r>
            <a:endParaRPr kumimoji="1" lang="en-US" altLang="ja-JP" dirty="0"/>
          </a:p>
          <a:p>
            <a:r>
              <a:rPr kumimoji="1" lang="ja-JP" altLang="en-US" dirty="0"/>
              <a:t>これを区別しなければなりません。</a:t>
            </a:r>
            <a:endParaRPr kumimoji="1" lang="en-US" altLang="ja-JP" dirty="0"/>
          </a:p>
          <a:p>
            <a:r>
              <a:rPr kumimoji="1" lang="ja-JP" altLang="en-US" dirty="0"/>
              <a:t>情報システムプロジェクト</a:t>
            </a:r>
            <a:r>
              <a:rPr kumimoji="1" lang="en-US" altLang="ja-JP" dirty="0"/>
              <a:t>1 </a:t>
            </a:r>
            <a:r>
              <a:rPr kumimoji="1" lang="ja-JP" altLang="en-US" dirty="0"/>
              <a:t>では、型は </a:t>
            </a:r>
            <a:r>
              <a:rPr kumimoji="1" lang="en-US" altLang="ja-JP" dirty="0"/>
              <a:t>int </a:t>
            </a:r>
            <a:r>
              <a:rPr kumimoji="1" lang="ja-JP" altLang="en-US" dirty="0"/>
              <a:t>しか扱いませんので、</a:t>
            </a:r>
            <a:endParaRPr kumimoji="1" lang="en-US" altLang="ja-JP" dirty="0"/>
          </a:p>
          <a:p>
            <a:r>
              <a:rPr kumimoji="1" lang="ja-JP" altLang="en-US" dirty="0"/>
              <a:t>ここからしばらくは、扱える型を </a:t>
            </a:r>
            <a:r>
              <a:rPr kumimoji="1" lang="en-US" altLang="ja-JP" dirty="0"/>
              <a:t>int </a:t>
            </a:r>
            <a:r>
              <a:rPr kumimoji="1" lang="ja-JP" altLang="en-US" dirty="0"/>
              <a:t>型以外にも拡張した場合の話になります。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66</a:t>
            </a:fld>
            <a:endParaRPr kumimoji="1" lang="ja-JP" altLang="en-US"/>
          </a:p>
        </p:txBody>
      </p:sp>
    </p:spTree>
    <p:extLst>
      <p:ext uri="{BB962C8B-B14F-4D97-AF65-F5344CB8AC3E}">
        <p14:creationId xmlns:p14="http://schemas.microsoft.com/office/powerpoint/2010/main" val="242860669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int </a:t>
            </a:r>
            <a:r>
              <a:rPr kumimoji="1" lang="ja-JP" altLang="en-US" dirty="0"/>
              <a:t>型同士の掛け算と、</a:t>
            </a:r>
            <a:r>
              <a:rPr kumimoji="1" lang="en-US" altLang="ja-JP" dirty="0"/>
              <a:t>double </a:t>
            </a:r>
            <a:r>
              <a:rPr kumimoji="1" lang="ja-JP" altLang="en-US" dirty="0"/>
              <a:t>型同士の掛け算は、</a:t>
            </a:r>
            <a:endParaRPr kumimoji="1" lang="en-US" altLang="ja-JP" dirty="0"/>
          </a:p>
          <a:p>
            <a:r>
              <a:rPr kumimoji="1" lang="ja-JP" altLang="en-US" dirty="0"/>
              <a:t>見た目は同じですが、機械語レベルでは型により異なる処理が必要になります。</a:t>
            </a:r>
            <a:endParaRPr kumimoji="1" lang="en-US" altLang="ja-JP" dirty="0"/>
          </a:p>
          <a:p>
            <a:r>
              <a:rPr kumimoji="1" lang="ja-JP" altLang="en-US" dirty="0"/>
              <a:t>例えば、</a:t>
            </a:r>
            <a:r>
              <a:rPr kumimoji="1" lang="en-US" altLang="ja-JP" dirty="0"/>
              <a:t>int </a:t>
            </a:r>
            <a:r>
              <a:rPr kumimoji="1" lang="ja-JP" altLang="en-US" dirty="0"/>
              <a:t>型なら、その値はメモリの</a:t>
            </a:r>
            <a:r>
              <a:rPr kumimoji="1" lang="en-US" altLang="ja-JP" dirty="0"/>
              <a:t>1</a:t>
            </a:r>
            <a:r>
              <a:rPr kumimoji="1" lang="ja-JP" altLang="en-US" dirty="0"/>
              <a:t>つの番地に格納されています。</a:t>
            </a:r>
            <a:endParaRPr kumimoji="1" lang="en-US" altLang="ja-JP" dirty="0"/>
          </a:p>
          <a:p>
            <a:r>
              <a:rPr kumimoji="1" lang="ja-JP" altLang="en-US" dirty="0"/>
              <a:t>一方、</a:t>
            </a:r>
            <a:r>
              <a:rPr kumimoji="1" lang="en-US" altLang="ja-JP" dirty="0"/>
              <a:t>double </a:t>
            </a:r>
            <a:r>
              <a:rPr kumimoji="1" lang="ja-JP" altLang="en-US" dirty="0"/>
              <a:t>型の場合は、例えば実数部と指数部に別々に</a:t>
            </a:r>
            <a:endParaRPr kumimoji="1" lang="en-US" altLang="ja-JP" dirty="0"/>
          </a:p>
          <a:p>
            <a:r>
              <a:rPr kumimoji="1" lang="ja-JP" altLang="en-US" dirty="0"/>
              <a:t>格納されているかもしれません。</a:t>
            </a:r>
            <a:endParaRPr kumimoji="1" lang="en-US" altLang="ja-JP" dirty="0"/>
          </a:p>
          <a:p>
            <a:r>
              <a:rPr kumimoji="1" lang="en-US" altLang="ja-JP" dirty="0"/>
              <a:t>3.1416 </a:t>
            </a:r>
            <a:r>
              <a:rPr kumimoji="1" lang="ja-JP" altLang="en-US" dirty="0"/>
              <a:t>という実数なら、</a:t>
            </a:r>
            <a:r>
              <a:rPr kumimoji="1" lang="en-US" altLang="ja-JP" dirty="0"/>
              <a:t>31416 * 10 –4 </a:t>
            </a:r>
            <a:r>
              <a:rPr kumimoji="1" lang="ja-JP" altLang="en-US" dirty="0"/>
              <a:t>として、</a:t>
            </a:r>
            <a:endParaRPr kumimoji="1" lang="en-US" altLang="ja-JP" dirty="0"/>
          </a:p>
          <a:p>
            <a:r>
              <a:rPr kumimoji="1" lang="ja-JP" altLang="en-US" dirty="0"/>
              <a:t>実数部は </a:t>
            </a:r>
            <a:r>
              <a:rPr kumimoji="1" lang="en-US" altLang="ja-JP" dirty="0"/>
              <a:t>31416</a:t>
            </a:r>
            <a:r>
              <a:rPr kumimoji="1" lang="ja-JP" altLang="en-US" dirty="0"/>
              <a:t>、指数部は </a:t>
            </a:r>
            <a:r>
              <a:rPr kumimoji="1" lang="en-US" altLang="ja-JP" dirty="0"/>
              <a:t>-4 </a:t>
            </a:r>
            <a:r>
              <a:rPr kumimoji="1" lang="ja-JP" altLang="en-US" dirty="0"/>
              <a:t>と格納する、といった方法が考えられます。</a:t>
            </a:r>
            <a:endParaRPr kumimoji="1" lang="en-US" altLang="ja-JP" dirty="0"/>
          </a:p>
          <a:p>
            <a:r>
              <a:rPr kumimoji="1" lang="ja-JP" altLang="en-US" dirty="0"/>
              <a:t>値の格納方法が違いますので、機械語レベルでは、</a:t>
            </a:r>
            <a:endParaRPr kumimoji="1" lang="en-US" altLang="ja-JP" dirty="0"/>
          </a:p>
          <a:p>
            <a:r>
              <a:rPr kumimoji="1" lang="en-US" altLang="ja-JP" dirty="0"/>
              <a:t>int </a:t>
            </a:r>
            <a:r>
              <a:rPr kumimoji="1" lang="ja-JP" altLang="en-US" dirty="0"/>
              <a:t>型の演算と </a:t>
            </a:r>
            <a:r>
              <a:rPr kumimoji="1" lang="en-US" altLang="ja-JP" dirty="0"/>
              <a:t>double </a:t>
            </a:r>
            <a:r>
              <a:rPr kumimoji="1" lang="ja-JP" altLang="en-US" dirty="0"/>
              <a:t>型の演算では異なる処理が必要になります。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67</a:t>
            </a:fld>
            <a:endParaRPr kumimoji="1" lang="ja-JP" altLang="en-US"/>
          </a:p>
        </p:txBody>
      </p:sp>
    </p:spTree>
    <p:extLst>
      <p:ext uri="{BB962C8B-B14F-4D97-AF65-F5344CB8AC3E}">
        <p14:creationId xmlns:p14="http://schemas.microsoft.com/office/powerpoint/2010/main" val="191430352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演算では、被演算子の型により演算結果の型もことなります。</a:t>
            </a:r>
            <a:endParaRPr kumimoji="1" lang="en-US" altLang="ja-JP" dirty="0"/>
          </a:p>
          <a:p>
            <a:r>
              <a:rPr kumimoji="1" lang="en-US" altLang="ja-JP" dirty="0"/>
              <a:t>int </a:t>
            </a:r>
            <a:r>
              <a:rPr kumimoji="1" lang="ja-JP" altLang="en-US" dirty="0"/>
              <a:t>型</a:t>
            </a:r>
            <a:r>
              <a:rPr kumimoji="1" lang="en-US" altLang="ja-JP" dirty="0"/>
              <a:t>× int </a:t>
            </a:r>
            <a:r>
              <a:rPr kumimoji="1" lang="ja-JP" altLang="en-US" dirty="0"/>
              <a:t>型は </a:t>
            </a:r>
            <a:r>
              <a:rPr kumimoji="1" lang="en-US" altLang="ja-JP" dirty="0"/>
              <a:t>int </a:t>
            </a:r>
            <a:r>
              <a:rPr kumimoji="1" lang="ja-JP" altLang="en-US" dirty="0"/>
              <a:t>型、</a:t>
            </a:r>
            <a:endParaRPr kumimoji="1" lang="en-US" altLang="ja-JP" dirty="0"/>
          </a:p>
          <a:p>
            <a:r>
              <a:rPr kumimoji="1" lang="en-US" altLang="ja-JP" dirty="0"/>
              <a:t>double </a:t>
            </a:r>
            <a:r>
              <a:rPr kumimoji="1" lang="ja-JP" altLang="en-US" dirty="0"/>
              <a:t>型</a:t>
            </a:r>
            <a:r>
              <a:rPr kumimoji="1" lang="en-US" altLang="ja-JP" dirty="0"/>
              <a:t>× double </a:t>
            </a:r>
            <a:r>
              <a:rPr kumimoji="1" lang="ja-JP" altLang="en-US" dirty="0"/>
              <a:t>型は</a:t>
            </a:r>
            <a:r>
              <a:rPr kumimoji="1" lang="en-US" altLang="ja-JP" dirty="0"/>
              <a:t> double </a:t>
            </a:r>
            <a:r>
              <a:rPr kumimoji="1" lang="ja-JP" altLang="en-US" dirty="0"/>
              <a:t>型となります。</a:t>
            </a:r>
            <a:endParaRPr kumimoji="1" lang="en-US" altLang="ja-JP" dirty="0"/>
          </a:p>
          <a:p>
            <a:r>
              <a:rPr kumimoji="1" lang="ja-JP" altLang="en-US" dirty="0"/>
              <a:t>どちらも掛け算ですが、機械語レベルでみると</a:t>
            </a:r>
            <a:endParaRPr kumimoji="1" lang="en-US" altLang="ja-JP" dirty="0"/>
          </a:p>
          <a:p>
            <a:r>
              <a:rPr kumimoji="1" lang="en-US" altLang="ja-JP" dirty="0"/>
              <a:t>int </a:t>
            </a:r>
            <a:r>
              <a:rPr kumimoji="1" lang="ja-JP" altLang="en-US" dirty="0"/>
              <a:t>型の掛け算と </a:t>
            </a:r>
            <a:r>
              <a:rPr kumimoji="1" lang="en-US" altLang="ja-JP" dirty="0"/>
              <a:t>double </a:t>
            </a:r>
            <a:r>
              <a:rPr kumimoji="1" lang="ja-JP" altLang="en-US" dirty="0"/>
              <a:t>型の掛け算は異なる処理が必要になります。</a:t>
            </a:r>
            <a:endParaRPr kumimoji="1" lang="en-US" altLang="ja-JP" dirty="0"/>
          </a:p>
          <a:p>
            <a:r>
              <a:rPr kumimoji="1" lang="ja-JP" altLang="en-US" dirty="0"/>
              <a:t>ですので、コード生成するためには、被演算子の型検査が必要です。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68</a:t>
            </a:fld>
            <a:endParaRPr kumimoji="1" lang="ja-JP" altLang="en-US"/>
          </a:p>
        </p:txBody>
      </p:sp>
    </p:spTree>
    <p:extLst>
      <p:ext uri="{BB962C8B-B14F-4D97-AF65-F5344CB8AC3E}">
        <p14:creationId xmlns:p14="http://schemas.microsoft.com/office/powerpoint/2010/main" val="186976849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型検査とは、式と型が、要求されている型と一致するかどうか検査することです。</a:t>
            </a:r>
            <a:endParaRPr kumimoji="1" lang="en-US" altLang="ja-JP" dirty="0"/>
          </a:p>
          <a:p>
            <a:r>
              <a:rPr kumimoji="1" lang="ja-JP" altLang="en-US" dirty="0"/>
              <a:t>例えば、</a:t>
            </a:r>
            <a:r>
              <a:rPr kumimoji="1" lang="en-US" altLang="ja-JP" dirty="0"/>
              <a:t>&lt;Factor&gt; “%” &lt;Factor&gt; </a:t>
            </a:r>
            <a:r>
              <a:rPr kumimoji="1" lang="ja-JP" altLang="en-US" dirty="0"/>
              <a:t>という演算を考えてみます。</a:t>
            </a:r>
            <a:endParaRPr kumimoji="1" lang="en-US" altLang="ja-JP" dirty="0"/>
          </a:p>
          <a:p>
            <a:r>
              <a:rPr kumimoji="1" lang="en-US" altLang="ja-JP" dirty="0"/>
              <a:t>“%” </a:t>
            </a:r>
            <a:r>
              <a:rPr kumimoji="1" lang="ja-JP" altLang="en-US" dirty="0"/>
              <a:t>は余りを出す演算ですので、整数同士でのみ定義されています。</a:t>
            </a:r>
            <a:endParaRPr kumimoji="1" lang="en-US" altLang="ja-JP" dirty="0"/>
          </a:p>
          <a:p>
            <a:r>
              <a:rPr kumimoji="1" lang="ja-JP" altLang="en-US" dirty="0"/>
              <a:t>この場合は、</a:t>
            </a:r>
            <a:r>
              <a:rPr kumimoji="1" lang="en-US" altLang="ja-JP" dirty="0"/>
              <a:t>2</a:t>
            </a:r>
            <a:r>
              <a:rPr kumimoji="1" lang="ja-JP" altLang="en-US" dirty="0"/>
              <a:t>つの </a:t>
            </a:r>
            <a:r>
              <a:rPr kumimoji="1" lang="en-US" altLang="ja-JP" dirty="0"/>
              <a:t>&lt;Factor&gt; </a:t>
            </a:r>
            <a:r>
              <a:rPr kumimoji="1" lang="ja-JP" altLang="en-US" dirty="0"/>
              <a:t>が共に整数型でなければ制約エラーになります。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69</a:t>
            </a:fld>
            <a:endParaRPr kumimoji="1" lang="ja-JP" altLang="en-US"/>
          </a:p>
        </p:txBody>
      </p:sp>
    </p:spTree>
    <p:extLst>
      <p:ext uri="{BB962C8B-B14F-4D97-AF65-F5344CB8AC3E}">
        <p14:creationId xmlns:p14="http://schemas.microsoft.com/office/powerpoint/2010/main" val="1519477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こちらが記号表の例です。</a:t>
            </a:r>
            <a:endParaRPr kumimoji="1" lang="en-US" altLang="ja-JP" dirty="0"/>
          </a:p>
          <a:p>
            <a:r>
              <a:rPr kumimoji="1" lang="ja-JP" altLang="en-US" dirty="0"/>
              <a:t>例えば、このように宣言されたとしましょう。</a:t>
            </a:r>
            <a:endParaRPr kumimoji="1" lang="en-US" altLang="ja-JP" dirty="0"/>
          </a:p>
          <a:p>
            <a:r>
              <a:rPr kumimoji="1" lang="ja-JP" altLang="en-US" dirty="0"/>
              <a:t>変数の場合、</a:t>
            </a:r>
            <a:r>
              <a:rPr kumimoji="1" lang="en-US" altLang="ja-JP" dirty="0" err="1"/>
              <a:t>i</a:t>
            </a:r>
            <a:r>
              <a:rPr kumimoji="1" lang="en-US" altLang="ja-JP" dirty="0"/>
              <a:t> </a:t>
            </a:r>
            <a:r>
              <a:rPr kumimoji="1" lang="ja-JP" altLang="en-US" dirty="0"/>
              <a:t>は </a:t>
            </a:r>
            <a:r>
              <a:rPr kumimoji="1" lang="en-US" altLang="ja-JP" dirty="0"/>
              <a:t>int </a:t>
            </a:r>
            <a:r>
              <a:rPr kumimoji="1" lang="ja-JP" altLang="en-US" dirty="0"/>
              <a:t>型の変数で、メモリの </a:t>
            </a:r>
            <a:r>
              <a:rPr kumimoji="1" lang="en-US" altLang="ja-JP" dirty="0"/>
              <a:t>0 </a:t>
            </a:r>
            <a:r>
              <a:rPr kumimoji="1" lang="ja-JP" altLang="en-US" dirty="0"/>
              <a:t>番地に割り当てられている、</a:t>
            </a:r>
            <a:endParaRPr kumimoji="1" lang="en-US" altLang="ja-JP" dirty="0"/>
          </a:p>
          <a:p>
            <a:r>
              <a:rPr kumimoji="1" lang="en-US" altLang="ja-JP" dirty="0" err="1"/>
              <a:t>ch</a:t>
            </a:r>
            <a:r>
              <a:rPr kumimoji="1" lang="en-US" altLang="ja-JP" dirty="0"/>
              <a:t> </a:t>
            </a:r>
            <a:r>
              <a:rPr kumimoji="1" lang="ja-JP" altLang="en-US" dirty="0"/>
              <a:t>は </a:t>
            </a:r>
            <a:r>
              <a:rPr kumimoji="1" lang="en-US" altLang="ja-JP" dirty="0"/>
              <a:t>char </a:t>
            </a:r>
            <a:r>
              <a:rPr kumimoji="1" lang="ja-JP" altLang="en-US" dirty="0"/>
              <a:t>型の変数で、メモリの </a:t>
            </a:r>
            <a:r>
              <a:rPr kumimoji="1" lang="en-US" altLang="ja-JP" dirty="0"/>
              <a:t>1 </a:t>
            </a:r>
            <a:r>
              <a:rPr kumimoji="1" lang="ja-JP" altLang="en-US" dirty="0"/>
              <a:t>番地に割り当てられてられている、</a:t>
            </a:r>
            <a:endParaRPr kumimoji="1" lang="en-US" altLang="ja-JP" dirty="0"/>
          </a:p>
          <a:p>
            <a:r>
              <a:rPr kumimoji="1" lang="en-US" altLang="ja-JP" dirty="0"/>
              <a:t>a </a:t>
            </a:r>
            <a:r>
              <a:rPr kumimoji="1" lang="ja-JP" altLang="en-US" dirty="0"/>
              <a:t>は大きさ</a:t>
            </a:r>
            <a:r>
              <a:rPr kumimoji="1" lang="en-US" altLang="ja-JP" dirty="0"/>
              <a:t>10 </a:t>
            </a:r>
            <a:r>
              <a:rPr kumimoji="1" lang="ja-JP" altLang="en-US" dirty="0"/>
              <a:t>の </a:t>
            </a:r>
            <a:r>
              <a:rPr kumimoji="1" lang="en-US" altLang="ja-JP" dirty="0"/>
              <a:t>int </a:t>
            </a:r>
            <a:r>
              <a:rPr kumimoji="1" lang="ja-JP" altLang="en-US" dirty="0"/>
              <a:t>型の配列でメモリの</a:t>
            </a:r>
            <a:r>
              <a:rPr kumimoji="1" lang="en-US" altLang="ja-JP" dirty="0"/>
              <a:t>2</a:t>
            </a:r>
            <a:r>
              <a:rPr kumimoji="1" lang="ja-JP" altLang="en-US" dirty="0"/>
              <a:t>番地に割り当てられている、という具合に、</a:t>
            </a:r>
            <a:endParaRPr kumimoji="1" lang="en-US" altLang="ja-JP" dirty="0"/>
          </a:p>
          <a:p>
            <a:r>
              <a:rPr kumimoji="1" lang="ja-JP" altLang="en-US" dirty="0"/>
              <a:t>変数では、名前と、型、メモリ上に割り当てられた番地などが表に格納されます。</a:t>
            </a:r>
            <a:endParaRPr kumimoji="1" lang="en-US" altLang="ja-JP" dirty="0"/>
          </a:p>
          <a:p>
            <a:r>
              <a:rPr kumimoji="1" lang="ja-JP" altLang="en-US" dirty="0"/>
              <a:t>関数の場合、</a:t>
            </a:r>
            <a:r>
              <a:rPr kumimoji="1" lang="en-US" altLang="ja-JP" dirty="0"/>
              <a:t>max </a:t>
            </a:r>
            <a:r>
              <a:rPr kumimoji="1" lang="ja-JP" altLang="en-US" dirty="0"/>
              <a:t>は </a:t>
            </a:r>
            <a:r>
              <a:rPr kumimoji="1" lang="en-US" altLang="ja-JP" dirty="0"/>
              <a:t>int </a:t>
            </a:r>
            <a:r>
              <a:rPr kumimoji="1" lang="ja-JP" altLang="en-US" dirty="0"/>
              <a:t>型の引数</a:t>
            </a:r>
            <a:r>
              <a:rPr kumimoji="1" lang="en-US" altLang="ja-JP" dirty="0"/>
              <a:t>2</a:t>
            </a:r>
            <a:r>
              <a:rPr kumimoji="1" lang="ja-JP" altLang="en-US" dirty="0"/>
              <a:t>個を与えると </a:t>
            </a:r>
            <a:r>
              <a:rPr kumimoji="1" lang="en-US" altLang="ja-JP" dirty="0"/>
              <a:t>int </a:t>
            </a:r>
            <a:r>
              <a:rPr kumimoji="1" lang="ja-JP" altLang="en-US" dirty="0"/>
              <a:t>型を返す関数で、</a:t>
            </a:r>
            <a:endParaRPr kumimoji="1" lang="en-US" altLang="ja-JP" dirty="0"/>
          </a:p>
          <a:p>
            <a:r>
              <a:rPr kumimoji="1" lang="en-US" altLang="ja-JP" dirty="0"/>
              <a:t>1000</a:t>
            </a:r>
            <a:r>
              <a:rPr kumimoji="1" lang="ja-JP" altLang="en-US" dirty="0"/>
              <a:t>番地から始まる、</a:t>
            </a:r>
            <a:endParaRPr kumimoji="1" lang="en-US" altLang="ja-JP" dirty="0"/>
          </a:p>
          <a:p>
            <a:r>
              <a:rPr kumimoji="1" lang="en-US" altLang="ja-JP" dirty="0" err="1"/>
              <a:t>printArray</a:t>
            </a:r>
            <a:r>
              <a:rPr kumimoji="1" lang="en-US" altLang="ja-JP" dirty="0"/>
              <a:t> </a:t>
            </a:r>
            <a:r>
              <a:rPr kumimoji="1" lang="ja-JP" altLang="en-US" dirty="0"/>
              <a:t>は </a:t>
            </a:r>
            <a:r>
              <a:rPr kumimoji="1" lang="en-US" altLang="ja-JP" dirty="0"/>
              <a:t>int</a:t>
            </a:r>
            <a:r>
              <a:rPr kumimoji="1" lang="ja-JP" altLang="en-US" dirty="0"/>
              <a:t>型配列を与える、返り値は無しの関数で、</a:t>
            </a:r>
            <a:endParaRPr kumimoji="1" lang="en-US" altLang="ja-JP" dirty="0"/>
          </a:p>
          <a:p>
            <a:r>
              <a:rPr kumimoji="1" lang="en-US" altLang="ja-JP" dirty="0"/>
              <a:t>2000</a:t>
            </a:r>
            <a:r>
              <a:rPr kumimoji="1" lang="ja-JP" altLang="en-US" dirty="0"/>
              <a:t>番地から始まる、という具合に、</a:t>
            </a:r>
            <a:endParaRPr kumimoji="1" lang="en-US" altLang="ja-JP" dirty="0"/>
          </a:p>
          <a:p>
            <a:r>
              <a:rPr kumimoji="1" lang="ja-JP" altLang="en-US" dirty="0"/>
              <a:t>関数では名前と引数と返り値の型、関数の開始位置のメモリの番地などが表に格納されます。</a:t>
            </a:r>
            <a:endParaRPr kumimoji="1" lang="en-US" altLang="ja-JP" dirty="0"/>
          </a:p>
          <a:p>
            <a:r>
              <a:rPr kumimoji="1" lang="ja-JP" altLang="en-US" dirty="0"/>
              <a:t>定数の場合は、</a:t>
            </a:r>
            <a:r>
              <a:rPr kumimoji="1" lang="en-US" altLang="ja-JP" dirty="0"/>
              <a:t>PI </a:t>
            </a:r>
            <a:r>
              <a:rPr kumimoji="1" lang="ja-JP" altLang="en-US" dirty="0"/>
              <a:t>は </a:t>
            </a:r>
            <a:r>
              <a:rPr kumimoji="1" lang="en-US" altLang="ja-JP" dirty="0"/>
              <a:t>double </a:t>
            </a:r>
            <a:r>
              <a:rPr kumimoji="1" lang="ja-JP" altLang="en-US" dirty="0"/>
              <a:t>型の定数で、その値は</a:t>
            </a:r>
            <a:r>
              <a:rPr kumimoji="1" lang="en-US" altLang="ja-JP" dirty="0"/>
              <a:t>3.1416 </a:t>
            </a:r>
            <a:r>
              <a:rPr kumimoji="1" lang="ja-JP" altLang="en-US" dirty="0"/>
              <a:t>という具合に、</a:t>
            </a:r>
            <a:endParaRPr kumimoji="1" lang="en-US" altLang="ja-JP" dirty="0"/>
          </a:p>
          <a:p>
            <a:r>
              <a:rPr kumimoji="1" lang="ja-JP" altLang="en-US" dirty="0"/>
              <a:t>メモリ上の番地の代わりに値そのものが表に格納される場合もあります。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7</a:t>
            </a:fld>
            <a:endParaRPr kumimoji="1" lang="ja-JP" altLang="en-US"/>
          </a:p>
        </p:txBody>
      </p:sp>
    </p:spTree>
    <p:extLst>
      <p:ext uri="{BB962C8B-B14F-4D97-AF65-F5344CB8AC3E}">
        <p14:creationId xmlns:p14="http://schemas.microsoft.com/office/powerpoint/2010/main" val="4018760116"/>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式が取ることができる型を決める規則を型制約規則と言います。</a:t>
            </a:r>
            <a:endParaRPr kumimoji="1" lang="en-US" altLang="ja-JP" dirty="0"/>
          </a:p>
          <a:p>
            <a:r>
              <a:rPr kumimoji="1" lang="ja-JP" altLang="en-US" dirty="0"/>
              <a:t>例えば、</a:t>
            </a:r>
            <a:r>
              <a:rPr kumimoji="1" lang="en-US" altLang="ja-JP" dirty="0"/>
              <a:t>INTEGER </a:t>
            </a:r>
            <a:r>
              <a:rPr kumimoji="1" lang="ja-JP" altLang="en-US" dirty="0"/>
              <a:t>なら </a:t>
            </a:r>
            <a:r>
              <a:rPr kumimoji="1" lang="en-US" altLang="ja-JP" dirty="0"/>
              <a:t>int </a:t>
            </a:r>
            <a:r>
              <a:rPr kumimoji="1" lang="ja-JP" altLang="en-US" dirty="0"/>
              <a:t>型、</a:t>
            </a:r>
            <a:endParaRPr kumimoji="1" lang="en-US" altLang="ja-JP" dirty="0"/>
          </a:p>
          <a:p>
            <a:r>
              <a:rPr kumimoji="1" lang="en-US" altLang="ja-JP" dirty="0"/>
              <a:t>CHARACTER </a:t>
            </a:r>
            <a:r>
              <a:rPr kumimoji="1" lang="ja-JP" altLang="en-US" dirty="0"/>
              <a:t>なら </a:t>
            </a:r>
            <a:r>
              <a:rPr kumimoji="1" lang="en-US" altLang="ja-JP" dirty="0"/>
              <a:t>char </a:t>
            </a:r>
            <a:r>
              <a:rPr kumimoji="1" lang="ja-JP" altLang="en-US" dirty="0"/>
              <a:t>型、などです。</a:t>
            </a:r>
            <a:endParaRPr kumimoji="1" lang="en-US" altLang="ja-JP" dirty="0"/>
          </a:p>
          <a:p>
            <a:r>
              <a:rPr kumimoji="1" lang="ja-JP" altLang="en-US" dirty="0"/>
              <a:t>変数の場合は、変数表に登録されている型になります。</a:t>
            </a:r>
            <a:endParaRPr kumimoji="1" lang="en-US" altLang="ja-JP" dirty="0"/>
          </a:p>
          <a:p>
            <a:r>
              <a:rPr kumimoji="1" lang="ja-JP" altLang="en-US" dirty="0"/>
              <a:t>演算の場合は、演算の被演算子の型によって型が決まります。</a:t>
            </a:r>
            <a:endParaRPr kumimoji="1" lang="en-US" altLang="ja-JP" dirty="0"/>
          </a:p>
          <a:p>
            <a:r>
              <a:rPr kumimoji="1" lang="ja-JP" altLang="en-US" dirty="0"/>
              <a:t>例えば、掛け算なら、被演算子が両方とも </a:t>
            </a:r>
            <a:r>
              <a:rPr kumimoji="1" lang="en-US" altLang="ja-JP" dirty="0"/>
              <a:t>int </a:t>
            </a:r>
            <a:r>
              <a:rPr kumimoji="1" lang="ja-JP" altLang="en-US" dirty="0"/>
              <a:t>型なら </a:t>
            </a:r>
            <a:r>
              <a:rPr kumimoji="1" lang="en-US" altLang="ja-JP" dirty="0"/>
              <a:t>int </a:t>
            </a:r>
            <a:r>
              <a:rPr kumimoji="1" lang="ja-JP" altLang="en-US" dirty="0"/>
              <a:t>型、</a:t>
            </a:r>
            <a:endParaRPr kumimoji="1" lang="en-US" altLang="ja-JP" dirty="0"/>
          </a:p>
          <a:p>
            <a:r>
              <a:rPr kumimoji="1" lang="ja-JP" altLang="en-US" dirty="0"/>
              <a:t>それ以外は </a:t>
            </a:r>
            <a:r>
              <a:rPr kumimoji="1" lang="en-US" altLang="ja-JP" dirty="0"/>
              <a:t>double </a:t>
            </a:r>
            <a:r>
              <a:rPr kumimoji="1" lang="ja-JP" altLang="en-US" dirty="0"/>
              <a:t>型とする、という具合です。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70</a:t>
            </a:fld>
            <a:endParaRPr kumimoji="1" lang="ja-JP" altLang="en-US"/>
          </a:p>
        </p:txBody>
      </p:sp>
    </p:spTree>
    <p:extLst>
      <p:ext uri="{BB962C8B-B14F-4D97-AF65-F5344CB8AC3E}">
        <p14:creationId xmlns:p14="http://schemas.microsoft.com/office/powerpoint/2010/main" val="319787016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式の型の判定をするためには、</a:t>
            </a:r>
            <a:endParaRPr kumimoji="1" lang="en-US" altLang="ja-JP" dirty="0"/>
          </a:p>
          <a:p>
            <a:r>
              <a:rPr kumimoji="1" lang="ja-JP" altLang="en-US" dirty="0"/>
              <a:t>式の非終端記号を解析したときに式の型を返すようにします。</a:t>
            </a:r>
            <a:endParaRPr kumimoji="1" lang="en-US" altLang="ja-JP" dirty="0"/>
          </a:p>
          <a:p>
            <a:r>
              <a:rPr kumimoji="1" lang="ja-JP" altLang="en-US" dirty="0"/>
              <a:t>解析メソッドの返り値を </a:t>
            </a:r>
            <a:r>
              <a:rPr kumimoji="1" lang="en-US" altLang="ja-JP" dirty="0"/>
              <a:t>Type </a:t>
            </a:r>
            <a:r>
              <a:rPr kumimoji="1" lang="ja-JP" altLang="en-US" dirty="0"/>
              <a:t>型にして、</a:t>
            </a:r>
            <a:r>
              <a:rPr kumimoji="1" lang="en-US" altLang="ja-JP" dirty="0"/>
              <a:t>return </a:t>
            </a:r>
            <a:r>
              <a:rPr kumimoji="1" lang="ja-JP" altLang="en-US" dirty="0"/>
              <a:t>で式の型を返します。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71</a:t>
            </a:fld>
            <a:endParaRPr kumimoji="1" lang="ja-JP" altLang="en-US"/>
          </a:p>
        </p:txBody>
      </p:sp>
    </p:spTree>
    <p:extLst>
      <p:ext uri="{BB962C8B-B14F-4D97-AF65-F5344CB8AC3E}">
        <p14:creationId xmlns:p14="http://schemas.microsoft.com/office/powerpoint/2010/main" val="269530566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一番下の </a:t>
            </a:r>
            <a:r>
              <a:rPr kumimoji="1" lang="en-US" altLang="ja-JP" dirty="0"/>
              <a:t>&lt;</a:t>
            </a:r>
            <a:r>
              <a:rPr kumimoji="1" lang="en-US" altLang="ja-JP" dirty="0" err="1"/>
              <a:t>Unsigned_factor</a:t>
            </a:r>
            <a:r>
              <a:rPr kumimoji="1" lang="en-US" altLang="ja-JP" dirty="0"/>
              <a:t>&gt; </a:t>
            </a:r>
            <a:r>
              <a:rPr kumimoji="1" lang="ja-JP" altLang="en-US" dirty="0"/>
              <a:t>では、</a:t>
            </a:r>
            <a:endParaRPr kumimoji="1" lang="en-US" altLang="ja-JP" dirty="0"/>
          </a:p>
          <a:p>
            <a:r>
              <a:rPr kumimoji="1" lang="ja-JP" altLang="en-US" dirty="0"/>
              <a:t>整数なら </a:t>
            </a:r>
            <a:r>
              <a:rPr kumimoji="1" lang="en-US" altLang="ja-JP" dirty="0"/>
              <a:t>int </a:t>
            </a:r>
            <a:r>
              <a:rPr kumimoji="1" lang="ja-JP" altLang="en-US" dirty="0"/>
              <a:t>型、実数なら </a:t>
            </a:r>
            <a:r>
              <a:rPr kumimoji="1" lang="en-US" altLang="ja-JP" dirty="0"/>
              <a:t>double </a:t>
            </a:r>
            <a:r>
              <a:rPr kumimoji="1" lang="ja-JP" altLang="en-US" dirty="0"/>
              <a:t>型、文字なら </a:t>
            </a:r>
            <a:r>
              <a:rPr kumimoji="1" lang="en-US" altLang="ja-JP" dirty="0"/>
              <a:t>char </a:t>
            </a:r>
            <a:r>
              <a:rPr kumimoji="1" lang="ja-JP" altLang="en-US" dirty="0"/>
              <a:t>型を返します。</a:t>
            </a:r>
            <a:endParaRPr kumimoji="1" lang="en-US" altLang="ja-JP" dirty="0"/>
          </a:p>
          <a:p>
            <a:r>
              <a:rPr kumimoji="1" lang="ja-JP" altLang="en-US" dirty="0"/>
              <a:t>変数の場合は、変数表に登録されている型を返します。</a:t>
            </a:r>
            <a:endParaRPr kumimoji="1" lang="en-US" altLang="ja-JP" dirty="0"/>
          </a:p>
          <a:p>
            <a:r>
              <a:rPr kumimoji="1" lang="en-US" altLang="ja-JP" dirty="0"/>
              <a:t>“(“ &lt;Exp&gt; “)” </a:t>
            </a:r>
            <a:r>
              <a:rPr kumimoji="1" lang="ja-JP" altLang="en-US" dirty="0"/>
              <a:t>の場合は、</a:t>
            </a:r>
            <a:r>
              <a:rPr kumimoji="1" lang="en-US" altLang="ja-JP" dirty="0"/>
              <a:t>&lt;Exp&gt; </a:t>
            </a:r>
            <a:r>
              <a:rPr kumimoji="1" lang="ja-JP" altLang="en-US" dirty="0"/>
              <a:t>の型を返します。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72</a:t>
            </a:fld>
            <a:endParaRPr kumimoji="1" lang="ja-JP" altLang="en-US"/>
          </a:p>
        </p:txBody>
      </p:sp>
    </p:spTree>
    <p:extLst>
      <p:ext uri="{BB962C8B-B14F-4D97-AF65-F5344CB8AC3E}">
        <p14:creationId xmlns:p14="http://schemas.microsoft.com/office/powerpoint/2010/main" val="57100301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こちらが式の型判定を加えた </a:t>
            </a:r>
            <a:r>
              <a:rPr kumimoji="1" lang="en-US" altLang="ja-JP" dirty="0"/>
              <a:t>&lt;</a:t>
            </a:r>
            <a:r>
              <a:rPr kumimoji="1" lang="en-US" altLang="ja-JP" dirty="0" err="1"/>
              <a:t>Unsigned_factor</a:t>
            </a:r>
            <a:r>
              <a:rPr kumimoji="1" lang="en-US" altLang="ja-JP" dirty="0"/>
              <a:t>&gt; </a:t>
            </a:r>
            <a:r>
              <a:rPr kumimoji="1" lang="ja-JP" altLang="en-US" dirty="0"/>
              <a:t>の解析メソッドです。</a:t>
            </a:r>
            <a:endParaRPr kumimoji="1" lang="en-US" altLang="ja-JP" dirty="0"/>
          </a:p>
          <a:p>
            <a:r>
              <a:rPr kumimoji="1" lang="ja-JP" altLang="en-US" dirty="0"/>
              <a:t>まず返り値は </a:t>
            </a:r>
            <a:r>
              <a:rPr kumimoji="1" lang="en-US" altLang="ja-JP" dirty="0"/>
              <a:t>Type </a:t>
            </a:r>
            <a:r>
              <a:rPr kumimoji="1" lang="ja-JP" altLang="en-US" dirty="0"/>
              <a:t>型にします。</a:t>
            </a:r>
            <a:endParaRPr kumimoji="1" lang="en-US" altLang="ja-JP" dirty="0"/>
          </a:p>
          <a:p>
            <a:r>
              <a:rPr kumimoji="1" lang="en-US" altLang="ja-JP" dirty="0"/>
              <a:t>token </a:t>
            </a:r>
            <a:r>
              <a:rPr kumimoji="1" lang="ja-JP" altLang="en-US" dirty="0"/>
              <a:t>が整数なら </a:t>
            </a:r>
            <a:r>
              <a:rPr kumimoji="1" lang="en-US" altLang="ja-JP" dirty="0"/>
              <a:t>INT</a:t>
            </a:r>
            <a:r>
              <a:rPr kumimoji="1" lang="ja-JP" altLang="en-US" dirty="0"/>
              <a:t>型、実数なら </a:t>
            </a:r>
            <a:r>
              <a:rPr kumimoji="1" lang="en-US" altLang="ja-JP" dirty="0"/>
              <a:t>DOUBLE </a:t>
            </a:r>
            <a:r>
              <a:rPr kumimoji="1" lang="ja-JP" altLang="en-US" dirty="0"/>
              <a:t>型、文字なら </a:t>
            </a:r>
            <a:r>
              <a:rPr kumimoji="1" lang="en-US" altLang="ja-JP" dirty="0"/>
              <a:t>CHAR </a:t>
            </a:r>
            <a:r>
              <a:rPr kumimoji="1" lang="ja-JP" altLang="en-US" dirty="0"/>
              <a:t>型を返します。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73</a:t>
            </a:fld>
            <a:endParaRPr kumimoji="1" lang="ja-JP" altLang="en-US"/>
          </a:p>
        </p:txBody>
      </p:sp>
    </p:spTree>
    <p:extLst>
      <p:ext uri="{BB962C8B-B14F-4D97-AF65-F5344CB8AC3E}">
        <p14:creationId xmlns:p14="http://schemas.microsoft.com/office/powerpoint/2010/main" val="104819219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変数の場合は、変数表に登録されている型を返します。</a:t>
            </a:r>
            <a:endParaRPr kumimoji="1" lang="en-US" altLang="ja-JP" dirty="0"/>
          </a:p>
          <a:p>
            <a:r>
              <a:rPr kumimoji="1" lang="en-US" altLang="ja-JP" dirty="0"/>
              <a:t>“(“ &lt;Exp&gt; “)” </a:t>
            </a:r>
            <a:r>
              <a:rPr kumimoji="1" lang="ja-JP" altLang="en-US" dirty="0"/>
              <a:t>の場合は、</a:t>
            </a:r>
            <a:endParaRPr kumimoji="1" lang="en-US" altLang="ja-JP" dirty="0"/>
          </a:p>
          <a:p>
            <a:r>
              <a:rPr kumimoji="1" lang="en-US" altLang="ja-JP" dirty="0"/>
              <a:t>&lt;Exp&gt;</a:t>
            </a:r>
            <a:r>
              <a:rPr kumimoji="1" lang="ja-JP" altLang="en-US" dirty="0"/>
              <a:t>の型を返します。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74</a:t>
            </a:fld>
            <a:endParaRPr kumimoji="1" lang="ja-JP" altLang="en-US"/>
          </a:p>
        </p:txBody>
      </p:sp>
    </p:spTree>
    <p:extLst>
      <p:ext uri="{BB962C8B-B14F-4D97-AF65-F5344CB8AC3E}">
        <p14:creationId xmlns:p14="http://schemas.microsoft.com/office/powerpoint/2010/main" val="31390620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配列の場合は、変数表には配列として登録されていますが、</a:t>
            </a:r>
            <a:endParaRPr kumimoji="1" lang="en-US" altLang="ja-JP" dirty="0"/>
          </a:p>
          <a:p>
            <a:r>
              <a:rPr kumimoji="1" lang="en-US" altLang="ja-JP" dirty="0"/>
              <a:t>&lt;</a:t>
            </a:r>
            <a:r>
              <a:rPr kumimoji="1" lang="en-US" altLang="ja-JP" dirty="0" err="1"/>
              <a:t>Unsigned_factor</a:t>
            </a:r>
            <a:r>
              <a:rPr kumimoji="1" lang="en-US" altLang="ja-JP" dirty="0"/>
              <a:t>&gt; </a:t>
            </a:r>
            <a:r>
              <a:rPr kumimoji="1" lang="ja-JP" altLang="en-US" dirty="0"/>
              <a:t>では配列の</a:t>
            </a:r>
            <a:r>
              <a:rPr kumimoji="1" lang="en-US" altLang="ja-JP" dirty="0"/>
              <a:t>1</a:t>
            </a:r>
            <a:r>
              <a:rPr kumimoji="1" lang="ja-JP" altLang="en-US" dirty="0"/>
              <a:t>つの要素を取り出しますので、</a:t>
            </a:r>
            <a:endParaRPr kumimoji="1" lang="en-US" altLang="ja-JP" dirty="0"/>
          </a:p>
          <a:p>
            <a:r>
              <a:rPr kumimoji="1" lang="ja-JP" altLang="en-US" dirty="0"/>
              <a:t>配列型をスカラ型に変換する必要があります。</a:t>
            </a:r>
            <a:endParaRPr kumimoji="1" lang="en-US" altLang="ja-JP" dirty="0"/>
          </a:p>
          <a:p>
            <a:r>
              <a:rPr kumimoji="1" lang="en-US" altLang="ja-JP" dirty="0"/>
              <a:t>ARRAYOFINT </a:t>
            </a:r>
            <a:r>
              <a:rPr kumimoji="1" lang="ja-JP" altLang="en-US" dirty="0"/>
              <a:t>なら </a:t>
            </a:r>
            <a:r>
              <a:rPr kumimoji="1" lang="en-US" altLang="ja-JP" dirty="0"/>
              <a:t>INT</a:t>
            </a:r>
            <a:r>
              <a:rPr kumimoji="1" lang="ja-JP" altLang="en-US" dirty="0"/>
              <a:t>型、</a:t>
            </a:r>
            <a:r>
              <a:rPr kumimoji="1" lang="en-US" altLang="ja-JP" dirty="0"/>
              <a:t>ARRAYOFDOUBE </a:t>
            </a:r>
            <a:r>
              <a:rPr kumimoji="1" lang="ja-JP" altLang="en-US" dirty="0"/>
              <a:t>なら </a:t>
            </a:r>
            <a:r>
              <a:rPr kumimoji="1" lang="en-US" altLang="ja-JP" dirty="0"/>
              <a:t>DOUBLE </a:t>
            </a:r>
            <a:r>
              <a:rPr kumimoji="1" lang="ja-JP" altLang="en-US" dirty="0"/>
              <a:t>型、というように</a:t>
            </a:r>
            <a:endParaRPr kumimoji="1" lang="en-US" altLang="ja-JP" dirty="0"/>
          </a:p>
          <a:p>
            <a:r>
              <a:rPr kumimoji="1" lang="ja-JP" altLang="en-US" dirty="0"/>
              <a:t>配列をスカラ型に変換します。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75</a:t>
            </a:fld>
            <a:endParaRPr kumimoji="1" lang="ja-JP" altLang="en-US"/>
          </a:p>
        </p:txBody>
      </p:sp>
    </p:spTree>
    <p:extLst>
      <p:ext uri="{BB962C8B-B14F-4D97-AF65-F5344CB8AC3E}">
        <p14:creationId xmlns:p14="http://schemas.microsoft.com/office/powerpoint/2010/main" val="395539810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式の型は、演算子の種類と、被演算子の型によって決まります。</a:t>
            </a:r>
            <a:endParaRPr kumimoji="1" lang="en-US" altLang="ja-JP" dirty="0"/>
          </a:p>
          <a:p>
            <a:r>
              <a:rPr kumimoji="1" lang="ja-JP" altLang="en-US" dirty="0"/>
              <a:t>そこで、演算子と非演算子の型から式の型を返すメソッドを作成します。</a:t>
            </a:r>
            <a:endParaRPr kumimoji="1" lang="en-US" altLang="ja-JP" dirty="0"/>
          </a:p>
          <a:p>
            <a:r>
              <a:rPr kumimoji="1" lang="ja-JP" altLang="en-US" dirty="0"/>
              <a:t>例えば、こちらの </a:t>
            </a:r>
            <a:r>
              <a:rPr kumimoji="1" lang="en-US" altLang="ja-JP" dirty="0" err="1"/>
              <a:t>expType</a:t>
            </a:r>
            <a:r>
              <a:rPr kumimoji="1" lang="en-US" altLang="ja-JP" dirty="0"/>
              <a:t>() </a:t>
            </a:r>
            <a:r>
              <a:rPr kumimoji="1" lang="ja-JP" altLang="en-US" dirty="0"/>
              <a:t>というメソッドは、</a:t>
            </a:r>
            <a:endParaRPr kumimoji="1" lang="en-US" altLang="ja-JP" dirty="0"/>
          </a:p>
          <a:p>
            <a:r>
              <a:rPr kumimoji="1" lang="ja-JP" altLang="en-US" dirty="0"/>
              <a:t>引数として演算子の種類と被演算子</a:t>
            </a:r>
            <a:r>
              <a:rPr kumimoji="1" lang="en-US" altLang="ja-JP" dirty="0"/>
              <a:t>2</a:t>
            </a:r>
            <a:r>
              <a:rPr kumimoji="1" lang="ja-JP" altLang="en-US" dirty="0"/>
              <a:t>個の型を入力すると、式の型が返ってきます。</a:t>
            </a:r>
            <a:endParaRPr kumimoji="1" lang="en-US" altLang="ja-JP" dirty="0"/>
          </a:p>
          <a:p>
            <a:r>
              <a:rPr kumimoji="1" lang="en-US" altLang="ja-JP" dirty="0"/>
              <a:t>double </a:t>
            </a:r>
            <a:r>
              <a:rPr kumimoji="1" lang="ja-JP" altLang="en-US" dirty="0"/>
              <a:t>型 </a:t>
            </a:r>
            <a:r>
              <a:rPr kumimoji="1" lang="en-US" altLang="ja-JP" dirty="0"/>
              <a:t>– int </a:t>
            </a:r>
            <a:r>
              <a:rPr kumimoji="1" lang="ja-JP" altLang="en-US" dirty="0"/>
              <a:t>型なら、</a:t>
            </a:r>
            <a:endParaRPr kumimoji="1" lang="en-US" altLang="ja-JP" dirty="0"/>
          </a:p>
          <a:p>
            <a:r>
              <a:rPr kumimoji="1" lang="en-US" altLang="ja-JP" dirty="0" err="1"/>
              <a:t>expType</a:t>
            </a:r>
            <a:r>
              <a:rPr kumimoji="1" lang="en-US" altLang="ja-JP" dirty="0"/>
              <a:t> (“-”, DOUBLE, INT) </a:t>
            </a:r>
            <a:r>
              <a:rPr kumimoji="1" lang="ja-JP" altLang="en-US" dirty="0"/>
              <a:t>となります。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76</a:t>
            </a:fld>
            <a:endParaRPr kumimoji="1" lang="ja-JP" altLang="en-US"/>
          </a:p>
        </p:txBody>
      </p:sp>
    </p:spTree>
    <p:extLst>
      <p:ext uri="{BB962C8B-B14F-4D97-AF65-F5344CB8AC3E}">
        <p14:creationId xmlns:p14="http://schemas.microsoft.com/office/powerpoint/2010/main" val="126366631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式の型判定は、各演算につき、式の型の表を用意しておきます。</a:t>
            </a:r>
            <a:endParaRPr kumimoji="1" lang="en-US" altLang="ja-JP" dirty="0"/>
          </a:p>
          <a:p>
            <a:r>
              <a:rPr kumimoji="1" lang="ja-JP" altLang="en-US" dirty="0"/>
              <a:t>たとえば、掛け算ならこのような表を用意します。</a:t>
            </a:r>
            <a:endParaRPr kumimoji="1" lang="en-US" altLang="ja-JP" dirty="0"/>
          </a:p>
          <a:p>
            <a:r>
              <a:rPr kumimoji="1" lang="ja-JP" altLang="en-US" dirty="0"/>
              <a:t>この表を見れば、非演算子の型に応じて決まる式の型が分かります。</a:t>
            </a:r>
            <a:endParaRPr kumimoji="1" lang="en-US" altLang="ja-JP" dirty="0"/>
          </a:p>
          <a:p>
            <a:r>
              <a:rPr kumimoji="1" lang="ja-JP" altLang="en-US" dirty="0"/>
              <a:t>例えば、</a:t>
            </a:r>
            <a:r>
              <a:rPr kumimoji="1" lang="en-US" altLang="ja-JP" dirty="0"/>
              <a:t>int </a:t>
            </a:r>
            <a:r>
              <a:rPr kumimoji="1" lang="ja-JP" altLang="en-US" dirty="0"/>
              <a:t>型 </a:t>
            </a:r>
            <a:r>
              <a:rPr kumimoji="1" lang="en-US" altLang="ja-JP" dirty="0"/>
              <a:t>* double </a:t>
            </a:r>
            <a:r>
              <a:rPr kumimoji="1" lang="ja-JP" altLang="en-US" dirty="0"/>
              <a:t>型なら、表の </a:t>
            </a:r>
            <a:r>
              <a:rPr kumimoji="1" lang="en-US" altLang="ja-JP" dirty="0"/>
              <a:t>int </a:t>
            </a:r>
            <a:r>
              <a:rPr kumimoji="1" lang="ja-JP" altLang="en-US" dirty="0"/>
              <a:t>と </a:t>
            </a:r>
            <a:r>
              <a:rPr kumimoji="1" lang="en-US" altLang="ja-JP" dirty="0"/>
              <a:t>double </a:t>
            </a:r>
            <a:r>
              <a:rPr kumimoji="1" lang="ja-JP" altLang="en-US" dirty="0"/>
              <a:t>の項を見ると</a:t>
            </a:r>
            <a:endParaRPr kumimoji="1" lang="en-US" altLang="ja-JP" dirty="0"/>
          </a:p>
          <a:p>
            <a:r>
              <a:rPr kumimoji="1" lang="en-US" altLang="ja-JP" dirty="0"/>
              <a:t>double </a:t>
            </a:r>
            <a:r>
              <a:rPr kumimoji="1" lang="ja-JP" altLang="en-US" dirty="0"/>
              <a:t>となっていますので、式の型は </a:t>
            </a:r>
            <a:r>
              <a:rPr kumimoji="1" lang="en-US" altLang="ja-JP" dirty="0"/>
              <a:t>double </a:t>
            </a:r>
            <a:r>
              <a:rPr kumimoji="1" lang="ja-JP" altLang="en-US" dirty="0"/>
              <a:t>型だとわかります。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77</a:t>
            </a:fld>
            <a:endParaRPr kumimoji="1" lang="ja-JP" altLang="en-US"/>
          </a:p>
        </p:txBody>
      </p:sp>
    </p:spTree>
    <p:extLst>
      <p:ext uri="{BB962C8B-B14F-4D97-AF65-F5344CB8AC3E}">
        <p14:creationId xmlns:p14="http://schemas.microsoft.com/office/powerpoint/2010/main" val="1483831148"/>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こちらが式の型判定を加えた </a:t>
            </a:r>
            <a:r>
              <a:rPr kumimoji="1" lang="en-US" altLang="ja-JP" dirty="0"/>
              <a:t>&lt;Term&gt; </a:t>
            </a:r>
            <a:r>
              <a:rPr kumimoji="1" lang="ja-JP" altLang="en-US" dirty="0"/>
              <a:t>の解析メソッドです。</a:t>
            </a:r>
            <a:endParaRPr kumimoji="1" lang="en-US" altLang="ja-JP" dirty="0"/>
          </a:p>
          <a:p>
            <a:r>
              <a:rPr kumimoji="1" lang="en-US" altLang="ja-JP" dirty="0" err="1"/>
              <a:t>parseFactor</a:t>
            </a:r>
            <a:r>
              <a:rPr kumimoji="1" lang="en-US" altLang="ja-JP" dirty="0"/>
              <a:t>() </a:t>
            </a:r>
            <a:r>
              <a:rPr kumimoji="1" lang="ja-JP" altLang="en-US" dirty="0"/>
              <a:t>の返り値として、式の型が返ってきますので、</a:t>
            </a:r>
            <a:endParaRPr kumimoji="1" lang="en-US" altLang="ja-JP" dirty="0"/>
          </a:p>
          <a:p>
            <a:r>
              <a:rPr kumimoji="1" lang="ja-JP" altLang="en-US" dirty="0"/>
              <a:t>それを </a:t>
            </a:r>
            <a:r>
              <a:rPr kumimoji="1" lang="en-US" altLang="ja-JP" dirty="0"/>
              <a:t>Type </a:t>
            </a:r>
            <a:r>
              <a:rPr kumimoji="1" lang="ja-JP" altLang="en-US" dirty="0"/>
              <a:t>型変数に記憶します。</a:t>
            </a:r>
            <a:endParaRPr kumimoji="1" lang="en-US" altLang="ja-JP" dirty="0"/>
          </a:p>
          <a:p>
            <a:r>
              <a:rPr kumimoji="1" lang="ja-JP" altLang="en-US" dirty="0"/>
              <a:t>引数の型から、</a:t>
            </a:r>
            <a:r>
              <a:rPr kumimoji="1" lang="en-US" altLang="ja-JP" dirty="0" err="1"/>
              <a:t>expType</a:t>
            </a:r>
            <a:r>
              <a:rPr kumimoji="1" lang="en-US" altLang="ja-JP" dirty="0"/>
              <a:t>() </a:t>
            </a:r>
            <a:r>
              <a:rPr kumimoji="1" lang="ja-JP" altLang="en-US" dirty="0"/>
              <a:t>メソッドで式の型を求め、</a:t>
            </a:r>
            <a:r>
              <a:rPr kumimoji="1" lang="en-US" altLang="ja-JP" dirty="0"/>
              <a:t>return </a:t>
            </a:r>
            <a:r>
              <a:rPr kumimoji="1" lang="ja-JP" altLang="en-US" dirty="0"/>
              <a:t>で返します。</a:t>
            </a:r>
            <a:endParaRPr kumimoji="1" lang="en-US" altLang="ja-JP" dirty="0"/>
          </a:p>
          <a:p>
            <a:r>
              <a:rPr kumimoji="1" lang="ja-JP" altLang="en-US" dirty="0"/>
              <a:t>このとき。式の型が </a:t>
            </a:r>
            <a:r>
              <a:rPr kumimoji="1" lang="en-US" altLang="ja-JP" dirty="0"/>
              <a:t>ERR </a:t>
            </a:r>
            <a:r>
              <a:rPr kumimoji="1" lang="ja-JP" altLang="en-US" dirty="0"/>
              <a:t>なら型の不一致として制約エラーにします。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78</a:t>
            </a:fld>
            <a:endParaRPr kumimoji="1" lang="ja-JP" altLang="en-US"/>
          </a:p>
        </p:txBody>
      </p:sp>
    </p:spTree>
    <p:extLst>
      <p:ext uri="{BB962C8B-B14F-4D97-AF65-F5344CB8AC3E}">
        <p14:creationId xmlns:p14="http://schemas.microsoft.com/office/powerpoint/2010/main" val="2958466132"/>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式の解析をする場合、左辺値の有無を返す必要がありました。</a:t>
            </a:r>
            <a:endParaRPr kumimoji="1" lang="en-US" altLang="ja-JP" dirty="0"/>
          </a:p>
          <a:p>
            <a:r>
              <a:rPr kumimoji="1" lang="ja-JP" altLang="en-US" dirty="0"/>
              <a:t>また、</a:t>
            </a:r>
            <a:r>
              <a:rPr kumimoji="1" lang="en-US" altLang="ja-JP" dirty="0"/>
              <a:t>int </a:t>
            </a:r>
            <a:r>
              <a:rPr kumimoji="1" lang="ja-JP" altLang="en-US" dirty="0"/>
              <a:t>型以外にも対応させるためには、式の型を返す必要ありました。</a:t>
            </a:r>
            <a:endParaRPr kumimoji="1" lang="en-US" altLang="ja-JP" dirty="0"/>
          </a:p>
          <a:p>
            <a:r>
              <a:rPr kumimoji="1" lang="ja-JP" altLang="en-US" dirty="0"/>
              <a:t>左辺値の有無と式の型、両方を返す必要がある場合は、</a:t>
            </a:r>
            <a:endParaRPr kumimoji="1" lang="en-US" altLang="ja-JP" dirty="0"/>
          </a:p>
          <a:p>
            <a:r>
              <a:rPr kumimoji="1" lang="ja-JP" altLang="en-US" dirty="0"/>
              <a:t>両方をフィールドに持つクラスを新たに作ります。</a:t>
            </a:r>
            <a:endParaRPr kumimoji="1" lang="en-US" altLang="ja-JP" dirty="0"/>
          </a:p>
          <a:p>
            <a:r>
              <a:rPr kumimoji="1" lang="ja-JP" altLang="en-US" dirty="0"/>
              <a:t>例えばこのように、左辺値の有無を表すフィールドと、</a:t>
            </a:r>
            <a:endParaRPr kumimoji="1" lang="en-US" altLang="ja-JP" dirty="0"/>
          </a:p>
          <a:p>
            <a:r>
              <a:rPr kumimoji="1" lang="ja-JP" altLang="en-US" dirty="0"/>
              <a:t>式の型を表すフィールドを持つ </a:t>
            </a:r>
            <a:r>
              <a:rPr kumimoji="1" lang="en-US" altLang="ja-JP" dirty="0"/>
              <a:t>ExpType </a:t>
            </a:r>
            <a:r>
              <a:rPr kumimoji="1" lang="ja-JP" altLang="en-US" dirty="0"/>
              <a:t>というクラスを作ります。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79</a:t>
            </a:fld>
            <a:endParaRPr kumimoji="1" lang="ja-JP" altLang="en-US"/>
          </a:p>
        </p:txBody>
      </p:sp>
    </p:spTree>
    <p:extLst>
      <p:ext uri="{BB962C8B-B14F-4D97-AF65-F5344CB8AC3E}">
        <p14:creationId xmlns:p14="http://schemas.microsoft.com/office/powerpoint/2010/main" val="2826305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記号表の中で、変数を格納する表が変数表です。</a:t>
            </a:r>
            <a:endParaRPr kumimoji="1" lang="en-US" altLang="ja-JP" dirty="0"/>
          </a:p>
          <a:p>
            <a:r>
              <a:rPr kumimoji="1" lang="ja-JP" altLang="en-US" dirty="0"/>
              <a:t>変数表では、変数名、型、メモリ上のサイズ、番地等が格納されます。</a:t>
            </a:r>
            <a:endParaRPr kumimoji="1" lang="en-US" altLang="ja-JP" dirty="0"/>
          </a:p>
          <a:p>
            <a:r>
              <a:rPr kumimoji="1" lang="ja-JP" altLang="en-US" dirty="0"/>
              <a:t>サイズは型によって決まります。</a:t>
            </a:r>
            <a:endParaRPr kumimoji="1" lang="en-US" altLang="ja-JP" dirty="0"/>
          </a:p>
          <a:p>
            <a:r>
              <a:rPr kumimoji="1" lang="ja-JP" altLang="en-US" dirty="0"/>
              <a:t>例えば、</a:t>
            </a:r>
            <a:r>
              <a:rPr kumimoji="1" lang="en-US" altLang="ja-JP" dirty="0"/>
              <a:t>int </a:t>
            </a:r>
            <a:r>
              <a:rPr kumimoji="1" lang="ja-JP" altLang="en-US" dirty="0"/>
              <a:t>型なら</a:t>
            </a:r>
            <a:r>
              <a:rPr kumimoji="1" lang="en-US" altLang="ja-JP" dirty="0"/>
              <a:t>1</a:t>
            </a:r>
            <a:r>
              <a:rPr kumimoji="1" lang="ja-JP" altLang="en-US" dirty="0"/>
              <a:t>、</a:t>
            </a:r>
            <a:r>
              <a:rPr kumimoji="1" lang="en-US" altLang="ja-JP" dirty="0"/>
              <a:t>double </a:t>
            </a:r>
            <a:r>
              <a:rPr kumimoji="1" lang="ja-JP" altLang="en-US" dirty="0"/>
              <a:t>型なら </a:t>
            </a:r>
            <a:r>
              <a:rPr kumimoji="1" lang="en-US" altLang="ja-JP" dirty="0"/>
              <a:t>2 </a:t>
            </a:r>
            <a:r>
              <a:rPr kumimoji="1" lang="ja-JP" altLang="en-US" dirty="0"/>
              <a:t>などで、サイズの分だけメモリが必要になります。。</a:t>
            </a:r>
            <a:endParaRPr kumimoji="1" lang="en-US" altLang="ja-JP" dirty="0"/>
          </a:p>
          <a:p>
            <a:r>
              <a:rPr kumimoji="1" lang="ja-JP" altLang="en-US" dirty="0"/>
              <a:t>また、変数に値が代入されているか、プログラム中でその変数が参照されているか、等の情報を格納する場合もあります。</a:t>
            </a:r>
            <a:endParaRPr kumimoji="1" lang="en-US" altLang="ja-JP" dirty="0"/>
          </a:p>
          <a:p>
            <a:r>
              <a:rPr kumimoji="1" lang="ja-JP" altLang="en-US" dirty="0"/>
              <a:t>こちらの例ですと、変数 </a:t>
            </a:r>
            <a:r>
              <a:rPr kumimoji="1" lang="en-US" altLang="ja-JP" dirty="0" err="1"/>
              <a:t>i</a:t>
            </a:r>
            <a:r>
              <a:rPr kumimoji="1" lang="en-US" altLang="ja-JP" dirty="0"/>
              <a:t> </a:t>
            </a:r>
            <a:r>
              <a:rPr kumimoji="1" lang="ja-JP" altLang="en-US" dirty="0"/>
              <a:t>と </a:t>
            </a:r>
            <a:r>
              <a:rPr kumimoji="1" lang="en-US" altLang="ja-JP" dirty="0"/>
              <a:t>j </a:t>
            </a:r>
            <a:r>
              <a:rPr kumimoji="1" lang="ja-JP" altLang="en-US" dirty="0"/>
              <a:t>は </a:t>
            </a:r>
            <a:r>
              <a:rPr kumimoji="1" lang="en-US" altLang="ja-JP" dirty="0"/>
              <a:t>int </a:t>
            </a:r>
            <a:r>
              <a:rPr kumimoji="1" lang="ja-JP" altLang="en-US" dirty="0"/>
              <a:t>型で、</a:t>
            </a:r>
            <a:r>
              <a:rPr kumimoji="1" lang="en-US" altLang="ja-JP" dirty="0"/>
              <a:t>int </a:t>
            </a:r>
            <a:r>
              <a:rPr kumimoji="1" lang="ja-JP" altLang="en-US" dirty="0"/>
              <a:t>型はメモリ上のサイズは</a:t>
            </a:r>
            <a:r>
              <a:rPr kumimoji="1" lang="en-US" altLang="ja-JP" dirty="0"/>
              <a:t>1</a:t>
            </a:r>
            <a:r>
              <a:rPr kumimoji="1" lang="ja-JP" altLang="en-US" dirty="0"/>
              <a:t>で、</a:t>
            </a:r>
            <a:r>
              <a:rPr kumimoji="1" lang="en-US" altLang="ja-JP" dirty="0"/>
              <a:t>0</a:t>
            </a:r>
            <a:r>
              <a:rPr kumimoji="1" lang="ja-JP" altLang="en-US" dirty="0"/>
              <a:t>番地と</a:t>
            </a:r>
            <a:r>
              <a:rPr kumimoji="1" lang="en-US" altLang="ja-JP" dirty="0"/>
              <a:t>1</a:t>
            </a:r>
            <a:r>
              <a:rPr kumimoji="1" lang="ja-JP" altLang="en-US" dirty="0"/>
              <a:t>番地に割り当てられています。</a:t>
            </a:r>
            <a:endParaRPr kumimoji="1" lang="en-US" altLang="ja-JP" dirty="0"/>
          </a:p>
          <a:p>
            <a:r>
              <a:rPr kumimoji="1" lang="en-US" altLang="ja-JP" dirty="0" err="1"/>
              <a:t>i</a:t>
            </a:r>
            <a:r>
              <a:rPr kumimoji="1" lang="en-US" altLang="ja-JP" dirty="0"/>
              <a:t> </a:t>
            </a:r>
            <a:r>
              <a:rPr kumimoji="1" lang="ja-JP" altLang="en-US" dirty="0"/>
              <a:t>には値は入っていませんが、</a:t>
            </a:r>
            <a:r>
              <a:rPr kumimoji="1" lang="en-US" altLang="ja-JP" dirty="0"/>
              <a:t>j </a:t>
            </a:r>
            <a:r>
              <a:rPr kumimoji="1" lang="ja-JP" altLang="en-US" dirty="0"/>
              <a:t>には初期値 </a:t>
            </a:r>
            <a:r>
              <a:rPr kumimoji="1" lang="en-US" altLang="ja-JP" dirty="0"/>
              <a:t>1 </a:t>
            </a:r>
            <a:r>
              <a:rPr kumimoji="1" lang="ja-JP" altLang="en-US" dirty="0"/>
              <a:t>が代入されているので、</a:t>
            </a:r>
            <a:r>
              <a:rPr kumimoji="1" lang="en-US" altLang="ja-JP" dirty="0"/>
              <a:t>j </a:t>
            </a:r>
            <a:r>
              <a:rPr kumimoji="1" lang="ja-JP" altLang="en-US" dirty="0"/>
              <a:t>の代入欄は 済 になっています。</a:t>
            </a:r>
            <a:endParaRPr kumimoji="1" lang="en-US" altLang="ja-JP" dirty="0"/>
          </a:p>
          <a:p>
            <a:r>
              <a:rPr kumimoji="1" lang="ja-JP" altLang="en-US" dirty="0"/>
              <a:t>同様に、</a:t>
            </a:r>
            <a:r>
              <a:rPr kumimoji="1" lang="en-US" altLang="ja-JP" dirty="0" err="1"/>
              <a:t>ch</a:t>
            </a:r>
            <a:r>
              <a:rPr kumimoji="1" lang="en-US" altLang="ja-JP" dirty="0"/>
              <a:t> </a:t>
            </a:r>
            <a:r>
              <a:rPr kumimoji="1" lang="ja-JP" altLang="en-US" dirty="0"/>
              <a:t>は </a:t>
            </a:r>
            <a:r>
              <a:rPr kumimoji="1" lang="en-US" altLang="ja-JP" dirty="0"/>
              <a:t>char </a:t>
            </a:r>
            <a:r>
              <a:rPr kumimoji="1" lang="ja-JP" altLang="en-US" dirty="0"/>
              <a:t>型でサイズ</a:t>
            </a:r>
            <a:r>
              <a:rPr kumimoji="1" lang="en-US" altLang="ja-JP" dirty="0"/>
              <a:t>1</a:t>
            </a:r>
            <a:r>
              <a:rPr kumimoji="1" lang="ja-JP" altLang="en-US" dirty="0"/>
              <a:t>、</a:t>
            </a:r>
            <a:r>
              <a:rPr kumimoji="1" lang="en-US" altLang="ja-JP" dirty="0"/>
              <a:t>2</a:t>
            </a:r>
            <a:r>
              <a:rPr kumimoji="1" lang="ja-JP" altLang="en-US" dirty="0"/>
              <a:t>番地が割り当てられています。</a:t>
            </a:r>
            <a:endParaRPr kumimoji="1" lang="en-US" altLang="ja-JP" dirty="0"/>
          </a:p>
          <a:p>
            <a:r>
              <a:rPr kumimoji="1" lang="en-US" altLang="ja-JP" dirty="0"/>
              <a:t>d </a:t>
            </a:r>
            <a:r>
              <a:rPr kumimoji="1" lang="ja-JP" altLang="en-US" dirty="0"/>
              <a:t>は </a:t>
            </a:r>
            <a:r>
              <a:rPr kumimoji="1" lang="en-US" altLang="ja-JP" dirty="0"/>
              <a:t>double </a:t>
            </a:r>
            <a:r>
              <a:rPr kumimoji="1" lang="ja-JP" altLang="en-US" dirty="0"/>
              <a:t>型で、サイズは</a:t>
            </a:r>
            <a:r>
              <a:rPr kumimoji="1" lang="en-US" altLang="ja-JP" dirty="0"/>
              <a:t>2</a:t>
            </a:r>
            <a:r>
              <a:rPr kumimoji="1" lang="ja-JP" altLang="en-US" dirty="0"/>
              <a:t>なので、メモリの</a:t>
            </a:r>
            <a:r>
              <a:rPr kumimoji="1" lang="en-US" altLang="ja-JP" dirty="0"/>
              <a:t>3</a:t>
            </a:r>
            <a:r>
              <a:rPr kumimoji="1" lang="ja-JP" altLang="en-US" dirty="0"/>
              <a:t>番地と</a:t>
            </a:r>
            <a:r>
              <a:rPr kumimoji="1" lang="en-US" altLang="ja-JP" dirty="0"/>
              <a:t>4</a:t>
            </a:r>
            <a:r>
              <a:rPr kumimoji="1" lang="ja-JP" altLang="en-US" dirty="0"/>
              <a:t>番地の</a:t>
            </a:r>
            <a:r>
              <a:rPr kumimoji="1" lang="en-US" altLang="ja-JP" dirty="0"/>
              <a:t>2</a:t>
            </a:r>
            <a:r>
              <a:rPr kumimoji="1" lang="ja-JP" altLang="en-US" dirty="0"/>
              <a:t>つが割り当てられています。</a:t>
            </a:r>
            <a:endParaRPr kumimoji="1" lang="en-US" altLang="ja-JP" dirty="0"/>
          </a:p>
          <a:p>
            <a:r>
              <a:rPr kumimoji="1" lang="ja-JP" altLang="en-US" dirty="0"/>
              <a:t>配列の場合は、型ごとのサイズ掛ける配列のサイズ分のメモリが必要になります。</a:t>
            </a:r>
            <a:endParaRPr kumimoji="1" lang="en-US" altLang="ja-JP" dirty="0"/>
          </a:p>
          <a:p>
            <a:r>
              <a:rPr kumimoji="1" lang="ja-JP" altLang="en-US" dirty="0"/>
              <a:t>例えば、 </a:t>
            </a:r>
            <a:r>
              <a:rPr kumimoji="1" lang="en-US" altLang="ja-JP" dirty="0"/>
              <a:t>a[10] </a:t>
            </a:r>
            <a:r>
              <a:rPr kumimoji="1" lang="ja-JP" altLang="en-US" dirty="0"/>
              <a:t>なら、大きさ</a:t>
            </a:r>
            <a:r>
              <a:rPr kumimoji="1" lang="en-US" altLang="ja-JP" dirty="0"/>
              <a:t>10</a:t>
            </a:r>
            <a:r>
              <a:rPr kumimoji="1" lang="ja-JP" altLang="en-US" dirty="0"/>
              <a:t>の </a:t>
            </a:r>
            <a:r>
              <a:rPr kumimoji="1" lang="en-US" altLang="ja-JP" dirty="0"/>
              <a:t>int </a:t>
            </a:r>
            <a:r>
              <a:rPr kumimoji="1" lang="ja-JP" altLang="en-US" dirty="0"/>
              <a:t>型配列、</a:t>
            </a:r>
            <a:r>
              <a:rPr kumimoji="1" lang="en-US" altLang="ja-JP" dirty="0"/>
              <a:t>int </a:t>
            </a:r>
            <a:r>
              <a:rPr kumimoji="1" lang="ja-JP" altLang="en-US" dirty="0"/>
              <a:t>型はサイズ</a:t>
            </a:r>
            <a:r>
              <a:rPr kumimoji="1" lang="en-US" altLang="ja-JP" dirty="0"/>
              <a:t>1</a:t>
            </a:r>
            <a:r>
              <a:rPr kumimoji="1" lang="ja-JP" altLang="en-US" dirty="0"/>
              <a:t>で大きさ</a:t>
            </a:r>
            <a:r>
              <a:rPr kumimoji="1" lang="en-US" altLang="ja-JP" dirty="0"/>
              <a:t>10</a:t>
            </a:r>
            <a:r>
              <a:rPr kumimoji="1" lang="ja-JP" altLang="en-US" dirty="0"/>
              <a:t>の配列なので、</a:t>
            </a:r>
            <a:endParaRPr kumimoji="1" lang="en-US" altLang="ja-JP" dirty="0"/>
          </a:p>
          <a:p>
            <a:r>
              <a:rPr kumimoji="1" lang="en-US" altLang="ja-JP" dirty="0"/>
              <a:t>1*10 </a:t>
            </a:r>
            <a:r>
              <a:rPr kumimoji="1" lang="ja-JP" altLang="en-US" dirty="0"/>
              <a:t>個分のメモリが必要になります。</a:t>
            </a:r>
            <a:endParaRPr kumimoji="1" lang="en-US" altLang="ja-JP" dirty="0"/>
          </a:p>
          <a:p>
            <a:r>
              <a:rPr kumimoji="1" lang="ja-JP" altLang="en-US" dirty="0"/>
              <a:t>ここではメモリの</a:t>
            </a:r>
            <a:r>
              <a:rPr kumimoji="1" lang="en-US" altLang="ja-JP" dirty="0"/>
              <a:t>5</a:t>
            </a:r>
            <a:r>
              <a:rPr kumimoji="1" lang="ja-JP" altLang="en-US" dirty="0"/>
              <a:t>番地から</a:t>
            </a:r>
            <a:r>
              <a:rPr kumimoji="1" lang="en-US" altLang="ja-JP" dirty="0"/>
              <a:t>14</a:t>
            </a:r>
            <a:r>
              <a:rPr kumimoji="1" lang="ja-JP" altLang="en-US" dirty="0"/>
              <a:t>番地を割り当てています。</a:t>
            </a:r>
            <a:endParaRPr kumimoji="1" lang="en-US" altLang="ja-JP" dirty="0"/>
          </a:p>
          <a:p>
            <a:r>
              <a:rPr kumimoji="1" lang="en-US" altLang="ja-JP" dirty="0"/>
              <a:t>m </a:t>
            </a:r>
            <a:r>
              <a:rPr kumimoji="1" lang="ja-JP" altLang="en-US" dirty="0"/>
              <a:t>は </a:t>
            </a:r>
            <a:r>
              <a:rPr kumimoji="1" lang="en-US" altLang="ja-JP" dirty="0"/>
              <a:t>double </a:t>
            </a:r>
            <a:r>
              <a:rPr kumimoji="1" lang="ja-JP" altLang="en-US" dirty="0"/>
              <a:t>型の</a:t>
            </a:r>
            <a:r>
              <a:rPr kumimoji="1" lang="en-US" altLang="ja-JP" dirty="0"/>
              <a:t>2</a:t>
            </a:r>
            <a:r>
              <a:rPr kumimoji="1" lang="ja-JP" altLang="en-US" dirty="0"/>
              <a:t>次元配列で、サイズは </a:t>
            </a:r>
            <a:r>
              <a:rPr kumimoji="1" lang="en-US" altLang="ja-JP" dirty="0"/>
              <a:t>2*3*5 </a:t>
            </a:r>
            <a:r>
              <a:rPr kumimoji="1" lang="ja-JP" altLang="en-US" dirty="0"/>
              <a:t>で</a:t>
            </a:r>
            <a:r>
              <a:rPr kumimoji="1" lang="en-US" altLang="ja-JP" dirty="0"/>
              <a:t>30</a:t>
            </a:r>
            <a:r>
              <a:rPr kumimoji="1" lang="ja-JP" altLang="en-US" dirty="0"/>
              <a:t>個分のメモリが必要、</a:t>
            </a:r>
            <a:endParaRPr kumimoji="1" lang="en-US" altLang="ja-JP" dirty="0"/>
          </a:p>
          <a:p>
            <a:r>
              <a:rPr kumimoji="1" lang="en-US" altLang="ja-JP" dirty="0"/>
              <a:t>15</a:t>
            </a:r>
            <a:r>
              <a:rPr kumimoji="1" lang="ja-JP" altLang="en-US" dirty="0"/>
              <a:t>番地から</a:t>
            </a:r>
            <a:r>
              <a:rPr kumimoji="1" lang="en-US" altLang="ja-JP" dirty="0"/>
              <a:t>44</a:t>
            </a:r>
            <a:r>
              <a:rPr kumimoji="1" lang="ja-JP" altLang="en-US" dirty="0"/>
              <a:t>番地を割り当てています。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8</a:t>
            </a:fld>
            <a:endParaRPr kumimoji="1" lang="ja-JP" altLang="en-US"/>
          </a:p>
        </p:txBody>
      </p:sp>
    </p:spTree>
    <p:extLst>
      <p:ext uri="{BB962C8B-B14F-4D97-AF65-F5344CB8AC3E}">
        <p14:creationId xmlns:p14="http://schemas.microsoft.com/office/powerpoint/2010/main" val="3361482573"/>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式の解析では、返り値を </a:t>
            </a:r>
            <a:r>
              <a:rPr kumimoji="1" lang="en-US" altLang="ja-JP" dirty="0"/>
              <a:t>ExpType </a:t>
            </a:r>
            <a:r>
              <a:rPr kumimoji="1" lang="ja-JP" altLang="en-US" dirty="0"/>
              <a:t>型にします。</a:t>
            </a:r>
            <a:endParaRPr kumimoji="1" lang="en-US" altLang="ja-JP" dirty="0"/>
          </a:p>
          <a:p>
            <a:r>
              <a:rPr kumimoji="1" lang="ja-JP" altLang="en-US" dirty="0"/>
              <a:t>式を解析したときに、左辺値の有無と式の型を表す</a:t>
            </a:r>
            <a:endParaRPr kumimoji="1" lang="en-US" altLang="ja-JP" dirty="0"/>
          </a:p>
          <a:p>
            <a:r>
              <a:rPr kumimoji="1" lang="en-US" altLang="ja-JP" dirty="0"/>
              <a:t>ExpType</a:t>
            </a:r>
            <a:r>
              <a:rPr kumimoji="1" lang="ja-JP" altLang="en-US" dirty="0"/>
              <a:t> クラスのオブジェクトを作り、</a:t>
            </a:r>
            <a:r>
              <a:rPr kumimoji="1" lang="en-US" altLang="ja-JP" dirty="0"/>
              <a:t>return </a:t>
            </a:r>
            <a:r>
              <a:rPr kumimoji="1" lang="ja-JP" altLang="en-US" dirty="0"/>
              <a:t>で返します。</a:t>
            </a:r>
            <a:endParaRPr kumimoji="1" lang="en-US" altLang="ja-JP" dirty="0"/>
          </a:p>
          <a:p>
            <a:r>
              <a:rPr kumimoji="1" lang="ja-JP" altLang="en-US" dirty="0"/>
              <a:t>例えば、変数なら、左辺値はあり、</a:t>
            </a:r>
            <a:endParaRPr kumimoji="1" lang="en-US" altLang="ja-JP" dirty="0"/>
          </a:p>
          <a:p>
            <a:r>
              <a:rPr kumimoji="1" lang="ja-JP" altLang="en-US" dirty="0"/>
              <a:t>型は変数表に登録された型として</a:t>
            </a:r>
            <a:endParaRPr kumimoji="1" lang="en-US" altLang="ja-JP" dirty="0"/>
          </a:p>
          <a:p>
            <a:r>
              <a:rPr kumimoji="1" lang="en-US" altLang="ja-JP" dirty="0"/>
              <a:t>ExpType </a:t>
            </a:r>
            <a:r>
              <a:rPr kumimoji="1" lang="ja-JP" altLang="en-US" dirty="0"/>
              <a:t>クラスのオブジェクトを作ります。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整数なら、左辺値無し、型は </a:t>
            </a:r>
            <a:r>
              <a:rPr kumimoji="1" lang="en-US" altLang="ja-JP" dirty="0"/>
              <a:t>int </a:t>
            </a:r>
            <a:r>
              <a:rPr kumimoji="1" lang="ja-JP" altLang="en-US" dirty="0"/>
              <a:t>型として </a:t>
            </a:r>
            <a:r>
              <a:rPr kumimoji="1" lang="en-US" altLang="ja-JP" dirty="0"/>
              <a:t>ExpType </a:t>
            </a:r>
            <a:r>
              <a:rPr kumimoji="1" lang="ja-JP" altLang="en-US" dirty="0"/>
              <a:t>クラスのオブジェクトを作ります。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80</a:t>
            </a:fld>
            <a:endParaRPr kumimoji="1" lang="ja-JP" altLang="en-US"/>
          </a:p>
        </p:txBody>
      </p:sp>
    </p:spTree>
    <p:extLst>
      <p:ext uri="{BB962C8B-B14F-4D97-AF65-F5344CB8AC3E}">
        <p14:creationId xmlns:p14="http://schemas.microsoft.com/office/powerpoint/2010/main" val="4016765718"/>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break </a:t>
            </a:r>
            <a:r>
              <a:rPr kumimoji="1" lang="ja-JP" altLang="en-US" dirty="0"/>
              <a:t>文の制約です。</a:t>
            </a:r>
            <a:endParaRPr kumimoji="1" lang="en-US" altLang="ja-JP" dirty="0"/>
          </a:p>
          <a:p>
            <a:r>
              <a:rPr kumimoji="1" lang="en-US" altLang="ja-JP" dirty="0"/>
              <a:t>break </a:t>
            </a:r>
            <a:r>
              <a:rPr kumimoji="1" lang="ja-JP" altLang="en-US" dirty="0"/>
              <a:t>文は、ループ、あるいは</a:t>
            </a:r>
            <a:r>
              <a:rPr kumimoji="1" lang="en-US" altLang="ja-JP" dirty="0"/>
              <a:t> switch </a:t>
            </a:r>
            <a:r>
              <a:rPr kumimoji="1" lang="ja-JP" altLang="en-US" dirty="0"/>
              <a:t>文からの脱出に使います。</a:t>
            </a:r>
            <a:endParaRPr kumimoji="1" lang="en-US" altLang="ja-JP" dirty="0"/>
          </a:p>
          <a:p>
            <a:r>
              <a:rPr kumimoji="1" lang="ja-JP" altLang="en-US" dirty="0"/>
              <a:t>ですので、</a:t>
            </a:r>
            <a:r>
              <a:rPr kumimoji="1" lang="en-US" altLang="ja-JP" dirty="0"/>
              <a:t>break </a:t>
            </a:r>
            <a:r>
              <a:rPr kumimoji="1" lang="ja-JP" altLang="en-US" dirty="0"/>
              <a:t>文は、ループ内部、あるいは </a:t>
            </a:r>
            <a:r>
              <a:rPr kumimoji="1" lang="en-US" altLang="ja-JP" dirty="0"/>
              <a:t>switch </a:t>
            </a:r>
            <a:r>
              <a:rPr kumimoji="1" lang="ja-JP" altLang="en-US" dirty="0"/>
              <a:t>文内部でしか使えません。</a:t>
            </a:r>
            <a:endParaRPr kumimoji="1" lang="en-US" altLang="ja-JP" dirty="0"/>
          </a:p>
          <a:p>
            <a:r>
              <a:rPr kumimoji="1" lang="ja-JP" altLang="en-US" dirty="0"/>
              <a:t>それ以外の場所で </a:t>
            </a:r>
            <a:r>
              <a:rPr kumimoji="1" lang="en-US" altLang="ja-JP" dirty="0"/>
              <a:t>break</a:t>
            </a:r>
            <a:r>
              <a:rPr kumimoji="1" lang="ja-JP" altLang="en-US" dirty="0"/>
              <a:t> 文が出てきた場合は制約エラーとする必要があります。</a:t>
            </a:r>
            <a:endParaRPr kumimoji="1" lang="en-US" altLang="ja-JP" dirty="0"/>
          </a:p>
          <a:p>
            <a:r>
              <a:rPr kumimoji="1" lang="ja-JP" altLang="en-US" dirty="0"/>
              <a:t>同様に </a:t>
            </a:r>
            <a:r>
              <a:rPr kumimoji="1" lang="en-US" altLang="ja-JP" dirty="0"/>
              <a:t>continue </a:t>
            </a:r>
            <a:r>
              <a:rPr kumimoji="1" lang="ja-JP" altLang="en-US" dirty="0"/>
              <a:t>文はループ内部でしか使えませんし、</a:t>
            </a:r>
            <a:endParaRPr kumimoji="1" lang="en-US" altLang="ja-JP" dirty="0"/>
          </a:p>
          <a:p>
            <a:r>
              <a:rPr kumimoji="1" lang="en-US" altLang="ja-JP" dirty="0"/>
              <a:t>case </a:t>
            </a:r>
            <a:r>
              <a:rPr kumimoji="1" lang="ja-JP" altLang="en-US" dirty="0"/>
              <a:t>値ラベルや </a:t>
            </a:r>
            <a:r>
              <a:rPr kumimoji="1" lang="en-US" altLang="ja-JP" dirty="0"/>
              <a:t>default </a:t>
            </a:r>
            <a:r>
              <a:rPr kumimoji="1" lang="ja-JP" altLang="en-US" dirty="0"/>
              <a:t>ラベルは </a:t>
            </a:r>
            <a:r>
              <a:rPr kumimoji="1" lang="en-US" altLang="ja-JP" dirty="0"/>
              <a:t>switch </a:t>
            </a:r>
            <a:r>
              <a:rPr kumimoji="1" lang="ja-JP" altLang="en-US" dirty="0"/>
              <a:t>文の内部でしか使えませんので、</a:t>
            </a:r>
            <a:endParaRPr kumimoji="1" lang="en-US" altLang="ja-JP" dirty="0"/>
          </a:p>
          <a:p>
            <a:r>
              <a:rPr kumimoji="1" lang="ja-JP" altLang="en-US" dirty="0"/>
              <a:t>それ以外の場所で出てきた場合は制約エラーにしなければなりません。</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81</a:t>
            </a:fld>
            <a:endParaRPr kumimoji="1" lang="ja-JP" altLang="en-US"/>
          </a:p>
        </p:txBody>
      </p:sp>
    </p:spTree>
    <p:extLst>
      <p:ext uri="{BB962C8B-B14F-4D97-AF65-F5344CB8AC3E}">
        <p14:creationId xmlns:p14="http://schemas.microsoft.com/office/powerpoint/2010/main" val="3678238023"/>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ループ内部にいるかどうかの判定にためには、</a:t>
            </a:r>
            <a:r>
              <a:rPr kumimoji="1" lang="en-US" altLang="ja-JP" dirty="0" err="1"/>
              <a:t>boolean</a:t>
            </a:r>
            <a:r>
              <a:rPr kumimoji="1" lang="ja-JP" altLang="en-US" dirty="0"/>
              <a:t> 型のフィールド変数を用意しておきます。</a:t>
            </a:r>
            <a:endParaRPr kumimoji="1" lang="en-US" altLang="ja-JP" dirty="0"/>
          </a:p>
          <a:p>
            <a:r>
              <a:rPr kumimoji="1" lang="ja-JP" altLang="en-US" dirty="0"/>
              <a:t>こちらの例のように、ループ内部にいるかどうかを表す </a:t>
            </a:r>
            <a:r>
              <a:rPr kumimoji="1" lang="en-US" altLang="ja-JP" dirty="0" err="1"/>
              <a:t>inLoop</a:t>
            </a:r>
            <a:r>
              <a:rPr kumimoji="1" lang="ja-JP" altLang="en-US" dirty="0"/>
              <a:t>、</a:t>
            </a:r>
            <a:endParaRPr kumimoji="1" lang="en-US" altLang="ja-JP" dirty="0"/>
          </a:p>
          <a:p>
            <a:r>
              <a:rPr kumimoji="1" lang="en-US" altLang="ja-JP" dirty="0"/>
              <a:t>switch </a:t>
            </a:r>
            <a:r>
              <a:rPr kumimoji="1" lang="ja-JP" altLang="en-US" dirty="0"/>
              <a:t>文の内部にいるかどうかを表す </a:t>
            </a:r>
            <a:r>
              <a:rPr kumimoji="1" lang="en-US" altLang="ja-JP" dirty="0" err="1"/>
              <a:t>inSwitch</a:t>
            </a:r>
            <a:r>
              <a:rPr kumimoji="1" lang="en-US" altLang="ja-JP" dirty="0"/>
              <a:t> </a:t>
            </a:r>
            <a:r>
              <a:rPr kumimoji="1" lang="ja-JP" altLang="en-US" dirty="0"/>
              <a:t>を用意します。</a:t>
            </a:r>
            <a:endParaRPr kumimoji="1" lang="en-US" altLang="ja-JP" dirty="0"/>
          </a:p>
          <a:p>
            <a:r>
              <a:rPr kumimoji="1" lang="ja-JP" altLang="en-US" dirty="0"/>
              <a:t>初期値は </a:t>
            </a:r>
            <a:r>
              <a:rPr kumimoji="1" lang="en-US" altLang="ja-JP" dirty="0"/>
              <a:t>false </a:t>
            </a:r>
            <a:r>
              <a:rPr kumimoji="1" lang="ja-JP" altLang="en-US" dirty="0"/>
              <a:t>としておき、</a:t>
            </a:r>
            <a:endParaRPr kumimoji="1" lang="en-US" altLang="ja-JP" dirty="0"/>
          </a:p>
          <a:p>
            <a:r>
              <a:rPr kumimoji="1" lang="ja-JP" altLang="en-US" dirty="0"/>
              <a:t>ループに入ったときに </a:t>
            </a:r>
            <a:r>
              <a:rPr kumimoji="1" lang="en-US" altLang="ja-JP" dirty="0" err="1"/>
              <a:t>inLoop</a:t>
            </a:r>
            <a:r>
              <a:rPr kumimoji="1" lang="en-US" altLang="ja-JP" dirty="0"/>
              <a:t> </a:t>
            </a:r>
            <a:r>
              <a:rPr kumimoji="1" lang="ja-JP" altLang="en-US" dirty="0"/>
              <a:t>の値を </a:t>
            </a:r>
            <a:r>
              <a:rPr kumimoji="1" lang="en-US" altLang="ja-JP" dirty="0"/>
              <a:t>true </a:t>
            </a:r>
            <a:r>
              <a:rPr kumimoji="1" lang="ja-JP" altLang="en-US" dirty="0"/>
              <a:t>にします。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82</a:t>
            </a:fld>
            <a:endParaRPr kumimoji="1" lang="ja-JP" altLang="en-US"/>
          </a:p>
        </p:txBody>
      </p:sp>
    </p:spTree>
    <p:extLst>
      <p:ext uri="{BB962C8B-B14F-4D97-AF65-F5344CB8AC3E}">
        <p14:creationId xmlns:p14="http://schemas.microsoft.com/office/powerpoint/2010/main" val="379275137"/>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while </a:t>
            </a:r>
            <a:r>
              <a:rPr kumimoji="1" lang="ja-JP" altLang="en-US" dirty="0"/>
              <a:t>文等のループに入る場合、</a:t>
            </a:r>
            <a:endParaRPr kumimoji="1" lang="en-US" altLang="ja-JP" dirty="0"/>
          </a:p>
          <a:p>
            <a:r>
              <a:rPr kumimoji="1" lang="en-US" altLang="ja-JP" dirty="0" err="1"/>
              <a:t>inLoop</a:t>
            </a:r>
            <a:r>
              <a:rPr kumimoji="1" lang="en-US" altLang="ja-JP" dirty="0"/>
              <a:t> </a:t>
            </a:r>
            <a:r>
              <a:rPr kumimoji="1" lang="ja-JP" altLang="en-US" dirty="0"/>
              <a:t>の値を作業用変数に記憶した後、</a:t>
            </a:r>
            <a:endParaRPr kumimoji="1" lang="en-US" altLang="ja-JP" dirty="0"/>
          </a:p>
          <a:p>
            <a:r>
              <a:rPr kumimoji="1" lang="en-US" altLang="ja-JP" dirty="0" err="1"/>
              <a:t>inLoop</a:t>
            </a:r>
            <a:r>
              <a:rPr kumimoji="1" lang="en-US" altLang="ja-JP" dirty="0"/>
              <a:t> </a:t>
            </a:r>
            <a:r>
              <a:rPr kumimoji="1" lang="ja-JP" altLang="en-US" dirty="0"/>
              <a:t>を </a:t>
            </a:r>
            <a:r>
              <a:rPr kumimoji="1" lang="en-US" altLang="ja-JP" dirty="0"/>
              <a:t>true </a:t>
            </a:r>
            <a:r>
              <a:rPr kumimoji="1" lang="ja-JP" altLang="en-US" dirty="0"/>
              <a:t>にします。</a:t>
            </a:r>
            <a:endParaRPr kumimoji="1" lang="en-US" altLang="ja-JP" dirty="0"/>
          </a:p>
          <a:p>
            <a:r>
              <a:rPr kumimoji="1" lang="ja-JP" altLang="en-US" dirty="0"/>
              <a:t>すると、</a:t>
            </a:r>
            <a:r>
              <a:rPr kumimoji="1" lang="en-US" altLang="ja-JP" dirty="0"/>
              <a:t>while </a:t>
            </a:r>
            <a:r>
              <a:rPr kumimoji="1" lang="ja-JP" altLang="en-US" dirty="0"/>
              <a:t>文の中の </a:t>
            </a:r>
            <a:r>
              <a:rPr kumimoji="1" lang="en-US" altLang="ja-JP" dirty="0" err="1"/>
              <a:t>parseSatement</a:t>
            </a:r>
            <a:r>
              <a:rPr kumimoji="1" lang="en-US" altLang="ja-JP" dirty="0"/>
              <a:t>() </a:t>
            </a:r>
            <a:r>
              <a:rPr kumimoji="1" lang="ja-JP" altLang="en-US" dirty="0"/>
              <a:t>は、ループ内部として処理されます。</a:t>
            </a:r>
            <a:endParaRPr kumimoji="1" lang="en-US" altLang="ja-JP" dirty="0"/>
          </a:p>
          <a:p>
            <a:r>
              <a:rPr kumimoji="1" lang="en-US" altLang="ja-JP" dirty="0"/>
              <a:t>&lt;Statement&gt; </a:t>
            </a:r>
            <a:r>
              <a:rPr kumimoji="1" lang="ja-JP" altLang="en-US" dirty="0"/>
              <a:t>から出てきたときには、</a:t>
            </a:r>
            <a:r>
              <a:rPr kumimoji="1" lang="en-US" altLang="ja-JP" dirty="0" err="1"/>
              <a:t>inLoop</a:t>
            </a:r>
            <a:r>
              <a:rPr kumimoji="1" lang="en-US" altLang="ja-JP" dirty="0"/>
              <a:t> </a:t>
            </a:r>
            <a:r>
              <a:rPr kumimoji="1" lang="ja-JP" altLang="en-US" dirty="0"/>
              <a:t>の情報を元にもどします。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83</a:t>
            </a:fld>
            <a:endParaRPr kumimoji="1" lang="ja-JP" altLang="en-US"/>
          </a:p>
        </p:txBody>
      </p:sp>
    </p:spTree>
    <p:extLst>
      <p:ext uri="{BB962C8B-B14F-4D97-AF65-F5344CB8AC3E}">
        <p14:creationId xmlns:p14="http://schemas.microsoft.com/office/powerpoint/2010/main" val="4256892537"/>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parseStatement</a:t>
            </a:r>
            <a:r>
              <a:rPr kumimoji="1" lang="en-US" altLang="ja-JP" dirty="0"/>
              <a:t>() </a:t>
            </a:r>
            <a:r>
              <a:rPr kumimoji="1" lang="ja-JP" altLang="en-US" dirty="0"/>
              <a:t>で、</a:t>
            </a:r>
            <a:endParaRPr kumimoji="1" lang="en-US" altLang="ja-JP" dirty="0"/>
          </a:p>
          <a:p>
            <a:r>
              <a:rPr kumimoji="1" lang="en-US" altLang="ja-JP" dirty="0"/>
              <a:t>break </a:t>
            </a:r>
            <a:r>
              <a:rPr kumimoji="1" lang="ja-JP" altLang="en-US" dirty="0"/>
              <a:t>文に来たときは、</a:t>
            </a:r>
            <a:r>
              <a:rPr kumimoji="1" lang="en-US" altLang="ja-JP" dirty="0" err="1"/>
              <a:t>inLoop</a:t>
            </a:r>
            <a:r>
              <a:rPr kumimoji="1" lang="en-US" altLang="ja-JP" dirty="0"/>
              <a:t> </a:t>
            </a:r>
            <a:r>
              <a:rPr kumimoji="1" lang="ja-JP" altLang="en-US" dirty="0"/>
              <a:t>の値を見て</a:t>
            </a:r>
            <a:endParaRPr kumimoji="1" lang="en-US" altLang="ja-JP" dirty="0"/>
          </a:p>
          <a:p>
            <a:r>
              <a:rPr kumimoji="1" lang="ja-JP" altLang="en-US" dirty="0"/>
              <a:t>ループ内部にいるかどうか判定します。</a:t>
            </a:r>
            <a:endParaRPr kumimoji="1" lang="en-US" altLang="ja-JP" dirty="0"/>
          </a:p>
          <a:p>
            <a:r>
              <a:rPr kumimoji="1" lang="en-US" altLang="ja-JP" dirty="0" err="1"/>
              <a:t>inLoop</a:t>
            </a:r>
            <a:r>
              <a:rPr kumimoji="1" lang="en-US" altLang="ja-JP" dirty="0"/>
              <a:t> </a:t>
            </a:r>
            <a:r>
              <a:rPr kumimoji="1" lang="ja-JP" altLang="en-US" dirty="0"/>
              <a:t>が </a:t>
            </a:r>
            <a:r>
              <a:rPr kumimoji="1" lang="en-US" altLang="ja-JP" dirty="0"/>
              <a:t>false </a:t>
            </a:r>
            <a:r>
              <a:rPr kumimoji="1" lang="ja-JP" altLang="en-US" dirty="0"/>
              <a:t>であれば、ループの中にはいませんので、</a:t>
            </a:r>
            <a:endParaRPr kumimoji="1" lang="en-US" altLang="ja-JP" dirty="0"/>
          </a:p>
          <a:p>
            <a:r>
              <a:rPr kumimoji="1" lang="ja-JP" altLang="en-US" dirty="0"/>
              <a:t>ループ内以外で </a:t>
            </a:r>
            <a:r>
              <a:rPr kumimoji="1" lang="en-US" altLang="ja-JP" dirty="0"/>
              <a:t>break </a:t>
            </a:r>
            <a:r>
              <a:rPr kumimoji="1" lang="ja-JP" altLang="en-US" dirty="0"/>
              <a:t>文が来たとして制約エラーとます。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84</a:t>
            </a:fld>
            <a:endParaRPr kumimoji="1" lang="ja-JP" altLang="en-US"/>
          </a:p>
        </p:txBody>
      </p:sp>
    </p:spTree>
    <p:extLst>
      <p:ext uri="{BB962C8B-B14F-4D97-AF65-F5344CB8AC3E}">
        <p14:creationId xmlns:p14="http://schemas.microsoft.com/office/powerpoint/2010/main" val="157594832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Warning </a:t>
            </a:r>
            <a:r>
              <a:rPr kumimoji="1" lang="ja-JP" altLang="en-US" dirty="0"/>
              <a:t>処理についてです。</a:t>
            </a:r>
            <a:endParaRPr kumimoji="1" lang="en-US" altLang="ja-JP" dirty="0"/>
          </a:p>
          <a:p>
            <a:r>
              <a:rPr kumimoji="1" lang="en-US" altLang="ja-JP" dirty="0"/>
              <a:t>Warning </a:t>
            </a:r>
            <a:r>
              <a:rPr kumimoji="1" lang="ja-JP" altLang="en-US" dirty="0"/>
              <a:t>処理は、エラーではないが、プログラマが何らかのミスをしている</a:t>
            </a:r>
            <a:endParaRPr kumimoji="1" lang="en-US" altLang="ja-JP" dirty="0"/>
          </a:p>
          <a:p>
            <a:r>
              <a:rPr kumimoji="1" lang="ja-JP" altLang="en-US" dirty="0"/>
              <a:t>可能性が高い場合に、警告を表示する機能です。</a:t>
            </a:r>
            <a:endParaRPr kumimoji="1" lang="en-US" altLang="ja-JP" dirty="0"/>
          </a:p>
          <a:p>
            <a:r>
              <a:rPr kumimoji="1" lang="ja-JP" altLang="en-US" dirty="0"/>
              <a:t>例えばこのようなプログラムの場合を考えます。</a:t>
            </a:r>
            <a:endParaRPr kumimoji="1" lang="en-US" altLang="ja-JP" dirty="0"/>
          </a:p>
          <a:p>
            <a:r>
              <a:rPr kumimoji="1" lang="ja-JP" altLang="en-US" dirty="0"/>
              <a:t>変数 </a:t>
            </a:r>
            <a:r>
              <a:rPr kumimoji="1" lang="en-US" altLang="ja-JP" dirty="0"/>
              <a:t>x, y, z </a:t>
            </a:r>
            <a:r>
              <a:rPr kumimoji="1" lang="ja-JP" altLang="en-US" dirty="0"/>
              <a:t>が宣言されていますが、このうち </a:t>
            </a:r>
            <a:r>
              <a:rPr kumimoji="1" lang="en-US" altLang="ja-JP" dirty="0"/>
              <a:t>z </a:t>
            </a:r>
            <a:r>
              <a:rPr kumimoji="1" lang="ja-JP" altLang="en-US" dirty="0"/>
              <a:t>は一度も使用されていません。</a:t>
            </a:r>
            <a:endParaRPr kumimoji="1" lang="en-US" altLang="ja-JP" dirty="0"/>
          </a:p>
          <a:p>
            <a:r>
              <a:rPr kumimoji="1" lang="ja-JP" altLang="en-US" dirty="0"/>
              <a:t>通常、変数は使う必要があるから宣言しますから、</a:t>
            </a:r>
            <a:endParaRPr kumimoji="1" lang="en-US" altLang="ja-JP" dirty="0"/>
          </a:p>
          <a:p>
            <a:r>
              <a:rPr kumimoji="1" lang="ja-JP" altLang="en-US" dirty="0"/>
              <a:t>宣言したのに使っていない変数があるというのは、プログラマのミスの可能性があります。</a:t>
            </a:r>
            <a:endParaRPr kumimoji="1" lang="en-US" altLang="ja-JP" dirty="0"/>
          </a:p>
          <a:p>
            <a:r>
              <a:rPr kumimoji="1" lang="ja-JP" altLang="en-US" dirty="0"/>
              <a:t>また、</a:t>
            </a:r>
            <a:r>
              <a:rPr kumimoji="1" lang="en-US" altLang="ja-JP" dirty="0"/>
              <a:t>x </a:t>
            </a:r>
            <a:r>
              <a:rPr kumimoji="1" lang="ja-JP" altLang="en-US" dirty="0"/>
              <a:t>に </a:t>
            </a:r>
            <a:r>
              <a:rPr kumimoji="1" lang="en-US" altLang="ja-JP" dirty="0"/>
              <a:t>y </a:t>
            </a:r>
            <a:r>
              <a:rPr kumimoji="1" lang="ja-JP" altLang="en-US" dirty="0"/>
              <a:t>の値を代入していますが、これより前に </a:t>
            </a:r>
            <a:r>
              <a:rPr kumimoji="1" lang="en-US" altLang="ja-JP" dirty="0"/>
              <a:t>y </a:t>
            </a:r>
            <a:r>
              <a:rPr kumimoji="1" lang="ja-JP" altLang="en-US" dirty="0"/>
              <a:t>に値は代入されていません。</a:t>
            </a:r>
            <a:endParaRPr kumimoji="1" lang="en-US" altLang="ja-JP" dirty="0"/>
          </a:p>
          <a:p>
            <a:r>
              <a:rPr kumimoji="1" lang="ja-JP" altLang="en-US" dirty="0"/>
              <a:t>これもミスの可能性があります。</a:t>
            </a:r>
            <a:endParaRPr kumimoji="1" lang="en-US" altLang="ja-JP" dirty="0"/>
          </a:p>
          <a:p>
            <a:r>
              <a:rPr kumimoji="1" lang="en-US" altLang="ja-JP" dirty="0"/>
              <a:t>break </a:t>
            </a:r>
            <a:r>
              <a:rPr kumimoji="1" lang="ja-JP" altLang="en-US" dirty="0"/>
              <a:t>文が来るとループを脱出しますので、それより後にある文に実行されません。</a:t>
            </a:r>
            <a:endParaRPr kumimoji="1" lang="en-US" altLang="ja-JP" dirty="0"/>
          </a:p>
          <a:p>
            <a:r>
              <a:rPr kumimoji="1" lang="ja-JP" altLang="en-US" dirty="0"/>
              <a:t>こちらの例ですと、</a:t>
            </a:r>
            <a:r>
              <a:rPr kumimoji="1" lang="en-US" altLang="ja-JP" dirty="0"/>
              <a:t>print(x); </a:t>
            </a:r>
            <a:r>
              <a:rPr kumimoji="1" lang="ja-JP" altLang="en-US" dirty="0"/>
              <a:t>という、絶対に実行されない文があります。</a:t>
            </a:r>
            <a:endParaRPr kumimoji="1" lang="en-US" altLang="ja-JP" dirty="0"/>
          </a:p>
          <a:p>
            <a:r>
              <a:rPr kumimoji="1" lang="ja-JP" altLang="en-US" dirty="0"/>
              <a:t>他にも、代入も出力もされない式文は、意味の無い文ですし、</a:t>
            </a:r>
            <a:endParaRPr kumimoji="1" lang="en-US" altLang="ja-JP" dirty="0"/>
          </a:p>
          <a:p>
            <a:r>
              <a:rPr kumimoji="1" lang="en-US" altLang="ja-JP" dirty="0"/>
              <a:t>else </a:t>
            </a:r>
            <a:r>
              <a:rPr kumimoji="1" lang="ja-JP" altLang="en-US" dirty="0"/>
              <a:t>節の無い </a:t>
            </a:r>
            <a:r>
              <a:rPr kumimoji="1" lang="en-US" altLang="ja-JP" dirty="0"/>
              <a:t>if </a:t>
            </a:r>
            <a:r>
              <a:rPr kumimoji="1" lang="ja-JP" altLang="en-US" dirty="0"/>
              <a:t>文の文が空文、というのも意味の無い判定をするだけですので</a:t>
            </a:r>
            <a:endParaRPr kumimoji="1" lang="en-US" altLang="ja-JP" dirty="0"/>
          </a:p>
          <a:p>
            <a:r>
              <a:rPr kumimoji="1" lang="ja-JP" altLang="en-US" dirty="0"/>
              <a:t>プログラマのミスの可能性が高くなります。</a:t>
            </a:r>
            <a:r>
              <a:rPr kumimoji="1" lang="en-US" altLang="ja-JP" dirty="0"/>
              <a:t> </a:t>
            </a:r>
          </a:p>
          <a:p>
            <a:endParaRPr kumimoji="1" lang="ja-JP" altLang="en-US"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85</a:t>
            </a:fld>
            <a:endParaRPr kumimoji="1" lang="ja-JP" altLang="en-US"/>
          </a:p>
        </p:txBody>
      </p:sp>
    </p:spTree>
    <p:extLst>
      <p:ext uri="{BB962C8B-B14F-4D97-AF65-F5344CB8AC3E}">
        <p14:creationId xmlns:p14="http://schemas.microsoft.com/office/powerpoint/2010/main" val="385584770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Warning </a:t>
            </a:r>
            <a:r>
              <a:rPr kumimoji="1" lang="ja-JP" altLang="en-US" dirty="0"/>
              <a:t>処理では、</a:t>
            </a:r>
            <a:r>
              <a:rPr kumimoji="1" lang="en-US" altLang="ja-JP" dirty="0" err="1"/>
              <a:t>SyntaxError</a:t>
            </a:r>
            <a:r>
              <a:rPr kumimoji="1" lang="en-US" altLang="ja-JP" dirty="0"/>
              <a:t>() </a:t>
            </a:r>
            <a:r>
              <a:rPr kumimoji="1" lang="ja-JP" altLang="en-US" dirty="0"/>
              <a:t>と同じように、</a:t>
            </a:r>
            <a:endParaRPr kumimoji="1" lang="en-US" altLang="ja-JP" dirty="0"/>
          </a:p>
          <a:p>
            <a:r>
              <a:rPr kumimoji="1" lang="ja-JP" altLang="en-US" dirty="0"/>
              <a:t>現在の解析位置とメッセージを表示します。</a:t>
            </a:r>
            <a:endParaRPr kumimoji="1" lang="en-US" altLang="ja-JP" dirty="0"/>
          </a:p>
          <a:p>
            <a:r>
              <a:rPr kumimoji="1" lang="en-US" altLang="ja-JP" dirty="0" err="1"/>
              <a:t>SyntaxError</a:t>
            </a:r>
            <a:r>
              <a:rPr kumimoji="1" lang="en-US" altLang="ja-JP" dirty="0"/>
              <a:t>() </a:t>
            </a:r>
            <a:r>
              <a:rPr kumimoji="1" lang="ja-JP" altLang="en-US" dirty="0"/>
              <a:t>とは異なり、</a:t>
            </a:r>
            <a:r>
              <a:rPr kumimoji="1" lang="en-US" altLang="ja-JP" dirty="0"/>
              <a:t>Warning </a:t>
            </a:r>
            <a:r>
              <a:rPr kumimoji="1" lang="ja-JP" altLang="en-US" dirty="0"/>
              <a:t>ではコンパイルを停止せず</a:t>
            </a:r>
            <a:endParaRPr kumimoji="1" lang="en-US" altLang="ja-JP" dirty="0"/>
          </a:p>
          <a:p>
            <a:r>
              <a:rPr kumimoji="1" lang="ja-JP" altLang="en-US" dirty="0"/>
              <a:t>そのまま継続します。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86</a:t>
            </a:fld>
            <a:endParaRPr kumimoji="1" lang="ja-JP" altLang="en-US"/>
          </a:p>
        </p:txBody>
      </p:sp>
    </p:spTree>
    <p:extLst>
      <p:ext uri="{BB962C8B-B14F-4D97-AF65-F5344CB8AC3E}">
        <p14:creationId xmlns:p14="http://schemas.microsoft.com/office/powerpoint/2010/main" val="64035847"/>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Warning </a:t>
            </a:r>
            <a:r>
              <a:rPr kumimoji="1" lang="ja-JP" altLang="en-US" dirty="0"/>
              <a:t>処理の例としては、</a:t>
            </a:r>
            <a:endParaRPr kumimoji="1" lang="en-US" altLang="ja-JP" dirty="0"/>
          </a:p>
          <a:p>
            <a:r>
              <a:rPr kumimoji="1" lang="ja-JP" altLang="en-US" dirty="0"/>
              <a:t>変数の未代入、未参照の警告表示があります。</a:t>
            </a:r>
            <a:endParaRPr kumimoji="1" lang="en-US" altLang="ja-JP" dirty="0"/>
          </a:p>
          <a:p>
            <a:r>
              <a:rPr kumimoji="1" lang="ja-JP" altLang="en-US" dirty="0"/>
              <a:t>変数の未代入とは、変数に値が代入されていないときに、</a:t>
            </a:r>
            <a:endParaRPr kumimoji="1" lang="en-US" altLang="ja-JP" dirty="0"/>
          </a:p>
          <a:p>
            <a:r>
              <a:rPr kumimoji="1" lang="ja-JP" altLang="en-US" dirty="0"/>
              <a:t>その変数を参照することえす。</a:t>
            </a:r>
            <a:endParaRPr kumimoji="1" lang="en-US" altLang="ja-JP" dirty="0"/>
          </a:p>
          <a:p>
            <a:r>
              <a:rPr kumimoji="1" lang="ja-JP" altLang="en-US" dirty="0"/>
              <a:t>通常、変数の値を参照するときには、それ以前に値が代入されているはずですので、</a:t>
            </a:r>
            <a:endParaRPr kumimoji="1" lang="en-US" altLang="ja-JP" dirty="0"/>
          </a:p>
          <a:p>
            <a:r>
              <a:rPr kumimoji="1" lang="ja-JP" altLang="en-US" dirty="0"/>
              <a:t>未代入の変数を参照する、というのはバグの可能性が高くなります。</a:t>
            </a:r>
            <a:endParaRPr kumimoji="1" lang="en-US" altLang="ja-JP" dirty="0"/>
          </a:p>
          <a:p>
            <a:r>
              <a:rPr kumimoji="1" lang="ja-JP" altLang="en-US" dirty="0"/>
              <a:t>そこで、</a:t>
            </a:r>
            <a:r>
              <a:rPr kumimoji="1" lang="en-US" altLang="ja-JP" dirty="0"/>
              <a:t>Warning </a:t>
            </a:r>
            <a:r>
              <a:rPr kumimoji="1" lang="ja-JP" altLang="en-US" dirty="0"/>
              <a:t>を出して、プログラマに注意します。</a:t>
            </a:r>
            <a:endParaRPr kumimoji="1" lang="en-US" altLang="ja-JP" dirty="0"/>
          </a:p>
          <a:p>
            <a:r>
              <a:rPr kumimoji="1" lang="ja-JP" altLang="en-US" dirty="0"/>
              <a:t>変数の未参照とは、宣言されたがプログラム中で一度も使われていない変数があることです。</a:t>
            </a:r>
            <a:endParaRPr kumimoji="1" lang="en-US" altLang="ja-JP" dirty="0"/>
          </a:p>
          <a:p>
            <a:r>
              <a:rPr kumimoji="1" lang="ja-JP" altLang="en-US" dirty="0"/>
              <a:t>宣言したのに使われない、というのもプログラマのミスの可能性が高いので、</a:t>
            </a:r>
            <a:endParaRPr kumimoji="1" lang="en-US" altLang="ja-JP" dirty="0"/>
          </a:p>
          <a:p>
            <a:r>
              <a:rPr kumimoji="1" lang="en-US" altLang="ja-JP" dirty="0"/>
              <a:t>Warning </a:t>
            </a:r>
            <a:r>
              <a:rPr kumimoji="1" lang="ja-JP" altLang="en-US" dirty="0"/>
              <a:t>を出します。</a:t>
            </a:r>
            <a:endParaRPr kumimoji="1" lang="en-US" altLang="ja-JP" dirty="0"/>
          </a:p>
          <a:p>
            <a:r>
              <a:rPr kumimoji="1" lang="ja-JP" altLang="en-US" dirty="0"/>
              <a:t>変数の未代入、未参照に対応させるには、</a:t>
            </a:r>
            <a:r>
              <a:rPr kumimoji="1" lang="en-US" altLang="ja-JP" dirty="0"/>
              <a:t>Var </a:t>
            </a:r>
            <a:r>
              <a:rPr kumimoji="1" lang="ja-JP" altLang="en-US" dirty="0"/>
              <a:t>クラスのフィールドに、</a:t>
            </a:r>
            <a:endParaRPr kumimoji="1" lang="en-US" altLang="ja-JP" dirty="0"/>
          </a:p>
          <a:p>
            <a:r>
              <a:rPr kumimoji="1" lang="ja-JP" altLang="en-US" dirty="0"/>
              <a:t>値が代入されたかどうかを表すフィールド </a:t>
            </a:r>
            <a:r>
              <a:rPr kumimoji="1" lang="en-US" altLang="ja-JP" dirty="0"/>
              <a:t>assigned </a:t>
            </a:r>
            <a:r>
              <a:rPr kumimoji="1" lang="ja-JP" altLang="en-US" dirty="0"/>
              <a:t>と、</a:t>
            </a:r>
            <a:endParaRPr kumimoji="1" lang="en-US" altLang="ja-JP" dirty="0"/>
          </a:p>
          <a:p>
            <a:r>
              <a:rPr kumimoji="1" lang="ja-JP" altLang="en-US" dirty="0"/>
              <a:t>変数が参照されたかどうかを表すフィールド </a:t>
            </a:r>
            <a:r>
              <a:rPr kumimoji="1" lang="en-US" altLang="ja-JP" dirty="0" err="1"/>
              <a:t>reffered</a:t>
            </a:r>
            <a:r>
              <a:rPr kumimoji="1" lang="en-US" altLang="ja-JP" dirty="0"/>
              <a:t> </a:t>
            </a:r>
            <a:r>
              <a:rPr kumimoji="1" lang="ja-JP" altLang="en-US" dirty="0"/>
              <a:t>を加えます。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87</a:t>
            </a:fld>
            <a:endParaRPr kumimoji="1" lang="ja-JP" altLang="en-US"/>
          </a:p>
        </p:txBody>
      </p:sp>
    </p:spTree>
    <p:extLst>
      <p:ext uri="{BB962C8B-B14F-4D97-AF65-F5344CB8AC3E}">
        <p14:creationId xmlns:p14="http://schemas.microsoft.com/office/powerpoint/2010/main" val="1748327631"/>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&lt;</a:t>
            </a:r>
            <a:r>
              <a:rPr kumimoji="1" lang="en-US" altLang="ja-JP" dirty="0" err="1"/>
              <a:t>Unsigned_Factor</a:t>
            </a:r>
            <a:r>
              <a:rPr kumimoji="1" lang="en-US" altLang="ja-JP" dirty="0"/>
              <a:t>&gt; </a:t>
            </a:r>
            <a:r>
              <a:rPr kumimoji="1" lang="ja-JP" altLang="en-US" dirty="0"/>
              <a:t>の解析で、</a:t>
            </a:r>
            <a:endParaRPr kumimoji="1" lang="en-US" altLang="ja-JP" dirty="0"/>
          </a:p>
          <a:p>
            <a:r>
              <a:rPr kumimoji="1" lang="ja-JP" altLang="en-US" dirty="0"/>
              <a:t>変数が来た場合、その変数は参照されましたので、</a:t>
            </a:r>
            <a:r>
              <a:rPr kumimoji="1" lang="en-US" altLang="ja-JP" dirty="0" err="1"/>
              <a:t>refferd</a:t>
            </a:r>
            <a:r>
              <a:rPr kumimoji="1" lang="en-US" altLang="ja-JP" dirty="0"/>
              <a:t> </a:t>
            </a:r>
            <a:r>
              <a:rPr kumimoji="1" lang="ja-JP" altLang="en-US" dirty="0"/>
              <a:t>フィールドの値を </a:t>
            </a:r>
            <a:r>
              <a:rPr kumimoji="1" lang="en-US" altLang="ja-JP" dirty="0"/>
              <a:t>true </a:t>
            </a:r>
            <a:r>
              <a:rPr kumimoji="1" lang="ja-JP" altLang="en-US" dirty="0"/>
              <a:t>にします。</a:t>
            </a:r>
            <a:endParaRPr kumimoji="1" lang="en-US" altLang="ja-JP" dirty="0"/>
          </a:p>
          <a:p>
            <a:r>
              <a:rPr kumimoji="1" lang="ja-JP" altLang="en-US" dirty="0"/>
              <a:t>また、変数が代入の左辺に来た場合は、</a:t>
            </a:r>
            <a:endParaRPr kumimoji="1" lang="en-US" altLang="ja-JP" dirty="0"/>
          </a:p>
          <a:p>
            <a:r>
              <a:rPr kumimoji="1" lang="ja-JP" altLang="en-US" dirty="0"/>
              <a:t>値が代入されましたので </a:t>
            </a:r>
            <a:r>
              <a:rPr kumimoji="1" lang="en-US" altLang="ja-JP" dirty="0"/>
              <a:t>assigned </a:t>
            </a:r>
            <a:r>
              <a:rPr kumimoji="1" lang="ja-JP" altLang="en-US" dirty="0"/>
              <a:t>フィールドの値を </a:t>
            </a:r>
            <a:r>
              <a:rPr kumimoji="1" lang="en-US" altLang="ja-JP" dirty="0"/>
              <a:t>true </a:t>
            </a:r>
            <a:r>
              <a:rPr kumimoji="1" lang="ja-JP" altLang="en-US" dirty="0"/>
              <a:t>にします。</a:t>
            </a:r>
            <a:endParaRPr kumimoji="1" lang="en-US" altLang="ja-JP" dirty="0"/>
          </a:p>
          <a:p>
            <a:r>
              <a:rPr kumimoji="1" lang="ja-JP" altLang="en-US" dirty="0"/>
              <a:t>代入の左辺以外の場合は、変数の中身が参照されます。</a:t>
            </a:r>
            <a:endParaRPr kumimoji="1" lang="en-US" altLang="ja-JP" dirty="0"/>
          </a:p>
          <a:p>
            <a:r>
              <a:rPr kumimoji="1" lang="ja-JP" altLang="en-US" dirty="0"/>
              <a:t>このとき、</a:t>
            </a:r>
            <a:r>
              <a:rPr kumimoji="1" lang="en-US" altLang="ja-JP" dirty="0"/>
              <a:t>assigned </a:t>
            </a:r>
            <a:r>
              <a:rPr kumimoji="1" lang="ja-JP" altLang="en-US" dirty="0"/>
              <a:t>フィールドの値が </a:t>
            </a:r>
            <a:r>
              <a:rPr kumimoji="1" lang="en-US" altLang="ja-JP" dirty="0"/>
              <a:t>false </a:t>
            </a:r>
            <a:r>
              <a:rPr kumimoji="1" lang="ja-JP" altLang="en-US" dirty="0"/>
              <a:t>であれば、</a:t>
            </a:r>
            <a:endParaRPr kumimoji="1" lang="en-US" altLang="ja-JP" dirty="0"/>
          </a:p>
          <a:p>
            <a:r>
              <a:rPr kumimoji="1" lang="ja-JP" altLang="en-US" dirty="0"/>
              <a:t>未代入の変数の値が参照されたとして</a:t>
            </a:r>
            <a:endParaRPr kumimoji="1" lang="en-US" altLang="ja-JP" dirty="0"/>
          </a:p>
          <a:p>
            <a:r>
              <a:rPr kumimoji="1" lang="en-US" altLang="ja-JP" dirty="0"/>
              <a:t>Warning </a:t>
            </a:r>
            <a:r>
              <a:rPr kumimoji="1" lang="ja-JP" altLang="en-US" dirty="0"/>
              <a:t>を出します。</a:t>
            </a:r>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88</a:t>
            </a:fld>
            <a:endParaRPr kumimoji="1" lang="ja-JP" altLang="en-US"/>
          </a:p>
        </p:txBody>
      </p:sp>
    </p:spTree>
    <p:extLst>
      <p:ext uri="{BB962C8B-B14F-4D97-AF65-F5344CB8AC3E}">
        <p14:creationId xmlns:p14="http://schemas.microsoft.com/office/powerpoint/2010/main" val="4227173640"/>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プログラムの解析完了時には、</a:t>
            </a:r>
            <a:endParaRPr kumimoji="1" lang="en-US" altLang="ja-JP" dirty="0"/>
          </a:p>
          <a:p>
            <a:r>
              <a:rPr kumimoji="1" lang="ja-JP" altLang="en-US" dirty="0"/>
              <a:t>各変数の </a:t>
            </a:r>
            <a:r>
              <a:rPr kumimoji="1" lang="en-US" altLang="ja-JP" dirty="0" err="1"/>
              <a:t>reffered</a:t>
            </a:r>
            <a:r>
              <a:rPr kumimoji="1" lang="en-US" altLang="ja-JP" dirty="0"/>
              <a:t> </a:t>
            </a:r>
            <a:r>
              <a:rPr kumimoji="1" lang="ja-JP" altLang="en-US" dirty="0"/>
              <a:t>フィールドをチェックします。</a:t>
            </a:r>
            <a:endParaRPr kumimoji="1" lang="en-US" altLang="ja-JP" dirty="0"/>
          </a:p>
          <a:p>
            <a:r>
              <a:rPr kumimoji="1" lang="en-US" altLang="ja-JP" dirty="0" err="1"/>
              <a:t>reffered</a:t>
            </a:r>
            <a:r>
              <a:rPr kumimoji="1" lang="en-US" altLang="ja-JP" dirty="0"/>
              <a:t> </a:t>
            </a:r>
            <a:r>
              <a:rPr kumimoji="1" lang="ja-JP" altLang="en-US" dirty="0"/>
              <a:t>フィールドが </a:t>
            </a:r>
            <a:r>
              <a:rPr kumimoji="1" lang="en-US" altLang="ja-JP" dirty="0"/>
              <a:t>false </a:t>
            </a:r>
            <a:r>
              <a:rPr kumimoji="1" lang="ja-JP" altLang="en-US" dirty="0"/>
              <a:t>の場合は、その変数はプログラム中で</a:t>
            </a:r>
            <a:endParaRPr kumimoji="1" lang="en-US" altLang="ja-JP" dirty="0"/>
          </a:p>
          <a:p>
            <a:r>
              <a:rPr kumimoji="1" lang="en-US" altLang="ja-JP" dirty="0"/>
              <a:t>1</a:t>
            </a:r>
            <a:r>
              <a:rPr kumimoji="1" lang="ja-JP" altLang="en-US" dirty="0"/>
              <a:t>度も参照されていませんので、</a:t>
            </a:r>
            <a:r>
              <a:rPr kumimoji="1" lang="en-US" altLang="ja-JP" dirty="0"/>
              <a:t>Warning </a:t>
            </a:r>
            <a:r>
              <a:rPr kumimoji="1" lang="ja-JP" altLang="en-US" dirty="0"/>
              <a:t>を出します。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それでは、今回の講義はこれで終了します。</a:t>
            </a:r>
            <a:endParaRPr kumimoji="1" lang="en-US" altLang="ja-JP" dirty="0"/>
          </a:p>
          <a:p>
            <a:r>
              <a:rPr kumimoji="1" lang="en-US" altLang="ja-JP" dirty="0" err="1"/>
              <a:t>GoogleClassroom</a:t>
            </a:r>
            <a:r>
              <a:rPr kumimoji="1" lang="en-US" altLang="ja-JP" dirty="0"/>
              <a:t> </a:t>
            </a:r>
            <a:r>
              <a:rPr kumimoji="1" lang="ja-JP" altLang="en-US" dirty="0"/>
              <a:t>に課題テストを挙げてありますので、来週の授業開始時までに提出してください。</a:t>
            </a:r>
            <a:endParaRPr kumimoji="1" lang="en-US" altLang="ja-JP" dirty="0"/>
          </a:p>
          <a:p>
            <a:r>
              <a:rPr kumimoji="1" lang="ja-JP" altLang="en-US" dirty="0"/>
              <a:t>お疲れ様でした。</a:t>
            </a:r>
          </a:p>
          <a:p>
            <a:endParaRPr kumimoji="1" lang="ja-JP" altLang="en-US"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89</a:t>
            </a:fld>
            <a:endParaRPr kumimoji="1" lang="ja-JP" altLang="en-US"/>
          </a:p>
        </p:txBody>
      </p:sp>
    </p:spTree>
    <p:extLst>
      <p:ext uri="{BB962C8B-B14F-4D97-AF65-F5344CB8AC3E}">
        <p14:creationId xmlns:p14="http://schemas.microsoft.com/office/powerpoint/2010/main" val="3876587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記号表の中で、関数を管理するのが関数表です。</a:t>
            </a:r>
            <a:endParaRPr kumimoji="1" lang="en-US" altLang="ja-JP" dirty="0"/>
          </a:p>
          <a:p>
            <a:r>
              <a:rPr kumimoji="1" lang="ja-JP" altLang="en-US" dirty="0"/>
              <a:t>関数表は、関数名、引数と返り値の型、実行開始番地などが格納されます。</a:t>
            </a:r>
            <a:endParaRPr kumimoji="1" lang="en-US" altLang="ja-JP" dirty="0"/>
          </a:p>
          <a:p>
            <a:r>
              <a:rPr kumimoji="1" lang="ja-JP" altLang="en-US" dirty="0"/>
              <a:t>たとえば、こちらの例ですと、</a:t>
            </a:r>
            <a:endParaRPr kumimoji="1" lang="en-US" altLang="ja-JP" dirty="0"/>
          </a:p>
          <a:p>
            <a:r>
              <a:rPr kumimoji="1" lang="en-US" altLang="ja-JP" dirty="0"/>
              <a:t>max </a:t>
            </a:r>
            <a:r>
              <a:rPr kumimoji="1" lang="ja-JP" altLang="en-US" dirty="0"/>
              <a:t>は、</a:t>
            </a:r>
            <a:r>
              <a:rPr kumimoji="1" lang="en-US" altLang="ja-JP" dirty="0"/>
              <a:t>int </a:t>
            </a:r>
            <a:r>
              <a:rPr kumimoji="1" lang="ja-JP" altLang="en-US" dirty="0"/>
              <a:t>型の引数</a:t>
            </a:r>
            <a:r>
              <a:rPr kumimoji="1" lang="en-US" altLang="ja-JP" dirty="0"/>
              <a:t>2</a:t>
            </a:r>
            <a:r>
              <a:rPr kumimoji="1" lang="ja-JP" altLang="en-US" dirty="0"/>
              <a:t>個を入力すると、</a:t>
            </a:r>
            <a:r>
              <a:rPr kumimoji="1" lang="en-US" altLang="ja-JP" dirty="0"/>
              <a:t>int </a:t>
            </a:r>
            <a:r>
              <a:rPr kumimoji="1" lang="ja-JP" altLang="en-US" dirty="0"/>
              <a:t>型が返ってくる、</a:t>
            </a:r>
            <a:endParaRPr kumimoji="1" lang="en-US" altLang="ja-JP" dirty="0"/>
          </a:p>
          <a:p>
            <a:r>
              <a:rPr kumimoji="1" lang="en-US" altLang="ja-JP" dirty="0"/>
              <a:t>max </a:t>
            </a:r>
            <a:r>
              <a:rPr kumimoji="1" lang="ja-JP" altLang="en-US" dirty="0"/>
              <a:t>の命令コードは</a:t>
            </a:r>
            <a:r>
              <a:rPr kumimoji="1" lang="en-US" altLang="ja-JP" dirty="0"/>
              <a:t>1000</a:t>
            </a:r>
            <a:r>
              <a:rPr kumimoji="1" lang="ja-JP" altLang="en-US" dirty="0"/>
              <a:t>番地から開始、</a:t>
            </a:r>
            <a:endParaRPr kumimoji="1" lang="en-US" altLang="ja-JP" dirty="0"/>
          </a:p>
          <a:p>
            <a:r>
              <a:rPr kumimoji="1" lang="en-US" altLang="ja-JP" dirty="0" err="1"/>
              <a:t>printArray</a:t>
            </a:r>
            <a:r>
              <a:rPr kumimoji="1" lang="en-US" altLang="ja-JP" dirty="0"/>
              <a:t> </a:t>
            </a:r>
            <a:r>
              <a:rPr kumimoji="1" lang="ja-JP" altLang="en-US" dirty="0"/>
              <a:t>は、 </a:t>
            </a:r>
            <a:r>
              <a:rPr kumimoji="1" lang="en-US" altLang="ja-JP" dirty="0"/>
              <a:t>int </a:t>
            </a:r>
            <a:r>
              <a:rPr kumimoji="1" lang="ja-JP" altLang="en-US" dirty="0"/>
              <a:t>型配列を引数として入力し、返り値は無し、</a:t>
            </a:r>
            <a:endParaRPr kumimoji="1" lang="en-US" altLang="ja-JP" dirty="0"/>
          </a:p>
          <a:p>
            <a:r>
              <a:rPr kumimoji="1" lang="en-US" altLang="ja-JP" dirty="0" err="1"/>
              <a:t>printArray</a:t>
            </a:r>
            <a:r>
              <a:rPr kumimoji="1" lang="en-US" altLang="ja-JP" dirty="0"/>
              <a:t> </a:t>
            </a:r>
            <a:r>
              <a:rPr kumimoji="1" lang="ja-JP" altLang="en-US" dirty="0"/>
              <a:t>の命令コードは</a:t>
            </a:r>
            <a:r>
              <a:rPr kumimoji="1" lang="en-US" altLang="ja-JP" dirty="0"/>
              <a:t>2000</a:t>
            </a:r>
            <a:r>
              <a:rPr kumimoji="1" lang="ja-JP" altLang="en-US" dirty="0"/>
              <a:t>番地から開始、となります。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9</a:t>
            </a:fld>
            <a:endParaRPr kumimoji="1" lang="ja-JP" altLang="en-US"/>
          </a:p>
        </p:txBody>
      </p:sp>
    </p:spTree>
    <p:extLst>
      <p:ext uri="{BB962C8B-B14F-4D97-AF65-F5344CB8AC3E}">
        <p14:creationId xmlns:p14="http://schemas.microsoft.com/office/powerpoint/2010/main" val="2071208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sp>
          <p:nvSpPr>
            <p:cNvPr id="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8"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1"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2"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3"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4"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grpSp>
      <p:sp>
        <p:nvSpPr>
          <p:cNvPr id="8208" name="Rectangle 16"/>
          <p:cNvSpPr>
            <a:spLocks noGrp="1" noChangeArrowheads="1"/>
          </p:cNvSpPr>
          <p:nvPr>
            <p:ph type="ctrTitle" sz="quarter"/>
          </p:nvPr>
        </p:nvSpPr>
        <p:spPr>
          <a:xfrm>
            <a:off x="1066800" y="1997075"/>
            <a:ext cx="7086600" cy="1431925"/>
          </a:xfrm>
        </p:spPr>
        <p:txBody>
          <a:bodyPr anchor="b"/>
          <a:lstStyle>
            <a:lvl1pPr>
              <a:defRPr/>
            </a:lvl1pPr>
          </a:lstStyle>
          <a:p>
            <a:r>
              <a:rPr lang="ja-JP" altLang="en-US"/>
              <a:t>マスタ タイトルの書式設定</a:t>
            </a:r>
          </a:p>
        </p:txBody>
      </p:sp>
      <p:sp>
        <p:nvSpPr>
          <p:cNvPr id="8209"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ja-JP" altLang="en-US"/>
              <a:t>マスタ サブタイトルの書式設定</a:t>
            </a:r>
          </a:p>
        </p:txBody>
      </p:sp>
      <p:sp>
        <p:nvSpPr>
          <p:cNvPr id="18" name="Rectangle 18"/>
          <p:cNvSpPr>
            <a:spLocks noGrp="1" noChangeArrowheads="1"/>
          </p:cNvSpPr>
          <p:nvPr>
            <p:ph type="dt" sz="quarter" idx="10"/>
          </p:nvPr>
        </p:nvSpPr>
        <p:spPr/>
        <p:txBody>
          <a:bodyPr/>
          <a:lstStyle>
            <a:lvl1pPr>
              <a:defRPr/>
            </a:lvl1pPr>
          </a:lstStyle>
          <a:p>
            <a:pPr>
              <a:defRPr/>
            </a:pPr>
            <a:endParaRPr lang="en-US" altLang="ja-JP"/>
          </a:p>
        </p:txBody>
      </p:sp>
      <p:sp>
        <p:nvSpPr>
          <p:cNvPr id="19" name="Rectangle 19"/>
          <p:cNvSpPr>
            <a:spLocks noGrp="1" noChangeArrowheads="1"/>
          </p:cNvSpPr>
          <p:nvPr>
            <p:ph type="ftr" sz="quarter" idx="11"/>
          </p:nvPr>
        </p:nvSpPr>
        <p:spPr/>
        <p:txBody>
          <a:bodyPr/>
          <a:lstStyle>
            <a:lvl1pPr>
              <a:defRPr/>
            </a:lvl1pPr>
          </a:lstStyle>
          <a:p>
            <a:pPr>
              <a:defRPr/>
            </a:pPr>
            <a:endParaRPr lang="en-US" altLang="ja-JP"/>
          </a:p>
        </p:txBody>
      </p:sp>
      <p:sp>
        <p:nvSpPr>
          <p:cNvPr id="20" name="Rectangle 20"/>
          <p:cNvSpPr>
            <a:spLocks noGrp="1" noChangeArrowheads="1"/>
          </p:cNvSpPr>
          <p:nvPr>
            <p:ph type="sldNum" sz="quarter" idx="12"/>
          </p:nvPr>
        </p:nvSpPr>
        <p:spPr/>
        <p:txBody>
          <a:bodyPr/>
          <a:lstStyle>
            <a:lvl1pPr>
              <a:defRPr/>
            </a:lvl1pPr>
          </a:lstStyle>
          <a:p>
            <a:fld id="{96912A01-D19D-4ED1-A982-25167836A28E}" type="slidenum">
              <a:rPr lang="en-US" altLang="ja-JP"/>
              <a:pPr/>
              <a:t>‹#›</a:t>
            </a:fld>
            <a:endParaRPr lang="en-US" altLang="ja-JP"/>
          </a:p>
        </p:txBody>
      </p:sp>
    </p:spTree>
    <p:extLst>
      <p:ext uri="{BB962C8B-B14F-4D97-AF65-F5344CB8AC3E}">
        <p14:creationId xmlns:p14="http://schemas.microsoft.com/office/powerpoint/2010/main" val="41820014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83"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7184"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4" name="Rectangle 18"/>
          <p:cNvSpPr>
            <a:spLocks noGrp="1" noChangeArrowheads="1"/>
          </p:cNvSpPr>
          <p:nvPr>
            <p:ph type="dt" sz="quarter" idx="2"/>
          </p:nvPr>
        </p:nvSpPr>
        <p:spPr bwMode="auto">
          <a:xfrm>
            <a:off x="1066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kumimoji="0" sz="1000">
                <a:effectLst>
                  <a:outerShdw blurRad="38100" dist="38100" dir="2700000" algn="tl">
                    <a:srgbClr val="000000"/>
                  </a:outerShdw>
                </a:effectLst>
                <a:latin typeface="+mn-lt"/>
              </a:defRPr>
            </a:lvl1pPr>
          </a:lstStyle>
          <a:p>
            <a:pPr>
              <a:defRPr/>
            </a:pPr>
            <a:endParaRPr lang="en-US" altLang="ja-JP"/>
          </a:p>
        </p:txBody>
      </p:sp>
      <p:sp>
        <p:nvSpPr>
          <p:cNvPr id="35" name="Rectangle 19"/>
          <p:cNvSpPr>
            <a:spLocks noGrp="1" noChangeArrowheads="1"/>
          </p:cNvSpPr>
          <p:nvPr>
            <p:ph type="ftr" sz="quarter" idx="3"/>
          </p:nvPr>
        </p:nvSpPr>
        <p:spPr bwMode="auto">
          <a:xfrm>
            <a:off x="33528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kumimoji="0" sz="1000">
                <a:effectLst>
                  <a:outerShdw blurRad="38100" dist="38100" dir="2700000" algn="tl">
                    <a:srgbClr val="000000"/>
                  </a:outerShdw>
                </a:effectLst>
                <a:latin typeface="+mn-lt"/>
              </a:defRPr>
            </a:lvl1pPr>
          </a:lstStyle>
          <a:p>
            <a:pPr>
              <a:defRPr/>
            </a:pPr>
            <a:endParaRPr lang="en-US" altLang="ja-JP"/>
          </a:p>
        </p:txBody>
      </p:sp>
      <p:sp>
        <p:nvSpPr>
          <p:cNvPr id="36" name="Rectangle 20"/>
          <p:cNvSpPr>
            <a:spLocks noGrp="1" noChangeArrowheads="1"/>
          </p:cNvSpPr>
          <p:nvPr>
            <p:ph type="sldNum" sz="quarter" idx="4"/>
          </p:nvPr>
        </p:nvSpPr>
        <p:spPr bwMode="auto">
          <a:xfrm>
            <a:off x="67056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kumimoji="0" sz="1000">
                <a:effectLst>
                  <a:outerShdw blurRad="38100" dist="38100" dir="2700000" algn="tl">
                    <a:srgbClr val="000000"/>
                  </a:outerShdw>
                </a:effectLst>
              </a:defRPr>
            </a:lvl1pPr>
          </a:lstStyle>
          <a:p>
            <a:fld id="{6745D65C-682B-41FC-BCDF-7411336B567C}" type="slidenum">
              <a:rPr lang="en-US" altLang="ja-JP"/>
              <a:pPr/>
              <a:t>‹#›</a:t>
            </a:fld>
            <a:endParaRPr lang="en-US" altLang="ja-JP"/>
          </a:p>
        </p:txBody>
      </p:sp>
    </p:spTree>
    <p:extLst>
      <p:ext uri="{BB962C8B-B14F-4D97-AF65-F5344CB8AC3E}">
        <p14:creationId xmlns:p14="http://schemas.microsoft.com/office/powerpoint/2010/main" val="3153110980"/>
      </p:ext>
    </p:extLst>
  </p:cSld>
  <p:clrMap bg1="dk2" tx1="lt1" bg2="dk1" tx2="lt2" accent1="accent1" accent2="accent2" accent3="accent3" accent4="accent4" accent5="accent5" accent6="accent6" hlink="hlink" folHlink="folHlink"/>
  <p:sldLayoutIdLst>
    <p:sldLayoutId id="2147483721" r:id="rId1"/>
  </p:sldLayoutIdLst>
  <p:txStyles>
    <p:titleStyle>
      <a:lvl1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2pPr>
      <a:lvl3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3pPr>
      <a:lvl4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4pPr>
      <a:lvl5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5pPr>
      <a:lvl6pPr marL="4572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6pPr>
      <a:lvl7pPr marL="9144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7pPr>
      <a:lvl8pPr marL="13716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8pPr>
      <a:lvl9pPr marL="18288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kumimoji="1"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tx1"/>
        </a:buClr>
        <a:buChar char="–"/>
        <a:defRPr kumimoji="1"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3" Type="http://schemas.openxmlformats.org/officeDocument/2006/relationships/notesSlide" Target="../notesSlides/notesSlide7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75.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90600" y="1676400"/>
            <a:ext cx="7086600" cy="898525"/>
          </a:xfrm>
        </p:spPr>
        <p:txBody>
          <a:bodyPr/>
          <a:lstStyle/>
          <a:p>
            <a:pPr eaLnBrk="1" hangingPunct="1"/>
            <a:r>
              <a:rPr lang="ja-JP" altLang="en-US" dirty="0">
                <a:effectLst/>
              </a:rPr>
              <a:t>コンパイラ</a:t>
            </a:r>
          </a:p>
        </p:txBody>
      </p:sp>
      <p:sp>
        <p:nvSpPr>
          <p:cNvPr id="3075" name="Rectangle 3"/>
          <p:cNvSpPr>
            <a:spLocks noGrp="1" noChangeArrowheads="1"/>
          </p:cNvSpPr>
          <p:nvPr>
            <p:ph type="subTitle" idx="1"/>
          </p:nvPr>
        </p:nvSpPr>
        <p:spPr>
          <a:xfrm>
            <a:off x="990600" y="2743200"/>
            <a:ext cx="7162800" cy="3124200"/>
          </a:xfrm>
        </p:spPr>
        <p:txBody>
          <a:bodyPr/>
          <a:lstStyle/>
          <a:p>
            <a:pPr eaLnBrk="1" hangingPunct="1"/>
            <a:r>
              <a:rPr lang="ja-JP" altLang="en-US" dirty="0">
                <a:effectLst/>
              </a:rPr>
              <a:t>第7回 制約検査</a:t>
            </a:r>
            <a:endParaRPr lang="en-US" altLang="ja-JP" dirty="0">
              <a:effectLst/>
            </a:endParaRPr>
          </a:p>
          <a:p>
            <a:pPr eaLnBrk="1" hangingPunct="1"/>
            <a:r>
              <a:rPr lang="en-US" altLang="ja-JP" dirty="0">
                <a:effectLst/>
              </a:rPr>
              <a:t>― </a:t>
            </a:r>
            <a:r>
              <a:rPr lang="ja-JP" altLang="en-US" dirty="0">
                <a:effectLst/>
              </a:rPr>
              <a:t>型の検査と表管理 ―</a:t>
            </a:r>
          </a:p>
          <a:p>
            <a:pPr algn="r" eaLnBrk="1" hangingPunct="1"/>
            <a:r>
              <a:rPr lang="en-US" altLang="ja-JP" dirty="0">
                <a:effectLst/>
              </a:rPr>
              <a:t>http://www.info.kindai.ac.jp/compiler</a:t>
            </a:r>
          </a:p>
          <a:p>
            <a:pPr algn="r"/>
            <a:r>
              <a:rPr lang="en-US" altLang="ja-JP" dirty="0">
                <a:latin typeface="Times New Roman" panose="02020603050405020304" pitchFamily="18" charset="0"/>
              </a:rPr>
              <a:t>E</a:t>
            </a:r>
            <a:r>
              <a:rPr lang="ja-JP" altLang="en-US" dirty="0">
                <a:latin typeface="Times New Roman" panose="02020603050405020304" pitchFamily="18" charset="0"/>
              </a:rPr>
              <a:t>館</a:t>
            </a:r>
            <a:r>
              <a:rPr lang="en-US" altLang="ja-JP" dirty="0">
                <a:latin typeface="Times New Roman" panose="02020603050405020304" pitchFamily="18" charset="0"/>
              </a:rPr>
              <a:t>3</a:t>
            </a:r>
            <a:r>
              <a:rPr lang="ja-JP" altLang="en-US" dirty="0">
                <a:latin typeface="Times New Roman" panose="02020603050405020304" pitchFamily="18" charset="0"/>
              </a:rPr>
              <a:t>階</a:t>
            </a:r>
            <a:r>
              <a:rPr lang="en-US" altLang="ja-JP" dirty="0">
                <a:latin typeface="Times New Roman" panose="02020603050405020304" pitchFamily="18" charset="0"/>
              </a:rPr>
              <a:t>E-331 </a:t>
            </a:r>
            <a:r>
              <a:rPr lang="ja-JP" altLang="en-US" dirty="0">
                <a:latin typeface="Times New Roman" panose="02020603050405020304" pitchFamily="18" charset="0"/>
              </a:rPr>
              <a:t>内線</a:t>
            </a:r>
            <a:r>
              <a:rPr lang="en-US" altLang="ja-JP" dirty="0">
                <a:latin typeface="Times New Roman" panose="02020603050405020304" pitchFamily="18" charset="0"/>
              </a:rPr>
              <a:t>5459</a:t>
            </a:r>
          </a:p>
          <a:p>
            <a:pPr algn="r" eaLnBrk="1" hangingPunct="1"/>
            <a:r>
              <a:rPr lang="en-US" altLang="ja-JP" dirty="0">
                <a:effectLst/>
              </a:rPr>
              <a:t>takasi-i@info.kindai.ac.jp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記号表の探索</a:t>
            </a:r>
          </a:p>
        </p:txBody>
      </p:sp>
      <p:sp>
        <p:nvSpPr>
          <p:cNvPr id="139267"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名前をキーとして探索</a:t>
            </a:r>
          </a:p>
          <a:p>
            <a:pPr lvl="1"/>
            <a:r>
              <a:rPr lang="ja-JP" altLang="en-US">
                <a:effectLst/>
              </a:rPr>
              <a:t>線形探索</a:t>
            </a:r>
          </a:p>
          <a:p>
            <a:pPr lvl="1"/>
            <a:r>
              <a:rPr lang="ja-JP" altLang="en-US">
                <a:effectLst/>
              </a:rPr>
              <a:t>ハッシュ探索</a:t>
            </a:r>
          </a:p>
          <a:p>
            <a:pPr lvl="1"/>
            <a:r>
              <a:rPr lang="ja-JP" altLang="en-US">
                <a:effectLst/>
              </a:rPr>
              <a:t>2分探索</a:t>
            </a:r>
          </a:p>
        </p:txBody>
      </p:sp>
      <p:sp>
        <p:nvSpPr>
          <p:cNvPr id="139268" name="Rectangle 4"/>
          <p:cNvSpPr>
            <a:spLocks noChangeArrowheads="1"/>
          </p:cNvSpPr>
          <p:nvPr/>
        </p:nvSpPr>
        <p:spPr bwMode="auto">
          <a:xfrm>
            <a:off x="5791200" y="3429000"/>
            <a:ext cx="2590800" cy="1295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記号表</a:t>
            </a:r>
          </a:p>
        </p:txBody>
      </p:sp>
      <p:grpSp>
        <p:nvGrpSpPr>
          <p:cNvPr id="139328" name="Group 64"/>
          <p:cNvGrpSpPr>
            <a:grpSpLocks/>
          </p:cNvGrpSpPr>
          <p:nvPr/>
        </p:nvGrpSpPr>
        <p:grpSpPr bwMode="auto">
          <a:xfrm>
            <a:off x="6096000" y="2209800"/>
            <a:ext cx="1771650" cy="1143000"/>
            <a:chOff x="3840" y="1392"/>
            <a:chExt cx="1116" cy="720"/>
          </a:xfrm>
        </p:grpSpPr>
        <p:sp>
          <p:nvSpPr>
            <p:cNvPr id="139269" name="Text Box 5"/>
            <p:cNvSpPr txBox="1">
              <a:spLocks noChangeArrowheads="1"/>
            </p:cNvSpPr>
            <p:nvPr/>
          </p:nvSpPr>
          <p:spPr bwMode="auto">
            <a:xfrm>
              <a:off x="3840" y="1392"/>
              <a:ext cx="1116" cy="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名前 </a:t>
              </a:r>
              <a:r>
                <a:rPr lang="en-US" altLang="ja-JP" sz="2800" dirty="0"/>
                <a:t>“</a:t>
              </a:r>
              <a:r>
                <a:rPr lang="en-US" altLang="ja-JP" sz="2800" dirty="0" err="1"/>
                <a:t>ans</a:t>
              </a:r>
              <a:r>
                <a:rPr lang="en-US" altLang="ja-JP" sz="2800" dirty="0"/>
                <a:t>”</a:t>
              </a:r>
            </a:p>
          </p:txBody>
        </p:sp>
        <p:sp>
          <p:nvSpPr>
            <p:cNvPr id="139270" name="Line 6"/>
            <p:cNvSpPr>
              <a:spLocks noChangeShapeType="1"/>
            </p:cNvSpPr>
            <p:nvPr/>
          </p:nvSpPr>
          <p:spPr bwMode="auto">
            <a:xfrm>
              <a:off x="4416" y="1776"/>
              <a:ext cx="0" cy="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p:nvSpPr>
          <p:cNvPr id="139272" name="Line 8"/>
          <p:cNvSpPr>
            <a:spLocks noChangeShapeType="1"/>
          </p:cNvSpPr>
          <p:nvPr/>
        </p:nvSpPr>
        <p:spPr bwMode="auto">
          <a:xfrm flipH="1">
            <a:off x="7010400" y="4800600"/>
            <a:ext cx="0" cy="609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139327" name="Group 63"/>
          <p:cNvGraphicFramePr>
            <a:graphicFrameLocks noGrp="1"/>
          </p:cNvGraphicFramePr>
          <p:nvPr/>
        </p:nvGraphicFramePr>
        <p:xfrm>
          <a:off x="5410200" y="5486400"/>
          <a:ext cx="3276600" cy="914400"/>
        </p:xfrm>
        <a:graphic>
          <a:graphicData uri="http://schemas.openxmlformats.org/drawingml/2006/table">
            <a:tbl>
              <a:tblPr/>
              <a:tblGrid>
                <a:gridCol w="819150">
                  <a:extLst>
                    <a:ext uri="{9D8B030D-6E8A-4147-A177-3AD203B41FA5}">
                      <a16:colId xmlns:a16="http://schemas.microsoft.com/office/drawing/2014/main" val="20000"/>
                    </a:ext>
                  </a:extLst>
                </a:gridCol>
                <a:gridCol w="819150">
                  <a:extLst>
                    <a:ext uri="{9D8B030D-6E8A-4147-A177-3AD203B41FA5}">
                      <a16:colId xmlns:a16="http://schemas.microsoft.com/office/drawing/2014/main" val="20001"/>
                    </a:ext>
                  </a:extLst>
                </a:gridCol>
                <a:gridCol w="819150">
                  <a:extLst>
                    <a:ext uri="{9D8B030D-6E8A-4147-A177-3AD203B41FA5}">
                      <a16:colId xmlns:a16="http://schemas.microsoft.com/office/drawing/2014/main" val="20002"/>
                    </a:ext>
                  </a:extLst>
                </a:gridCol>
                <a:gridCol w="819150">
                  <a:extLst>
                    <a:ext uri="{9D8B030D-6E8A-4147-A177-3AD203B41FA5}">
                      <a16:colId xmlns:a16="http://schemas.microsoft.com/office/drawing/2014/main" val="20003"/>
                    </a:ext>
                  </a:extLst>
                </a:gridCol>
              </a:tblGrid>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名前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種類</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ans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39328"/>
                                        </p:tgtEl>
                                        <p:attrNameLst>
                                          <p:attrName>style.visibility</p:attrName>
                                        </p:attrNameLst>
                                      </p:cBhvr>
                                      <p:to>
                                        <p:strVal val="visible"/>
                                      </p:to>
                                    </p:set>
                                    <p:animEffect transition="in" filter="wipe(up)">
                                      <p:cBhvr>
                                        <p:cTn id="7" dur="500"/>
                                        <p:tgtEl>
                                          <p:spTgt spid="1393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39272"/>
                                        </p:tgtEl>
                                        <p:attrNameLst>
                                          <p:attrName>style.visibility</p:attrName>
                                        </p:attrNameLst>
                                      </p:cBhvr>
                                      <p:to>
                                        <p:strVal val="visible"/>
                                      </p:to>
                                    </p:set>
                                    <p:animEffect transition="in" filter="wipe(up)">
                                      <p:cBhvr>
                                        <p:cTn id="12" dur="500"/>
                                        <p:tgtEl>
                                          <p:spTgt spid="139272"/>
                                        </p:tgtEl>
                                      </p:cBhvr>
                                    </p:animEffect>
                                  </p:childTnLst>
                                </p:cTn>
                              </p:par>
                            </p:childTnLst>
                          </p:cTn>
                        </p:par>
                        <p:par>
                          <p:cTn id="13" fill="hold" nodeType="afterGroup">
                            <p:stCondLst>
                              <p:cond delay="500"/>
                            </p:stCondLst>
                            <p:childTnLst>
                              <p:par>
                                <p:cTn id="14" presetID="22" presetClass="entr" presetSubtype="1" fill="hold" nodeType="afterEffect">
                                  <p:stCondLst>
                                    <p:cond delay="0"/>
                                  </p:stCondLst>
                                  <p:childTnLst>
                                    <p:set>
                                      <p:cBhvr>
                                        <p:cTn id="15" dur="1" fill="hold">
                                          <p:stCondLst>
                                            <p:cond delay="0"/>
                                          </p:stCondLst>
                                        </p:cTn>
                                        <p:tgtEl>
                                          <p:spTgt spid="139327"/>
                                        </p:tgtEl>
                                        <p:attrNameLst>
                                          <p:attrName>style.visibility</p:attrName>
                                        </p:attrNameLst>
                                      </p:cBhvr>
                                      <p:to>
                                        <p:strVal val="visible"/>
                                      </p:to>
                                    </p:set>
                                    <p:animEffect transition="in" filter="wipe(up)">
                                      <p:cBhvr>
                                        <p:cTn id="16" dur="500"/>
                                        <p:tgtEl>
                                          <p:spTgt spid="1393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7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線形探索</a:t>
            </a:r>
          </a:p>
        </p:txBody>
      </p:sp>
      <p:sp>
        <p:nvSpPr>
          <p:cNvPr id="143363" name="Rectangle 3"/>
          <p:cNvSpPr>
            <a:spLocks noGrp="1" noChangeArrowheads="1"/>
          </p:cNvSpPr>
          <p:nvPr>
            <p:ph type="body" idx="4294967295"/>
          </p:nvPr>
        </p:nvSpPr>
        <p:spPr>
          <a:xfrm>
            <a:off x="990600" y="1447800"/>
            <a:ext cx="73914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線形探索</a:t>
            </a:r>
          </a:p>
          <a:p>
            <a:pPr lvl="1"/>
            <a:r>
              <a:rPr lang="ja-JP" altLang="en-US">
                <a:effectLst/>
              </a:rPr>
              <a:t>上から順に探索</a:t>
            </a:r>
          </a:p>
        </p:txBody>
      </p:sp>
      <p:graphicFrame>
        <p:nvGraphicFramePr>
          <p:cNvPr id="143446" name="Group 86"/>
          <p:cNvGraphicFramePr>
            <a:graphicFrameLocks noGrp="1"/>
          </p:cNvGraphicFramePr>
          <p:nvPr/>
        </p:nvGraphicFramePr>
        <p:xfrm>
          <a:off x="1905000" y="2895600"/>
          <a:ext cx="6096000" cy="520320"/>
        </p:xfrm>
        <a:graphic>
          <a:graphicData uri="http://schemas.openxmlformats.org/drawingml/2006/table">
            <a:tbl>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ans</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43445" name="Group 85"/>
          <p:cNvGraphicFramePr>
            <a:graphicFrameLocks noGrp="1"/>
          </p:cNvGraphicFramePr>
          <p:nvPr/>
        </p:nvGraphicFramePr>
        <p:xfrm>
          <a:off x="1905000" y="3657600"/>
          <a:ext cx="6096000" cy="520320"/>
        </p:xfrm>
        <a:graphic>
          <a:graphicData uri="http://schemas.openxmlformats.org/drawingml/2006/table">
            <a:tbl>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time</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43444" name="Group 84"/>
          <p:cNvGraphicFramePr>
            <a:graphicFrameLocks noGrp="1"/>
          </p:cNvGraphicFramePr>
          <p:nvPr/>
        </p:nvGraphicFramePr>
        <p:xfrm>
          <a:off x="1905000" y="4419600"/>
          <a:ext cx="6096000" cy="520320"/>
        </p:xfrm>
        <a:graphic>
          <a:graphicData uri="http://schemas.openxmlformats.org/drawingml/2006/table">
            <a:tbl>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array of int [5]</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2～6</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43443" name="Group 83"/>
          <p:cNvGraphicFramePr>
            <a:graphicFrameLocks noGrp="1"/>
          </p:cNvGraphicFramePr>
          <p:nvPr/>
        </p:nvGraphicFramePr>
        <p:xfrm>
          <a:off x="1905000" y="5943600"/>
          <a:ext cx="6096000" cy="520320"/>
        </p:xfrm>
        <a:graphic>
          <a:graphicData uri="http://schemas.openxmlformats.org/drawingml/2006/table">
            <a:tbl>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data</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double</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7～8</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43468" name="Group 108"/>
          <p:cNvGraphicFramePr>
            <a:graphicFrameLocks noGrp="1"/>
          </p:cNvGraphicFramePr>
          <p:nvPr/>
        </p:nvGraphicFramePr>
        <p:xfrm>
          <a:off x="1905000" y="5181600"/>
          <a:ext cx="6096000" cy="520320"/>
        </p:xfrm>
        <a:graphic>
          <a:graphicData uri="http://schemas.openxmlformats.org/drawingml/2006/table">
            <a:tbl>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関数</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 </a:t>
                      </a: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 </a:t>
                      </a: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1000</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43469" name="Line 109"/>
          <p:cNvSpPr>
            <a:spLocks noChangeShapeType="1"/>
          </p:cNvSpPr>
          <p:nvPr/>
        </p:nvSpPr>
        <p:spPr bwMode="auto">
          <a:xfrm>
            <a:off x="2133600" y="3200400"/>
            <a:ext cx="0" cy="381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43470" name="Line 110"/>
          <p:cNvSpPr>
            <a:spLocks noChangeShapeType="1"/>
          </p:cNvSpPr>
          <p:nvPr/>
        </p:nvSpPr>
        <p:spPr bwMode="auto">
          <a:xfrm>
            <a:off x="2133600" y="3962400"/>
            <a:ext cx="0" cy="381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43471" name="Line 111"/>
          <p:cNvSpPr>
            <a:spLocks noChangeShapeType="1"/>
          </p:cNvSpPr>
          <p:nvPr/>
        </p:nvSpPr>
        <p:spPr bwMode="auto">
          <a:xfrm>
            <a:off x="2133600" y="4724400"/>
            <a:ext cx="0" cy="381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43472" name="Line 112"/>
          <p:cNvSpPr>
            <a:spLocks noChangeShapeType="1"/>
          </p:cNvSpPr>
          <p:nvPr/>
        </p:nvSpPr>
        <p:spPr bwMode="auto">
          <a:xfrm>
            <a:off x="2133600" y="5486400"/>
            <a:ext cx="0" cy="381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143473" name="Group 113"/>
          <p:cNvGrpSpPr>
            <a:grpSpLocks/>
          </p:cNvGrpSpPr>
          <p:nvPr/>
        </p:nvGrpSpPr>
        <p:grpSpPr bwMode="auto">
          <a:xfrm>
            <a:off x="4495798" y="1600200"/>
            <a:ext cx="1911350" cy="1143000"/>
            <a:chOff x="3840" y="1392"/>
            <a:chExt cx="1204" cy="720"/>
          </a:xfrm>
        </p:grpSpPr>
        <p:sp>
          <p:nvSpPr>
            <p:cNvPr id="143474" name="Text Box 114"/>
            <p:cNvSpPr txBox="1">
              <a:spLocks noChangeArrowheads="1"/>
            </p:cNvSpPr>
            <p:nvPr/>
          </p:nvSpPr>
          <p:spPr bwMode="auto">
            <a:xfrm>
              <a:off x="3840" y="1392"/>
              <a:ext cx="1204" cy="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名前 </a:t>
              </a:r>
              <a:r>
                <a:rPr lang="en-US" altLang="ja-JP" sz="2800" dirty="0"/>
                <a:t>“max”</a:t>
              </a:r>
            </a:p>
          </p:txBody>
        </p:sp>
        <p:sp>
          <p:nvSpPr>
            <p:cNvPr id="143475" name="Line 115"/>
            <p:cNvSpPr>
              <a:spLocks noChangeShapeType="1"/>
            </p:cNvSpPr>
            <p:nvPr/>
          </p:nvSpPr>
          <p:spPr bwMode="auto">
            <a:xfrm>
              <a:off x="4416" y="1776"/>
              <a:ext cx="0" cy="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p:nvSpPr>
          <p:cNvPr id="143477" name="Line 117"/>
          <p:cNvSpPr>
            <a:spLocks noChangeShapeType="1"/>
          </p:cNvSpPr>
          <p:nvPr/>
        </p:nvSpPr>
        <p:spPr bwMode="auto">
          <a:xfrm>
            <a:off x="1676400" y="2971800"/>
            <a:ext cx="0" cy="25146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43479" name="AutoShape 119"/>
          <p:cNvSpPr>
            <a:spLocks noChangeArrowheads="1"/>
          </p:cNvSpPr>
          <p:nvPr/>
        </p:nvSpPr>
        <p:spPr bwMode="auto">
          <a:xfrm>
            <a:off x="1828800" y="5105400"/>
            <a:ext cx="6248400" cy="685800"/>
          </a:xfrm>
          <a:prstGeom prst="roundRect">
            <a:avLst>
              <a:gd name="adj" fmla="val 16667"/>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43473"/>
                                        </p:tgtEl>
                                        <p:attrNameLst>
                                          <p:attrName>style.visibility</p:attrName>
                                        </p:attrNameLst>
                                      </p:cBhvr>
                                      <p:to>
                                        <p:strVal val="visible"/>
                                      </p:to>
                                    </p:set>
                                    <p:animEffect transition="in" filter="wipe(up)">
                                      <p:cBhvr>
                                        <p:cTn id="7" dur="500"/>
                                        <p:tgtEl>
                                          <p:spTgt spid="1434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43477"/>
                                        </p:tgtEl>
                                        <p:attrNameLst>
                                          <p:attrName>style.visibility</p:attrName>
                                        </p:attrNameLst>
                                      </p:cBhvr>
                                      <p:to>
                                        <p:strVal val="visible"/>
                                      </p:to>
                                    </p:set>
                                    <p:animEffect transition="in" filter="wipe(up)">
                                      <p:cBhvr>
                                        <p:cTn id="12" dur="500"/>
                                        <p:tgtEl>
                                          <p:spTgt spid="14347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43479"/>
                                        </p:tgtEl>
                                        <p:attrNameLst>
                                          <p:attrName>style.visibility</p:attrName>
                                        </p:attrNameLst>
                                      </p:cBhvr>
                                      <p:to>
                                        <p:strVal val="visible"/>
                                      </p:to>
                                    </p:set>
                                    <p:animEffect transition="in" filter="checkerboard(across)">
                                      <p:cBhvr>
                                        <p:cTn id="17" dur="500"/>
                                        <p:tgtEl>
                                          <p:spTgt spid="1434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77" grpId="0" animBg="1"/>
      <p:bldP spid="14347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ハッシュ探索</a:t>
            </a:r>
          </a:p>
        </p:txBody>
      </p:sp>
      <p:sp>
        <p:nvSpPr>
          <p:cNvPr id="142339" name="Rectangle 3"/>
          <p:cNvSpPr>
            <a:spLocks noGrp="1" noChangeArrowheads="1"/>
          </p:cNvSpPr>
          <p:nvPr>
            <p:ph type="body" idx="4294967295"/>
          </p:nvPr>
        </p:nvSpPr>
        <p:spPr>
          <a:xfrm>
            <a:off x="1066800" y="1524000"/>
            <a:ext cx="75438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ハッシュ探索</a:t>
            </a:r>
          </a:p>
          <a:p>
            <a:pPr lvl="1"/>
            <a:r>
              <a:rPr lang="ja-JP" altLang="en-US">
                <a:effectLst/>
              </a:rPr>
              <a:t>名前のハッシュ値で探索</a:t>
            </a:r>
          </a:p>
        </p:txBody>
      </p:sp>
      <p:graphicFrame>
        <p:nvGraphicFramePr>
          <p:cNvPr id="142495" name="Group 159"/>
          <p:cNvGraphicFramePr>
            <a:graphicFrameLocks noGrp="1"/>
          </p:cNvGraphicFramePr>
          <p:nvPr/>
        </p:nvGraphicFramePr>
        <p:xfrm>
          <a:off x="152400" y="2362200"/>
          <a:ext cx="914400" cy="4170878"/>
        </p:xfrm>
        <a:graphic>
          <a:graphicData uri="http://schemas.openxmlformats.org/drawingml/2006/table">
            <a:tbl>
              <a:tblPr/>
              <a:tblGrid>
                <a:gridCol w="533400">
                  <a:extLst>
                    <a:ext uri="{9D8B030D-6E8A-4147-A177-3AD203B41FA5}">
                      <a16:colId xmlns:a16="http://schemas.microsoft.com/office/drawing/2014/main" val="20000"/>
                    </a:ext>
                  </a:extLst>
                </a:gridCol>
                <a:gridCol w="381000">
                  <a:extLst>
                    <a:ext uri="{9D8B030D-6E8A-4147-A177-3AD203B41FA5}">
                      <a16:colId xmlns:a16="http://schemas.microsoft.com/office/drawing/2014/main" val="20001"/>
                    </a:ext>
                  </a:extLst>
                </a:gridCol>
              </a:tblGrid>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86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graphicFrame>
        <p:nvGraphicFramePr>
          <p:cNvPr id="142493" name="Group 157"/>
          <p:cNvGraphicFramePr>
            <a:graphicFrameLocks noGrp="1"/>
          </p:cNvGraphicFramePr>
          <p:nvPr/>
        </p:nvGraphicFramePr>
        <p:xfrm>
          <a:off x="1295400" y="3962400"/>
          <a:ext cx="3733800" cy="457200"/>
        </p:xfrm>
        <a:graphic>
          <a:graphicData uri="http://schemas.openxmlformats.org/drawingml/2006/table">
            <a:tbl>
              <a:tblPr/>
              <a:tblGrid>
                <a:gridCol w="742950">
                  <a:extLst>
                    <a:ext uri="{9D8B030D-6E8A-4147-A177-3AD203B41FA5}">
                      <a16:colId xmlns:a16="http://schemas.microsoft.com/office/drawing/2014/main" val="20000"/>
                    </a:ext>
                  </a:extLst>
                </a:gridCol>
                <a:gridCol w="819150">
                  <a:extLst>
                    <a:ext uri="{9D8B030D-6E8A-4147-A177-3AD203B41FA5}">
                      <a16:colId xmlns:a16="http://schemas.microsoft.com/office/drawing/2014/main" val="20001"/>
                    </a:ext>
                  </a:extLst>
                </a:gridCol>
                <a:gridCol w="10287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381000">
                  <a:extLst>
                    <a:ext uri="{9D8B030D-6E8A-4147-A177-3AD203B41FA5}">
                      <a16:colId xmlns:a16="http://schemas.microsoft.com/office/drawing/2014/main" val="20004"/>
                    </a:ext>
                  </a:extLst>
                </a:gridCol>
              </a:tblGrid>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ans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42379" name="Line 43"/>
          <p:cNvSpPr>
            <a:spLocks noChangeShapeType="1"/>
          </p:cNvSpPr>
          <p:nvPr/>
        </p:nvSpPr>
        <p:spPr bwMode="auto">
          <a:xfrm>
            <a:off x="914400" y="4191000"/>
            <a:ext cx="3810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142496" name="Group 160"/>
          <p:cNvGraphicFramePr>
            <a:graphicFrameLocks noGrp="1"/>
          </p:cNvGraphicFramePr>
          <p:nvPr/>
        </p:nvGraphicFramePr>
        <p:xfrm>
          <a:off x="5181600" y="3962400"/>
          <a:ext cx="3733800" cy="457200"/>
        </p:xfrm>
        <a:graphic>
          <a:graphicData uri="http://schemas.openxmlformats.org/drawingml/2006/table">
            <a:tbl>
              <a:tblPr/>
              <a:tblGrid>
                <a:gridCol w="742950">
                  <a:extLst>
                    <a:ext uri="{9D8B030D-6E8A-4147-A177-3AD203B41FA5}">
                      <a16:colId xmlns:a16="http://schemas.microsoft.com/office/drawing/2014/main" val="20000"/>
                    </a:ext>
                  </a:extLst>
                </a:gridCol>
                <a:gridCol w="819150">
                  <a:extLst>
                    <a:ext uri="{9D8B030D-6E8A-4147-A177-3AD203B41FA5}">
                      <a16:colId xmlns:a16="http://schemas.microsoft.com/office/drawing/2014/main" val="20001"/>
                    </a:ext>
                  </a:extLst>
                </a:gridCol>
                <a:gridCol w="10287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381000">
                  <a:extLst>
                    <a:ext uri="{9D8B030D-6E8A-4147-A177-3AD203B41FA5}">
                      <a16:colId xmlns:a16="http://schemas.microsoft.com/office/drawing/2014/main" val="20004"/>
                    </a:ext>
                  </a:extLst>
                </a:gridCol>
              </a:tblGrid>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time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double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42392" name="Line 56"/>
          <p:cNvSpPr>
            <a:spLocks noChangeShapeType="1"/>
          </p:cNvSpPr>
          <p:nvPr/>
        </p:nvSpPr>
        <p:spPr bwMode="auto">
          <a:xfrm>
            <a:off x="4800600" y="4191000"/>
            <a:ext cx="3810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142494" name="Group 158"/>
          <p:cNvGraphicFramePr>
            <a:graphicFrameLocks noGrp="1"/>
          </p:cNvGraphicFramePr>
          <p:nvPr/>
        </p:nvGraphicFramePr>
        <p:xfrm>
          <a:off x="1295400" y="5486400"/>
          <a:ext cx="3733800" cy="457200"/>
        </p:xfrm>
        <a:graphic>
          <a:graphicData uri="http://schemas.openxmlformats.org/drawingml/2006/table">
            <a:tbl>
              <a:tblPr/>
              <a:tblGrid>
                <a:gridCol w="742950">
                  <a:extLst>
                    <a:ext uri="{9D8B030D-6E8A-4147-A177-3AD203B41FA5}">
                      <a16:colId xmlns:a16="http://schemas.microsoft.com/office/drawing/2014/main" val="20000"/>
                    </a:ext>
                  </a:extLst>
                </a:gridCol>
                <a:gridCol w="819150">
                  <a:extLst>
                    <a:ext uri="{9D8B030D-6E8A-4147-A177-3AD203B41FA5}">
                      <a16:colId xmlns:a16="http://schemas.microsoft.com/office/drawing/2014/main" val="20001"/>
                    </a:ext>
                  </a:extLst>
                </a:gridCol>
                <a:gridCol w="10287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381000">
                  <a:extLst>
                    <a:ext uri="{9D8B030D-6E8A-4147-A177-3AD203B41FA5}">
                      <a16:colId xmlns:a16="http://schemas.microsoft.com/office/drawing/2014/main" val="20004"/>
                    </a:ext>
                  </a:extLst>
                </a:gridCol>
              </a:tblGrid>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String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42410" name="Line 74"/>
          <p:cNvSpPr>
            <a:spLocks noChangeShapeType="1"/>
          </p:cNvSpPr>
          <p:nvPr/>
        </p:nvSpPr>
        <p:spPr bwMode="auto">
          <a:xfrm>
            <a:off x="914400" y="5715000"/>
            <a:ext cx="3810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142492" name="Group 156"/>
          <p:cNvGraphicFramePr>
            <a:graphicFrameLocks noGrp="1"/>
          </p:cNvGraphicFramePr>
          <p:nvPr/>
        </p:nvGraphicFramePr>
        <p:xfrm>
          <a:off x="1295400" y="2895600"/>
          <a:ext cx="3733800" cy="457200"/>
        </p:xfrm>
        <a:graphic>
          <a:graphicData uri="http://schemas.openxmlformats.org/drawingml/2006/table">
            <a:tbl>
              <a:tblPr/>
              <a:tblGrid>
                <a:gridCol w="742950">
                  <a:extLst>
                    <a:ext uri="{9D8B030D-6E8A-4147-A177-3AD203B41FA5}">
                      <a16:colId xmlns:a16="http://schemas.microsoft.com/office/drawing/2014/main" val="20000"/>
                    </a:ext>
                  </a:extLst>
                </a:gridCol>
                <a:gridCol w="819150">
                  <a:extLst>
                    <a:ext uri="{9D8B030D-6E8A-4147-A177-3AD203B41FA5}">
                      <a16:colId xmlns:a16="http://schemas.microsoft.com/office/drawing/2014/main" val="20001"/>
                    </a:ext>
                  </a:extLst>
                </a:gridCol>
                <a:gridCol w="10287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381000">
                  <a:extLst>
                    <a:ext uri="{9D8B030D-6E8A-4147-A177-3AD203B41FA5}">
                      <a16:colId xmlns:a16="http://schemas.microsoft.com/office/drawing/2014/main" val="20004"/>
                    </a:ext>
                  </a:extLst>
                </a:gridCol>
              </a:tblGrid>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定数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double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42423" name="Line 87"/>
          <p:cNvSpPr>
            <a:spLocks noChangeShapeType="1"/>
          </p:cNvSpPr>
          <p:nvPr/>
        </p:nvSpPr>
        <p:spPr bwMode="auto">
          <a:xfrm>
            <a:off x="914400" y="3124200"/>
            <a:ext cx="3810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142449" name="Group 113"/>
          <p:cNvGrpSpPr>
            <a:grpSpLocks/>
          </p:cNvGrpSpPr>
          <p:nvPr/>
        </p:nvGrpSpPr>
        <p:grpSpPr bwMode="auto">
          <a:xfrm>
            <a:off x="5257802" y="990600"/>
            <a:ext cx="1890713" cy="1600200"/>
            <a:chOff x="3792" y="672"/>
            <a:chExt cx="1191" cy="1008"/>
          </a:xfrm>
        </p:grpSpPr>
        <p:sp>
          <p:nvSpPr>
            <p:cNvPr id="142447" name="Text Box 111"/>
            <p:cNvSpPr txBox="1">
              <a:spLocks noChangeArrowheads="1"/>
            </p:cNvSpPr>
            <p:nvPr/>
          </p:nvSpPr>
          <p:spPr bwMode="auto">
            <a:xfrm>
              <a:off x="3792" y="672"/>
              <a:ext cx="1191" cy="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名前 </a:t>
              </a:r>
              <a:r>
                <a:rPr lang="en-US" altLang="ja-JP" sz="2800" dirty="0"/>
                <a:t>“data”</a:t>
              </a:r>
            </a:p>
          </p:txBody>
        </p:sp>
        <p:sp>
          <p:nvSpPr>
            <p:cNvPr id="142448" name="Line 112"/>
            <p:cNvSpPr>
              <a:spLocks noChangeShapeType="1"/>
            </p:cNvSpPr>
            <p:nvPr/>
          </p:nvSpPr>
          <p:spPr bwMode="auto">
            <a:xfrm>
              <a:off x="4368" y="1056"/>
              <a:ext cx="0" cy="62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p:nvSpPr>
          <p:cNvPr id="142450" name="Text Box 114"/>
          <p:cNvSpPr txBox="1">
            <a:spLocks noChangeArrowheads="1"/>
          </p:cNvSpPr>
          <p:nvPr/>
        </p:nvSpPr>
        <p:spPr bwMode="auto">
          <a:xfrm>
            <a:off x="6248400" y="1724025"/>
            <a:ext cx="26193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hash (“data”) = 6</a:t>
            </a:r>
          </a:p>
        </p:txBody>
      </p:sp>
      <p:sp>
        <p:nvSpPr>
          <p:cNvPr id="142451" name="AutoShape 115"/>
          <p:cNvSpPr>
            <a:spLocks noChangeArrowheads="1"/>
          </p:cNvSpPr>
          <p:nvPr/>
        </p:nvSpPr>
        <p:spPr bwMode="auto">
          <a:xfrm>
            <a:off x="76200" y="5410200"/>
            <a:ext cx="685800" cy="609600"/>
          </a:xfrm>
          <a:prstGeom prst="roundRect">
            <a:avLst>
              <a:gd name="adj" fmla="val 16667"/>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42453" name="AutoShape 117"/>
          <p:cNvSpPr>
            <a:spLocks noChangeArrowheads="1"/>
          </p:cNvSpPr>
          <p:nvPr/>
        </p:nvSpPr>
        <p:spPr bwMode="auto">
          <a:xfrm>
            <a:off x="1143000" y="5410200"/>
            <a:ext cx="4038600" cy="609600"/>
          </a:xfrm>
          <a:prstGeom prst="roundRect">
            <a:avLst>
              <a:gd name="adj" fmla="val 16667"/>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42449"/>
                                        </p:tgtEl>
                                        <p:attrNameLst>
                                          <p:attrName>style.visibility</p:attrName>
                                        </p:attrNameLst>
                                      </p:cBhvr>
                                      <p:to>
                                        <p:strVal val="visible"/>
                                      </p:to>
                                    </p:set>
                                    <p:animEffect transition="in" filter="wipe(up)">
                                      <p:cBhvr>
                                        <p:cTn id="7" dur="500"/>
                                        <p:tgtEl>
                                          <p:spTgt spid="1424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42450"/>
                                        </p:tgtEl>
                                        <p:attrNameLst>
                                          <p:attrName>style.visibility</p:attrName>
                                        </p:attrNameLst>
                                      </p:cBhvr>
                                      <p:to>
                                        <p:strVal val="visible"/>
                                      </p:to>
                                    </p:set>
                                    <p:animEffect transition="in" filter="checkerboard(across)">
                                      <p:cBhvr>
                                        <p:cTn id="12" dur="500"/>
                                        <p:tgtEl>
                                          <p:spTgt spid="14245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42451"/>
                                        </p:tgtEl>
                                        <p:attrNameLst>
                                          <p:attrName>style.visibility</p:attrName>
                                        </p:attrNameLst>
                                      </p:cBhvr>
                                      <p:to>
                                        <p:strVal val="visible"/>
                                      </p:to>
                                    </p:set>
                                    <p:animEffect transition="in" filter="checkerboard(across)">
                                      <p:cBhvr>
                                        <p:cTn id="17" dur="500"/>
                                        <p:tgtEl>
                                          <p:spTgt spid="14245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42453"/>
                                        </p:tgtEl>
                                        <p:attrNameLst>
                                          <p:attrName>style.visibility</p:attrName>
                                        </p:attrNameLst>
                                      </p:cBhvr>
                                      <p:to>
                                        <p:strVal val="visible"/>
                                      </p:to>
                                    </p:set>
                                    <p:animEffect transition="in" filter="checkerboard(across)">
                                      <p:cBhvr>
                                        <p:cTn id="22" dur="500"/>
                                        <p:tgtEl>
                                          <p:spTgt spid="1424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450" grpId="0" autoUpdateAnimBg="0"/>
      <p:bldP spid="142451" grpId="0" animBg="1"/>
      <p:bldP spid="14245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2分探索</a:t>
            </a:r>
          </a:p>
        </p:txBody>
      </p:sp>
      <p:sp>
        <p:nvSpPr>
          <p:cNvPr id="144387" name="Rectangle 3"/>
          <p:cNvSpPr>
            <a:spLocks noGrp="1" noChangeArrowheads="1"/>
          </p:cNvSpPr>
          <p:nvPr>
            <p:ph type="body" idx="4294967295"/>
          </p:nvPr>
        </p:nvSpPr>
        <p:spPr>
          <a:xfrm>
            <a:off x="1066800" y="1524000"/>
            <a:ext cx="75438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2分探索</a:t>
            </a:r>
          </a:p>
          <a:p>
            <a:pPr lvl="1"/>
            <a:r>
              <a:rPr lang="ja-JP" altLang="en-US">
                <a:effectLst/>
              </a:rPr>
              <a:t>2分木上を探索</a:t>
            </a:r>
          </a:p>
        </p:txBody>
      </p:sp>
      <p:graphicFrame>
        <p:nvGraphicFramePr>
          <p:cNvPr id="144516" name="Group 132"/>
          <p:cNvGraphicFramePr>
            <a:graphicFrameLocks noGrp="1"/>
          </p:cNvGraphicFramePr>
          <p:nvPr/>
        </p:nvGraphicFramePr>
        <p:xfrm>
          <a:off x="304800" y="4114800"/>
          <a:ext cx="3352800" cy="914400"/>
        </p:xfrm>
        <a:graphic>
          <a:graphicData uri="http://schemas.openxmlformats.org/drawingml/2006/table">
            <a:tbl>
              <a:tblPr/>
              <a:tblGrid>
                <a:gridCol w="7620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tblGrid>
              <a:tr h="4397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ans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6063">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graphicFrame>
        <p:nvGraphicFramePr>
          <p:cNvPr id="144517" name="Group 133"/>
          <p:cNvGraphicFramePr>
            <a:graphicFrameLocks noGrp="1"/>
          </p:cNvGraphicFramePr>
          <p:nvPr/>
        </p:nvGraphicFramePr>
        <p:xfrm>
          <a:off x="4343400" y="4114800"/>
          <a:ext cx="3429000" cy="914400"/>
        </p:xfrm>
        <a:graphic>
          <a:graphicData uri="http://schemas.openxmlformats.org/drawingml/2006/table">
            <a:tbl>
              <a:tblPr/>
              <a:tblGrid>
                <a:gridCol w="762000">
                  <a:extLst>
                    <a:ext uri="{9D8B030D-6E8A-4147-A177-3AD203B41FA5}">
                      <a16:colId xmlns:a16="http://schemas.microsoft.com/office/drawing/2014/main" val="20000"/>
                    </a:ext>
                  </a:extLst>
                </a:gridCol>
                <a:gridCol w="811213">
                  <a:extLst>
                    <a:ext uri="{9D8B030D-6E8A-4147-A177-3AD203B41FA5}">
                      <a16:colId xmlns:a16="http://schemas.microsoft.com/office/drawing/2014/main" val="20001"/>
                    </a:ext>
                  </a:extLst>
                </a:gridCol>
                <a:gridCol w="182562">
                  <a:extLst>
                    <a:ext uri="{9D8B030D-6E8A-4147-A177-3AD203B41FA5}">
                      <a16:colId xmlns:a16="http://schemas.microsoft.com/office/drawing/2014/main" val="20002"/>
                    </a:ext>
                  </a:extLst>
                </a:gridCol>
                <a:gridCol w="1139825">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tblGrid>
              <a:tr h="4397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tmp</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double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6063">
                <a:tc gridSpan="3">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graphicFrame>
        <p:nvGraphicFramePr>
          <p:cNvPr id="144548" name="Group 164"/>
          <p:cNvGraphicFramePr>
            <a:graphicFrameLocks noGrp="1"/>
          </p:cNvGraphicFramePr>
          <p:nvPr/>
        </p:nvGraphicFramePr>
        <p:xfrm>
          <a:off x="1981200" y="2895600"/>
          <a:ext cx="4191000" cy="914400"/>
        </p:xfrm>
        <a:graphic>
          <a:graphicData uri="http://schemas.openxmlformats.org/drawingml/2006/table">
            <a:tbl>
              <a:tblPr/>
              <a:tblGrid>
                <a:gridCol w="762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5334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tblGrid>
              <a:tr h="4397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array of int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6063">
                <a:tc gridSpan="3">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144476" name="Line 92"/>
          <p:cNvSpPr>
            <a:spLocks noChangeShapeType="1"/>
          </p:cNvSpPr>
          <p:nvPr/>
        </p:nvSpPr>
        <p:spPr bwMode="auto">
          <a:xfrm flipH="1">
            <a:off x="2438400" y="3581400"/>
            <a:ext cx="762000" cy="5334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44477" name="Line 93"/>
          <p:cNvSpPr>
            <a:spLocks noChangeShapeType="1"/>
          </p:cNvSpPr>
          <p:nvPr/>
        </p:nvSpPr>
        <p:spPr bwMode="auto">
          <a:xfrm>
            <a:off x="5105400" y="3581400"/>
            <a:ext cx="762000" cy="5334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144549" name="Group 165"/>
          <p:cNvGraphicFramePr>
            <a:graphicFrameLocks noGrp="1"/>
          </p:cNvGraphicFramePr>
          <p:nvPr/>
        </p:nvGraphicFramePr>
        <p:xfrm>
          <a:off x="1524000" y="5334000"/>
          <a:ext cx="3657600" cy="914400"/>
        </p:xfrm>
        <a:graphic>
          <a:graphicData uri="http://schemas.openxmlformats.org/drawingml/2006/table">
            <a:tbl>
              <a:tblPr/>
              <a:tblGrid>
                <a:gridCol w="609600">
                  <a:extLst>
                    <a:ext uri="{9D8B030D-6E8A-4147-A177-3AD203B41FA5}">
                      <a16:colId xmlns:a16="http://schemas.microsoft.com/office/drawing/2014/main" val="20000"/>
                    </a:ext>
                  </a:extLst>
                </a:gridCol>
                <a:gridCol w="811213">
                  <a:extLst>
                    <a:ext uri="{9D8B030D-6E8A-4147-A177-3AD203B41FA5}">
                      <a16:colId xmlns:a16="http://schemas.microsoft.com/office/drawing/2014/main" val="20001"/>
                    </a:ext>
                  </a:extLst>
                </a:gridCol>
                <a:gridCol w="407987">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838200">
                  <a:extLst>
                    <a:ext uri="{9D8B030D-6E8A-4147-A177-3AD203B41FA5}">
                      <a16:colId xmlns:a16="http://schemas.microsoft.com/office/drawing/2014/main" val="20004"/>
                    </a:ext>
                  </a:extLst>
                </a:gridCol>
              </a:tblGrid>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定数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double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3.14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6063">
                <a:tc gridSpan="3">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144494" name="Line 110"/>
          <p:cNvSpPr>
            <a:spLocks noChangeShapeType="1"/>
          </p:cNvSpPr>
          <p:nvPr/>
        </p:nvSpPr>
        <p:spPr bwMode="auto">
          <a:xfrm flipH="1">
            <a:off x="3962400" y="4800600"/>
            <a:ext cx="1295400" cy="5334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144520" name="Group 136"/>
          <p:cNvGraphicFramePr>
            <a:graphicFrameLocks noGrp="1"/>
          </p:cNvGraphicFramePr>
          <p:nvPr/>
        </p:nvGraphicFramePr>
        <p:xfrm>
          <a:off x="5486400" y="5334000"/>
          <a:ext cx="3352800" cy="914400"/>
        </p:xfrm>
        <a:graphic>
          <a:graphicData uri="http://schemas.openxmlformats.org/drawingml/2006/table">
            <a:tbl>
              <a:tblPr/>
              <a:tblGrid>
                <a:gridCol w="7620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tblGrid>
              <a:tr h="4397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val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long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6063">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144535" name="Line 151"/>
          <p:cNvSpPr>
            <a:spLocks noChangeShapeType="1"/>
          </p:cNvSpPr>
          <p:nvPr/>
        </p:nvSpPr>
        <p:spPr bwMode="auto">
          <a:xfrm>
            <a:off x="6934200" y="4800600"/>
            <a:ext cx="304800" cy="5334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144536" name="Group 152"/>
          <p:cNvGrpSpPr>
            <a:grpSpLocks/>
          </p:cNvGrpSpPr>
          <p:nvPr/>
        </p:nvGrpSpPr>
        <p:grpSpPr bwMode="auto">
          <a:xfrm>
            <a:off x="4495800" y="1600200"/>
            <a:ext cx="1731963" cy="1143000"/>
            <a:chOff x="3840" y="1392"/>
            <a:chExt cx="1091" cy="720"/>
          </a:xfrm>
        </p:grpSpPr>
        <p:sp>
          <p:nvSpPr>
            <p:cNvPr id="144537" name="Text Box 153"/>
            <p:cNvSpPr txBox="1">
              <a:spLocks noChangeArrowheads="1"/>
            </p:cNvSpPr>
            <p:nvPr/>
          </p:nvSpPr>
          <p:spPr bwMode="auto">
            <a:xfrm>
              <a:off x="3840" y="1392"/>
              <a:ext cx="1091" cy="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名前 </a:t>
              </a:r>
              <a:r>
                <a:rPr lang="en-US" altLang="ja-JP" sz="2800" dirty="0"/>
                <a:t>“</a:t>
              </a:r>
              <a:r>
                <a:rPr lang="en-US" altLang="ja-JP" sz="2800" dirty="0" err="1"/>
                <a:t>val</a:t>
              </a:r>
              <a:r>
                <a:rPr lang="en-US" altLang="ja-JP" sz="2800" dirty="0"/>
                <a:t>”</a:t>
              </a:r>
            </a:p>
          </p:txBody>
        </p:sp>
        <p:sp>
          <p:nvSpPr>
            <p:cNvPr id="144538" name="Line 154"/>
            <p:cNvSpPr>
              <a:spLocks noChangeShapeType="1"/>
            </p:cNvSpPr>
            <p:nvPr/>
          </p:nvSpPr>
          <p:spPr bwMode="auto">
            <a:xfrm>
              <a:off x="4416" y="1776"/>
              <a:ext cx="0" cy="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p:nvSpPr>
          <p:cNvPr id="144540" name="Line 156"/>
          <p:cNvSpPr>
            <a:spLocks noChangeShapeType="1"/>
          </p:cNvSpPr>
          <p:nvPr/>
        </p:nvSpPr>
        <p:spPr bwMode="auto">
          <a:xfrm>
            <a:off x="5334000" y="3581400"/>
            <a:ext cx="762000" cy="5334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44541" name="Line 157"/>
          <p:cNvSpPr>
            <a:spLocks noChangeShapeType="1"/>
          </p:cNvSpPr>
          <p:nvPr/>
        </p:nvSpPr>
        <p:spPr bwMode="auto">
          <a:xfrm>
            <a:off x="7086600" y="4800600"/>
            <a:ext cx="304800" cy="5334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44542" name="AutoShape 158"/>
          <p:cNvSpPr>
            <a:spLocks noChangeArrowheads="1"/>
          </p:cNvSpPr>
          <p:nvPr/>
        </p:nvSpPr>
        <p:spPr bwMode="auto">
          <a:xfrm>
            <a:off x="5410200" y="5257800"/>
            <a:ext cx="3505200" cy="1066800"/>
          </a:xfrm>
          <a:prstGeom prst="roundRect">
            <a:avLst>
              <a:gd name="adj" fmla="val 16667"/>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44536"/>
                                        </p:tgtEl>
                                        <p:attrNameLst>
                                          <p:attrName>style.visibility</p:attrName>
                                        </p:attrNameLst>
                                      </p:cBhvr>
                                      <p:to>
                                        <p:strVal val="visible"/>
                                      </p:to>
                                    </p:set>
                                    <p:animEffect transition="in" filter="wipe(up)">
                                      <p:cBhvr>
                                        <p:cTn id="7" dur="500"/>
                                        <p:tgtEl>
                                          <p:spTgt spid="1445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44540"/>
                                        </p:tgtEl>
                                        <p:attrNameLst>
                                          <p:attrName>style.visibility</p:attrName>
                                        </p:attrNameLst>
                                      </p:cBhvr>
                                      <p:to>
                                        <p:strVal val="visible"/>
                                      </p:to>
                                    </p:set>
                                    <p:animEffect transition="in" filter="wipe(up)">
                                      <p:cBhvr>
                                        <p:cTn id="12" dur="500"/>
                                        <p:tgtEl>
                                          <p:spTgt spid="144540"/>
                                        </p:tgtEl>
                                      </p:cBhvr>
                                    </p:animEffect>
                                  </p:childTnLst>
                                </p:cTn>
                              </p:par>
                            </p:childTnLst>
                          </p:cTn>
                        </p:par>
                        <p:par>
                          <p:cTn id="13" fill="hold" nodeType="afterGroup">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144541"/>
                                        </p:tgtEl>
                                        <p:attrNameLst>
                                          <p:attrName>style.visibility</p:attrName>
                                        </p:attrNameLst>
                                      </p:cBhvr>
                                      <p:to>
                                        <p:strVal val="visible"/>
                                      </p:to>
                                    </p:set>
                                    <p:animEffect transition="in" filter="wipe(up)">
                                      <p:cBhvr>
                                        <p:cTn id="16" dur="500"/>
                                        <p:tgtEl>
                                          <p:spTgt spid="14454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144542"/>
                                        </p:tgtEl>
                                        <p:attrNameLst>
                                          <p:attrName>style.visibility</p:attrName>
                                        </p:attrNameLst>
                                      </p:cBhvr>
                                      <p:to>
                                        <p:strVal val="visible"/>
                                      </p:to>
                                    </p:set>
                                    <p:animEffect transition="in" filter="checkerboard(across)">
                                      <p:cBhvr>
                                        <p:cTn id="21" dur="500"/>
                                        <p:tgtEl>
                                          <p:spTgt spid="1445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540" grpId="0" animBg="1"/>
      <p:bldP spid="144541" grpId="0" animBg="1"/>
      <p:bldP spid="14454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各探索方法の長所と短所</a:t>
            </a:r>
          </a:p>
        </p:txBody>
      </p:sp>
      <p:graphicFrame>
        <p:nvGraphicFramePr>
          <p:cNvPr id="145453" name="Group 45"/>
          <p:cNvGraphicFramePr>
            <a:graphicFrameLocks noGrp="1"/>
          </p:cNvGraphicFramePr>
          <p:nvPr/>
        </p:nvGraphicFramePr>
        <p:xfrm>
          <a:off x="457200" y="1981200"/>
          <a:ext cx="8001000" cy="3469386"/>
        </p:xfrm>
        <a:graphic>
          <a:graphicData uri="http://schemas.openxmlformats.org/drawingml/2006/table">
            <a:tbl>
              <a:tblPr/>
              <a:tblGrid>
                <a:gridCol w="19812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tblGrid>
              <a:tr h="7810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探索方法</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探索時間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長所</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短所</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810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線形探索</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遅い</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O(</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簡単</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遅い</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810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ハッシュ探索</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速い</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O(1)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最も速い</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要ハッシュ関数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810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2分探索</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速い</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O(log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速い</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要ソート</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45454" name="Text Box 46"/>
          <p:cNvSpPr txBox="1">
            <a:spLocks noChangeArrowheads="1"/>
          </p:cNvSpPr>
          <p:nvPr/>
        </p:nvSpPr>
        <p:spPr bwMode="auto">
          <a:xfrm>
            <a:off x="609600" y="5715000"/>
            <a:ext cx="78613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原始プログラムが適度にモジュール化されていれば</a:t>
            </a:r>
          </a:p>
          <a:p>
            <a:r>
              <a:rPr lang="ja-JP" altLang="en-US" sz="2800"/>
              <a:t>線形探索でも充分に高速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5454"/>
                                        </p:tgtEl>
                                        <p:attrNameLst>
                                          <p:attrName>style.visibility</p:attrName>
                                        </p:attrNameLst>
                                      </p:cBhvr>
                                      <p:to>
                                        <p:strVal val="visible"/>
                                      </p:to>
                                    </p:set>
                                    <p:animEffect transition="in" filter="checkerboard(across)">
                                      <p:cBhvr>
                                        <p:cTn id="7" dur="500"/>
                                        <p:tgtEl>
                                          <p:spTgt spid="1454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5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7372" name="Group 332"/>
          <p:cNvGraphicFramePr>
            <a:graphicFrameLocks noGrp="1"/>
          </p:cNvGraphicFramePr>
          <p:nvPr>
            <p:extLst>
              <p:ext uri="{D42A27DB-BD31-4B8C-83A1-F6EECF244321}">
                <p14:modId xmlns:p14="http://schemas.microsoft.com/office/powerpoint/2010/main" val="1390625395"/>
              </p:ext>
            </p:extLst>
          </p:nvPr>
        </p:nvGraphicFramePr>
        <p:xfrm>
          <a:off x="190500" y="1447800"/>
          <a:ext cx="8763000" cy="4646616"/>
        </p:xfrm>
        <a:graphic>
          <a:graphicData uri="http://schemas.openxmlformats.org/drawingml/2006/table">
            <a:tbl>
              <a:tblPr/>
              <a:tblGrid>
                <a:gridCol w="3048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971800">
                  <a:extLst>
                    <a:ext uri="{9D8B030D-6E8A-4147-A177-3AD203B41FA5}">
                      <a16:colId xmlns:a16="http://schemas.microsoft.com/office/drawing/2014/main" val="20003"/>
                    </a:ext>
                  </a:extLst>
                </a:gridCol>
              </a:tblGrid>
              <a:tr h="520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Var</a:t>
                      </a:r>
                    </a:p>
                  </a:txBody>
                  <a:tcPr marL="0" marR="0" anchor="ct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変数定義部</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0" marR="0"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type</a:t>
                      </a:r>
                    </a:p>
                  </a:txBody>
                  <a:tcPr marL="0" marR="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Type</a:t>
                      </a:r>
                    </a:p>
                  </a:txBody>
                  <a:tcPr marL="0" marR="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変数の種類</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0" marR="0"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name</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String</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変数の名前</a:t>
                      </a:r>
                    </a:p>
                  </a:txBody>
                  <a:tcPr marL="0" marR="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0" marR="0"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address</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変数の</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Dseg</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上のアドレス</a:t>
                      </a:r>
                    </a:p>
                  </a:txBody>
                  <a:tcPr marL="0" marR="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0" marR="0"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size</a:t>
                      </a:r>
                    </a:p>
                  </a:txBody>
                  <a:tcPr marL="0" marR="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int</a:t>
                      </a:r>
                    </a:p>
                  </a:txBody>
                  <a:tcPr marL="0" marR="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サイズ</a:t>
                      </a:r>
                    </a:p>
                  </a:txBody>
                  <a:tcPr marL="0" marR="0" anchor="ctr" horzOverflow="overflow">
                    <a:lnL>
                      <a:noFill/>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Var (type : Type, name : String, addr : int)</a:t>
                      </a:r>
                    </a:p>
                  </a:txBody>
                  <a:tcPr marL="0" marR="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コンストラクタ</a:t>
                      </a:r>
                    </a:p>
                  </a:txBody>
                  <a:tcPr marL="0" marR="0"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getType ()</a:t>
                      </a:r>
                    </a:p>
                  </a:txBody>
                  <a:tcPr marL="0" marR="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Type</a:t>
                      </a:r>
                    </a:p>
                  </a:txBody>
                  <a:tcPr marL="0" marR="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変数の種類を返す</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6"/>
                  </a:ext>
                </a:extLst>
              </a:tr>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getName</a:t>
                      </a: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String</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変数の名前を返す</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7"/>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getAddress ()</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変数のアドレスを返す</a:t>
                      </a:r>
                    </a:p>
                  </a:txBody>
                  <a:tcPr marL="0" marR="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8"/>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getSize</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txBody>
                  <a:tcPr marL="0" marR="0"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int</a:t>
                      </a:r>
                    </a:p>
                  </a:txBody>
                  <a:tcPr marL="0" marR="0"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変数のサイズを返す</a:t>
                      </a:r>
                    </a:p>
                  </a:txBody>
                  <a:tcPr marL="0" marR="0"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87092" name="Rectangle 5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rPr>
              <a:t>Var </a:t>
            </a:r>
            <a:r>
              <a:rPr lang="ja-JP" altLang="en-US" dirty="0">
                <a:effectLst/>
              </a:rPr>
              <a:t>クラス</a:t>
            </a:r>
            <a:r>
              <a:rPr lang="en-US" altLang="ja-JP" dirty="0">
                <a:effectLst/>
              </a:rPr>
              <a:t>, VarTable</a:t>
            </a:r>
            <a:r>
              <a:rPr lang="ja-JP" altLang="en-US" dirty="0">
                <a:effectLst/>
              </a:rPr>
              <a:t> クラス</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8194" name="Group 130"/>
          <p:cNvGraphicFramePr>
            <a:graphicFrameLocks noGrp="1"/>
          </p:cNvGraphicFramePr>
          <p:nvPr>
            <p:extLst>
              <p:ext uri="{D42A27DB-BD31-4B8C-83A1-F6EECF244321}">
                <p14:modId xmlns:p14="http://schemas.microsoft.com/office/powerpoint/2010/main" val="134979539"/>
              </p:ext>
            </p:extLst>
          </p:nvPr>
        </p:nvGraphicFramePr>
        <p:xfrm>
          <a:off x="190500" y="194879"/>
          <a:ext cx="8763000" cy="6468241"/>
        </p:xfrm>
        <a:graphic>
          <a:graphicData uri="http://schemas.openxmlformats.org/drawingml/2006/table">
            <a:tbl>
              <a:tblPr/>
              <a:tblGrid>
                <a:gridCol w="304800">
                  <a:extLst>
                    <a:ext uri="{9D8B030D-6E8A-4147-A177-3AD203B41FA5}">
                      <a16:colId xmlns:a16="http://schemas.microsoft.com/office/drawing/2014/main" val="20000"/>
                    </a:ext>
                  </a:extLst>
                </a:gridCol>
                <a:gridCol w="37338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520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VarTable</a:t>
                      </a:r>
                    </a:p>
                  </a:txBody>
                  <a:tcPr marL="0" marR="0" anchor="ct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変数表定義部</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0" marR="0"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varList</a:t>
                      </a:r>
                    </a:p>
                  </a:txBody>
                  <a:tcPr marL="0" marR="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ArrayList&lt;Var&gt;</a:t>
                      </a:r>
                    </a:p>
                  </a:txBody>
                  <a:tcPr marL="0" marR="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変数表</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0" marR="0"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nextAddress</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L="0" marR="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次の変数のアドレス</a:t>
                      </a:r>
                    </a:p>
                  </a:txBody>
                  <a:tcPr marL="0" marR="0" anchor="ctr" horzOverflow="overflow">
                    <a:lnL>
                      <a:noFill/>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VarTable</a:t>
                      </a: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コンストラクタ</a:t>
                      </a:r>
                    </a:p>
                  </a:txBody>
                  <a:tcPr marL="0" marR="0"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21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0" marR="0"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getVar</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(name : String)</a:t>
                      </a:r>
                    </a:p>
                  </a:txBody>
                  <a:tcPr marL="0" marR="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Var</a:t>
                      </a:r>
                    </a:p>
                  </a:txBody>
                  <a:tcPr marL="0" marR="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変数を返す</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4"/>
                  </a:ext>
                </a:extLst>
              </a:tr>
              <a:tr h="4667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exist (name : String)</a:t>
                      </a:r>
                    </a:p>
                  </a:txBody>
                  <a:tcPr marL="0" marR="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boolean</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変数の存在判定</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registerNewVariable </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(type : Type, name : String, size, int)</a:t>
                      </a:r>
                    </a:p>
                  </a:txBody>
                  <a:tcPr marL="0" marR="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boolean </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変数表に要素追加</a:t>
                      </a:r>
                    </a:p>
                  </a:txBody>
                  <a:tcPr marL="0" marR="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6"/>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getAddress (name : String</a:t>
                      </a: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0" marR="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アドレスを返す</a:t>
                      </a:r>
                    </a:p>
                  </a:txBody>
                  <a:tcPr marL="0" marR="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7"/>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getType</a:t>
                      </a: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name : String</a:t>
                      </a: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0" marR="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Type</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種類を返す</a:t>
                      </a:r>
                    </a:p>
                  </a:txBody>
                  <a:tcPr marL="0" marR="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8"/>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checkType (name : String, type : Type)</a:t>
                      </a:r>
                    </a:p>
                  </a:txBody>
                  <a:tcPr marL="0" marR="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boolean</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型の一致判定</a:t>
                      </a:r>
                    </a:p>
                  </a:txBody>
                  <a:tcPr marL="0" marR="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9"/>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w="28575" cap="flat" cmpd="sng" algn="ctr">
                      <a:solidFill>
                        <a:schemeClr val="tx1"/>
                      </a:solidFill>
                      <a:prstDash val="solid"/>
                      <a:round/>
                      <a:headEnd type="none" w="med" len="med"/>
                      <a:tailEnd type="none" w="med" len="med"/>
                    </a:lnL>
                    <a:lnR>
                      <a:noFill/>
                    </a:lnR>
                    <a:lnT>
                      <a:noFill/>
                    </a:lnT>
                    <a:lnB w="28575" cap="flat" cmpd="sng" algn="ctr">
                      <a:no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getSize</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(name : String</a:t>
                      </a: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anchor="ctr" horzOverflow="overflow">
                    <a:lnL>
                      <a:noFill/>
                    </a:lnL>
                    <a:lnR>
                      <a:noFill/>
                    </a:lnR>
                    <a:lnT>
                      <a:noFill/>
                    </a:lnT>
                    <a:lnB w="28575"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int</a:t>
                      </a:r>
                    </a:p>
                  </a:txBody>
                  <a:tcPr marL="0" marR="0" anchor="ctr" horzOverflow="overflow">
                    <a:lnL>
                      <a:noFill/>
                    </a:lnL>
                    <a:lnR>
                      <a:noFill/>
                    </a:lnR>
                    <a:lnT>
                      <a:noFill/>
                    </a:lnT>
                    <a:lnB w="28575" cap="flat" cmpd="sng" algn="ctr">
                      <a:no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変数のサイズを返す</a:t>
                      </a:r>
                    </a:p>
                  </a:txBody>
                  <a:tcPr marL="0" marR="0" anchor="ctr" horzOverflow="overflow">
                    <a:lnL>
                      <a:noFill/>
                    </a:lnL>
                    <a:lnR w="28575" cap="flat" cmpd="sng" algn="ctr">
                      <a:solidFill>
                        <a:schemeClr val="tx1"/>
                      </a:solidFill>
                      <a:prstDash val="solid"/>
                      <a:round/>
                      <a:headEnd type="none" w="med" len="med"/>
                      <a:tailEnd type="none" w="med" len="med"/>
                    </a:lnR>
                    <a:lnT>
                      <a:noFill/>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458788">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w="28575" cap="flat" cmpd="sng" algn="ctr">
                      <a:solidFill>
                        <a:schemeClr val="tx1"/>
                      </a:solidFill>
                      <a:prstDash val="solid"/>
                      <a:round/>
                      <a:headEnd type="none" w="med" len="med"/>
                      <a:tailEnd type="none" w="med" len="med"/>
                    </a:lnL>
                    <a:lnR>
                      <a:noFill/>
                    </a:lnR>
                    <a:lnT>
                      <a:noFill/>
                    </a:lnT>
                    <a:lnB w="28575" cap="flat" cmpd="sng" algn="ctr">
                      <a:no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size ()</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a:noFill/>
                    </a:lnR>
                    <a:lnT>
                      <a:noFill/>
                    </a:lnT>
                    <a:lnB w="28575"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int</a:t>
                      </a:r>
                    </a:p>
                  </a:txBody>
                  <a:tcPr marL="0" marR="0" anchor="ctr" horzOverflow="overflow">
                    <a:lnL>
                      <a:noFill/>
                    </a:lnL>
                    <a:lnR>
                      <a:noFill/>
                    </a:lnR>
                    <a:lnT>
                      <a:noFill/>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表のサイズを返す</a:t>
                      </a:r>
                    </a:p>
                  </a:txBody>
                  <a:tcPr marL="0" marR="0" anchor="ctr" horzOverflow="overflow">
                    <a:lnL>
                      <a:noFill/>
                    </a:lnL>
                    <a:lnR w="28575" cap="flat" cmpd="sng" algn="ctr">
                      <a:solidFill>
                        <a:schemeClr val="tx1"/>
                      </a:solidFill>
                      <a:prstDash val="solid"/>
                      <a:round/>
                      <a:headEnd type="none" w="med" len="med"/>
                      <a:tailEnd type="none" w="med" len="med"/>
                    </a:lnR>
                    <a:lnT>
                      <a:noFill/>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59054123"/>
                  </a:ext>
                </a:extLst>
              </a:tr>
              <a:tr h="458788">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removeTail</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(index : 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void</a:t>
                      </a:r>
                    </a:p>
                  </a:txBody>
                  <a:tcPr marL="0" marR="0"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表の末尾を削除する</a:t>
                      </a:r>
                    </a:p>
                  </a:txBody>
                  <a:tcPr marL="0" marR="0"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51402198"/>
                  </a:ext>
                </a:extLst>
              </a:tr>
            </a:tbl>
          </a:graphicData>
        </a:graphic>
      </p:graphicFrame>
      <p:sp>
        <p:nvSpPr>
          <p:cNvPr id="88193" name="AutoShape 129"/>
          <p:cNvSpPr>
            <a:spLocks noChangeArrowheads="1"/>
          </p:cNvSpPr>
          <p:nvPr/>
        </p:nvSpPr>
        <p:spPr bwMode="auto">
          <a:xfrm>
            <a:off x="317500" y="2590800"/>
            <a:ext cx="8610600" cy="457200"/>
          </a:xfrm>
          <a:prstGeom prst="roundRect">
            <a:avLst>
              <a:gd name="adj" fmla="val 16667"/>
            </a:avLst>
          </a:prstGeom>
          <a:noFill/>
          <a:ln w="28575">
            <a:solidFill>
              <a:srgbClr val="FF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8195" name="AutoShape 131"/>
          <p:cNvSpPr>
            <a:spLocks noChangeArrowheads="1"/>
          </p:cNvSpPr>
          <p:nvPr/>
        </p:nvSpPr>
        <p:spPr bwMode="auto">
          <a:xfrm>
            <a:off x="317500" y="3124200"/>
            <a:ext cx="8610600" cy="838200"/>
          </a:xfrm>
          <a:prstGeom prst="roundRect">
            <a:avLst>
              <a:gd name="adj" fmla="val 16667"/>
            </a:avLst>
          </a:prstGeom>
          <a:noFill/>
          <a:ln w="28575">
            <a:solidFill>
              <a:srgbClr val="FF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8196" name="AutoShape 132"/>
          <p:cNvSpPr>
            <a:spLocks noChangeArrowheads="1"/>
          </p:cNvSpPr>
          <p:nvPr/>
        </p:nvSpPr>
        <p:spPr bwMode="auto">
          <a:xfrm>
            <a:off x="317500" y="4876800"/>
            <a:ext cx="8610600" cy="457200"/>
          </a:xfrm>
          <a:prstGeom prst="roundRect">
            <a:avLst>
              <a:gd name="adj" fmla="val 16667"/>
            </a:avLst>
          </a:prstGeom>
          <a:noFill/>
          <a:ln w="28575">
            <a:solidFill>
              <a:srgbClr val="FF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Tree>
    <p:extLst>
      <p:ext uri="{BB962C8B-B14F-4D97-AF65-F5344CB8AC3E}">
        <p14:creationId xmlns:p14="http://schemas.microsoft.com/office/powerpoint/2010/main" val="38625856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8193"/>
                                        </p:tgtEl>
                                        <p:attrNameLst>
                                          <p:attrName>style.visibility</p:attrName>
                                        </p:attrNameLst>
                                      </p:cBhvr>
                                      <p:to>
                                        <p:strVal val="visible"/>
                                      </p:to>
                                    </p:set>
                                    <p:animEffect transition="in" filter="checkerboard(across)">
                                      <p:cBhvr>
                                        <p:cTn id="7" dur="500"/>
                                        <p:tgtEl>
                                          <p:spTgt spid="881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8195"/>
                                        </p:tgtEl>
                                        <p:attrNameLst>
                                          <p:attrName>style.visibility</p:attrName>
                                        </p:attrNameLst>
                                      </p:cBhvr>
                                      <p:to>
                                        <p:strVal val="visible"/>
                                      </p:to>
                                    </p:set>
                                    <p:animEffect transition="in" filter="checkerboard(across)">
                                      <p:cBhvr>
                                        <p:cTn id="12" dur="500"/>
                                        <p:tgtEl>
                                          <p:spTgt spid="8819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8196"/>
                                        </p:tgtEl>
                                        <p:attrNameLst>
                                          <p:attrName>style.visibility</p:attrName>
                                        </p:attrNameLst>
                                      </p:cBhvr>
                                      <p:to>
                                        <p:strVal val="visible"/>
                                      </p:to>
                                    </p:set>
                                    <p:animEffect transition="in" filter="checkerboard(across)">
                                      <p:cBhvr>
                                        <p:cTn id="17" dur="500"/>
                                        <p:tgtEl>
                                          <p:spTgt spid="8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193" grpId="0" animBg="1"/>
      <p:bldP spid="88195" grpId="0" animBg="1"/>
      <p:bldP spid="8819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066800" y="304801"/>
            <a:ext cx="7467600" cy="685800"/>
          </a:xfrm>
        </p:spPr>
        <p:txBody>
          <a:bodyPr/>
          <a:lstStyle/>
          <a:p>
            <a:pPr>
              <a:defRPr/>
            </a:pPr>
            <a:r>
              <a:rPr lang="ja-JP" altLang="en-US" dirty="0"/>
              <a:t>変数表への挿入</a:t>
            </a:r>
          </a:p>
        </p:txBody>
      </p:sp>
      <p:sp>
        <p:nvSpPr>
          <p:cNvPr id="3" name="コンテンツ プレースホルダ 2"/>
          <p:cNvSpPr>
            <a:spLocks noGrp="1"/>
          </p:cNvSpPr>
          <p:nvPr>
            <p:ph idx="4294967295"/>
          </p:nvPr>
        </p:nvSpPr>
        <p:spPr>
          <a:xfrm>
            <a:off x="990600" y="990600"/>
            <a:ext cx="4419600" cy="533400"/>
          </a:xfrm>
        </p:spPr>
        <p:txBody>
          <a:bodyPr/>
          <a:lstStyle/>
          <a:p>
            <a:r>
              <a:rPr lang="ja-JP" altLang="en-US" sz="2800" dirty="0"/>
              <a:t>変数表への挿入</a:t>
            </a:r>
            <a:endParaRPr lang="en-US" altLang="ja-JP" sz="2800" dirty="0"/>
          </a:p>
        </p:txBody>
      </p:sp>
      <p:sp>
        <p:nvSpPr>
          <p:cNvPr id="91140" name="テキスト ボックス 3"/>
          <p:cNvSpPr txBox="1">
            <a:spLocks noChangeArrowheads="1"/>
          </p:cNvSpPr>
          <p:nvPr/>
        </p:nvSpPr>
        <p:spPr bwMode="auto">
          <a:xfrm>
            <a:off x="304800" y="3124200"/>
            <a:ext cx="1752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例 : </a:t>
            </a:r>
            <a:r>
              <a:rPr lang="en-US" altLang="ja-JP" sz="2800"/>
              <a:t>int i, j;</a:t>
            </a:r>
            <a:endParaRPr lang="ja-JP" altLang="en-US" sz="2800"/>
          </a:p>
        </p:txBody>
      </p:sp>
      <p:sp>
        <p:nvSpPr>
          <p:cNvPr id="5" name="正方形/長方形 4"/>
          <p:cNvSpPr/>
          <p:nvPr/>
        </p:nvSpPr>
        <p:spPr bwMode="auto">
          <a:xfrm>
            <a:off x="914400" y="3733800"/>
            <a:ext cx="8001000" cy="9144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varTable. registerNewVariable (Type.INT, “</a:t>
            </a:r>
            <a:r>
              <a:rPr lang="en-US" altLang="ja-JP" sz="2800" dirty="0" err="1"/>
              <a:t>i</a:t>
            </a:r>
            <a:r>
              <a:rPr lang="en-US" altLang="ja-JP" sz="2800" dirty="0"/>
              <a:t>”, 1);</a:t>
            </a:r>
          </a:p>
          <a:p>
            <a:pPr eaLnBrk="1" hangingPunct="1"/>
            <a:r>
              <a:rPr lang="en-US" altLang="ja-JP" sz="2800" dirty="0"/>
              <a:t>varTable. registerNewVariable (Type.INT, “j”, 1);</a:t>
            </a:r>
            <a:endParaRPr lang="ja-JP" altLang="en-US" sz="2800" dirty="0"/>
          </a:p>
        </p:txBody>
      </p:sp>
      <p:sp useBgFill="1">
        <p:nvSpPr>
          <p:cNvPr id="12" name="角丸四角形吹き出し 11"/>
          <p:cNvSpPr>
            <a:spLocks noChangeArrowheads="1"/>
          </p:cNvSpPr>
          <p:nvPr/>
        </p:nvSpPr>
        <p:spPr bwMode="auto">
          <a:xfrm>
            <a:off x="4724400" y="3155157"/>
            <a:ext cx="1447800" cy="533400"/>
          </a:xfrm>
          <a:prstGeom prst="wedgeRoundRectCallout">
            <a:avLst>
              <a:gd name="adj1" fmla="val 42500"/>
              <a:gd name="adj2" fmla="val 89287"/>
              <a:gd name="adj3" fmla="val 16667"/>
            </a:avLst>
          </a:prstGeom>
          <a:ln w="9525" algn="ctr">
            <a:solidFill>
              <a:schemeClr val="tx1"/>
            </a:solidFill>
            <a:round/>
            <a:headEnd/>
            <a:tailEnd/>
          </a:ln>
        </p:spPr>
        <p:txBody>
          <a:bodyPr/>
          <a:lstStyle/>
          <a:p>
            <a:pPr>
              <a:defRPr/>
            </a:pPr>
            <a:r>
              <a:rPr lang="ja-JP" altLang="en-US" sz="2000" dirty="0">
                <a:effectLst>
                  <a:outerShdw blurRad="38100" dist="38100" dir="2700000" algn="tl">
                    <a:srgbClr val="000000">
                      <a:alpha val="43137"/>
                    </a:srgbClr>
                  </a:outerShdw>
                </a:effectLst>
              </a:rPr>
              <a:t>型は </a:t>
            </a:r>
            <a:r>
              <a:rPr lang="en-US" altLang="ja-JP" sz="2400" dirty="0">
                <a:effectLst>
                  <a:outerShdw blurRad="38100" dist="38100" dir="2700000" algn="tl">
                    <a:srgbClr val="000000">
                      <a:alpha val="43137"/>
                    </a:srgbClr>
                  </a:outerShdw>
                </a:effectLst>
              </a:rPr>
              <a:t>INT</a:t>
            </a:r>
            <a:endParaRPr lang="ja-JP" altLang="en-US" sz="2400" dirty="0">
              <a:effectLst>
                <a:outerShdw blurRad="38100" dist="38100" dir="2700000" algn="tl">
                  <a:srgbClr val="000000">
                    <a:alpha val="43137"/>
                  </a:srgbClr>
                </a:outerShdw>
              </a:effectLst>
            </a:endParaRPr>
          </a:p>
        </p:txBody>
      </p:sp>
      <p:sp useBgFill="1">
        <p:nvSpPr>
          <p:cNvPr id="14" name="角丸四角形吹き出し 13"/>
          <p:cNvSpPr>
            <a:spLocks noChangeArrowheads="1"/>
          </p:cNvSpPr>
          <p:nvPr/>
        </p:nvSpPr>
        <p:spPr bwMode="auto">
          <a:xfrm>
            <a:off x="6553200" y="2971800"/>
            <a:ext cx="1752600" cy="762000"/>
          </a:xfrm>
          <a:prstGeom prst="wedgeRoundRectCallout">
            <a:avLst>
              <a:gd name="adj1" fmla="val 25951"/>
              <a:gd name="adj2" fmla="val 65000"/>
              <a:gd name="adj3" fmla="val 16667"/>
            </a:avLst>
          </a:prstGeom>
          <a:ln w="9525" algn="ctr">
            <a:solidFill>
              <a:schemeClr val="tx1"/>
            </a:solidFill>
            <a:round/>
            <a:headEnd/>
            <a:tailEnd/>
          </a:ln>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effectLst>
                  <a:outerShdw blurRad="38100" dist="38100" dir="2700000" algn="tl">
                    <a:srgbClr val="000000"/>
                  </a:outerShdw>
                </a:effectLst>
              </a:rPr>
              <a:t>スカラ変数の</a:t>
            </a:r>
            <a:endParaRPr lang="en-US" altLang="ja-JP" sz="2000">
              <a:effectLst>
                <a:outerShdw blurRad="38100" dist="38100" dir="2700000" algn="tl">
                  <a:srgbClr val="000000"/>
                </a:outerShdw>
              </a:effectLst>
            </a:endParaRPr>
          </a:p>
          <a:p>
            <a:pPr eaLnBrk="1" hangingPunct="1"/>
            <a:r>
              <a:rPr lang="ja-JP" altLang="en-US" sz="2000">
                <a:effectLst>
                  <a:outerShdw blurRad="38100" dist="38100" dir="2700000" algn="tl">
                    <a:srgbClr val="000000"/>
                  </a:outerShdw>
                </a:effectLst>
              </a:rPr>
              <a:t>サイズは </a:t>
            </a:r>
            <a:r>
              <a:rPr lang="en-US" altLang="ja-JP" sz="2000">
                <a:effectLst>
                  <a:outerShdw blurRad="38100" dist="38100" dir="2700000" algn="tl">
                    <a:srgbClr val="000000"/>
                  </a:outerShdw>
                </a:effectLst>
              </a:rPr>
              <a:t>1</a:t>
            </a:r>
            <a:endParaRPr lang="ja-JP" altLang="en-US" sz="2000">
              <a:effectLst>
                <a:outerShdw blurRad="38100" dist="38100" dir="2700000" algn="tl">
                  <a:srgbClr val="000000"/>
                </a:outerShdw>
              </a:effectLst>
            </a:endParaRPr>
          </a:p>
        </p:txBody>
      </p:sp>
      <p:sp>
        <p:nvSpPr>
          <p:cNvPr id="91148" name="テキスト ボックス 14"/>
          <p:cNvSpPr txBox="1">
            <a:spLocks noChangeArrowheads="1"/>
          </p:cNvSpPr>
          <p:nvPr/>
        </p:nvSpPr>
        <p:spPr bwMode="auto">
          <a:xfrm>
            <a:off x="304800" y="4953000"/>
            <a:ext cx="41544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例 : </a:t>
            </a:r>
            <a:r>
              <a:rPr lang="en-US" altLang="ja-JP" sz="2800"/>
              <a:t>int a[5], b[] = {1, 2, 3};</a:t>
            </a:r>
            <a:endParaRPr lang="ja-JP" altLang="en-US" sz="2800"/>
          </a:p>
        </p:txBody>
      </p:sp>
      <p:sp>
        <p:nvSpPr>
          <p:cNvPr id="16" name="正方形/長方形 15"/>
          <p:cNvSpPr/>
          <p:nvPr/>
        </p:nvSpPr>
        <p:spPr bwMode="auto">
          <a:xfrm>
            <a:off x="914400" y="5562600"/>
            <a:ext cx="8001000" cy="9144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registerNewVariable (</a:t>
            </a:r>
            <a:r>
              <a:rPr lang="en-US" altLang="ja-JP" sz="2800" dirty="0" err="1"/>
              <a:t>Type.ARRAYOFINT</a:t>
            </a:r>
            <a:r>
              <a:rPr lang="en-US" altLang="ja-JP" sz="2800" dirty="0"/>
              <a:t>, “a”, 5);</a:t>
            </a:r>
          </a:p>
          <a:p>
            <a:pPr eaLnBrk="1" hangingPunct="1"/>
            <a:r>
              <a:rPr lang="en-US" altLang="ja-JP" sz="2800" dirty="0" err="1"/>
              <a:t>registerNewVariable</a:t>
            </a:r>
            <a:r>
              <a:rPr lang="en-US" altLang="ja-JP" sz="2800" dirty="0"/>
              <a:t> (</a:t>
            </a:r>
            <a:r>
              <a:rPr lang="en-US" altLang="ja-JP" sz="2800" dirty="0" err="1"/>
              <a:t>Type.ARRAYOFINT</a:t>
            </a:r>
            <a:r>
              <a:rPr lang="en-US" altLang="ja-JP" sz="2800" dirty="0"/>
              <a:t>, “b”, 3);</a:t>
            </a:r>
            <a:endParaRPr lang="ja-JP" altLang="en-US" sz="2800" dirty="0"/>
          </a:p>
        </p:txBody>
      </p:sp>
      <p:sp useBgFill="1">
        <p:nvSpPr>
          <p:cNvPr id="17" name="角丸四角形吹き出し 16"/>
          <p:cNvSpPr>
            <a:spLocks noChangeArrowheads="1"/>
          </p:cNvSpPr>
          <p:nvPr/>
        </p:nvSpPr>
        <p:spPr bwMode="auto">
          <a:xfrm>
            <a:off x="7848600" y="4710113"/>
            <a:ext cx="1066800" cy="762000"/>
          </a:xfrm>
          <a:prstGeom prst="wedgeRoundRectCallout">
            <a:avLst>
              <a:gd name="adj1" fmla="val -26612"/>
              <a:gd name="adj2" fmla="val 72240"/>
              <a:gd name="adj3" fmla="val 16667"/>
            </a:avLst>
          </a:prstGeom>
          <a:ln w="9525" algn="ctr">
            <a:solidFill>
              <a:schemeClr val="tx1"/>
            </a:solidFill>
            <a:round/>
            <a:headEnd/>
            <a:tailEnd/>
          </a:ln>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dirty="0">
                <a:effectLst>
                  <a:outerShdw blurRad="38100" dist="38100" dir="2700000" algn="tl">
                    <a:srgbClr val="000000"/>
                  </a:outerShdw>
                </a:effectLst>
              </a:rPr>
              <a:t>配列の</a:t>
            </a:r>
          </a:p>
          <a:p>
            <a:pPr eaLnBrk="1" hangingPunct="1"/>
            <a:r>
              <a:rPr lang="ja-JP" altLang="en-US" sz="2000" dirty="0">
                <a:effectLst>
                  <a:outerShdw blurRad="38100" dist="38100" dir="2700000" algn="tl">
                    <a:srgbClr val="000000"/>
                  </a:outerShdw>
                </a:effectLst>
              </a:rPr>
              <a:t>サイズ</a:t>
            </a:r>
          </a:p>
        </p:txBody>
      </p:sp>
      <p:sp useBgFill="1">
        <p:nvSpPr>
          <p:cNvPr id="18" name="角丸四角形吹き出し 17"/>
          <p:cNvSpPr>
            <a:spLocks noChangeArrowheads="1"/>
          </p:cNvSpPr>
          <p:nvPr/>
        </p:nvSpPr>
        <p:spPr bwMode="auto">
          <a:xfrm>
            <a:off x="4572000" y="4876800"/>
            <a:ext cx="2743200" cy="457200"/>
          </a:xfrm>
          <a:prstGeom prst="wedgeRoundRectCallout">
            <a:avLst>
              <a:gd name="adj1" fmla="val -11968"/>
              <a:gd name="adj2" fmla="val 115972"/>
              <a:gd name="adj3" fmla="val 16667"/>
            </a:avLst>
          </a:prstGeom>
          <a:ln w="9525" algn="ctr">
            <a:solidFill>
              <a:schemeClr val="tx1"/>
            </a:solidFill>
            <a:round/>
            <a:headEnd/>
            <a:tailEnd/>
          </a:ln>
        </p:spPr>
        <p:txBody>
          <a:bodyPr/>
          <a:lstStyle/>
          <a:p>
            <a:pPr>
              <a:defRPr/>
            </a:pPr>
            <a:r>
              <a:rPr lang="ja-JP" altLang="en-US" sz="2000" dirty="0">
                <a:effectLst>
                  <a:outerShdw blurRad="38100" dist="38100" dir="2700000" algn="tl">
                    <a:srgbClr val="000000">
                      <a:alpha val="43137"/>
                    </a:srgbClr>
                  </a:outerShdw>
                </a:effectLst>
              </a:rPr>
              <a:t>型は </a:t>
            </a:r>
            <a:r>
              <a:rPr lang="en-US" altLang="ja-JP" sz="2400" dirty="0">
                <a:effectLst>
                  <a:outerShdw blurRad="38100" dist="38100" dir="2700000" algn="tl">
                    <a:srgbClr val="000000">
                      <a:alpha val="43137"/>
                    </a:srgbClr>
                  </a:outerShdw>
                </a:effectLst>
              </a:rPr>
              <a:t>ARRAYOFINT</a:t>
            </a:r>
            <a:endParaRPr lang="ja-JP" altLang="en-US" sz="2400" dirty="0">
              <a:effectLst>
                <a:outerShdw blurRad="38100" dist="38100" dir="2700000" algn="tl">
                  <a:srgbClr val="000000">
                    <a:alpha val="43137"/>
                  </a:srgbClr>
                </a:outerShdw>
              </a:effectLst>
            </a:endParaRPr>
          </a:p>
        </p:txBody>
      </p:sp>
      <p:sp>
        <p:nvSpPr>
          <p:cNvPr id="4" name="正方形/長方形 4"/>
          <p:cNvSpPr/>
          <p:nvPr/>
        </p:nvSpPr>
        <p:spPr bwMode="auto">
          <a:xfrm>
            <a:off x="914400" y="1495615"/>
            <a:ext cx="7734300" cy="1311593"/>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solidFill>
                  <a:srgbClr val="FFFF99"/>
                </a:solidFill>
              </a:rPr>
              <a:t>/** @ return </a:t>
            </a:r>
            <a:r>
              <a:rPr lang="ja-JP" altLang="en-US" sz="2400" dirty="0">
                <a:solidFill>
                  <a:srgbClr val="FFFF99"/>
                </a:solidFill>
              </a:rPr>
              <a:t>変数 </a:t>
            </a:r>
            <a:r>
              <a:rPr lang="en-US" altLang="ja-JP" sz="2400" dirty="0">
                <a:solidFill>
                  <a:srgbClr val="FFFF99"/>
                </a:solidFill>
              </a:rPr>
              <a:t>name </a:t>
            </a:r>
            <a:r>
              <a:rPr lang="ja-JP" altLang="en-US" sz="2400" dirty="0">
                <a:solidFill>
                  <a:srgbClr val="FFFF99"/>
                </a:solidFill>
              </a:rPr>
              <a:t>を登録できたか？ */</a:t>
            </a:r>
          </a:p>
          <a:p>
            <a:pPr eaLnBrk="1" hangingPunct="1"/>
            <a:r>
              <a:rPr lang="en-US" altLang="ja-JP" sz="2800" dirty="0" err="1"/>
              <a:t>boolean</a:t>
            </a:r>
            <a:r>
              <a:rPr lang="en-US" altLang="ja-JP" sz="2800" dirty="0"/>
              <a:t> </a:t>
            </a:r>
            <a:r>
              <a:rPr lang="en-US" altLang="ja-JP" sz="2800" dirty="0" err="1"/>
              <a:t>registerNewVariable</a:t>
            </a:r>
            <a:r>
              <a:rPr lang="en-US" altLang="ja-JP" sz="2800" dirty="0"/>
              <a:t> </a:t>
            </a:r>
          </a:p>
          <a:p>
            <a:pPr eaLnBrk="1" hangingPunct="1"/>
            <a:r>
              <a:rPr lang="en-US" altLang="ja-JP" sz="2800" dirty="0"/>
              <a:t>     (Type </a:t>
            </a:r>
            <a:r>
              <a:rPr lang="en-US" altLang="ja-JP" sz="2800" dirty="0" err="1"/>
              <a:t>type</a:t>
            </a:r>
            <a:r>
              <a:rPr lang="en-US" altLang="ja-JP" sz="2800" dirty="0"/>
              <a:t>, String name, int size)</a:t>
            </a:r>
            <a:endParaRPr lang="ja-JP"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1140"/>
                                        </p:tgtEl>
                                        <p:attrNameLst>
                                          <p:attrName>style.visibility</p:attrName>
                                        </p:attrNameLst>
                                      </p:cBhvr>
                                      <p:to>
                                        <p:strVal val="visible"/>
                                      </p:to>
                                    </p:set>
                                    <p:animEffect transition="in" filter="checkerboard(across)">
                                      <p:cBhvr>
                                        <p:cTn id="7" dur="500"/>
                                        <p:tgtEl>
                                          <p:spTgt spid="911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checkerboard(across)">
                                      <p:cBhvr>
                                        <p:cTn id="22" dur="500"/>
                                        <p:tgtEl>
                                          <p:spTgt spid="1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91148"/>
                                        </p:tgtEl>
                                        <p:attrNameLst>
                                          <p:attrName>style.visibility</p:attrName>
                                        </p:attrNameLst>
                                      </p:cBhvr>
                                      <p:to>
                                        <p:strVal val="visible"/>
                                      </p:to>
                                    </p:set>
                                    <p:animEffect transition="in" filter="checkerboard(across)">
                                      <p:cBhvr>
                                        <p:cTn id="27" dur="500"/>
                                        <p:tgtEl>
                                          <p:spTgt spid="9114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checkerboard(across)">
                                      <p:cBhvr>
                                        <p:cTn id="32" dur="500"/>
                                        <p:tgtEl>
                                          <p:spTgt spid="1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checkerboard(across)">
                                      <p:cBhvr>
                                        <p:cTn id="37" dur="500"/>
                                        <p:tgtEl>
                                          <p:spTgt spid="1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checkerboard(across)">
                                      <p:cBhvr>
                                        <p:cTn id="4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0" grpId="0" autoUpdateAnimBg="0"/>
      <p:bldP spid="5" grpId="0" animBg="1" autoUpdateAnimBg="0"/>
      <p:bldP spid="12" grpId="0" animBg="1" autoUpdateAnimBg="0"/>
      <p:bldP spid="14" grpId="0" animBg="1" autoUpdateAnimBg="0"/>
      <p:bldP spid="91148" grpId="0" autoUpdateAnimBg="0"/>
      <p:bldP spid="16" grpId="0" animBg="1" autoUpdateAnimBg="0"/>
      <p:bldP spid="17" grpId="0" animBg="1" autoUpdateAnimBg="0"/>
      <p:bldP spid="18"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idx="4294967295"/>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rPr>
              <a:t>VarTable.java</a:t>
            </a:r>
            <a:endParaRPr lang="ja-JP" altLang="en-US" dirty="0">
              <a:effectLst/>
            </a:endParaRPr>
          </a:p>
        </p:txBody>
      </p:sp>
      <p:graphicFrame>
        <p:nvGraphicFramePr>
          <p:cNvPr id="137361" name="Group 145"/>
          <p:cNvGraphicFramePr>
            <a:graphicFrameLocks noGrp="1"/>
          </p:cNvGraphicFramePr>
          <p:nvPr>
            <p:extLst>
              <p:ext uri="{D42A27DB-BD31-4B8C-83A1-F6EECF244321}">
                <p14:modId xmlns:p14="http://schemas.microsoft.com/office/powerpoint/2010/main" val="1696971160"/>
              </p:ext>
            </p:extLst>
          </p:nvPr>
        </p:nvGraphicFramePr>
        <p:xfrm>
          <a:off x="648000" y="2232000"/>
          <a:ext cx="7086600" cy="457200"/>
        </p:xfrm>
        <a:graphic>
          <a:graphicData uri="http://schemas.openxmlformats.org/drawingml/2006/table">
            <a:tbl>
              <a:tblPr/>
              <a:tblGrid>
                <a:gridCol w="22098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3406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type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name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address</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size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extLst>
                  <a:ext uri="{0D108BD9-81ED-4DB2-BD59-A6C34878D82A}">
                    <a16:rowId xmlns:a16="http://schemas.microsoft.com/office/drawing/2014/main" val="10000"/>
                  </a:ext>
                </a:extLst>
              </a:tr>
            </a:tbl>
          </a:graphicData>
        </a:graphic>
      </p:graphicFrame>
      <p:sp>
        <p:nvSpPr>
          <p:cNvPr id="2" name="テキスト ボックス 1">
            <a:extLst>
              <a:ext uri="{FF2B5EF4-FFF2-40B4-BE49-F238E27FC236}">
                <a16:creationId xmlns:a16="http://schemas.microsoft.com/office/drawing/2014/main" id="{93D3132B-ACDA-4335-97E9-B7BECF555E7B}"/>
              </a:ext>
            </a:extLst>
          </p:cNvPr>
          <p:cNvSpPr txBox="1"/>
          <p:nvPr/>
        </p:nvSpPr>
        <p:spPr>
          <a:xfrm>
            <a:off x="508000" y="1686103"/>
            <a:ext cx="3323539" cy="461665"/>
          </a:xfrm>
          <a:prstGeom prst="rect">
            <a:avLst/>
          </a:prstGeom>
          <a:noFill/>
        </p:spPr>
        <p:txBody>
          <a:bodyPr wrap="none" rtlCol="0">
            <a:spAutoFit/>
          </a:bodyPr>
          <a:lstStyle/>
          <a:p>
            <a:r>
              <a:rPr kumimoji="1" lang="en-US" altLang="ja-JP" sz="2400" dirty="0" err="1"/>
              <a:t>varList</a:t>
            </a:r>
            <a:r>
              <a:rPr kumimoji="1" lang="en-US" altLang="ja-JP" sz="2400" dirty="0"/>
              <a:t> : </a:t>
            </a:r>
            <a:r>
              <a:rPr kumimoji="1" lang="en-US" altLang="ja-JP" sz="2400" dirty="0" err="1"/>
              <a:t>ArrayList</a:t>
            </a:r>
            <a:r>
              <a:rPr kumimoji="1" lang="en-US" altLang="ja-JP" sz="2400" dirty="0"/>
              <a:t>&lt;Var&gt; </a:t>
            </a:r>
            <a:endParaRPr kumimoji="1" lang="ja-JP" altLang="en-US" sz="2400" dirty="0"/>
          </a:p>
        </p:txBody>
      </p:sp>
      <p:sp>
        <p:nvSpPr>
          <p:cNvPr id="3" name="正方形/長方形 2">
            <a:extLst>
              <a:ext uri="{FF2B5EF4-FFF2-40B4-BE49-F238E27FC236}">
                <a16:creationId xmlns:a16="http://schemas.microsoft.com/office/drawing/2014/main" id="{146F4323-33F5-4A70-A4CE-05550EA7930C}"/>
              </a:ext>
            </a:extLst>
          </p:cNvPr>
          <p:cNvSpPr/>
          <p:nvPr/>
        </p:nvSpPr>
        <p:spPr bwMode="auto">
          <a:xfrm>
            <a:off x="6048000" y="1404000"/>
            <a:ext cx="576000" cy="457200"/>
          </a:xfrm>
          <a:prstGeom prst="rect">
            <a:avLst/>
          </a:prstGeom>
          <a:solidFill>
            <a:srgbClr val="0000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2800" b="0" u="none" strike="noStrike" cap="none" normalizeH="0" baseline="0" dirty="0">
                <a:ln>
                  <a:noFill/>
                </a:ln>
                <a:solidFill>
                  <a:schemeClr val="tx1"/>
                </a:solidFill>
                <a:latin typeface="Times New Roman" pitchFamily="18" charset="0"/>
                <a:ea typeface="ＭＳ Ｐゴシック" pitchFamily="50" charset="-128"/>
              </a:rPr>
              <a:t>0</a:t>
            </a:r>
            <a:endParaRPr kumimoji="1" lang="ja-JP" altLang="en-US" sz="2800" b="0" u="none" strike="noStrike" cap="none" normalizeH="0" baseline="0" dirty="0">
              <a:ln>
                <a:noFill/>
              </a:ln>
              <a:solidFill>
                <a:schemeClr val="tx1"/>
              </a:solidFill>
              <a:latin typeface="Times New Roman" pitchFamily="18" charset="0"/>
              <a:ea typeface="ＭＳ Ｐゴシック" pitchFamily="50" charset="-128"/>
            </a:endParaRPr>
          </a:p>
        </p:txBody>
      </p:sp>
      <p:sp>
        <p:nvSpPr>
          <p:cNvPr id="4" name="テキスト ボックス 3">
            <a:extLst>
              <a:ext uri="{FF2B5EF4-FFF2-40B4-BE49-F238E27FC236}">
                <a16:creationId xmlns:a16="http://schemas.microsoft.com/office/drawing/2014/main" id="{CEAE36D5-3938-4F9E-9830-E90DC13814A9}"/>
              </a:ext>
            </a:extLst>
          </p:cNvPr>
          <p:cNvSpPr txBox="1"/>
          <p:nvPr/>
        </p:nvSpPr>
        <p:spPr>
          <a:xfrm>
            <a:off x="4271061" y="1432867"/>
            <a:ext cx="1723549" cy="461665"/>
          </a:xfrm>
          <a:prstGeom prst="rect">
            <a:avLst/>
          </a:prstGeom>
          <a:noFill/>
        </p:spPr>
        <p:txBody>
          <a:bodyPr wrap="none" rtlCol="0">
            <a:spAutoFit/>
          </a:bodyPr>
          <a:lstStyle/>
          <a:p>
            <a:r>
              <a:rPr kumimoji="1" lang="en-US" altLang="ja-JP" sz="2400" dirty="0" err="1"/>
              <a:t>nextAddress</a:t>
            </a:r>
            <a:endParaRPr kumimoji="1" lang="ja-JP" altLang="en-US" sz="2400" dirty="0"/>
          </a:p>
        </p:txBody>
      </p:sp>
      <p:sp>
        <p:nvSpPr>
          <p:cNvPr id="5" name="吹き出し: 角を丸めた四角形 4">
            <a:extLst>
              <a:ext uri="{FF2B5EF4-FFF2-40B4-BE49-F238E27FC236}">
                <a16:creationId xmlns:a16="http://schemas.microsoft.com/office/drawing/2014/main" id="{942E7CF2-BEBA-4447-B9F1-62C4834427E8}"/>
              </a:ext>
            </a:extLst>
          </p:cNvPr>
          <p:cNvSpPr/>
          <p:nvPr/>
        </p:nvSpPr>
        <p:spPr bwMode="auto">
          <a:xfrm>
            <a:off x="6934200" y="1415701"/>
            <a:ext cx="1371600" cy="461665"/>
          </a:xfrm>
          <a:prstGeom prst="wedgeRoundRectCallout">
            <a:avLst>
              <a:gd name="adj1" fmla="val -71760"/>
              <a:gd name="adj2" fmla="val 785"/>
              <a:gd name="adj3" fmla="val 16667"/>
            </a:avLst>
          </a:prstGeom>
          <a:solidFill>
            <a:srgbClr val="00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sz="2400" dirty="0"/>
              <a:t>初期値 </a:t>
            </a:r>
            <a:r>
              <a:rPr lang="en-US" altLang="ja-JP" sz="2400" dirty="0"/>
              <a:t>0</a:t>
            </a:r>
            <a:endParaRPr kumimoji="1" lang="ja-JP" altLang="en-US" sz="2400" b="0" u="none" strike="noStrike" cap="none" normalizeH="0" baseline="0" dirty="0">
              <a:ln>
                <a:noFill/>
              </a:ln>
              <a:solidFill>
                <a:schemeClr val="tx1"/>
              </a:solidFill>
            </a:endParaRPr>
          </a:p>
        </p:txBody>
      </p:sp>
      <p:sp>
        <p:nvSpPr>
          <p:cNvPr id="10" name="吹き出し: 角を丸めた四角形 9">
            <a:extLst>
              <a:ext uri="{FF2B5EF4-FFF2-40B4-BE49-F238E27FC236}">
                <a16:creationId xmlns:a16="http://schemas.microsoft.com/office/drawing/2014/main" id="{5DD556CE-8396-4D91-9949-0283B53C91BF}"/>
              </a:ext>
            </a:extLst>
          </p:cNvPr>
          <p:cNvSpPr/>
          <p:nvPr/>
        </p:nvSpPr>
        <p:spPr bwMode="auto">
          <a:xfrm>
            <a:off x="4699000" y="2959867"/>
            <a:ext cx="2311400" cy="461665"/>
          </a:xfrm>
          <a:prstGeom prst="wedgeRoundRectCallout">
            <a:avLst>
              <a:gd name="adj1" fmla="val -36920"/>
              <a:gd name="adj2" fmla="val -98248"/>
              <a:gd name="adj3" fmla="val 16667"/>
            </a:avLst>
          </a:prstGeom>
          <a:solidFill>
            <a:srgbClr val="00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sz="2400" dirty="0"/>
              <a:t>空の </a:t>
            </a:r>
            <a:r>
              <a:rPr lang="en-US" altLang="ja-JP" sz="2400" dirty="0" err="1"/>
              <a:t>ArrayList</a:t>
            </a:r>
            <a:endParaRPr kumimoji="1" lang="ja-JP" altLang="en-US" sz="2400" b="0" u="none" strike="noStrike" cap="none" normalizeH="0" baseline="0" dirty="0">
              <a:ln>
                <a:noFill/>
              </a:ln>
              <a:solidFill>
                <a:schemeClr val="tx1"/>
              </a:solidFill>
            </a:endParaRPr>
          </a:p>
        </p:txBody>
      </p:sp>
      <p:sp>
        <p:nvSpPr>
          <p:cNvPr id="11" name="正方形/長方形 10">
            <a:extLst>
              <a:ext uri="{FF2B5EF4-FFF2-40B4-BE49-F238E27FC236}">
                <a16:creationId xmlns:a16="http://schemas.microsoft.com/office/drawing/2014/main" id="{A1311317-9ABC-4DB8-9D11-14925D438AB7}"/>
              </a:ext>
            </a:extLst>
          </p:cNvPr>
          <p:cNvSpPr/>
          <p:nvPr/>
        </p:nvSpPr>
        <p:spPr bwMode="auto">
          <a:xfrm>
            <a:off x="381000" y="4883500"/>
            <a:ext cx="8534400" cy="9144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en-US" altLang="ja-JP" sz="2800" dirty="0"/>
          </a:p>
        </p:txBody>
      </p:sp>
    </p:spTree>
    <p:extLst>
      <p:ext uri="{BB962C8B-B14F-4D97-AF65-F5344CB8AC3E}">
        <p14:creationId xmlns:p14="http://schemas.microsoft.com/office/powerpoint/2010/main" val="312526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idx="4294967295"/>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rPr>
              <a:t>VarTable.java</a:t>
            </a:r>
            <a:endParaRPr lang="ja-JP" altLang="en-US" dirty="0">
              <a:effectLst/>
            </a:endParaRPr>
          </a:p>
        </p:txBody>
      </p:sp>
      <p:graphicFrame>
        <p:nvGraphicFramePr>
          <p:cNvPr id="137361" name="Group 145"/>
          <p:cNvGraphicFramePr>
            <a:graphicFrameLocks noGrp="1"/>
          </p:cNvGraphicFramePr>
          <p:nvPr>
            <p:extLst>
              <p:ext uri="{D42A27DB-BD31-4B8C-83A1-F6EECF244321}">
                <p14:modId xmlns:p14="http://schemas.microsoft.com/office/powerpoint/2010/main" val="1362060621"/>
              </p:ext>
            </p:extLst>
          </p:nvPr>
        </p:nvGraphicFramePr>
        <p:xfrm>
          <a:off x="648000" y="2232000"/>
          <a:ext cx="7086600" cy="457200"/>
        </p:xfrm>
        <a:graphic>
          <a:graphicData uri="http://schemas.openxmlformats.org/drawingml/2006/table">
            <a:tbl>
              <a:tblPr/>
              <a:tblGrid>
                <a:gridCol w="22098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3406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type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name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address</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size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extLst>
                  <a:ext uri="{0D108BD9-81ED-4DB2-BD59-A6C34878D82A}">
                    <a16:rowId xmlns:a16="http://schemas.microsoft.com/office/drawing/2014/main" val="10000"/>
                  </a:ext>
                </a:extLst>
              </a:tr>
            </a:tbl>
          </a:graphicData>
        </a:graphic>
      </p:graphicFrame>
      <p:sp>
        <p:nvSpPr>
          <p:cNvPr id="2" name="テキスト ボックス 1">
            <a:extLst>
              <a:ext uri="{FF2B5EF4-FFF2-40B4-BE49-F238E27FC236}">
                <a16:creationId xmlns:a16="http://schemas.microsoft.com/office/drawing/2014/main" id="{93D3132B-ACDA-4335-97E9-B7BECF555E7B}"/>
              </a:ext>
            </a:extLst>
          </p:cNvPr>
          <p:cNvSpPr txBox="1"/>
          <p:nvPr/>
        </p:nvSpPr>
        <p:spPr>
          <a:xfrm>
            <a:off x="508000" y="1686103"/>
            <a:ext cx="3323539" cy="461665"/>
          </a:xfrm>
          <a:prstGeom prst="rect">
            <a:avLst/>
          </a:prstGeom>
          <a:noFill/>
        </p:spPr>
        <p:txBody>
          <a:bodyPr wrap="none" rtlCol="0">
            <a:spAutoFit/>
          </a:bodyPr>
          <a:lstStyle/>
          <a:p>
            <a:r>
              <a:rPr kumimoji="1" lang="en-US" altLang="ja-JP" sz="2400" dirty="0" err="1"/>
              <a:t>varList</a:t>
            </a:r>
            <a:r>
              <a:rPr kumimoji="1" lang="en-US" altLang="ja-JP" sz="2400" dirty="0"/>
              <a:t> : </a:t>
            </a:r>
            <a:r>
              <a:rPr kumimoji="1" lang="en-US" altLang="ja-JP" sz="2400" dirty="0" err="1"/>
              <a:t>ArrayList</a:t>
            </a:r>
            <a:r>
              <a:rPr kumimoji="1" lang="en-US" altLang="ja-JP" sz="2400" dirty="0"/>
              <a:t>&lt;Var&gt; </a:t>
            </a:r>
            <a:endParaRPr kumimoji="1" lang="ja-JP" altLang="en-US" sz="2400" dirty="0"/>
          </a:p>
        </p:txBody>
      </p:sp>
      <p:sp>
        <p:nvSpPr>
          <p:cNvPr id="3" name="正方形/長方形 2">
            <a:extLst>
              <a:ext uri="{FF2B5EF4-FFF2-40B4-BE49-F238E27FC236}">
                <a16:creationId xmlns:a16="http://schemas.microsoft.com/office/drawing/2014/main" id="{146F4323-33F5-4A70-A4CE-05550EA7930C}"/>
              </a:ext>
            </a:extLst>
          </p:cNvPr>
          <p:cNvSpPr/>
          <p:nvPr/>
        </p:nvSpPr>
        <p:spPr bwMode="auto">
          <a:xfrm>
            <a:off x="6048000" y="1404000"/>
            <a:ext cx="576000" cy="457200"/>
          </a:xfrm>
          <a:prstGeom prst="rect">
            <a:avLst/>
          </a:prstGeom>
          <a:solidFill>
            <a:srgbClr val="0000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2800" b="0" u="none" strike="noStrike" cap="none" normalizeH="0" baseline="0" dirty="0">
                <a:ln>
                  <a:noFill/>
                </a:ln>
                <a:solidFill>
                  <a:schemeClr val="tx1"/>
                </a:solidFill>
                <a:latin typeface="Times New Roman" pitchFamily="18" charset="0"/>
                <a:ea typeface="ＭＳ Ｐゴシック" pitchFamily="50" charset="-128"/>
              </a:rPr>
              <a:t>0</a:t>
            </a:r>
            <a:endParaRPr kumimoji="1" lang="ja-JP" altLang="en-US" sz="2800" b="0" u="none" strike="noStrike" cap="none" normalizeH="0" baseline="0" dirty="0">
              <a:ln>
                <a:noFill/>
              </a:ln>
              <a:solidFill>
                <a:schemeClr val="tx1"/>
              </a:solidFill>
              <a:latin typeface="Times New Roman" pitchFamily="18" charset="0"/>
              <a:ea typeface="ＭＳ Ｐゴシック" pitchFamily="50" charset="-128"/>
            </a:endParaRPr>
          </a:p>
        </p:txBody>
      </p:sp>
      <p:sp>
        <p:nvSpPr>
          <p:cNvPr id="4" name="テキスト ボックス 3">
            <a:extLst>
              <a:ext uri="{FF2B5EF4-FFF2-40B4-BE49-F238E27FC236}">
                <a16:creationId xmlns:a16="http://schemas.microsoft.com/office/drawing/2014/main" id="{CEAE36D5-3938-4F9E-9830-E90DC13814A9}"/>
              </a:ext>
            </a:extLst>
          </p:cNvPr>
          <p:cNvSpPr txBox="1"/>
          <p:nvPr/>
        </p:nvSpPr>
        <p:spPr>
          <a:xfrm>
            <a:off x="4271061" y="1432867"/>
            <a:ext cx="1723549" cy="461665"/>
          </a:xfrm>
          <a:prstGeom prst="rect">
            <a:avLst/>
          </a:prstGeom>
          <a:noFill/>
        </p:spPr>
        <p:txBody>
          <a:bodyPr wrap="none" rtlCol="0">
            <a:spAutoFit/>
          </a:bodyPr>
          <a:lstStyle/>
          <a:p>
            <a:r>
              <a:rPr kumimoji="1" lang="en-US" altLang="ja-JP" sz="2400" dirty="0" err="1"/>
              <a:t>nextAddress</a:t>
            </a:r>
            <a:endParaRPr kumimoji="1" lang="ja-JP" altLang="en-US" sz="2400" dirty="0"/>
          </a:p>
        </p:txBody>
      </p:sp>
      <p:sp>
        <p:nvSpPr>
          <p:cNvPr id="11" name="正方形/長方形 10">
            <a:extLst>
              <a:ext uri="{FF2B5EF4-FFF2-40B4-BE49-F238E27FC236}">
                <a16:creationId xmlns:a16="http://schemas.microsoft.com/office/drawing/2014/main" id="{A1311317-9ABC-4DB8-9D11-14925D438AB7}"/>
              </a:ext>
            </a:extLst>
          </p:cNvPr>
          <p:cNvSpPr/>
          <p:nvPr/>
        </p:nvSpPr>
        <p:spPr bwMode="auto">
          <a:xfrm>
            <a:off x="381000" y="4883500"/>
            <a:ext cx="8534400" cy="9144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err="1"/>
              <a:t>registerNewVariable</a:t>
            </a:r>
            <a:r>
              <a:rPr lang="en-US" altLang="ja-JP" sz="2800" dirty="0"/>
              <a:t> (Type.INT, “</a:t>
            </a:r>
            <a:r>
              <a:rPr lang="en-US" altLang="ja-JP" sz="2800" dirty="0" err="1"/>
              <a:t>i</a:t>
            </a:r>
            <a:r>
              <a:rPr lang="en-US" altLang="ja-JP" sz="2800" dirty="0"/>
              <a:t>”, 1);</a:t>
            </a:r>
          </a:p>
        </p:txBody>
      </p:sp>
      <p:graphicFrame>
        <p:nvGraphicFramePr>
          <p:cNvPr id="12" name="Group 145">
            <a:extLst>
              <a:ext uri="{FF2B5EF4-FFF2-40B4-BE49-F238E27FC236}">
                <a16:creationId xmlns:a16="http://schemas.microsoft.com/office/drawing/2014/main" id="{0135CEC4-6AA9-49BC-8B80-B6FC4DD96513}"/>
              </a:ext>
            </a:extLst>
          </p:cNvPr>
          <p:cNvGraphicFramePr>
            <a:graphicFrameLocks noGrp="1"/>
          </p:cNvGraphicFramePr>
          <p:nvPr>
            <p:extLst>
              <p:ext uri="{D42A27DB-BD31-4B8C-83A1-F6EECF244321}">
                <p14:modId xmlns:p14="http://schemas.microsoft.com/office/powerpoint/2010/main" val="2786420926"/>
              </p:ext>
            </p:extLst>
          </p:nvPr>
        </p:nvGraphicFramePr>
        <p:xfrm>
          <a:off x="648000" y="2232000"/>
          <a:ext cx="7086600" cy="914400"/>
        </p:xfrm>
        <a:graphic>
          <a:graphicData uri="http://schemas.openxmlformats.org/drawingml/2006/table">
            <a:tbl>
              <a:tblPr/>
              <a:tblGrid>
                <a:gridCol w="22098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3406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type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name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address</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size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extLst>
                  <a:ext uri="{0D108BD9-81ED-4DB2-BD59-A6C34878D82A}">
                    <a16:rowId xmlns:a16="http://schemas.microsoft.com/office/drawing/2014/main" val="1000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524571476"/>
                  </a:ext>
                </a:extLst>
              </a:tr>
            </a:tbl>
          </a:graphicData>
        </a:graphic>
      </p:graphicFrame>
      <p:grpSp>
        <p:nvGrpSpPr>
          <p:cNvPr id="25" name="グループ化 24">
            <a:extLst>
              <a:ext uri="{FF2B5EF4-FFF2-40B4-BE49-F238E27FC236}">
                <a16:creationId xmlns:a16="http://schemas.microsoft.com/office/drawing/2014/main" id="{A89BCCE1-A0BD-4C97-9B4F-00A2DAC9B940}"/>
              </a:ext>
            </a:extLst>
          </p:cNvPr>
          <p:cNvGrpSpPr/>
          <p:nvPr/>
        </p:nvGrpSpPr>
        <p:grpSpPr>
          <a:xfrm>
            <a:off x="1981200" y="3132000"/>
            <a:ext cx="5029201" cy="2268000"/>
            <a:chOff x="1981200" y="3132000"/>
            <a:chExt cx="5029201" cy="2268000"/>
          </a:xfrm>
        </p:grpSpPr>
        <p:cxnSp>
          <p:nvCxnSpPr>
            <p:cNvPr id="9" name="直線矢印コネクタ 8">
              <a:extLst>
                <a:ext uri="{FF2B5EF4-FFF2-40B4-BE49-F238E27FC236}">
                  <a16:creationId xmlns:a16="http://schemas.microsoft.com/office/drawing/2014/main" id="{E0C45964-2E84-48DD-8117-72073053EDBA}"/>
                </a:ext>
              </a:extLst>
            </p:cNvPr>
            <p:cNvCxnSpPr>
              <a:cxnSpLocks/>
            </p:cNvCxnSpPr>
            <p:nvPr/>
          </p:nvCxnSpPr>
          <p:spPr bwMode="auto">
            <a:xfrm flipH="1" flipV="1">
              <a:off x="1981200" y="3132000"/>
              <a:ext cx="2289861" cy="1764000"/>
            </a:xfrm>
            <a:prstGeom prst="straightConnector1">
              <a:avLst/>
            </a:prstGeom>
            <a:solidFill>
              <a:schemeClr val="accent1"/>
            </a:solidFill>
            <a:ln w="38100" cap="flat" cmpd="sng" algn="ctr">
              <a:solidFill>
                <a:srgbClr val="00FF00"/>
              </a:solidFill>
              <a:prstDash val="solid"/>
              <a:round/>
              <a:headEnd type="none" w="med" len="med"/>
              <a:tailEnd type="triangle"/>
            </a:ln>
            <a:effectLst/>
          </p:spPr>
        </p:cxnSp>
        <p:cxnSp>
          <p:nvCxnSpPr>
            <p:cNvPr id="17" name="直線矢印コネクタ 16">
              <a:extLst>
                <a:ext uri="{FF2B5EF4-FFF2-40B4-BE49-F238E27FC236}">
                  <a16:creationId xmlns:a16="http://schemas.microsoft.com/office/drawing/2014/main" id="{CB5CD329-2192-42BC-B84A-AFF73DB6DF28}"/>
                </a:ext>
              </a:extLst>
            </p:cNvPr>
            <p:cNvCxnSpPr>
              <a:cxnSpLocks/>
              <a:stCxn id="23" idx="0"/>
            </p:cNvCxnSpPr>
            <p:nvPr/>
          </p:nvCxnSpPr>
          <p:spPr bwMode="auto">
            <a:xfrm flipH="1" flipV="1">
              <a:off x="3962400" y="3132000"/>
              <a:ext cx="1367300" cy="1745600"/>
            </a:xfrm>
            <a:prstGeom prst="straightConnector1">
              <a:avLst/>
            </a:prstGeom>
            <a:solidFill>
              <a:schemeClr val="accent1"/>
            </a:solidFill>
            <a:ln w="38100" cap="flat" cmpd="sng" algn="ctr">
              <a:solidFill>
                <a:srgbClr val="00FF00"/>
              </a:solidFill>
              <a:prstDash val="solid"/>
              <a:round/>
              <a:headEnd type="none" w="med" len="med"/>
              <a:tailEnd type="triangle"/>
            </a:ln>
            <a:effectLst/>
          </p:spPr>
        </p:cxnSp>
        <p:cxnSp>
          <p:nvCxnSpPr>
            <p:cNvPr id="19" name="直線矢印コネクタ 18">
              <a:extLst>
                <a:ext uri="{FF2B5EF4-FFF2-40B4-BE49-F238E27FC236}">
                  <a16:creationId xmlns:a16="http://schemas.microsoft.com/office/drawing/2014/main" id="{DEDA7166-D5B7-45DF-8FDE-DA4C95CF60C7}"/>
                </a:ext>
              </a:extLst>
            </p:cNvPr>
            <p:cNvCxnSpPr>
              <a:cxnSpLocks/>
              <a:stCxn id="24" idx="0"/>
            </p:cNvCxnSpPr>
            <p:nvPr/>
          </p:nvCxnSpPr>
          <p:spPr bwMode="auto">
            <a:xfrm flipV="1">
              <a:off x="5833700" y="3132000"/>
              <a:ext cx="1176701" cy="1764000"/>
            </a:xfrm>
            <a:prstGeom prst="straightConnector1">
              <a:avLst/>
            </a:prstGeom>
            <a:solidFill>
              <a:schemeClr val="accent1"/>
            </a:solidFill>
            <a:ln w="38100" cap="flat" cmpd="sng" algn="ctr">
              <a:solidFill>
                <a:srgbClr val="00FF00"/>
              </a:solidFill>
              <a:prstDash val="solid"/>
              <a:round/>
              <a:headEnd type="none" w="med" len="med"/>
              <a:tailEnd type="triangle"/>
            </a:ln>
            <a:effectLst/>
          </p:spPr>
        </p:cxnSp>
        <p:sp>
          <p:nvSpPr>
            <p:cNvPr id="18" name="楕円 17">
              <a:extLst>
                <a:ext uri="{FF2B5EF4-FFF2-40B4-BE49-F238E27FC236}">
                  <a16:creationId xmlns:a16="http://schemas.microsoft.com/office/drawing/2014/main" id="{C955BF4B-5FAA-466B-9426-E40961412311}"/>
                </a:ext>
              </a:extLst>
            </p:cNvPr>
            <p:cNvSpPr/>
            <p:nvPr/>
          </p:nvSpPr>
          <p:spPr bwMode="auto">
            <a:xfrm>
              <a:off x="3593600" y="4886800"/>
              <a:ext cx="1368000" cy="504000"/>
            </a:xfrm>
            <a:prstGeom prst="ellipse">
              <a:avLst/>
            </a:prstGeom>
            <a:noFill/>
            <a:ln w="38100" cap="flat" cmpd="sng" algn="ctr">
              <a:solidFill>
                <a:srgbClr val="00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
          <p:nvSpPr>
            <p:cNvPr id="23" name="楕円 22">
              <a:extLst>
                <a:ext uri="{FF2B5EF4-FFF2-40B4-BE49-F238E27FC236}">
                  <a16:creationId xmlns:a16="http://schemas.microsoft.com/office/drawing/2014/main" id="{CD172EF0-A3A0-4837-B9AA-E177BE5F7365}"/>
                </a:ext>
              </a:extLst>
            </p:cNvPr>
            <p:cNvSpPr/>
            <p:nvPr/>
          </p:nvSpPr>
          <p:spPr bwMode="auto">
            <a:xfrm>
              <a:off x="5077700" y="4877600"/>
              <a:ext cx="504000" cy="504000"/>
            </a:xfrm>
            <a:prstGeom prst="ellipse">
              <a:avLst/>
            </a:prstGeom>
            <a:noFill/>
            <a:ln w="38100" cap="flat" cmpd="sng" algn="ctr">
              <a:solidFill>
                <a:srgbClr val="00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
          <p:nvSpPr>
            <p:cNvPr id="24" name="楕円 23">
              <a:extLst>
                <a:ext uri="{FF2B5EF4-FFF2-40B4-BE49-F238E27FC236}">
                  <a16:creationId xmlns:a16="http://schemas.microsoft.com/office/drawing/2014/main" id="{3D8B8A2F-DACA-46DF-8719-2A4920AC2A08}"/>
                </a:ext>
              </a:extLst>
            </p:cNvPr>
            <p:cNvSpPr/>
            <p:nvPr/>
          </p:nvSpPr>
          <p:spPr bwMode="auto">
            <a:xfrm>
              <a:off x="5581700" y="4896000"/>
              <a:ext cx="504000" cy="504000"/>
            </a:xfrm>
            <a:prstGeom prst="ellipse">
              <a:avLst/>
            </a:prstGeom>
            <a:noFill/>
            <a:ln w="38100" cap="flat" cmpd="sng" algn="ctr">
              <a:solidFill>
                <a:srgbClr val="00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grpSp>
      <p:grpSp>
        <p:nvGrpSpPr>
          <p:cNvPr id="37" name="グループ化 36">
            <a:extLst>
              <a:ext uri="{FF2B5EF4-FFF2-40B4-BE49-F238E27FC236}">
                <a16:creationId xmlns:a16="http://schemas.microsoft.com/office/drawing/2014/main" id="{FE73CB8C-20C3-48B2-9568-C19499727A56}"/>
              </a:ext>
            </a:extLst>
          </p:cNvPr>
          <p:cNvGrpSpPr/>
          <p:nvPr/>
        </p:nvGrpSpPr>
        <p:grpSpPr>
          <a:xfrm>
            <a:off x="6641429" y="1388519"/>
            <a:ext cx="594931" cy="1300681"/>
            <a:chOff x="6641429" y="1388519"/>
            <a:chExt cx="594931" cy="1300681"/>
          </a:xfrm>
        </p:grpSpPr>
        <p:sp>
          <p:nvSpPr>
            <p:cNvPr id="34" name="矢印: 折線 33">
              <a:extLst>
                <a:ext uri="{FF2B5EF4-FFF2-40B4-BE49-F238E27FC236}">
                  <a16:creationId xmlns:a16="http://schemas.microsoft.com/office/drawing/2014/main" id="{FDB6C9C2-7FC9-4E53-B5D4-638B1728D47C}"/>
                </a:ext>
              </a:extLst>
            </p:cNvPr>
            <p:cNvSpPr/>
            <p:nvPr/>
          </p:nvSpPr>
          <p:spPr bwMode="auto">
            <a:xfrm flipH="1">
              <a:off x="6641429" y="1606167"/>
              <a:ext cx="538819" cy="1083033"/>
            </a:xfrm>
            <a:prstGeom prst="bent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
          <p:nvSpPr>
            <p:cNvPr id="35" name="テキスト ボックス 34">
              <a:extLst>
                <a:ext uri="{FF2B5EF4-FFF2-40B4-BE49-F238E27FC236}">
                  <a16:creationId xmlns:a16="http://schemas.microsoft.com/office/drawing/2014/main" id="{DD451CFB-15EC-4060-998C-CA83BFAD17E8}"/>
                </a:ext>
              </a:extLst>
            </p:cNvPr>
            <p:cNvSpPr txBox="1"/>
            <p:nvPr/>
          </p:nvSpPr>
          <p:spPr>
            <a:xfrm>
              <a:off x="6792008" y="1388519"/>
              <a:ext cx="444352" cy="646331"/>
            </a:xfrm>
            <a:prstGeom prst="rect">
              <a:avLst/>
            </a:prstGeom>
            <a:noFill/>
          </p:spPr>
          <p:txBody>
            <a:bodyPr wrap="none" rtlCol="0">
              <a:spAutoFit/>
            </a:bodyPr>
            <a:lstStyle/>
            <a:p>
              <a:r>
                <a:rPr kumimoji="1" lang="en-US" altLang="ja-JP" sz="3600" b="1" dirty="0"/>
                <a:t>+</a:t>
              </a:r>
              <a:endParaRPr kumimoji="1" lang="ja-JP" altLang="en-US" sz="3600" b="1" dirty="0"/>
            </a:p>
          </p:txBody>
        </p:sp>
      </p:grpSp>
      <p:sp>
        <p:nvSpPr>
          <p:cNvPr id="40" name="吹き出し: 角を丸めた四角形 39">
            <a:extLst>
              <a:ext uri="{FF2B5EF4-FFF2-40B4-BE49-F238E27FC236}">
                <a16:creationId xmlns:a16="http://schemas.microsoft.com/office/drawing/2014/main" id="{0828D331-7E3B-443F-B475-1FD491C360AC}"/>
              </a:ext>
            </a:extLst>
          </p:cNvPr>
          <p:cNvSpPr/>
          <p:nvPr/>
        </p:nvSpPr>
        <p:spPr bwMode="auto">
          <a:xfrm>
            <a:off x="6947416" y="599613"/>
            <a:ext cx="1208992" cy="874935"/>
          </a:xfrm>
          <a:prstGeom prst="wedgeRoundRectCallout">
            <a:avLst>
              <a:gd name="adj1" fmla="val -84474"/>
              <a:gd name="adj2" fmla="val 65203"/>
              <a:gd name="adj3" fmla="val 16667"/>
            </a:avLst>
          </a:prstGeom>
          <a:solidFill>
            <a:srgbClr val="00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sz="2400" dirty="0"/>
              <a:t>size </a:t>
            </a:r>
            <a:r>
              <a:rPr lang="ja-JP" altLang="en-US" sz="2400" dirty="0"/>
              <a:t>を</a:t>
            </a:r>
            <a:endParaRPr lang="en-US" altLang="ja-JP" sz="2400" dirty="0"/>
          </a:p>
          <a:p>
            <a:pPr marL="0" marR="0" indent="0" algn="l" defTabSz="914400" rtl="0" eaLnBrk="1" fontAlgn="base" latinLnBrk="0" hangingPunct="1">
              <a:lnSpc>
                <a:spcPct val="100000"/>
              </a:lnSpc>
              <a:spcBef>
                <a:spcPct val="0"/>
              </a:spcBef>
              <a:spcAft>
                <a:spcPct val="0"/>
              </a:spcAft>
              <a:buClrTx/>
              <a:buSzTx/>
              <a:buFontTx/>
              <a:buNone/>
              <a:tabLst/>
            </a:pPr>
            <a:r>
              <a:rPr lang="ja-JP" altLang="en-US" sz="2400" dirty="0"/>
              <a:t>足す</a:t>
            </a:r>
            <a:endParaRPr kumimoji="1" lang="ja-JP" altLang="en-US" sz="2400" b="0" u="none" strike="noStrike" cap="none" normalizeH="0" baseline="0" dirty="0">
              <a:ln>
                <a:noFill/>
              </a:ln>
              <a:solidFill>
                <a:schemeClr val="tx1"/>
              </a:solidFill>
            </a:endParaRPr>
          </a:p>
        </p:txBody>
      </p:sp>
      <p:grpSp>
        <p:nvGrpSpPr>
          <p:cNvPr id="33" name="グループ化 32">
            <a:extLst>
              <a:ext uri="{FF2B5EF4-FFF2-40B4-BE49-F238E27FC236}">
                <a16:creationId xmlns:a16="http://schemas.microsoft.com/office/drawing/2014/main" id="{3352FF56-C561-4F1C-9825-9D831481F38E}"/>
              </a:ext>
            </a:extLst>
          </p:cNvPr>
          <p:cNvGrpSpPr/>
          <p:nvPr/>
        </p:nvGrpSpPr>
        <p:grpSpPr>
          <a:xfrm>
            <a:off x="5796900" y="1417233"/>
            <a:ext cx="769241" cy="1210767"/>
            <a:chOff x="7010400" y="1417233"/>
            <a:chExt cx="769241" cy="1210767"/>
          </a:xfrm>
        </p:grpSpPr>
        <p:sp>
          <p:nvSpPr>
            <p:cNvPr id="28" name="楕円 27">
              <a:extLst>
                <a:ext uri="{FF2B5EF4-FFF2-40B4-BE49-F238E27FC236}">
                  <a16:creationId xmlns:a16="http://schemas.microsoft.com/office/drawing/2014/main" id="{13BCB179-FA71-49A5-8685-95E92AF87564}"/>
                </a:ext>
              </a:extLst>
            </p:cNvPr>
            <p:cNvSpPr/>
            <p:nvPr/>
          </p:nvSpPr>
          <p:spPr bwMode="auto">
            <a:xfrm>
              <a:off x="7275641" y="1417233"/>
              <a:ext cx="504000" cy="504000"/>
            </a:xfrm>
            <a:prstGeom prst="ellipse">
              <a:avLst/>
            </a:prstGeom>
            <a:noFill/>
            <a:ln w="38100" cap="flat" cmpd="sng" algn="ctr">
              <a:solidFill>
                <a:srgbClr val="00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cxnSp>
          <p:nvCxnSpPr>
            <p:cNvPr id="29" name="直線矢印コネクタ 28">
              <a:extLst>
                <a:ext uri="{FF2B5EF4-FFF2-40B4-BE49-F238E27FC236}">
                  <a16:creationId xmlns:a16="http://schemas.microsoft.com/office/drawing/2014/main" id="{C2E555BE-9344-45EF-8D2F-9FE5A1B5D80F}"/>
                </a:ext>
              </a:extLst>
            </p:cNvPr>
            <p:cNvCxnSpPr>
              <a:cxnSpLocks/>
            </p:cNvCxnSpPr>
            <p:nvPr/>
          </p:nvCxnSpPr>
          <p:spPr bwMode="auto">
            <a:xfrm flipH="1">
              <a:off x="7010400" y="1916935"/>
              <a:ext cx="381000" cy="711065"/>
            </a:xfrm>
            <a:prstGeom prst="straightConnector1">
              <a:avLst/>
            </a:prstGeom>
            <a:solidFill>
              <a:schemeClr val="accent1"/>
            </a:solidFill>
            <a:ln w="38100" cap="flat" cmpd="sng" algn="ctr">
              <a:solidFill>
                <a:srgbClr val="00FF00"/>
              </a:solidFill>
              <a:prstDash val="solid"/>
              <a:round/>
              <a:headEnd type="none" w="med" len="med"/>
              <a:tailEnd type="triangle"/>
            </a:ln>
            <a:effectLst/>
          </p:spPr>
        </p:cxnSp>
      </p:grpSp>
      <p:sp>
        <p:nvSpPr>
          <p:cNvPr id="36" name="正方形/長方形 35">
            <a:extLst>
              <a:ext uri="{FF2B5EF4-FFF2-40B4-BE49-F238E27FC236}">
                <a16:creationId xmlns:a16="http://schemas.microsoft.com/office/drawing/2014/main" id="{EAF5EA73-2292-4A54-973E-873633C40971}"/>
              </a:ext>
            </a:extLst>
          </p:cNvPr>
          <p:cNvSpPr/>
          <p:nvPr/>
        </p:nvSpPr>
        <p:spPr bwMode="auto">
          <a:xfrm>
            <a:off x="6048000" y="1404000"/>
            <a:ext cx="576000" cy="457200"/>
          </a:xfrm>
          <a:prstGeom prst="rect">
            <a:avLst/>
          </a:prstGeom>
          <a:solidFill>
            <a:srgbClr val="0000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2800" dirty="0"/>
              <a:t>1</a:t>
            </a:r>
            <a:endParaRPr kumimoji="1" lang="ja-JP" altLang="en-US" sz="2800" b="0" u="none" strike="noStrike" cap="none" normalizeH="0" baseline="0" dirty="0">
              <a:ln>
                <a:noFill/>
              </a:ln>
              <a:solidFill>
                <a:schemeClr val="tx1"/>
              </a:solidFill>
              <a:latin typeface="Times New Roman" pitchFamily="18" charset="0"/>
              <a:ea typeface="ＭＳ Ｐゴシック" pitchFamily="50" charset="-128"/>
            </a:endParaRPr>
          </a:p>
        </p:txBody>
      </p:sp>
      <p:sp>
        <p:nvSpPr>
          <p:cNvPr id="45" name="テキスト ボックス 44">
            <a:extLst>
              <a:ext uri="{FF2B5EF4-FFF2-40B4-BE49-F238E27FC236}">
                <a16:creationId xmlns:a16="http://schemas.microsoft.com/office/drawing/2014/main" id="{7C0DBE97-9F00-4626-AE97-586D4EEA3B72}"/>
              </a:ext>
            </a:extLst>
          </p:cNvPr>
          <p:cNvSpPr txBox="1"/>
          <p:nvPr/>
        </p:nvSpPr>
        <p:spPr>
          <a:xfrm>
            <a:off x="310077" y="3248723"/>
            <a:ext cx="5486823" cy="584775"/>
          </a:xfrm>
          <a:prstGeom prst="rect">
            <a:avLst/>
          </a:prstGeom>
          <a:noFill/>
        </p:spPr>
        <p:txBody>
          <a:bodyPr wrap="none" rtlCol="0">
            <a:spAutoFit/>
          </a:bodyPr>
          <a:lstStyle/>
          <a:p>
            <a:r>
              <a:rPr kumimoji="1" lang="en-US" altLang="ja-JP" dirty="0"/>
              <a:t>Var </a:t>
            </a:r>
            <a:r>
              <a:rPr kumimoji="1" lang="ja-JP" altLang="en-US" dirty="0"/>
              <a:t>クラスのオブジェクトを生成</a:t>
            </a:r>
          </a:p>
        </p:txBody>
      </p:sp>
    </p:spTree>
    <p:extLst>
      <p:ext uri="{BB962C8B-B14F-4D97-AF65-F5344CB8AC3E}">
        <p14:creationId xmlns:p14="http://schemas.microsoft.com/office/powerpoint/2010/main" val="886602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checkerboard(across)">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heckerboard(across)">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wipe(up)">
                                      <p:cBhvr>
                                        <p:cTn id="22" dur="500"/>
                                        <p:tgtEl>
                                          <p:spTgt spid="3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wipe(right)">
                                      <p:cBhvr>
                                        <p:cTn id="27" dur="500"/>
                                        <p:tgtEl>
                                          <p:spTgt spid="37"/>
                                        </p:tgtEl>
                                      </p:cBhvr>
                                    </p:animEffect>
                                  </p:childTnLst>
                                </p:cTn>
                              </p:par>
                            </p:childTnLst>
                          </p:cTn>
                        </p:par>
                        <p:par>
                          <p:cTn id="28" fill="hold">
                            <p:stCondLst>
                              <p:cond delay="500"/>
                            </p:stCondLst>
                            <p:childTnLst>
                              <p:par>
                                <p:cTn id="29" presetID="5" presetClass="entr" presetSubtype="10" fill="hold" grpId="0"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checkerboard(across)">
                                      <p:cBhvr>
                                        <p:cTn id="31" dur="500"/>
                                        <p:tgtEl>
                                          <p:spTgt spid="36"/>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40"/>
                                        </p:tgtEl>
                                        <p:attrNameLst>
                                          <p:attrName>style.visibility</p:attrName>
                                        </p:attrNameLst>
                                      </p:cBhvr>
                                      <p:to>
                                        <p:strVal val="visible"/>
                                      </p:to>
                                    </p:set>
                                    <p:animEffect transition="in" filter="checkerboard(across)">
                                      <p:cBhvr>
                                        <p:cTn id="36"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36" grpId="0" animBg="1"/>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コンパイラの構造</a:t>
            </a:r>
          </a:p>
        </p:txBody>
      </p:sp>
      <p:sp>
        <p:nvSpPr>
          <p:cNvPr id="4099" name="Rectangle 1027"/>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字句解析系</a:t>
            </a:r>
          </a:p>
          <a:p>
            <a:r>
              <a:rPr lang="ja-JP" altLang="en-US" dirty="0">
                <a:effectLst/>
              </a:rPr>
              <a:t>構文解析系</a:t>
            </a:r>
          </a:p>
          <a:p>
            <a:r>
              <a:rPr lang="ja-JP" altLang="en-US" dirty="0">
                <a:effectLst/>
              </a:rPr>
              <a:t>制約検査系</a:t>
            </a:r>
          </a:p>
          <a:p>
            <a:r>
              <a:rPr lang="ja-JP" altLang="en-US" dirty="0">
                <a:effectLst/>
              </a:rPr>
              <a:t>中間コード生成系</a:t>
            </a:r>
          </a:p>
          <a:p>
            <a:r>
              <a:rPr lang="ja-JP" altLang="en-US" dirty="0">
                <a:effectLst/>
              </a:rPr>
              <a:t>最適化系</a:t>
            </a:r>
          </a:p>
          <a:p>
            <a:r>
              <a:rPr lang="ja-JP" altLang="en-US" dirty="0">
                <a:effectLst/>
              </a:rPr>
              <a:t>目的コード生成系</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idx="4294967295"/>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rPr>
              <a:t>VarTable.java</a:t>
            </a:r>
            <a:endParaRPr lang="ja-JP" altLang="en-US" dirty="0">
              <a:effectLst/>
            </a:endParaRPr>
          </a:p>
        </p:txBody>
      </p:sp>
      <p:graphicFrame>
        <p:nvGraphicFramePr>
          <p:cNvPr id="137361" name="Group 145"/>
          <p:cNvGraphicFramePr>
            <a:graphicFrameLocks noGrp="1"/>
          </p:cNvGraphicFramePr>
          <p:nvPr>
            <p:extLst>
              <p:ext uri="{D42A27DB-BD31-4B8C-83A1-F6EECF244321}">
                <p14:modId xmlns:p14="http://schemas.microsoft.com/office/powerpoint/2010/main" val="2694223276"/>
              </p:ext>
            </p:extLst>
          </p:nvPr>
        </p:nvGraphicFramePr>
        <p:xfrm>
          <a:off x="648000" y="2232000"/>
          <a:ext cx="7086600" cy="914400"/>
        </p:xfrm>
        <a:graphic>
          <a:graphicData uri="http://schemas.openxmlformats.org/drawingml/2006/table">
            <a:tbl>
              <a:tblPr/>
              <a:tblGrid>
                <a:gridCol w="22098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3406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type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name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address</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size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extLst>
                  <a:ext uri="{0D108BD9-81ED-4DB2-BD59-A6C34878D82A}">
                    <a16:rowId xmlns:a16="http://schemas.microsoft.com/office/drawing/2014/main" val="1000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1858920770"/>
                  </a:ext>
                </a:extLst>
              </a:tr>
            </a:tbl>
          </a:graphicData>
        </a:graphic>
      </p:graphicFrame>
      <p:sp>
        <p:nvSpPr>
          <p:cNvPr id="2" name="テキスト ボックス 1">
            <a:extLst>
              <a:ext uri="{FF2B5EF4-FFF2-40B4-BE49-F238E27FC236}">
                <a16:creationId xmlns:a16="http://schemas.microsoft.com/office/drawing/2014/main" id="{93D3132B-ACDA-4335-97E9-B7BECF555E7B}"/>
              </a:ext>
            </a:extLst>
          </p:cNvPr>
          <p:cNvSpPr txBox="1"/>
          <p:nvPr/>
        </p:nvSpPr>
        <p:spPr>
          <a:xfrm>
            <a:off x="508000" y="1686103"/>
            <a:ext cx="3323539" cy="461665"/>
          </a:xfrm>
          <a:prstGeom prst="rect">
            <a:avLst/>
          </a:prstGeom>
          <a:noFill/>
        </p:spPr>
        <p:txBody>
          <a:bodyPr wrap="none" rtlCol="0">
            <a:spAutoFit/>
          </a:bodyPr>
          <a:lstStyle/>
          <a:p>
            <a:r>
              <a:rPr kumimoji="1" lang="en-US" altLang="ja-JP" sz="2400" dirty="0" err="1"/>
              <a:t>varList</a:t>
            </a:r>
            <a:r>
              <a:rPr kumimoji="1" lang="en-US" altLang="ja-JP" sz="2400" dirty="0"/>
              <a:t> : </a:t>
            </a:r>
            <a:r>
              <a:rPr kumimoji="1" lang="en-US" altLang="ja-JP" sz="2400" dirty="0" err="1"/>
              <a:t>ArrayList</a:t>
            </a:r>
            <a:r>
              <a:rPr kumimoji="1" lang="en-US" altLang="ja-JP" sz="2400" dirty="0"/>
              <a:t>&lt;Var&gt; </a:t>
            </a:r>
            <a:endParaRPr kumimoji="1" lang="ja-JP" altLang="en-US" sz="2400" dirty="0"/>
          </a:p>
        </p:txBody>
      </p:sp>
      <p:sp>
        <p:nvSpPr>
          <p:cNvPr id="3" name="正方形/長方形 2">
            <a:extLst>
              <a:ext uri="{FF2B5EF4-FFF2-40B4-BE49-F238E27FC236}">
                <a16:creationId xmlns:a16="http://schemas.microsoft.com/office/drawing/2014/main" id="{146F4323-33F5-4A70-A4CE-05550EA7930C}"/>
              </a:ext>
            </a:extLst>
          </p:cNvPr>
          <p:cNvSpPr/>
          <p:nvPr/>
        </p:nvSpPr>
        <p:spPr bwMode="auto">
          <a:xfrm>
            <a:off x="6048000" y="1404000"/>
            <a:ext cx="576000" cy="457200"/>
          </a:xfrm>
          <a:prstGeom prst="rect">
            <a:avLst/>
          </a:prstGeom>
          <a:solidFill>
            <a:srgbClr val="0000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2800" dirty="0"/>
              <a:t>1</a:t>
            </a:r>
            <a:endParaRPr kumimoji="1" lang="ja-JP" altLang="en-US" sz="2800" b="0" u="none" strike="noStrike" cap="none" normalizeH="0" baseline="0" dirty="0">
              <a:ln>
                <a:noFill/>
              </a:ln>
              <a:solidFill>
                <a:schemeClr val="tx1"/>
              </a:solidFill>
              <a:latin typeface="Times New Roman" pitchFamily="18" charset="0"/>
              <a:ea typeface="ＭＳ Ｐゴシック" pitchFamily="50" charset="-128"/>
            </a:endParaRPr>
          </a:p>
        </p:txBody>
      </p:sp>
      <p:sp>
        <p:nvSpPr>
          <p:cNvPr id="4" name="テキスト ボックス 3">
            <a:extLst>
              <a:ext uri="{FF2B5EF4-FFF2-40B4-BE49-F238E27FC236}">
                <a16:creationId xmlns:a16="http://schemas.microsoft.com/office/drawing/2014/main" id="{CEAE36D5-3938-4F9E-9830-E90DC13814A9}"/>
              </a:ext>
            </a:extLst>
          </p:cNvPr>
          <p:cNvSpPr txBox="1"/>
          <p:nvPr/>
        </p:nvSpPr>
        <p:spPr>
          <a:xfrm>
            <a:off x="4271061" y="1432867"/>
            <a:ext cx="1723549" cy="461665"/>
          </a:xfrm>
          <a:prstGeom prst="rect">
            <a:avLst/>
          </a:prstGeom>
          <a:noFill/>
        </p:spPr>
        <p:txBody>
          <a:bodyPr wrap="none" rtlCol="0">
            <a:spAutoFit/>
          </a:bodyPr>
          <a:lstStyle/>
          <a:p>
            <a:r>
              <a:rPr kumimoji="1" lang="en-US" altLang="ja-JP" sz="2400" dirty="0" err="1"/>
              <a:t>nextAddress</a:t>
            </a:r>
            <a:endParaRPr kumimoji="1" lang="ja-JP" altLang="en-US" sz="2400" dirty="0"/>
          </a:p>
        </p:txBody>
      </p:sp>
      <p:sp>
        <p:nvSpPr>
          <p:cNvPr id="11" name="正方形/長方形 10">
            <a:extLst>
              <a:ext uri="{FF2B5EF4-FFF2-40B4-BE49-F238E27FC236}">
                <a16:creationId xmlns:a16="http://schemas.microsoft.com/office/drawing/2014/main" id="{A1311317-9ABC-4DB8-9D11-14925D438AB7}"/>
              </a:ext>
            </a:extLst>
          </p:cNvPr>
          <p:cNvSpPr/>
          <p:nvPr/>
        </p:nvSpPr>
        <p:spPr bwMode="auto">
          <a:xfrm>
            <a:off x="381000" y="4883500"/>
            <a:ext cx="8534400" cy="9144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err="1"/>
              <a:t>registerNewVariable</a:t>
            </a:r>
            <a:r>
              <a:rPr lang="en-US" altLang="ja-JP" sz="2800" dirty="0"/>
              <a:t> (Type.INT, “</a:t>
            </a:r>
            <a:r>
              <a:rPr lang="en-US" altLang="ja-JP" sz="2800" dirty="0" err="1"/>
              <a:t>i</a:t>
            </a:r>
            <a:r>
              <a:rPr lang="en-US" altLang="ja-JP" sz="2800" dirty="0"/>
              <a:t>”, 1);</a:t>
            </a:r>
          </a:p>
          <a:p>
            <a:pPr eaLnBrk="1" hangingPunct="1"/>
            <a:r>
              <a:rPr lang="en-US" altLang="ja-JP" sz="2800" dirty="0" err="1"/>
              <a:t>registerNewVariable</a:t>
            </a:r>
            <a:r>
              <a:rPr lang="en-US" altLang="ja-JP" sz="2800" dirty="0"/>
              <a:t> (</a:t>
            </a:r>
            <a:r>
              <a:rPr lang="en-US" altLang="ja-JP" sz="2800" dirty="0" err="1"/>
              <a:t>Type.ARRAYOFINT</a:t>
            </a:r>
            <a:r>
              <a:rPr lang="en-US" altLang="ja-JP" sz="2800" dirty="0"/>
              <a:t>, “a”, 50);</a:t>
            </a:r>
          </a:p>
          <a:p>
            <a:pPr eaLnBrk="1" hangingPunct="1"/>
            <a:endParaRPr lang="en-US" altLang="ja-JP" sz="2800" dirty="0"/>
          </a:p>
        </p:txBody>
      </p:sp>
      <p:graphicFrame>
        <p:nvGraphicFramePr>
          <p:cNvPr id="12" name="Group 145">
            <a:extLst>
              <a:ext uri="{FF2B5EF4-FFF2-40B4-BE49-F238E27FC236}">
                <a16:creationId xmlns:a16="http://schemas.microsoft.com/office/drawing/2014/main" id="{F10F739C-2A02-468F-8917-06C2DAC10FE6}"/>
              </a:ext>
            </a:extLst>
          </p:cNvPr>
          <p:cNvGraphicFramePr>
            <a:graphicFrameLocks noGrp="1"/>
          </p:cNvGraphicFramePr>
          <p:nvPr>
            <p:extLst>
              <p:ext uri="{D42A27DB-BD31-4B8C-83A1-F6EECF244321}">
                <p14:modId xmlns:p14="http://schemas.microsoft.com/office/powerpoint/2010/main" val="2479687608"/>
              </p:ext>
            </p:extLst>
          </p:nvPr>
        </p:nvGraphicFramePr>
        <p:xfrm>
          <a:off x="648000" y="2232000"/>
          <a:ext cx="7086600" cy="1371600"/>
        </p:xfrm>
        <a:graphic>
          <a:graphicData uri="http://schemas.openxmlformats.org/drawingml/2006/table">
            <a:tbl>
              <a:tblPr/>
              <a:tblGrid>
                <a:gridCol w="22098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3406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type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name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address</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size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extLst>
                  <a:ext uri="{0D108BD9-81ED-4DB2-BD59-A6C34878D82A}">
                    <a16:rowId xmlns:a16="http://schemas.microsoft.com/office/drawing/2014/main" val="1000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185892077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ARRAYOFINT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3234649769"/>
                  </a:ext>
                </a:extLst>
              </a:tr>
            </a:tbl>
          </a:graphicData>
        </a:graphic>
      </p:graphicFrame>
      <p:grpSp>
        <p:nvGrpSpPr>
          <p:cNvPr id="13" name="グループ化 12">
            <a:extLst>
              <a:ext uri="{FF2B5EF4-FFF2-40B4-BE49-F238E27FC236}">
                <a16:creationId xmlns:a16="http://schemas.microsoft.com/office/drawing/2014/main" id="{DDB38C47-AC23-46F2-8DAB-C26FCAAC20BE}"/>
              </a:ext>
            </a:extLst>
          </p:cNvPr>
          <p:cNvGrpSpPr/>
          <p:nvPr/>
        </p:nvGrpSpPr>
        <p:grpSpPr>
          <a:xfrm>
            <a:off x="2057400" y="3590900"/>
            <a:ext cx="5837941" cy="2258800"/>
            <a:chOff x="1981201" y="3132000"/>
            <a:chExt cx="5837941" cy="2258800"/>
          </a:xfrm>
        </p:grpSpPr>
        <p:cxnSp>
          <p:nvCxnSpPr>
            <p:cNvPr id="14" name="直線矢印コネクタ 13">
              <a:extLst>
                <a:ext uri="{FF2B5EF4-FFF2-40B4-BE49-F238E27FC236}">
                  <a16:creationId xmlns:a16="http://schemas.microsoft.com/office/drawing/2014/main" id="{055C9BE8-B975-4195-B62E-99DA019DAD8E}"/>
                </a:ext>
              </a:extLst>
            </p:cNvPr>
            <p:cNvCxnSpPr>
              <a:cxnSpLocks/>
            </p:cNvCxnSpPr>
            <p:nvPr/>
          </p:nvCxnSpPr>
          <p:spPr bwMode="auto">
            <a:xfrm flipH="1" flipV="1">
              <a:off x="1981201" y="3132000"/>
              <a:ext cx="2954200" cy="1754800"/>
            </a:xfrm>
            <a:prstGeom prst="straightConnector1">
              <a:avLst/>
            </a:prstGeom>
            <a:solidFill>
              <a:schemeClr val="accent1"/>
            </a:solidFill>
            <a:ln w="38100" cap="flat" cmpd="sng" algn="ctr">
              <a:solidFill>
                <a:srgbClr val="00FF00"/>
              </a:solidFill>
              <a:prstDash val="solid"/>
              <a:round/>
              <a:headEnd type="none" w="med" len="med"/>
              <a:tailEnd type="triangle"/>
            </a:ln>
            <a:effectLst/>
          </p:spPr>
        </p:cxnSp>
        <p:cxnSp>
          <p:nvCxnSpPr>
            <p:cNvPr id="15" name="直線矢印コネクタ 14">
              <a:extLst>
                <a:ext uri="{FF2B5EF4-FFF2-40B4-BE49-F238E27FC236}">
                  <a16:creationId xmlns:a16="http://schemas.microsoft.com/office/drawing/2014/main" id="{38068875-3699-4B95-81D7-2419CFE55C66}"/>
                </a:ext>
              </a:extLst>
            </p:cNvPr>
            <p:cNvCxnSpPr>
              <a:cxnSpLocks/>
              <a:stCxn id="18" idx="0"/>
            </p:cNvCxnSpPr>
            <p:nvPr/>
          </p:nvCxnSpPr>
          <p:spPr bwMode="auto">
            <a:xfrm flipH="1" flipV="1">
              <a:off x="3932681" y="3132000"/>
              <a:ext cx="3042070" cy="1730633"/>
            </a:xfrm>
            <a:prstGeom prst="straightConnector1">
              <a:avLst/>
            </a:prstGeom>
            <a:solidFill>
              <a:schemeClr val="accent1"/>
            </a:solidFill>
            <a:ln w="38100" cap="flat" cmpd="sng" algn="ctr">
              <a:solidFill>
                <a:srgbClr val="00FF00"/>
              </a:solidFill>
              <a:prstDash val="solid"/>
              <a:round/>
              <a:headEnd type="none" w="med" len="med"/>
              <a:tailEnd type="triangle"/>
            </a:ln>
            <a:effectLst/>
          </p:spPr>
        </p:cxnSp>
        <p:cxnSp>
          <p:nvCxnSpPr>
            <p:cNvPr id="16" name="直線矢印コネクタ 15">
              <a:extLst>
                <a:ext uri="{FF2B5EF4-FFF2-40B4-BE49-F238E27FC236}">
                  <a16:creationId xmlns:a16="http://schemas.microsoft.com/office/drawing/2014/main" id="{6C40B461-6A27-4A23-880D-52FBD4030930}"/>
                </a:ext>
              </a:extLst>
            </p:cNvPr>
            <p:cNvCxnSpPr>
              <a:cxnSpLocks/>
              <a:stCxn id="19" idx="0"/>
            </p:cNvCxnSpPr>
            <p:nvPr/>
          </p:nvCxnSpPr>
          <p:spPr bwMode="auto">
            <a:xfrm flipH="1" flipV="1">
              <a:off x="7010401" y="3144700"/>
              <a:ext cx="556741" cy="1717933"/>
            </a:xfrm>
            <a:prstGeom prst="straightConnector1">
              <a:avLst/>
            </a:prstGeom>
            <a:solidFill>
              <a:schemeClr val="accent1"/>
            </a:solidFill>
            <a:ln w="38100" cap="flat" cmpd="sng" algn="ctr">
              <a:solidFill>
                <a:srgbClr val="00FF00"/>
              </a:solidFill>
              <a:prstDash val="solid"/>
              <a:round/>
              <a:headEnd type="none" w="med" len="med"/>
              <a:tailEnd type="triangle"/>
            </a:ln>
            <a:effectLst/>
          </p:spPr>
        </p:cxnSp>
        <p:sp>
          <p:nvSpPr>
            <p:cNvPr id="17" name="楕円 16">
              <a:extLst>
                <a:ext uri="{FF2B5EF4-FFF2-40B4-BE49-F238E27FC236}">
                  <a16:creationId xmlns:a16="http://schemas.microsoft.com/office/drawing/2014/main" id="{2A82DAD2-7F51-4307-B080-A579ED132E44}"/>
                </a:ext>
              </a:extLst>
            </p:cNvPr>
            <p:cNvSpPr/>
            <p:nvPr/>
          </p:nvSpPr>
          <p:spPr bwMode="auto">
            <a:xfrm>
              <a:off x="3593599" y="4886800"/>
              <a:ext cx="2954201" cy="504000"/>
            </a:xfrm>
            <a:prstGeom prst="ellipse">
              <a:avLst/>
            </a:prstGeom>
            <a:noFill/>
            <a:ln w="38100" cap="flat" cmpd="sng" algn="ctr">
              <a:solidFill>
                <a:srgbClr val="00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
          <p:nvSpPr>
            <p:cNvPr id="18" name="楕円 17">
              <a:extLst>
                <a:ext uri="{FF2B5EF4-FFF2-40B4-BE49-F238E27FC236}">
                  <a16:creationId xmlns:a16="http://schemas.microsoft.com/office/drawing/2014/main" id="{5E94ECCA-375E-42E6-81A2-10FE14778E3C}"/>
                </a:ext>
              </a:extLst>
            </p:cNvPr>
            <p:cNvSpPr/>
            <p:nvPr/>
          </p:nvSpPr>
          <p:spPr bwMode="auto">
            <a:xfrm>
              <a:off x="6722751" y="4862633"/>
              <a:ext cx="504000" cy="504000"/>
            </a:xfrm>
            <a:prstGeom prst="ellipse">
              <a:avLst/>
            </a:prstGeom>
            <a:noFill/>
            <a:ln w="38100" cap="flat" cmpd="sng" algn="ctr">
              <a:solidFill>
                <a:srgbClr val="00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
          <p:nvSpPr>
            <p:cNvPr id="19" name="楕円 18">
              <a:extLst>
                <a:ext uri="{FF2B5EF4-FFF2-40B4-BE49-F238E27FC236}">
                  <a16:creationId xmlns:a16="http://schemas.microsoft.com/office/drawing/2014/main" id="{C7235DFB-422E-476D-B9FA-CD4BB2DAB5BE}"/>
                </a:ext>
              </a:extLst>
            </p:cNvPr>
            <p:cNvSpPr/>
            <p:nvPr/>
          </p:nvSpPr>
          <p:spPr bwMode="auto">
            <a:xfrm>
              <a:off x="7315142" y="4862633"/>
              <a:ext cx="504000" cy="504000"/>
            </a:xfrm>
            <a:prstGeom prst="ellipse">
              <a:avLst/>
            </a:prstGeom>
            <a:noFill/>
            <a:ln w="38100" cap="flat" cmpd="sng" algn="ctr">
              <a:solidFill>
                <a:srgbClr val="00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grpSp>
      <p:grpSp>
        <p:nvGrpSpPr>
          <p:cNvPr id="21" name="グループ化 20">
            <a:extLst>
              <a:ext uri="{FF2B5EF4-FFF2-40B4-BE49-F238E27FC236}">
                <a16:creationId xmlns:a16="http://schemas.microsoft.com/office/drawing/2014/main" id="{736E9A7C-253F-44CE-9D81-86DBE4EEE499}"/>
              </a:ext>
            </a:extLst>
          </p:cNvPr>
          <p:cNvGrpSpPr/>
          <p:nvPr/>
        </p:nvGrpSpPr>
        <p:grpSpPr>
          <a:xfrm>
            <a:off x="5791200" y="1417233"/>
            <a:ext cx="774941" cy="1729167"/>
            <a:chOff x="7004700" y="1417233"/>
            <a:chExt cx="774941" cy="1729167"/>
          </a:xfrm>
        </p:grpSpPr>
        <p:sp>
          <p:nvSpPr>
            <p:cNvPr id="22" name="楕円 21">
              <a:extLst>
                <a:ext uri="{FF2B5EF4-FFF2-40B4-BE49-F238E27FC236}">
                  <a16:creationId xmlns:a16="http://schemas.microsoft.com/office/drawing/2014/main" id="{55BD6651-483D-4867-A2EF-AD02911A0F12}"/>
                </a:ext>
              </a:extLst>
            </p:cNvPr>
            <p:cNvSpPr/>
            <p:nvPr/>
          </p:nvSpPr>
          <p:spPr bwMode="auto">
            <a:xfrm>
              <a:off x="7275641" y="1417233"/>
              <a:ext cx="504000" cy="504000"/>
            </a:xfrm>
            <a:prstGeom prst="ellipse">
              <a:avLst/>
            </a:prstGeom>
            <a:noFill/>
            <a:ln w="38100" cap="flat" cmpd="sng" algn="ctr">
              <a:solidFill>
                <a:srgbClr val="00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cxnSp>
          <p:nvCxnSpPr>
            <p:cNvPr id="23" name="直線矢印コネクタ 22">
              <a:extLst>
                <a:ext uri="{FF2B5EF4-FFF2-40B4-BE49-F238E27FC236}">
                  <a16:creationId xmlns:a16="http://schemas.microsoft.com/office/drawing/2014/main" id="{18A4039F-EB72-4176-B0C6-467F40CEE1D9}"/>
                </a:ext>
              </a:extLst>
            </p:cNvPr>
            <p:cNvCxnSpPr>
              <a:cxnSpLocks/>
            </p:cNvCxnSpPr>
            <p:nvPr/>
          </p:nvCxnSpPr>
          <p:spPr bwMode="auto">
            <a:xfrm flipH="1">
              <a:off x="7004700" y="1916935"/>
              <a:ext cx="386700" cy="1229465"/>
            </a:xfrm>
            <a:prstGeom prst="straightConnector1">
              <a:avLst/>
            </a:prstGeom>
            <a:solidFill>
              <a:schemeClr val="accent1"/>
            </a:solidFill>
            <a:ln w="38100" cap="flat" cmpd="sng" algn="ctr">
              <a:solidFill>
                <a:srgbClr val="00FF00"/>
              </a:solidFill>
              <a:prstDash val="solid"/>
              <a:round/>
              <a:headEnd type="none" w="med" len="med"/>
              <a:tailEnd type="triangle"/>
            </a:ln>
            <a:effectLst/>
          </p:spPr>
        </p:cxnSp>
      </p:grpSp>
      <p:grpSp>
        <p:nvGrpSpPr>
          <p:cNvPr id="25" name="グループ化 24">
            <a:extLst>
              <a:ext uri="{FF2B5EF4-FFF2-40B4-BE49-F238E27FC236}">
                <a16:creationId xmlns:a16="http://schemas.microsoft.com/office/drawing/2014/main" id="{24B6956D-4727-4FCB-969A-86C8F6DF76B2}"/>
              </a:ext>
            </a:extLst>
          </p:cNvPr>
          <p:cNvGrpSpPr/>
          <p:nvPr/>
        </p:nvGrpSpPr>
        <p:grpSpPr>
          <a:xfrm>
            <a:off x="6641429" y="1388519"/>
            <a:ext cx="594931" cy="1726014"/>
            <a:chOff x="6641429" y="1388519"/>
            <a:chExt cx="594931" cy="1726014"/>
          </a:xfrm>
        </p:grpSpPr>
        <p:sp>
          <p:nvSpPr>
            <p:cNvPr id="26" name="矢印: 折線 25">
              <a:extLst>
                <a:ext uri="{FF2B5EF4-FFF2-40B4-BE49-F238E27FC236}">
                  <a16:creationId xmlns:a16="http://schemas.microsoft.com/office/drawing/2014/main" id="{A1A8F48D-0A4B-4877-83C8-2AA0DE0256B5}"/>
                </a:ext>
              </a:extLst>
            </p:cNvPr>
            <p:cNvSpPr/>
            <p:nvPr/>
          </p:nvSpPr>
          <p:spPr bwMode="auto">
            <a:xfrm flipH="1">
              <a:off x="6641429" y="1606167"/>
              <a:ext cx="538819" cy="1508366"/>
            </a:xfrm>
            <a:prstGeom prst="bent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
          <p:nvSpPr>
            <p:cNvPr id="27" name="テキスト ボックス 26">
              <a:extLst>
                <a:ext uri="{FF2B5EF4-FFF2-40B4-BE49-F238E27FC236}">
                  <a16:creationId xmlns:a16="http://schemas.microsoft.com/office/drawing/2014/main" id="{00509444-AFB7-404B-9CA8-36DEF4B507DC}"/>
                </a:ext>
              </a:extLst>
            </p:cNvPr>
            <p:cNvSpPr txBox="1"/>
            <p:nvPr/>
          </p:nvSpPr>
          <p:spPr>
            <a:xfrm>
              <a:off x="6792008" y="1388519"/>
              <a:ext cx="444352" cy="646331"/>
            </a:xfrm>
            <a:prstGeom prst="rect">
              <a:avLst/>
            </a:prstGeom>
            <a:noFill/>
          </p:spPr>
          <p:txBody>
            <a:bodyPr wrap="none" rtlCol="0">
              <a:spAutoFit/>
            </a:bodyPr>
            <a:lstStyle/>
            <a:p>
              <a:r>
                <a:rPr kumimoji="1" lang="en-US" altLang="ja-JP" sz="3600" b="1" dirty="0"/>
                <a:t>+</a:t>
              </a:r>
              <a:endParaRPr kumimoji="1" lang="ja-JP" altLang="en-US" sz="3600" b="1" dirty="0"/>
            </a:p>
          </p:txBody>
        </p:sp>
      </p:grpSp>
      <p:sp>
        <p:nvSpPr>
          <p:cNvPr id="28" name="正方形/長方形 27">
            <a:extLst>
              <a:ext uri="{FF2B5EF4-FFF2-40B4-BE49-F238E27FC236}">
                <a16:creationId xmlns:a16="http://schemas.microsoft.com/office/drawing/2014/main" id="{44E8E226-8B05-4216-8B33-80F7FAB623C7}"/>
              </a:ext>
            </a:extLst>
          </p:cNvPr>
          <p:cNvSpPr/>
          <p:nvPr/>
        </p:nvSpPr>
        <p:spPr bwMode="auto">
          <a:xfrm>
            <a:off x="6048000" y="1404000"/>
            <a:ext cx="576000" cy="457200"/>
          </a:xfrm>
          <a:prstGeom prst="rect">
            <a:avLst/>
          </a:prstGeom>
          <a:solidFill>
            <a:srgbClr val="0000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2800" dirty="0"/>
              <a:t>51</a:t>
            </a:r>
            <a:endParaRPr kumimoji="1" lang="ja-JP" altLang="en-US" sz="2800" b="0" u="none" strike="noStrike" cap="none" normalizeH="0" baseline="0" dirty="0">
              <a:ln>
                <a:noFill/>
              </a:ln>
              <a:solidFill>
                <a:schemeClr val="tx1"/>
              </a:solidFill>
              <a:latin typeface="Times New Roman" pitchFamily="18" charset="0"/>
              <a:ea typeface="ＭＳ Ｐゴシック" pitchFamily="50" charset="-128"/>
            </a:endParaRPr>
          </a:p>
        </p:txBody>
      </p:sp>
    </p:spTree>
    <p:extLst>
      <p:ext uri="{BB962C8B-B14F-4D97-AF65-F5344CB8AC3E}">
        <p14:creationId xmlns:p14="http://schemas.microsoft.com/office/powerpoint/2010/main" val="3745946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up)">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wipe(right)">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checkerboard(across)">
                                      <p:cBhvr>
                                        <p:cTn id="2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lstStyle/>
          <a:p>
            <a:r>
              <a:rPr lang="ja-JP" altLang="en-US"/>
              <a:t>変数表への登録判定</a:t>
            </a:r>
          </a:p>
        </p:txBody>
      </p:sp>
      <p:sp>
        <p:nvSpPr>
          <p:cNvPr id="3" name="コンテンツ プレースホルダ 2"/>
          <p:cNvSpPr>
            <a:spLocks noGrp="1"/>
          </p:cNvSpPr>
          <p:nvPr>
            <p:ph idx="4294967295"/>
          </p:nvPr>
        </p:nvSpPr>
        <p:spPr>
          <a:xfrm>
            <a:off x="990600" y="1600200"/>
            <a:ext cx="7467600" cy="1524000"/>
          </a:xfrm>
        </p:spPr>
        <p:txBody>
          <a:bodyPr/>
          <a:lstStyle/>
          <a:p>
            <a:r>
              <a:rPr lang="ja-JP" altLang="en-US" sz="2800" dirty="0"/>
              <a:t>変数表への登録判定は</a:t>
            </a:r>
            <a:endParaRPr lang="en-US" altLang="ja-JP" sz="2800" dirty="0"/>
          </a:p>
          <a:p>
            <a:pPr lvl="1">
              <a:buFontTx/>
              <a:buNone/>
            </a:pPr>
            <a:r>
              <a:rPr lang="en-US" altLang="ja-JP" dirty="0" err="1"/>
              <a:t>VarTable.exist</a:t>
            </a:r>
            <a:r>
              <a:rPr lang="en-US" altLang="ja-JP" dirty="0"/>
              <a:t> (String) </a:t>
            </a:r>
            <a:r>
              <a:rPr lang="ja-JP" altLang="en-US" dirty="0"/>
              <a:t>を使用</a:t>
            </a:r>
          </a:p>
        </p:txBody>
      </p:sp>
      <p:sp>
        <p:nvSpPr>
          <p:cNvPr id="93188" name="テキスト ボックス 3"/>
          <p:cNvSpPr txBox="1">
            <a:spLocks noChangeArrowheads="1"/>
          </p:cNvSpPr>
          <p:nvPr/>
        </p:nvSpPr>
        <p:spPr bwMode="auto">
          <a:xfrm>
            <a:off x="1447800" y="3962400"/>
            <a:ext cx="40163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例 : 変数 </a:t>
            </a:r>
            <a:r>
              <a:rPr lang="en-US" altLang="ja-JP" sz="2800"/>
              <a:t>x </a:t>
            </a:r>
            <a:r>
              <a:rPr lang="ja-JP" altLang="en-US" sz="2800"/>
              <a:t>は登録済か？</a:t>
            </a:r>
          </a:p>
        </p:txBody>
      </p:sp>
      <p:sp>
        <p:nvSpPr>
          <p:cNvPr id="5" name="正方形/長方形 4"/>
          <p:cNvSpPr/>
          <p:nvPr/>
        </p:nvSpPr>
        <p:spPr bwMode="auto">
          <a:xfrm>
            <a:off x="1371600" y="4572000"/>
            <a:ext cx="4267200" cy="6096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err="1"/>
              <a:t>varTable.exist</a:t>
            </a:r>
            <a:r>
              <a:rPr lang="en-US" altLang="ja-JP" dirty="0"/>
              <a:t> (“x”)</a:t>
            </a:r>
            <a:endParaRPr lang="ja-JP" altLang="en-US" dirty="0"/>
          </a:p>
        </p:txBody>
      </p:sp>
      <p:sp>
        <p:nvSpPr>
          <p:cNvPr id="4" name="正方形/長方形 4"/>
          <p:cNvSpPr/>
          <p:nvPr/>
        </p:nvSpPr>
        <p:spPr bwMode="auto">
          <a:xfrm>
            <a:off x="1371600" y="2667000"/>
            <a:ext cx="5638800" cy="11430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solidFill>
                  <a:srgbClr val="FFFF99"/>
                </a:solidFill>
              </a:rPr>
              <a:t>/** @ return </a:t>
            </a:r>
            <a:r>
              <a:rPr lang="ja-JP" altLang="en-US" sz="2400">
                <a:solidFill>
                  <a:srgbClr val="FFFF99"/>
                </a:solidFill>
              </a:rPr>
              <a:t>変数 </a:t>
            </a:r>
            <a:r>
              <a:rPr lang="en-US" altLang="ja-JP" sz="2400">
                <a:solidFill>
                  <a:srgbClr val="FFFF99"/>
                </a:solidFill>
              </a:rPr>
              <a:t>name </a:t>
            </a:r>
            <a:r>
              <a:rPr lang="ja-JP" altLang="en-US" sz="2400">
                <a:solidFill>
                  <a:srgbClr val="FFFF99"/>
                </a:solidFill>
              </a:rPr>
              <a:t>は登録済か？ */</a:t>
            </a:r>
          </a:p>
          <a:p>
            <a:pPr eaLnBrk="1" hangingPunct="1"/>
            <a:r>
              <a:rPr lang="en-US" altLang="ja-JP"/>
              <a:t>boolean exist (String name)</a:t>
            </a: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3188"/>
                                        </p:tgtEl>
                                        <p:attrNameLst>
                                          <p:attrName>style.visibility</p:attrName>
                                        </p:attrNameLst>
                                      </p:cBhvr>
                                      <p:to>
                                        <p:strVal val="visible"/>
                                      </p:to>
                                    </p:set>
                                    <p:animEffect transition="in" filter="checkerboard(across)">
                                      <p:cBhvr>
                                        <p:cTn id="7" dur="500"/>
                                        <p:tgtEl>
                                          <p:spTgt spid="931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8" grpId="0" autoUpdateAnimBg="0"/>
      <p:bldP spid="5"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lstStyle/>
          <a:p>
            <a:r>
              <a:rPr lang="ja-JP" altLang="en-US"/>
              <a:t>変数の型判定</a:t>
            </a:r>
          </a:p>
        </p:txBody>
      </p:sp>
      <p:sp>
        <p:nvSpPr>
          <p:cNvPr id="3" name="コンテンツ プレースホルダ 2"/>
          <p:cNvSpPr>
            <a:spLocks noGrp="1"/>
          </p:cNvSpPr>
          <p:nvPr>
            <p:ph idx="4294967295"/>
          </p:nvPr>
        </p:nvSpPr>
        <p:spPr>
          <a:xfrm>
            <a:off x="990600" y="1600200"/>
            <a:ext cx="7467600" cy="1524000"/>
          </a:xfrm>
        </p:spPr>
        <p:txBody>
          <a:bodyPr/>
          <a:lstStyle/>
          <a:p>
            <a:r>
              <a:rPr lang="ja-JP" altLang="en-US" sz="2800" dirty="0"/>
              <a:t>変数の型判定は</a:t>
            </a:r>
            <a:endParaRPr lang="en-US" altLang="ja-JP" sz="2800" dirty="0"/>
          </a:p>
          <a:p>
            <a:pPr lvl="1">
              <a:buFontTx/>
              <a:buNone/>
            </a:pPr>
            <a:r>
              <a:rPr lang="en-US" altLang="ja-JP" dirty="0" err="1"/>
              <a:t>VarTable.checkType</a:t>
            </a:r>
            <a:r>
              <a:rPr lang="en-US" altLang="ja-JP" dirty="0"/>
              <a:t> (String, Type) </a:t>
            </a:r>
            <a:r>
              <a:rPr lang="ja-JP" altLang="en-US" dirty="0"/>
              <a:t>を使用</a:t>
            </a:r>
          </a:p>
        </p:txBody>
      </p:sp>
      <p:sp>
        <p:nvSpPr>
          <p:cNvPr id="95236" name="テキスト ボックス 3"/>
          <p:cNvSpPr txBox="1">
            <a:spLocks noChangeArrowheads="1"/>
          </p:cNvSpPr>
          <p:nvPr/>
        </p:nvSpPr>
        <p:spPr bwMode="auto">
          <a:xfrm>
            <a:off x="1447800" y="4114800"/>
            <a:ext cx="3778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例 : 変数 </a:t>
            </a:r>
            <a:r>
              <a:rPr lang="en-US" altLang="ja-JP" sz="2800"/>
              <a:t>i </a:t>
            </a:r>
            <a:r>
              <a:rPr lang="ja-JP" altLang="en-US" sz="2800"/>
              <a:t>は </a:t>
            </a:r>
            <a:r>
              <a:rPr lang="en-US" altLang="ja-JP" sz="2800"/>
              <a:t>int </a:t>
            </a:r>
            <a:r>
              <a:rPr lang="ja-JP" altLang="en-US" sz="2800"/>
              <a:t>型か？</a:t>
            </a:r>
          </a:p>
        </p:txBody>
      </p:sp>
      <p:sp>
        <p:nvSpPr>
          <p:cNvPr id="5" name="正方形/長方形 4"/>
          <p:cNvSpPr/>
          <p:nvPr/>
        </p:nvSpPr>
        <p:spPr bwMode="auto">
          <a:xfrm>
            <a:off x="1371600" y="4724400"/>
            <a:ext cx="7239000" cy="6096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err="1">
                <a:effectLst>
                  <a:outerShdw blurRad="38100" dist="38100" dir="2700000" algn="tl">
                    <a:srgbClr val="000099"/>
                  </a:outerShdw>
                </a:effectLst>
              </a:rPr>
              <a:t>varTable.checkType</a:t>
            </a:r>
            <a:r>
              <a:rPr lang="en-US" altLang="ja-JP" dirty="0">
                <a:effectLst>
                  <a:outerShdw blurRad="38100" dist="38100" dir="2700000" algn="tl">
                    <a:srgbClr val="000099"/>
                  </a:outerShdw>
                </a:effectLst>
              </a:rPr>
              <a:t> (“</a:t>
            </a:r>
            <a:r>
              <a:rPr lang="en-US" altLang="ja-JP" dirty="0" err="1">
                <a:effectLst>
                  <a:outerShdw blurRad="38100" dist="38100" dir="2700000" algn="tl">
                    <a:srgbClr val="000099"/>
                  </a:outerShdw>
                </a:effectLst>
              </a:rPr>
              <a:t>i</a:t>
            </a:r>
            <a:r>
              <a:rPr lang="en-US" altLang="ja-JP" dirty="0">
                <a:effectLst>
                  <a:outerShdw blurRad="38100" dist="38100" dir="2700000" algn="tl">
                    <a:srgbClr val="000099"/>
                  </a:outerShdw>
                </a:effectLst>
              </a:rPr>
              <a:t>”, Type.INT)</a:t>
            </a:r>
            <a:endParaRPr lang="ja-JP" altLang="en-US" dirty="0">
              <a:effectLst>
                <a:outerShdw blurRad="38100" dist="38100" dir="2700000" algn="tl">
                  <a:srgbClr val="000099"/>
                </a:outerShdw>
              </a:effectLst>
            </a:endParaRPr>
          </a:p>
        </p:txBody>
      </p:sp>
      <p:sp>
        <p:nvSpPr>
          <p:cNvPr id="4" name="正方形/長方形 4"/>
          <p:cNvSpPr/>
          <p:nvPr/>
        </p:nvSpPr>
        <p:spPr bwMode="auto">
          <a:xfrm>
            <a:off x="1371600" y="2667000"/>
            <a:ext cx="7543800" cy="10668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solidFill>
                  <a:srgbClr val="FFFF99"/>
                </a:solidFill>
              </a:rPr>
              <a:t>/** @ return </a:t>
            </a:r>
            <a:r>
              <a:rPr lang="ja-JP" altLang="en-US" sz="2400">
                <a:solidFill>
                  <a:srgbClr val="FFFF99"/>
                </a:solidFill>
              </a:rPr>
              <a:t>変数 </a:t>
            </a:r>
            <a:r>
              <a:rPr lang="en-US" altLang="ja-JP" sz="2400">
                <a:solidFill>
                  <a:srgbClr val="FFFF99"/>
                </a:solidFill>
              </a:rPr>
              <a:t>name </a:t>
            </a:r>
            <a:r>
              <a:rPr lang="ja-JP" altLang="en-US" sz="2400">
                <a:solidFill>
                  <a:srgbClr val="FFFF99"/>
                </a:solidFill>
              </a:rPr>
              <a:t>の型が </a:t>
            </a:r>
            <a:r>
              <a:rPr lang="en-US" altLang="ja-JP" sz="2400">
                <a:solidFill>
                  <a:srgbClr val="FFFF99"/>
                </a:solidFill>
              </a:rPr>
              <a:t>type </a:t>
            </a:r>
            <a:r>
              <a:rPr lang="ja-JP" altLang="en-US" sz="2400">
                <a:solidFill>
                  <a:srgbClr val="FFFF99"/>
                </a:solidFill>
              </a:rPr>
              <a:t>か？ */</a:t>
            </a:r>
          </a:p>
          <a:p>
            <a:pPr eaLnBrk="1" hangingPunct="1"/>
            <a:r>
              <a:rPr lang="en-US" altLang="ja-JP"/>
              <a:t>boolean checkType (String name, Type type</a:t>
            </a:r>
            <a:r>
              <a:rPr lang="en-US" altLang="ja-JP">
                <a:effectLst>
                  <a:outerShdw blurRad="38100" dist="38100" dir="2700000" algn="tl">
                    <a:srgbClr val="000099"/>
                  </a:outerShdw>
                </a:effectLst>
              </a:rPr>
              <a:t>)</a:t>
            </a:r>
            <a:endParaRPr lang="ja-JP" altLang="en-US">
              <a:effectLst>
                <a:outerShdw blurRad="38100" dist="38100" dir="2700000" algn="tl">
                  <a:srgbClr val="000099"/>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5236"/>
                                        </p:tgtEl>
                                        <p:attrNameLst>
                                          <p:attrName>style.visibility</p:attrName>
                                        </p:attrNameLst>
                                      </p:cBhvr>
                                      <p:to>
                                        <p:strVal val="visible"/>
                                      </p:to>
                                    </p:set>
                                    <p:animEffect transition="in" filter="checkerboard(across)">
                                      <p:cBhvr>
                                        <p:cTn id="7" dur="500"/>
                                        <p:tgtEl>
                                          <p:spTgt spid="952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6" grpId="0" autoUpdateAnimBg="0"/>
      <p:bldP spid="5"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lstStyle/>
          <a:p>
            <a:r>
              <a:rPr lang="ja-JP" altLang="en-US" dirty="0"/>
              <a:t>変数の番地</a:t>
            </a:r>
          </a:p>
        </p:txBody>
      </p:sp>
      <p:sp>
        <p:nvSpPr>
          <p:cNvPr id="3" name="コンテンツ プレースホルダ 2"/>
          <p:cNvSpPr>
            <a:spLocks noGrp="1"/>
          </p:cNvSpPr>
          <p:nvPr>
            <p:ph idx="4294967295"/>
          </p:nvPr>
        </p:nvSpPr>
        <p:spPr>
          <a:xfrm>
            <a:off x="990600" y="1600200"/>
            <a:ext cx="7467600" cy="1524000"/>
          </a:xfrm>
        </p:spPr>
        <p:txBody>
          <a:bodyPr/>
          <a:lstStyle/>
          <a:p>
            <a:r>
              <a:rPr lang="ja-JP" altLang="en-US" sz="2800" dirty="0"/>
              <a:t>登録された変数の番地を得るには</a:t>
            </a:r>
            <a:endParaRPr lang="en-US" altLang="ja-JP" sz="2800" dirty="0"/>
          </a:p>
          <a:p>
            <a:pPr lvl="1">
              <a:buFontTx/>
              <a:buNone/>
            </a:pPr>
            <a:r>
              <a:rPr lang="en-US" altLang="ja-JP" dirty="0" err="1"/>
              <a:t>VarTable.getAddress</a:t>
            </a:r>
            <a:r>
              <a:rPr lang="en-US" altLang="ja-JP" dirty="0"/>
              <a:t> (String) </a:t>
            </a:r>
            <a:r>
              <a:rPr lang="ja-JP" altLang="en-US" dirty="0"/>
              <a:t>を使用</a:t>
            </a:r>
          </a:p>
        </p:txBody>
      </p:sp>
      <p:sp>
        <p:nvSpPr>
          <p:cNvPr id="95236" name="テキスト ボックス 3"/>
          <p:cNvSpPr txBox="1">
            <a:spLocks noChangeArrowheads="1"/>
          </p:cNvSpPr>
          <p:nvPr/>
        </p:nvSpPr>
        <p:spPr bwMode="auto">
          <a:xfrm>
            <a:off x="1447800" y="4490591"/>
            <a:ext cx="28969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例 : 変数 </a:t>
            </a:r>
            <a:r>
              <a:rPr lang="en-US" altLang="ja-JP" sz="2800" dirty="0" err="1"/>
              <a:t>i</a:t>
            </a:r>
            <a:r>
              <a:rPr lang="en-US" altLang="ja-JP" sz="2800" dirty="0"/>
              <a:t> </a:t>
            </a:r>
            <a:r>
              <a:rPr lang="ja-JP" altLang="en-US" sz="2800" dirty="0"/>
              <a:t>の番地</a:t>
            </a:r>
          </a:p>
        </p:txBody>
      </p:sp>
      <p:sp>
        <p:nvSpPr>
          <p:cNvPr id="5" name="正方形/長方形 4"/>
          <p:cNvSpPr/>
          <p:nvPr/>
        </p:nvSpPr>
        <p:spPr bwMode="auto">
          <a:xfrm>
            <a:off x="1371600" y="5100191"/>
            <a:ext cx="7239000" cy="6096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err="1">
                <a:effectLst>
                  <a:outerShdw blurRad="38100" dist="38100" dir="2700000" algn="tl">
                    <a:srgbClr val="000099"/>
                  </a:outerShdw>
                </a:effectLst>
              </a:rPr>
              <a:t>varTable.getAddress</a:t>
            </a:r>
            <a:r>
              <a:rPr lang="en-US" altLang="ja-JP" dirty="0">
                <a:effectLst>
                  <a:outerShdw blurRad="38100" dist="38100" dir="2700000" algn="tl">
                    <a:srgbClr val="000099"/>
                  </a:outerShdw>
                </a:effectLst>
              </a:rPr>
              <a:t> (“</a:t>
            </a:r>
            <a:r>
              <a:rPr lang="en-US" altLang="ja-JP" dirty="0" err="1">
                <a:effectLst>
                  <a:outerShdw blurRad="38100" dist="38100" dir="2700000" algn="tl">
                    <a:srgbClr val="000099"/>
                  </a:outerShdw>
                </a:effectLst>
              </a:rPr>
              <a:t>i</a:t>
            </a:r>
            <a:r>
              <a:rPr lang="en-US" altLang="ja-JP" dirty="0">
                <a:effectLst>
                  <a:outerShdw blurRad="38100" dist="38100" dir="2700000" algn="tl">
                    <a:srgbClr val="000099"/>
                  </a:outerShdw>
                </a:effectLst>
              </a:rPr>
              <a:t>”)</a:t>
            </a:r>
            <a:endParaRPr lang="ja-JP" altLang="en-US" dirty="0">
              <a:effectLst>
                <a:outerShdw blurRad="38100" dist="38100" dir="2700000" algn="tl">
                  <a:srgbClr val="000099"/>
                </a:outerShdw>
              </a:effectLst>
            </a:endParaRPr>
          </a:p>
        </p:txBody>
      </p:sp>
      <p:sp>
        <p:nvSpPr>
          <p:cNvPr id="4" name="正方形/長方形 4"/>
          <p:cNvSpPr/>
          <p:nvPr/>
        </p:nvSpPr>
        <p:spPr bwMode="auto">
          <a:xfrm>
            <a:off x="1371600" y="2667000"/>
            <a:ext cx="7543800" cy="10668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solidFill>
                  <a:srgbClr val="FFFF99"/>
                </a:solidFill>
              </a:rPr>
              <a:t>/** @ return </a:t>
            </a:r>
            <a:r>
              <a:rPr lang="ja-JP" altLang="en-US" sz="2400" dirty="0">
                <a:solidFill>
                  <a:srgbClr val="FFFF99"/>
                </a:solidFill>
              </a:rPr>
              <a:t>変数 </a:t>
            </a:r>
            <a:r>
              <a:rPr lang="en-US" altLang="ja-JP" sz="2400" dirty="0">
                <a:solidFill>
                  <a:srgbClr val="FFFF99"/>
                </a:solidFill>
              </a:rPr>
              <a:t>name </a:t>
            </a:r>
            <a:r>
              <a:rPr lang="ja-JP" altLang="en-US" sz="2400" dirty="0">
                <a:solidFill>
                  <a:srgbClr val="FFFF99"/>
                </a:solidFill>
              </a:rPr>
              <a:t>の番地 */</a:t>
            </a:r>
          </a:p>
          <a:p>
            <a:pPr eaLnBrk="1" hangingPunct="1"/>
            <a:r>
              <a:rPr lang="en-US" altLang="ja-JP" dirty="0"/>
              <a:t>int </a:t>
            </a:r>
            <a:r>
              <a:rPr lang="en-US" altLang="ja-JP" dirty="0" err="1"/>
              <a:t>getAddress</a:t>
            </a:r>
            <a:r>
              <a:rPr lang="en-US" altLang="ja-JP" dirty="0"/>
              <a:t> (String name</a:t>
            </a:r>
            <a:r>
              <a:rPr lang="en-US" altLang="ja-JP" dirty="0">
                <a:effectLst>
                  <a:outerShdw blurRad="38100" dist="38100" dir="2700000" algn="tl">
                    <a:srgbClr val="000099"/>
                  </a:outerShdw>
                </a:effectLst>
              </a:rPr>
              <a:t>)</a:t>
            </a:r>
            <a:endParaRPr lang="ja-JP" altLang="en-US" dirty="0">
              <a:effectLst>
                <a:outerShdw blurRad="38100" dist="38100" dir="2700000" algn="tl">
                  <a:srgbClr val="000099"/>
                </a:outerShdw>
              </a:effectLst>
            </a:endParaRPr>
          </a:p>
        </p:txBody>
      </p:sp>
      <p:sp>
        <p:nvSpPr>
          <p:cNvPr id="6" name="テキスト ボックス 5">
            <a:extLst>
              <a:ext uri="{FF2B5EF4-FFF2-40B4-BE49-F238E27FC236}">
                <a16:creationId xmlns:a16="http://schemas.microsoft.com/office/drawing/2014/main" id="{CB6818F6-A258-4472-B242-A5545855D996}"/>
              </a:ext>
            </a:extLst>
          </p:cNvPr>
          <p:cNvSpPr txBox="1"/>
          <p:nvPr/>
        </p:nvSpPr>
        <p:spPr>
          <a:xfrm>
            <a:off x="1104900" y="3765176"/>
            <a:ext cx="8077200" cy="584775"/>
          </a:xfrm>
          <a:prstGeom prst="rect">
            <a:avLst/>
          </a:prstGeom>
          <a:noFill/>
        </p:spPr>
        <p:txBody>
          <a:bodyPr wrap="square" rtlCol="0">
            <a:spAutoFit/>
          </a:bodyPr>
          <a:lstStyle/>
          <a:p>
            <a:r>
              <a:rPr lang="ja-JP" altLang="en-US" dirty="0"/>
              <a:t>登録されていない変数の場合は返</a:t>
            </a:r>
            <a:r>
              <a:rPr kumimoji="1" lang="ja-JP" altLang="en-US" dirty="0"/>
              <a:t>り値は </a:t>
            </a:r>
            <a:r>
              <a:rPr kumimoji="1" lang="en-US" altLang="ja-JP" dirty="0"/>
              <a:t>-1</a:t>
            </a:r>
            <a:endParaRPr kumimoji="1" lang="ja-JP" altLang="en-US" dirty="0"/>
          </a:p>
        </p:txBody>
      </p:sp>
    </p:spTree>
    <p:extLst>
      <p:ext uri="{BB962C8B-B14F-4D97-AF65-F5344CB8AC3E}">
        <p14:creationId xmlns:p14="http://schemas.microsoft.com/office/powerpoint/2010/main" val="12814515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5236"/>
                                        </p:tgtEl>
                                        <p:attrNameLst>
                                          <p:attrName>style.visibility</p:attrName>
                                        </p:attrNameLst>
                                      </p:cBhvr>
                                      <p:to>
                                        <p:strVal val="visible"/>
                                      </p:to>
                                    </p:set>
                                    <p:animEffect transition="in" filter="checkerboard(across)">
                                      <p:cBhvr>
                                        <p:cTn id="12" dur="500"/>
                                        <p:tgtEl>
                                          <p:spTgt spid="9523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6" grpId="0" autoUpdateAnimBg="0"/>
      <p:bldP spid="5" grpId="0" animBg="1" autoUpdateAnimBg="0"/>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idx="4294967295"/>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rPr>
              <a:t>VarTable.java</a:t>
            </a:r>
            <a:endParaRPr lang="ja-JP" altLang="en-US" dirty="0">
              <a:effectLst/>
            </a:endParaRPr>
          </a:p>
        </p:txBody>
      </p:sp>
      <p:sp>
        <p:nvSpPr>
          <p:cNvPr id="2" name="テキスト ボックス 1">
            <a:extLst>
              <a:ext uri="{FF2B5EF4-FFF2-40B4-BE49-F238E27FC236}">
                <a16:creationId xmlns:a16="http://schemas.microsoft.com/office/drawing/2014/main" id="{93D3132B-ACDA-4335-97E9-B7BECF555E7B}"/>
              </a:ext>
            </a:extLst>
          </p:cNvPr>
          <p:cNvSpPr txBox="1"/>
          <p:nvPr/>
        </p:nvSpPr>
        <p:spPr>
          <a:xfrm>
            <a:off x="508000" y="1686103"/>
            <a:ext cx="3323539" cy="461665"/>
          </a:xfrm>
          <a:prstGeom prst="rect">
            <a:avLst/>
          </a:prstGeom>
          <a:noFill/>
        </p:spPr>
        <p:txBody>
          <a:bodyPr wrap="none" rtlCol="0">
            <a:spAutoFit/>
          </a:bodyPr>
          <a:lstStyle/>
          <a:p>
            <a:r>
              <a:rPr kumimoji="1" lang="en-US" altLang="ja-JP" sz="2400" dirty="0" err="1"/>
              <a:t>varList</a:t>
            </a:r>
            <a:r>
              <a:rPr kumimoji="1" lang="en-US" altLang="ja-JP" sz="2400" dirty="0"/>
              <a:t> : </a:t>
            </a:r>
            <a:r>
              <a:rPr kumimoji="1" lang="en-US" altLang="ja-JP" sz="2400" dirty="0" err="1"/>
              <a:t>ArrayList</a:t>
            </a:r>
            <a:r>
              <a:rPr kumimoji="1" lang="en-US" altLang="ja-JP" sz="2400" dirty="0"/>
              <a:t>&lt;Var&gt; </a:t>
            </a:r>
            <a:endParaRPr kumimoji="1" lang="ja-JP" altLang="en-US" sz="2400" dirty="0"/>
          </a:p>
        </p:txBody>
      </p:sp>
      <p:sp>
        <p:nvSpPr>
          <p:cNvPr id="3" name="正方形/長方形 2">
            <a:extLst>
              <a:ext uri="{FF2B5EF4-FFF2-40B4-BE49-F238E27FC236}">
                <a16:creationId xmlns:a16="http://schemas.microsoft.com/office/drawing/2014/main" id="{146F4323-33F5-4A70-A4CE-05550EA7930C}"/>
              </a:ext>
            </a:extLst>
          </p:cNvPr>
          <p:cNvSpPr/>
          <p:nvPr/>
        </p:nvSpPr>
        <p:spPr bwMode="auto">
          <a:xfrm>
            <a:off x="6048000" y="1404000"/>
            <a:ext cx="576000" cy="457200"/>
          </a:xfrm>
          <a:prstGeom prst="rect">
            <a:avLst/>
          </a:prstGeom>
          <a:solidFill>
            <a:srgbClr val="000066"/>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2800" dirty="0"/>
              <a:t>152</a:t>
            </a:r>
            <a:endParaRPr kumimoji="1" lang="ja-JP" altLang="en-US" sz="2800" b="0" u="none" strike="noStrike" cap="none" normalizeH="0" baseline="0" dirty="0">
              <a:ln>
                <a:noFill/>
              </a:ln>
              <a:solidFill>
                <a:schemeClr val="tx1"/>
              </a:solidFill>
              <a:latin typeface="Times New Roman" pitchFamily="18" charset="0"/>
              <a:ea typeface="ＭＳ Ｐゴシック" pitchFamily="50" charset="-128"/>
            </a:endParaRPr>
          </a:p>
        </p:txBody>
      </p:sp>
      <p:sp>
        <p:nvSpPr>
          <p:cNvPr id="4" name="テキスト ボックス 3">
            <a:extLst>
              <a:ext uri="{FF2B5EF4-FFF2-40B4-BE49-F238E27FC236}">
                <a16:creationId xmlns:a16="http://schemas.microsoft.com/office/drawing/2014/main" id="{CEAE36D5-3938-4F9E-9830-E90DC13814A9}"/>
              </a:ext>
            </a:extLst>
          </p:cNvPr>
          <p:cNvSpPr txBox="1"/>
          <p:nvPr/>
        </p:nvSpPr>
        <p:spPr>
          <a:xfrm>
            <a:off x="4271061" y="1432867"/>
            <a:ext cx="1723549" cy="461665"/>
          </a:xfrm>
          <a:prstGeom prst="rect">
            <a:avLst/>
          </a:prstGeom>
          <a:noFill/>
        </p:spPr>
        <p:txBody>
          <a:bodyPr wrap="none" rtlCol="0">
            <a:spAutoFit/>
          </a:bodyPr>
          <a:lstStyle/>
          <a:p>
            <a:r>
              <a:rPr kumimoji="1" lang="en-US" altLang="ja-JP" sz="2400" dirty="0" err="1"/>
              <a:t>nextAddress</a:t>
            </a:r>
            <a:endParaRPr kumimoji="1" lang="ja-JP" altLang="en-US" sz="2400" dirty="0"/>
          </a:p>
        </p:txBody>
      </p:sp>
      <p:sp>
        <p:nvSpPr>
          <p:cNvPr id="11" name="正方形/長方形 10">
            <a:extLst>
              <a:ext uri="{FF2B5EF4-FFF2-40B4-BE49-F238E27FC236}">
                <a16:creationId xmlns:a16="http://schemas.microsoft.com/office/drawing/2014/main" id="{A1311317-9ABC-4DB8-9D11-14925D438AB7}"/>
              </a:ext>
            </a:extLst>
          </p:cNvPr>
          <p:cNvSpPr/>
          <p:nvPr/>
        </p:nvSpPr>
        <p:spPr bwMode="auto">
          <a:xfrm>
            <a:off x="448857" y="4676597"/>
            <a:ext cx="5939242" cy="5711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exist (“n”)</a:t>
            </a:r>
          </a:p>
          <a:p>
            <a:pPr eaLnBrk="1" hangingPunct="1"/>
            <a:endParaRPr lang="en-US" altLang="ja-JP" sz="2800" dirty="0"/>
          </a:p>
        </p:txBody>
      </p:sp>
      <p:graphicFrame>
        <p:nvGraphicFramePr>
          <p:cNvPr id="12" name="Group 145">
            <a:extLst>
              <a:ext uri="{FF2B5EF4-FFF2-40B4-BE49-F238E27FC236}">
                <a16:creationId xmlns:a16="http://schemas.microsoft.com/office/drawing/2014/main" id="{F10F739C-2A02-468F-8917-06C2DAC10FE6}"/>
              </a:ext>
            </a:extLst>
          </p:cNvPr>
          <p:cNvGraphicFramePr>
            <a:graphicFrameLocks noGrp="1"/>
          </p:cNvGraphicFramePr>
          <p:nvPr>
            <p:extLst>
              <p:ext uri="{D42A27DB-BD31-4B8C-83A1-F6EECF244321}">
                <p14:modId xmlns:p14="http://schemas.microsoft.com/office/powerpoint/2010/main" val="3558321949"/>
              </p:ext>
            </p:extLst>
          </p:nvPr>
        </p:nvGraphicFramePr>
        <p:xfrm>
          <a:off x="648000" y="2232000"/>
          <a:ext cx="7086600" cy="2286000"/>
        </p:xfrm>
        <a:graphic>
          <a:graphicData uri="http://schemas.openxmlformats.org/drawingml/2006/table">
            <a:tbl>
              <a:tblPr/>
              <a:tblGrid>
                <a:gridCol w="22098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3406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type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name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address</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size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extLst>
                  <a:ext uri="{0D108BD9-81ED-4DB2-BD59-A6C34878D82A}">
                    <a16:rowId xmlns:a16="http://schemas.microsoft.com/office/drawing/2014/main" val="1000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185892077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ARRAYOFINT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3234649769"/>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ARRAYOFINT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69356063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151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1976379623"/>
                  </a:ext>
                </a:extLst>
              </a:tr>
            </a:tbl>
          </a:graphicData>
        </a:graphic>
      </p:graphicFrame>
      <p:sp>
        <p:nvSpPr>
          <p:cNvPr id="24" name="正方形/長方形 23">
            <a:extLst>
              <a:ext uri="{FF2B5EF4-FFF2-40B4-BE49-F238E27FC236}">
                <a16:creationId xmlns:a16="http://schemas.microsoft.com/office/drawing/2014/main" id="{F7443AD0-BDB6-4CDB-905A-6A3C658ADFAC}"/>
              </a:ext>
            </a:extLst>
          </p:cNvPr>
          <p:cNvSpPr/>
          <p:nvPr/>
        </p:nvSpPr>
        <p:spPr bwMode="auto">
          <a:xfrm>
            <a:off x="461558" y="5327647"/>
            <a:ext cx="5939242" cy="5711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err="1"/>
              <a:t>checkType</a:t>
            </a:r>
            <a:r>
              <a:rPr lang="en-US" altLang="ja-JP" sz="2800" dirty="0"/>
              <a:t> (“</a:t>
            </a:r>
            <a:r>
              <a:rPr lang="en-US" altLang="ja-JP" sz="2800" dirty="0" err="1"/>
              <a:t>i</a:t>
            </a:r>
            <a:r>
              <a:rPr lang="en-US" altLang="ja-JP" sz="2800" dirty="0"/>
              <a:t>”,Type.INT)</a:t>
            </a:r>
          </a:p>
          <a:p>
            <a:pPr eaLnBrk="1" hangingPunct="1"/>
            <a:endParaRPr lang="en-US" altLang="ja-JP" sz="2800" dirty="0"/>
          </a:p>
        </p:txBody>
      </p:sp>
      <p:sp>
        <p:nvSpPr>
          <p:cNvPr id="29" name="正方形/長方形 28">
            <a:extLst>
              <a:ext uri="{FF2B5EF4-FFF2-40B4-BE49-F238E27FC236}">
                <a16:creationId xmlns:a16="http://schemas.microsoft.com/office/drawing/2014/main" id="{2DAF3FD3-3A69-4B06-A23A-C88A2B26F062}"/>
              </a:ext>
            </a:extLst>
          </p:cNvPr>
          <p:cNvSpPr/>
          <p:nvPr/>
        </p:nvSpPr>
        <p:spPr bwMode="auto">
          <a:xfrm>
            <a:off x="445742" y="5978697"/>
            <a:ext cx="5955058" cy="5711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err="1"/>
              <a:t>checkType</a:t>
            </a:r>
            <a:r>
              <a:rPr lang="en-US" altLang="ja-JP" sz="2800" dirty="0"/>
              <a:t> (“x”,</a:t>
            </a:r>
            <a:r>
              <a:rPr lang="en-US" altLang="ja-JP" sz="2800" dirty="0" err="1"/>
              <a:t>Type.ARRAYOFINT</a:t>
            </a:r>
            <a:r>
              <a:rPr lang="en-US" altLang="ja-JP" sz="2800" dirty="0"/>
              <a:t>)</a:t>
            </a:r>
          </a:p>
          <a:p>
            <a:pPr eaLnBrk="1" hangingPunct="1"/>
            <a:endParaRPr lang="en-US" altLang="ja-JP" sz="2800" dirty="0"/>
          </a:p>
        </p:txBody>
      </p:sp>
      <p:sp>
        <p:nvSpPr>
          <p:cNvPr id="5" name="テキスト ボックス 4">
            <a:extLst>
              <a:ext uri="{FF2B5EF4-FFF2-40B4-BE49-F238E27FC236}">
                <a16:creationId xmlns:a16="http://schemas.microsoft.com/office/drawing/2014/main" id="{FAD4B9B4-986F-44E7-BFD8-73321FB79FF4}"/>
              </a:ext>
            </a:extLst>
          </p:cNvPr>
          <p:cNvSpPr txBox="1"/>
          <p:nvPr/>
        </p:nvSpPr>
        <p:spPr>
          <a:xfrm>
            <a:off x="6624000" y="4693417"/>
            <a:ext cx="1335622" cy="584775"/>
          </a:xfrm>
          <a:prstGeom prst="rect">
            <a:avLst/>
          </a:prstGeom>
          <a:noFill/>
        </p:spPr>
        <p:txBody>
          <a:bodyPr wrap="none" rtlCol="0">
            <a:spAutoFit/>
          </a:bodyPr>
          <a:lstStyle/>
          <a:p>
            <a:r>
              <a:rPr kumimoji="1" lang="ja-JP" altLang="en-US" dirty="0"/>
              <a:t>⇒ </a:t>
            </a:r>
            <a:r>
              <a:rPr kumimoji="1" lang="en-US" altLang="ja-JP" dirty="0"/>
              <a:t>true</a:t>
            </a:r>
            <a:endParaRPr kumimoji="1" lang="ja-JP" altLang="en-US" dirty="0"/>
          </a:p>
        </p:txBody>
      </p:sp>
      <p:sp>
        <p:nvSpPr>
          <p:cNvPr id="30" name="テキスト ボックス 29">
            <a:extLst>
              <a:ext uri="{FF2B5EF4-FFF2-40B4-BE49-F238E27FC236}">
                <a16:creationId xmlns:a16="http://schemas.microsoft.com/office/drawing/2014/main" id="{1DC5044E-E838-4005-89F7-A95E8EDD34BA}"/>
              </a:ext>
            </a:extLst>
          </p:cNvPr>
          <p:cNvSpPr txBox="1"/>
          <p:nvPr/>
        </p:nvSpPr>
        <p:spPr>
          <a:xfrm>
            <a:off x="6624000" y="5360103"/>
            <a:ext cx="1335622" cy="584775"/>
          </a:xfrm>
          <a:prstGeom prst="rect">
            <a:avLst/>
          </a:prstGeom>
          <a:noFill/>
        </p:spPr>
        <p:txBody>
          <a:bodyPr wrap="none" rtlCol="0">
            <a:spAutoFit/>
          </a:bodyPr>
          <a:lstStyle/>
          <a:p>
            <a:r>
              <a:rPr kumimoji="1" lang="ja-JP" altLang="en-US" dirty="0"/>
              <a:t>⇒ </a:t>
            </a:r>
            <a:r>
              <a:rPr kumimoji="1" lang="en-US" altLang="ja-JP" dirty="0"/>
              <a:t>true</a:t>
            </a:r>
            <a:endParaRPr kumimoji="1" lang="ja-JP" altLang="en-US" dirty="0"/>
          </a:p>
        </p:txBody>
      </p:sp>
      <p:sp>
        <p:nvSpPr>
          <p:cNvPr id="31" name="テキスト ボックス 30">
            <a:extLst>
              <a:ext uri="{FF2B5EF4-FFF2-40B4-BE49-F238E27FC236}">
                <a16:creationId xmlns:a16="http://schemas.microsoft.com/office/drawing/2014/main" id="{AC2985B4-FCC2-4F2F-A6C1-3F2C90A39E99}"/>
              </a:ext>
            </a:extLst>
          </p:cNvPr>
          <p:cNvSpPr txBox="1"/>
          <p:nvPr/>
        </p:nvSpPr>
        <p:spPr>
          <a:xfrm>
            <a:off x="6624000" y="5990697"/>
            <a:ext cx="1473480" cy="584775"/>
          </a:xfrm>
          <a:prstGeom prst="rect">
            <a:avLst/>
          </a:prstGeom>
          <a:noFill/>
        </p:spPr>
        <p:txBody>
          <a:bodyPr wrap="none" rtlCol="0">
            <a:spAutoFit/>
          </a:bodyPr>
          <a:lstStyle/>
          <a:p>
            <a:r>
              <a:rPr kumimoji="1" lang="ja-JP" altLang="en-US" dirty="0"/>
              <a:t>⇒ </a:t>
            </a:r>
            <a:r>
              <a:rPr lang="en-US" altLang="ja-JP" dirty="0"/>
              <a:t>false</a:t>
            </a:r>
            <a:endParaRPr kumimoji="1" lang="ja-JP" altLang="en-US" dirty="0"/>
          </a:p>
        </p:txBody>
      </p:sp>
    </p:spTree>
    <p:extLst>
      <p:ext uri="{BB962C8B-B14F-4D97-AF65-F5344CB8AC3E}">
        <p14:creationId xmlns:p14="http://schemas.microsoft.com/office/powerpoint/2010/main" val="3324567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wipe(left)">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left)">
                                      <p:cBhvr>
                                        <p:cTn id="1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0" grpId="0"/>
      <p:bldP spid="3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idx="4294967295"/>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rPr>
              <a:t>VarTable.java</a:t>
            </a:r>
            <a:endParaRPr lang="ja-JP" altLang="en-US" dirty="0">
              <a:effectLst/>
            </a:endParaRPr>
          </a:p>
        </p:txBody>
      </p:sp>
      <p:sp>
        <p:nvSpPr>
          <p:cNvPr id="2" name="テキスト ボックス 1">
            <a:extLst>
              <a:ext uri="{FF2B5EF4-FFF2-40B4-BE49-F238E27FC236}">
                <a16:creationId xmlns:a16="http://schemas.microsoft.com/office/drawing/2014/main" id="{93D3132B-ACDA-4335-97E9-B7BECF555E7B}"/>
              </a:ext>
            </a:extLst>
          </p:cNvPr>
          <p:cNvSpPr txBox="1"/>
          <p:nvPr/>
        </p:nvSpPr>
        <p:spPr>
          <a:xfrm>
            <a:off x="508000" y="1686103"/>
            <a:ext cx="3323539" cy="461665"/>
          </a:xfrm>
          <a:prstGeom prst="rect">
            <a:avLst/>
          </a:prstGeom>
          <a:noFill/>
        </p:spPr>
        <p:txBody>
          <a:bodyPr wrap="none" rtlCol="0">
            <a:spAutoFit/>
          </a:bodyPr>
          <a:lstStyle/>
          <a:p>
            <a:r>
              <a:rPr kumimoji="1" lang="en-US" altLang="ja-JP" sz="2400" dirty="0" err="1"/>
              <a:t>varList</a:t>
            </a:r>
            <a:r>
              <a:rPr kumimoji="1" lang="en-US" altLang="ja-JP" sz="2400" dirty="0"/>
              <a:t> : </a:t>
            </a:r>
            <a:r>
              <a:rPr kumimoji="1" lang="en-US" altLang="ja-JP" sz="2400" dirty="0" err="1"/>
              <a:t>ArrayList</a:t>
            </a:r>
            <a:r>
              <a:rPr kumimoji="1" lang="en-US" altLang="ja-JP" sz="2400" dirty="0"/>
              <a:t>&lt;Var&gt; </a:t>
            </a:r>
            <a:endParaRPr kumimoji="1" lang="ja-JP" altLang="en-US" sz="2400" dirty="0"/>
          </a:p>
        </p:txBody>
      </p:sp>
      <p:sp>
        <p:nvSpPr>
          <p:cNvPr id="3" name="正方形/長方形 2">
            <a:extLst>
              <a:ext uri="{FF2B5EF4-FFF2-40B4-BE49-F238E27FC236}">
                <a16:creationId xmlns:a16="http://schemas.microsoft.com/office/drawing/2014/main" id="{146F4323-33F5-4A70-A4CE-05550EA7930C}"/>
              </a:ext>
            </a:extLst>
          </p:cNvPr>
          <p:cNvSpPr/>
          <p:nvPr/>
        </p:nvSpPr>
        <p:spPr bwMode="auto">
          <a:xfrm>
            <a:off x="6048000" y="1404000"/>
            <a:ext cx="576000" cy="457200"/>
          </a:xfrm>
          <a:prstGeom prst="rect">
            <a:avLst/>
          </a:prstGeom>
          <a:solidFill>
            <a:srgbClr val="000066"/>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2800" dirty="0"/>
              <a:t>152</a:t>
            </a:r>
            <a:endParaRPr kumimoji="1" lang="ja-JP" altLang="en-US" sz="2800" b="0" u="none" strike="noStrike" cap="none" normalizeH="0" baseline="0" dirty="0">
              <a:ln>
                <a:noFill/>
              </a:ln>
              <a:solidFill>
                <a:schemeClr val="tx1"/>
              </a:solidFill>
              <a:latin typeface="Times New Roman" pitchFamily="18" charset="0"/>
              <a:ea typeface="ＭＳ Ｐゴシック" pitchFamily="50" charset="-128"/>
            </a:endParaRPr>
          </a:p>
        </p:txBody>
      </p:sp>
      <p:sp>
        <p:nvSpPr>
          <p:cNvPr id="4" name="テキスト ボックス 3">
            <a:extLst>
              <a:ext uri="{FF2B5EF4-FFF2-40B4-BE49-F238E27FC236}">
                <a16:creationId xmlns:a16="http://schemas.microsoft.com/office/drawing/2014/main" id="{CEAE36D5-3938-4F9E-9830-E90DC13814A9}"/>
              </a:ext>
            </a:extLst>
          </p:cNvPr>
          <p:cNvSpPr txBox="1"/>
          <p:nvPr/>
        </p:nvSpPr>
        <p:spPr>
          <a:xfrm>
            <a:off x="4271061" y="1432867"/>
            <a:ext cx="1723549" cy="461665"/>
          </a:xfrm>
          <a:prstGeom prst="rect">
            <a:avLst/>
          </a:prstGeom>
          <a:noFill/>
        </p:spPr>
        <p:txBody>
          <a:bodyPr wrap="none" rtlCol="0">
            <a:spAutoFit/>
          </a:bodyPr>
          <a:lstStyle/>
          <a:p>
            <a:r>
              <a:rPr kumimoji="1" lang="en-US" altLang="ja-JP" sz="2400" dirty="0" err="1"/>
              <a:t>nextAddress</a:t>
            </a:r>
            <a:endParaRPr kumimoji="1" lang="ja-JP" altLang="en-US" sz="2400" dirty="0"/>
          </a:p>
        </p:txBody>
      </p:sp>
      <p:sp>
        <p:nvSpPr>
          <p:cNvPr id="11" name="正方形/長方形 10">
            <a:extLst>
              <a:ext uri="{FF2B5EF4-FFF2-40B4-BE49-F238E27FC236}">
                <a16:creationId xmlns:a16="http://schemas.microsoft.com/office/drawing/2014/main" id="{A1311317-9ABC-4DB8-9D11-14925D438AB7}"/>
              </a:ext>
            </a:extLst>
          </p:cNvPr>
          <p:cNvSpPr/>
          <p:nvPr/>
        </p:nvSpPr>
        <p:spPr bwMode="auto">
          <a:xfrm>
            <a:off x="448857" y="4676597"/>
            <a:ext cx="5939242" cy="5711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err="1"/>
              <a:t>getAddress</a:t>
            </a:r>
            <a:r>
              <a:rPr lang="en-US" altLang="ja-JP" sz="2800" dirty="0"/>
              <a:t> (“</a:t>
            </a:r>
            <a:r>
              <a:rPr lang="en-US" altLang="ja-JP" sz="2800" dirty="0" err="1"/>
              <a:t>i</a:t>
            </a:r>
            <a:r>
              <a:rPr lang="en-US" altLang="ja-JP" sz="2800" dirty="0"/>
              <a:t>”)</a:t>
            </a:r>
          </a:p>
          <a:p>
            <a:pPr eaLnBrk="1" hangingPunct="1"/>
            <a:endParaRPr lang="en-US" altLang="ja-JP" sz="2800" dirty="0"/>
          </a:p>
        </p:txBody>
      </p:sp>
      <p:graphicFrame>
        <p:nvGraphicFramePr>
          <p:cNvPr id="12" name="Group 145">
            <a:extLst>
              <a:ext uri="{FF2B5EF4-FFF2-40B4-BE49-F238E27FC236}">
                <a16:creationId xmlns:a16="http://schemas.microsoft.com/office/drawing/2014/main" id="{F10F739C-2A02-468F-8917-06C2DAC10FE6}"/>
              </a:ext>
            </a:extLst>
          </p:cNvPr>
          <p:cNvGraphicFramePr>
            <a:graphicFrameLocks noGrp="1"/>
          </p:cNvGraphicFramePr>
          <p:nvPr/>
        </p:nvGraphicFramePr>
        <p:xfrm>
          <a:off x="648000" y="2232000"/>
          <a:ext cx="7086600" cy="2286000"/>
        </p:xfrm>
        <a:graphic>
          <a:graphicData uri="http://schemas.openxmlformats.org/drawingml/2006/table">
            <a:tbl>
              <a:tblPr/>
              <a:tblGrid>
                <a:gridCol w="22098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3406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type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name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address</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size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extLst>
                  <a:ext uri="{0D108BD9-81ED-4DB2-BD59-A6C34878D82A}">
                    <a16:rowId xmlns:a16="http://schemas.microsoft.com/office/drawing/2014/main" val="1000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185892077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ARRAYOFINT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3234649769"/>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ARRAYOFINT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69356063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151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1976379623"/>
                  </a:ext>
                </a:extLst>
              </a:tr>
            </a:tbl>
          </a:graphicData>
        </a:graphic>
      </p:graphicFrame>
      <p:sp>
        <p:nvSpPr>
          <p:cNvPr id="24" name="正方形/長方形 23">
            <a:extLst>
              <a:ext uri="{FF2B5EF4-FFF2-40B4-BE49-F238E27FC236}">
                <a16:creationId xmlns:a16="http://schemas.microsoft.com/office/drawing/2014/main" id="{F7443AD0-BDB6-4CDB-905A-6A3C658ADFAC}"/>
              </a:ext>
            </a:extLst>
          </p:cNvPr>
          <p:cNvSpPr/>
          <p:nvPr/>
        </p:nvSpPr>
        <p:spPr bwMode="auto">
          <a:xfrm>
            <a:off x="461558" y="5327647"/>
            <a:ext cx="5939242" cy="5711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err="1"/>
              <a:t>getAddress</a:t>
            </a:r>
            <a:r>
              <a:rPr lang="en-US" altLang="ja-JP" sz="2800" dirty="0"/>
              <a:t> (“b”)</a:t>
            </a:r>
          </a:p>
          <a:p>
            <a:pPr eaLnBrk="1" hangingPunct="1"/>
            <a:endParaRPr lang="en-US" altLang="ja-JP" sz="2800" dirty="0"/>
          </a:p>
        </p:txBody>
      </p:sp>
      <p:sp>
        <p:nvSpPr>
          <p:cNvPr id="29" name="正方形/長方形 28">
            <a:extLst>
              <a:ext uri="{FF2B5EF4-FFF2-40B4-BE49-F238E27FC236}">
                <a16:creationId xmlns:a16="http://schemas.microsoft.com/office/drawing/2014/main" id="{2DAF3FD3-3A69-4B06-A23A-C88A2B26F062}"/>
              </a:ext>
            </a:extLst>
          </p:cNvPr>
          <p:cNvSpPr/>
          <p:nvPr/>
        </p:nvSpPr>
        <p:spPr bwMode="auto">
          <a:xfrm>
            <a:off x="445742" y="5978697"/>
            <a:ext cx="5955058" cy="5711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err="1"/>
              <a:t>getAddress</a:t>
            </a:r>
            <a:r>
              <a:rPr lang="en-US" altLang="ja-JP" sz="2800" dirty="0"/>
              <a:t> (“x”)</a:t>
            </a:r>
          </a:p>
          <a:p>
            <a:pPr eaLnBrk="1" hangingPunct="1"/>
            <a:endParaRPr lang="en-US" altLang="ja-JP" sz="2800" dirty="0"/>
          </a:p>
        </p:txBody>
      </p:sp>
      <p:sp>
        <p:nvSpPr>
          <p:cNvPr id="5" name="テキスト ボックス 4">
            <a:extLst>
              <a:ext uri="{FF2B5EF4-FFF2-40B4-BE49-F238E27FC236}">
                <a16:creationId xmlns:a16="http://schemas.microsoft.com/office/drawing/2014/main" id="{FAD4B9B4-986F-44E7-BFD8-73321FB79FF4}"/>
              </a:ext>
            </a:extLst>
          </p:cNvPr>
          <p:cNvSpPr txBox="1"/>
          <p:nvPr/>
        </p:nvSpPr>
        <p:spPr>
          <a:xfrm>
            <a:off x="6624000" y="4693417"/>
            <a:ext cx="902811" cy="584775"/>
          </a:xfrm>
          <a:prstGeom prst="rect">
            <a:avLst/>
          </a:prstGeom>
          <a:noFill/>
        </p:spPr>
        <p:txBody>
          <a:bodyPr wrap="none" rtlCol="0">
            <a:spAutoFit/>
          </a:bodyPr>
          <a:lstStyle/>
          <a:p>
            <a:r>
              <a:rPr kumimoji="1" lang="ja-JP" altLang="en-US" dirty="0"/>
              <a:t>⇒ </a:t>
            </a:r>
            <a:r>
              <a:rPr lang="en-US" altLang="ja-JP" dirty="0"/>
              <a:t>0</a:t>
            </a:r>
            <a:endParaRPr kumimoji="1" lang="ja-JP" altLang="en-US" dirty="0"/>
          </a:p>
        </p:txBody>
      </p:sp>
      <p:sp>
        <p:nvSpPr>
          <p:cNvPr id="30" name="テキスト ボックス 29">
            <a:extLst>
              <a:ext uri="{FF2B5EF4-FFF2-40B4-BE49-F238E27FC236}">
                <a16:creationId xmlns:a16="http://schemas.microsoft.com/office/drawing/2014/main" id="{1DC5044E-E838-4005-89F7-A95E8EDD34BA}"/>
              </a:ext>
            </a:extLst>
          </p:cNvPr>
          <p:cNvSpPr txBox="1"/>
          <p:nvPr/>
        </p:nvSpPr>
        <p:spPr>
          <a:xfrm>
            <a:off x="6624000" y="5360103"/>
            <a:ext cx="1107996" cy="584775"/>
          </a:xfrm>
          <a:prstGeom prst="rect">
            <a:avLst/>
          </a:prstGeom>
          <a:noFill/>
        </p:spPr>
        <p:txBody>
          <a:bodyPr wrap="none" rtlCol="0">
            <a:spAutoFit/>
          </a:bodyPr>
          <a:lstStyle/>
          <a:p>
            <a:r>
              <a:rPr kumimoji="1" lang="ja-JP" altLang="en-US" dirty="0"/>
              <a:t>⇒ </a:t>
            </a:r>
            <a:r>
              <a:rPr lang="en-US" altLang="ja-JP" dirty="0"/>
              <a:t>51</a:t>
            </a:r>
            <a:endParaRPr kumimoji="1" lang="ja-JP" altLang="en-US" dirty="0"/>
          </a:p>
        </p:txBody>
      </p:sp>
      <p:sp>
        <p:nvSpPr>
          <p:cNvPr id="31" name="テキスト ボックス 30">
            <a:extLst>
              <a:ext uri="{FF2B5EF4-FFF2-40B4-BE49-F238E27FC236}">
                <a16:creationId xmlns:a16="http://schemas.microsoft.com/office/drawing/2014/main" id="{AC2985B4-FCC2-4F2F-A6C1-3F2C90A39E99}"/>
              </a:ext>
            </a:extLst>
          </p:cNvPr>
          <p:cNvSpPr txBox="1"/>
          <p:nvPr/>
        </p:nvSpPr>
        <p:spPr>
          <a:xfrm>
            <a:off x="6624000" y="5990697"/>
            <a:ext cx="1039067" cy="584775"/>
          </a:xfrm>
          <a:prstGeom prst="rect">
            <a:avLst/>
          </a:prstGeom>
          <a:noFill/>
        </p:spPr>
        <p:txBody>
          <a:bodyPr wrap="none" rtlCol="0">
            <a:spAutoFit/>
          </a:bodyPr>
          <a:lstStyle/>
          <a:p>
            <a:r>
              <a:rPr kumimoji="1" lang="ja-JP" altLang="en-US" dirty="0"/>
              <a:t>⇒ </a:t>
            </a:r>
            <a:r>
              <a:rPr kumimoji="1" lang="en-US" altLang="ja-JP" dirty="0"/>
              <a:t>-1</a:t>
            </a:r>
            <a:endParaRPr kumimoji="1" lang="ja-JP" altLang="en-US" dirty="0"/>
          </a:p>
        </p:txBody>
      </p:sp>
    </p:spTree>
    <p:extLst>
      <p:ext uri="{BB962C8B-B14F-4D97-AF65-F5344CB8AC3E}">
        <p14:creationId xmlns:p14="http://schemas.microsoft.com/office/powerpoint/2010/main" val="3230414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wipe(left)">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left)">
                                      <p:cBhvr>
                                        <p:cTn id="1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0" grpId="0"/>
      <p:bldP spid="3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lstStyle/>
          <a:p>
            <a:r>
              <a:rPr lang="ja-JP" altLang="en-US" dirty="0"/>
              <a:t>変数表のサイズ</a:t>
            </a:r>
          </a:p>
        </p:txBody>
      </p:sp>
      <p:sp>
        <p:nvSpPr>
          <p:cNvPr id="3" name="コンテンツ プレースホルダ 2"/>
          <p:cNvSpPr>
            <a:spLocks noGrp="1"/>
          </p:cNvSpPr>
          <p:nvPr>
            <p:ph idx="4294967295"/>
          </p:nvPr>
        </p:nvSpPr>
        <p:spPr>
          <a:xfrm>
            <a:off x="990600" y="1600200"/>
            <a:ext cx="7467600" cy="1524000"/>
          </a:xfrm>
        </p:spPr>
        <p:txBody>
          <a:bodyPr/>
          <a:lstStyle/>
          <a:p>
            <a:r>
              <a:rPr lang="ja-JP" altLang="en-US" sz="2800" dirty="0"/>
              <a:t>変数表のサイズ</a:t>
            </a:r>
            <a:r>
              <a:rPr lang="en-US" altLang="ja-JP" sz="2800" dirty="0"/>
              <a:t>(</a:t>
            </a:r>
            <a:r>
              <a:rPr lang="ja-JP" altLang="en-US" sz="2800" dirty="0"/>
              <a:t>登録されている変数の個数</a:t>
            </a:r>
            <a:r>
              <a:rPr lang="en-US" altLang="ja-JP" sz="2800" dirty="0"/>
              <a:t>)</a:t>
            </a:r>
          </a:p>
          <a:p>
            <a:pPr lvl="1">
              <a:buFontTx/>
              <a:buNone/>
            </a:pPr>
            <a:r>
              <a:rPr lang="en-US" altLang="ja-JP" dirty="0" err="1"/>
              <a:t>VarTable.size</a:t>
            </a:r>
            <a:r>
              <a:rPr lang="en-US" altLang="ja-JP" dirty="0"/>
              <a:t> () </a:t>
            </a:r>
            <a:r>
              <a:rPr lang="ja-JP" altLang="en-US" dirty="0"/>
              <a:t>を使用</a:t>
            </a:r>
          </a:p>
        </p:txBody>
      </p:sp>
      <p:sp>
        <p:nvSpPr>
          <p:cNvPr id="4" name="正方形/長方形 4"/>
          <p:cNvSpPr/>
          <p:nvPr/>
        </p:nvSpPr>
        <p:spPr bwMode="auto">
          <a:xfrm>
            <a:off x="1371600" y="2667000"/>
            <a:ext cx="6477000" cy="10668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solidFill>
                  <a:srgbClr val="FFFF99"/>
                </a:solidFill>
              </a:rPr>
              <a:t>/** @ return </a:t>
            </a:r>
            <a:r>
              <a:rPr lang="ja-JP" altLang="en-US" sz="2400" dirty="0">
                <a:solidFill>
                  <a:srgbClr val="FFFF99"/>
                </a:solidFill>
              </a:rPr>
              <a:t>変数表のサイズ */</a:t>
            </a:r>
          </a:p>
          <a:p>
            <a:pPr eaLnBrk="1" hangingPunct="1"/>
            <a:r>
              <a:rPr lang="en-US" altLang="ja-JP" dirty="0"/>
              <a:t>int size (</a:t>
            </a:r>
            <a:r>
              <a:rPr lang="en-US" altLang="ja-JP" dirty="0">
                <a:effectLst>
                  <a:outerShdw blurRad="38100" dist="38100" dir="2700000" algn="tl">
                    <a:srgbClr val="000099"/>
                  </a:outerShdw>
                </a:effectLst>
              </a:rPr>
              <a:t>)</a:t>
            </a:r>
            <a:endParaRPr lang="ja-JP" altLang="en-US" dirty="0">
              <a:effectLst>
                <a:outerShdw blurRad="38100" dist="38100" dir="2700000" algn="tl">
                  <a:srgbClr val="000099"/>
                </a:outerShdw>
              </a:effectLst>
            </a:endParaRPr>
          </a:p>
        </p:txBody>
      </p:sp>
    </p:spTree>
    <p:extLst>
      <p:ext uri="{BB962C8B-B14F-4D97-AF65-F5344CB8AC3E}">
        <p14:creationId xmlns:p14="http://schemas.microsoft.com/office/powerpoint/2010/main" val="3411171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idx="4294967295"/>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rPr>
              <a:t>VarTable.java</a:t>
            </a:r>
            <a:endParaRPr lang="ja-JP" altLang="en-US" dirty="0">
              <a:effectLst/>
            </a:endParaRPr>
          </a:p>
        </p:txBody>
      </p:sp>
      <p:sp>
        <p:nvSpPr>
          <p:cNvPr id="2" name="テキスト ボックス 1">
            <a:extLst>
              <a:ext uri="{FF2B5EF4-FFF2-40B4-BE49-F238E27FC236}">
                <a16:creationId xmlns:a16="http://schemas.microsoft.com/office/drawing/2014/main" id="{93D3132B-ACDA-4335-97E9-B7BECF555E7B}"/>
              </a:ext>
            </a:extLst>
          </p:cNvPr>
          <p:cNvSpPr txBox="1"/>
          <p:nvPr/>
        </p:nvSpPr>
        <p:spPr>
          <a:xfrm>
            <a:off x="508000" y="1686103"/>
            <a:ext cx="3323539" cy="461665"/>
          </a:xfrm>
          <a:prstGeom prst="rect">
            <a:avLst/>
          </a:prstGeom>
          <a:noFill/>
        </p:spPr>
        <p:txBody>
          <a:bodyPr wrap="none" rtlCol="0">
            <a:spAutoFit/>
          </a:bodyPr>
          <a:lstStyle/>
          <a:p>
            <a:r>
              <a:rPr kumimoji="1" lang="en-US" altLang="ja-JP" sz="2400" dirty="0" err="1"/>
              <a:t>varList</a:t>
            </a:r>
            <a:r>
              <a:rPr kumimoji="1" lang="en-US" altLang="ja-JP" sz="2400" dirty="0"/>
              <a:t> : </a:t>
            </a:r>
            <a:r>
              <a:rPr kumimoji="1" lang="en-US" altLang="ja-JP" sz="2400" dirty="0" err="1"/>
              <a:t>ArrayList</a:t>
            </a:r>
            <a:r>
              <a:rPr kumimoji="1" lang="en-US" altLang="ja-JP" sz="2400" dirty="0"/>
              <a:t>&lt;Var&gt; </a:t>
            </a:r>
            <a:endParaRPr kumimoji="1" lang="ja-JP" altLang="en-US" sz="2400" dirty="0"/>
          </a:p>
        </p:txBody>
      </p:sp>
      <p:sp>
        <p:nvSpPr>
          <p:cNvPr id="3" name="正方形/長方形 2">
            <a:extLst>
              <a:ext uri="{FF2B5EF4-FFF2-40B4-BE49-F238E27FC236}">
                <a16:creationId xmlns:a16="http://schemas.microsoft.com/office/drawing/2014/main" id="{146F4323-33F5-4A70-A4CE-05550EA7930C}"/>
              </a:ext>
            </a:extLst>
          </p:cNvPr>
          <p:cNvSpPr/>
          <p:nvPr/>
        </p:nvSpPr>
        <p:spPr bwMode="auto">
          <a:xfrm>
            <a:off x="6048000" y="1404000"/>
            <a:ext cx="576000" cy="457200"/>
          </a:xfrm>
          <a:prstGeom prst="rect">
            <a:avLst/>
          </a:prstGeom>
          <a:solidFill>
            <a:srgbClr val="000066"/>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2800" b="0" u="none" strike="noStrike" cap="none" normalizeH="0" baseline="0" dirty="0">
                <a:ln>
                  <a:noFill/>
                </a:ln>
                <a:solidFill>
                  <a:schemeClr val="tx1"/>
                </a:solidFill>
                <a:latin typeface="Times New Roman" pitchFamily="18" charset="0"/>
                <a:ea typeface="ＭＳ Ｐゴシック" pitchFamily="50" charset="-128"/>
              </a:rPr>
              <a:t>202</a:t>
            </a:r>
            <a:endParaRPr kumimoji="1" lang="ja-JP" altLang="en-US" sz="2800" b="0" u="none" strike="noStrike" cap="none" normalizeH="0" baseline="0" dirty="0">
              <a:ln>
                <a:noFill/>
              </a:ln>
              <a:solidFill>
                <a:schemeClr val="tx1"/>
              </a:solidFill>
              <a:latin typeface="Times New Roman" pitchFamily="18" charset="0"/>
              <a:ea typeface="ＭＳ Ｐゴシック" pitchFamily="50" charset="-128"/>
            </a:endParaRPr>
          </a:p>
        </p:txBody>
      </p:sp>
      <p:sp>
        <p:nvSpPr>
          <p:cNvPr id="4" name="テキスト ボックス 3">
            <a:extLst>
              <a:ext uri="{FF2B5EF4-FFF2-40B4-BE49-F238E27FC236}">
                <a16:creationId xmlns:a16="http://schemas.microsoft.com/office/drawing/2014/main" id="{CEAE36D5-3938-4F9E-9830-E90DC13814A9}"/>
              </a:ext>
            </a:extLst>
          </p:cNvPr>
          <p:cNvSpPr txBox="1"/>
          <p:nvPr/>
        </p:nvSpPr>
        <p:spPr>
          <a:xfrm>
            <a:off x="4271061" y="1432867"/>
            <a:ext cx="1723549" cy="461665"/>
          </a:xfrm>
          <a:prstGeom prst="rect">
            <a:avLst/>
          </a:prstGeom>
          <a:noFill/>
        </p:spPr>
        <p:txBody>
          <a:bodyPr wrap="none" rtlCol="0">
            <a:spAutoFit/>
          </a:bodyPr>
          <a:lstStyle/>
          <a:p>
            <a:r>
              <a:rPr kumimoji="1" lang="en-US" altLang="ja-JP" sz="2400" dirty="0" err="1"/>
              <a:t>nextAddress</a:t>
            </a:r>
            <a:endParaRPr kumimoji="1" lang="ja-JP" altLang="en-US" sz="2400" dirty="0"/>
          </a:p>
        </p:txBody>
      </p:sp>
      <p:graphicFrame>
        <p:nvGraphicFramePr>
          <p:cNvPr id="12" name="Group 145">
            <a:extLst>
              <a:ext uri="{FF2B5EF4-FFF2-40B4-BE49-F238E27FC236}">
                <a16:creationId xmlns:a16="http://schemas.microsoft.com/office/drawing/2014/main" id="{F10F739C-2A02-468F-8917-06C2DAC10FE6}"/>
              </a:ext>
            </a:extLst>
          </p:cNvPr>
          <p:cNvGraphicFramePr>
            <a:graphicFrameLocks noGrp="1"/>
          </p:cNvGraphicFramePr>
          <p:nvPr>
            <p:extLst>
              <p:ext uri="{D42A27DB-BD31-4B8C-83A1-F6EECF244321}">
                <p14:modId xmlns:p14="http://schemas.microsoft.com/office/powerpoint/2010/main" val="1212463952"/>
              </p:ext>
            </p:extLst>
          </p:nvPr>
        </p:nvGraphicFramePr>
        <p:xfrm>
          <a:off x="648000" y="2232000"/>
          <a:ext cx="7086600" cy="2743200"/>
        </p:xfrm>
        <a:graphic>
          <a:graphicData uri="http://schemas.openxmlformats.org/drawingml/2006/table">
            <a:tbl>
              <a:tblPr/>
              <a:tblGrid>
                <a:gridCol w="22098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3406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type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name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address</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size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extLst>
                  <a:ext uri="{0D108BD9-81ED-4DB2-BD59-A6C34878D82A}">
                    <a16:rowId xmlns:a16="http://schemas.microsoft.com/office/drawing/2014/main" val="1000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185892077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ARRAYOFINT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3234649769"/>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ARRAYOFINT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69356063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151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1976379623"/>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ARRAYOFINT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152</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139952183"/>
                  </a:ext>
                </a:extLst>
              </a:tr>
            </a:tbl>
          </a:graphicData>
        </a:graphic>
      </p:graphicFrame>
      <p:sp>
        <p:nvSpPr>
          <p:cNvPr id="24" name="正方形/長方形 23">
            <a:extLst>
              <a:ext uri="{FF2B5EF4-FFF2-40B4-BE49-F238E27FC236}">
                <a16:creationId xmlns:a16="http://schemas.microsoft.com/office/drawing/2014/main" id="{F7443AD0-BDB6-4CDB-905A-6A3C658ADFAC}"/>
              </a:ext>
            </a:extLst>
          </p:cNvPr>
          <p:cNvSpPr/>
          <p:nvPr/>
        </p:nvSpPr>
        <p:spPr bwMode="auto">
          <a:xfrm>
            <a:off x="461558" y="5327647"/>
            <a:ext cx="5939242" cy="5711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size()</a:t>
            </a:r>
          </a:p>
          <a:p>
            <a:pPr eaLnBrk="1" hangingPunct="1"/>
            <a:endParaRPr lang="en-US" altLang="ja-JP" sz="2800" dirty="0"/>
          </a:p>
        </p:txBody>
      </p:sp>
      <p:sp>
        <p:nvSpPr>
          <p:cNvPr id="30" name="テキスト ボックス 29">
            <a:extLst>
              <a:ext uri="{FF2B5EF4-FFF2-40B4-BE49-F238E27FC236}">
                <a16:creationId xmlns:a16="http://schemas.microsoft.com/office/drawing/2014/main" id="{1DC5044E-E838-4005-89F7-A95E8EDD34BA}"/>
              </a:ext>
            </a:extLst>
          </p:cNvPr>
          <p:cNvSpPr txBox="1"/>
          <p:nvPr/>
        </p:nvSpPr>
        <p:spPr>
          <a:xfrm>
            <a:off x="6624000" y="5360103"/>
            <a:ext cx="902811" cy="584775"/>
          </a:xfrm>
          <a:prstGeom prst="rect">
            <a:avLst/>
          </a:prstGeom>
          <a:noFill/>
        </p:spPr>
        <p:txBody>
          <a:bodyPr wrap="none" rtlCol="0">
            <a:spAutoFit/>
          </a:bodyPr>
          <a:lstStyle/>
          <a:p>
            <a:r>
              <a:rPr kumimoji="1" lang="ja-JP" altLang="en-US" dirty="0"/>
              <a:t>⇒ </a:t>
            </a:r>
            <a:r>
              <a:rPr lang="en-US" altLang="ja-JP" dirty="0"/>
              <a:t>5</a:t>
            </a:r>
            <a:endParaRPr kumimoji="1" lang="ja-JP" altLang="en-US" dirty="0"/>
          </a:p>
        </p:txBody>
      </p:sp>
    </p:spTree>
    <p:extLst>
      <p:ext uri="{BB962C8B-B14F-4D97-AF65-F5344CB8AC3E}">
        <p14:creationId xmlns:p14="http://schemas.microsoft.com/office/powerpoint/2010/main" val="3387939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lstStyle/>
          <a:p>
            <a:r>
              <a:rPr lang="ja-JP" altLang="en-US" dirty="0"/>
              <a:t>変数表からの削除</a:t>
            </a:r>
          </a:p>
        </p:txBody>
      </p:sp>
      <p:sp>
        <p:nvSpPr>
          <p:cNvPr id="3" name="コンテンツ プレースホルダ 2"/>
          <p:cNvSpPr>
            <a:spLocks noGrp="1"/>
          </p:cNvSpPr>
          <p:nvPr>
            <p:ph idx="4294967295"/>
          </p:nvPr>
        </p:nvSpPr>
        <p:spPr>
          <a:xfrm>
            <a:off x="990600" y="1600200"/>
            <a:ext cx="7924800" cy="1524000"/>
          </a:xfrm>
        </p:spPr>
        <p:txBody>
          <a:bodyPr/>
          <a:lstStyle/>
          <a:p>
            <a:r>
              <a:rPr lang="ja-JP" altLang="en-US" sz="2800" dirty="0"/>
              <a:t>変数表の末尾に登録された変数を削除するには</a:t>
            </a:r>
            <a:endParaRPr lang="en-US" altLang="ja-JP" sz="2800" dirty="0"/>
          </a:p>
          <a:p>
            <a:pPr lvl="1">
              <a:buFontTx/>
              <a:buNone/>
            </a:pPr>
            <a:r>
              <a:rPr lang="en-US" altLang="ja-JP" dirty="0" err="1"/>
              <a:t>VarTable.removeTail</a:t>
            </a:r>
            <a:r>
              <a:rPr lang="en-US" altLang="ja-JP" dirty="0"/>
              <a:t> (int) </a:t>
            </a:r>
            <a:r>
              <a:rPr lang="ja-JP" altLang="en-US" dirty="0"/>
              <a:t>を使用</a:t>
            </a:r>
          </a:p>
        </p:txBody>
      </p:sp>
      <p:sp>
        <p:nvSpPr>
          <p:cNvPr id="95236" name="テキスト ボックス 3"/>
          <p:cNvSpPr txBox="1">
            <a:spLocks noChangeArrowheads="1"/>
          </p:cNvSpPr>
          <p:nvPr/>
        </p:nvSpPr>
        <p:spPr bwMode="auto">
          <a:xfrm>
            <a:off x="1465729" y="4960150"/>
            <a:ext cx="45416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例 : </a:t>
            </a:r>
            <a:r>
              <a:rPr lang="en-US" altLang="ja-JP" sz="2800" dirty="0"/>
              <a:t>5</a:t>
            </a:r>
            <a:r>
              <a:rPr lang="ja-JP" altLang="en-US" sz="2800" dirty="0"/>
              <a:t>番目以降の変数を削除</a:t>
            </a:r>
          </a:p>
        </p:txBody>
      </p:sp>
      <p:sp>
        <p:nvSpPr>
          <p:cNvPr id="5" name="正方形/長方形 4"/>
          <p:cNvSpPr/>
          <p:nvPr/>
        </p:nvSpPr>
        <p:spPr bwMode="auto">
          <a:xfrm>
            <a:off x="1389529" y="5569750"/>
            <a:ext cx="7239000" cy="6096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err="1">
                <a:effectLst>
                  <a:outerShdw blurRad="38100" dist="38100" dir="2700000" algn="tl">
                    <a:srgbClr val="000099"/>
                  </a:outerShdw>
                </a:effectLst>
              </a:rPr>
              <a:t>varTable.removeTail</a:t>
            </a:r>
            <a:r>
              <a:rPr lang="en-US" altLang="ja-JP" dirty="0">
                <a:effectLst>
                  <a:outerShdw blurRad="38100" dist="38100" dir="2700000" algn="tl">
                    <a:srgbClr val="000099"/>
                  </a:outerShdw>
                </a:effectLst>
              </a:rPr>
              <a:t> (5)</a:t>
            </a:r>
            <a:endParaRPr lang="ja-JP" altLang="en-US" dirty="0">
              <a:effectLst>
                <a:outerShdw blurRad="38100" dist="38100" dir="2700000" algn="tl">
                  <a:srgbClr val="000099"/>
                </a:outerShdw>
              </a:effectLst>
            </a:endParaRPr>
          </a:p>
        </p:txBody>
      </p:sp>
      <p:sp>
        <p:nvSpPr>
          <p:cNvPr id="4" name="正方形/長方形 4"/>
          <p:cNvSpPr/>
          <p:nvPr/>
        </p:nvSpPr>
        <p:spPr bwMode="auto">
          <a:xfrm>
            <a:off x="1371600" y="2667000"/>
            <a:ext cx="7543800" cy="10668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solidFill>
                  <a:srgbClr val="FFFF99"/>
                </a:solidFill>
              </a:rPr>
              <a:t>/** index</a:t>
            </a:r>
            <a:r>
              <a:rPr lang="ja-JP" altLang="en-US" sz="2400" dirty="0">
                <a:solidFill>
                  <a:srgbClr val="FFFF99"/>
                </a:solidFill>
              </a:rPr>
              <a:t> 番目以降の変数を削除 */</a:t>
            </a:r>
          </a:p>
          <a:p>
            <a:pPr eaLnBrk="1" hangingPunct="1"/>
            <a:r>
              <a:rPr lang="en-US" altLang="ja-JP" dirty="0"/>
              <a:t>void </a:t>
            </a:r>
            <a:r>
              <a:rPr lang="en-US" altLang="ja-JP" dirty="0" err="1"/>
              <a:t>removeTail</a:t>
            </a:r>
            <a:r>
              <a:rPr lang="en-US" altLang="ja-JP" dirty="0"/>
              <a:t> (int index</a:t>
            </a:r>
            <a:r>
              <a:rPr lang="en-US" altLang="ja-JP" dirty="0">
                <a:effectLst>
                  <a:outerShdw blurRad="38100" dist="38100" dir="2700000" algn="tl">
                    <a:srgbClr val="000099"/>
                  </a:outerShdw>
                </a:effectLst>
              </a:rPr>
              <a:t>)</a:t>
            </a:r>
            <a:endParaRPr lang="ja-JP" altLang="en-US" dirty="0">
              <a:effectLst>
                <a:outerShdw blurRad="38100" dist="38100" dir="2700000" algn="tl">
                  <a:srgbClr val="000099"/>
                </a:outerShdw>
              </a:effectLst>
            </a:endParaRPr>
          </a:p>
        </p:txBody>
      </p:sp>
      <p:sp>
        <p:nvSpPr>
          <p:cNvPr id="8" name="テキスト ボックス 7">
            <a:extLst>
              <a:ext uri="{FF2B5EF4-FFF2-40B4-BE49-F238E27FC236}">
                <a16:creationId xmlns:a16="http://schemas.microsoft.com/office/drawing/2014/main" id="{E92C4851-40AF-4605-8315-47CBB8F6EC58}"/>
              </a:ext>
            </a:extLst>
          </p:cNvPr>
          <p:cNvSpPr txBox="1"/>
          <p:nvPr/>
        </p:nvSpPr>
        <p:spPr>
          <a:xfrm>
            <a:off x="1371600" y="3820180"/>
            <a:ext cx="8077200" cy="830997"/>
          </a:xfrm>
          <a:prstGeom prst="rect">
            <a:avLst/>
          </a:prstGeom>
          <a:noFill/>
        </p:spPr>
        <p:txBody>
          <a:bodyPr wrap="square" rtlCol="0">
            <a:spAutoFit/>
          </a:bodyPr>
          <a:lstStyle/>
          <a:p>
            <a:r>
              <a:rPr lang="ja-JP" altLang="en-US" sz="2400" dirty="0"/>
              <a:t>登録されている変数の個数以上の</a:t>
            </a:r>
            <a:endParaRPr lang="en-US" altLang="ja-JP" sz="2400" dirty="0"/>
          </a:p>
          <a:p>
            <a:r>
              <a:rPr lang="ja-JP" altLang="en-US" sz="2400" dirty="0"/>
              <a:t>値を指定した場合は何もしない</a:t>
            </a:r>
            <a:endParaRPr kumimoji="1" lang="ja-JP" altLang="en-US" sz="2400" dirty="0"/>
          </a:p>
        </p:txBody>
      </p:sp>
    </p:spTree>
    <p:extLst>
      <p:ext uri="{BB962C8B-B14F-4D97-AF65-F5344CB8AC3E}">
        <p14:creationId xmlns:p14="http://schemas.microsoft.com/office/powerpoint/2010/main" val="2858985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5236"/>
                                        </p:tgtEl>
                                        <p:attrNameLst>
                                          <p:attrName>style.visibility</p:attrName>
                                        </p:attrNameLst>
                                      </p:cBhvr>
                                      <p:to>
                                        <p:strVal val="visible"/>
                                      </p:to>
                                    </p:set>
                                    <p:animEffect transition="in" filter="checkerboard(across)">
                                      <p:cBhvr>
                                        <p:cTn id="12" dur="500"/>
                                        <p:tgtEl>
                                          <p:spTgt spid="9523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6" grpId="0" autoUpdateAnimBg="0"/>
      <p:bldP spid="5" grpId="0" animBg="1" autoUpdateAnimBg="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idx="4294967295"/>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rPr>
              <a:t>VarTable.java</a:t>
            </a:r>
            <a:endParaRPr lang="ja-JP" altLang="en-US" dirty="0">
              <a:effectLst/>
            </a:endParaRPr>
          </a:p>
        </p:txBody>
      </p:sp>
      <p:sp>
        <p:nvSpPr>
          <p:cNvPr id="2" name="テキスト ボックス 1">
            <a:extLst>
              <a:ext uri="{FF2B5EF4-FFF2-40B4-BE49-F238E27FC236}">
                <a16:creationId xmlns:a16="http://schemas.microsoft.com/office/drawing/2014/main" id="{93D3132B-ACDA-4335-97E9-B7BECF555E7B}"/>
              </a:ext>
            </a:extLst>
          </p:cNvPr>
          <p:cNvSpPr txBox="1"/>
          <p:nvPr/>
        </p:nvSpPr>
        <p:spPr>
          <a:xfrm>
            <a:off x="508000" y="1686103"/>
            <a:ext cx="3323539" cy="461665"/>
          </a:xfrm>
          <a:prstGeom prst="rect">
            <a:avLst/>
          </a:prstGeom>
          <a:noFill/>
        </p:spPr>
        <p:txBody>
          <a:bodyPr wrap="none" rtlCol="0">
            <a:spAutoFit/>
          </a:bodyPr>
          <a:lstStyle/>
          <a:p>
            <a:r>
              <a:rPr kumimoji="1" lang="en-US" altLang="ja-JP" sz="2400" dirty="0" err="1"/>
              <a:t>varList</a:t>
            </a:r>
            <a:r>
              <a:rPr kumimoji="1" lang="en-US" altLang="ja-JP" sz="2400" dirty="0"/>
              <a:t> : </a:t>
            </a:r>
            <a:r>
              <a:rPr kumimoji="1" lang="en-US" altLang="ja-JP" sz="2400" dirty="0" err="1"/>
              <a:t>ArrayList</a:t>
            </a:r>
            <a:r>
              <a:rPr kumimoji="1" lang="en-US" altLang="ja-JP" sz="2400" dirty="0"/>
              <a:t>&lt;Var&gt; </a:t>
            </a:r>
            <a:endParaRPr kumimoji="1" lang="ja-JP" altLang="en-US" sz="2400" dirty="0"/>
          </a:p>
        </p:txBody>
      </p:sp>
      <p:sp>
        <p:nvSpPr>
          <p:cNvPr id="3" name="正方形/長方形 2">
            <a:extLst>
              <a:ext uri="{FF2B5EF4-FFF2-40B4-BE49-F238E27FC236}">
                <a16:creationId xmlns:a16="http://schemas.microsoft.com/office/drawing/2014/main" id="{146F4323-33F5-4A70-A4CE-05550EA7930C}"/>
              </a:ext>
            </a:extLst>
          </p:cNvPr>
          <p:cNvSpPr/>
          <p:nvPr/>
        </p:nvSpPr>
        <p:spPr bwMode="auto">
          <a:xfrm>
            <a:off x="6048000" y="1404000"/>
            <a:ext cx="576000" cy="457200"/>
          </a:xfrm>
          <a:prstGeom prst="rect">
            <a:avLst/>
          </a:prstGeom>
          <a:solidFill>
            <a:srgbClr val="000066"/>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2800" b="0" u="none" strike="noStrike" cap="none" normalizeH="0" baseline="0" dirty="0">
                <a:ln>
                  <a:noFill/>
                </a:ln>
                <a:solidFill>
                  <a:schemeClr val="tx1"/>
                </a:solidFill>
                <a:latin typeface="Times New Roman" pitchFamily="18" charset="0"/>
                <a:ea typeface="ＭＳ Ｐゴシック" pitchFamily="50" charset="-128"/>
              </a:rPr>
              <a:t>202</a:t>
            </a:r>
            <a:endParaRPr kumimoji="1" lang="ja-JP" altLang="en-US" sz="2800" b="0" u="none" strike="noStrike" cap="none" normalizeH="0" baseline="0" dirty="0">
              <a:ln>
                <a:noFill/>
              </a:ln>
              <a:solidFill>
                <a:schemeClr val="tx1"/>
              </a:solidFill>
              <a:latin typeface="Times New Roman" pitchFamily="18" charset="0"/>
              <a:ea typeface="ＭＳ Ｐゴシック" pitchFamily="50" charset="-128"/>
            </a:endParaRPr>
          </a:p>
        </p:txBody>
      </p:sp>
      <p:sp>
        <p:nvSpPr>
          <p:cNvPr id="4" name="テキスト ボックス 3">
            <a:extLst>
              <a:ext uri="{FF2B5EF4-FFF2-40B4-BE49-F238E27FC236}">
                <a16:creationId xmlns:a16="http://schemas.microsoft.com/office/drawing/2014/main" id="{CEAE36D5-3938-4F9E-9830-E90DC13814A9}"/>
              </a:ext>
            </a:extLst>
          </p:cNvPr>
          <p:cNvSpPr txBox="1"/>
          <p:nvPr/>
        </p:nvSpPr>
        <p:spPr>
          <a:xfrm>
            <a:off x="4271061" y="1432867"/>
            <a:ext cx="1723549" cy="461665"/>
          </a:xfrm>
          <a:prstGeom prst="rect">
            <a:avLst/>
          </a:prstGeom>
          <a:noFill/>
        </p:spPr>
        <p:txBody>
          <a:bodyPr wrap="none" rtlCol="0">
            <a:spAutoFit/>
          </a:bodyPr>
          <a:lstStyle/>
          <a:p>
            <a:r>
              <a:rPr kumimoji="1" lang="en-US" altLang="ja-JP" sz="2400" dirty="0" err="1"/>
              <a:t>nextAddress</a:t>
            </a:r>
            <a:endParaRPr kumimoji="1" lang="ja-JP" altLang="en-US" sz="2400" dirty="0"/>
          </a:p>
        </p:txBody>
      </p:sp>
      <p:graphicFrame>
        <p:nvGraphicFramePr>
          <p:cNvPr id="12" name="Group 145">
            <a:extLst>
              <a:ext uri="{FF2B5EF4-FFF2-40B4-BE49-F238E27FC236}">
                <a16:creationId xmlns:a16="http://schemas.microsoft.com/office/drawing/2014/main" id="{F10F739C-2A02-468F-8917-06C2DAC10FE6}"/>
              </a:ext>
            </a:extLst>
          </p:cNvPr>
          <p:cNvGraphicFramePr>
            <a:graphicFrameLocks noGrp="1"/>
          </p:cNvGraphicFramePr>
          <p:nvPr>
            <p:extLst>
              <p:ext uri="{D42A27DB-BD31-4B8C-83A1-F6EECF244321}">
                <p14:modId xmlns:p14="http://schemas.microsoft.com/office/powerpoint/2010/main" val="2821693235"/>
              </p:ext>
            </p:extLst>
          </p:nvPr>
        </p:nvGraphicFramePr>
        <p:xfrm>
          <a:off x="648000" y="2232000"/>
          <a:ext cx="7086600" cy="2743200"/>
        </p:xfrm>
        <a:graphic>
          <a:graphicData uri="http://schemas.openxmlformats.org/drawingml/2006/table">
            <a:tbl>
              <a:tblPr/>
              <a:tblGrid>
                <a:gridCol w="22098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3406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type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name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address</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size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extLst>
                  <a:ext uri="{0D108BD9-81ED-4DB2-BD59-A6C34878D82A}">
                    <a16:rowId xmlns:a16="http://schemas.microsoft.com/office/drawing/2014/main" val="1000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185892077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ARRAYOFINT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3234649769"/>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ARRAYOFINT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69356063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151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1976379623"/>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ARRAYOFINT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152</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139952183"/>
                  </a:ext>
                </a:extLst>
              </a:tr>
            </a:tbl>
          </a:graphicData>
        </a:graphic>
      </p:graphicFrame>
      <p:sp>
        <p:nvSpPr>
          <p:cNvPr id="24" name="正方形/長方形 23">
            <a:extLst>
              <a:ext uri="{FF2B5EF4-FFF2-40B4-BE49-F238E27FC236}">
                <a16:creationId xmlns:a16="http://schemas.microsoft.com/office/drawing/2014/main" id="{F7443AD0-BDB6-4CDB-905A-6A3C658ADFAC}"/>
              </a:ext>
            </a:extLst>
          </p:cNvPr>
          <p:cNvSpPr/>
          <p:nvPr/>
        </p:nvSpPr>
        <p:spPr bwMode="auto">
          <a:xfrm>
            <a:off x="461558" y="5327647"/>
            <a:ext cx="5939242" cy="5711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err="1"/>
              <a:t>removeTail</a:t>
            </a:r>
            <a:r>
              <a:rPr lang="en-US" altLang="ja-JP" sz="2800" dirty="0"/>
              <a:t> (3)</a:t>
            </a:r>
          </a:p>
          <a:p>
            <a:pPr eaLnBrk="1" hangingPunct="1"/>
            <a:endParaRPr lang="en-US" altLang="ja-JP" sz="2800" dirty="0"/>
          </a:p>
        </p:txBody>
      </p:sp>
      <p:graphicFrame>
        <p:nvGraphicFramePr>
          <p:cNvPr id="17" name="Group 145">
            <a:extLst>
              <a:ext uri="{FF2B5EF4-FFF2-40B4-BE49-F238E27FC236}">
                <a16:creationId xmlns:a16="http://schemas.microsoft.com/office/drawing/2014/main" id="{B224F341-9334-4D43-8CE7-F67A02CBD887}"/>
              </a:ext>
            </a:extLst>
          </p:cNvPr>
          <p:cNvGraphicFramePr>
            <a:graphicFrameLocks noGrp="1"/>
          </p:cNvGraphicFramePr>
          <p:nvPr>
            <p:extLst>
              <p:ext uri="{D42A27DB-BD31-4B8C-83A1-F6EECF244321}">
                <p14:modId xmlns:p14="http://schemas.microsoft.com/office/powerpoint/2010/main" val="760041347"/>
              </p:ext>
            </p:extLst>
          </p:nvPr>
        </p:nvGraphicFramePr>
        <p:xfrm>
          <a:off x="648000" y="2232000"/>
          <a:ext cx="7086600" cy="2743200"/>
        </p:xfrm>
        <a:graphic>
          <a:graphicData uri="http://schemas.openxmlformats.org/drawingml/2006/table">
            <a:tbl>
              <a:tblPr/>
              <a:tblGrid>
                <a:gridCol w="22098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3406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type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name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address</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size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extLst>
                  <a:ext uri="{0D108BD9-81ED-4DB2-BD59-A6C34878D82A}">
                    <a16:rowId xmlns:a16="http://schemas.microsoft.com/office/drawing/2014/main" val="1000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185892077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ARRAYOFINT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3234649769"/>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ARRAYOFINT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69356063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151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extLst>
                  <a:ext uri="{0D108BD9-81ED-4DB2-BD59-A6C34878D82A}">
                    <a16:rowId xmlns:a16="http://schemas.microsoft.com/office/drawing/2014/main" val="1976379623"/>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ARRAYOFINT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152</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00"/>
                    </a:solidFill>
                  </a:tcPr>
                </a:tc>
                <a:extLst>
                  <a:ext uri="{0D108BD9-81ED-4DB2-BD59-A6C34878D82A}">
                    <a16:rowId xmlns:a16="http://schemas.microsoft.com/office/drawing/2014/main" val="139952183"/>
                  </a:ext>
                </a:extLst>
              </a:tr>
            </a:tbl>
          </a:graphicData>
        </a:graphic>
      </p:graphicFrame>
      <p:grpSp>
        <p:nvGrpSpPr>
          <p:cNvPr id="9" name="グループ化 8">
            <a:extLst>
              <a:ext uri="{FF2B5EF4-FFF2-40B4-BE49-F238E27FC236}">
                <a16:creationId xmlns:a16="http://schemas.microsoft.com/office/drawing/2014/main" id="{810DCEF5-974D-474F-A1F2-D2977901B5C5}"/>
              </a:ext>
            </a:extLst>
          </p:cNvPr>
          <p:cNvGrpSpPr/>
          <p:nvPr/>
        </p:nvGrpSpPr>
        <p:grpSpPr>
          <a:xfrm>
            <a:off x="5517504" y="1861200"/>
            <a:ext cx="818496" cy="2674800"/>
            <a:chOff x="7266676" y="-832183"/>
            <a:chExt cx="818496" cy="2674800"/>
          </a:xfrm>
        </p:grpSpPr>
        <p:sp>
          <p:nvSpPr>
            <p:cNvPr id="10" name="楕円 9">
              <a:extLst>
                <a:ext uri="{FF2B5EF4-FFF2-40B4-BE49-F238E27FC236}">
                  <a16:creationId xmlns:a16="http://schemas.microsoft.com/office/drawing/2014/main" id="{0B485BCA-DFB6-4B5B-8636-F2E77D89CC81}"/>
                </a:ext>
              </a:extLst>
            </p:cNvPr>
            <p:cNvSpPr/>
            <p:nvPr/>
          </p:nvSpPr>
          <p:spPr bwMode="auto">
            <a:xfrm>
              <a:off x="7266676" y="1338617"/>
              <a:ext cx="504000" cy="504000"/>
            </a:xfrm>
            <a:prstGeom prst="ellipse">
              <a:avLst/>
            </a:prstGeom>
            <a:noFill/>
            <a:ln w="38100" cap="flat" cmpd="sng" algn="ctr">
              <a:solidFill>
                <a:srgbClr val="00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cxnSp>
          <p:nvCxnSpPr>
            <p:cNvPr id="11" name="直線矢印コネクタ 10">
              <a:extLst>
                <a:ext uri="{FF2B5EF4-FFF2-40B4-BE49-F238E27FC236}">
                  <a16:creationId xmlns:a16="http://schemas.microsoft.com/office/drawing/2014/main" id="{F63EF2D8-AB48-4414-A48B-A67AFC3D9F20}"/>
                </a:ext>
              </a:extLst>
            </p:cNvPr>
            <p:cNvCxnSpPr>
              <a:cxnSpLocks/>
              <a:stCxn id="10" idx="0"/>
              <a:endCxn id="3" idx="2"/>
            </p:cNvCxnSpPr>
            <p:nvPr/>
          </p:nvCxnSpPr>
          <p:spPr bwMode="auto">
            <a:xfrm flipV="1">
              <a:off x="7518676" y="-832183"/>
              <a:ext cx="566496" cy="2170800"/>
            </a:xfrm>
            <a:prstGeom prst="straightConnector1">
              <a:avLst/>
            </a:prstGeom>
            <a:solidFill>
              <a:schemeClr val="accent1"/>
            </a:solidFill>
            <a:ln w="38100" cap="flat" cmpd="sng" algn="ctr">
              <a:solidFill>
                <a:srgbClr val="00FF00"/>
              </a:solidFill>
              <a:prstDash val="solid"/>
              <a:round/>
              <a:headEnd type="none" w="med" len="med"/>
              <a:tailEnd type="triangle"/>
            </a:ln>
            <a:effectLst/>
          </p:spPr>
        </p:cxnSp>
      </p:grpSp>
      <p:sp>
        <p:nvSpPr>
          <p:cNvPr id="14" name="テキスト ボックス 13">
            <a:extLst>
              <a:ext uri="{FF2B5EF4-FFF2-40B4-BE49-F238E27FC236}">
                <a16:creationId xmlns:a16="http://schemas.microsoft.com/office/drawing/2014/main" id="{6D27FA32-46F1-4869-9A2D-CABE30DC8C22}"/>
              </a:ext>
            </a:extLst>
          </p:cNvPr>
          <p:cNvSpPr txBox="1"/>
          <p:nvPr/>
        </p:nvSpPr>
        <p:spPr>
          <a:xfrm>
            <a:off x="171487" y="2628000"/>
            <a:ext cx="377026" cy="2400657"/>
          </a:xfrm>
          <a:prstGeom prst="rect">
            <a:avLst/>
          </a:prstGeom>
          <a:noFill/>
        </p:spPr>
        <p:txBody>
          <a:bodyPr wrap="none" rtlCol="0">
            <a:spAutoFit/>
          </a:bodyPr>
          <a:lstStyle/>
          <a:p>
            <a:r>
              <a:rPr kumimoji="1" lang="en-US" altLang="ja-JP" sz="3000" dirty="0"/>
              <a:t>0</a:t>
            </a:r>
          </a:p>
          <a:p>
            <a:r>
              <a:rPr lang="en-US" altLang="ja-JP" sz="3000" dirty="0"/>
              <a:t>1</a:t>
            </a:r>
          </a:p>
          <a:p>
            <a:r>
              <a:rPr kumimoji="1" lang="en-US" altLang="ja-JP" sz="3000" dirty="0"/>
              <a:t>2</a:t>
            </a:r>
          </a:p>
          <a:p>
            <a:r>
              <a:rPr lang="en-US" altLang="ja-JP" sz="3000" dirty="0"/>
              <a:t>3</a:t>
            </a:r>
          </a:p>
          <a:p>
            <a:r>
              <a:rPr kumimoji="1" lang="en-US" altLang="ja-JP" sz="3000" dirty="0"/>
              <a:t>4</a:t>
            </a:r>
            <a:endParaRPr kumimoji="1" lang="ja-JP" altLang="en-US" sz="3000" dirty="0"/>
          </a:p>
        </p:txBody>
      </p:sp>
      <p:sp>
        <p:nvSpPr>
          <p:cNvPr id="19" name="正方形/長方形 18">
            <a:extLst>
              <a:ext uri="{FF2B5EF4-FFF2-40B4-BE49-F238E27FC236}">
                <a16:creationId xmlns:a16="http://schemas.microsoft.com/office/drawing/2014/main" id="{B7556E13-4642-41A1-99BB-9656641599E4}"/>
              </a:ext>
            </a:extLst>
          </p:cNvPr>
          <p:cNvSpPr/>
          <p:nvPr/>
        </p:nvSpPr>
        <p:spPr bwMode="auto">
          <a:xfrm>
            <a:off x="6048000" y="1404000"/>
            <a:ext cx="576000" cy="457200"/>
          </a:xfrm>
          <a:prstGeom prst="rect">
            <a:avLst/>
          </a:prstGeom>
          <a:solidFill>
            <a:srgbClr val="000066"/>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2800" dirty="0"/>
              <a:t>151</a:t>
            </a:r>
            <a:endParaRPr kumimoji="1" lang="ja-JP" altLang="en-US" sz="2800" b="0" u="none" strike="noStrike" cap="none" normalizeH="0" baseline="0" dirty="0">
              <a:ln>
                <a:noFill/>
              </a:ln>
              <a:solidFill>
                <a:schemeClr val="tx1"/>
              </a:solidFill>
              <a:latin typeface="Times New Roman" pitchFamily="18" charset="0"/>
              <a:ea typeface="ＭＳ Ｐゴシック" pitchFamily="50" charset="-128"/>
            </a:endParaRPr>
          </a:p>
        </p:txBody>
      </p:sp>
    </p:spTree>
    <p:extLst>
      <p:ext uri="{BB962C8B-B14F-4D97-AF65-F5344CB8AC3E}">
        <p14:creationId xmlns:p14="http://schemas.microsoft.com/office/powerpoint/2010/main" val="148452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heckerboard(across)">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par>
                          <p:cTn id="13" fill="hold">
                            <p:stCondLst>
                              <p:cond delay="500"/>
                            </p:stCondLst>
                            <p:childTnLst>
                              <p:par>
                                <p:cTn id="14" presetID="5" presetClass="entr" presetSubtype="10"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checkerboard(across)">
                                      <p:cBhvr>
                                        <p:cTn id="1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制約検査系</a:t>
            </a:r>
            <a:br>
              <a:rPr lang="ja-JP" altLang="en-US" dirty="0">
                <a:effectLst/>
              </a:rPr>
            </a:br>
            <a:r>
              <a:rPr lang="ja-JP" altLang="en-US" sz="4000" dirty="0">
                <a:effectLst/>
              </a:rPr>
              <a:t>(</a:t>
            </a:r>
            <a:r>
              <a:rPr lang="en-US" altLang="ja-JP" sz="4000" dirty="0">
                <a:effectLst/>
              </a:rPr>
              <a:t>constraint checker)</a:t>
            </a:r>
          </a:p>
        </p:txBody>
      </p:sp>
      <p:sp>
        <p:nvSpPr>
          <p:cNvPr id="7065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制約検査系</a:t>
            </a:r>
          </a:p>
          <a:p>
            <a:pPr lvl="1"/>
            <a:r>
              <a:rPr lang="ja-JP" altLang="en-US" dirty="0">
                <a:effectLst/>
              </a:rPr>
              <a:t>変数の未定義・二重定義・型の不一致などを検査</a:t>
            </a:r>
          </a:p>
        </p:txBody>
      </p:sp>
      <p:sp>
        <p:nvSpPr>
          <p:cNvPr id="70660" name="Rectangle 4"/>
          <p:cNvSpPr>
            <a:spLocks noChangeArrowheads="1"/>
          </p:cNvSpPr>
          <p:nvPr/>
        </p:nvSpPr>
        <p:spPr bwMode="auto">
          <a:xfrm>
            <a:off x="4343400" y="3733800"/>
            <a:ext cx="2057400" cy="2209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dirty="0" err="1"/>
              <a:t>int</a:t>
            </a:r>
            <a:r>
              <a:rPr lang="en-US" altLang="ja-JP"/>
              <a:t> i, j;</a:t>
            </a:r>
          </a:p>
          <a:p>
            <a:r>
              <a:rPr lang="en-US" altLang="ja-JP"/>
              <a:t>x = 0;</a:t>
            </a:r>
          </a:p>
          <a:p>
            <a:r>
              <a:rPr lang="en-US" altLang="ja-JP"/>
              <a:t>i[10] = 5;</a:t>
            </a:r>
          </a:p>
          <a:p>
            <a:r>
              <a:rPr lang="en-US" altLang="ja-JP"/>
              <a:t>0 = 10;</a:t>
            </a:r>
          </a:p>
        </p:txBody>
      </p:sp>
      <p:sp>
        <p:nvSpPr>
          <p:cNvPr id="70661" name="AutoShape 5"/>
          <p:cNvSpPr>
            <a:spLocks noChangeArrowheads="1"/>
          </p:cNvSpPr>
          <p:nvPr/>
        </p:nvSpPr>
        <p:spPr bwMode="auto">
          <a:xfrm>
            <a:off x="1066800" y="3733800"/>
            <a:ext cx="2514600" cy="533400"/>
          </a:xfrm>
          <a:prstGeom prst="wedgeRoundRectCallout">
            <a:avLst>
              <a:gd name="adj1" fmla="val 81505"/>
              <a:gd name="adj2" fmla="val 119644"/>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a:t>変数 </a:t>
            </a:r>
            <a:r>
              <a:rPr lang="en-US" altLang="ja-JP" sz="2400"/>
              <a:t>x </a:t>
            </a:r>
            <a:r>
              <a:rPr lang="ja-JP" altLang="en-US" sz="2400"/>
              <a:t>は未定義</a:t>
            </a:r>
          </a:p>
        </p:txBody>
      </p:sp>
      <p:sp>
        <p:nvSpPr>
          <p:cNvPr id="70662" name="AutoShape 6"/>
          <p:cNvSpPr>
            <a:spLocks noChangeArrowheads="1"/>
          </p:cNvSpPr>
          <p:nvPr/>
        </p:nvSpPr>
        <p:spPr bwMode="auto">
          <a:xfrm>
            <a:off x="1066800" y="4495800"/>
            <a:ext cx="2514600" cy="838200"/>
          </a:xfrm>
          <a:prstGeom prst="wedgeRoundRectCallout">
            <a:avLst>
              <a:gd name="adj1" fmla="val 77208"/>
              <a:gd name="adj2" fmla="val 26134"/>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a:t>変数</a:t>
            </a:r>
            <a:r>
              <a:rPr lang="en-US" altLang="ja-JP" sz="2400"/>
              <a:t> i </a:t>
            </a:r>
            <a:r>
              <a:rPr lang="ja-JP" altLang="en-US" sz="2400"/>
              <a:t>は</a:t>
            </a:r>
          </a:p>
          <a:p>
            <a:pPr algn="ctr"/>
            <a:r>
              <a:rPr lang="ja-JP" altLang="en-US" sz="2400"/>
              <a:t>配列ではない</a:t>
            </a:r>
          </a:p>
        </p:txBody>
      </p:sp>
      <p:sp>
        <p:nvSpPr>
          <p:cNvPr id="70663" name="AutoShape 7"/>
          <p:cNvSpPr>
            <a:spLocks noChangeArrowheads="1"/>
          </p:cNvSpPr>
          <p:nvPr/>
        </p:nvSpPr>
        <p:spPr bwMode="auto">
          <a:xfrm>
            <a:off x="1066800" y="5410200"/>
            <a:ext cx="2514600" cy="990600"/>
          </a:xfrm>
          <a:prstGeom prst="wedgeRoundRectCallout">
            <a:avLst>
              <a:gd name="adj1" fmla="val 79356"/>
              <a:gd name="adj2" fmla="val -31889"/>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a:t>代入の左辺が</a:t>
            </a:r>
          </a:p>
          <a:p>
            <a:pPr algn="ctr"/>
            <a:r>
              <a:rPr lang="ja-JP" altLang="en-US" sz="2400"/>
              <a:t>変数ではない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0660"/>
                                        </p:tgtEl>
                                        <p:attrNameLst>
                                          <p:attrName>style.visibility</p:attrName>
                                        </p:attrNameLst>
                                      </p:cBhvr>
                                      <p:to>
                                        <p:strVal val="visible"/>
                                      </p:to>
                                    </p:set>
                                    <p:animEffect transition="in" filter="checkerboard(across)">
                                      <p:cBhvr>
                                        <p:cTn id="7" dur="500"/>
                                        <p:tgtEl>
                                          <p:spTgt spid="706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0661"/>
                                        </p:tgtEl>
                                        <p:attrNameLst>
                                          <p:attrName>style.visibility</p:attrName>
                                        </p:attrNameLst>
                                      </p:cBhvr>
                                      <p:to>
                                        <p:strVal val="visible"/>
                                      </p:to>
                                    </p:set>
                                    <p:animEffect transition="in" filter="checkerboard(across)">
                                      <p:cBhvr>
                                        <p:cTn id="12" dur="500"/>
                                        <p:tgtEl>
                                          <p:spTgt spid="7066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0662"/>
                                        </p:tgtEl>
                                        <p:attrNameLst>
                                          <p:attrName>style.visibility</p:attrName>
                                        </p:attrNameLst>
                                      </p:cBhvr>
                                      <p:to>
                                        <p:strVal val="visible"/>
                                      </p:to>
                                    </p:set>
                                    <p:animEffect transition="in" filter="checkerboard(across)">
                                      <p:cBhvr>
                                        <p:cTn id="17" dur="500"/>
                                        <p:tgtEl>
                                          <p:spTgt spid="7066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0663"/>
                                        </p:tgtEl>
                                        <p:attrNameLst>
                                          <p:attrName>style.visibility</p:attrName>
                                        </p:attrNameLst>
                                      </p:cBhvr>
                                      <p:to>
                                        <p:strVal val="visible"/>
                                      </p:to>
                                    </p:set>
                                    <p:animEffect transition="in" filter="checkerboard(across)">
                                      <p:cBhvr>
                                        <p:cTn id="22" dur="500"/>
                                        <p:tgtEl>
                                          <p:spTgt spid="706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0" grpId="0" animBg="1" autoUpdateAnimBg="0"/>
      <p:bldP spid="70661" grpId="0" animBg="1" autoUpdateAnimBg="0"/>
      <p:bldP spid="70662" grpId="0" animBg="1" autoUpdateAnimBg="0"/>
      <p:bldP spid="70663" grpId="0"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idx="4294967295"/>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rPr>
              <a:t>VarTable.java</a:t>
            </a:r>
            <a:endParaRPr lang="ja-JP" altLang="en-US" dirty="0">
              <a:effectLst/>
            </a:endParaRPr>
          </a:p>
        </p:txBody>
      </p:sp>
      <p:sp>
        <p:nvSpPr>
          <p:cNvPr id="2" name="テキスト ボックス 1">
            <a:extLst>
              <a:ext uri="{FF2B5EF4-FFF2-40B4-BE49-F238E27FC236}">
                <a16:creationId xmlns:a16="http://schemas.microsoft.com/office/drawing/2014/main" id="{93D3132B-ACDA-4335-97E9-B7BECF555E7B}"/>
              </a:ext>
            </a:extLst>
          </p:cNvPr>
          <p:cNvSpPr txBox="1"/>
          <p:nvPr/>
        </p:nvSpPr>
        <p:spPr>
          <a:xfrm>
            <a:off x="508000" y="1686103"/>
            <a:ext cx="3323539" cy="461665"/>
          </a:xfrm>
          <a:prstGeom prst="rect">
            <a:avLst/>
          </a:prstGeom>
          <a:noFill/>
        </p:spPr>
        <p:txBody>
          <a:bodyPr wrap="none" rtlCol="0">
            <a:spAutoFit/>
          </a:bodyPr>
          <a:lstStyle/>
          <a:p>
            <a:r>
              <a:rPr kumimoji="1" lang="en-US" altLang="ja-JP" sz="2400" dirty="0" err="1"/>
              <a:t>varList</a:t>
            </a:r>
            <a:r>
              <a:rPr kumimoji="1" lang="en-US" altLang="ja-JP" sz="2400" dirty="0"/>
              <a:t> : </a:t>
            </a:r>
            <a:r>
              <a:rPr kumimoji="1" lang="en-US" altLang="ja-JP" sz="2400" dirty="0" err="1"/>
              <a:t>ArrayList</a:t>
            </a:r>
            <a:r>
              <a:rPr kumimoji="1" lang="en-US" altLang="ja-JP" sz="2400" dirty="0"/>
              <a:t>&lt;Var&gt; </a:t>
            </a:r>
            <a:endParaRPr kumimoji="1" lang="ja-JP" altLang="en-US" sz="2400" dirty="0"/>
          </a:p>
        </p:txBody>
      </p:sp>
      <p:sp>
        <p:nvSpPr>
          <p:cNvPr id="3" name="正方形/長方形 2">
            <a:extLst>
              <a:ext uri="{FF2B5EF4-FFF2-40B4-BE49-F238E27FC236}">
                <a16:creationId xmlns:a16="http://schemas.microsoft.com/office/drawing/2014/main" id="{146F4323-33F5-4A70-A4CE-05550EA7930C}"/>
              </a:ext>
            </a:extLst>
          </p:cNvPr>
          <p:cNvSpPr/>
          <p:nvPr/>
        </p:nvSpPr>
        <p:spPr bwMode="auto">
          <a:xfrm>
            <a:off x="6048000" y="1404000"/>
            <a:ext cx="576000" cy="457200"/>
          </a:xfrm>
          <a:prstGeom prst="rect">
            <a:avLst/>
          </a:prstGeom>
          <a:solidFill>
            <a:srgbClr val="000066"/>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2800" dirty="0"/>
              <a:t>151</a:t>
            </a:r>
            <a:endParaRPr kumimoji="1" lang="ja-JP" altLang="en-US" sz="2800" b="0" u="none" strike="noStrike" cap="none" normalizeH="0" baseline="0" dirty="0">
              <a:ln>
                <a:noFill/>
              </a:ln>
              <a:solidFill>
                <a:schemeClr val="tx1"/>
              </a:solidFill>
              <a:latin typeface="Times New Roman" pitchFamily="18" charset="0"/>
              <a:ea typeface="ＭＳ Ｐゴシック" pitchFamily="50" charset="-128"/>
            </a:endParaRPr>
          </a:p>
        </p:txBody>
      </p:sp>
      <p:sp>
        <p:nvSpPr>
          <p:cNvPr id="4" name="テキスト ボックス 3">
            <a:extLst>
              <a:ext uri="{FF2B5EF4-FFF2-40B4-BE49-F238E27FC236}">
                <a16:creationId xmlns:a16="http://schemas.microsoft.com/office/drawing/2014/main" id="{CEAE36D5-3938-4F9E-9830-E90DC13814A9}"/>
              </a:ext>
            </a:extLst>
          </p:cNvPr>
          <p:cNvSpPr txBox="1"/>
          <p:nvPr/>
        </p:nvSpPr>
        <p:spPr>
          <a:xfrm>
            <a:off x="4271061" y="1432867"/>
            <a:ext cx="1723549" cy="461665"/>
          </a:xfrm>
          <a:prstGeom prst="rect">
            <a:avLst/>
          </a:prstGeom>
          <a:noFill/>
        </p:spPr>
        <p:txBody>
          <a:bodyPr wrap="none" rtlCol="0">
            <a:spAutoFit/>
          </a:bodyPr>
          <a:lstStyle/>
          <a:p>
            <a:r>
              <a:rPr kumimoji="1" lang="en-US" altLang="ja-JP" sz="2400" dirty="0" err="1"/>
              <a:t>nextAddress</a:t>
            </a:r>
            <a:endParaRPr kumimoji="1" lang="ja-JP" altLang="en-US" sz="2400" dirty="0"/>
          </a:p>
        </p:txBody>
      </p:sp>
      <p:graphicFrame>
        <p:nvGraphicFramePr>
          <p:cNvPr id="12" name="Group 145">
            <a:extLst>
              <a:ext uri="{FF2B5EF4-FFF2-40B4-BE49-F238E27FC236}">
                <a16:creationId xmlns:a16="http://schemas.microsoft.com/office/drawing/2014/main" id="{F10F739C-2A02-468F-8917-06C2DAC10FE6}"/>
              </a:ext>
            </a:extLst>
          </p:cNvPr>
          <p:cNvGraphicFramePr>
            <a:graphicFrameLocks noGrp="1"/>
          </p:cNvGraphicFramePr>
          <p:nvPr>
            <p:extLst>
              <p:ext uri="{D42A27DB-BD31-4B8C-83A1-F6EECF244321}">
                <p14:modId xmlns:p14="http://schemas.microsoft.com/office/powerpoint/2010/main" val="964322500"/>
              </p:ext>
            </p:extLst>
          </p:nvPr>
        </p:nvGraphicFramePr>
        <p:xfrm>
          <a:off x="648000" y="2232000"/>
          <a:ext cx="7086600" cy="1828800"/>
        </p:xfrm>
        <a:graphic>
          <a:graphicData uri="http://schemas.openxmlformats.org/drawingml/2006/table">
            <a:tbl>
              <a:tblPr/>
              <a:tblGrid>
                <a:gridCol w="22098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3406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type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name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address</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size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extLst>
                  <a:ext uri="{0D108BD9-81ED-4DB2-BD59-A6C34878D82A}">
                    <a16:rowId xmlns:a16="http://schemas.microsoft.com/office/drawing/2014/main" val="1000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185892077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ARRAYOFINT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3234649769"/>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ARRAYOFINT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693560630"/>
                  </a:ext>
                </a:extLst>
              </a:tr>
            </a:tbl>
          </a:graphicData>
        </a:graphic>
      </p:graphicFrame>
      <p:sp>
        <p:nvSpPr>
          <p:cNvPr id="24" name="正方形/長方形 23">
            <a:extLst>
              <a:ext uri="{FF2B5EF4-FFF2-40B4-BE49-F238E27FC236}">
                <a16:creationId xmlns:a16="http://schemas.microsoft.com/office/drawing/2014/main" id="{F7443AD0-BDB6-4CDB-905A-6A3C658ADFAC}"/>
              </a:ext>
            </a:extLst>
          </p:cNvPr>
          <p:cNvSpPr/>
          <p:nvPr/>
        </p:nvSpPr>
        <p:spPr bwMode="auto">
          <a:xfrm>
            <a:off x="461558" y="5327647"/>
            <a:ext cx="5939242" cy="5711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err="1"/>
              <a:t>removeTail</a:t>
            </a:r>
            <a:r>
              <a:rPr lang="en-US" altLang="ja-JP" sz="2800" dirty="0"/>
              <a:t> (3)</a:t>
            </a:r>
          </a:p>
          <a:p>
            <a:pPr eaLnBrk="1" hangingPunct="1"/>
            <a:endParaRPr lang="en-US" altLang="ja-JP" sz="2800" dirty="0"/>
          </a:p>
        </p:txBody>
      </p:sp>
      <p:sp>
        <p:nvSpPr>
          <p:cNvPr id="14" name="テキスト ボックス 13">
            <a:extLst>
              <a:ext uri="{FF2B5EF4-FFF2-40B4-BE49-F238E27FC236}">
                <a16:creationId xmlns:a16="http://schemas.microsoft.com/office/drawing/2014/main" id="{6D27FA32-46F1-4869-9A2D-CABE30DC8C22}"/>
              </a:ext>
            </a:extLst>
          </p:cNvPr>
          <p:cNvSpPr txBox="1"/>
          <p:nvPr/>
        </p:nvSpPr>
        <p:spPr>
          <a:xfrm>
            <a:off x="171487" y="2628000"/>
            <a:ext cx="377026" cy="1938992"/>
          </a:xfrm>
          <a:prstGeom prst="rect">
            <a:avLst/>
          </a:prstGeom>
          <a:noFill/>
        </p:spPr>
        <p:txBody>
          <a:bodyPr wrap="none" rtlCol="0">
            <a:spAutoFit/>
          </a:bodyPr>
          <a:lstStyle/>
          <a:p>
            <a:r>
              <a:rPr kumimoji="1" lang="en-US" altLang="ja-JP" sz="3000" dirty="0"/>
              <a:t>0</a:t>
            </a:r>
          </a:p>
          <a:p>
            <a:r>
              <a:rPr lang="en-US" altLang="ja-JP" sz="3000" dirty="0"/>
              <a:t>1</a:t>
            </a:r>
          </a:p>
          <a:p>
            <a:r>
              <a:rPr kumimoji="1" lang="en-US" altLang="ja-JP" sz="3000" dirty="0"/>
              <a:t>2</a:t>
            </a:r>
          </a:p>
          <a:p>
            <a:endParaRPr lang="en-US" altLang="ja-JP" sz="3000" dirty="0"/>
          </a:p>
        </p:txBody>
      </p:sp>
    </p:spTree>
    <p:extLst>
      <p:ext uri="{BB962C8B-B14F-4D97-AF65-F5344CB8AC3E}">
        <p14:creationId xmlns:p14="http://schemas.microsoft.com/office/powerpoint/2010/main" val="30705668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idx="4294967295"/>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rPr>
              <a:t>VarTable.java</a:t>
            </a:r>
            <a:endParaRPr lang="ja-JP" altLang="en-US" dirty="0">
              <a:effectLst/>
            </a:endParaRPr>
          </a:p>
        </p:txBody>
      </p:sp>
      <p:sp>
        <p:nvSpPr>
          <p:cNvPr id="2" name="テキスト ボックス 1">
            <a:extLst>
              <a:ext uri="{FF2B5EF4-FFF2-40B4-BE49-F238E27FC236}">
                <a16:creationId xmlns:a16="http://schemas.microsoft.com/office/drawing/2014/main" id="{93D3132B-ACDA-4335-97E9-B7BECF555E7B}"/>
              </a:ext>
            </a:extLst>
          </p:cNvPr>
          <p:cNvSpPr txBox="1"/>
          <p:nvPr/>
        </p:nvSpPr>
        <p:spPr>
          <a:xfrm>
            <a:off x="508000" y="1686103"/>
            <a:ext cx="3323539" cy="461665"/>
          </a:xfrm>
          <a:prstGeom prst="rect">
            <a:avLst/>
          </a:prstGeom>
          <a:noFill/>
        </p:spPr>
        <p:txBody>
          <a:bodyPr wrap="none" rtlCol="0">
            <a:spAutoFit/>
          </a:bodyPr>
          <a:lstStyle/>
          <a:p>
            <a:r>
              <a:rPr kumimoji="1" lang="en-US" altLang="ja-JP" sz="2400" dirty="0" err="1"/>
              <a:t>varList</a:t>
            </a:r>
            <a:r>
              <a:rPr kumimoji="1" lang="en-US" altLang="ja-JP" sz="2400" dirty="0"/>
              <a:t> : </a:t>
            </a:r>
            <a:r>
              <a:rPr kumimoji="1" lang="en-US" altLang="ja-JP" sz="2400" dirty="0" err="1"/>
              <a:t>ArrayList</a:t>
            </a:r>
            <a:r>
              <a:rPr kumimoji="1" lang="en-US" altLang="ja-JP" sz="2400" dirty="0"/>
              <a:t>&lt;Var&gt; </a:t>
            </a:r>
            <a:endParaRPr kumimoji="1" lang="ja-JP" altLang="en-US" sz="2400" dirty="0"/>
          </a:p>
        </p:txBody>
      </p:sp>
      <p:sp>
        <p:nvSpPr>
          <p:cNvPr id="3" name="正方形/長方形 2">
            <a:extLst>
              <a:ext uri="{FF2B5EF4-FFF2-40B4-BE49-F238E27FC236}">
                <a16:creationId xmlns:a16="http://schemas.microsoft.com/office/drawing/2014/main" id="{146F4323-33F5-4A70-A4CE-05550EA7930C}"/>
              </a:ext>
            </a:extLst>
          </p:cNvPr>
          <p:cNvSpPr/>
          <p:nvPr/>
        </p:nvSpPr>
        <p:spPr bwMode="auto">
          <a:xfrm>
            <a:off x="6048000" y="1404000"/>
            <a:ext cx="576000" cy="457200"/>
          </a:xfrm>
          <a:prstGeom prst="rect">
            <a:avLst/>
          </a:prstGeom>
          <a:solidFill>
            <a:srgbClr val="000066"/>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2800" dirty="0"/>
              <a:t>151</a:t>
            </a:r>
            <a:endParaRPr kumimoji="1" lang="ja-JP" altLang="en-US" sz="2800" b="0" u="none" strike="noStrike" cap="none" normalizeH="0" baseline="0" dirty="0">
              <a:ln>
                <a:noFill/>
              </a:ln>
              <a:solidFill>
                <a:schemeClr val="tx1"/>
              </a:solidFill>
              <a:latin typeface="Times New Roman" pitchFamily="18" charset="0"/>
              <a:ea typeface="ＭＳ Ｐゴシック" pitchFamily="50" charset="-128"/>
            </a:endParaRPr>
          </a:p>
        </p:txBody>
      </p:sp>
      <p:sp>
        <p:nvSpPr>
          <p:cNvPr id="4" name="テキスト ボックス 3">
            <a:extLst>
              <a:ext uri="{FF2B5EF4-FFF2-40B4-BE49-F238E27FC236}">
                <a16:creationId xmlns:a16="http://schemas.microsoft.com/office/drawing/2014/main" id="{CEAE36D5-3938-4F9E-9830-E90DC13814A9}"/>
              </a:ext>
            </a:extLst>
          </p:cNvPr>
          <p:cNvSpPr txBox="1"/>
          <p:nvPr/>
        </p:nvSpPr>
        <p:spPr>
          <a:xfrm>
            <a:off x="4271061" y="1432867"/>
            <a:ext cx="1723549" cy="461665"/>
          </a:xfrm>
          <a:prstGeom prst="rect">
            <a:avLst/>
          </a:prstGeom>
          <a:noFill/>
        </p:spPr>
        <p:txBody>
          <a:bodyPr wrap="none" rtlCol="0">
            <a:spAutoFit/>
          </a:bodyPr>
          <a:lstStyle/>
          <a:p>
            <a:r>
              <a:rPr kumimoji="1" lang="en-US" altLang="ja-JP" sz="2400" dirty="0" err="1"/>
              <a:t>nextAddress</a:t>
            </a:r>
            <a:endParaRPr kumimoji="1" lang="ja-JP" altLang="en-US" sz="2400" dirty="0"/>
          </a:p>
        </p:txBody>
      </p:sp>
      <p:graphicFrame>
        <p:nvGraphicFramePr>
          <p:cNvPr id="12" name="Group 145">
            <a:extLst>
              <a:ext uri="{FF2B5EF4-FFF2-40B4-BE49-F238E27FC236}">
                <a16:creationId xmlns:a16="http://schemas.microsoft.com/office/drawing/2014/main" id="{F10F739C-2A02-468F-8917-06C2DAC10FE6}"/>
              </a:ext>
            </a:extLst>
          </p:cNvPr>
          <p:cNvGraphicFramePr>
            <a:graphicFrameLocks noGrp="1"/>
          </p:cNvGraphicFramePr>
          <p:nvPr/>
        </p:nvGraphicFramePr>
        <p:xfrm>
          <a:off x="648000" y="2232000"/>
          <a:ext cx="7086600" cy="1828800"/>
        </p:xfrm>
        <a:graphic>
          <a:graphicData uri="http://schemas.openxmlformats.org/drawingml/2006/table">
            <a:tbl>
              <a:tblPr/>
              <a:tblGrid>
                <a:gridCol w="22098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3406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type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name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address</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size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66"/>
                    </a:solidFill>
                  </a:tcPr>
                </a:tc>
                <a:extLst>
                  <a:ext uri="{0D108BD9-81ED-4DB2-BD59-A6C34878D82A}">
                    <a16:rowId xmlns:a16="http://schemas.microsoft.com/office/drawing/2014/main" val="1000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1858920770"/>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ARRAYOFINT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3234649769"/>
                  </a:ext>
                </a:extLst>
              </a:tr>
              <a:tr h="34061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ARRAYOFINT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66"/>
                    </a:solidFill>
                  </a:tcPr>
                </a:tc>
                <a:extLst>
                  <a:ext uri="{0D108BD9-81ED-4DB2-BD59-A6C34878D82A}">
                    <a16:rowId xmlns:a16="http://schemas.microsoft.com/office/drawing/2014/main" val="693560630"/>
                  </a:ext>
                </a:extLst>
              </a:tr>
            </a:tbl>
          </a:graphicData>
        </a:graphic>
      </p:graphicFrame>
      <p:sp>
        <p:nvSpPr>
          <p:cNvPr id="24" name="正方形/長方形 23">
            <a:extLst>
              <a:ext uri="{FF2B5EF4-FFF2-40B4-BE49-F238E27FC236}">
                <a16:creationId xmlns:a16="http://schemas.microsoft.com/office/drawing/2014/main" id="{F7443AD0-BDB6-4CDB-905A-6A3C658ADFAC}"/>
              </a:ext>
            </a:extLst>
          </p:cNvPr>
          <p:cNvSpPr/>
          <p:nvPr/>
        </p:nvSpPr>
        <p:spPr bwMode="auto">
          <a:xfrm>
            <a:off x="461558" y="5327647"/>
            <a:ext cx="5939242" cy="5711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err="1"/>
              <a:t>removeTail</a:t>
            </a:r>
            <a:r>
              <a:rPr lang="en-US" altLang="ja-JP" sz="2800" dirty="0"/>
              <a:t> (10)</a:t>
            </a:r>
          </a:p>
          <a:p>
            <a:pPr eaLnBrk="1" hangingPunct="1"/>
            <a:endParaRPr lang="en-US" altLang="ja-JP" sz="2800" dirty="0"/>
          </a:p>
        </p:txBody>
      </p:sp>
      <p:sp>
        <p:nvSpPr>
          <p:cNvPr id="14" name="テキスト ボックス 13">
            <a:extLst>
              <a:ext uri="{FF2B5EF4-FFF2-40B4-BE49-F238E27FC236}">
                <a16:creationId xmlns:a16="http://schemas.microsoft.com/office/drawing/2014/main" id="{6D27FA32-46F1-4869-9A2D-CABE30DC8C22}"/>
              </a:ext>
            </a:extLst>
          </p:cNvPr>
          <p:cNvSpPr txBox="1"/>
          <p:nvPr/>
        </p:nvSpPr>
        <p:spPr>
          <a:xfrm>
            <a:off x="171487" y="2628000"/>
            <a:ext cx="377026" cy="1938992"/>
          </a:xfrm>
          <a:prstGeom prst="rect">
            <a:avLst/>
          </a:prstGeom>
          <a:noFill/>
        </p:spPr>
        <p:txBody>
          <a:bodyPr wrap="none" rtlCol="0">
            <a:spAutoFit/>
          </a:bodyPr>
          <a:lstStyle/>
          <a:p>
            <a:r>
              <a:rPr kumimoji="1" lang="en-US" altLang="ja-JP" sz="3000" dirty="0"/>
              <a:t>0</a:t>
            </a:r>
          </a:p>
          <a:p>
            <a:r>
              <a:rPr lang="en-US" altLang="ja-JP" sz="3000" dirty="0"/>
              <a:t>1</a:t>
            </a:r>
          </a:p>
          <a:p>
            <a:r>
              <a:rPr kumimoji="1" lang="en-US" altLang="ja-JP" sz="3000" dirty="0"/>
              <a:t>2</a:t>
            </a:r>
          </a:p>
          <a:p>
            <a:endParaRPr lang="en-US" altLang="ja-JP" sz="3000" dirty="0"/>
          </a:p>
        </p:txBody>
      </p:sp>
      <p:sp>
        <p:nvSpPr>
          <p:cNvPr id="9" name="テキスト ボックス 8">
            <a:extLst>
              <a:ext uri="{FF2B5EF4-FFF2-40B4-BE49-F238E27FC236}">
                <a16:creationId xmlns:a16="http://schemas.microsoft.com/office/drawing/2014/main" id="{36CF3BC0-B4EC-4327-AC1E-891D6D3C2019}"/>
              </a:ext>
            </a:extLst>
          </p:cNvPr>
          <p:cNvSpPr txBox="1"/>
          <p:nvPr/>
        </p:nvSpPr>
        <p:spPr>
          <a:xfrm>
            <a:off x="6624000" y="5360103"/>
            <a:ext cx="2510624" cy="584775"/>
          </a:xfrm>
          <a:prstGeom prst="rect">
            <a:avLst/>
          </a:prstGeom>
          <a:noFill/>
        </p:spPr>
        <p:txBody>
          <a:bodyPr wrap="none" rtlCol="0">
            <a:spAutoFit/>
          </a:bodyPr>
          <a:lstStyle/>
          <a:p>
            <a:r>
              <a:rPr kumimoji="1" lang="ja-JP" altLang="en-US" dirty="0"/>
              <a:t>⇒ </a:t>
            </a:r>
            <a:r>
              <a:rPr lang="ja-JP" altLang="en-US" dirty="0"/>
              <a:t>何もしない</a:t>
            </a:r>
            <a:endParaRPr kumimoji="1" lang="ja-JP" altLang="en-US" dirty="0"/>
          </a:p>
        </p:txBody>
      </p:sp>
      <p:sp>
        <p:nvSpPr>
          <p:cNvPr id="10" name="正方形/長方形 9">
            <a:extLst>
              <a:ext uri="{FF2B5EF4-FFF2-40B4-BE49-F238E27FC236}">
                <a16:creationId xmlns:a16="http://schemas.microsoft.com/office/drawing/2014/main" id="{7FF569C9-5025-41C2-A44C-CF130EFF43F8}"/>
              </a:ext>
            </a:extLst>
          </p:cNvPr>
          <p:cNvSpPr/>
          <p:nvPr/>
        </p:nvSpPr>
        <p:spPr bwMode="auto">
          <a:xfrm>
            <a:off x="461558" y="5982100"/>
            <a:ext cx="5939242" cy="5711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err="1"/>
              <a:t>removeTail</a:t>
            </a:r>
            <a:r>
              <a:rPr lang="en-US" altLang="ja-JP" sz="2800" dirty="0"/>
              <a:t> (-1)</a:t>
            </a:r>
          </a:p>
          <a:p>
            <a:pPr eaLnBrk="1" hangingPunct="1"/>
            <a:endParaRPr lang="en-US" altLang="ja-JP" sz="2800" dirty="0"/>
          </a:p>
        </p:txBody>
      </p:sp>
      <p:sp>
        <p:nvSpPr>
          <p:cNvPr id="11" name="テキスト ボックス 10">
            <a:extLst>
              <a:ext uri="{FF2B5EF4-FFF2-40B4-BE49-F238E27FC236}">
                <a16:creationId xmlns:a16="http://schemas.microsoft.com/office/drawing/2014/main" id="{F65ABAE5-9360-411D-ADBD-FC6CEC80BDD7}"/>
              </a:ext>
            </a:extLst>
          </p:cNvPr>
          <p:cNvSpPr txBox="1"/>
          <p:nvPr/>
        </p:nvSpPr>
        <p:spPr>
          <a:xfrm>
            <a:off x="6624000" y="6014556"/>
            <a:ext cx="2510624" cy="584775"/>
          </a:xfrm>
          <a:prstGeom prst="rect">
            <a:avLst/>
          </a:prstGeom>
          <a:noFill/>
        </p:spPr>
        <p:txBody>
          <a:bodyPr wrap="none" rtlCol="0">
            <a:spAutoFit/>
          </a:bodyPr>
          <a:lstStyle/>
          <a:p>
            <a:r>
              <a:rPr kumimoji="1" lang="ja-JP" altLang="en-US" dirty="0"/>
              <a:t>⇒ </a:t>
            </a:r>
            <a:r>
              <a:rPr lang="ja-JP" altLang="en-US" dirty="0"/>
              <a:t>何もしない</a:t>
            </a:r>
            <a:endParaRPr kumimoji="1" lang="ja-JP" altLang="en-US" dirty="0"/>
          </a:p>
        </p:txBody>
      </p:sp>
    </p:spTree>
    <p:extLst>
      <p:ext uri="{BB962C8B-B14F-4D97-AF65-F5344CB8AC3E}">
        <p14:creationId xmlns:p14="http://schemas.microsoft.com/office/powerpoint/2010/main" val="527368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変数の型</a:t>
            </a:r>
          </a:p>
        </p:txBody>
      </p:sp>
      <p:sp>
        <p:nvSpPr>
          <p:cNvPr id="10137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マクロ構文から変数の型を判定</a:t>
            </a:r>
          </a:p>
        </p:txBody>
      </p:sp>
      <p:sp>
        <p:nvSpPr>
          <p:cNvPr id="101380" name="Text Box 4"/>
          <p:cNvSpPr txBox="1">
            <a:spLocks noChangeArrowheads="1"/>
          </p:cNvSpPr>
          <p:nvPr/>
        </p:nvSpPr>
        <p:spPr bwMode="auto">
          <a:xfrm>
            <a:off x="1066800" y="2743200"/>
            <a:ext cx="70199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&lt;</a:t>
            </a:r>
            <a:r>
              <a:rPr lang="en-US" altLang="ja-JP" sz="2800"/>
              <a:t>Decl&gt; ::= “int” NAME [ “[” &lt;Const&gt; “]” ] “;” </a:t>
            </a:r>
          </a:p>
        </p:txBody>
      </p:sp>
      <p:sp>
        <p:nvSpPr>
          <p:cNvPr id="101381" name="Text Box 5"/>
          <p:cNvSpPr txBox="1">
            <a:spLocks noChangeArrowheads="1"/>
          </p:cNvSpPr>
          <p:nvPr/>
        </p:nvSpPr>
        <p:spPr bwMode="auto">
          <a:xfrm>
            <a:off x="1143000" y="3581400"/>
            <a:ext cx="43783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int i ; </a:t>
            </a:r>
            <a:r>
              <a:rPr lang="ja-JP" altLang="en-US" sz="2800"/>
              <a:t>の場合            : </a:t>
            </a:r>
            <a:r>
              <a:rPr lang="en-US" altLang="ja-JP" sz="2800"/>
              <a:t>INT </a:t>
            </a:r>
            <a:r>
              <a:rPr lang="ja-JP" altLang="en-US" sz="2800"/>
              <a:t>型</a:t>
            </a:r>
          </a:p>
        </p:txBody>
      </p:sp>
      <p:sp>
        <p:nvSpPr>
          <p:cNvPr id="101383" name="Text Box 7"/>
          <p:cNvSpPr txBox="1">
            <a:spLocks noChangeArrowheads="1"/>
          </p:cNvSpPr>
          <p:nvPr/>
        </p:nvSpPr>
        <p:spPr bwMode="auto">
          <a:xfrm>
            <a:off x="1143000" y="4114800"/>
            <a:ext cx="6019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int a [ 10 ]</a:t>
            </a:r>
            <a:r>
              <a:rPr lang="ja-JP" altLang="en-US" sz="2800"/>
              <a:t> ; の場合 : </a:t>
            </a:r>
            <a:r>
              <a:rPr lang="en-US" altLang="ja-JP" sz="2800"/>
              <a:t>ARRAYOFINT </a:t>
            </a:r>
            <a:r>
              <a:rPr lang="ja-JP" altLang="en-US" sz="2800"/>
              <a:t>型</a:t>
            </a:r>
          </a:p>
        </p:txBody>
      </p:sp>
      <p:sp>
        <p:nvSpPr>
          <p:cNvPr id="101385" name="Text Box 9"/>
          <p:cNvSpPr txBox="1">
            <a:spLocks noChangeArrowheads="1"/>
          </p:cNvSpPr>
          <p:nvPr/>
        </p:nvSpPr>
        <p:spPr bwMode="auto">
          <a:xfrm>
            <a:off x="1219200" y="4876800"/>
            <a:ext cx="5498919"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a:t>
            </a:r>
            <a:r>
              <a:rPr lang="ja-JP" altLang="en-US" sz="2800" dirty="0"/>
              <a:t>[</a:t>
            </a:r>
            <a:r>
              <a:rPr lang="en-US" altLang="ja-JP" sz="2800" dirty="0"/>
              <a:t>”</a:t>
            </a:r>
            <a:r>
              <a:rPr lang="ja-JP" altLang="en-US" sz="2800" dirty="0"/>
              <a:t> &lt;</a:t>
            </a:r>
            <a:r>
              <a:rPr lang="en-US" altLang="ja-JP" sz="2800" dirty="0" err="1"/>
              <a:t>Const</a:t>
            </a:r>
            <a:r>
              <a:rPr lang="en-US" altLang="ja-JP" sz="2800" dirty="0"/>
              <a:t>&gt; “]” </a:t>
            </a:r>
            <a:r>
              <a:rPr lang="ja-JP" altLang="en-US" sz="2800" dirty="0"/>
              <a:t>の有無で型を決定</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066800" y="304801"/>
            <a:ext cx="7543800" cy="838200"/>
          </a:xfrm>
        </p:spPr>
        <p:txBody>
          <a:bodyPr/>
          <a:lstStyle/>
          <a:p>
            <a:pPr>
              <a:defRPr/>
            </a:pPr>
            <a:r>
              <a:rPr lang="ja-JP" altLang="en-US" dirty="0"/>
              <a:t>制約検査プログラム</a:t>
            </a:r>
          </a:p>
        </p:txBody>
      </p:sp>
      <p:sp>
        <p:nvSpPr>
          <p:cNvPr id="5" name="コンテンツ プレースホルダ 4"/>
          <p:cNvSpPr>
            <a:spLocks noGrp="1"/>
          </p:cNvSpPr>
          <p:nvPr>
            <p:ph idx="4294967295"/>
          </p:nvPr>
        </p:nvSpPr>
        <p:spPr>
          <a:xfrm>
            <a:off x="1066800" y="1143000"/>
            <a:ext cx="7543800" cy="533400"/>
          </a:xfrm>
        </p:spPr>
        <p:txBody>
          <a:bodyPr/>
          <a:lstStyle/>
          <a:p>
            <a:r>
              <a:rPr lang="ja-JP" altLang="en-US" sz="2400"/>
              <a:t>変数宣言部 </a:t>
            </a:r>
            <a:r>
              <a:rPr lang="en-US" altLang="ja-JP" sz="2400"/>
              <a:t>(</a:t>
            </a:r>
            <a:r>
              <a:rPr lang="ja-JP" altLang="en-US" sz="2400"/>
              <a:t>スカラ変数の場合</a:t>
            </a:r>
            <a:r>
              <a:rPr lang="en-US" altLang="ja-JP" sz="2400"/>
              <a:t>)</a:t>
            </a:r>
            <a:endParaRPr lang="ja-JP" altLang="en-US" sz="2400"/>
          </a:p>
        </p:txBody>
      </p:sp>
      <p:sp>
        <p:nvSpPr>
          <p:cNvPr id="4" name="正方形/長方形 3"/>
          <p:cNvSpPr/>
          <p:nvPr/>
        </p:nvSpPr>
        <p:spPr bwMode="auto">
          <a:xfrm>
            <a:off x="228600" y="1752600"/>
            <a:ext cx="8534400" cy="48006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void </a:t>
            </a:r>
            <a:r>
              <a:rPr lang="en-US" altLang="ja-JP" sz="2800" dirty="0" err="1"/>
              <a:t>parseVarDecl</a:t>
            </a:r>
            <a:r>
              <a:rPr lang="en-US" altLang="ja-JP" sz="2800" dirty="0"/>
              <a:t> () {</a:t>
            </a:r>
          </a:p>
          <a:p>
            <a:pPr eaLnBrk="1" hangingPunct="1"/>
            <a:r>
              <a:rPr lang="en-US" altLang="ja-JP" sz="2800" dirty="0"/>
              <a:t>    if (token == “</a:t>
            </a:r>
            <a:r>
              <a:rPr lang="en-US" altLang="ja-JP" sz="2800" dirty="0" err="1"/>
              <a:t>int</a:t>
            </a:r>
            <a:r>
              <a:rPr lang="en-US" altLang="ja-JP" sz="2800" dirty="0"/>
              <a:t>”) token = </a:t>
            </a:r>
            <a:r>
              <a:rPr lang="en-US" altLang="ja-JP" sz="2800" dirty="0" err="1"/>
              <a:t>nextToken</a:t>
            </a:r>
            <a:r>
              <a:rPr lang="en-US" altLang="ja-JP" sz="2800" dirty="0"/>
              <a:t>();</a:t>
            </a:r>
          </a:p>
          <a:p>
            <a:pPr eaLnBrk="1" hangingPunct="1"/>
            <a:r>
              <a:rPr lang="en-US" altLang="ja-JP" sz="2800" dirty="0"/>
              <a:t>        else </a:t>
            </a:r>
            <a:r>
              <a:rPr lang="en-US" altLang="ja-JP" sz="2800" dirty="0" err="1"/>
              <a:t>syntaxError</a:t>
            </a:r>
            <a:r>
              <a:rPr lang="en-US" altLang="ja-JP" sz="2800" dirty="0"/>
              <a:t>();</a:t>
            </a:r>
          </a:p>
          <a:p>
            <a:pPr eaLnBrk="1" hangingPunct="1"/>
            <a:r>
              <a:rPr lang="en-US" altLang="ja-JP" sz="2800" dirty="0"/>
              <a:t>    if (token == </a:t>
            </a:r>
            <a:r>
              <a:rPr lang="ja-JP" altLang="en-US" sz="2800" dirty="0"/>
              <a:t>名前</a:t>
            </a:r>
            <a:r>
              <a:rPr lang="en-US" altLang="ja-JP" sz="2800" dirty="0"/>
              <a:t>) {</a:t>
            </a:r>
          </a:p>
          <a:p>
            <a:pPr eaLnBrk="1" hangingPunct="1"/>
            <a:r>
              <a:rPr lang="en-US" altLang="ja-JP" sz="2800" dirty="0"/>
              <a:t>        String name = </a:t>
            </a:r>
            <a:r>
              <a:rPr lang="en-US" altLang="ja-JP" sz="2800" dirty="0" err="1"/>
              <a:t>token.strValue</a:t>
            </a:r>
            <a:r>
              <a:rPr lang="en-US" altLang="ja-JP" sz="2800" dirty="0"/>
              <a:t> </a:t>
            </a:r>
            <a:r>
              <a:rPr lang="ja-JP" altLang="en-US" sz="2800" dirty="0"/>
              <a:t>の値; </a:t>
            </a:r>
            <a:r>
              <a:rPr lang="ja-JP" altLang="en-US" sz="2400" dirty="0">
                <a:solidFill>
                  <a:srgbClr val="FFFF99"/>
                </a:solidFill>
              </a:rPr>
              <a:t>// 変数名を得る</a:t>
            </a:r>
          </a:p>
          <a:p>
            <a:pPr eaLnBrk="1" hangingPunct="1"/>
            <a:r>
              <a:rPr lang="en-US" altLang="ja-JP" sz="2800" dirty="0"/>
              <a:t>        token = </a:t>
            </a:r>
            <a:r>
              <a:rPr lang="en-US" altLang="ja-JP" sz="2800" dirty="0" err="1"/>
              <a:t>nextToken</a:t>
            </a:r>
            <a:r>
              <a:rPr lang="en-US" altLang="ja-JP" sz="2800" dirty="0"/>
              <a:t>();</a:t>
            </a:r>
          </a:p>
          <a:p>
            <a:pPr eaLnBrk="1" hangingPunct="1"/>
            <a:r>
              <a:rPr lang="en-US" altLang="ja-JP" sz="2800" dirty="0"/>
              <a:t>    } else </a:t>
            </a:r>
            <a:r>
              <a:rPr lang="en-US" altLang="ja-JP" sz="2800" dirty="0" err="1"/>
              <a:t>syntaxError</a:t>
            </a:r>
            <a:r>
              <a:rPr lang="en-US" altLang="ja-JP" sz="2800" dirty="0"/>
              <a:t>();</a:t>
            </a:r>
          </a:p>
          <a:p>
            <a:pPr eaLnBrk="1" hangingPunct="1"/>
            <a:r>
              <a:rPr lang="en-US" altLang="ja-JP" sz="2800" dirty="0"/>
              <a:t>    </a:t>
            </a:r>
            <a:r>
              <a:rPr lang="en-US" altLang="ja-JP" sz="2800" dirty="0">
                <a:solidFill>
                  <a:srgbClr val="FF99FF"/>
                </a:solidFill>
              </a:rPr>
              <a:t>if (exist (name))</a:t>
            </a:r>
            <a:r>
              <a:rPr lang="en-US" altLang="ja-JP" sz="2800" dirty="0"/>
              <a:t>                     </a:t>
            </a:r>
            <a:r>
              <a:rPr lang="en-US" altLang="ja-JP" sz="2400" dirty="0">
                <a:solidFill>
                  <a:srgbClr val="FFFF99"/>
                </a:solidFill>
              </a:rPr>
              <a:t>// </a:t>
            </a:r>
            <a:r>
              <a:rPr lang="ja-JP" altLang="en-US" sz="2400" dirty="0">
                <a:solidFill>
                  <a:srgbClr val="FFFF99"/>
                </a:solidFill>
              </a:rPr>
              <a:t>すでに登録済かをチェック</a:t>
            </a:r>
            <a:endParaRPr lang="en-US" altLang="ja-JP" sz="2400" dirty="0"/>
          </a:p>
          <a:p>
            <a:pPr eaLnBrk="1" hangingPunct="1"/>
            <a:r>
              <a:rPr lang="en-US" altLang="ja-JP" sz="2800" dirty="0"/>
              <a:t>        </a:t>
            </a:r>
            <a:r>
              <a:rPr lang="en-US" altLang="ja-JP" sz="2800" dirty="0" err="1"/>
              <a:t>syntaxError</a:t>
            </a:r>
            <a:r>
              <a:rPr lang="en-US" altLang="ja-JP" sz="2800" dirty="0"/>
              <a:t> (“</a:t>
            </a:r>
            <a:r>
              <a:rPr lang="ja-JP" altLang="en-US" sz="2400" dirty="0"/>
              <a:t>二重登録です</a:t>
            </a:r>
            <a:r>
              <a:rPr lang="en-US" altLang="ja-JP" sz="2800" dirty="0"/>
              <a:t>”); </a:t>
            </a:r>
            <a:r>
              <a:rPr lang="en-US" altLang="ja-JP" sz="2400" dirty="0">
                <a:solidFill>
                  <a:srgbClr val="FFFF99"/>
                </a:solidFill>
              </a:rPr>
              <a:t>// </a:t>
            </a:r>
            <a:r>
              <a:rPr lang="ja-JP" altLang="en-US" sz="2400" dirty="0">
                <a:solidFill>
                  <a:srgbClr val="FFFF99"/>
                </a:solidFill>
              </a:rPr>
              <a:t>二重登録は制約エラー</a:t>
            </a:r>
            <a:endParaRPr lang="en-US" altLang="ja-JP" sz="2400" dirty="0"/>
          </a:p>
          <a:p>
            <a:pPr eaLnBrk="1" hangingPunct="1"/>
            <a:r>
              <a:rPr lang="en-US" altLang="ja-JP" sz="2800" dirty="0"/>
              <a:t>    </a:t>
            </a:r>
            <a:r>
              <a:rPr lang="en-US" altLang="ja-JP" sz="2800" dirty="0">
                <a:solidFill>
                  <a:srgbClr val="FF99FF"/>
                </a:solidFill>
              </a:rPr>
              <a:t>registerNewVariable (INT, name, 1);</a:t>
            </a:r>
            <a:r>
              <a:rPr lang="en-US" altLang="ja-JP" sz="2800" dirty="0"/>
              <a:t>   </a:t>
            </a:r>
            <a:r>
              <a:rPr lang="en-US" altLang="ja-JP" sz="2400" dirty="0">
                <a:solidFill>
                  <a:srgbClr val="FFFF99"/>
                </a:solidFill>
              </a:rPr>
              <a:t>// </a:t>
            </a:r>
            <a:r>
              <a:rPr lang="ja-JP" altLang="en-US" sz="2400" dirty="0">
                <a:solidFill>
                  <a:srgbClr val="FFFF99"/>
                </a:solidFill>
              </a:rPr>
              <a:t>変数表に登録</a:t>
            </a:r>
          </a:p>
          <a:p>
            <a:pPr eaLnBrk="1" hangingPunct="1"/>
            <a:r>
              <a:rPr lang="en-US" altLang="ja-JP" sz="2800" dirty="0"/>
              <a:t> </a:t>
            </a:r>
            <a:r>
              <a:rPr lang="ja-JP" altLang="en-US" sz="2800" dirty="0"/>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bwMode="auto">
          <a:xfrm>
            <a:off x="228600" y="0"/>
            <a:ext cx="8686800" cy="68580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600" dirty="0"/>
              <a:t>        :</a:t>
            </a:r>
          </a:p>
          <a:p>
            <a:pPr eaLnBrk="1" hangingPunct="1"/>
            <a:r>
              <a:rPr lang="en-US" altLang="ja-JP" sz="2600" dirty="0"/>
              <a:t>    if (token == </a:t>
            </a:r>
            <a:r>
              <a:rPr lang="ja-JP" altLang="en-US" sz="2600" dirty="0"/>
              <a:t>名前</a:t>
            </a:r>
            <a:r>
              <a:rPr lang="en-US" altLang="ja-JP" sz="2600" dirty="0"/>
              <a:t>) {</a:t>
            </a:r>
          </a:p>
          <a:p>
            <a:pPr eaLnBrk="1" hangingPunct="1"/>
            <a:r>
              <a:rPr lang="en-US" altLang="ja-JP" sz="2600" dirty="0"/>
              <a:t>        String name =  </a:t>
            </a:r>
            <a:r>
              <a:rPr lang="en-US" altLang="ja-JP" sz="2600" dirty="0" err="1"/>
              <a:t>token.strValue</a:t>
            </a:r>
            <a:r>
              <a:rPr lang="en-US" altLang="ja-JP" sz="2600" dirty="0"/>
              <a:t> </a:t>
            </a:r>
            <a:r>
              <a:rPr lang="ja-JP" altLang="en-US" sz="2600" dirty="0"/>
              <a:t>の値;  </a:t>
            </a:r>
            <a:r>
              <a:rPr lang="en-US" altLang="ja-JP" sz="2600" dirty="0"/>
              <a:t> </a:t>
            </a:r>
            <a:r>
              <a:rPr lang="en-US" altLang="ja-JP" sz="2400" dirty="0">
                <a:solidFill>
                  <a:srgbClr val="FFFF99"/>
                </a:solidFill>
              </a:rPr>
              <a:t>// </a:t>
            </a:r>
            <a:r>
              <a:rPr lang="ja-JP" altLang="en-US" sz="2400" dirty="0">
                <a:solidFill>
                  <a:srgbClr val="FFFF99"/>
                </a:solidFill>
              </a:rPr>
              <a:t>変数名を得る</a:t>
            </a:r>
          </a:p>
          <a:p>
            <a:pPr eaLnBrk="1" hangingPunct="1"/>
            <a:r>
              <a:rPr lang="en-US" altLang="ja-JP" sz="2600" dirty="0"/>
              <a:t>        token = </a:t>
            </a:r>
            <a:r>
              <a:rPr lang="en-US" altLang="ja-JP" sz="2600" dirty="0" err="1"/>
              <a:t>nextToken</a:t>
            </a:r>
            <a:r>
              <a:rPr lang="en-US" altLang="ja-JP" sz="2600" dirty="0"/>
              <a:t>();</a:t>
            </a:r>
          </a:p>
          <a:p>
            <a:pPr eaLnBrk="1" hangingPunct="1"/>
            <a:r>
              <a:rPr lang="en-US" altLang="ja-JP" sz="2600" dirty="0"/>
              <a:t>    } else </a:t>
            </a:r>
            <a:r>
              <a:rPr lang="en-US" altLang="ja-JP" sz="2600" dirty="0" err="1"/>
              <a:t>syntaxError</a:t>
            </a:r>
            <a:r>
              <a:rPr lang="en-US" altLang="ja-JP" sz="2600" dirty="0"/>
              <a:t>();</a:t>
            </a:r>
          </a:p>
          <a:p>
            <a:pPr eaLnBrk="1" hangingPunct="1"/>
            <a:r>
              <a:rPr lang="en-US" altLang="ja-JP" sz="2600" dirty="0"/>
              <a:t>    if (exist (name))  </a:t>
            </a:r>
            <a:r>
              <a:rPr lang="en-US" altLang="ja-JP" sz="2600" dirty="0" err="1"/>
              <a:t>syntaxError</a:t>
            </a:r>
            <a:r>
              <a:rPr lang="en-US" altLang="ja-JP" sz="2600" dirty="0"/>
              <a:t> ();     </a:t>
            </a:r>
            <a:r>
              <a:rPr lang="en-US" altLang="ja-JP" sz="2400" dirty="0">
                <a:solidFill>
                  <a:srgbClr val="FFFF99"/>
                </a:solidFill>
              </a:rPr>
              <a:t>// </a:t>
            </a:r>
            <a:r>
              <a:rPr lang="ja-JP" altLang="en-US" sz="2400" dirty="0">
                <a:solidFill>
                  <a:srgbClr val="FFFF99"/>
                </a:solidFill>
              </a:rPr>
              <a:t>二重登録は制約エラー</a:t>
            </a:r>
          </a:p>
          <a:p>
            <a:pPr eaLnBrk="1" hangingPunct="1"/>
            <a:r>
              <a:rPr lang="en-US" altLang="ja-JP" sz="2600" dirty="0"/>
              <a:t>    if (token == “[”) {                    </a:t>
            </a:r>
            <a:r>
              <a:rPr lang="en-US" altLang="ja-JP" sz="2400" dirty="0">
                <a:solidFill>
                  <a:srgbClr val="FFFF99"/>
                </a:solidFill>
              </a:rPr>
              <a:t>// </a:t>
            </a:r>
            <a:r>
              <a:rPr lang="ja-JP" altLang="en-US" sz="2400" dirty="0">
                <a:solidFill>
                  <a:srgbClr val="FFFF99"/>
                </a:solidFill>
              </a:rPr>
              <a:t>配列の場合</a:t>
            </a:r>
          </a:p>
          <a:p>
            <a:pPr eaLnBrk="1" hangingPunct="1"/>
            <a:r>
              <a:rPr lang="en-US" altLang="ja-JP" sz="2600" dirty="0"/>
              <a:t>        token = </a:t>
            </a:r>
            <a:r>
              <a:rPr lang="en-US" altLang="ja-JP" sz="2600" dirty="0" err="1"/>
              <a:t>nextToken</a:t>
            </a:r>
            <a:r>
              <a:rPr lang="en-US" altLang="ja-JP" sz="2600" dirty="0"/>
              <a:t>();</a:t>
            </a:r>
          </a:p>
          <a:p>
            <a:pPr eaLnBrk="1" hangingPunct="1"/>
            <a:r>
              <a:rPr lang="en-US" altLang="ja-JP" sz="2600" dirty="0"/>
              <a:t>        if (token == </a:t>
            </a:r>
            <a:r>
              <a:rPr lang="ja-JP" altLang="en-US" sz="2600" dirty="0"/>
              <a:t>整数</a:t>
            </a:r>
            <a:r>
              <a:rPr lang="en-US" altLang="ja-JP" sz="2600" dirty="0"/>
              <a:t>) {</a:t>
            </a:r>
          </a:p>
          <a:p>
            <a:pPr eaLnBrk="1" hangingPunct="1"/>
            <a:r>
              <a:rPr lang="en-US" altLang="ja-JP" sz="2600" dirty="0"/>
              <a:t>           </a:t>
            </a:r>
            <a:r>
              <a:rPr lang="en-US" altLang="ja-JP" sz="2600" dirty="0" err="1"/>
              <a:t>int</a:t>
            </a:r>
            <a:r>
              <a:rPr lang="en-US" altLang="ja-JP" sz="2600" dirty="0"/>
              <a:t> size =  </a:t>
            </a:r>
            <a:r>
              <a:rPr lang="en-US" altLang="ja-JP" sz="2600" dirty="0" err="1"/>
              <a:t>token.intValue</a:t>
            </a:r>
            <a:r>
              <a:rPr lang="en-US" altLang="ja-JP" sz="2600" dirty="0"/>
              <a:t> </a:t>
            </a:r>
            <a:r>
              <a:rPr lang="ja-JP" altLang="en-US" sz="2600" dirty="0"/>
              <a:t>の値;  </a:t>
            </a:r>
            <a:r>
              <a:rPr lang="en-US" altLang="ja-JP" sz="2600" dirty="0"/>
              <a:t> </a:t>
            </a:r>
            <a:r>
              <a:rPr lang="en-US" altLang="ja-JP" sz="2400" dirty="0">
                <a:solidFill>
                  <a:srgbClr val="FFFF99"/>
                </a:solidFill>
              </a:rPr>
              <a:t>// </a:t>
            </a:r>
            <a:r>
              <a:rPr lang="ja-JP" altLang="en-US" sz="2400" dirty="0">
                <a:solidFill>
                  <a:srgbClr val="FFFF99"/>
                </a:solidFill>
              </a:rPr>
              <a:t>整数値を得る</a:t>
            </a:r>
          </a:p>
          <a:p>
            <a:pPr eaLnBrk="1" hangingPunct="1"/>
            <a:r>
              <a:rPr lang="en-US" altLang="ja-JP" sz="2600" dirty="0"/>
              <a:t>           token = </a:t>
            </a:r>
            <a:r>
              <a:rPr lang="en-US" altLang="ja-JP" sz="2600" dirty="0" err="1"/>
              <a:t>nextToken</a:t>
            </a:r>
            <a:r>
              <a:rPr lang="en-US" altLang="ja-JP" sz="2600" dirty="0"/>
              <a:t>();</a:t>
            </a:r>
          </a:p>
          <a:p>
            <a:pPr eaLnBrk="1" hangingPunct="1"/>
            <a:r>
              <a:rPr lang="en-US" altLang="ja-JP" sz="2600" dirty="0"/>
              <a:t>       } else </a:t>
            </a:r>
            <a:r>
              <a:rPr lang="en-US" altLang="ja-JP" sz="2600" dirty="0" err="1"/>
              <a:t>syntaxError</a:t>
            </a:r>
            <a:r>
              <a:rPr lang="en-US" altLang="ja-JP" sz="2600" dirty="0"/>
              <a:t>();</a:t>
            </a:r>
          </a:p>
          <a:p>
            <a:pPr eaLnBrk="1" hangingPunct="1"/>
            <a:r>
              <a:rPr lang="en-US" altLang="ja-JP" sz="2600" dirty="0"/>
              <a:t>       if (token == “]”) token = </a:t>
            </a:r>
            <a:r>
              <a:rPr lang="en-US" altLang="ja-JP" sz="2600" dirty="0" err="1"/>
              <a:t>nextToken</a:t>
            </a:r>
            <a:r>
              <a:rPr lang="en-US" altLang="ja-JP" sz="2600" dirty="0"/>
              <a:t>(); else </a:t>
            </a:r>
            <a:r>
              <a:rPr lang="en-US" altLang="ja-JP" sz="2600" dirty="0" err="1"/>
              <a:t>syntaxError</a:t>
            </a:r>
            <a:r>
              <a:rPr lang="en-US" altLang="ja-JP" sz="2600" dirty="0"/>
              <a:t>();</a:t>
            </a:r>
          </a:p>
          <a:p>
            <a:pPr eaLnBrk="1" hangingPunct="1"/>
            <a:r>
              <a:rPr lang="en-US" altLang="ja-JP" sz="2600" dirty="0"/>
              <a:t>       (ARRAYOFINT, name, size)</a:t>
            </a:r>
            <a:r>
              <a:rPr lang="ja-JP" altLang="en-US" sz="2600" dirty="0"/>
              <a:t> で変数表に登録</a:t>
            </a:r>
            <a:r>
              <a:rPr lang="en-US" altLang="ja-JP" sz="2600" dirty="0"/>
              <a:t>;</a:t>
            </a:r>
          </a:p>
          <a:p>
            <a:pPr eaLnBrk="1" hangingPunct="1"/>
            <a:r>
              <a:rPr lang="en-US" altLang="ja-JP" sz="2600" dirty="0"/>
              <a:t>   } else {                                       </a:t>
            </a:r>
            <a:r>
              <a:rPr lang="en-US" altLang="ja-JP" sz="2400" dirty="0">
                <a:solidFill>
                  <a:srgbClr val="FFFF99"/>
                </a:solidFill>
              </a:rPr>
              <a:t>// </a:t>
            </a:r>
            <a:r>
              <a:rPr lang="ja-JP" altLang="en-US" sz="2400" dirty="0">
                <a:solidFill>
                  <a:srgbClr val="FFFF99"/>
                </a:solidFill>
              </a:rPr>
              <a:t>スカラ変数の場合</a:t>
            </a:r>
            <a:endParaRPr lang="en-US" altLang="ja-JP" sz="2400" dirty="0">
              <a:solidFill>
                <a:srgbClr val="FFFF99"/>
              </a:solidFill>
            </a:endParaRPr>
          </a:p>
          <a:p>
            <a:pPr eaLnBrk="1" hangingPunct="1"/>
            <a:r>
              <a:rPr lang="en-US" altLang="ja-JP" sz="2600" dirty="0"/>
              <a:t>       (INT, name, 1)</a:t>
            </a:r>
            <a:r>
              <a:rPr lang="ja-JP" altLang="en-US" sz="2600" dirty="0"/>
              <a:t> で変数表に登録</a:t>
            </a:r>
            <a:r>
              <a:rPr lang="en-US" altLang="ja-JP" sz="2600" dirty="0"/>
              <a:t>;</a:t>
            </a:r>
          </a:p>
          <a:p>
            <a:pPr eaLnBrk="1" hangingPunct="1"/>
            <a:r>
              <a:rPr lang="ja-JP" altLang="en-US" sz="2600" dirty="0"/>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初期値あり配列</a:t>
            </a:r>
          </a:p>
        </p:txBody>
      </p:sp>
      <p:sp>
        <p:nvSpPr>
          <p:cNvPr id="49155" name="Rectangle 3"/>
          <p:cNvSpPr>
            <a:spLocks noGrp="1" noChangeArrowheads="1"/>
          </p:cNvSpPr>
          <p:nvPr>
            <p:ph type="body" idx="4294967295"/>
          </p:nvPr>
        </p:nvSpPr>
        <p:spPr>
          <a:xfrm>
            <a:off x="1066800" y="1676400"/>
            <a:ext cx="7543800" cy="1828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dirty="0">
                <a:effectLst/>
              </a:rPr>
              <a:t>変数表への登録にはサイズが必要</a:t>
            </a:r>
          </a:p>
          <a:p>
            <a:pPr marL="0" indent="0">
              <a:buNone/>
            </a:pPr>
            <a:endParaRPr lang="en-US" altLang="ja-JP" sz="2800" dirty="0">
              <a:effectLst/>
            </a:endParaRPr>
          </a:p>
        </p:txBody>
      </p:sp>
      <p:sp>
        <p:nvSpPr>
          <p:cNvPr id="692228" name="AutoShape 4"/>
          <p:cNvSpPr>
            <a:spLocks noChangeArrowheads="1"/>
          </p:cNvSpPr>
          <p:nvPr/>
        </p:nvSpPr>
        <p:spPr bwMode="auto">
          <a:xfrm>
            <a:off x="6248400" y="2743200"/>
            <a:ext cx="2590800" cy="914400"/>
          </a:xfrm>
          <a:prstGeom prst="wedgeRoundRectCallout">
            <a:avLst>
              <a:gd name="adj1" fmla="val -104657"/>
              <a:gd name="adj2" fmla="val -1041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dirty="0"/>
              <a:t>“</a:t>
            </a:r>
            <a:r>
              <a:rPr lang="ja-JP" altLang="en-US" sz="2400" dirty="0"/>
              <a:t>}</a:t>
            </a:r>
            <a:r>
              <a:rPr lang="en-US" altLang="ja-JP" sz="2400" dirty="0"/>
              <a:t>”</a:t>
            </a:r>
            <a:r>
              <a:rPr lang="ja-JP" altLang="en-US" sz="2400" dirty="0"/>
              <a:t> まで読めば</a:t>
            </a:r>
          </a:p>
          <a:p>
            <a:pPr algn="ctr" eaLnBrk="1" hangingPunct="1"/>
            <a:r>
              <a:rPr lang="ja-JP" altLang="en-US" sz="2400" dirty="0"/>
              <a:t>サイズ確定</a:t>
            </a:r>
          </a:p>
        </p:txBody>
      </p:sp>
      <p:sp>
        <p:nvSpPr>
          <p:cNvPr id="692229" name="AutoShape 5"/>
          <p:cNvSpPr>
            <a:spLocks noChangeArrowheads="1"/>
          </p:cNvSpPr>
          <p:nvPr/>
        </p:nvSpPr>
        <p:spPr bwMode="auto">
          <a:xfrm>
            <a:off x="457200" y="3733800"/>
            <a:ext cx="1905000" cy="457200"/>
          </a:xfrm>
          <a:prstGeom prst="wedgeRoundRectCallout">
            <a:avLst>
              <a:gd name="adj1" fmla="val 31250"/>
              <a:gd name="adj2" fmla="val -107292"/>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サイズ未定</a:t>
            </a:r>
          </a:p>
        </p:txBody>
      </p:sp>
      <p:sp>
        <p:nvSpPr>
          <p:cNvPr id="692230" name="Text Box 6"/>
          <p:cNvSpPr txBox="1">
            <a:spLocks noChangeArrowheads="1"/>
          </p:cNvSpPr>
          <p:nvPr/>
        </p:nvSpPr>
        <p:spPr bwMode="auto">
          <a:xfrm>
            <a:off x="1600200" y="4953000"/>
            <a:ext cx="6279581"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a:t>
            </a:r>
            <a:r>
              <a:rPr lang="ja-JP" altLang="en-US" sz="2800" dirty="0"/>
              <a:t>}</a:t>
            </a:r>
            <a:r>
              <a:rPr lang="en-US" altLang="ja-JP" sz="2800" dirty="0"/>
              <a:t>”</a:t>
            </a:r>
            <a:r>
              <a:rPr lang="ja-JP" altLang="en-US" sz="2800" dirty="0"/>
              <a:t> まで読んだ時点で変数表に登録する</a:t>
            </a:r>
          </a:p>
        </p:txBody>
      </p:sp>
      <p:grpSp>
        <p:nvGrpSpPr>
          <p:cNvPr id="692234" name="Group 10"/>
          <p:cNvGrpSpPr>
            <a:grpSpLocks/>
          </p:cNvGrpSpPr>
          <p:nvPr/>
        </p:nvGrpSpPr>
        <p:grpSpPr bwMode="auto">
          <a:xfrm>
            <a:off x="2085975" y="5486402"/>
            <a:ext cx="4972052" cy="1066801"/>
            <a:chOff x="1362" y="3168"/>
            <a:chExt cx="3132" cy="672"/>
          </a:xfrm>
        </p:grpSpPr>
        <p:sp>
          <p:nvSpPr>
            <p:cNvPr id="49162" name="Text Box 7"/>
            <p:cNvSpPr txBox="1">
              <a:spLocks noChangeArrowheads="1"/>
            </p:cNvSpPr>
            <p:nvPr/>
          </p:nvSpPr>
          <p:spPr bwMode="auto">
            <a:xfrm>
              <a:off x="1362" y="3509"/>
              <a:ext cx="3132" cy="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初期値の個数をカウントしておく</a:t>
              </a:r>
              <a:endParaRPr lang="en-US" altLang="ja-JP" sz="2800" dirty="0"/>
            </a:p>
          </p:txBody>
        </p:sp>
        <p:sp>
          <p:nvSpPr>
            <p:cNvPr id="49163" name="AutoShape 9"/>
            <p:cNvSpPr>
              <a:spLocks noChangeArrowheads="1"/>
            </p:cNvSpPr>
            <p:nvPr/>
          </p:nvSpPr>
          <p:spPr bwMode="auto">
            <a:xfrm>
              <a:off x="2736" y="3168"/>
              <a:ext cx="336"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692235" name="Rectangle 11"/>
          <p:cNvSpPr>
            <a:spLocks noChangeArrowheads="1"/>
          </p:cNvSpPr>
          <p:nvPr/>
        </p:nvSpPr>
        <p:spPr bwMode="auto">
          <a:xfrm>
            <a:off x="1143000" y="2895600"/>
            <a:ext cx="40274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spcBef>
                <a:spcPct val="20000"/>
              </a:spcBef>
              <a:buClr>
                <a:schemeClr val="hlink"/>
              </a:buClr>
              <a:buSzPct val="70000"/>
              <a:buFont typeface="Wingdings" panose="05000000000000000000" pitchFamily="2" charset="2"/>
              <a:buNone/>
            </a:pPr>
            <a:r>
              <a:rPr lang="en-US" altLang="ja-JP" dirty="0"/>
              <a:t>int a[] = { 10, 20, 30 }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92229"/>
                                        </p:tgtEl>
                                        <p:attrNameLst>
                                          <p:attrName>style.visibility</p:attrName>
                                        </p:attrNameLst>
                                      </p:cBhvr>
                                      <p:to>
                                        <p:strVal val="visible"/>
                                      </p:to>
                                    </p:set>
                                    <p:animEffect transition="in" filter="checkerboard(across)">
                                      <p:cBhvr>
                                        <p:cTn id="7" dur="500"/>
                                        <p:tgtEl>
                                          <p:spTgt spid="6922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92228"/>
                                        </p:tgtEl>
                                        <p:attrNameLst>
                                          <p:attrName>style.visibility</p:attrName>
                                        </p:attrNameLst>
                                      </p:cBhvr>
                                      <p:to>
                                        <p:strVal val="visible"/>
                                      </p:to>
                                    </p:set>
                                    <p:animEffect transition="in" filter="checkerboard(across)">
                                      <p:cBhvr>
                                        <p:cTn id="12" dur="500"/>
                                        <p:tgtEl>
                                          <p:spTgt spid="69222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92230"/>
                                        </p:tgtEl>
                                        <p:attrNameLst>
                                          <p:attrName>style.visibility</p:attrName>
                                        </p:attrNameLst>
                                      </p:cBhvr>
                                      <p:to>
                                        <p:strVal val="visible"/>
                                      </p:to>
                                    </p:set>
                                    <p:animEffect transition="in" filter="checkerboard(across)">
                                      <p:cBhvr>
                                        <p:cTn id="17" dur="500"/>
                                        <p:tgtEl>
                                          <p:spTgt spid="69223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692234"/>
                                        </p:tgtEl>
                                        <p:attrNameLst>
                                          <p:attrName>style.visibility</p:attrName>
                                        </p:attrNameLst>
                                      </p:cBhvr>
                                      <p:to>
                                        <p:strVal val="visible"/>
                                      </p:to>
                                    </p:set>
                                    <p:animEffect transition="in" filter="wipe(up)">
                                      <p:cBhvr>
                                        <p:cTn id="22" dur="500"/>
                                        <p:tgtEl>
                                          <p:spTgt spid="6922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2228" grpId="0" animBg="1" autoUpdateAnimBg="0"/>
      <p:bldP spid="692229" grpId="0" animBg="1" autoUpdateAnimBg="0"/>
      <p:bldP spid="692230"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正方形/長方形 3"/>
          <p:cNvSpPr>
            <a:spLocks noChangeArrowheads="1"/>
          </p:cNvSpPr>
          <p:nvPr/>
        </p:nvSpPr>
        <p:spPr bwMode="auto">
          <a:xfrm>
            <a:off x="228600" y="304800"/>
            <a:ext cx="8686800" cy="62484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dirty="0">
                <a:solidFill>
                  <a:srgbClr val="FFFF99"/>
                </a:solidFill>
              </a:rPr>
              <a:t>    </a:t>
            </a:r>
            <a:r>
              <a:rPr lang="en-US" altLang="ja-JP" sz="2800" dirty="0"/>
              <a:t>if (token == “</a:t>
            </a:r>
            <a:r>
              <a:rPr lang="en-US" altLang="ja-JP" sz="2800" dirty="0" err="1"/>
              <a:t>int</a:t>
            </a:r>
            <a:r>
              <a:rPr lang="en-US" altLang="ja-JP" sz="2800" dirty="0"/>
              <a:t>”) token = </a:t>
            </a:r>
            <a:r>
              <a:rPr lang="en-US" altLang="ja-JP" sz="2800" dirty="0" err="1"/>
              <a:t>nextToken</a:t>
            </a:r>
            <a:r>
              <a:rPr lang="en-US" altLang="ja-JP" sz="2800" dirty="0"/>
              <a:t>();</a:t>
            </a:r>
          </a:p>
          <a:p>
            <a:pPr eaLnBrk="1" hangingPunct="1">
              <a:spcBef>
                <a:spcPct val="0"/>
              </a:spcBef>
              <a:buClrTx/>
              <a:buSzTx/>
              <a:buFontTx/>
              <a:buNone/>
            </a:pP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en-US" altLang="ja-JP" sz="2800" dirty="0"/>
              <a:t>    if (token == NAME) token = </a:t>
            </a:r>
            <a:r>
              <a:rPr lang="en-US" altLang="ja-JP" sz="2800" dirty="0" err="1"/>
              <a:t>nextToken</a:t>
            </a:r>
            <a:r>
              <a:rPr lang="en-US" altLang="ja-JP" sz="2800" dirty="0"/>
              <a:t>();</a:t>
            </a:r>
          </a:p>
          <a:p>
            <a:pPr eaLnBrk="1" hangingPunct="1">
              <a:spcBef>
                <a:spcPct val="0"/>
              </a:spcBef>
              <a:buClrTx/>
              <a:buSzTx/>
              <a:buFontTx/>
              <a:buNone/>
            </a:pPr>
            <a:r>
              <a:rPr lang="en-US" altLang="ja-JP" sz="2800" dirty="0"/>
              <a:t>        else </a:t>
            </a:r>
            <a:r>
              <a:rPr lang="en-US" altLang="ja-JP" sz="2800" dirty="0" err="1"/>
              <a:t>syntaxError</a:t>
            </a:r>
            <a:r>
              <a:rPr lang="en-US" altLang="ja-JP" sz="2800" dirty="0"/>
              <a:t>();</a:t>
            </a:r>
          </a:p>
          <a:p>
            <a:pPr eaLnBrk="1" hangingPunct="1">
              <a:spcBef>
                <a:spcPct val="0"/>
              </a:spcBef>
              <a:buClrTx/>
              <a:buSzTx/>
              <a:buFontTx/>
              <a:buNone/>
            </a:pPr>
            <a:r>
              <a:rPr lang="en-US" altLang="ja-JP" sz="2800" dirty="0"/>
              <a:t> </a:t>
            </a:r>
            <a:r>
              <a:rPr lang="ja-JP" altLang="en-US" sz="2800" dirty="0"/>
              <a:t>   </a:t>
            </a:r>
            <a:r>
              <a:rPr lang="en-US" altLang="ja-JP" sz="2800" dirty="0"/>
              <a:t>if (token == “[”) { </a:t>
            </a:r>
            <a:r>
              <a:rPr lang="en-US" altLang="ja-JP" sz="2400" dirty="0">
                <a:solidFill>
                  <a:srgbClr val="FFFF99"/>
                </a:solidFill>
              </a:rPr>
              <a:t>// </a:t>
            </a:r>
            <a:r>
              <a:rPr lang="ja-JP" altLang="en-US" sz="2400" dirty="0">
                <a:solidFill>
                  <a:srgbClr val="FFFF99"/>
                </a:solidFill>
              </a:rPr>
              <a:t>配列の場合</a:t>
            </a:r>
          </a:p>
          <a:p>
            <a:pPr eaLnBrk="1" hangingPunct="1">
              <a:spcBef>
                <a:spcPct val="0"/>
              </a:spcBef>
              <a:buClrTx/>
              <a:buSzTx/>
              <a:buFontTx/>
              <a:buNone/>
            </a:pPr>
            <a:r>
              <a:rPr lang="en-US" altLang="ja-JP" sz="2800" dirty="0"/>
              <a:t>        token = </a:t>
            </a:r>
            <a:r>
              <a:rPr lang="en-US" altLang="ja-JP" sz="2800" dirty="0" err="1"/>
              <a:t>nextToken</a:t>
            </a:r>
            <a:r>
              <a:rPr lang="en-US" altLang="ja-JP" sz="2800" dirty="0"/>
              <a:t>();</a:t>
            </a:r>
          </a:p>
          <a:p>
            <a:pPr eaLnBrk="1" hangingPunct="1">
              <a:spcBef>
                <a:spcPct val="0"/>
              </a:spcBef>
              <a:buClrTx/>
              <a:buSzTx/>
              <a:buFontTx/>
              <a:buNone/>
            </a:pPr>
            <a:r>
              <a:rPr lang="en-US" altLang="ja-JP" sz="2800" dirty="0"/>
              <a:t>        if (token == INTEGER) { </a:t>
            </a:r>
            <a:r>
              <a:rPr lang="en-US" altLang="ja-JP" sz="2400" dirty="0">
                <a:solidFill>
                  <a:srgbClr val="FFFF99"/>
                </a:solidFill>
              </a:rPr>
              <a:t>// </a:t>
            </a:r>
            <a:r>
              <a:rPr lang="ja-JP" altLang="en-US" sz="2400" dirty="0">
                <a:solidFill>
                  <a:srgbClr val="FFFF99"/>
                </a:solidFill>
              </a:rPr>
              <a:t>初期値無しの配列</a:t>
            </a:r>
          </a:p>
          <a:p>
            <a:pPr eaLnBrk="1" hangingPunct="1">
              <a:spcBef>
                <a:spcPct val="0"/>
              </a:spcBef>
              <a:buClrTx/>
              <a:buSzTx/>
              <a:buFontTx/>
              <a:buNone/>
            </a:pPr>
            <a:r>
              <a:rPr lang="ja-JP" altLang="en-US" sz="2400" dirty="0">
                <a:solidFill>
                  <a:srgbClr val="FFFF99"/>
                </a:solidFill>
              </a:rPr>
              <a:t>               </a:t>
            </a:r>
            <a:r>
              <a:rPr lang="en-US" altLang="ja-JP" sz="2400" dirty="0">
                <a:solidFill>
                  <a:srgbClr val="FFFF99"/>
                </a:solidFill>
              </a:rPr>
              <a:t>“</a:t>
            </a:r>
            <a:r>
              <a:rPr lang="ja-JP" altLang="en-US" sz="2400" dirty="0">
                <a:solidFill>
                  <a:srgbClr val="FFFF99"/>
                </a:solidFill>
              </a:rPr>
              <a:t>[</a:t>
            </a:r>
            <a:r>
              <a:rPr lang="en-US" altLang="ja-JP" sz="2400" dirty="0">
                <a:solidFill>
                  <a:srgbClr val="FFFF99"/>
                </a:solidFill>
              </a:rPr>
              <a:t>”</a:t>
            </a:r>
            <a:r>
              <a:rPr lang="ja-JP" altLang="en-US" sz="2400" dirty="0">
                <a:solidFill>
                  <a:srgbClr val="FFFF99"/>
                </a:solidFill>
              </a:rPr>
              <a:t> </a:t>
            </a:r>
            <a:r>
              <a:rPr lang="en-US" altLang="ja-JP" sz="2400" dirty="0">
                <a:solidFill>
                  <a:srgbClr val="FFFF99"/>
                </a:solidFill>
              </a:rPr>
              <a:t>INTEGER “]” “;” </a:t>
            </a:r>
            <a:r>
              <a:rPr lang="ja-JP" altLang="en-US" sz="2400" dirty="0">
                <a:solidFill>
                  <a:srgbClr val="FFFF99"/>
                </a:solidFill>
              </a:rPr>
              <a:t>の解析</a:t>
            </a:r>
          </a:p>
          <a:p>
            <a:pPr eaLnBrk="1" hangingPunct="1">
              <a:spcBef>
                <a:spcPct val="0"/>
              </a:spcBef>
              <a:buClrTx/>
              <a:buSzTx/>
              <a:buFontTx/>
              <a:buNone/>
            </a:pPr>
            <a:r>
              <a:rPr lang="ja-JP" altLang="en-US" sz="2400" dirty="0">
                <a:solidFill>
                  <a:srgbClr val="FFFF99"/>
                </a:solidFill>
              </a:rPr>
              <a:t>               変数表に登録</a:t>
            </a:r>
          </a:p>
          <a:p>
            <a:pPr eaLnBrk="1" hangingPunct="1">
              <a:spcBef>
                <a:spcPct val="0"/>
              </a:spcBef>
              <a:buClrTx/>
              <a:buSzTx/>
              <a:buFontTx/>
              <a:buNone/>
            </a:pPr>
            <a:r>
              <a:rPr lang="en-US" altLang="ja-JP" sz="2800" dirty="0"/>
              <a:t>        } else if</a:t>
            </a:r>
            <a:r>
              <a:rPr lang="ja-JP" altLang="en-US" sz="2800" dirty="0"/>
              <a:t> (</a:t>
            </a:r>
            <a:r>
              <a:rPr lang="en-US" altLang="ja-JP" sz="2800" dirty="0"/>
              <a:t>token == “]”) {   </a:t>
            </a:r>
            <a:r>
              <a:rPr lang="en-US" altLang="ja-JP" sz="2400" dirty="0">
                <a:solidFill>
                  <a:srgbClr val="FFFF99"/>
                </a:solidFill>
              </a:rPr>
              <a:t>// </a:t>
            </a:r>
            <a:r>
              <a:rPr lang="ja-JP" altLang="en-US" sz="2400" dirty="0">
                <a:solidFill>
                  <a:srgbClr val="FFFF99"/>
                </a:solidFill>
              </a:rPr>
              <a:t>初期値有りの配列</a:t>
            </a:r>
          </a:p>
          <a:p>
            <a:pPr eaLnBrk="1" hangingPunct="1">
              <a:spcBef>
                <a:spcPct val="0"/>
              </a:spcBef>
              <a:buClrTx/>
              <a:buSzTx/>
              <a:buFontTx/>
              <a:buNone/>
            </a:pPr>
            <a:r>
              <a:rPr lang="en-US" altLang="ja-JP" sz="2800" dirty="0"/>
              <a:t>             </a:t>
            </a:r>
            <a:r>
              <a:rPr lang="en-US" altLang="ja-JP" sz="2400" dirty="0">
                <a:solidFill>
                  <a:srgbClr val="FFFF99"/>
                </a:solidFill>
              </a:rPr>
              <a:t>“[” “]” “=” “{” &lt;</a:t>
            </a:r>
            <a:r>
              <a:rPr lang="en-US" altLang="ja-JP" sz="2400" dirty="0" err="1">
                <a:solidFill>
                  <a:srgbClr val="FFFF99"/>
                </a:solidFill>
              </a:rPr>
              <a:t>Const</a:t>
            </a:r>
            <a:r>
              <a:rPr lang="en-US" altLang="ja-JP" sz="2400" dirty="0">
                <a:solidFill>
                  <a:srgbClr val="FFFF99"/>
                </a:solidFill>
              </a:rPr>
              <a:t>&gt; { “,” &lt;</a:t>
            </a:r>
            <a:r>
              <a:rPr lang="en-US" altLang="ja-JP" sz="2400" dirty="0" err="1">
                <a:solidFill>
                  <a:srgbClr val="FFFF99"/>
                </a:solidFill>
              </a:rPr>
              <a:t>Const</a:t>
            </a:r>
            <a:r>
              <a:rPr lang="en-US" altLang="ja-JP" sz="2400" dirty="0">
                <a:solidFill>
                  <a:srgbClr val="FFFF99"/>
                </a:solidFill>
              </a:rPr>
              <a:t>&gt; } “}” “;” </a:t>
            </a:r>
            <a:r>
              <a:rPr lang="ja-JP" altLang="en-US" sz="2400" dirty="0">
                <a:solidFill>
                  <a:srgbClr val="FFFF99"/>
                </a:solidFill>
              </a:rPr>
              <a:t>の解析</a:t>
            </a:r>
          </a:p>
          <a:p>
            <a:pPr eaLnBrk="1" hangingPunct="1">
              <a:spcBef>
                <a:spcPct val="0"/>
              </a:spcBef>
              <a:buClrTx/>
              <a:buSzTx/>
              <a:buFontTx/>
              <a:buNone/>
            </a:pPr>
            <a:r>
              <a:rPr lang="ja-JP" altLang="en-US" sz="2400" dirty="0">
                <a:solidFill>
                  <a:srgbClr val="FFFF99"/>
                </a:solidFill>
              </a:rPr>
              <a:t>               変数表に登録</a:t>
            </a:r>
          </a:p>
          <a:p>
            <a:pPr eaLnBrk="1" hangingPunct="1">
              <a:spcBef>
                <a:spcPct val="0"/>
              </a:spcBef>
              <a:buClrTx/>
              <a:buSzTx/>
              <a:buFontTx/>
              <a:buNone/>
            </a:pPr>
            <a:r>
              <a:rPr lang="ja-JP" altLang="en-US" sz="2400" dirty="0"/>
              <a:t>         }</a:t>
            </a:r>
          </a:p>
          <a:p>
            <a:pPr eaLnBrk="1" hangingPunct="1">
              <a:spcBef>
                <a:spcPct val="0"/>
              </a:spcBef>
              <a:buClrTx/>
              <a:buSzTx/>
              <a:buFontTx/>
              <a:buNone/>
            </a:pPr>
            <a:r>
              <a:rPr lang="en-US" altLang="ja-JP" sz="2800" dirty="0"/>
              <a:t>   } else { </a:t>
            </a:r>
            <a:r>
              <a:rPr lang="en-US" altLang="ja-JP" sz="2400" dirty="0">
                <a:solidFill>
                  <a:srgbClr val="FFFF99"/>
                </a:solidFill>
              </a:rPr>
              <a:t>// </a:t>
            </a:r>
            <a:r>
              <a:rPr lang="ja-JP" altLang="en-US" sz="2400" dirty="0">
                <a:solidFill>
                  <a:srgbClr val="FFFF99"/>
                </a:solidFill>
              </a:rPr>
              <a:t>スカラ変数の場合</a:t>
            </a:r>
            <a:endParaRPr lang="en-US" altLang="ja-JP" sz="2400" dirty="0">
              <a:solidFill>
                <a:srgbClr val="FFFF99"/>
              </a:solidFill>
            </a:endParaRPr>
          </a:p>
        </p:txBody>
      </p:sp>
      <p:sp>
        <p:nvSpPr>
          <p:cNvPr id="3" name="AutoShape 4">
            <a:extLst>
              <a:ext uri="{FF2B5EF4-FFF2-40B4-BE49-F238E27FC236}">
                <a16:creationId xmlns:a16="http://schemas.microsoft.com/office/drawing/2014/main" id="{07A9CA5E-FAA3-47DF-A06E-33FB6ECAEA6D}"/>
              </a:ext>
            </a:extLst>
          </p:cNvPr>
          <p:cNvSpPr>
            <a:spLocks noChangeArrowheads="1"/>
          </p:cNvSpPr>
          <p:nvPr/>
        </p:nvSpPr>
        <p:spPr bwMode="auto">
          <a:xfrm>
            <a:off x="6096000" y="5105400"/>
            <a:ext cx="2590800" cy="914400"/>
          </a:xfrm>
          <a:prstGeom prst="wedgeRoundRectCallout">
            <a:avLst>
              <a:gd name="adj1" fmla="val -78539"/>
              <a:gd name="adj2" fmla="val -68417"/>
              <a:gd name="adj3" fmla="val 16667"/>
            </a:avLst>
          </a:prstGeom>
          <a:solidFill>
            <a:schemeClr val="bg1"/>
          </a:solidFill>
          <a:ln w="19050">
            <a:solidFill>
              <a:schemeClr val="tx1"/>
            </a:solidFill>
            <a:miter lim="800000"/>
            <a:headEnd/>
            <a:tailEnd/>
          </a:ln>
          <a:effec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dirty="0"/>
              <a:t>&lt;Const&gt; </a:t>
            </a:r>
            <a:r>
              <a:rPr lang="ja-JP" altLang="en-US" sz="2400" dirty="0"/>
              <a:t>の個数を</a:t>
            </a:r>
            <a:endParaRPr lang="en-US" altLang="ja-JP" sz="2400" dirty="0"/>
          </a:p>
          <a:p>
            <a:pPr algn="ctr" eaLnBrk="1" hangingPunct="1"/>
            <a:r>
              <a:rPr lang="ja-JP" altLang="en-US" sz="2400" dirty="0"/>
              <a:t>カウント</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&lt;Unsigned&gt;</a:t>
            </a:r>
            <a:r>
              <a:rPr lang="ja-JP" altLang="en-US">
                <a:effectLst/>
              </a:rPr>
              <a:t>部の制約検査</a:t>
            </a:r>
          </a:p>
        </p:txBody>
      </p:sp>
      <p:sp>
        <p:nvSpPr>
          <p:cNvPr id="1027"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マクロ構文から変数の型を判定</a:t>
            </a:r>
          </a:p>
        </p:txBody>
      </p:sp>
      <p:sp>
        <p:nvSpPr>
          <p:cNvPr id="1028" name="Text Box 4"/>
          <p:cNvSpPr txBox="1">
            <a:spLocks noChangeArrowheads="1"/>
          </p:cNvSpPr>
          <p:nvPr/>
        </p:nvSpPr>
        <p:spPr bwMode="auto">
          <a:xfrm>
            <a:off x="1066800" y="2743200"/>
            <a:ext cx="7161233" cy="1387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&lt;</a:t>
            </a:r>
            <a:r>
              <a:rPr lang="en-US" altLang="ja-JP" sz="2800" dirty="0"/>
              <a:t>Unsigned&gt; ::= NAME</a:t>
            </a:r>
          </a:p>
          <a:p>
            <a:r>
              <a:rPr lang="en-US" altLang="ja-JP" sz="2800" dirty="0"/>
              <a:t>                        | NAME “[” &lt;</a:t>
            </a:r>
            <a:r>
              <a:rPr lang="en-US" altLang="ja-JP" sz="2800" dirty="0" err="1"/>
              <a:t>Exp</a:t>
            </a:r>
            <a:r>
              <a:rPr lang="en-US" altLang="ja-JP" sz="2800" dirty="0"/>
              <a:t>&gt; “]”</a:t>
            </a:r>
          </a:p>
          <a:p>
            <a:r>
              <a:rPr lang="en-US" altLang="ja-JP" sz="2800" dirty="0"/>
              <a:t>                        | INTEGER | CHARACTER | … </a:t>
            </a:r>
          </a:p>
        </p:txBody>
      </p:sp>
      <p:sp>
        <p:nvSpPr>
          <p:cNvPr id="1031" name="Text Box 7"/>
          <p:cNvSpPr txBox="1">
            <a:spLocks noChangeArrowheads="1"/>
          </p:cNvSpPr>
          <p:nvPr/>
        </p:nvSpPr>
        <p:spPr bwMode="auto">
          <a:xfrm>
            <a:off x="1219200" y="4267200"/>
            <a:ext cx="5240835"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a:t>
            </a:r>
            <a:r>
              <a:rPr lang="ja-JP" altLang="en-US" sz="2800" dirty="0"/>
              <a:t>[</a:t>
            </a:r>
            <a:r>
              <a:rPr lang="en-US" altLang="ja-JP" sz="2800" dirty="0"/>
              <a:t>”</a:t>
            </a:r>
            <a:r>
              <a:rPr lang="ja-JP" altLang="en-US" sz="2800" dirty="0"/>
              <a:t> &lt;</a:t>
            </a:r>
            <a:r>
              <a:rPr lang="en-US" altLang="ja-JP" sz="2800" dirty="0" err="1"/>
              <a:t>Exp</a:t>
            </a:r>
            <a:r>
              <a:rPr lang="en-US" altLang="ja-JP" sz="2800" dirty="0"/>
              <a:t>&gt; “]” </a:t>
            </a:r>
            <a:r>
              <a:rPr lang="ja-JP" altLang="en-US" sz="2800" dirty="0"/>
              <a:t>の有無で型を決定</a:t>
            </a:r>
          </a:p>
        </p:txBody>
      </p:sp>
      <p:sp>
        <p:nvSpPr>
          <p:cNvPr id="1032" name="Text Box 8"/>
          <p:cNvSpPr txBox="1">
            <a:spLocks noChangeArrowheads="1"/>
          </p:cNvSpPr>
          <p:nvPr/>
        </p:nvSpPr>
        <p:spPr bwMode="auto">
          <a:xfrm>
            <a:off x="533400" y="4953000"/>
            <a:ext cx="8296287" cy="95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a:t>
            </a:r>
            <a:r>
              <a:rPr lang="ja-JP" altLang="en-US" sz="2800" dirty="0"/>
              <a:t>[</a:t>
            </a:r>
            <a:r>
              <a:rPr lang="en-US" altLang="ja-JP" sz="2800" dirty="0"/>
              <a:t>”</a:t>
            </a:r>
            <a:r>
              <a:rPr lang="ja-JP" altLang="en-US" sz="2800" dirty="0"/>
              <a:t> &lt;</a:t>
            </a:r>
            <a:r>
              <a:rPr lang="en-US" altLang="ja-JP" sz="2800" dirty="0" err="1"/>
              <a:t>Exp</a:t>
            </a:r>
            <a:r>
              <a:rPr lang="en-US" altLang="ja-JP" sz="2800" dirty="0"/>
              <a:t>&gt; “]” </a:t>
            </a:r>
            <a:r>
              <a:rPr lang="ja-JP" altLang="en-US" sz="2800" dirty="0"/>
              <a:t>無し ⇒ </a:t>
            </a:r>
            <a:r>
              <a:rPr lang="en-US" altLang="ja-JP" sz="2800" dirty="0"/>
              <a:t>INT</a:t>
            </a:r>
            <a:r>
              <a:rPr lang="ja-JP" altLang="en-US" sz="2800" dirty="0"/>
              <a:t>型以外はエラー</a:t>
            </a:r>
          </a:p>
          <a:p>
            <a:r>
              <a:rPr lang="en-US" altLang="ja-JP" sz="2800" dirty="0"/>
              <a:t>“</a:t>
            </a:r>
            <a:r>
              <a:rPr lang="ja-JP" altLang="en-US" sz="2800" dirty="0"/>
              <a:t>[</a:t>
            </a:r>
            <a:r>
              <a:rPr lang="en-US" altLang="ja-JP" sz="2800" dirty="0"/>
              <a:t>”</a:t>
            </a:r>
            <a:r>
              <a:rPr lang="ja-JP" altLang="en-US" sz="2800" dirty="0"/>
              <a:t> &lt;</a:t>
            </a:r>
            <a:r>
              <a:rPr lang="en-US" altLang="ja-JP" sz="2800" dirty="0" err="1"/>
              <a:t>Exp</a:t>
            </a:r>
            <a:r>
              <a:rPr lang="en-US" altLang="ja-JP" sz="2800" dirty="0"/>
              <a:t>&gt; “]” </a:t>
            </a:r>
            <a:r>
              <a:rPr lang="ja-JP" altLang="en-US" sz="2800" dirty="0"/>
              <a:t>有り ⇒ </a:t>
            </a:r>
            <a:r>
              <a:rPr lang="en-US" altLang="ja-JP" sz="2800" dirty="0"/>
              <a:t>ARRAYOFINT</a:t>
            </a:r>
            <a:r>
              <a:rPr lang="ja-JP" altLang="en-US" sz="2800" dirty="0"/>
              <a:t>型以外はエラー</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31"/>
                                        </p:tgtEl>
                                        <p:attrNameLst>
                                          <p:attrName>style.visibility</p:attrName>
                                        </p:attrNameLst>
                                      </p:cBhvr>
                                      <p:to>
                                        <p:strVal val="visible"/>
                                      </p:to>
                                    </p:set>
                                    <p:animEffect transition="in" filter="checkerboard(across)">
                                      <p:cBhvr>
                                        <p:cTn id="7" dur="500"/>
                                        <p:tgtEl>
                                          <p:spTgt spid="10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32"/>
                                        </p:tgtEl>
                                        <p:attrNameLst>
                                          <p:attrName>style.visibility</p:attrName>
                                        </p:attrNameLst>
                                      </p:cBhvr>
                                      <p:to>
                                        <p:strVal val="visible"/>
                                      </p:to>
                                    </p:set>
                                    <p:animEffect transition="in" filter="checkerboard(across)">
                                      <p:cBhvr>
                                        <p:cTn id="12" dur="500"/>
                                        <p:tgtEl>
                                          <p:spTgt spid="10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1" grpId="0" autoUpdateAnimBg="0"/>
      <p:bldP spid="1032"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lstStyle/>
          <a:p>
            <a:pPr>
              <a:defRPr/>
            </a:pPr>
            <a:r>
              <a:rPr lang="ja-JP" altLang="en-US" dirty="0"/>
              <a:t>制約検査プログラム</a:t>
            </a:r>
          </a:p>
        </p:txBody>
      </p:sp>
      <p:sp>
        <p:nvSpPr>
          <p:cNvPr id="5" name="コンテンツ プレースホルダ 4"/>
          <p:cNvSpPr>
            <a:spLocks noGrp="1"/>
          </p:cNvSpPr>
          <p:nvPr>
            <p:ph idx="4294967295"/>
          </p:nvPr>
        </p:nvSpPr>
        <p:spPr>
          <a:xfrm>
            <a:off x="1066800" y="1371600"/>
            <a:ext cx="7543800" cy="533400"/>
          </a:xfrm>
        </p:spPr>
        <p:txBody>
          <a:bodyPr/>
          <a:lstStyle/>
          <a:p>
            <a:r>
              <a:rPr lang="en-US" altLang="ja-JP" sz="2400"/>
              <a:t>&lt;Unsigned&gt; </a:t>
            </a:r>
            <a:r>
              <a:rPr lang="ja-JP" altLang="en-US" sz="2400"/>
              <a:t>部 </a:t>
            </a:r>
            <a:r>
              <a:rPr lang="en-US" altLang="ja-JP" sz="2400"/>
              <a:t>(</a:t>
            </a:r>
            <a:r>
              <a:rPr lang="ja-JP" altLang="en-US" sz="2400"/>
              <a:t>スカラ変数の場合</a:t>
            </a:r>
            <a:r>
              <a:rPr lang="en-US" altLang="ja-JP" sz="2400"/>
              <a:t>)</a:t>
            </a:r>
            <a:endParaRPr lang="ja-JP" altLang="en-US" sz="2400"/>
          </a:p>
        </p:txBody>
      </p:sp>
      <p:sp>
        <p:nvSpPr>
          <p:cNvPr id="4" name="正方形/長方形 3"/>
          <p:cNvSpPr/>
          <p:nvPr/>
        </p:nvSpPr>
        <p:spPr bwMode="auto">
          <a:xfrm>
            <a:off x="228600" y="1905000"/>
            <a:ext cx="8686800" cy="47244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void </a:t>
            </a:r>
            <a:r>
              <a:rPr lang="en-US" altLang="ja-JP" sz="2800" dirty="0" err="1"/>
              <a:t>parseUnsigned</a:t>
            </a:r>
            <a:r>
              <a:rPr lang="en-US" altLang="ja-JP" sz="2800" dirty="0"/>
              <a:t> () {</a:t>
            </a:r>
          </a:p>
          <a:p>
            <a:pPr eaLnBrk="1" hangingPunct="1"/>
            <a:r>
              <a:rPr lang="en-US" altLang="ja-JP" sz="2800" dirty="0"/>
              <a:t> if (token == </a:t>
            </a:r>
            <a:r>
              <a:rPr lang="ja-JP" altLang="en-US" sz="2800" dirty="0"/>
              <a:t>名前</a:t>
            </a:r>
            <a:r>
              <a:rPr lang="en-US" altLang="ja-JP" sz="2800" dirty="0"/>
              <a:t>) {</a:t>
            </a:r>
            <a:endParaRPr lang="ja-JP" altLang="en-US" sz="2800" dirty="0">
              <a:solidFill>
                <a:srgbClr val="FFFF99"/>
              </a:solidFill>
            </a:endParaRPr>
          </a:p>
          <a:p>
            <a:pPr eaLnBrk="1" hangingPunct="1"/>
            <a:r>
              <a:rPr lang="en-US" altLang="ja-JP" sz="2800" dirty="0"/>
              <a:t>        String name = </a:t>
            </a:r>
            <a:r>
              <a:rPr lang="en-US" altLang="ja-JP" sz="2800" dirty="0" err="1"/>
              <a:t>token.strValue</a:t>
            </a:r>
            <a:r>
              <a:rPr lang="en-US" altLang="ja-JP" sz="2800" dirty="0"/>
              <a:t> </a:t>
            </a:r>
            <a:r>
              <a:rPr lang="ja-JP" altLang="en-US" sz="2800" dirty="0"/>
              <a:t>の値;   </a:t>
            </a:r>
            <a:r>
              <a:rPr lang="ja-JP" altLang="en-US" sz="2400" dirty="0">
                <a:solidFill>
                  <a:srgbClr val="FFFF99"/>
                </a:solidFill>
              </a:rPr>
              <a:t>// 変数名を得る</a:t>
            </a:r>
            <a:endParaRPr lang="en-US" altLang="ja-JP" sz="2800" dirty="0"/>
          </a:p>
          <a:p>
            <a:pPr eaLnBrk="1" hangingPunct="1"/>
            <a:r>
              <a:rPr lang="en-US" altLang="ja-JP" sz="2800" dirty="0"/>
              <a:t>        </a:t>
            </a:r>
            <a:r>
              <a:rPr lang="en-US" altLang="ja-JP" sz="2800" dirty="0">
                <a:solidFill>
                  <a:srgbClr val="FF99FF"/>
                </a:solidFill>
              </a:rPr>
              <a:t>if (!exist (name))</a:t>
            </a:r>
            <a:r>
              <a:rPr lang="en-US" altLang="ja-JP" sz="2800" dirty="0"/>
              <a:t>                            </a:t>
            </a:r>
            <a:r>
              <a:rPr lang="en-US" altLang="ja-JP" sz="2400" dirty="0">
                <a:solidFill>
                  <a:srgbClr val="FFFF99"/>
                </a:solidFill>
              </a:rPr>
              <a:t>// </a:t>
            </a:r>
            <a:r>
              <a:rPr lang="ja-JP" altLang="en-US" sz="2400" dirty="0">
                <a:solidFill>
                  <a:srgbClr val="FFFF99"/>
                </a:solidFill>
              </a:rPr>
              <a:t>登録済かをチェック</a:t>
            </a:r>
            <a:endParaRPr lang="en-US" altLang="ja-JP" sz="2800" dirty="0"/>
          </a:p>
          <a:p>
            <a:pPr eaLnBrk="1" hangingPunct="1"/>
            <a:r>
              <a:rPr lang="en-US" altLang="ja-JP" sz="2800" dirty="0"/>
              <a:t>            </a:t>
            </a:r>
            <a:r>
              <a:rPr lang="en-US" altLang="ja-JP" sz="2800" dirty="0" err="1"/>
              <a:t>syntaxError</a:t>
            </a:r>
            <a:r>
              <a:rPr lang="en-US" altLang="ja-JP" sz="2800" dirty="0"/>
              <a:t> (“</a:t>
            </a:r>
            <a:r>
              <a:rPr lang="ja-JP" altLang="en-US" sz="2400" dirty="0"/>
              <a:t>未定義です</a:t>
            </a:r>
            <a:r>
              <a:rPr lang="en-US" altLang="ja-JP" sz="2800" dirty="0"/>
              <a:t>”</a:t>
            </a:r>
            <a:r>
              <a:rPr lang="ja-JP" altLang="en-US" sz="2800" dirty="0"/>
              <a:t>);</a:t>
            </a:r>
            <a:r>
              <a:rPr lang="en-US" altLang="ja-JP" sz="2800" dirty="0"/>
              <a:t>        </a:t>
            </a:r>
            <a:r>
              <a:rPr lang="en-US" altLang="ja-JP" sz="2400" dirty="0">
                <a:solidFill>
                  <a:srgbClr val="FFFF99"/>
                </a:solidFill>
              </a:rPr>
              <a:t>// </a:t>
            </a:r>
            <a:r>
              <a:rPr lang="ja-JP" altLang="en-US" sz="2400" dirty="0">
                <a:solidFill>
                  <a:srgbClr val="FFFF99"/>
                </a:solidFill>
              </a:rPr>
              <a:t>未定義ならエラー</a:t>
            </a:r>
            <a:endParaRPr lang="ja-JP" altLang="en-US" sz="2800" dirty="0"/>
          </a:p>
          <a:p>
            <a:pPr eaLnBrk="1" hangingPunct="1"/>
            <a:r>
              <a:rPr lang="en-US" altLang="ja-JP" sz="2800" dirty="0"/>
              <a:t>        token = </a:t>
            </a:r>
            <a:r>
              <a:rPr lang="en-US" altLang="ja-JP" sz="2800" dirty="0" err="1"/>
              <a:t>nextToken</a:t>
            </a:r>
            <a:r>
              <a:rPr lang="en-US" altLang="ja-JP" sz="2800" dirty="0"/>
              <a:t>();</a:t>
            </a:r>
          </a:p>
          <a:p>
            <a:pPr eaLnBrk="1" hangingPunct="1"/>
            <a:r>
              <a:rPr lang="en-US" altLang="ja-JP" sz="2800" dirty="0"/>
              <a:t>        </a:t>
            </a:r>
            <a:r>
              <a:rPr lang="en-US" altLang="ja-JP" sz="2800" dirty="0">
                <a:solidFill>
                  <a:srgbClr val="FF99FF"/>
                </a:solidFill>
              </a:rPr>
              <a:t>if (!</a:t>
            </a:r>
            <a:r>
              <a:rPr lang="en-US" altLang="ja-JP" sz="2800" dirty="0" err="1">
                <a:solidFill>
                  <a:srgbClr val="FF99FF"/>
                </a:solidFill>
              </a:rPr>
              <a:t>checkType</a:t>
            </a:r>
            <a:r>
              <a:rPr lang="en-US" altLang="ja-JP" sz="2800" dirty="0">
                <a:solidFill>
                  <a:srgbClr val="FF99FF"/>
                </a:solidFill>
              </a:rPr>
              <a:t> (name, INT))</a:t>
            </a:r>
            <a:r>
              <a:rPr lang="en-US" altLang="ja-JP" sz="2800" dirty="0"/>
              <a:t>   </a:t>
            </a:r>
            <a:r>
              <a:rPr lang="en-US" altLang="ja-JP" sz="2400" dirty="0">
                <a:solidFill>
                  <a:srgbClr val="FFFF99"/>
                </a:solidFill>
              </a:rPr>
              <a:t>// </a:t>
            </a:r>
            <a:r>
              <a:rPr lang="ja-JP" altLang="en-US" sz="2400" dirty="0">
                <a:solidFill>
                  <a:srgbClr val="FFFF99"/>
                </a:solidFill>
              </a:rPr>
              <a:t>登録された型をチェック</a:t>
            </a:r>
            <a:endParaRPr lang="en-US" altLang="ja-JP" sz="2800" dirty="0"/>
          </a:p>
          <a:p>
            <a:pPr eaLnBrk="1" hangingPunct="1"/>
            <a:r>
              <a:rPr lang="en-US" altLang="ja-JP" sz="2800" dirty="0"/>
              <a:t>            </a:t>
            </a:r>
            <a:r>
              <a:rPr lang="en-US" altLang="ja-JP" sz="2800" dirty="0" err="1"/>
              <a:t>syntaxError</a:t>
            </a:r>
            <a:r>
              <a:rPr lang="en-US" altLang="ja-JP" sz="2800" dirty="0"/>
              <a:t> (“</a:t>
            </a:r>
            <a:r>
              <a:rPr lang="ja-JP" altLang="en-US" sz="2400" dirty="0"/>
              <a:t>型が不一致です</a:t>
            </a:r>
            <a:r>
              <a:rPr lang="en-US" altLang="ja-JP" sz="2800" dirty="0"/>
              <a:t>”</a:t>
            </a:r>
            <a:r>
              <a:rPr lang="ja-JP" altLang="en-US" sz="2800" dirty="0"/>
              <a:t>);</a:t>
            </a:r>
            <a:r>
              <a:rPr lang="en-US" altLang="ja-JP" sz="2800" dirty="0"/>
              <a:t>  </a:t>
            </a:r>
            <a:r>
              <a:rPr lang="en-US" altLang="ja-JP" sz="2400" dirty="0">
                <a:solidFill>
                  <a:srgbClr val="FFFF99"/>
                </a:solidFill>
              </a:rPr>
              <a:t>// </a:t>
            </a:r>
            <a:r>
              <a:rPr lang="en-US" altLang="ja-JP" sz="2400" dirty="0" err="1">
                <a:solidFill>
                  <a:srgbClr val="FFFF99"/>
                </a:solidFill>
              </a:rPr>
              <a:t>int</a:t>
            </a:r>
            <a:r>
              <a:rPr lang="en-US" altLang="ja-JP" sz="2400" dirty="0">
                <a:solidFill>
                  <a:srgbClr val="FFFF99"/>
                </a:solidFill>
              </a:rPr>
              <a:t> </a:t>
            </a:r>
            <a:r>
              <a:rPr lang="ja-JP" altLang="en-US" sz="2400" dirty="0">
                <a:solidFill>
                  <a:srgbClr val="FFFF99"/>
                </a:solidFill>
              </a:rPr>
              <a:t>型以外はエラー</a:t>
            </a:r>
            <a:endParaRPr lang="ja-JP" altLang="en-US" sz="2800" dirty="0"/>
          </a:p>
          <a:p>
            <a:pPr eaLnBrk="1" hangingPunct="1"/>
            <a:r>
              <a:rPr lang="en-US" altLang="ja-JP" sz="2800" dirty="0"/>
              <a:t>       }</a:t>
            </a:r>
          </a:p>
          <a:p>
            <a:pPr eaLnBrk="1" hangingPunct="1"/>
            <a:r>
              <a:rPr lang="en-US" altLang="ja-JP" sz="2800" dirty="0"/>
              <a:t>   } else if (token == </a:t>
            </a:r>
            <a:r>
              <a:rPr lang="ja-JP" altLang="en-US" sz="2800" dirty="0"/>
              <a:t>整数</a:t>
            </a:r>
            <a:r>
              <a:rPr lang="en-US" altLang="ja-JP" sz="2800" dirty="0"/>
              <a:t>) {</a:t>
            </a:r>
          </a:p>
          <a:p>
            <a:pPr eaLnBrk="1" hangingPunct="1"/>
            <a:r>
              <a:rPr lang="en-US" altLang="ja-JP" sz="2800" dirty="0"/>
              <a:t>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lstStyle/>
          <a:p>
            <a:pPr>
              <a:defRPr/>
            </a:pPr>
            <a:r>
              <a:rPr lang="ja-JP" altLang="en-US" dirty="0"/>
              <a:t>制約検査プログラム</a:t>
            </a:r>
          </a:p>
        </p:txBody>
      </p:sp>
      <p:sp>
        <p:nvSpPr>
          <p:cNvPr id="94213" name="Rectangle 5"/>
          <p:cNvSpPr>
            <a:spLocks noChangeArrowheads="1"/>
          </p:cNvSpPr>
          <p:nvPr/>
        </p:nvSpPr>
        <p:spPr bwMode="auto">
          <a:xfrm>
            <a:off x="228600" y="762000"/>
            <a:ext cx="8534400" cy="5943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err="1"/>
              <a:t>boolean</a:t>
            </a:r>
            <a:r>
              <a:rPr lang="en-US" altLang="ja-JP" sz="2800" dirty="0"/>
              <a:t> </a:t>
            </a:r>
            <a:r>
              <a:rPr lang="en-US" altLang="ja-JP" sz="2800" dirty="0" err="1"/>
              <a:t>parseUnsigned</a:t>
            </a:r>
            <a:r>
              <a:rPr lang="en-US" altLang="ja-JP" sz="2800" dirty="0"/>
              <a:t> () {</a:t>
            </a:r>
          </a:p>
          <a:p>
            <a:r>
              <a:rPr lang="en-US" altLang="ja-JP" sz="2800" dirty="0"/>
              <a:t>    if (token == </a:t>
            </a:r>
            <a:r>
              <a:rPr lang="ja-JP" altLang="en-US" sz="2800" dirty="0"/>
              <a:t>名前</a:t>
            </a:r>
            <a:r>
              <a:rPr lang="en-US" altLang="ja-JP" sz="2800" dirty="0"/>
              <a:t>) {</a:t>
            </a:r>
            <a:endParaRPr lang="ja-JP" altLang="en-US" sz="2800" dirty="0">
              <a:solidFill>
                <a:srgbClr val="FFFF99"/>
              </a:solidFill>
            </a:endParaRPr>
          </a:p>
          <a:p>
            <a:r>
              <a:rPr lang="en-US" altLang="ja-JP" sz="2800" dirty="0"/>
              <a:t>        String name = </a:t>
            </a:r>
            <a:r>
              <a:rPr lang="en-US" altLang="ja-JP" sz="2800" dirty="0" err="1"/>
              <a:t>token.strValue</a:t>
            </a:r>
            <a:r>
              <a:rPr lang="en-US" altLang="ja-JP" sz="2800" dirty="0"/>
              <a:t> </a:t>
            </a:r>
            <a:r>
              <a:rPr lang="ja-JP" altLang="en-US" sz="2800" dirty="0"/>
              <a:t>の値;     </a:t>
            </a:r>
            <a:r>
              <a:rPr lang="ja-JP" altLang="en-US" sz="2400" dirty="0">
                <a:solidFill>
                  <a:srgbClr val="FFFF99"/>
                </a:solidFill>
              </a:rPr>
              <a:t>// 変数名を得る</a:t>
            </a:r>
            <a:endParaRPr lang="en-US" altLang="ja-JP" sz="2800" dirty="0"/>
          </a:p>
          <a:p>
            <a:r>
              <a:rPr lang="en-US" altLang="ja-JP" sz="2800" dirty="0"/>
              <a:t>        if (!exist (name)) </a:t>
            </a:r>
            <a:r>
              <a:rPr lang="en-US" altLang="ja-JP" sz="2800" dirty="0" err="1"/>
              <a:t>syntaxError</a:t>
            </a:r>
            <a:r>
              <a:rPr lang="en-US" altLang="ja-JP" sz="2800" dirty="0"/>
              <a:t> (“</a:t>
            </a:r>
            <a:r>
              <a:rPr lang="ja-JP" altLang="en-US" sz="2400" dirty="0"/>
              <a:t>未定義です</a:t>
            </a:r>
            <a:r>
              <a:rPr lang="en-US" altLang="ja-JP" sz="2800" dirty="0"/>
              <a:t>”);</a:t>
            </a:r>
          </a:p>
          <a:p>
            <a:r>
              <a:rPr lang="en-US" altLang="ja-JP" sz="2800" dirty="0"/>
              <a:t>        token = </a:t>
            </a:r>
            <a:r>
              <a:rPr lang="en-US" altLang="ja-JP" sz="2800" dirty="0" err="1"/>
              <a:t>nextToken</a:t>
            </a:r>
            <a:r>
              <a:rPr lang="en-US" altLang="ja-JP" sz="2800" dirty="0"/>
              <a:t>();</a:t>
            </a:r>
          </a:p>
          <a:p>
            <a:r>
              <a:rPr lang="en-US" altLang="ja-JP" sz="2800" dirty="0"/>
              <a:t>        if (token == “[” ) {                                 </a:t>
            </a:r>
            <a:r>
              <a:rPr lang="en-US" altLang="ja-JP" sz="2400" dirty="0">
                <a:solidFill>
                  <a:srgbClr val="FFFF99"/>
                </a:solidFill>
              </a:rPr>
              <a:t>// </a:t>
            </a:r>
            <a:r>
              <a:rPr lang="ja-JP" altLang="en-US" sz="2400" dirty="0">
                <a:solidFill>
                  <a:srgbClr val="FFFF99"/>
                </a:solidFill>
              </a:rPr>
              <a:t>配列の場合</a:t>
            </a:r>
          </a:p>
          <a:p>
            <a:r>
              <a:rPr lang="en-US" altLang="ja-JP" sz="2800" dirty="0"/>
              <a:t>            </a:t>
            </a:r>
            <a:r>
              <a:rPr lang="en-US" altLang="ja-JP" sz="2800" dirty="0">
                <a:solidFill>
                  <a:srgbClr val="FF99FF"/>
                </a:solidFill>
              </a:rPr>
              <a:t>if (name </a:t>
            </a:r>
            <a:r>
              <a:rPr lang="ja-JP" altLang="en-US" sz="2800" dirty="0">
                <a:solidFill>
                  <a:srgbClr val="FF99FF"/>
                </a:solidFill>
              </a:rPr>
              <a:t>の型が </a:t>
            </a:r>
            <a:r>
              <a:rPr lang="en-US" altLang="ja-JP" sz="2800" dirty="0">
                <a:solidFill>
                  <a:srgbClr val="FF99FF"/>
                </a:solidFill>
              </a:rPr>
              <a:t>ARRAYOFINT </a:t>
            </a:r>
            <a:r>
              <a:rPr lang="ja-JP" altLang="en-US" sz="2800" dirty="0">
                <a:solidFill>
                  <a:srgbClr val="FF99FF"/>
                </a:solidFill>
              </a:rPr>
              <a:t>以外</a:t>
            </a:r>
            <a:r>
              <a:rPr lang="en-US" altLang="ja-JP" sz="2800" dirty="0">
                <a:solidFill>
                  <a:srgbClr val="FF99FF"/>
                </a:solidFill>
              </a:rPr>
              <a:t>)</a:t>
            </a:r>
          </a:p>
          <a:p>
            <a:r>
              <a:rPr lang="en-US" altLang="ja-JP" sz="2800" dirty="0"/>
              <a:t>               </a:t>
            </a:r>
            <a:r>
              <a:rPr lang="en-US" altLang="ja-JP" sz="2800" dirty="0" err="1"/>
              <a:t>syntaxError</a:t>
            </a:r>
            <a:r>
              <a:rPr lang="en-US" altLang="ja-JP" sz="2800" dirty="0"/>
              <a:t> (“</a:t>
            </a:r>
            <a:r>
              <a:rPr lang="ja-JP" altLang="en-US" sz="2400" dirty="0"/>
              <a:t>型が不一致です</a:t>
            </a:r>
            <a:r>
              <a:rPr lang="en-US" altLang="ja-JP" sz="2800" dirty="0"/>
              <a:t>”</a:t>
            </a:r>
            <a:r>
              <a:rPr lang="ja-JP" altLang="en-US" sz="2800" dirty="0"/>
              <a:t>);</a:t>
            </a:r>
          </a:p>
          <a:p>
            <a:r>
              <a:rPr lang="en-US" altLang="ja-JP" sz="2800" dirty="0"/>
              <a:t>           “[” &lt;</a:t>
            </a:r>
            <a:r>
              <a:rPr lang="en-US" altLang="ja-JP" sz="2800" dirty="0" err="1"/>
              <a:t>Exp</a:t>
            </a:r>
            <a:r>
              <a:rPr lang="en-US" altLang="ja-JP" sz="2800" dirty="0"/>
              <a:t>&gt; “]” </a:t>
            </a:r>
            <a:r>
              <a:rPr lang="ja-JP" altLang="en-US" sz="2800" dirty="0"/>
              <a:t>の処理</a:t>
            </a:r>
            <a:endParaRPr lang="en-US" altLang="ja-JP" sz="2800" dirty="0"/>
          </a:p>
          <a:p>
            <a:r>
              <a:rPr lang="en-US" altLang="ja-JP" sz="2800" dirty="0"/>
              <a:t>       } else {                                            </a:t>
            </a:r>
            <a:r>
              <a:rPr lang="en-US" altLang="ja-JP" sz="2400" dirty="0">
                <a:solidFill>
                  <a:srgbClr val="FFFF99"/>
                </a:solidFill>
              </a:rPr>
              <a:t>// </a:t>
            </a:r>
            <a:r>
              <a:rPr lang="ja-JP" altLang="en-US" sz="2400" dirty="0">
                <a:solidFill>
                  <a:srgbClr val="FFFF99"/>
                </a:solidFill>
              </a:rPr>
              <a:t>スカラ変数の場合</a:t>
            </a:r>
          </a:p>
          <a:p>
            <a:r>
              <a:rPr lang="en-US" altLang="ja-JP" sz="2800" dirty="0"/>
              <a:t>            </a:t>
            </a:r>
            <a:r>
              <a:rPr lang="en-US" altLang="ja-JP" sz="2800" dirty="0">
                <a:solidFill>
                  <a:srgbClr val="FF99FF"/>
                </a:solidFill>
              </a:rPr>
              <a:t>if (name </a:t>
            </a:r>
            <a:r>
              <a:rPr lang="ja-JP" altLang="en-US" sz="2800" dirty="0">
                <a:solidFill>
                  <a:srgbClr val="FF99FF"/>
                </a:solidFill>
              </a:rPr>
              <a:t>の型が </a:t>
            </a:r>
            <a:r>
              <a:rPr lang="en-US" altLang="ja-JP" sz="2800" dirty="0">
                <a:solidFill>
                  <a:srgbClr val="FF99FF"/>
                </a:solidFill>
              </a:rPr>
              <a:t>INT </a:t>
            </a:r>
            <a:r>
              <a:rPr lang="ja-JP" altLang="en-US" sz="2800" dirty="0">
                <a:solidFill>
                  <a:srgbClr val="FF99FF"/>
                </a:solidFill>
              </a:rPr>
              <a:t>以外</a:t>
            </a:r>
            <a:r>
              <a:rPr lang="en-US" altLang="ja-JP" sz="2800" dirty="0">
                <a:solidFill>
                  <a:srgbClr val="FF99FF"/>
                </a:solidFill>
              </a:rPr>
              <a:t>)</a:t>
            </a:r>
            <a:r>
              <a:rPr lang="en-US" altLang="ja-JP" sz="2800" dirty="0"/>
              <a:t> </a:t>
            </a:r>
          </a:p>
          <a:p>
            <a:r>
              <a:rPr lang="en-US" altLang="ja-JP" sz="2800" dirty="0"/>
              <a:t>                </a:t>
            </a:r>
            <a:r>
              <a:rPr lang="en-US" altLang="ja-JP" sz="2800" dirty="0" err="1"/>
              <a:t>syntaxError</a:t>
            </a:r>
            <a:r>
              <a:rPr lang="en-US" altLang="ja-JP" sz="2800" dirty="0"/>
              <a:t> (“</a:t>
            </a:r>
            <a:r>
              <a:rPr lang="ja-JP" altLang="en-US" sz="2400" dirty="0"/>
              <a:t>型が不一致です</a:t>
            </a:r>
            <a:r>
              <a:rPr lang="en-US" altLang="ja-JP" sz="2800" dirty="0"/>
              <a:t>”</a:t>
            </a:r>
            <a:r>
              <a:rPr lang="ja-JP" altLang="en-US" sz="2800" dirty="0"/>
              <a:t>);</a:t>
            </a:r>
          </a:p>
          <a:p>
            <a:r>
              <a:rPr lang="en-US" altLang="ja-JP" sz="2800" dirty="0"/>
              <a:t>       }</a:t>
            </a:r>
          </a:p>
          <a:p>
            <a:r>
              <a:rPr lang="en-US" altLang="ja-JP" sz="2800" dirty="0"/>
              <a:t>   } else if (token == </a:t>
            </a:r>
            <a:r>
              <a:rPr lang="ja-JP" altLang="en-US" sz="2800" dirty="0"/>
              <a:t>整数</a:t>
            </a:r>
            <a:r>
              <a:rPr lang="en-US" altLang="ja-JP" sz="2800"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制約検査</a:t>
            </a:r>
          </a:p>
        </p:txBody>
      </p:sp>
      <p:sp>
        <p:nvSpPr>
          <p:cNvPr id="10035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制約検査</a:t>
            </a:r>
          </a:p>
          <a:p>
            <a:pPr lvl="1"/>
            <a:r>
              <a:rPr lang="ja-JP" altLang="en-US">
                <a:effectLst/>
              </a:rPr>
              <a:t>変数の未定義・二重定義</a:t>
            </a:r>
          </a:p>
          <a:p>
            <a:pPr lvl="2"/>
            <a:r>
              <a:rPr lang="ja-JP" altLang="en-US">
                <a:effectLst/>
              </a:rPr>
              <a:t>変数が定義されているか</a:t>
            </a:r>
          </a:p>
          <a:p>
            <a:pPr lvl="1"/>
            <a:r>
              <a:rPr lang="ja-JP" altLang="en-US">
                <a:effectLst/>
              </a:rPr>
              <a:t>代入の左辺値</a:t>
            </a:r>
          </a:p>
          <a:p>
            <a:pPr lvl="2"/>
            <a:r>
              <a:rPr lang="ja-JP" altLang="en-US">
                <a:effectLst/>
              </a:rPr>
              <a:t>代入の左辺に左辺値はあるか</a:t>
            </a:r>
          </a:p>
          <a:p>
            <a:pPr lvl="1"/>
            <a:r>
              <a:rPr lang="ja-JP" altLang="en-US">
                <a:effectLst/>
              </a:rPr>
              <a:t>型検査</a:t>
            </a:r>
          </a:p>
          <a:p>
            <a:pPr lvl="2"/>
            <a:r>
              <a:rPr lang="ja-JP" altLang="en-US">
                <a:effectLst/>
              </a:rPr>
              <a:t>式の型が要求される型に一致しているか</a:t>
            </a:r>
            <a:endParaRPr lang="en-US" altLang="ja-JP">
              <a:effectLst/>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idx="4294967295"/>
          </p:nvPr>
        </p:nvSpPr>
        <p:spPr>
          <a:xfrm>
            <a:off x="1066800" y="304800"/>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変数の型</a:t>
            </a:r>
          </a:p>
        </p:txBody>
      </p:sp>
      <p:sp>
        <p:nvSpPr>
          <p:cNvPr id="129027" name="Rectangle 3"/>
          <p:cNvSpPr>
            <a:spLocks noGrp="1" noChangeArrowheads="1"/>
          </p:cNvSpPr>
          <p:nvPr>
            <p:ph type="body" idx="4294967295"/>
          </p:nvPr>
        </p:nvSpPr>
        <p:spPr>
          <a:xfrm>
            <a:off x="1066800" y="11430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int </a:t>
            </a:r>
            <a:r>
              <a:rPr lang="ja-JP" altLang="en-US">
                <a:effectLst/>
              </a:rPr>
              <a:t>型以外の型がある場合</a:t>
            </a:r>
          </a:p>
        </p:txBody>
      </p:sp>
      <p:sp>
        <p:nvSpPr>
          <p:cNvPr id="129028" name="Text Box 4"/>
          <p:cNvSpPr txBox="1">
            <a:spLocks noChangeArrowheads="1"/>
          </p:cNvSpPr>
          <p:nvPr/>
        </p:nvSpPr>
        <p:spPr bwMode="auto">
          <a:xfrm>
            <a:off x="1066800" y="1676400"/>
            <a:ext cx="8229600" cy="181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p>
            <a:r>
              <a:rPr lang="ja-JP" altLang="en-US" sz="2800" dirty="0"/>
              <a:t>&lt;</a:t>
            </a:r>
            <a:r>
              <a:rPr lang="en-US" altLang="ja-JP" sz="2800" dirty="0" err="1"/>
              <a:t>Decl</a:t>
            </a:r>
            <a:r>
              <a:rPr lang="en-US" altLang="ja-JP" sz="2800" dirty="0"/>
              <a:t>&gt; ::= “</a:t>
            </a:r>
            <a:r>
              <a:rPr lang="en-US" altLang="ja-JP" sz="2800" dirty="0" err="1"/>
              <a:t>int</a:t>
            </a:r>
            <a:r>
              <a:rPr lang="en-US" altLang="ja-JP" sz="2800" dirty="0"/>
              <a:t>”         NAME [ “[” &lt;</a:t>
            </a:r>
            <a:r>
              <a:rPr lang="en-US" altLang="ja-JP" sz="2800" dirty="0" err="1"/>
              <a:t>Const</a:t>
            </a:r>
            <a:r>
              <a:rPr lang="en-US" altLang="ja-JP" sz="2800" dirty="0"/>
              <a:t>&gt; “]” ] “;”</a:t>
            </a:r>
          </a:p>
          <a:p>
            <a:r>
              <a:rPr lang="en-US" altLang="ja-JP" sz="2800" dirty="0"/>
              <a:t>                 | “double”  NAME [ “[” &lt;</a:t>
            </a:r>
            <a:r>
              <a:rPr lang="en-US" altLang="ja-JP" sz="2800" dirty="0" err="1"/>
              <a:t>Const</a:t>
            </a:r>
            <a:r>
              <a:rPr lang="en-US" altLang="ja-JP" sz="2800" dirty="0"/>
              <a:t>&gt; “]” ] “;”</a:t>
            </a:r>
          </a:p>
          <a:p>
            <a:r>
              <a:rPr lang="en-US" altLang="ja-JP" sz="2800" dirty="0"/>
              <a:t>                 | “char”      NAME [ “[” &lt;</a:t>
            </a:r>
            <a:r>
              <a:rPr lang="en-US" altLang="ja-JP" sz="2800" dirty="0" err="1"/>
              <a:t>Const</a:t>
            </a:r>
            <a:r>
              <a:rPr lang="en-US" altLang="ja-JP" sz="2800" dirty="0"/>
              <a:t>&gt; “]” ] “;”</a:t>
            </a:r>
          </a:p>
          <a:p>
            <a:r>
              <a:rPr lang="en-US" altLang="ja-JP" sz="2800" dirty="0"/>
              <a:t>                 | “String”   NAME [ “[” &lt;</a:t>
            </a:r>
            <a:r>
              <a:rPr lang="en-US" altLang="ja-JP" sz="2800" dirty="0" err="1"/>
              <a:t>Const</a:t>
            </a:r>
            <a:r>
              <a:rPr lang="en-US" altLang="ja-JP" sz="2800" dirty="0"/>
              <a:t>&gt; “]” ] “;”</a:t>
            </a:r>
          </a:p>
        </p:txBody>
      </p:sp>
      <p:graphicFrame>
        <p:nvGraphicFramePr>
          <p:cNvPr id="129082" name="Group 58"/>
          <p:cNvGraphicFramePr>
            <a:graphicFrameLocks noGrp="1"/>
          </p:cNvGraphicFramePr>
          <p:nvPr/>
        </p:nvGraphicFramePr>
        <p:xfrm>
          <a:off x="762000" y="3505200"/>
          <a:ext cx="7848600" cy="3108960"/>
        </p:xfrm>
        <a:graphic>
          <a:graphicData uri="http://schemas.openxmlformats.org/drawingml/2006/table">
            <a:tbl>
              <a:tblPr/>
              <a:tblGrid>
                <a:gridCol w="18288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241300">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型</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&lt;Const&gt; “]”</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241300">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無し</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有り</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78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ARRAYOFINT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1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double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DOUBLE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ARRAYOFDOUBLE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1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char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CHAR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ARRAYOFCHAR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1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String</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STRING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ARRAYOFSTRING</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スコープルール</a:t>
            </a:r>
            <a:r>
              <a:rPr lang="ja-JP" altLang="en-US" sz="4000">
                <a:effectLst/>
              </a:rPr>
              <a:t>(</a:t>
            </a:r>
            <a:r>
              <a:rPr lang="en-US" altLang="ja-JP" sz="4000">
                <a:effectLst/>
              </a:rPr>
              <a:t>scope rule)</a:t>
            </a:r>
          </a:p>
        </p:txBody>
      </p:sp>
      <p:sp>
        <p:nvSpPr>
          <p:cNvPr id="149507" name="Rectangle 3"/>
          <p:cNvSpPr>
            <a:spLocks noGrp="1" noChangeArrowheads="1"/>
          </p:cNvSpPr>
          <p:nvPr>
            <p:ph type="body" idx="4294967295"/>
          </p:nvPr>
        </p:nvSpPr>
        <p:spPr>
          <a:xfrm>
            <a:off x="1066800" y="1447800"/>
            <a:ext cx="75438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スコープルール</a:t>
            </a:r>
          </a:p>
          <a:p>
            <a:pPr lvl="1"/>
            <a:r>
              <a:rPr lang="ja-JP" altLang="en-US">
                <a:effectLst/>
              </a:rPr>
              <a:t>名前の有効範囲</a:t>
            </a:r>
          </a:p>
        </p:txBody>
      </p:sp>
      <p:sp>
        <p:nvSpPr>
          <p:cNvPr id="149508" name="Rectangle 4"/>
          <p:cNvSpPr>
            <a:spLocks noChangeArrowheads="1"/>
          </p:cNvSpPr>
          <p:nvPr/>
        </p:nvSpPr>
        <p:spPr bwMode="auto">
          <a:xfrm>
            <a:off x="1295400" y="2895600"/>
            <a:ext cx="6934200" cy="2971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400"/>
              <a:t>       if (a == 0) {</a:t>
            </a:r>
          </a:p>
          <a:p>
            <a:r>
              <a:rPr lang="en-US" altLang="ja-JP" sz="2400"/>
              <a:t>           int x;</a:t>
            </a:r>
          </a:p>
          <a:p>
            <a:r>
              <a:rPr lang="en-US" altLang="ja-JP" sz="2400"/>
              <a:t>             :</a:t>
            </a:r>
          </a:p>
          <a:p>
            <a:r>
              <a:rPr lang="en-US" altLang="ja-JP" sz="2400"/>
              <a:t>       }</a:t>
            </a:r>
          </a:p>
          <a:p>
            <a:r>
              <a:rPr lang="en-US" altLang="ja-JP" sz="2400"/>
              <a:t>       for (int i=0; i&lt;10; ++i) {</a:t>
            </a:r>
          </a:p>
          <a:p>
            <a:r>
              <a:rPr lang="en-US" altLang="ja-JP" sz="2400"/>
              <a:t>             :</a:t>
            </a:r>
          </a:p>
          <a:p>
            <a:r>
              <a:rPr lang="en-US" altLang="ja-JP" sz="2400"/>
              <a:t>       } </a:t>
            </a:r>
          </a:p>
          <a:p>
            <a:endParaRPr lang="en-US" altLang="ja-JP" sz="2400"/>
          </a:p>
        </p:txBody>
      </p:sp>
      <p:grpSp>
        <p:nvGrpSpPr>
          <p:cNvPr id="149513" name="Group 9"/>
          <p:cNvGrpSpPr>
            <a:grpSpLocks/>
          </p:cNvGrpSpPr>
          <p:nvPr/>
        </p:nvGrpSpPr>
        <p:grpSpPr bwMode="auto">
          <a:xfrm>
            <a:off x="5029200" y="3048000"/>
            <a:ext cx="3060700" cy="1295400"/>
            <a:chOff x="3168" y="2304"/>
            <a:chExt cx="1928" cy="816"/>
          </a:xfrm>
        </p:grpSpPr>
        <p:sp>
          <p:nvSpPr>
            <p:cNvPr id="149509" name="AutoShape 5"/>
            <p:cNvSpPr>
              <a:spLocks/>
            </p:cNvSpPr>
            <p:nvPr/>
          </p:nvSpPr>
          <p:spPr bwMode="auto">
            <a:xfrm>
              <a:off x="3168" y="2304"/>
              <a:ext cx="96" cy="816"/>
            </a:xfrm>
            <a:prstGeom prst="rightBrace">
              <a:avLst>
                <a:gd name="adj1" fmla="val 70833"/>
                <a:gd name="adj2" fmla="val 50000"/>
              </a:avLst>
            </a:prstGeom>
            <a:noFill/>
            <a:ln w="28575">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49510" name="Text Box 6"/>
            <p:cNvSpPr txBox="1">
              <a:spLocks noChangeArrowheads="1"/>
            </p:cNvSpPr>
            <p:nvPr/>
          </p:nvSpPr>
          <p:spPr bwMode="auto">
            <a:xfrm>
              <a:off x="3312" y="2448"/>
              <a:ext cx="1784" cy="51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9050">
                  <a:solidFill>
                    <a:srgbClr val="FFFF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solidFill>
                    <a:srgbClr val="FFFF99"/>
                  </a:solidFill>
                </a:rPr>
                <a:t>int </a:t>
              </a:r>
              <a:r>
                <a:rPr lang="ja-JP" altLang="en-US" sz="2400">
                  <a:solidFill>
                    <a:srgbClr val="FFFF99"/>
                  </a:solidFill>
                </a:rPr>
                <a:t>型変数 </a:t>
              </a:r>
              <a:r>
                <a:rPr lang="en-US" altLang="ja-JP" sz="2400">
                  <a:solidFill>
                    <a:srgbClr val="FFFF99"/>
                  </a:solidFill>
                </a:rPr>
                <a:t>x </a:t>
              </a:r>
              <a:r>
                <a:rPr lang="ja-JP" altLang="en-US" sz="2400">
                  <a:solidFill>
                    <a:srgbClr val="FFFF99"/>
                  </a:solidFill>
                </a:rPr>
                <a:t>は</a:t>
              </a:r>
            </a:p>
            <a:p>
              <a:r>
                <a:rPr lang="ja-JP" altLang="en-US" sz="2400">
                  <a:solidFill>
                    <a:srgbClr val="FFFF99"/>
                  </a:solidFill>
                </a:rPr>
                <a:t>この内部のみで有効</a:t>
              </a:r>
            </a:p>
          </p:txBody>
        </p:sp>
      </p:grpSp>
      <p:grpSp>
        <p:nvGrpSpPr>
          <p:cNvPr id="149514" name="Group 10"/>
          <p:cNvGrpSpPr>
            <a:grpSpLocks/>
          </p:cNvGrpSpPr>
          <p:nvPr/>
        </p:nvGrpSpPr>
        <p:grpSpPr bwMode="auto">
          <a:xfrm>
            <a:off x="5029200" y="4419600"/>
            <a:ext cx="3136900" cy="1066800"/>
            <a:chOff x="3168" y="3168"/>
            <a:chExt cx="1976" cy="672"/>
          </a:xfrm>
        </p:grpSpPr>
        <p:sp>
          <p:nvSpPr>
            <p:cNvPr id="149511" name="AutoShape 7"/>
            <p:cNvSpPr>
              <a:spLocks/>
            </p:cNvSpPr>
            <p:nvPr/>
          </p:nvSpPr>
          <p:spPr bwMode="auto">
            <a:xfrm>
              <a:off x="3168" y="3168"/>
              <a:ext cx="96" cy="672"/>
            </a:xfrm>
            <a:prstGeom prst="rightBrace">
              <a:avLst>
                <a:gd name="adj1" fmla="val 58333"/>
                <a:gd name="adj2" fmla="val 50000"/>
              </a:avLst>
            </a:prstGeom>
            <a:noFill/>
            <a:ln w="28575">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49512" name="Text Box 8"/>
            <p:cNvSpPr txBox="1">
              <a:spLocks noChangeArrowheads="1"/>
            </p:cNvSpPr>
            <p:nvPr/>
          </p:nvSpPr>
          <p:spPr bwMode="auto">
            <a:xfrm>
              <a:off x="3360" y="3216"/>
              <a:ext cx="1784" cy="51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9050">
                  <a:solidFill>
                    <a:srgbClr val="FFFF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solidFill>
                    <a:srgbClr val="FFFF99"/>
                  </a:solidFill>
                </a:rPr>
                <a:t>int </a:t>
              </a:r>
              <a:r>
                <a:rPr lang="ja-JP" altLang="en-US" sz="2400">
                  <a:solidFill>
                    <a:srgbClr val="FFFF99"/>
                  </a:solidFill>
                </a:rPr>
                <a:t>型変数 </a:t>
              </a:r>
              <a:r>
                <a:rPr lang="en-US" altLang="ja-JP" sz="2400">
                  <a:solidFill>
                    <a:srgbClr val="FFFF99"/>
                  </a:solidFill>
                </a:rPr>
                <a:t>i </a:t>
              </a:r>
              <a:r>
                <a:rPr lang="ja-JP" altLang="en-US" sz="2400">
                  <a:solidFill>
                    <a:srgbClr val="FFFF99"/>
                  </a:solidFill>
                </a:rPr>
                <a:t>は</a:t>
              </a:r>
            </a:p>
            <a:p>
              <a:r>
                <a:rPr lang="ja-JP" altLang="en-US" sz="2400">
                  <a:solidFill>
                    <a:srgbClr val="FFFF99"/>
                  </a:solidFill>
                </a:rPr>
                <a:t>この内部のみで有効</a:t>
              </a:r>
            </a:p>
          </p:txBody>
        </p:sp>
      </p:grpSp>
      <p:sp>
        <p:nvSpPr>
          <p:cNvPr id="149515" name="Text Box 11"/>
          <p:cNvSpPr txBox="1">
            <a:spLocks noChangeArrowheads="1"/>
          </p:cNvSpPr>
          <p:nvPr/>
        </p:nvSpPr>
        <p:spPr bwMode="auto">
          <a:xfrm>
            <a:off x="2057400" y="6096000"/>
            <a:ext cx="52593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有効範囲ごとに記号表を作成する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49513"/>
                                        </p:tgtEl>
                                        <p:attrNameLst>
                                          <p:attrName>style.visibility</p:attrName>
                                        </p:attrNameLst>
                                      </p:cBhvr>
                                      <p:to>
                                        <p:strVal val="visible"/>
                                      </p:to>
                                    </p:set>
                                    <p:animEffect transition="in" filter="checkerboard(across)">
                                      <p:cBhvr>
                                        <p:cTn id="7" dur="500"/>
                                        <p:tgtEl>
                                          <p:spTgt spid="1495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49514"/>
                                        </p:tgtEl>
                                        <p:attrNameLst>
                                          <p:attrName>style.visibility</p:attrName>
                                        </p:attrNameLst>
                                      </p:cBhvr>
                                      <p:to>
                                        <p:strVal val="visible"/>
                                      </p:to>
                                    </p:set>
                                    <p:animEffect transition="in" filter="checkerboard(across)">
                                      <p:cBhvr>
                                        <p:cTn id="12" dur="500"/>
                                        <p:tgtEl>
                                          <p:spTgt spid="1495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49515"/>
                                        </p:tgtEl>
                                        <p:attrNameLst>
                                          <p:attrName>style.visibility</p:attrName>
                                        </p:attrNameLst>
                                      </p:cBhvr>
                                      <p:to>
                                        <p:strVal val="visible"/>
                                      </p:to>
                                    </p:set>
                                    <p:animEffect transition="in" filter="checkerboard(across)">
                                      <p:cBhvr>
                                        <p:cTn id="17" dur="500"/>
                                        <p:tgtEl>
                                          <p:spTgt spid="1495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15"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スコープルール</a:t>
            </a:r>
          </a:p>
        </p:txBody>
      </p:sp>
      <p:sp>
        <p:nvSpPr>
          <p:cNvPr id="150531" name="Rectangle 3"/>
          <p:cNvSpPr>
            <a:spLocks noGrp="1" noChangeArrowheads="1"/>
          </p:cNvSpPr>
          <p:nvPr>
            <p:ph type="body" idx="4294967295"/>
          </p:nvPr>
        </p:nvSpPr>
        <p:spPr>
          <a:xfrm>
            <a:off x="1066800" y="1981200"/>
            <a:ext cx="7696200" cy="441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記号表の動的管理</a:t>
            </a:r>
          </a:p>
          <a:p>
            <a:pPr lvl="1"/>
            <a:r>
              <a:rPr lang="ja-JP" altLang="en-US">
                <a:effectLst/>
              </a:rPr>
              <a:t>ブロックに入る → 新しい記号表を作成</a:t>
            </a:r>
          </a:p>
          <a:p>
            <a:pPr lvl="1"/>
            <a:r>
              <a:rPr lang="ja-JP" altLang="en-US">
                <a:effectLst/>
              </a:rPr>
              <a:t>ブロックから出る → 最新の記号表を削除</a:t>
            </a:r>
          </a:p>
          <a:p>
            <a:r>
              <a:rPr lang="ja-JP" altLang="en-US">
                <a:effectLst/>
              </a:rPr>
              <a:t>名前の参照</a:t>
            </a:r>
          </a:p>
          <a:p>
            <a:pPr lvl="1"/>
            <a:r>
              <a:rPr lang="ja-JP" altLang="en-US">
                <a:effectLst/>
              </a:rPr>
              <a:t>最も新しい記号表から順に検索</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記号表の動的管理</a:t>
            </a:r>
          </a:p>
        </p:txBody>
      </p:sp>
      <p:sp>
        <p:nvSpPr>
          <p:cNvPr id="152579" name="Rectangle 3"/>
          <p:cNvSpPr>
            <a:spLocks noChangeArrowheads="1"/>
          </p:cNvSpPr>
          <p:nvPr/>
        </p:nvSpPr>
        <p:spPr bwMode="auto">
          <a:xfrm>
            <a:off x="1295400" y="1676400"/>
            <a:ext cx="2667000" cy="4724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ja-JP" altLang="en-US" sz="2800"/>
              <a:t>{</a:t>
            </a:r>
          </a:p>
          <a:p>
            <a:r>
              <a:rPr lang="ja-JP" altLang="en-US" sz="2800"/>
              <a:t>    </a:t>
            </a:r>
            <a:r>
              <a:rPr lang="en-US" altLang="ja-JP" sz="2800"/>
              <a:t>int i, j</a:t>
            </a:r>
            <a:r>
              <a:rPr lang="ja-JP" altLang="en-US" sz="2800"/>
              <a:t>;</a:t>
            </a:r>
          </a:p>
          <a:p>
            <a:r>
              <a:rPr lang="ja-JP" altLang="en-US" sz="2800"/>
              <a:t>    {</a:t>
            </a:r>
          </a:p>
          <a:p>
            <a:r>
              <a:rPr lang="ja-JP" altLang="en-US" sz="2800"/>
              <a:t>        </a:t>
            </a:r>
            <a:r>
              <a:rPr lang="en-US" altLang="ja-JP" sz="2800"/>
              <a:t>int k, l;</a:t>
            </a:r>
          </a:p>
          <a:p>
            <a:r>
              <a:rPr lang="ja-JP" altLang="en-US" sz="2800"/>
              <a:t>    }</a:t>
            </a:r>
          </a:p>
          <a:p>
            <a:r>
              <a:rPr lang="ja-JP" altLang="en-US" sz="2800"/>
              <a:t>     :</a:t>
            </a:r>
          </a:p>
          <a:p>
            <a:r>
              <a:rPr lang="ja-JP" altLang="en-US" sz="2800"/>
              <a:t>    {</a:t>
            </a:r>
          </a:p>
          <a:p>
            <a:r>
              <a:rPr lang="ja-JP" altLang="en-US" sz="2800"/>
              <a:t>        </a:t>
            </a:r>
            <a:r>
              <a:rPr lang="en-US" altLang="ja-JP" sz="2800"/>
              <a:t>int m, n;</a:t>
            </a:r>
            <a:endParaRPr lang="ja-JP" altLang="en-US" sz="2800"/>
          </a:p>
          <a:p>
            <a:r>
              <a:rPr lang="ja-JP" altLang="en-US" sz="2800"/>
              <a:t>    }</a:t>
            </a:r>
          </a:p>
          <a:p>
            <a:r>
              <a:rPr lang="ja-JP" altLang="en-US" sz="2800"/>
              <a:t>     :</a:t>
            </a:r>
          </a:p>
          <a:p>
            <a:r>
              <a:rPr lang="ja-JP" altLang="en-US" sz="2800"/>
              <a:t>}</a:t>
            </a:r>
          </a:p>
        </p:txBody>
      </p:sp>
      <p:sp>
        <p:nvSpPr>
          <p:cNvPr id="152580" name="Line 4"/>
          <p:cNvSpPr>
            <a:spLocks noChangeShapeType="1"/>
          </p:cNvSpPr>
          <p:nvPr/>
        </p:nvSpPr>
        <p:spPr bwMode="auto">
          <a:xfrm>
            <a:off x="1066800" y="1752600"/>
            <a:ext cx="0" cy="8382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152629" name="Group 53"/>
          <p:cNvGraphicFramePr>
            <a:graphicFrameLocks noGrp="1"/>
          </p:cNvGraphicFramePr>
          <p:nvPr/>
        </p:nvGraphicFramePr>
        <p:xfrm>
          <a:off x="4572000" y="16764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52580"/>
                                        </p:tgtEl>
                                        <p:attrNameLst>
                                          <p:attrName>style.visibility</p:attrName>
                                        </p:attrNameLst>
                                      </p:cBhvr>
                                      <p:to>
                                        <p:strVal val="visible"/>
                                      </p:to>
                                    </p:set>
                                    <p:animEffect transition="in" filter="wipe(up)">
                                      <p:cBhvr>
                                        <p:cTn id="7" dur="500"/>
                                        <p:tgtEl>
                                          <p:spTgt spid="1525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52629"/>
                                        </p:tgtEl>
                                        <p:attrNameLst>
                                          <p:attrName>style.visibility</p:attrName>
                                        </p:attrNameLst>
                                      </p:cBhvr>
                                      <p:to>
                                        <p:strVal val="visible"/>
                                      </p:to>
                                    </p:set>
                                    <p:animEffect transition="in" filter="checkerboard(across)">
                                      <p:cBhvr>
                                        <p:cTn id="12" dur="500"/>
                                        <p:tgtEl>
                                          <p:spTgt spid="1526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80"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記号表の動的管理</a:t>
            </a:r>
          </a:p>
        </p:txBody>
      </p:sp>
      <p:sp>
        <p:nvSpPr>
          <p:cNvPr id="154627" name="Rectangle 3"/>
          <p:cNvSpPr>
            <a:spLocks noChangeArrowheads="1"/>
          </p:cNvSpPr>
          <p:nvPr/>
        </p:nvSpPr>
        <p:spPr bwMode="auto">
          <a:xfrm>
            <a:off x="1295400" y="1676400"/>
            <a:ext cx="2667000" cy="4724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ja-JP" altLang="en-US" sz="2800"/>
              <a:t>{</a:t>
            </a:r>
          </a:p>
          <a:p>
            <a:r>
              <a:rPr lang="ja-JP" altLang="en-US" sz="2800"/>
              <a:t>    </a:t>
            </a:r>
            <a:r>
              <a:rPr lang="en-US" altLang="ja-JP" sz="2800"/>
              <a:t>int i, j</a:t>
            </a:r>
            <a:r>
              <a:rPr lang="ja-JP" altLang="en-US" sz="2800"/>
              <a:t>;</a:t>
            </a:r>
          </a:p>
          <a:p>
            <a:r>
              <a:rPr lang="ja-JP" altLang="en-US" sz="2800"/>
              <a:t>    {</a:t>
            </a:r>
          </a:p>
          <a:p>
            <a:r>
              <a:rPr lang="ja-JP" altLang="en-US" sz="2800"/>
              <a:t>        </a:t>
            </a:r>
            <a:r>
              <a:rPr lang="en-US" altLang="ja-JP" sz="2800"/>
              <a:t>int k, l;</a:t>
            </a:r>
          </a:p>
          <a:p>
            <a:r>
              <a:rPr lang="ja-JP" altLang="en-US" sz="2800"/>
              <a:t>    }</a:t>
            </a:r>
          </a:p>
          <a:p>
            <a:r>
              <a:rPr lang="ja-JP" altLang="en-US" sz="2800"/>
              <a:t>     :</a:t>
            </a:r>
          </a:p>
          <a:p>
            <a:r>
              <a:rPr lang="ja-JP" altLang="en-US" sz="2800"/>
              <a:t>    {</a:t>
            </a:r>
          </a:p>
          <a:p>
            <a:r>
              <a:rPr lang="ja-JP" altLang="en-US" sz="2800"/>
              <a:t>        </a:t>
            </a:r>
            <a:r>
              <a:rPr lang="en-US" altLang="ja-JP" sz="2800"/>
              <a:t>int m, n;</a:t>
            </a:r>
            <a:endParaRPr lang="ja-JP" altLang="en-US" sz="2800"/>
          </a:p>
          <a:p>
            <a:r>
              <a:rPr lang="ja-JP" altLang="en-US" sz="2800"/>
              <a:t>    }</a:t>
            </a:r>
          </a:p>
          <a:p>
            <a:r>
              <a:rPr lang="ja-JP" altLang="en-US" sz="2800"/>
              <a:t>     :</a:t>
            </a:r>
          </a:p>
          <a:p>
            <a:r>
              <a:rPr lang="ja-JP" altLang="en-US" sz="2800"/>
              <a:t>}</a:t>
            </a:r>
          </a:p>
        </p:txBody>
      </p:sp>
      <p:sp>
        <p:nvSpPr>
          <p:cNvPr id="154628" name="Line 4"/>
          <p:cNvSpPr>
            <a:spLocks noChangeShapeType="1"/>
          </p:cNvSpPr>
          <p:nvPr/>
        </p:nvSpPr>
        <p:spPr bwMode="auto">
          <a:xfrm>
            <a:off x="1066800" y="1752600"/>
            <a:ext cx="0" cy="8382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154629" name="Group 5"/>
          <p:cNvGraphicFramePr>
            <a:graphicFrameLocks noGrp="1"/>
          </p:cNvGraphicFramePr>
          <p:nvPr/>
        </p:nvGraphicFramePr>
        <p:xfrm>
          <a:off x="4572000" y="16764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54646" name="Line 22"/>
          <p:cNvSpPr>
            <a:spLocks noChangeShapeType="1"/>
          </p:cNvSpPr>
          <p:nvPr/>
        </p:nvSpPr>
        <p:spPr bwMode="auto">
          <a:xfrm>
            <a:off x="1066800" y="2590800"/>
            <a:ext cx="0" cy="12192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154647" name="Group 23"/>
          <p:cNvGraphicFramePr>
            <a:graphicFrameLocks noGrp="1"/>
          </p:cNvGraphicFramePr>
          <p:nvPr/>
        </p:nvGraphicFramePr>
        <p:xfrm>
          <a:off x="4572000" y="27432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k</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54646"/>
                                        </p:tgtEl>
                                        <p:attrNameLst>
                                          <p:attrName>style.visibility</p:attrName>
                                        </p:attrNameLst>
                                      </p:cBhvr>
                                      <p:to>
                                        <p:strVal val="visible"/>
                                      </p:to>
                                    </p:set>
                                    <p:animEffect transition="in" filter="wipe(up)">
                                      <p:cBhvr>
                                        <p:cTn id="7" dur="500"/>
                                        <p:tgtEl>
                                          <p:spTgt spid="1546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54647"/>
                                        </p:tgtEl>
                                        <p:attrNameLst>
                                          <p:attrName>style.visibility</p:attrName>
                                        </p:attrNameLst>
                                      </p:cBhvr>
                                      <p:to>
                                        <p:strVal val="visible"/>
                                      </p:to>
                                    </p:set>
                                    <p:animEffect transition="in" filter="checkerboard(across)">
                                      <p:cBhvr>
                                        <p:cTn id="12" dur="500"/>
                                        <p:tgtEl>
                                          <p:spTgt spid="1546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46"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記号表の動的管理</a:t>
            </a:r>
          </a:p>
        </p:txBody>
      </p:sp>
      <p:sp>
        <p:nvSpPr>
          <p:cNvPr id="153603" name="Rectangle 3"/>
          <p:cNvSpPr>
            <a:spLocks noChangeArrowheads="1"/>
          </p:cNvSpPr>
          <p:nvPr/>
        </p:nvSpPr>
        <p:spPr bwMode="auto">
          <a:xfrm>
            <a:off x="1295400" y="1676400"/>
            <a:ext cx="2667000" cy="4724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ja-JP" altLang="en-US" sz="2800"/>
              <a:t>{</a:t>
            </a:r>
          </a:p>
          <a:p>
            <a:r>
              <a:rPr lang="ja-JP" altLang="en-US" sz="2800"/>
              <a:t>    </a:t>
            </a:r>
            <a:r>
              <a:rPr lang="en-US" altLang="ja-JP" sz="2800"/>
              <a:t>int i, j</a:t>
            </a:r>
            <a:r>
              <a:rPr lang="ja-JP" altLang="en-US" sz="2800"/>
              <a:t>;</a:t>
            </a:r>
          </a:p>
          <a:p>
            <a:r>
              <a:rPr lang="ja-JP" altLang="en-US" sz="2800"/>
              <a:t>    {</a:t>
            </a:r>
          </a:p>
          <a:p>
            <a:r>
              <a:rPr lang="ja-JP" altLang="en-US" sz="2800"/>
              <a:t>        </a:t>
            </a:r>
            <a:r>
              <a:rPr lang="en-US" altLang="ja-JP" sz="2800"/>
              <a:t>int k, l;</a:t>
            </a:r>
          </a:p>
          <a:p>
            <a:r>
              <a:rPr lang="ja-JP" altLang="en-US" sz="2800"/>
              <a:t>    }</a:t>
            </a:r>
          </a:p>
          <a:p>
            <a:r>
              <a:rPr lang="ja-JP" altLang="en-US" sz="2800"/>
              <a:t>     :</a:t>
            </a:r>
          </a:p>
          <a:p>
            <a:r>
              <a:rPr lang="ja-JP" altLang="en-US" sz="2800"/>
              <a:t>    {</a:t>
            </a:r>
          </a:p>
          <a:p>
            <a:r>
              <a:rPr lang="ja-JP" altLang="en-US" sz="2800"/>
              <a:t>        </a:t>
            </a:r>
            <a:r>
              <a:rPr lang="en-US" altLang="ja-JP" sz="2800"/>
              <a:t>int m, n;</a:t>
            </a:r>
            <a:endParaRPr lang="ja-JP" altLang="en-US" sz="2800"/>
          </a:p>
          <a:p>
            <a:r>
              <a:rPr lang="ja-JP" altLang="en-US" sz="2800"/>
              <a:t>    }</a:t>
            </a:r>
          </a:p>
          <a:p>
            <a:r>
              <a:rPr lang="ja-JP" altLang="en-US" sz="2800"/>
              <a:t>     :</a:t>
            </a:r>
          </a:p>
          <a:p>
            <a:r>
              <a:rPr lang="ja-JP" altLang="en-US" sz="2800"/>
              <a:t>}</a:t>
            </a:r>
          </a:p>
        </p:txBody>
      </p:sp>
      <p:sp>
        <p:nvSpPr>
          <p:cNvPr id="153604" name="Line 4"/>
          <p:cNvSpPr>
            <a:spLocks noChangeShapeType="1"/>
          </p:cNvSpPr>
          <p:nvPr/>
        </p:nvSpPr>
        <p:spPr bwMode="auto">
          <a:xfrm>
            <a:off x="1066800" y="1752600"/>
            <a:ext cx="0" cy="8382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153605" name="Group 5"/>
          <p:cNvGraphicFramePr>
            <a:graphicFrameLocks noGrp="1"/>
          </p:cNvGraphicFramePr>
          <p:nvPr/>
        </p:nvGraphicFramePr>
        <p:xfrm>
          <a:off x="4572000" y="16764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53622" name="Line 22"/>
          <p:cNvSpPr>
            <a:spLocks noChangeShapeType="1"/>
          </p:cNvSpPr>
          <p:nvPr/>
        </p:nvSpPr>
        <p:spPr bwMode="auto">
          <a:xfrm>
            <a:off x="1066800" y="2590800"/>
            <a:ext cx="0" cy="12192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153623" name="Group 23"/>
          <p:cNvGraphicFramePr>
            <a:graphicFrameLocks noGrp="1"/>
          </p:cNvGraphicFramePr>
          <p:nvPr/>
        </p:nvGraphicFramePr>
        <p:xfrm>
          <a:off x="4572000" y="27432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k</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53640" name="Line 40"/>
          <p:cNvSpPr>
            <a:spLocks noChangeShapeType="1"/>
          </p:cNvSpPr>
          <p:nvPr/>
        </p:nvSpPr>
        <p:spPr bwMode="auto">
          <a:xfrm>
            <a:off x="1066800" y="3810000"/>
            <a:ext cx="0" cy="5334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53641" name="Line 41"/>
          <p:cNvSpPr>
            <a:spLocks noChangeShapeType="1"/>
          </p:cNvSpPr>
          <p:nvPr/>
        </p:nvSpPr>
        <p:spPr bwMode="auto">
          <a:xfrm>
            <a:off x="4343400" y="2743200"/>
            <a:ext cx="3886200" cy="990600"/>
          </a:xfrm>
          <a:prstGeom prst="line">
            <a:avLst/>
          </a:prstGeom>
          <a:noFill/>
          <a:ln w="57150" cmpd="thinThick">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53640"/>
                                        </p:tgtEl>
                                        <p:attrNameLst>
                                          <p:attrName>style.visibility</p:attrName>
                                        </p:attrNameLst>
                                      </p:cBhvr>
                                      <p:to>
                                        <p:strVal val="visible"/>
                                      </p:to>
                                    </p:set>
                                    <p:animEffect transition="in" filter="wipe(up)">
                                      <p:cBhvr>
                                        <p:cTn id="7" dur="500"/>
                                        <p:tgtEl>
                                          <p:spTgt spid="1536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41"/>
                                        </p:tgtEl>
                                        <p:attrNameLst>
                                          <p:attrName>style.visibility</p:attrName>
                                        </p:attrNameLst>
                                      </p:cBhvr>
                                      <p:to>
                                        <p:strVal val="visible"/>
                                      </p:to>
                                    </p:set>
                                    <p:animEffect transition="in" filter="wipe(left)">
                                      <p:cBhvr>
                                        <p:cTn id="12" dur="500"/>
                                        <p:tgtEl>
                                          <p:spTgt spid="1536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0" grpId="0" animBg="1"/>
      <p:bldP spid="153641"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記号表の動的管理</a:t>
            </a:r>
          </a:p>
        </p:txBody>
      </p:sp>
      <p:sp>
        <p:nvSpPr>
          <p:cNvPr id="82947" name="Rectangle 3"/>
          <p:cNvSpPr>
            <a:spLocks noChangeArrowheads="1"/>
          </p:cNvSpPr>
          <p:nvPr/>
        </p:nvSpPr>
        <p:spPr bwMode="auto">
          <a:xfrm>
            <a:off x="1295400" y="1676400"/>
            <a:ext cx="2667000" cy="4724400"/>
          </a:xfrm>
          <a:prstGeom prst="rect">
            <a:avLst/>
          </a:prstGeom>
          <a:solidFill>
            <a:srgbClr val="000000"/>
          </a:solidFill>
          <a:ln w="19050">
            <a:solidFill>
              <a:schemeClr val="tx1"/>
            </a:solidFill>
            <a:miter lim="800000"/>
            <a:headEnd/>
            <a:tailEnd/>
          </a:ln>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a:t>
            </a:r>
          </a:p>
          <a:p>
            <a:pPr algn="l" eaLnBrk="1" hangingPunct="1"/>
            <a:r>
              <a:rPr lang="ja-JP" altLang="en-US" sz="2800" dirty="0"/>
              <a:t>    </a:t>
            </a:r>
            <a:r>
              <a:rPr lang="en-US" altLang="ja-JP" sz="2800" dirty="0"/>
              <a:t>int i, j</a:t>
            </a:r>
            <a:r>
              <a:rPr lang="ja-JP" altLang="en-US" sz="2800" dirty="0"/>
              <a:t>;</a:t>
            </a:r>
          </a:p>
          <a:p>
            <a:pPr algn="l" eaLnBrk="1" hangingPunct="1"/>
            <a:r>
              <a:rPr lang="ja-JP" altLang="en-US" sz="2800" dirty="0"/>
              <a:t>    {</a:t>
            </a:r>
          </a:p>
          <a:p>
            <a:pPr algn="l" eaLnBrk="1" hangingPunct="1"/>
            <a:r>
              <a:rPr lang="ja-JP" altLang="en-US" sz="2800" dirty="0"/>
              <a:t>        </a:t>
            </a:r>
            <a:r>
              <a:rPr lang="en-US" altLang="ja-JP" sz="2800" dirty="0"/>
              <a:t>int k, l;</a:t>
            </a:r>
          </a:p>
          <a:p>
            <a:pPr algn="l" eaLnBrk="1" hangingPunct="1"/>
            <a:r>
              <a:rPr lang="ja-JP" altLang="en-US" sz="2800" dirty="0"/>
              <a:t>    }</a:t>
            </a:r>
          </a:p>
          <a:p>
            <a:pPr algn="l" eaLnBrk="1" hangingPunct="1"/>
            <a:r>
              <a:rPr lang="ja-JP" altLang="en-US" sz="2800" dirty="0"/>
              <a:t>     :</a:t>
            </a:r>
          </a:p>
          <a:p>
            <a:pPr algn="l" eaLnBrk="1" hangingPunct="1"/>
            <a:r>
              <a:rPr lang="ja-JP" altLang="en-US" sz="2800" dirty="0"/>
              <a:t>    {</a:t>
            </a:r>
          </a:p>
          <a:p>
            <a:pPr algn="l" eaLnBrk="1" hangingPunct="1"/>
            <a:r>
              <a:rPr lang="ja-JP" altLang="en-US" sz="2800" dirty="0"/>
              <a:t>        </a:t>
            </a:r>
            <a:r>
              <a:rPr lang="en-US" altLang="ja-JP" sz="2800" dirty="0"/>
              <a:t>int m, n;</a:t>
            </a:r>
            <a:endParaRPr lang="ja-JP" altLang="en-US" sz="2800" dirty="0"/>
          </a:p>
          <a:p>
            <a:pPr algn="l" eaLnBrk="1" hangingPunct="1"/>
            <a:r>
              <a:rPr lang="ja-JP" altLang="en-US" sz="2800" dirty="0"/>
              <a:t>    }</a:t>
            </a:r>
          </a:p>
          <a:p>
            <a:pPr algn="l" eaLnBrk="1" hangingPunct="1"/>
            <a:r>
              <a:rPr lang="ja-JP" altLang="en-US" sz="2800" dirty="0"/>
              <a:t>     :</a:t>
            </a:r>
          </a:p>
          <a:p>
            <a:pPr algn="l" eaLnBrk="1" hangingPunct="1"/>
            <a:r>
              <a:rPr lang="ja-JP" altLang="en-US" sz="2800" dirty="0"/>
              <a:t>}</a:t>
            </a:r>
          </a:p>
        </p:txBody>
      </p:sp>
      <p:sp>
        <p:nvSpPr>
          <p:cNvPr id="82948" name="Line 4"/>
          <p:cNvSpPr>
            <a:spLocks noChangeShapeType="1"/>
          </p:cNvSpPr>
          <p:nvPr/>
        </p:nvSpPr>
        <p:spPr bwMode="auto">
          <a:xfrm>
            <a:off x="1066800" y="1752600"/>
            <a:ext cx="0" cy="838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78181" name="Group 5"/>
          <p:cNvGraphicFramePr>
            <a:graphicFrameLocks noGrp="1"/>
          </p:cNvGraphicFramePr>
          <p:nvPr/>
        </p:nvGraphicFramePr>
        <p:xfrm>
          <a:off x="4572000" y="16764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82966" name="Line 22"/>
          <p:cNvSpPr>
            <a:spLocks noChangeShapeType="1"/>
          </p:cNvSpPr>
          <p:nvPr/>
        </p:nvSpPr>
        <p:spPr bwMode="auto">
          <a:xfrm>
            <a:off x="1066800" y="2590800"/>
            <a:ext cx="0" cy="1219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78199" name="Group 23"/>
          <p:cNvGraphicFramePr>
            <a:graphicFrameLocks noGrp="1"/>
          </p:cNvGraphicFramePr>
          <p:nvPr/>
        </p:nvGraphicFramePr>
        <p:xfrm>
          <a:off x="4572000" y="27432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k</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82984" name="Line 40"/>
          <p:cNvSpPr>
            <a:spLocks noChangeShapeType="1"/>
          </p:cNvSpPr>
          <p:nvPr/>
        </p:nvSpPr>
        <p:spPr bwMode="auto">
          <a:xfrm>
            <a:off x="1066800" y="3810000"/>
            <a:ext cx="0" cy="5334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sp>
        <p:nvSpPr>
          <p:cNvPr id="82985" name="Line 41"/>
          <p:cNvSpPr>
            <a:spLocks noChangeShapeType="1"/>
          </p:cNvSpPr>
          <p:nvPr/>
        </p:nvSpPr>
        <p:spPr bwMode="auto">
          <a:xfrm>
            <a:off x="4343400" y="2743200"/>
            <a:ext cx="3886200" cy="990600"/>
          </a:xfrm>
          <a:prstGeom prst="line">
            <a:avLst/>
          </a:prstGeom>
          <a:noFill/>
          <a:ln w="57150" cmpd="thinThick">
            <a:solidFill>
              <a:srgbClr val="FF0000"/>
            </a:solidFill>
            <a:round/>
            <a:headEnd/>
            <a:tailEn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sp>
        <p:nvSpPr>
          <p:cNvPr id="178218" name="Line 42"/>
          <p:cNvSpPr>
            <a:spLocks noChangeShapeType="1"/>
          </p:cNvSpPr>
          <p:nvPr/>
        </p:nvSpPr>
        <p:spPr bwMode="auto">
          <a:xfrm>
            <a:off x="1066800" y="4343400"/>
            <a:ext cx="0" cy="1219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78219" name="Group 43"/>
          <p:cNvGraphicFramePr>
            <a:graphicFrameLocks noGrp="1"/>
          </p:cNvGraphicFramePr>
          <p:nvPr/>
        </p:nvGraphicFramePr>
        <p:xfrm>
          <a:off x="4572000" y="38100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m</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2" name="テキスト ボックス 11"/>
          <p:cNvSpPr txBox="1">
            <a:spLocks noChangeArrowheads="1"/>
          </p:cNvSpPr>
          <p:nvPr/>
        </p:nvSpPr>
        <p:spPr bwMode="auto">
          <a:xfrm>
            <a:off x="4876800" y="5105400"/>
            <a:ext cx="300672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k</a:t>
            </a:r>
            <a:r>
              <a:rPr lang="ja-JP" altLang="en-US" sz="2800" dirty="0"/>
              <a:t> と </a:t>
            </a:r>
            <a:r>
              <a:rPr lang="en-US" altLang="ja-JP" sz="2800" dirty="0"/>
              <a:t>m, l </a:t>
            </a:r>
            <a:r>
              <a:rPr lang="ja-JP" altLang="en-US" sz="2800" dirty="0"/>
              <a:t>と </a:t>
            </a:r>
            <a:r>
              <a:rPr lang="en-US" altLang="ja-JP" sz="2800" dirty="0"/>
              <a:t>n </a:t>
            </a:r>
            <a:r>
              <a:rPr lang="ja-JP" altLang="en-US" sz="2800" dirty="0"/>
              <a:t>で</a:t>
            </a:r>
            <a:endParaRPr lang="en-US" altLang="ja-JP" sz="2800" dirty="0"/>
          </a:p>
          <a:p>
            <a:pPr eaLnBrk="1" hangingPunct="1"/>
            <a:r>
              <a:rPr lang="ja-JP" altLang="en-US" sz="2800" dirty="0"/>
              <a:t>共通の領域を使用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78218"/>
                                        </p:tgtEl>
                                        <p:attrNameLst>
                                          <p:attrName>style.visibility</p:attrName>
                                        </p:attrNameLst>
                                      </p:cBhvr>
                                      <p:to>
                                        <p:strVal val="visible"/>
                                      </p:to>
                                    </p:set>
                                    <p:animEffect transition="in" filter="wipe(up)">
                                      <p:cBhvr>
                                        <p:cTn id="7" dur="500"/>
                                        <p:tgtEl>
                                          <p:spTgt spid="178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78219"/>
                                        </p:tgtEl>
                                        <p:attrNameLst>
                                          <p:attrName>style.visibility</p:attrName>
                                        </p:attrNameLst>
                                      </p:cBhvr>
                                      <p:to>
                                        <p:strVal val="visible"/>
                                      </p:to>
                                    </p:set>
                                    <p:animEffect transition="in" filter="checkerboard(across)">
                                      <p:cBhvr>
                                        <p:cTn id="12" dur="500"/>
                                        <p:tgtEl>
                                          <p:spTgt spid="1782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218" grpId="0" animBg="1"/>
      <p:bldP spid="12" grpId="0"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記号表の動的管理</a:t>
            </a:r>
          </a:p>
        </p:txBody>
      </p:sp>
      <p:sp>
        <p:nvSpPr>
          <p:cNvPr id="155651" name="Rectangle 3"/>
          <p:cNvSpPr>
            <a:spLocks noChangeArrowheads="1"/>
          </p:cNvSpPr>
          <p:nvPr/>
        </p:nvSpPr>
        <p:spPr bwMode="auto">
          <a:xfrm>
            <a:off x="1295400" y="1676400"/>
            <a:ext cx="2667000" cy="4724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ja-JP" altLang="en-US" sz="2800"/>
              <a:t>{</a:t>
            </a:r>
          </a:p>
          <a:p>
            <a:r>
              <a:rPr lang="ja-JP" altLang="en-US" sz="2800"/>
              <a:t>    </a:t>
            </a:r>
            <a:r>
              <a:rPr lang="en-US" altLang="ja-JP" sz="2800"/>
              <a:t>int i, j</a:t>
            </a:r>
            <a:r>
              <a:rPr lang="ja-JP" altLang="en-US" sz="2800"/>
              <a:t>;</a:t>
            </a:r>
          </a:p>
          <a:p>
            <a:r>
              <a:rPr lang="ja-JP" altLang="en-US" sz="2800"/>
              <a:t>    {</a:t>
            </a:r>
          </a:p>
          <a:p>
            <a:r>
              <a:rPr lang="ja-JP" altLang="en-US" sz="2800"/>
              <a:t>        </a:t>
            </a:r>
            <a:r>
              <a:rPr lang="en-US" altLang="ja-JP" sz="2800"/>
              <a:t>int k, l;</a:t>
            </a:r>
          </a:p>
          <a:p>
            <a:r>
              <a:rPr lang="ja-JP" altLang="en-US" sz="2800"/>
              <a:t>    }</a:t>
            </a:r>
          </a:p>
          <a:p>
            <a:r>
              <a:rPr lang="ja-JP" altLang="en-US" sz="2800"/>
              <a:t>     :</a:t>
            </a:r>
          </a:p>
          <a:p>
            <a:r>
              <a:rPr lang="ja-JP" altLang="en-US" sz="2800"/>
              <a:t>    {</a:t>
            </a:r>
          </a:p>
          <a:p>
            <a:r>
              <a:rPr lang="ja-JP" altLang="en-US" sz="2800"/>
              <a:t>        </a:t>
            </a:r>
            <a:r>
              <a:rPr lang="en-US" altLang="ja-JP" sz="2800"/>
              <a:t>int m, n;</a:t>
            </a:r>
            <a:endParaRPr lang="ja-JP" altLang="en-US" sz="2800"/>
          </a:p>
          <a:p>
            <a:r>
              <a:rPr lang="ja-JP" altLang="en-US" sz="2800"/>
              <a:t>    }</a:t>
            </a:r>
          </a:p>
          <a:p>
            <a:r>
              <a:rPr lang="ja-JP" altLang="en-US" sz="2800"/>
              <a:t>     :</a:t>
            </a:r>
          </a:p>
          <a:p>
            <a:r>
              <a:rPr lang="ja-JP" altLang="en-US" sz="2800"/>
              <a:t>}</a:t>
            </a:r>
          </a:p>
        </p:txBody>
      </p:sp>
      <p:sp>
        <p:nvSpPr>
          <p:cNvPr id="155652" name="Line 4"/>
          <p:cNvSpPr>
            <a:spLocks noChangeShapeType="1"/>
          </p:cNvSpPr>
          <p:nvPr/>
        </p:nvSpPr>
        <p:spPr bwMode="auto">
          <a:xfrm>
            <a:off x="1066800" y="1752600"/>
            <a:ext cx="0" cy="8382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155653" name="Group 5"/>
          <p:cNvGraphicFramePr>
            <a:graphicFrameLocks noGrp="1"/>
          </p:cNvGraphicFramePr>
          <p:nvPr/>
        </p:nvGraphicFramePr>
        <p:xfrm>
          <a:off x="4572000" y="16764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55670" name="Line 22"/>
          <p:cNvSpPr>
            <a:spLocks noChangeShapeType="1"/>
          </p:cNvSpPr>
          <p:nvPr/>
        </p:nvSpPr>
        <p:spPr bwMode="auto">
          <a:xfrm>
            <a:off x="1066800" y="2590800"/>
            <a:ext cx="0" cy="12192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155671" name="Group 23"/>
          <p:cNvGraphicFramePr>
            <a:graphicFrameLocks noGrp="1"/>
          </p:cNvGraphicFramePr>
          <p:nvPr/>
        </p:nvGraphicFramePr>
        <p:xfrm>
          <a:off x="4572000" y="27432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k</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55688" name="Line 40"/>
          <p:cNvSpPr>
            <a:spLocks noChangeShapeType="1"/>
          </p:cNvSpPr>
          <p:nvPr/>
        </p:nvSpPr>
        <p:spPr bwMode="auto">
          <a:xfrm>
            <a:off x="1066800" y="3810000"/>
            <a:ext cx="0" cy="5334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55689" name="Line 41"/>
          <p:cNvSpPr>
            <a:spLocks noChangeShapeType="1"/>
          </p:cNvSpPr>
          <p:nvPr/>
        </p:nvSpPr>
        <p:spPr bwMode="auto">
          <a:xfrm>
            <a:off x="4343400" y="2743200"/>
            <a:ext cx="3886200" cy="990600"/>
          </a:xfrm>
          <a:prstGeom prst="line">
            <a:avLst/>
          </a:prstGeom>
          <a:noFill/>
          <a:ln w="57150" cmpd="thinThick">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55690" name="Line 42"/>
          <p:cNvSpPr>
            <a:spLocks noChangeShapeType="1"/>
          </p:cNvSpPr>
          <p:nvPr/>
        </p:nvSpPr>
        <p:spPr bwMode="auto">
          <a:xfrm>
            <a:off x="1066800" y="4343400"/>
            <a:ext cx="0" cy="12192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155691" name="Group 43"/>
          <p:cNvGraphicFramePr>
            <a:graphicFrameLocks noGrp="1"/>
          </p:cNvGraphicFramePr>
          <p:nvPr/>
        </p:nvGraphicFramePr>
        <p:xfrm>
          <a:off x="4572000" y="38100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55708" name="Line 60"/>
          <p:cNvSpPr>
            <a:spLocks noChangeShapeType="1"/>
          </p:cNvSpPr>
          <p:nvPr/>
        </p:nvSpPr>
        <p:spPr bwMode="auto">
          <a:xfrm>
            <a:off x="1066800" y="5562600"/>
            <a:ext cx="0" cy="8382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55709" name="Line 61"/>
          <p:cNvSpPr>
            <a:spLocks noChangeShapeType="1"/>
          </p:cNvSpPr>
          <p:nvPr/>
        </p:nvSpPr>
        <p:spPr bwMode="auto">
          <a:xfrm>
            <a:off x="4419600" y="3810000"/>
            <a:ext cx="3886200" cy="990600"/>
          </a:xfrm>
          <a:prstGeom prst="line">
            <a:avLst/>
          </a:prstGeom>
          <a:noFill/>
          <a:ln w="57150" cmpd="thinThick">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55708"/>
                                        </p:tgtEl>
                                        <p:attrNameLst>
                                          <p:attrName>style.visibility</p:attrName>
                                        </p:attrNameLst>
                                      </p:cBhvr>
                                      <p:to>
                                        <p:strVal val="visible"/>
                                      </p:to>
                                    </p:set>
                                    <p:animEffect transition="in" filter="wipe(up)">
                                      <p:cBhvr>
                                        <p:cTn id="7" dur="500"/>
                                        <p:tgtEl>
                                          <p:spTgt spid="1557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5709"/>
                                        </p:tgtEl>
                                        <p:attrNameLst>
                                          <p:attrName>style.visibility</p:attrName>
                                        </p:attrNameLst>
                                      </p:cBhvr>
                                      <p:to>
                                        <p:strVal val="visible"/>
                                      </p:to>
                                    </p:set>
                                    <p:animEffect transition="in" filter="wipe(left)">
                                      <p:cBhvr>
                                        <p:cTn id="12" dur="500"/>
                                        <p:tgtEl>
                                          <p:spTgt spid="1557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708" grpId="0" animBg="1"/>
      <p:bldP spid="155709"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名前の参照</a:t>
            </a:r>
          </a:p>
        </p:txBody>
      </p:sp>
      <p:sp>
        <p:nvSpPr>
          <p:cNvPr id="157699" name="Rectangle 3"/>
          <p:cNvSpPr>
            <a:spLocks noChangeArrowheads="1"/>
          </p:cNvSpPr>
          <p:nvPr/>
        </p:nvSpPr>
        <p:spPr bwMode="auto">
          <a:xfrm>
            <a:off x="1295400" y="1676400"/>
            <a:ext cx="2667000" cy="4724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ja-JP" altLang="en-US" sz="2800"/>
              <a:t>{</a:t>
            </a:r>
          </a:p>
          <a:p>
            <a:r>
              <a:rPr lang="ja-JP" altLang="en-US" sz="2800"/>
              <a:t>    </a:t>
            </a:r>
            <a:r>
              <a:rPr lang="en-US" altLang="ja-JP" sz="2800"/>
              <a:t>int i, j, k</a:t>
            </a:r>
            <a:r>
              <a:rPr lang="ja-JP" altLang="en-US" sz="2800"/>
              <a:t>;</a:t>
            </a:r>
          </a:p>
          <a:p>
            <a:r>
              <a:rPr lang="ja-JP" altLang="en-US" sz="2800"/>
              <a:t>    {</a:t>
            </a:r>
          </a:p>
          <a:p>
            <a:r>
              <a:rPr lang="ja-JP" altLang="en-US" sz="2800"/>
              <a:t>        </a:t>
            </a:r>
            <a:r>
              <a:rPr lang="en-US" altLang="ja-JP" sz="2800"/>
              <a:t>int i, j;</a:t>
            </a:r>
          </a:p>
          <a:p>
            <a:r>
              <a:rPr lang="ja-JP" altLang="en-US" sz="2800"/>
              <a:t>        {</a:t>
            </a:r>
          </a:p>
          <a:p>
            <a:r>
              <a:rPr lang="ja-JP" altLang="en-US" sz="2800"/>
              <a:t>           </a:t>
            </a:r>
            <a:r>
              <a:rPr lang="en-US" altLang="ja-JP" sz="2800"/>
              <a:t>int i</a:t>
            </a:r>
          </a:p>
          <a:p>
            <a:r>
              <a:rPr lang="ja-JP" altLang="en-US" sz="2800"/>
              <a:t>        }</a:t>
            </a:r>
          </a:p>
          <a:p>
            <a:r>
              <a:rPr lang="ja-JP" altLang="en-US" sz="2800"/>
              <a:t>        :</a:t>
            </a:r>
          </a:p>
          <a:p>
            <a:r>
              <a:rPr lang="ja-JP" altLang="en-US" sz="2800"/>
              <a:t>     }</a:t>
            </a:r>
          </a:p>
          <a:p>
            <a:r>
              <a:rPr lang="ja-JP" altLang="en-US" sz="2800"/>
              <a:t>     :</a:t>
            </a:r>
          </a:p>
          <a:p>
            <a:r>
              <a:rPr lang="ja-JP" altLang="en-US" sz="2800"/>
              <a:t>}</a:t>
            </a:r>
          </a:p>
        </p:txBody>
      </p:sp>
      <p:sp>
        <p:nvSpPr>
          <p:cNvPr id="157700" name="Line 4"/>
          <p:cNvSpPr>
            <a:spLocks noChangeShapeType="1"/>
          </p:cNvSpPr>
          <p:nvPr/>
        </p:nvSpPr>
        <p:spPr bwMode="auto">
          <a:xfrm>
            <a:off x="1066800" y="1752600"/>
            <a:ext cx="0" cy="8382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157728" name="Group 32"/>
          <p:cNvGraphicFramePr>
            <a:graphicFrameLocks noGrp="1"/>
          </p:cNvGraphicFramePr>
          <p:nvPr/>
        </p:nvGraphicFramePr>
        <p:xfrm>
          <a:off x="4572000" y="1676400"/>
          <a:ext cx="3429000" cy="13716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k</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57729" name="Line 33"/>
          <p:cNvSpPr>
            <a:spLocks noChangeShapeType="1"/>
          </p:cNvSpPr>
          <p:nvPr/>
        </p:nvSpPr>
        <p:spPr bwMode="auto">
          <a:xfrm>
            <a:off x="1066800" y="2590800"/>
            <a:ext cx="0" cy="8382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57730" name="Line 34"/>
          <p:cNvSpPr>
            <a:spLocks noChangeShapeType="1"/>
          </p:cNvSpPr>
          <p:nvPr/>
        </p:nvSpPr>
        <p:spPr bwMode="auto">
          <a:xfrm>
            <a:off x="1066800" y="3429000"/>
            <a:ext cx="0" cy="12192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157753" name="Group 57"/>
          <p:cNvGraphicFramePr>
            <a:graphicFrameLocks noGrp="1"/>
          </p:cNvGraphicFramePr>
          <p:nvPr/>
        </p:nvGraphicFramePr>
        <p:xfrm>
          <a:off x="4572000" y="32004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57771" name="Group 75"/>
          <p:cNvGraphicFramePr>
            <a:graphicFrameLocks noGrp="1"/>
          </p:cNvGraphicFramePr>
          <p:nvPr/>
        </p:nvGraphicFramePr>
        <p:xfrm>
          <a:off x="4572000" y="4267200"/>
          <a:ext cx="3429000" cy="4572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57772" name="Text Box 76"/>
          <p:cNvSpPr txBox="1">
            <a:spLocks noChangeArrowheads="1"/>
          </p:cNvSpPr>
          <p:nvPr/>
        </p:nvSpPr>
        <p:spPr bwMode="auto">
          <a:xfrm>
            <a:off x="4267200" y="4953000"/>
            <a:ext cx="2235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変数 </a:t>
            </a:r>
            <a:r>
              <a:rPr lang="en-US" altLang="ja-JP" sz="2800"/>
              <a:t>i </a:t>
            </a:r>
            <a:r>
              <a:rPr lang="ja-JP" altLang="en-US" sz="2800"/>
              <a:t>の参照</a:t>
            </a:r>
            <a:endParaRPr lang="en-US" altLang="ja-JP" sz="2800"/>
          </a:p>
        </p:txBody>
      </p:sp>
      <p:sp>
        <p:nvSpPr>
          <p:cNvPr id="157773" name="Oval 77"/>
          <p:cNvSpPr>
            <a:spLocks noChangeArrowheads="1"/>
          </p:cNvSpPr>
          <p:nvPr/>
        </p:nvSpPr>
        <p:spPr bwMode="auto">
          <a:xfrm>
            <a:off x="4724400" y="4267200"/>
            <a:ext cx="457200" cy="457200"/>
          </a:xfrm>
          <a:prstGeom prst="ellipse">
            <a:avLst/>
          </a:prstGeom>
          <a:noFill/>
          <a:ln w="28575">
            <a:solidFill>
              <a:srgbClr val="FF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57774" name="Text Box 78"/>
          <p:cNvSpPr txBox="1">
            <a:spLocks noChangeArrowheads="1"/>
          </p:cNvSpPr>
          <p:nvPr/>
        </p:nvSpPr>
        <p:spPr bwMode="auto">
          <a:xfrm>
            <a:off x="4267200" y="5486400"/>
            <a:ext cx="2235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変数 </a:t>
            </a:r>
            <a:r>
              <a:rPr lang="en-US" altLang="ja-JP" sz="2800"/>
              <a:t>j </a:t>
            </a:r>
            <a:r>
              <a:rPr lang="ja-JP" altLang="en-US" sz="2800"/>
              <a:t>の参照</a:t>
            </a:r>
            <a:endParaRPr lang="en-US" altLang="ja-JP" sz="2800"/>
          </a:p>
        </p:txBody>
      </p:sp>
      <p:sp>
        <p:nvSpPr>
          <p:cNvPr id="157775" name="Text Box 79"/>
          <p:cNvSpPr txBox="1">
            <a:spLocks noChangeArrowheads="1"/>
          </p:cNvSpPr>
          <p:nvPr/>
        </p:nvSpPr>
        <p:spPr bwMode="auto">
          <a:xfrm>
            <a:off x="4267200" y="6019800"/>
            <a:ext cx="23145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変数 </a:t>
            </a:r>
            <a:r>
              <a:rPr lang="en-US" altLang="ja-JP" sz="2800"/>
              <a:t>k </a:t>
            </a:r>
            <a:r>
              <a:rPr lang="ja-JP" altLang="en-US" sz="2800"/>
              <a:t>の参照</a:t>
            </a:r>
            <a:endParaRPr lang="en-US" altLang="ja-JP" sz="2800"/>
          </a:p>
        </p:txBody>
      </p:sp>
      <p:sp>
        <p:nvSpPr>
          <p:cNvPr id="157776" name="Oval 80"/>
          <p:cNvSpPr>
            <a:spLocks noChangeArrowheads="1"/>
          </p:cNvSpPr>
          <p:nvPr/>
        </p:nvSpPr>
        <p:spPr bwMode="auto">
          <a:xfrm>
            <a:off x="4724400" y="3657600"/>
            <a:ext cx="457200" cy="457200"/>
          </a:xfrm>
          <a:prstGeom prst="ellipse">
            <a:avLst/>
          </a:prstGeom>
          <a:noFill/>
          <a:ln w="28575">
            <a:solidFill>
              <a:srgbClr val="FF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57777" name="Oval 81"/>
          <p:cNvSpPr>
            <a:spLocks noChangeArrowheads="1"/>
          </p:cNvSpPr>
          <p:nvPr/>
        </p:nvSpPr>
        <p:spPr bwMode="auto">
          <a:xfrm>
            <a:off x="4724400" y="2590800"/>
            <a:ext cx="457200" cy="457200"/>
          </a:xfrm>
          <a:prstGeom prst="ellipse">
            <a:avLst/>
          </a:prstGeom>
          <a:noFill/>
          <a:ln w="28575">
            <a:solidFill>
              <a:srgbClr val="FF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57778" name="Text Box 82"/>
          <p:cNvSpPr txBox="1">
            <a:spLocks noChangeArrowheads="1"/>
          </p:cNvSpPr>
          <p:nvPr/>
        </p:nvSpPr>
        <p:spPr bwMode="auto">
          <a:xfrm>
            <a:off x="6629400" y="5257800"/>
            <a:ext cx="22447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最新の表から</a:t>
            </a:r>
          </a:p>
          <a:p>
            <a:r>
              <a:rPr lang="ja-JP" altLang="en-US" sz="2800"/>
              <a:t>順に参照</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57700"/>
                                        </p:tgtEl>
                                        <p:attrNameLst>
                                          <p:attrName>style.visibility</p:attrName>
                                        </p:attrNameLst>
                                      </p:cBhvr>
                                      <p:to>
                                        <p:strVal val="visible"/>
                                      </p:to>
                                    </p:set>
                                    <p:animEffect transition="in" filter="wipe(up)">
                                      <p:cBhvr>
                                        <p:cTn id="7" dur="500"/>
                                        <p:tgtEl>
                                          <p:spTgt spid="1577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57728"/>
                                        </p:tgtEl>
                                        <p:attrNameLst>
                                          <p:attrName>style.visibility</p:attrName>
                                        </p:attrNameLst>
                                      </p:cBhvr>
                                      <p:to>
                                        <p:strVal val="visible"/>
                                      </p:to>
                                    </p:set>
                                    <p:animEffect transition="in" filter="checkerboard(across)">
                                      <p:cBhvr>
                                        <p:cTn id="12" dur="500"/>
                                        <p:tgtEl>
                                          <p:spTgt spid="15772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57729"/>
                                        </p:tgtEl>
                                        <p:attrNameLst>
                                          <p:attrName>style.visibility</p:attrName>
                                        </p:attrNameLst>
                                      </p:cBhvr>
                                      <p:to>
                                        <p:strVal val="visible"/>
                                      </p:to>
                                    </p:set>
                                    <p:animEffect transition="in" filter="wipe(up)">
                                      <p:cBhvr>
                                        <p:cTn id="17" dur="500"/>
                                        <p:tgtEl>
                                          <p:spTgt spid="15772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57753"/>
                                        </p:tgtEl>
                                        <p:attrNameLst>
                                          <p:attrName>style.visibility</p:attrName>
                                        </p:attrNameLst>
                                      </p:cBhvr>
                                      <p:to>
                                        <p:strVal val="visible"/>
                                      </p:to>
                                    </p:set>
                                    <p:animEffect transition="in" filter="checkerboard(across)">
                                      <p:cBhvr>
                                        <p:cTn id="22" dur="500"/>
                                        <p:tgtEl>
                                          <p:spTgt spid="15775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57730"/>
                                        </p:tgtEl>
                                        <p:attrNameLst>
                                          <p:attrName>style.visibility</p:attrName>
                                        </p:attrNameLst>
                                      </p:cBhvr>
                                      <p:to>
                                        <p:strVal val="visible"/>
                                      </p:to>
                                    </p:set>
                                    <p:animEffect transition="in" filter="wipe(up)">
                                      <p:cBhvr>
                                        <p:cTn id="27" dur="500"/>
                                        <p:tgtEl>
                                          <p:spTgt spid="15773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157771"/>
                                        </p:tgtEl>
                                        <p:attrNameLst>
                                          <p:attrName>style.visibility</p:attrName>
                                        </p:attrNameLst>
                                      </p:cBhvr>
                                      <p:to>
                                        <p:strVal val="visible"/>
                                      </p:to>
                                    </p:set>
                                    <p:animEffect transition="in" filter="checkerboard(across)">
                                      <p:cBhvr>
                                        <p:cTn id="32" dur="500"/>
                                        <p:tgtEl>
                                          <p:spTgt spid="15777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57772"/>
                                        </p:tgtEl>
                                        <p:attrNameLst>
                                          <p:attrName>style.visibility</p:attrName>
                                        </p:attrNameLst>
                                      </p:cBhvr>
                                      <p:to>
                                        <p:strVal val="visible"/>
                                      </p:to>
                                    </p:set>
                                    <p:animEffect transition="in" filter="checkerboard(across)">
                                      <p:cBhvr>
                                        <p:cTn id="37" dur="500"/>
                                        <p:tgtEl>
                                          <p:spTgt spid="15777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57773"/>
                                        </p:tgtEl>
                                        <p:attrNameLst>
                                          <p:attrName>style.visibility</p:attrName>
                                        </p:attrNameLst>
                                      </p:cBhvr>
                                      <p:to>
                                        <p:strVal val="visible"/>
                                      </p:to>
                                    </p:set>
                                    <p:animEffect transition="in" filter="checkerboard(across)">
                                      <p:cBhvr>
                                        <p:cTn id="42" dur="500"/>
                                        <p:tgtEl>
                                          <p:spTgt spid="15777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57774"/>
                                        </p:tgtEl>
                                        <p:attrNameLst>
                                          <p:attrName>style.visibility</p:attrName>
                                        </p:attrNameLst>
                                      </p:cBhvr>
                                      <p:to>
                                        <p:strVal val="visible"/>
                                      </p:to>
                                    </p:set>
                                    <p:animEffect transition="in" filter="checkerboard(across)">
                                      <p:cBhvr>
                                        <p:cTn id="47" dur="500"/>
                                        <p:tgtEl>
                                          <p:spTgt spid="15777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157776"/>
                                        </p:tgtEl>
                                        <p:attrNameLst>
                                          <p:attrName>style.visibility</p:attrName>
                                        </p:attrNameLst>
                                      </p:cBhvr>
                                      <p:to>
                                        <p:strVal val="visible"/>
                                      </p:to>
                                    </p:set>
                                    <p:animEffect transition="in" filter="checkerboard(across)">
                                      <p:cBhvr>
                                        <p:cTn id="52" dur="500"/>
                                        <p:tgtEl>
                                          <p:spTgt spid="15777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157775"/>
                                        </p:tgtEl>
                                        <p:attrNameLst>
                                          <p:attrName>style.visibility</p:attrName>
                                        </p:attrNameLst>
                                      </p:cBhvr>
                                      <p:to>
                                        <p:strVal val="visible"/>
                                      </p:to>
                                    </p:set>
                                    <p:animEffect transition="in" filter="checkerboard(across)">
                                      <p:cBhvr>
                                        <p:cTn id="57" dur="500"/>
                                        <p:tgtEl>
                                          <p:spTgt spid="15777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157777"/>
                                        </p:tgtEl>
                                        <p:attrNameLst>
                                          <p:attrName>style.visibility</p:attrName>
                                        </p:attrNameLst>
                                      </p:cBhvr>
                                      <p:to>
                                        <p:strVal val="visible"/>
                                      </p:to>
                                    </p:set>
                                    <p:animEffect transition="in" filter="checkerboard(across)">
                                      <p:cBhvr>
                                        <p:cTn id="62" dur="500"/>
                                        <p:tgtEl>
                                          <p:spTgt spid="157777"/>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157778"/>
                                        </p:tgtEl>
                                        <p:attrNameLst>
                                          <p:attrName>style.visibility</p:attrName>
                                        </p:attrNameLst>
                                      </p:cBhvr>
                                      <p:to>
                                        <p:strVal val="visible"/>
                                      </p:to>
                                    </p:set>
                                    <p:animEffect transition="in" filter="checkerboard(across)">
                                      <p:cBhvr>
                                        <p:cTn id="67" dur="500"/>
                                        <p:tgtEl>
                                          <p:spTgt spid="1577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700" grpId="0" animBg="1"/>
      <p:bldP spid="157729" grpId="0" animBg="1"/>
      <p:bldP spid="157730" grpId="0" animBg="1"/>
      <p:bldP spid="157772" grpId="0" autoUpdateAnimBg="0"/>
      <p:bldP spid="157773" grpId="0" animBg="1"/>
      <p:bldP spid="157774" grpId="0" autoUpdateAnimBg="0"/>
      <p:bldP spid="157775" grpId="0" autoUpdateAnimBg="0"/>
      <p:bldP spid="157776" grpId="0" animBg="1"/>
      <p:bldP spid="157777" grpId="0" animBg="1"/>
      <p:bldP spid="157778" grpId="0"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err="1">
                <a:effectLst/>
              </a:rPr>
              <a:t>VarTable</a:t>
            </a:r>
            <a:r>
              <a:rPr lang="ja-JP" altLang="en-US" dirty="0">
                <a:effectLst/>
              </a:rPr>
              <a:t> の管理</a:t>
            </a:r>
            <a:r>
              <a:rPr lang="en-US" altLang="ja-JP" dirty="0">
                <a:solidFill>
                  <a:srgbClr val="FFFF99"/>
                </a:solidFill>
                <a:effectLst/>
              </a:rPr>
              <a:t>(</a:t>
            </a:r>
            <a:r>
              <a:rPr lang="ja-JP" altLang="en-US" dirty="0">
                <a:solidFill>
                  <a:srgbClr val="FFFF99"/>
                </a:solidFill>
                <a:effectLst/>
              </a:rPr>
              <a:t>拡張課題</a:t>
            </a:r>
            <a:r>
              <a:rPr lang="en-US" altLang="ja-JP" dirty="0">
                <a:solidFill>
                  <a:srgbClr val="FFFF99"/>
                </a:solidFill>
                <a:effectLst/>
              </a:rPr>
              <a:t>)</a:t>
            </a:r>
            <a:endParaRPr lang="ja-JP" altLang="en-US" dirty="0">
              <a:solidFill>
                <a:srgbClr val="FFFF99"/>
              </a:solidFill>
              <a:effectLst/>
            </a:endParaRPr>
          </a:p>
        </p:txBody>
      </p:sp>
      <p:sp>
        <p:nvSpPr>
          <p:cNvPr id="157699" name="Rectangle 3"/>
          <p:cNvSpPr>
            <a:spLocks noChangeArrowheads="1"/>
          </p:cNvSpPr>
          <p:nvPr/>
        </p:nvSpPr>
        <p:spPr bwMode="auto">
          <a:xfrm>
            <a:off x="421341" y="1425389"/>
            <a:ext cx="2734235"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ja-JP" altLang="en-US" sz="2800" dirty="0"/>
              <a:t>{</a:t>
            </a:r>
          </a:p>
          <a:p>
            <a:r>
              <a:rPr lang="ja-JP" altLang="en-US" sz="2800" dirty="0"/>
              <a:t>    </a:t>
            </a:r>
            <a:r>
              <a:rPr lang="en-US" altLang="ja-JP" sz="2800" dirty="0"/>
              <a:t>int </a:t>
            </a:r>
            <a:r>
              <a:rPr lang="en-US" altLang="ja-JP" sz="2800" dirty="0" err="1"/>
              <a:t>i</a:t>
            </a:r>
            <a:r>
              <a:rPr lang="en-US" altLang="ja-JP" sz="2800" dirty="0"/>
              <a:t>, j, a[10]</a:t>
            </a:r>
            <a:r>
              <a:rPr lang="ja-JP" altLang="en-US" sz="2800" dirty="0"/>
              <a:t>;</a:t>
            </a:r>
          </a:p>
          <a:p>
            <a:r>
              <a:rPr lang="ja-JP" altLang="en-US" sz="2800" dirty="0"/>
              <a:t>    {</a:t>
            </a:r>
            <a:endParaRPr lang="en-US" altLang="ja-JP" sz="2800" dirty="0"/>
          </a:p>
          <a:p>
            <a:r>
              <a:rPr lang="ja-JP" altLang="en-US" sz="2800" dirty="0"/>
              <a:t>        </a:t>
            </a:r>
            <a:r>
              <a:rPr lang="en-US" altLang="ja-JP" sz="2800" dirty="0"/>
              <a:t>:</a:t>
            </a:r>
            <a:endParaRPr lang="ja-JP" altLang="en-US" sz="2800" dirty="0"/>
          </a:p>
          <a:p>
            <a:r>
              <a:rPr lang="ja-JP" altLang="en-US" sz="2800" dirty="0"/>
              <a:t>        </a:t>
            </a:r>
            <a:r>
              <a:rPr lang="en-US" altLang="ja-JP" sz="2800" dirty="0"/>
              <a:t>int </a:t>
            </a:r>
            <a:r>
              <a:rPr lang="en-US" altLang="ja-JP" sz="2800" dirty="0" err="1"/>
              <a:t>x,y</a:t>
            </a:r>
            <a:r>
              <a:rPr lang="en-US" altLang="ja-JP" sz="2800" dirty="0"/>
              <a:t>;</a:t>
            </a:r>
            <a:endParaRPr lang="ja-JP" altLang="en-US" sz="2800" dirty="0"/>
          </a:p>
          <a:p>
            <a:r>
              <a:rPr lang="ja-JP" altLang="en-US" sz="2800" dirty="0"/>
              <a:t>        :</a:t>
            </a:r>
            <a:endParaRPr lang="en-US" altLang="ja-JP" sz="2800" dirty="0"/>
          </a:p>
          <a:p>
            <a:r>
              <a:rPr lang="ja-JP" altLang="en-US" sz="2800" dirty="0"/>
              <a:t>     </a:t>
            </a:r>
            <a:r>
              <a:rPr lang="en-US" altLang="ja-JP" sz="2800" dirty="0"/>
              <a:t>}</a:t>
            </a:r>
            <a:endParaRPr lang="ja-JP" altLang="en-US" sz="2800" dirty="0"/>
          </a:p>
          <a:p>
            <a:r>
              <a:rPr lang="ja-JP" altLang="en-US" sz="2800" dirty="0"/>
              <a:t>}</a:t>
            </a:r>
          </a:p>
        </p:txBody>
      </p:sp>
      <p:graphicFrame>
        <p:nvGraphicFramePr>
          <p:cNvPr id="2" name="表 2">
            <a:extLst>
              <a:ext uri="{FF2B5EF4-FFF2-40B4-BE49-F238E27FC236}">
                <a16:creationId xmlns:a16="http://schemas.microsoft.com/office/drawing/2014/main" id="{CD7E7883-4BB9-4EA6-82A9-876C9C1941BD}"/>
              </a:ext>
            </a:extLst>
          </p:cNvPr>
          <p:cNvGraphicFramePr>
            <a:graphicFrameLocks noGrp="1"/>
          </p:cNvGraphicFramePr>
          <p:nvPr>
            <p:extLst>
              <p:ext uri="{D42A27DB-BD31-4B8C-83A1-F6EECF244321}">
                <p14:modId xmlns:p14="http://schemas.microsoft.com/office/powerpoint/2010/main" val="2561947644"/>
              </p:ext>
            </p:extLst>
          </p:nvPr>
        </p:nvGraphicFramePr>
        <p:xfrm>
          <a:off x="3491753" y="1476000"/>
          <a:ext cx="5455024" cy="2072640"/>
        </p:xfrm>
        <a:graphic>
          <a:graphicData uri="http://schemas.openxmlformats.org/drawingml/2006/table">
            <a:tbl>
              <a:tblPr firstRow="1" bandRow="1">
                <a:tableStyleId>{5C22544A-7EE6-4342-B048-85BDC9FD1C3A}</a:tableStyleId>
              </a:tblPr>
              <a:tblGrid>
                <a:gridCol w="2084294">
                  <a:extLst>
                    <a:ext uri="{9D8B030D-6E8A-4147-A177-3AD203B41FA5}">
                      <a16:colId xmlns:a16="http://schemas.microsoft.com/office/drawing/2014/main" val="2498313749"/>
                    </a:ext>
                  </a:extLst>
                </a:gridCol>
                <a:gridCol w="1447800">
                  <a:extLst>
                    <a:ext uri="{9D8B030D-6E8A-4147-A177-3AD203B41FA5}">
                      <a16:colId xmlns:a16="http://schemas.microsoft.com/office/drawing/2014/main" val="4036207730"/>
                    </a:ext>
                  </a:extLst>
                </a:gridCol>
                <a:gridCol w="1066800">
                  <a:extLst>
                    <a:ext uri="{9D8B030D-6E8A-4147-A177-3AD203B41FA5}">
                      <a16:colId xmlns:a16="http://schemas.microsoft.com/office/drawing/2014/main" val="3790551120"/>
                    </a:ext>
                  </a:extLst>
                </a:gridCol>
                <a:gridCol w="856130">
                  <a:extLst>
                    <a:ext uri="{9D8B030D-6E8A-4147-A177-3AD203B41FA5}">
                      <a16:colId xmlns:a16="http://schemas.microsoft.com/office/drawing/2014/main" val="3880794624"/>
                    </a:ext>
                  </a:extLst>
                </a:gridCol>
              </a:tblGrid>
              <a:tr h="370840">
                <a:tc>
                  <a:txBody>
                    <a:bodyPr/>
                    <a:lstStyle/>
                    <a:p>
                      <a:pPr algn="ctr"/>
                      <a:r>
                        <a:rPr kumimoji="1" lang="en-US" altLang="ja-JP" sz="2800" dirty="0"/>
                        <a:t>type</a:t>
                      </a:r>
                      <a:endParaRPr kumimoji="1" lang="ja-JP" altLang="en-US" sz="2800" dirty="0"/>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rgbClr val="003366"/>
                    </a:solidFill>
                  </a:tcPr>
                </a:tc>
                <a:tc>
                  <a:txBody>
                    <a:bodyPr/>
                    <a:lstStyle/>
                    <a:p>
                      <a:pPr algn="ctr"/>
                      <a:r>
                        <a:rPr kumimoji="1" lang="en-US" altLang="ja-JP" sz="2800" dirty="0"/>
                        <a:t>address</a:t>
                      </a:r>
                      <a:endParaRPr kumimoji="1" lang="ja-JP" altLang="en-US" sz="2800" dirty="0"/>
                    </a:p>
                  </a:txBody>
                  <a:tcPr anchor="ctr">
                    <a:lnT w="28575" cap="flat" cmpd="sng" algn="ctr">
                      <a:solidFill>
                        <a:schemeClr val="tx1"/>
                      </a:solidFill>
                      <a:prstDash val="solid"/>
                      <a:round/>
                      <a:headEnd type="none" w="med" len="med"/>
                      <a:tailEnd type="none" w="med" len="med"/>
                    </a:lnT>
                    <a:solidFill>
                      <a:srgbClr val="003366"/>
                    </a:solidFill>
                  </a:tcPr>
                </a:tc>
                <a:tc>
                  <a:txBody>
                    <a:bodyPr/>
                    <a:lstStyle/>
                    <a:p>
                      <a:pPr algn="ctr"/>
                      <a:r>
                        <a:rPr kumimoji="1" lang="en-US" altLang="ja-JP" sz="2800" dirty="0"/>
                        <a:t>name</a:t>
                      </a:r>
                      <a:endParaRPr kumimoji="1" lang="ja-JP" altLang="en-US" sz="2800" dirty="0"/>
                    </a:p>
                  </a:txBody>
                  <a:tcPr anchor="ctr">
                    <a:lnT w="28575" cap="flat" cmpd="sng" algn="ctr">
                      <a:solidFill>
                        <a:schemeClr val="tx1"/>
                      </a:solidFill>
                      <a:prstDash val="solid"/>
                      <a:round/>
                      <a:headEnd type="none" w="med" len="med"/>
                      <a:tailEnd type="none" w="med" len="med"/>
                    </a:lnT>
                    <a:solidFill>
                      <a:srgbClr val="003366"/>
                    </a:solidFill>
                  </a:tcPr>
                </a:tc>
                <a:tc>
                  <a:txBody>
                    <a:bodyPr/>
                    <a:lstStyle/>
                    <a:p>
                      <a:pPr algn="ctr"/>
                      <a:r>
                        <a:rPr kumimoji="1" lang="en-US" altLang="ja-JP" sz="2800" dirty="0"/>
                        <a:t>size</a:t>
                      </a:r>
                      <a:endParaRPr kumimoji="1" lang="ja-JP" altLang="en-US" sz="2800" dirty="0"/>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rgbClr val="003366"/>
                    </a:solidFill>
                  </a:tcPr>
                </a:tc>
                <a:extLst>
                  <a:ext uri="{0D108BD9-81ED-4DB2-BD59-A6C34878D82A}">
                    <a16:rowId xmlns:a16="http://schemas.microsoft.com/office/drawing/2014/main" val="2745446268"/>
                  </a:ext>
                </a:extLst>
              </a:tr>
              <a:tr h="370840">
                <a:tc>
                  <a:txBody>
                    <a:bodyPr/>
                    <a:lstStyle/>
                    <a:p>
                      <a:pPr algn="ctr"/>
                      <a:r>
                        <a:rPr kumimoji="1" lang="en-US" altLang="ja-JP" sz="2800" baseline="0" dirty="0">
                          <a:solidFill>
                            <a:schemeClr val="tx1"/>
                          </a:solidFill>
                        </a:rPr>
                        <a:t>INT</a:t>
                      </a:r>
                      <a:endParaRPr kumimoji="1" lang="ja-JP" altLang="en-US" sz="2800" baseline="0" dirty="0">
                        <a:solidFill>
                          <a:schemeClr val="tx1"/>
                        </a:solidFill>
                      </a:endParaRPr>
                    </a:p>
                  </a:txBody>
                  <a:tcPr anchor="ctr">
                    <a:lnL w="28575" cap="flat" cmpd="sng" algn="ctr">
                      <a:solidFill>
                        <a:schemeClr val="tx1"/>
                      </a:solidFill>
                      <a:prstDash val="solid"/>
                      <a:round/>
                      <a:headEnd type="none" w="med" len="med"/>
                      <a:tailEnd type="none" w="med" len="med"/>
                    </a:lnL>
                    <a:solidFill>
                      <a:srgbClr val="000066"/>
                    </a:solidFill>
                  </a:tcPr>
                </a:tc>
                <a:tc>
                  <a:txBody>
                    <a:bodyPr/>
                    <a:lstStyle/>
                    <a:p>
                      <a:pPr algn="ctr"/>
                      <a:r>
                        <a:rPr kumimoji="1" lang="en-US" altLang="ja-JP" sz="2800" baseline="0" dirty="0">
                          <a:solidFill>
                            <a:schemeClr val="tx1"/>
                          </a:solidFill>
                        </a:rPr>
                        <a:t>0</a:t>
                      </a:r>
                      <a:endParaRPr kumimoji="1" lang="ja-JP" altLang="en-US" sz="2800" baseline="0" dirty="0">
                        <a:solidFill>
                          <a:schemeClr val="tx1"/>
                        </a:solidFill>
                      </a:endParaRPr>
                    </a:p>
                  </a:txBody>
                  <a:tcPr anchor="ctr">
                    <a:solidFill>
                      <a:srgbClr val="000066"/>
                    </a:solidFill>
                  </a:tcPr>
                </a:tc>
                <a:tc>
                  <a:txBody>
                    <a:bodyPr/>
                    <a:lstStyle/>
                    <a:p>
                      <a:pPr algn="ctr"/>
                      <a:r>
                        <a:rPr kumimoji="1" lang="en-US" altLang="ja-JP" sz="2800" baseline="0" dirty="0" err="1">
                          <a:solidFill>
                            <a:schemeClr val="tx1"/>
                          </a:solidFill>
                        </a:rPr>
                        <a:t>i</a:t>
                      </a:r>
                      <a:endParaRPr kumimoji="1" lang="ja-JP" altLang="en-US" sz="2800" baseline="0" dirty="0">
                        <a:solidFill>
                          <a:schemeClr val="tx1"/>
                        </a:solidFill>
                      </a:endParaRPr>
                    </a:p>
                  </a:txBody>
                  <a:tcPr anchor="ctr">
                    <a:solidFill>
                      <a:srgbClr val="000066"/>
                    </a:solidFill>
                  </a:tcPr>
                </a:tc>
                <a:tc>
                  <a:txBody>
                    <a:bodyPr/>
                    <a:lstStyle/>
                    <a:p>
                      <a:pPr algn="ctr"/>
                      <a:r>
                        <a:rPr kumimoji="1" lang="en-US" altLang="ja-JP" sz="2800" baseline="0" dirty="0">
                          <a:solidFill>
                            <a:schemeClr val="tx1"/>
                          </a:solidFill>
                        </a:rPr>
                        <a:t>1</a:t>
                      </a:r>
                      <a:endParaRPr kumimoji="1" lang="ja-JP" altLang="en-US" sz="2800" baseline="0" dirty="0">
                        <a:solidFill>
                          <a:schemeClr val="tx1"/>
                        </a:solidFill>
                      </a:endParaRPr>
                    </a:p>
                  </a:txBody>
                  <a:tcPr anchor="ctr">
                    <a:lnR w="28575" cap="flat" cmpd="sng" algn="ctr">
                      <a:solidFill>
                        <a:schemeClr val="tx1"/>
                      </a:solidFill>
                      <a:prstDash val="solid"/>
                      <a:round/>
                      <a:headEnd type="none" w="med" len="med"/>
                      <a:tailEnd type="none" w="med" len="med"/>
                    </a:lnR>
                    <a:solidFill>
                      <a:srgbClr val="000066"/>
                    </a:solidFill>
                  </a:tcPr>
                </a:tc>
                <a:extLst>
                  <a:ext uri="{0D108BD9-81ED-4DB2-BD59-A6C34878D82A}">
                    <a16:rowId xmlns:a16="http://schemas.microsoft.com/office/drawing/2014/main" val="540904230"/>
                  </a:ext>
                </a:extLst>
              </a:tr>
              <a:tr h="370840">
                <a:tc>
                  <a:txBody>
                    <a:bodyPr/>
                    <a:lstStyle/>
                    <a:p>
                      <a:pPr algn="ctr"/>
                      <a:r>
                        <a:rPr kumimoji="1" lang="en-US" altLang="ja-JP" sz="2800" baseline="0" dirty="0">
                          <a:solidFill>
                            <a:schemeClr val="tx1"/>
                          </a:solidFill>
                        </a:rPr>
                        <a:t>INT</a:t>
                      </a:r>
                      <a:endParaRPr kumimoji="1" lang="ja-JP" altLang="en-US" sz="2800" baseline="0" dirty="0">
                        <a:solidFill>
                          <a:schemeClr val="tx1"/>
                        </a:solidFill>
                      </a:endParaRPr>
                    </a:p>
                  </a:txBody>
                  <a:tcPr anchor="ctr">
                    <a:lnL w="28575" cap="flat" cmpd="sng" algn="ctr">
                      <a:solidFill>
                        <a:schemeClr val="tx1"/>
                      </a:solidFill>
                      <a:prstDash val="solid"/>
                      <a:round/>
                      <a:headEnd type="none" w="med" len="med"/>
                      <a:tailEnd type="none" w="med" len="med"/>
                    </a:lnL>
                    <a:solidFill>
                      <a:srgbClr val="000066"/>
                    </a:solidFill>
                  </a:tcPr>
                </a:tc>
                <a:tc>
                  <a:txBody>
                    <a:bodyPr/>
                    <a:lstStyle/>
                    <a:p>
                      <a:pPr algn="ctr"/>
                      <a:r>
                        <a:rPr kumimoji="1" lang="en-US" altLang="ja-JP" sz="2800" baseline="0" dirty="0">
                          <a:solidFill>
                            <a:schemeClr val="tx1"/>
                          </a:solidFill>
                        </a:rPr>
                        <a:t>1</a:t>
                      </a:r>
                      <a:endParaRPr kumimoji="1" lang="ja-JP" altLang="en-US" sz="2800" baseline="0" dirty="0">
                        <a:solidFill>
                          <a:schemeClr val="tx1"/>
                        </a:solidFill>
                      </a:endParaRPr>
                    </a:p>
                  </a:txBody>
                  <a:tcPr anchor="ctr">
                    <a:solidFill>
                      <a:srgbClr val="000066"/>
                    </a:solidFill>
                  </a:tcPr>
                </a:tc>
                <a:tc>
                  <a:txBody>
                    <a:bodyPr/>
                    <a:lstStyle/>
                    <a:p>
                      <a:pPr algn="ctr"/>
                      <a:r>
                        <a:rPr kumimoji="1" lang="en-US" altLang="ja-JP" sz="2800" baseline="0" dirty="0">
                          <a:solidFill>
                            <a:schemeClr val="tx1"/>
                          </a:solidFill>
                        </a:rPr>
                        <a:t>j</a:t>
                      </a:r>
                      <a:endParaRPr kumimoji="1" lang="ja-JP" altLang="en-US" sz="2800" baseline="0" dirty="0">
                        <a:solidFill>
                          <a:schemeClr val="tx1"/>
                        </a:solidFill>
                      </a:endParaRPr>
                    </a:p>
                  </a:txBody>
                  <a:tcPr anchor="ctr">
                    <a:solidFill>
                      <a:srgbClr val="000066"/>
                    </a:solidFill>
                  </a:tcPr>
                </a:tc>
                <a:tc>
                  <a:txBody>
                    <a:bodyPr/>
                    <a:lstStyle/>
                    <a:p>
                      <a:pPr algn="ctr"/>
                      <a:r>
                        <a:rPr kumimoji="1" lang="en-US" altLang="ja-JP" sz="2800" baseline="0" dirty="0">
                          <a:solidFill>
                            <a:schemeClr val="tx1"/>
                          </a:solidFill>
                        </a:rPr>
                        <a:t>1</a:t>
                      </a:r>
                      <a:endParaRPr kumimoji="1" lang="ja-JP" altLang="en-US" sz="2800" baseline="0" dirty="0">
                        <a:solidFill>
                          <a:schemeClr val="tx1"/>
                        </a:solidFill>
                      </a:endParaRPr>
                    </a:p>
                  </a:txBody>
                  <a:tcPr anchor="ctr">
                    <a:lnR w="28575" cap="flat" cmpd="sng" algn="ctr">
                      <a:solidFill>
                        <a:schemeClr val="tx1"/>
                      </a:solidFill>
                      <a:prstDash val="solid"/>
                      <a:round/>
                      <a:headEnd type="none" w="med" len="med"/>
                      <a:tailEnd type="none" w="med" len="med"/>
                    </a:lnR>
                    <a:solidFill>
                      <a:srgbClr val="000066"/>
                    </a:solidFill>
                  </a:tcPr>
                </a:tc>
                <a:extLst>
                  <a:ext uri="{0D108BD9-81ED-4DB2-BD59-A6C34878D82A}">
                    <a16:rowId xmlns:a16="http://schemas.microsoft.com/office/drawing/2014/main" val="690113165"/>
                  </a:ext>
                </a:extLst>
              </a:tr>
              <a:tr h="370840">
                <a:tc>
                  <a:txBody>
                    <a:bodyPr/>
                    <a:lstStyle/>
                    <a:p>
                      <a:pPr algn="ctr"/>
                      <a:r>
                        <a:rPr kumimoji="1" lang="en-US" altLang="ja-JP" sz="2000" baseline="0" dirty="0">
                          <a:solidFill>
                            <a:schemeClr val="tx1"/>
                          </a:solidFill>
                        </a:rPr>
                        <a:t>ARRAYOFINT</a:t>
                      </a:r>
                      <a:endParaRPr kumimoji="1" lang="ja-JP" altLang="en-US" sz="2000" baseline="0" dirty="0">
                        <a:solidFill>
                          <a:schemeClr val="tx1"/>
                        </a:solidFill>
                      </a:endParaRPr>
                    </a:p>
                  </a:txBody>
                  <a:tcPr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rgbClr val="000066"/>
                    </a:solidFill>
                  </a:tcPr>
                </a:tc>
                <a:tc>
                  <a:txBody>
                    <a:bodyPr/>
                    <a:lstStyle/>
                    <a:p>
                      <a:pPr algn="ctr"/>
                      <a:r>
                        <a:rPr kumimoji="1" lang="en-US" altLang="ja-JP" sz="2800" baseline="0" dirty="0">
                          <a:solidFill>
                            <a:schemeClr val="tx1"/>
                          </a:solidFill>
                        </a:rPr>
                        <a:t>2</a:t>
                      </a:r>
                      <a:endParaRPr kumimoji="1" lang="ja-JP" altLang="en-US" sz="2800" baseline="0" dirty="0">
                        <a:solidFill>
                          <a:schemeClr val="tx1"/>
                        </a:solidFill>
                      </a:endParaRPr>
                    </a:p>
                  </a:txBody>
                  <a:tcPr anchor="ctr">
                    <a:lnB w="28575" cap="flat" cmpd="sng" algn="ctr">
                      <a:solidFill>
                        <a:schemeClr val="tx1"/>
                      </a:solidFill>
                      <a:prstDash val="solid"/>
                      <a:round/>
                      <a:headEnd type="none" w="med" len="med"/>
                      <a:tailEnd type="none" w="med" len="med"/>
                    </a:lnB>
                    <a:solidFill>
                      <a:srgbClr val="000066"/>
                    </a:solidFill>
                  </a:tcPr>
                </a:tc>
                <a:tc>
                  <a:txBody>
                    <a:bodyPr/>
                    <a:lstStyle/>
                    <a:p>
                      <a:pPr algn="ctr"/>
                      <a:r>
                        <a:rPr kumimoji="1" lang="en-US" altLang="ja-JP" sz="2800" baseline="0" dirty="0">
                          <a:solidFill>
                            <a:schemeClr val="tx1"/>
                          </a:solidFill>
                        </a:rPr>
                        <a:t>a</a:t>
                      </a:r>
                      <a:endParaRPr kumimoji="1" lang="ja-JP" altLang="en-US" sz="2800" baseline="0" dirty="0">
                        <a:solidFill>
                          <a:schemeClr val="tx1"/>
                        </a:solidFill>
                      </a:endParaRPr>
                    </a:p>
                  </a:txBody>
                  <a:tcPr anchor="ctr">
                    <a:lnB w="28575" cap="flat" cmpd="sng" algn="ctr">
                      <a:solidFill>
                        <a:schemeClr val="tx1"/>
                      </a:solidFill>
                      <a:prstDash val="solid"/>
                      <a:round/>
                      <a:headEnd type="none" w="med" len="med"/>
                      <a:tailEnd type="none" w="med" len="med"/>
                    </a:lnB>
                    <a:solidFill>
                      <a:srgbClr val="000066"/>
                    </a:solidFill>
                  </a:tcPr>
                </a:tc>
                <a:tc>
                  <a:txBody>
                    <a:bodyPr/>
                    <a:lstStyle/>
                    <a:p>
                      <a:pPr algn="ctr"/>
                      <a:r>
                        <a:rPr kumimoji="1" lang="en-US" altLang="ja-JP" sz="2800" baseline="0" dirty="0">
                          <a:solidFill>
                            <a:schemeClr val="tx1"/>
                          </a:solidFill>
                        </a:rPr>
                        <a:t>10</a:t>
                      </a:r>
                      <a:endParaRPr kumimoji="1" lang="ja-JP" altLang="en-US" sz="2800" baseline="0" dirty="0">
                        <a:solidFill>
                          <a:schemeClr val="tx1"/>
                        </a:solidFill>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rgbClr val="000066"/>
                    </a:solidFill>
                  </a:tcPr>
                </a:tc>
                <a:extLst>
                  <a:ext uri="{0D108BD9-81ED-4DB2-BD59-A6C34878D82A}">
                    <a16:rowId xmlns:a16="http://schemas.microsoft.com/office/drawing/2014/main" val="3611094327"/>
                  </a:ext>
                </a:extLst>
              </a:tr>
            </a:tbl>
          </a:graphicData>
        </a:graphic>
      </p:graphicFrame>
      <p:sp>
        <p:nvSpPr>
          <p:cNvPr id="18" name="Line 4">
            <a:extLst>
              <a:ext uri="{FF2B5EF4-FFF2-40B4-BE49-F238E27FC236}">
                <a16:creationId xmlns:a16="http://schemas.microsoft.com/office/drawing/2014/main" id="{B1309121-EF45-4732-B29D-1C221F365770}"/>
              </a:ext>
            </a:extLst>
          </p:cNvPr>
          <p:cNvSpPr>
            <a:spLocks noChangeShapeType="1"/>
          </p:cNvSpPr>
          <p:nvPr/>
        </p:nvSpPr>
        <p:spPr bwMode="auto">
          <a:xfrm>
            <a:off x="183776" y="1542304"/>
            <a:ext cx="17930" cy="12954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 name="正方形/長方形 2">
            <a:extLst>
              <a:ext uri="{FF2B5EF4-FFF2-40B4-BE49-F238E27FC236}">
                <a16:creationId xmlns:a16="http://schemas.microsoft.com/office/drawing/2014/main" id="{70283777-F2B0-491A-9909-4B00513D0969}"/>
              </a:ext>
            </a:extLst>
          </p:cNvPr>
          <p:cNvSpPr/>
          <p:nvPr/>
        </p:nvSpPr>
        <p:spPr bwMode="auto">
          <a:xfrm>
            <a:off x="844923" y="5365377"/>
            <a:ext cx="5358653" cy="7620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3200" b="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rPr>
              <a:t>int </a:t>
            </a:r>
            <a:r>
              <a:rPr kumimoji="1" lang="en-US" altLang="ja-JP" sz="3200" b="0" u="none" strike="noStrike" cap="none" normalizeH="0" baseline="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rPr>
              <a:t>tableSize</a:t>
            </a:r>
            <a:r>
              <a:rPr kumimoji="1" lang="en-US" altLang="ja-JP" sz="3200" b="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rPr>
              <a:t> = </a:t>
            </a:r>
            <a:r>
              <a:rPr kumimoji="1" lang="en-US" altLang="ja-JP" sz="3200" b="0" u="none" strike="noStrike" cap="none" normalizeH="0" baseline="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rPr>
              <a:t>varTable.size</a:t>
            </a:r>
            <a:r>
              <a:rPr kumimoji="1" lang="en-US" altLang="ja-JP" sz="3200" b="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rPr>
              <a:t>();</a:t>
            </a:r>
            <a:endParaRPr kumimoji="1" lang="ja-JP" altLang="en-US" sz="3200" b="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
        <p:nvSpPr>
          <p:cNvPr id="4" name="テキスト ボックス 3">
            <a:extLst>
              <a:ext uri="{FF2B5EF4-FFF2-40B4-BE49-F238E27FC236}">
                <a16:creationId xmlns:a16="http://schemas.microsoft.com/office/drawing/2014/main" id="{23750C95-A17C-47D3-A3CF-DDDCE5956F64}"/>
              </a:ext>
            </a:extLst>
          </p:cNvPr>
          <p:cNvSpPr txBox="1"/>
          <p:nvPr/>
        </p:nvSpPr>
        <p:spPr>
          <a:xfrm>
            <a:off x="1444456" y="6194612"/>
            <a:ext cx="7699544" cy="584775"/>
          </a:xfrm>
          <a:prstGeom prst="rect">
            <a:avLst/>
          </a:prstGeom>
          <a:noFill/>
        </p:spPr>
        <p:txBody>
          <a:bodyPr wrap="none" rtlCol="0">
            <a:spAutoFit/>
          </a:bodyPr>
          <a:lstStyle/>
          <a:p>
            <a:r>
              <a:rPr lang="ja-JP" altLang="en-US" dirty="0"/>
              <a:t>ブロック開始時点の変数表のサイズを記憶</a:t>
            </a:r>
            <a:endParaRPr kumimoji="1" lang="ja-JP" altLang="en-US" dirty="0"/>
          </a:p>
        </p:txBody>
      </p:sp>
    </p:spTree>
    <p:extLst>
      <p:ext uri="{BB962C8B-B14F-4D97-AF65-F5344CB8AC3E}">
        <p14:creationId xmlns:p14="http://schemas.microsoft.com/office/powerpoint/2010/main" val="2536922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up)">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 grpId="0" animBg="1"/>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変数の未定義・二重定義</a:t>
            </a:r>
          </a:p>
        </p:txBody>
      </p:sp>
      <p:sp>
        <p:nvSpPr>
          <p:cNvPr id="83971" name="Rectangle 1027"/>
          <p:cNvSpPr>
            <a:spLocks noGrp="1" noChangeArrowheads="1"/>
          </p:cNvSpPr>
          <p:nvPr>
            <p:ph type="body" idx="4294967295"/>
          </p:nvPr>
        </p:nvSpPr>
        <p:spPr>
          <a:xfrm>
            <a:off x="1066800" y="1981200"/>
            <a:ext cx="7543800" cy="236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変数の未定義</a:t>
            </a:r>
          </a:p>
          <a:p>
            <a:pPr lvl="1"/>
            <a:r>
              <a:rPr lang="ja-JP" altLang="en-US">
                <a:effectLst/>
              </a:rPr>
              <a:t>変数宣言していない変数を使用</a:t>
            </a:r>
          </a:p>
          <a:p>
            <a:r>
              <a:rPr lang="ja-JP" altLang="en-US">
                <a:effectLst/>
              </a:rPr>
              <a:t>変数の二重定義</a:t>
            </a:r>
          </a:p>
          <a:p>
            <a:pPr lvl="1"/>
            <a:r>
              <a:rPr lang="ja-JP" altLang="en-US">
                <a:effectLst/>
              </a:rPr>
              <a:t>宣言済の変数を再度宣言</a:t>
            </a:r>
          </a:p>
        </p:txBody>
      </p:sp>
      <p:sp>
        <p:nvSpPr>
          <p:cNvPr id="83972" name="Text Box 1028"/>
          <p:cNvSpPr txBox="1">
            <a:spLocks noChangeArrowheads="1"/>
          </p:cNvSpPr>
          <p:nvPr/>
        </p:nvSpPr>
        <p:spPr bwMode="auto">
          <a:xfrm>
            <a:off x="1828800" y="4343400"/>
            <a:ext cx="25288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共に制約エラー</a:t>
            </a:r>
          </a:p>
        </p:txBody>
      </p:sp>
      <p:grpSp>
        <p:nvGrpSpPr>
          <p:cNvPr id="83975" name="Group 1031"/>
          <p:cNvGrpSpPr>
            <a:grpSpLocks/>
          </p:cNvGrpSpPr>
          <p:nvPr/>
        </p:nvGrpSpPr>
        <p:grpSpPr bwMode="auto">
          <a:xfrm>
            <a:off x="1676400" y="5029200"/>
            <a:ext cx="3838575" cy="1189038"/>
            <a:chOff x="1056" y="3168"/>
            <a:chExt cx="2418" cy="749"/>
          </a:xfrm>
        </p:grpSpPr>
        <p:sp>
          <p:nvSpPr>
            <p:cNvPr id="83973" name="Text Box 1029"/>
            <p:cNvSpPr txBox="1">
              <a:spLocks noChangeArrowheads="1"/>
            </p:cNvSpPr>
            <p:nvPr/>
          </p:nvSpPr>
          <p:spPr bwMode="auto">
            <a:xfrm>
              <a:off x="1056" y="3552"/>
              <a:ext cx="241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変数名の管理が必要</a:t>
              </a:r>
            </a:p>
          </p:txBody>
        </p:sp>
        <p:sp>
          <p:nvSpPr>
            <p:cNvPr id="83974" name="AutoShape 1030"/>
            <p:cNvSpPr>
              <a:spLocks noChangeArrowheads="1"/>
            </p:cNvSpPr>
            <p:nvPr/>
          </p:nvSpPr>
          <p:spPr bwMode="auto">
            <a:xfrm>
              <a:off x="1968" y="3168"/>
              <a:ext cx="624" cy="336"/>
            </a:xfrm>
            <a:prstGeom prst="downArrow">
              <a:avLst>
                <a:gd name="adj1" fmla="val 50000"/>
                <a:gd name="adj2" fmla="val 25000"/>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83976" name="Text Box 1032"/>
          <p:cNvSpPr txBox="1">
            <a:spLocks noChangeArrowheads="1"/>
          </p:cNvSpPr>
          <p:nvPr/>
        </p:nvSpPr>
        <p:spPr bwMode="auto">
          <a:xfrm>
            <a:off x="5943600" y="5638800"/>
            <a:ext cx="25606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記号表を使用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3972"/>
                                        </p:tgtEl>
                                        <p:attrNameLst>
                                          <p:attrName>style.visibility</p:attrName>
                                        </p:attrNameLst>
                                      </p:cBhvr>
                                      <p:to>
                                        <p:strVal val="visible"/>
                                      </p:to>
                                    </p:set>
                                    <p:animEffect transition="in" filter="checkerboard(across)">
                                      <p:cBhvr>
                                        <p:cTn id="7" dur="500"/>
                                        <p:tgtEl>
                                          <p:spTgt spid="839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83975"/>
                                        </p:tgtEl>
                                        <p:attrNameLst>
                                          <p:attrName>style.visibility</p:attrName>
                                        </p:attrNameLst>
                                      </p:cBhvr>
                                      <p:to>
                                        <p:strVal val="visible"/>
                                      </p:to>
                                    </p:set>
                                    <p:animEffect transition="in" filter="wipe(up)">
                                      <p:cBhvr>
                                        <p:cTn id="12" dur="500"/>
                                        <p:tgtEl>
                                          <p:spTgt spid="8397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3976"/>
                                        </p:tgtEl>
                                        <p:attrNameLst>
                                          <p:attrName>style.visibility</p:attrName>
                                        </p:attrNameLst>
                                      </p:cBhvr>
                                      <p:to>
                                        <p:strVal val="visible"/>
                                      </p:to>
                                    </p:set>
                                    <p:animEffect transition="in" filter="checkerboard(across)">
                                      <p:cBhvr>
                                        <p:cTn id="17" dur="500"/>
                                        <p:tgtEl>
                                          <p:spTgt spid="839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2" grpId="0" autoUpdateAnimBg="0"/>
      <p:bldP spid="83976"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err="1">
                <a:effectLst/>
              </a:rPr>
              <a:t>VarTable</a:t>
            </a:r>
            <a:r>
              <a:rPr lang="ja-JP" altLang="en-US" dirty="0">
                <a:effectLst/>
              </a:rPr>
              <a:t> の管理</a:t>
            </a:r>
            <a:r>
              <a:rPr lang="en-US" altLang="ja-JP" dirty="0">
                <a:solidFill>
                  <a:srgbClr val="FFFF99"/>
                </a:solidFill>
                <a:effectLst/>
              </a:rPr>
              <a:t>(</a:t>
            </a:r>
            <a:r>
              <a:rPr lang="ja-JP" altLang="en-US" dirty="0">
                <a:solidFill>
                  <a:srgbClr val="FFFF99"/>
                </a:solidFill>
                <a:effectLst/>
              </a:rPr>
              <a:t>拡張課題</a:t>
            </a:r>
            <a:r>
              <a:rPr lang="en-US" altLang="ja-JP" dirty="0">
                <a:solidFill>
                  <a:srgbClr val="FFFF99"/>
                </a:solidFill>
                <a:effectLst/>
              </a:rPr>
              <a:t>)</a:t>
            </a:r>
            <a:endParaRPr lang="ja-JP" altLang="en-US" dirty="0">
              <a:effectLst/>
            </a:endParaRPr>
          </a:p>
        </p:txBody>
      </p:sp>
      <p:sp>
        <p:nvSpPr>
          <p:cNvPr id="157699" name="Rectangle 3"/>
          <p:cNvSpPr>
            <a:spLocks noChangeArrowheads="1"/>
          </p:cNvSpPr>
          <p:nvPr/>
        </p:nvSpPr>
        <p:spPr bwMode="auto">
          <a:xfrm>
            <a:off x="421341" y="1425389"/>
            <a:ext cx="2734235"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ja-JP" altLang="en-US" sz="2800" dirty="0"/>
              <a:t>{</a:t>
            </a:r>
          </a:p>
          <a:p>
            <a:r>
              <a:rPr lang="ja-JP" altLang="en-US" sz="2800" dirty="0"/>
              <a:t>    </a:t>
            </a:r>
            <a:r>
              <a:rPr lang="en-US" altLang="ja-JP" sz="2800" dirty="0"/>
              <a:t>int </a:t>
            </a:r>
            <a:r>
              <a:rPr lang="en-US" altLang="ja-JP" sz="2800" dirty="0" err="1"/>
              <a:t>i</a:t>
            </a:r>
            <a:r>
              <a:rPr lang="en-US" altLang="ja-JP" sz="2800" dirty="0"/>
              <a:t>, j, a[10]</a:t>
            </a:r>
            <a:r>
              <a:rPr lang="ja-JP" altLang="en-US" sz="2800" dirty="0"/>
              <a:t>;</a:t>
            </a:r>
          </a:p>
          <a:p>
            <a:r>
              <a:rPr lang="ja-JP" altLang="en-US" sz="2800" dirty="0"/>
              <a:t>    {</a:t>
            </a:r>
            <a:endParaRPr lang="en-US" altLang="ja-JP" sz="2800" dirty="0"/>
          </a:p>
          <a:p>
            <a:r>
              <a:rPr lang="ja-JP" altLang="en-US" sz="2800" dirty="0"/>
              <a:t>        </a:t>
            </a:r>
            <a:r>
              <a:rPr lang="en-US" altLang="ja-JP" sz="2800" dirty="0"/>
              <a:t>:</a:t>
            </a:r>
            <a:endParaRPr lang="ja-JP" altLang="en-US" sz="2800" dirty="0"/>
          </a:p>
          <a:p>
            <a:r>
              <a:rPr lang="ja-JP" altLang="en-US" sz="2800" dirty="0"/>
              <a:t>        </a:t>
            </a:r>
            <a:r>
              <a:rPr lang="en-US" altLang="ja-JP" sz="2800" dirty="0"/>
              <a:t>int </a:t>
            </a:r>
            <a:r>
              <a:rPr lang="en-US" altLang="ja-JP" sz="2800" dirty="0" err="1"/>
              <a:t>x,y</a:t>
            </a:r>
            <a:r>
              <a:rPr lang="en-US" altLang="ja-JP" sz="2800" dirty="0"/>
              <a:t>;</a:t>
            </a:r>
            <a:endParaRPr lang="ja-JP" altLang="en-US" sz="2800" dirty="0"/>
          </a:p>
          <a:p>
            <a:r>
              <a:rPr lang="ja-JP" altLang="en-US" sz="2800" dirty="0"/>
              <a:t>        :</a:t>
            </a:r>
            <a:endParaRPr lang="en-US" altLang="ja-JP" sz="2800" dirty="0"/>
          </a:p>
          <a:p>
            <a:r>
              <a:rPr lang="ja-JP" altLang="en-US" sz="2800" dirty="0"/>
              <a:t>     </a:t>
            </a:r>
            <a:r>
              <a:rPr lang="en-US" altLang="ja-JP" sz="2800" dirty="0"/>
              <a:t>}</a:t>
            </a:r>
            <a:endParaRPr lang="ja-JP" altLang="en-US" sz="2800" dirty="0"/>
          </a:p>
          <a:p>
            <a:r>
              <a:rPr lang="ja-JP" altLang="en-US" sz="2800" dirty="0"/>
              <a:t>}</a:t>
            </a:r>
          </a:p>
        </p:txBody>
      </p:sp>
      <p:graphicFrame>
        <p:nvGraphicFramePr>
          <p:cNvPr id="2" name="表 2">
            <a:extLst>
              <a:ext uri="{FF2B5EF4-FFF2-40B4-BE49-F238E27FC236}">
                <a16:creationId xmlns:a16="http://schemas.microsoft.com/office/drawing/2014/main" id="{CD7E7883-4BB9-4EA6-82A9-876C9C1941BD}"/>
              </a:ext>
            </a:extLst>
          </p:cNvPr>
          <p:cNvGraphicFramePr>
            <a:graphicFrameLocks noGrp="1"/>
          </p:cNvGraphicFramePr>
          <p:nvPr>
            <p:extLst>
              <p:ext uri="{D42A27DB-BD31-4B8C-83A1-F6EECF244321}">
                <p14:modId xmlns:p14="http://schemas.microsoft.com/office/powerpoint/2010/main" val="316513366"/>
              </p:ext>
            </p:extLst>
          </p:nvPr>
        </p:nvGraphicFramePr>
        <p:xfrm>
          <a:off x="3491753" y="1476000"/>
          <a:ext cx="5455024" cy="3108960"/>
        </p:xfrm>
        <a:graphic>
          <a:graphicData uri="http://schemas.openxmlformats.org/drawingml/2006/table">
            <a:tbl>
              <a:tblPr firstRow="1" bandRow="1">
                <a:tableStyleId>{5C22544A-7EE6-4342-B048-85BDC9FD1C3A}</a:tableStyleId>
              </a:tblPr>
              <a:tblGrid>
                <a:gridCol w="2084294">
                  <a:extLst>
                    <a:ext uri="{9D8B030D-6E8A-4147-A177-3AD203B41FA5}">
                      <a16:colId xmlns:a16="http://schemas.microsoft.com/office/drawing/2014/main" val="2498313749"/>
                    </a:ext>
                  </a:extLst>
                </a:gridCol>
                <a:gridCol w="1447800">
                  <a:extLst>
                    <a:ext uri="{9D8B030D-6E8A-4147-A177-3AD203B41FA5}">
                      <a16:colId xmlns:a16="http://schemas.microsoft.com/office/drawing/2014/main" val="4036207730"/>
                    </a:ext>
                  </a:extLst>
                </a:gridCol>
                <a:gridCol w="1066800">
                  <a:extLst>
                    <a:ext uri="{9D8B030D-6E8A-4147-A177-3AD203B41FA5}">
                      <a16:colId xmlns:a16="http://schemas.microsoft.com/office/drawing/2014/main" val="3790551120"/>
                    </a:ext>
                  </a:extLst>
                </a:gridCol>
                <a:gridCol w="856130">
                  <a:extLst>
                    <a:ext uri="{9D8B030D-6E8A-4147-A177-3AD203B41FA5}">
                      <a16:colId xmlns:a16="http://schemas.microsoft.com/office/drawing/2014/main" val="3880794624"/>
                    </a:ext>
                  </a:extLst>
                </a:gridCol>
              </a:tblGrid>
              <a:tr h="370840">
                <a:tc>
                  <a:txBody>
                    <a:bodyPr/>
                    <a:lstStyle/>
                    <a:p>
                      <a:pPr algn="ctr"/>
                      <a:r>
                        <a:rPr kumimoji="1" lang="en-US" altLang="ja-JP" sz="2800" dirty="0"/>
                        <a:t>type</a:t>
                      </a:r>
                      <a:endParaRPr kumimoji="1" lang="ja-JP" altLang="en-US" sz="2800" dirty="0"/>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rgbClr val="003366"/>
                    </a:solidFill>
                  </a:tcPr>
                </a:tc>
                <a:tc>
                  <a:txBody>
                    <a:bodyPr/>
                    <a:lstStyle/>
                    <a:p>
                      <a:pPr algn="ctr"/>
                      <a:r>
                        <a:rPr kumimoji="1" lang="en-US" altLang="ja-JP" sz="2800" dirty="0"/>
                        <a:t>address</a:t>
                      </a:r>
                      <a:endParaRPr kumimoji="1" lang="ja-JP" altLang="en-US" sz="2800" dirty="0"/>
                    </a:p>
                  </a:txBody>
                  <a:tcPr anchor="ctr">
                    <a:lnT w="28575" cap="flat" cmpd="sng" algn="ctr">
                      <a:solidFill>
                        <a:schemeClr val="tx1"/>
                      </a:solidFill>
                      <a:prstDash val="solid"/>
                      <a:round/>
                      <a:headEnd type="none" w="med" len="med"/>
                      <a:tailEnd type="none" w="med" len="med"/>
                    </a:lnT>
                    <a:solidFill>
                      <a:srgbClr val="003366"/>
                    </a:solidFill>
                  </a:tcPr>
                </a:tc>
                <a:tc>
                  <a:txBody>
                    <a:bodyPr/>
                    <a:lstStyle/>
                    <a:p>
                      <a:pPr algn="ctr"/>
                      <a:r>
                        <a:rPr kumimoji="1" lang="en-US" altLang="ja-JP" sz="2800" dirty="0"/>
                        <a:t>name</a:t>
                      </a:r>
                      <a:endParaRPr kumimoji="1" lang="ja-JP" altLang="en-US" sz="2800" dirty="0"/>
                    </a:p>
                  </a:txBody>
                  <a:tcPr anchor="ctr">
                    <a:lnT w="28575" cap="flat" cmpd="sng" algn="ctr">
                      <a:solidFill>
                        <a:schemeClr val="tx1"/>
                      </a:solidFill>
                      <a:prstDash val="solid"/>
                      <a:round/>
                      <a:headEnd type="none" w="med" len="med"/>
                      <a:tailEnd type="none" w="med" len="med"/>
                    </a:lnT>
                    <a:solidFill>
                      <a:srgbClr val="003366"/>
                    </a:solidFill>
                  </a:tcPr>
                </a:tc>
                <a:tc>
                  <a:txBody>
                    <a:bodyPr/>
                    <a:lstStyle/>
                    <a:p>
                      <a:pPr algn="ctr"/>
                      <a:r>
                        <a:rPr kumimoji="1" lang="en-US" altLang="ja-JP" sz="2800" dirty="0"/>
                        <a:t>size</a:t>
                      </a:r>
                      <a:endParaRPr kumimoji="1" lang="ja-JP" altLang="en-US" sz="2800" dirty="0"/>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rgbClr val="003366"/>
                    </a:solidFill>
                  </a:tcPr>
                </a:tc>
                <a:extLst>
                  <a:ext uri="{0D108BD9-81ED-4DB2-BD59-A6C34878D82A}">
                    <a16:rowId xmlns:a16="http://schemas.microsoft.com/office/drawing/2014/main" val="2745446268"/>
                  </a:ext>
                </a:extLst>
              </a:tr>
              <a:tr h="370840">
                <a:tc>
                  <a:txBody>
                    <a:bodyPr/>
                    <a:lstStyle/>
                    <a:p>
                      <a:pPr algn="ctr"/>
                      <a:r>
                        <a:rPr kumimoji="1" lang="en-US" altLang="ja-JP" sz="2800" baseline="0" dirty="0">
                          <a:solidFill>
                            <a:schemeClr val="tx1"/>
                          </a:solidFill>
                        </a:rPr>
                        <a:t>INT</a:t>
                      </a:r>
                      <a:endParaRPr kumimoji="1" lang="ja-JP" altLang="en-US" sz="2800" baseline="0" dirty="0">
                        <a:solidFill>
                          <a:schemeClr val="tx1"/>
                        </a:solidFill>
                      </a:endParaRPr>
                    </a:p>
                  </a:txBody>
                  <a:tcPr anchor="ctr">
                    <a:lnL w="28575" cap="flat" cmpd="sng" algn="ctr">
                      <a:solidFill>
                        <a:schemeClr val="tx1"/>
                      </a:solidFill>
                      <a:prstDash val="solid"/>
                      <a:round/>
                      <a:headEnd type="none" w="med" len="med"/>
                      <a:tailEnd type="none" w="med" len="med"/>
                    </a:lnL>
                    <a:solidFill>
                      <a:srgbClr val="000066"/>
                    </a:solidFill>
                  </a:tcPr>
                </a:tc>
                <a:tc>
                  <a:txBody>
                    <a:bodyPr/>
                    <a:lstStyle/>
                    <a:p>
                      <a:pPr algn="ctr"/>
                      <a:r>
                        <a:rPr kumimoji="1" lang="en-US" altLang="ja-JP" sz="2800" baseline="0" dirty="0">
                          <a:solidFill>
                            <a:schemeClr val="tx1"/>
                          </a:solidFill>
                        </a:rPr>
                        <a:t>0</a:t>
                      </a:r>
                      <a:endParaRPr kumimoji="1" lang="ja-JP" altLang="en-US" sz="2800" baseline="0" dirty="0">
                        <a:solidFill>
                          <a:schemeClr val="tx1"/>
                        </a:solidFill>
                      </a:endParaRPr>
                    </a:p>
                  </a:txBody>
                  <a:tcPr anchor="ctr">
                    <a:solidFill>
                      <a:srgbClr val="000066"/>
                    </a:solidFill>
                  </a:tcPr>
                </a:tc>
                <a:tc>
                  <a:txBody>
                    <a:bodyPr/>
                    <a:lstStyle/>
                    <a:p>
                      <a:pPr algn="ctr"/>
                      <a:r>
                        <a:rPr kumimoji="1" lang="en-US" altLang="ja-JP" sz="2800" baseline="0" dirty="0" err="1">
                          <a:solidFill>
                            <a:schemeClr val="tx1"/>
                          </a:solidFill>
                        </a:rPr>
                        <a:t>i</a:t>
                      </a:r>
                      <a:endParaRPr kumimoji="1" lang="ja-JP" altLang="en-US" sz="2800" baseline="0" dirty="0">
                        <a:solidFill>
                          <a:schemeClr val="tx1"/>
                        </a:solidFill>
                      </a:endParaRPr>
                    </a:p>
                  </a:txBody>
                  <a:tcPr anchor="ctr">
                    <a:solidFill>
                      <a:srgbClr val="000066"/>
                    </a:solidFill>
                  </a:tcPr>
                </a:tc>
                <a:tc>
                  <a:txBody>
                    <a:bodyPr/>
                    <a:lstStyle/>
                    <a:p>
                      <a:pPr algn="ctr"/>
                      <a:r>
                        <a:rPr kumimoji="1" lang="en-US" altLang="ja-JP" sz="2800" baseline="0" dirty="0">
                          <a:solidFill>
                            <a:schemeClr val="tx1"/>
                          </a:solidFill>
                        </a:rPr>
                        <a:t>1</a:t>
                      </a:r>
                      <a:endParaRPr kumimoji="1" lang="ja-JP" altLang="en-US" sz="2800" baseline="0" dirty="0">
                        <a:solidFill>
                          <a:schemeClr val="tx1"/>
                        </a:solidFill>
                      </a:endParaRPr>
                    </a:p>
                  </a:txBody>
                  <a:tcPr anchor="ctr">
                    <a:lnR w="28575" cap="flat" cmpd="sng" algn="ctr">
                      <a:solidFill>
                        <a:schemeClr val="tx1"/>
                      </a:solidFill>
                      <a:prstDash val="solid"/>
                      <a:round/>
                      <a:headEnd type="none" w="med" len="med"/>
                      <a:tailEnd type="none" w="med" len="med"/>
                    </a:lnR>
                    <a:solidFill>
                      <a:srgbClr val="000066"/>
                    </a:solidFill>
                  </a:tcPr>
                </a:tc>
                <a:extLst>
                  <a:ext uri="{0D108BD9-81ED-4DB2-BD59-A6C34878D82A}">
                    <a16:rowId xmlns:a16="http://schemas.microsoft.com/office/drawing/2014/main" val="540904230"/>
                  </a:ext>
                </a:extLst>
              </a:tr>
              <a:tr h="370840">
                <a:tc>
                  <a:txBody>
                    <a:bodyPr/>
                    <a:lstStyle/>
                    <a:p>
                      <a:pPr algn="ctr"/>
                      <a:r>
                        <a:rPr kumimoji="1" lang="en-US" altLang="ja-JP" sz="2800" baseline="0" dirty="0">
                          <a:solidFill>
                            <a:schemeClr val="tx1"/>
                          </a:solidFill>
                        </a:rPr>
                        <a:t>INT</a:t>
                      </a:r>
                      <a:endParaRPr kumimoji="1" lang="ja-JP" altLang="en-US" sz="2800" baseline="0" dirty="0">
                        <a:solidFill>
                          <a:schemeClr val="tx1"/>
                        </a:solidFill>
                      </a:endParaRPr>
                    </a:p>
                  </a:txBody>
                  <a:tcPr anchor="ctr">
                    <a:lnL w="28575" cap="flat" cmpd="sng" algn="ctr">
                      <a:solidFill>
                        <a:schemeClr val="tx1"/>
                      </a:solidFill>
                      <a:prstDash val="solid"/>
                      <a:round/>
                      <a:headEnd type="none" w="med" len="med"/>
                      <a:tailEnd type="none" w="med" len="med"/>
                    </a:lnL>
                    <a:solidFill>
                      <a:srgbClr val="000066"/>
                    </a:solidFill>
                  </a:tcPr>
                </a:tc>
                <a:tc>
                  <a:txBody>
                    <a:bodyPr/>
                    <a:lstStyle/>
                    <a:p>
                      <a:pPr algn="ctr"/>
                      <a:r>
                        <a:rPr kumimoji="1" lang="en-US" altLang="ja-JP" sz="2800" baseline="0" dirty="0">
                          <a:solidFill>
                            <a:schemeClr val="tx1"/>
                          </a:solidFill>
                        </a:rPr>
                        <a:t>1</a:t>
                      </a:r>
                      <a:endParaRPr kumimoji="1" lang="ja-JP" altLang="en-US" sz="2800" baseline="0" dirty="0">
                        <a:solidFill>
                          <a:schemeClr val="tx1"/>
                        </a:solidFill>
                      </a:endParaRPr>
                    </a:p>
                  </a:txBody>
                  <a:tcPr anchor="ctr">
                    <a:solidFill>
                      <a:srgbClr val="000066"/>
                    </a:solidFill>
                  </a:tcPr>
                </a:tc>
                <a:tc>
                  <a:txBody>
                    <a:bodyPr/>
                    <a:lstStyle/>
                    <a:p>
                      <a:pPr algn="ctr"/>
                      <a:r>
                        <a:rPr kumimoji="1" lang="en-US" altLang="ja-JP" sz="2800" baseline="0" dirty="0">
                          <a:solidFill>
                            <a:schemeClr val="tx1"/>
                          </a:solidFill>
                        </a:rPr>
                        <a:t>j</a:t>
                      </a:r>
                      <a:endParaRPr kumimoji="1" lang="ja-JP" altLang="en-US" sz="2800" baseline="0" dirty="0">
                        <a:solidFill>
                          <a:schemeClr val="tx1"/>
                        </a:solidFill>
                      </a:endParaRPr>
                    </a:p>
                  </a:txBody>
                  <a:tcPr anchor="ctr">
                    <a:solidFill>
                      <a:srgbClr val="000066"/>
                    </a:solidFill>
                  </a:tcPr>
                </a:tc>
                <a:tc>
                  <a:txBody>
                    <a:bodyPr/>
                    <a:lstStyle/>
                    <a:p>
                      <a:pPr algn="ctr"/>
                      <a:r>
                        <a:rPr kumimoji="1" lang="en-US" altLang="ja-JP" sz="2800" baseline="0" dirty="0">
                          <a:solidFill>
                            <a:schemeClr val="tx1"/>
                          </a:solidFill>
                        </a:rPr>
                        <a:t>1</a:t>
                      </a:r>
                      <a:endParaRPr kumimoji="1" lang="ja-JP" altLang="en-US" sz="2800" baseline="0" dirty="0">
                        <a:solidFill>
                          <a:schemeClr val="tx1"/>
                        </a:solidFill>
                      </a:endParaRPr>
                    </a:p>
                  </a:txBody>
                  <a:tcPr anchor="ctr">
                    <a:lnR w="28575" cap="flat" cmpd="sng" algn="ctr">
                      <a:solidFill>
                        <a:schemeClr val="tx1"/>
                      </a:solidFill>
                      <a:prstDash val="solid"/>
                      <a:round/>
                      <a:headEnd type="none" w="med" len="med"/>
                      <a:tailEnd type="none" w="med" len="med"/>
                    </a:lnR>
                    <a:solidFill>
                      <a:srgbClr val="000066"/>
                    </a:solidFill>
                  </a:tcPr>
                </a:tc>
                <a:extLst>
                  <a:ext uri="{0D108BD9-81ED-4DB2-BD59-A6C34878D82A}">
                    <a16:rowId xmlns:a16="http://schemas.microsoft.com/office/drawing/2014/main" val="690113165"/>
                  </a:ext>
                </a:extLst>
              </a:tr>
              <a:tr h="370840">
                <a:tc>
                  <a:txBody>
                    <a:bodyPr/>
                    <a:lstStyle/>
                    <a:p>
                      <a:pPr algn="ctr"/>
                      <a:r>
                        <a:rPr kumimoji="1" lang="en-US" altLang="ja-JP" sz="2000" baseline="0" dirty="0">
                          <a:solidFill>
                            <a:schemeClr val="tx1"/>
                          </a:solidFill>
                        </a:rPr>
                        <a:t>ARRAYOFINT</a:t>
                      </a:r>
                      <a:endParaRPr kumimoji="1" lang="ja-JP" altLang="en-US" sz="2000" baseline="0" dirty="0">
                        <a:solidFill>
                          <a:schemeClr val="tx1"/>
                        </a:solidFill>
                      </a:endParaRPr>
                    </a:p>
                  </a:txBody>
                  <a:tcPr anchor="ctr">
                    <a:lnL w="28575" cap="flat" cmpd="sng" algn="ctr">
                      <a:solidFill>
                        <a:schemeClr val="tx1"/>
                      </a:solidFill>
                      <a:prstDash val="solid"/>
                      <a:round/>
                      <a:headEnd type="none" w="med" len="med"/>
                      <a:tailEnd type="none" w="med" len="med"/>
                    </a:lnL>
                    <a:solidFill>
                      <a:srgbClr val="000066"/>
                    </a:solidFill>
                  </a:tcPr>
                </a:tc>
                <a:tc>
                  <a:txBody>
                    <a:bodyPr/>
                    <a:lstStyle/>
                    <a:p>
                      <a:pPr algn="ctr"/>
                      <a:r>
                        <a:rPr kumimoji="1" lang="en-US" altLang="ja-JP" sz="2800" baseline="0" dirty="0">
                          <a:solidFill>
                            <a:schemeClr val="tx1"/>
                          </a:solidFill>
                        </a:rPr>
                        <a:t>2</a:t>
                      </a:r>
                      <a:endParaRPr kumimoji="1" lang="ja-JP" altLang="en-US" sz="2800" baseline="0" dirty="0">
                        <a:solidFill>
                          <a:schemeClr val="tx1"/>
                        </a:solidFill>
                      </a:endParaRPr>
                    </a:p>
                  </a:txBody>
                  <a:tcPr anchor="ctr">
                    <a:solidFill>
                      <a:srgbClr val="000066"/>
                    </a:solidFill>
                  </a:tcPr>
                </a:tc>
                <a:tc>
                  <a:txBody>
                    <a:bodyPr/>
                    <a:lstStyle/>
                    <a:p>
                      <a:pPr algn="ctr"/>
                      <a:r>
                        <a:rPr kumimoji="1" lang="en-US" altLang="ja-JP" sz="2800" baseline="0" dirty="0">
                          <a:solidFill>
                            <a:schemeClr val="tx1"/>
                          </a:solidFill>
                        </a:rPr>
                        <a:t>a</a:t>
                      </a:r>
                      <a:endParaRPr kumimoji="1" lang="ja-JP" altLang="en-US" sz="2800" baseline="0" dirty="0">
                        <a:solidFill>
                          <a:schemeClr val="tx1"/>
                        </a:solidFill>
                      </a:endParaRPr>
                    </a:p>
                  </a:txBody>
                  <a:tcPr anchor="ctr">
                    <a:solidFill>
                      <a:srgbClr val="000066"/>
                    </a:solidFill>
                  </a:tcPr>
                </a:tc>
                <a:tc>
                  <a:txBody>
                    <a:bodyPr/>
                    <a:lstStyle/>
                    <a:p>
                      <a:pPr algn="ctr"/>
                      <a:r>
                        <a:rPr kumimoji="1" lang="en-US" altLang="ja-JP" sz="2800" baseline="0" dirty="0">
                          <a:solidFill>
                            <a:schemeClr val="tx1"/>
                          </a:solidFill>
                        </a:rPr>
                        <a:t>10</a:t>
                      </a:r>
                      <a:endParaRPr kumimoji="1" lang="ja-JP" altLang="en-US" sz="2800" baseline="0" dirty="0">
                        <a:solidFill>
                          <a:schemeClr val="tx1"/>
                        </a:solidFill>
                      </a:endParaRPr>
                    </a:p>
                  </a:txBody>
                  <a:tcPr anchor="ctr">
                    <a:lnR w="28575" cap="flat" cmpd="sng" algn="ctr">
                      <a:solidFill>
                        <a:schemeClr val="tx1"/>
                      </a:solidFill>
                      <a:prstDash val="solid"/>
                      <a:round/>
                      <a:headEnd type="none" w="med" len="med"/>
                      <a:tailEnd type="none" w="med" len="med"/>
                    </a:lnR>
                    <a:solidFill>
                      <a:srgbClr val="000066"/>
                    </a:solidFill>
                  </a:tcPr>
                </a:tc>
                <a:extLst>
                  <a:ext uri="{0D108BD9-81ED-4DB2-BD59-A6C34878D82A}">
                    <a16:rowId xmlns:a16="http://schemas.microsoft.com/office/drawing/2014/main" val="3611094327"/>
                  </a:ext>
                </a:extLst>
              </a:tr>
              <a:tr h="370840">
                <a:tc>
                  <a:txBody>
                    <a:bodyPr/>
                    <a:lstStyle/>
                    <a:p>
                      <a:pPr algn="ctr"/>
                      <a:r>
                        <a:rPr kumimoji="1" lang="en-US" altLang="ja-JP" sz="2800" baseline="0" dirty="0">
                          <a:solidFill>
                            <a:schemeClr val="tx1"/>
                          </a:solidFill>
                        </a:rPr>
                        <a:t>INT</a:t>
                      </a:r>
                      <a:endParaRPr kumimoji="1" lang="ja-JP" altLang="en-US" sz="2800" baseline="0" dirty="0">
                        <a:solidFill>
                          <a:schemeClr val="tx1"/>
                        </a:solidFill>
                      </a:endParaRPr>
                    </a:p>
                  </a:txBody>
                  <a:tcPr anchor="ctr">
                    <a:lnL w="28575" cap="flat" cmpd="sng" algn="ctr">
                      <a:solidFill>
                        <a:schemeClr val="tx1"/>
                      </a:solidFill>
                      <a:prstDash val="solid"/>
                      <a:round/>
                      <a:headEnd type="none" w="med" len="med"/>
                      <a:tailEnd type="none" w="med" len="med"/>
                    </a:lnL>
                    <a:solidFill>
                      <a:srgbClr val="000066"/>
                    </a:solidFill>
                  </a:tcPr>
                </a:tc>
                <a:tc>
                  <a:txBody>
                    <a:bodyPr/>
                    <a:lstStyle/>
                    <a:p>
                      <a:pPr algn="ctr"/>
                      <a:r>
                        <a:rPr kumimoji="1" lang="en-US" altLang="ja-JP" sz="2800" baseline="0" dirty="0">
                          <a:solidFill>
                            <a:schemeClr val="tx1"/>
                          </a:solidFill>
                        </a:rPr>
                        <a:t>12</a:t>
                      </a:r>
                      <a:endParaRPr kumimoji="1" lang="ja-JP" altLang="en-US" sz="2800" baseline="0" dirty="0">
                        <a:solidFill>
                          <a:schemeClr val="tx1"/>
                        </a:solidFill>
                      </a:endParaRPr>
                    </a:p>
                  </a:txBody>
                  <a:tcPr anchor="ctr">
                    <a:solidFill>
                      <a:srgbClr val="000066"/>
                    </a:solidFill>
                  </a:tcPr>
                </a:tc>
                <a:tc>
                  <a:txBody>
                    <a:bodyPr/>
                    <a:lstStyle/>
                    <a:p>
                      <a:pPr algn="ctr"/>
                      <a:r>
                        <a:rPr kumimoji="1" lang="en-US" altLang="ja-JP" sz="2800" baseline="0" dirty="0">
                          <a:solidFill>
                            <a:schemeClr val="tx1"/>
                          </a:solidFill>
                        </a:rPr>
                        <a:t>x</a:t>
                      </a:r>
                      <a:endParaRPr kumimoji="1" lang="ja-JP" altLang="en-US" sz="2800" baseline="0" dirty="0">
                        <a:solidFill>
                          <a:schemeClr val="tx1"/>
                        </a:solidFill>
                      </a:endParaRPr>
                    </a:p>
                  </a:txBody>
                  <a:tcPr anchor="ctr">
                    <a:solidFill>
                      <a:srgbClr val="000066"/>
                    </a:solidFill>
                  </a:tcPr>
                </a:tc>
                <a:tc>
                  <a:txBody>
                    <a:bodyPr/>
                    <a:lstStyle/>
                    <a:p>
                      <a:pPr algn="ctr"/>
                      <a:r>
                        <a:rPr kumimoji="1" lang="en-US" altLang="ja-JP" sz="2800" baseline="0" dirty="0">
                          <a:solidFill>
                            <a:schemeClr val="tx1"/>
                          </a:solidFill>
                        </a:rPr>
                        <a:t>1</a:t>
                      </a:r>
                      <a:endParaRPr kumimoji="1" lang="ja-JP" altLang="en-US" sz="2800" baseline="0" dirty="0">
                        <a:solidFill>
                          <a:schemeClr val="tx1"/>
                        </a:solidFill>
                      </a:endParaRPr>
                    </a:p>
                  </a:txBody>
                  <a:tcPr anchor="ctr">
                    <a:lnR w="28575" cap="flat" cmpd="sng" algn="ctr">
                      <a:solidFill>
                        <a:schemeClr val="tx1"/>
                      </a:solidFill>
                      <a:prstDash val="solid"/>
                      <a:round/>
                      <a:headEnd type="none" w="med" len="med"/>
                      <a:tailEnd type="none" w="med" len="med"/>
                    </a:lnR>
                    <a:solidFill>
                      <a:srgbClr val="000066"/>
                    </a:solidFill>
                  </a:tcPr>
                </a:tc>
                <a:extLst>
                  <a:ext uri="{0D108BD9-81ED-4DB2-BD59-A6C34878D82A}">
                    <a16:rowId xmlns:a16="http://schemas.microsoft.com/office/drawing/2014/main" val="4231001309"/>
                  </a:ext>
                </a:extLst>
              </a:tr>
              <a:tr h="370840">
                <a:tc>
                  <a:txBody>
                    <a:bodyPr/>
                    <a:lstStyle/>
                    <a:p>
                      <a:pPr algn="ctr"/>
                      <a:r>
                        <a:rPr kumimoji="1" lang="en-US" altLang="ja-JP" sz="2800" baseline="0" dirty="0">
                          <a:solidFill>
                            <a:schemeClr val="tx1"/>
                          </a:solidFill>
                        </a:rPr>
                        <a:t>INT</a:t>
                      </a:r>
                      <a:endParaRPr kumimoji="1" lang="ja-JP" altLang="en-US" sz="2800" baseline="0" dirty="0">
                        <a:solidFill>
                          <a:schemeClr val="tx1"/>
                        </a:solidFill>
                      </a:endParaRPr>
                    </a:p>
                  </a:txBody>
                  <a:tcPr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rgbClr val="000066"/>
                    </a:solidFill>
                  </a:tcPr>
                </a:tc>
                <a:tc>
                  <a:txBody>
                    <a:bodyPr/>
                    <a:lstStyle/>
                    <a:p>
                      <a:pPr algn="ctr"/>
                      <a:r>
                        <a:rPr kumimoji="1" lang="en-US" altLang="ja-JP" sz="2800" baseline="0" dirty="0">
                          <a:solidFill>
                            <a:schemeClr val="tx1"/>
                          </a:solidFill>
                        </a:rPr>
                        <a:t>13</a:t>
                      </a:r>
                      <a:endParaRPr kumimoji="1" lang="ja-JP" altLang="en-US" sz="2800" baseline="0" dirty="0">
                        <a:solidFill>
                          <a:schemeClr val="tx1"/>
                        </a:solidFill>
                      </a:endParaRPr>
                    </a:p>
                  </a:txBody>
                  <a:tcPr anchor="ctr">
                    <a:lnB w="28575" cap="flat" cmpd="sng" algn="ctr">
                      <a:solidFill>
                        <a:schemeClr val="tx1"/>
                      </a:solidFill>
                      <a:prstDash val="solid"/>
                      <a:round/>
                      <a:headEnd type="none" w="med" len="med"/>
                      <a:tailEnd type="none" w="med" len="med"/>
                    </a:lnB>
                    <a:solidFill>
                      <a:srgbClr val="000066"/>
                    </a:solidFill>
                  </a:tcPr>
                </a:tc>
                <a:tc>
                  <a:txBody>
                    <a:bodyPr/>
                    <a:lstStyle/>
                    <a:p>
                      <a:pPr algn="ctr"/>
                      <a:r>
                        <a:rPr kumimoji="1" lang="en-US" altLang="ja-JP" sz="2800" baseline="0" dirty="0">
                          <a:solidFill>
                            <a:schemeClr val="tx1"/>
                          </a:solidFill>
                        </a:rPr>
                        <a:t>y</a:t>
                      </a:r>
                      <a:endParaRPr kumimoji="1" lang="ja-JP" altLang="en-US" sz="2800" baseline="0" dirty="0">
                        <a:solidFill>
                          <a:schemeClr val="tx1"/>
                        </a:solidFill>
                      </a:endParaRPr>
                    </a:p>
                  </a:txBody>
                  <a:tcPr anchor="ctr">
                    <a:lnB w="28575" cap="flat" cmpd="sng" algn="ctr">
                      <a:solidFill>
                        <a:schemeClr val="tx1"/>
                      </a:solidFill>
                      <a:prstDash val="solid"/>
                      <a:round/>
                      <a:headEnd type="none" w="med" len="med"/>
                      <a:tailEnd type="none" w="med" len="med"/>
                    </a:lnB>
                    <a:solidFill>
                      <a:srgbClr val="000066"/>
                    </a:solidFill>
                  </a:tcPr>
                </a:tc>
                <a:tc>
                  <a:txBody>
                    <a:bodyPr/>
                    <a:lstStyle/>
                    <a:p>
                      <a:pPr algn="ctr"/>
                      <a:r>
                        <a:rPr kumimoji="1" lang="en-US" altLang="ja-JP" sz="2800" baseline="0" dirty="0">
                          <a:solidFill>
                            <a:schemeClr val="tx1"/>
                          </a:solidFill>
                        </a:rPr>
                        <a:t>1</a:t>
                      </a:r>
                      <a:endParaRPr kumimoji="1" lang="ja-JP" altLang="en-US" sz="2800" baseline="0" dirty="0">
                        <a:solidFill>
                          <a:schemeClr val="tx1"/>
                        </a:solidFill>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rgbClr val="000066"/>
                    </a:solidFill>
                  </a:tcPr>
                </a:tc>
                <a:extLst>
                  <a:ext uri="{0D108BD9-81ED-4DB2-BD59-A6C34878D82A}">
                    <a16:rowId xmlns:a16="http://schemas.microsoft.com/office/drawing/2014/main" val="2365405709"/>
                  </a:ext>
                </a:extLst>
              </a:tr>
            </a:tbl>
          </a:graphicData>
        </a:graphic>
      </p:graphicFrame>
      <p:sp>
        <p:nvSpPr>
          <p:cNvPr id="18" name="Line 4">
            <a:extLst>
              <a:ext uri="{FF2B5EF4-FFF2-40B4-BE49-F238E27FC236}">
                <a16:creationId xmlns:a16="http://schemas.microsoft.com/office/drawing/2014/main" id="{B1309121-EF45-4732-B29D-1C221F365770}"/>
              </a:ext>
            </a:extLst>
          </p:cNvPr>
          <p:cNvSpPr>
            <a:spLocks noChangeShapeType="1"/>
          </p:cNvSpPr>
          <p:nvPr/>
        </p:nvSpPr>
        <p:spPr bwMode="auto">
          <a:xfrm>
            <a:off x="183776" y="1542304"/>
            <a:ext cx="17930" cy="1295400"/>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 name="正方形/長方形 2">
            <a:extLst>
              <a:ext uri="{FF2B5EF4-FFF2-40B4-BE49-F238E27FC236}">
                <a16:creationId xmlns:a16="http://schemas.microsoft.com/office/drawing/2014/main" id="{70283777-F2B0-491A-9909-4B00513D0969}"/>
              </a:ext>
            </a:extLst>
          </p:cNvPr>
          <p:cNvSpPr/>
          <p:nvPr/>
        </p:nvSpPr>
        <p:spPr bwMode="auto">
          <a:xfrm>
            <a:off x="844922" y="5365377"/>
            <a:ext cx="5936877" cy="7620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3200" b="0" u="none" strike="noStrike" cap="none" normalizeH="0" baseline="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rPr>
              <a:t>varTable.removeTail</a:t>
            </a:r>
            <a:r>
              <a:rPr kumimoji="1" lang="en-US" altLang="ja-JP" sz="3200" b="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rPr>
              <a:t> (</a:t>
            </a:r>
            <a:r>
              <a:rPr kumimoji="1" lang="en-US" altLang="ja-JP" sz="3200" b="0" u="none" strike="noStrike" cap="none" normalizeH="0" baseline="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rPr>
              <a:t>tableSize</a:t>
            </a:r>
            <a:r>
              <a:rPr kumimoji="1" lang="en-US" altLang="ja-JP" sz="3200" b="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rPr>
              <a:t>);</a:t>
            </a:r>
            <a:endParaRPr kumimoji="1" lang="ja-JP" altLang="en-US" sz="3200" b="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
        <p:nvSpPr>
          <p:cNvPr id="4" name="テキスト ボックス 3">
            <a:extLst>
              <a:ext uri="{FF2B5EF4-FFF2-40B4-BE49-F238E27FC236}">
                <a16:creationId xmlns:a16="http://schemas.microsoft.com/office/drawing/2014/main" id="{23750C95-A17C-47D3-A3CF-DDDCE5956F64}"/>
              </a:ext>
            </a:extLst>
          </p:cNvPr>
          <p:cNvSpPr txBox="1"/>
          <p:nvPr/>
        </p:nvSpPr>
        <p:spPr>
          <a:xfrm>
            <a:off x="1444456" y="6194612"/>
            <a:ext cx="6784230" cy="584775"/>
          </a:xfrm>
          <a:prstGeom prst="rect">
            <a:avLst/>
          </a:prstGeom>
          <a:noFill/>
        </p:spPr>
        <p:txBody>
          <a:bodyPr wrap="none" rtlCol="0">
            <a:spAutoFit/>
          </a:bodyPr>
          <a:lstStyle/>
          <a:p>
            <a:r>
              <a:rPr lang="ja-JP" altLang="en-US" dirty="0"/>
              <a:t>ブロック終了時に変数表の末尾を削除</a:t>
            </a:r>
            <a:endParaRPr kumimoji="1" lang="ja-JP" altLang="en-US" dirty="0"/>
          </a:p>
        </p:txBody>
      </p:sp>
      <p:sp>
        <p:nvSpPr>
          <p:cNvPr id="21" name="Line 4">
            <a:extLst>
              <a:ext uri="{FF2B5EF4-FFF2-40B4-BE49-F238E27FC236}">
                <a16:creationId xmlns:a16="http://schemas.microsoft.com/office/drawing/2014/main" id="{7DFD05F5-B23A-4AF6-AA71-75356FAE988E}"/>
              </a:ext>
            </a:extLst>
          </p:cNvPr>
          <p:cNvSpPr>
            <a:spLocks noChangeShapeType="1"/>
          </p:cNvSpPr>
          <p:nvPr/>
        </p:nvSpPr>
        <p:spPr bwMode="auto">
          <a:xfrm>
            <a:off x="192742" y="2817999"/>
            <a:ext cx="17930" cy="1830201"/>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24" name="表 2">
            <a:extLst>
              <a:ext uri="{FF2B5EF4-FFF2-40B4-BE49-F238E27FC236}">
                <a16:creationId xmlns:a16="http://schemas.microsoft.com/office/drawing/2014/main" id="{96F09E2F-3C28-4460-BD96-81D1A5049984}"/>
              </a:ext>
            </a:extLst>
          </p:cNvPr>
          <p:cNvGraphicFramePr>
            <a:graphicFrameLocks noGrp="1"/>
          </p:cNvGraphicFramePr>
          <p:nvPr>
            <p:extLst>
              <p:ext uri="{D42A27DB-BD31-4B8C-83A1-F6EECF244321}">
                <p14:modId xmlns:p14="http://schemas.microsoft.com/office/powerpoint/2010/main" val="1176400017"/>
              </p:ext>
            </p:extLst>
          </p:nvPr>
        </p:nvGraphicFramePr>
        <p:xfrm>
          <a:off x="3492000" y="1476000"/>
          <a:ext cx="5455024" cy="3108960"/>
        </p:xfrm>
        <a:graphic>
          <a:graphicData uri="http://schemas.openxmlformats.org/drawingml/2006/table">
            <a:tbl>
              <a:tblPr firstRow="1" bandRow="1">
                <a:tableStyleId>{5C22544A-7EE6-4342-B048-85BDC9FD1C3A}</a:tableStyleId>
              </a:tblPr>
              <a:tblGrid>
                <a:gridCol w="2084294">
                  <a:extLst>
                    <a:ext uri="{9D8B030D-6E8A-4147-A177-3AD203B41FA5}">
                      <a16:colId xmlns:a16="http://schemas.microsoft.com/office/drawing/2014/main" val="2498313749"/>
                    </a:ext>
                  </a:extLst>
                </a:gridCol>
                <a:gridCol w="1447800">
                  <a:extLst>
                    <a:ext uri="{9D8B030D-6E8A-4147-A177-3AD203B41FA5}">
                      <a16:colId xmlns:a16="http://schemas.microsoft.com/office/drawing/2014/main" val="4036207730"/>
                    </a:ext>
                  </a:extLst>
                </a:gridCol>
                <a:gridCol w="1066800">
                  <a:extLst>
                    <a:ext uri="{9D8B030D-6E8A-4147-A177-3AD203B41FA5}">
                      <a16:colId xmlns:a16="http://schemas.microsoft.com/office/drawing/2014/main" val="3790551120"/>
                    </a:ext>
                  </a:extLst>
                </a:gridCol>
                <a:gridCol w="856130">
                  <a:extLst>
                    <a:ext uri="{9D8B030D-6E8A-4147-A177-3AD203B41FA5}">
                      <a16:colId xmlns:a16="http://schemas.microsoft.com/office/drawing/2014/main" val="3880794624"/>
                    </a:ext>
                  </a:extLst>
                </a:gridCol>
              </a:tblGrid>
              <a:tr h="370840">
                <a:tc>
                  <a:txBody>
                    <a:bodyPr/>
                    <a:lstStyle/>
                    <a:p>
                      <a:pPr algn="ctr"/>
                      <a:r>
                        <a:rPr kumimoji="1" lang="en-US" altLang="ja-JP" sz="2800" dirty="0"/>
                        <a:t>type</a:t>
                      </a:r>
                      <a:endParaRPr kumimoji="1" lang="ja-JP" altLang="en-US" sz="2800" dirty="0"/>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rgbClr val="003366"/>
                    </a:solidFill>
                  </a:tcPr>
                </a:tc>
                <a:tc>
                  <a:txBody>
                    <a:bodyPr/>
                    <a:lstStyle/>
                    <a:p>
                      <a:pPr algn="ctr"/>
                      <a:r>
                        <a:rPr kumimoji="1" lang="en-US" altLang="ja-JP" sz="2800" dirty="0"/>
                        <a:t>address</a:t>
                      </a:r>
                      <a:endParaRPr kumimoji="1" lang="ja-JP" altLang="en-US" sz="2800" dirty="0"/>
                    </a:p>
                  </a:txBody>
                  <a:tcPr anchor="ctr">
                    <a:lnT w="28575" cap="flat" cmpd="sng" algn="ctr">
                      <a:solidFill>
                        <a:schemeClr val="tx1"/>
                      </a:solidFill>
                      <a:prstDash val="solid"/>
                      <a:round/>
                      <a:headEnd type="none" w="med" len="med"/>
                      <a:tailEnd type="none" w="med" len="med"/>
                    </a:lnT>
                    <a:solidFill>
                      <a:srgbClr val="003366"/>
                    </a:solidFill>
                  </a:tcPr>
                </a:tc>
                <a:tc>
                  <a:txBody>
                    <a:bodyPr/>
                    <a:lstStyle/>
                    <a:p>
                      <a:pPr algn="ctr"/>
                      <a:r>
                        <a:rPr kumimoji="1" lang="en-US" altLang="ja-JP" sz="2800" dirty="0"/>
                        <a:t>name</a:t>
                      </a:r>
                      <a:endParaRPr kumimoji="1" lang="ja-JP" altLang="en-US" sz="2800" dirty="0"/>
                    </a:p>
                  </a:txBody>
                  <a:tcPr anchor="ctr">
                    <a:lnT w="28575" cap="flat" cmpd="sng" algn="ctr">
                      <a:solidFill>
                        <a:schemeClr val="tx1"/>
                      </a:solidFill>
                      <a:prstDash val="solid"/>
                      <a:round/>
                      <a:headEnd type="none" w="med" len="med"/>
                      <a:tailEnd type="none" w="med" len="med"/>
                    </a:lnT>
                    <a:solidFill>
                      <a:srgbClr val="003366"/>
                    </a:solidFill>
                  </a:tcPr>
                </a:tc>
                <a:tc>
                  <a:txBody>
                    <a:bodyPr/>
                    <a:lstStyle/>
                    <a:p>
                      <a:pPr algn="ctr"/>
                      <a:r>
                        <a:rPr kumimoji="1" lang="en-US" altLang="ja-JP" sz="2800" dirty="0"/>
                        <a:t>size</a:t>
                      </a:r>
                      <a:endParaRPr kumimoji="1" lang="ja-JP" altLang="en-US" sz="2800" dirty="0"/>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rgbClr val="003366"/>
                    </a:solidFill>
                  </a:tcPr>
                </a:tc>
                <a:extLst>
                  <a:ext uri="{0D108BD9-81ED-4DB2-BD59-A6C34878D82A}">
                    <a16:rowId xmlns:a16="http://schemas.microsoft.com/office/drawing/2014/main" val="2745446268"/>
                  </a:ext>
                </a:extLst>
              </a:tr>
              <a:tr h="370840">
                <a:tc>
                  <a:txBody>
                    <a:bodyPr/>
                    <a:lstStyle/>
                    <a:p>
                      <a:pPr algn="ctr"/>
                      <a:r>
                        <a:rPr kumimoji="1" lang="en-US" altLang="ja-JP" sz="2800" baseline="0" dirty="0">
                          <a:solidFill>
                            <a:schemeClr val="tx1"/>
                          </a:solidFill>
                        </a:rPr>
                        <a:t>INT</a:t>
                      </a:r>
                      <a:endParaRPr kumimoji="1" lang="ja-JP" altLang="en-US" sz="2800" baseline="0" dirty="0">
                        <a:solidFill>
                          <a:schemeClr val="tx1"/>
                        </a:solidFill>
                      </a:endParaRPr>
                    </a:p>
                  </a:txBody>
                  <a:tcPr anchor="ctr">
                    <a:lnL w="28575" cap="flat" cmpd="sng" algn="ctr">
                      <a:solidFill>
                        <a:schemeClr val="tx1"/>
                      </a:solidFill>
                      <a:prstDash val="solid"/>
                      <a:round/>
                      <a:headEnd type="none" w="med" len="med"/>
                      <a:tailEnd type="none" w="med" len="med"/>
                    </a:lnL>
                    <a:solidFill>
                      <a:srgbClr val="000066"/>
                    </a:solidFill>
                  </a:tcPr>
                </a:tc>
                <a:tc>
                  <a:txBody>
                    <a:bodyPr/>
                    <a:lstStyle/>
                    <a:p>
                      <a:pPr algn="ctr"/>
                      <a:r>
                        <a:rPr kumimoji="1" lang="en-US" altLang="ja-JP" sz="2800" baseline="0" dirty="0">
                          <a:solidFill>
                            <a:schemeClr val="tx1"/>
                          </a:solidFill>
                        </a:rPr>
                        <a:t>0</a:t>
                      </a:r>
                      <a:endParaRPr kumimoji="1" lang="ja-JP" altLang="en-US" sz="2800" baseline="0" dirty="0">
                        <a:solidFill>
                          <a:schemeClr val="tx1"/>
                        </a:solidFill>
                      </a:endParaRPr>
                    </a:p>
                  </a:txBody>
                  <a:tcPr anchor="ctr">
                    <a:solidFill>
                      <a:srgbClr val="000066"/>
                    </a:solidFill>
                  </a:tcPr>
                </a:tc>
                <a:tc>
                  <a:txBody>
                    <a:bodyPr/>
                    <a:lstStyle/>
                    <a:p>
                      <a:pPr algn="ctr"/>
                      <a:r>
                        <a:rPr kumimoji="1" lang="en-US" altLang="ja-JP" sz="2800" baseline="0" dirty="0" err="1">
                          <a:solidFill>
                            <a:schemeClr val="tx1"/>
                          </a:solidFill>
                        </a:rPr>
                        <a:t>i</a:t>
                      </a:r>
                      <a:endParaRPr kumimoji="1" lang="ja-JP" altLang="en-US" sz="2800" baseline="0" dirty="0">
                        <a:solidFill>
                          <a:schemeClr val="tx1"/>
                        </a:solidFill>
                      </a:endParaRPr>
                    </a:p>
                  </a:txBody>
                  <a:tcPr anchor="ctr">
                    <a:solidFill>
                      <a:srgbClr val="000066"/>
                    </a:solidFill>
                  </a:tcPr>
                </a:tc>
                <a:tc>
                  <a:txBody>
                    <a:bodyPr/>
                    <a:lstStyle/>
                    <a:p>
                      <a:pPr algn="ctr"/>
                      <a:r>
                        <a:rPr kumimoji="1" lang="en-US" altLang="ja-JP" sz="2800" baseline="0" dirty="0">
                          <a:solidFill>
                            <a:schemeClr val="tx1"/>
                          </a:solidFill>
                        </a:rPr>
                        <a:t>1</a:t>
                      </a:r>
                      <a:endParaRPr kumimoji="1" lang="ja-JP" altLang="en-US" sz="2800" baseline="0" dirty="0">
                        <a:solidFill>
                          <a:schemeClr val="tx1"/>
                        </a:solidFill>
                      </a:endParaRPr>
                    </a:p>
                  </a:txBody>
                  <a:tcPr anchor="ctr">
                    <a:lnR w="28575" cap="flat" cmpd="sng" algn="ctr">
                      <a:solidFill>
                        <a:schemeClr val="tx1"/>
                      </a:solidFill>
                      <a:prstDash val="solid"/>
                      <a:round/>
                      <a:headEnd type="none" w="med" len="med"/>
                      <a:tailEnd type="none" w="med" len="med"/>
                    </a:lnR>
                    <a:solidFill>
                      <a:srgbClr val="000066"/>
                    </a:solidFill>
                  </a:tcPr>
                </a:tc>
                <a:extLst>
                  <a:ext uri="{0D108BD9-81ED-4DB2-BD59-A6C34878D82A}">
                    <a16:rowId xmlns:a16="http://schemas.microsoft.com/office/drawing/2014/main" val="540904230"/>
                  </a:ext>
                </a:extLst>
              </a:tr>
              <a:tr h="370840">
                <a:tc>
                  <a:txBody>
                    <a:bodyPr/>
                    <a:lstStyle/>
                    <a:p>
                      <a:pPr algn="ctr"/>
                      <a:r>
                        <a:rPr kumimoji="1" lang="en-US" altLang="ja-JP" sz="2800" baseline="0" dirty="0">
                          <a:solidFill>
                            <a:schemeClr val="tx1"/>
                          </a:solidFill>
                        </a:rPr>
                        <a:t>INT</a:t>
                      </a:r>
                      <a:endParaRPr kumimoji="1" lang="ja-JP" altLang="en-US" sz="2800" baseline="0" dirty="0">
                        <a:solidFill>
                          <a:schemeClr val="tx1"/>
                        </a:solidFill>
                      </a:endParaRPr>
                    </a:p>
                  </a:txBody>
                  <a:tcPr anchor="ctr">
                    <a:lnL w="28575" cap="flat" cmpd="sng" algn="ctr">
                      <a:solidFill>
                        <a:schemeClr val="tx1"/>
                      </a:solidFill>
                      <a:prstDash val="solid"/>
                      <a:round/>
                      <a:headEnd type="none" w="med" len="med"/>
                      <a:tailEnd type="none" w="med" len="med"/>
                    </a:lnL>
                    <a:solidFill>
                      <a:srgbClr val="000066"/>
                    </a:solidFill>
                  </a:tcPr>
                </a:tc>
                <a:tc>
                  <a:txBody>
                    <a:bodyPr/>
                    <a:lstStyle/>
                    <a:p>
                      <a:pPr algn="ctr"/>
                      <a:r>
                        <a:rPr kumimoji="1" lang="en-US" altLang="ja-JP" sz="2800" baseline="0" dirty="0">
                          <a:solidFill>
                            <a:schemeClr val="tx1"/>
                          </a:solidFill>
                        </a:rPr>
                        <a:t>1</a:t>
                      </a:r>
                      <a:endParaRPr kumimoji="1" lang="ja-JP" altLang="en-US" sz="2800" baseline="0" dirty="0">
                        <a:solidFill>
                          <a:schemeClr val="tx1"/>
                        </a:solidFill>
                      </a:endParaRPr>
                    </a:p>
                  </a:txBody>
                  <a:tcPr anchor="ctr">
                    <a:solidFill>
                      <a:srgbClr val="000066"/>
                    </a:solidFill>
                  </a:tcPr>
                </a:tc>
                <a:tc>
                  <a:txBody>
                    <a:bodyPr/>
                    <a:lstStyle/>
                    <a:p>
                      <a:pPr algn="ctr"/>
                      <a:r>
                        <a:rPr kumimoji="1" lang="en-US" altLang="ja-JP" sz="2800" baseline="0" dirty="0">
                          <a:solidFill>
                            <a:schemeClr val="tx1"/>
                          </a:solidFill>
                        </a:rPr>
                        <a:t>j</a:t>
                      </a:r>
                      <a:endParaRPr kumimoji="1" lang="ja-JP" altLang="en-US" sz="2800" baseline="0" dirty="0">
                        <a:solidFill>
                          <a:schemeClr val="tx1"/>
                        </a:solidFill>
                      </a:endParaRPr>
                    </a:p>
                  </a:txBody>
                  <a:tcPr anchor="ctr">
                    <a:solidFill>
                      <a:srgbClr val="000066"/>
                    </a:solidFill>
                  </a:tcPr>
                </a:tc>
                <a:tc>
                  <a:txBody>
                    <a:bodyPr/>
                    <a:lstStyle/>
                    <a:p>
                      <a:pPr algn="ctr"/>
                      <a:r>
                        <a:rPr kumimoji="1" lang="en-US" altLang="ja-JP" sz="2800" baseline="0" dirty="0">
                          <a:solidFill>
                            <a:schemeClr val="tx1"/>
                          </a:solidFill>
                        </a:rPr>
                        <a:t>1</a:t>
                      </a:r>
                      <a:endParaRPr kumimoji="1" lang="ja-JP" altLang="en-US" sz="2800" baseline="0" dirty="0">
                        <a:solidFill>
                          <a:schemeClr val="tx1"/>
                        </a:solidFill>
                      </a:endParaRPr>
                    </a:p>
                  </a:txBody>
                  <a:tcPr anchor="ctr">
                    <a:lnR w="28575" cap="flat" cmpd="sng" algn="ctr">
                      <a:solidFill>
                        <a:schemeClr val="tx1"/>
                      </a:solidFill>
                      <a:prstDash val="solid"/>
                      <a:round/>
                      <a:headEnd type="none" w="med" len="med"/>
                      <a:tailEnd type="none" w="med" len="med"/>
                    </a:lnR>
                    <a:solidFill>
                      <a:srgbClr val="000066"/>
                    </a:solidFill>
                  </a:tcPr>
                </a:tc>
                <a:extLst>
                  <a:ext uri="{0D108BD9-81ED-4DB2-BD59-A6C34878D82A}">
                    <a16:rowId xmlns:a16="http://schemas.microsoft.com/office/drawing/2014/main" val="690113165"/>
                  </a:ext>
                </a:extLst>
              </a:tr>
              <a:tr h="370840">
                <a:tc>
                  <a:txBody>
                    <a:bodyPr/>
                    <a:lstStyle/>
                    <a:p>
                      <a:pPr algn="ctr"/>
                      <a:r>
                        <a:rPr kumimoji="1" lang="en-US" altLang="ja-JP" sz="2000" baseline="0" dirty="0">
                          <a:solidFill>
                            <a:schemeClr val="tx1"/>
                          </a:solidFill>
                        </a:rPr>
                        <a:t>ARRAYOFINT</a:t>
                      </a:r>
                      <a:endParaRPr kumimoji="1" lang="ja-JP" altLang="en-US" sz="2000" baseline="0" dirty="0">
                        <a:solidFill>
                          <a:schemeClr val="tx1"/>
                        </a:solidFill>
                      </a:endParaRPr>
                    </a:p>
                  </a:txBody>
                  <a:tcPr anchor="ctr">
                    <a:lnL w="28575" cap="flat" cmpd="sng" algn="ctr">
                      <a:solidFill>
                        <a:schemeClr val="tx1"/>
                      </a:solidFill>
                      <a:prstDash val="solid"/>
                      <a:round/>
                      <a:headEnd type="none" w="med" len="med"/>
                      <a:tailEnd type="none" w="med" len="med"/>
                    </a:lnL>
                    <a:solidFill>
                      <a:srgbClr val="000066"/>
                    </a:solidFill>
                  </a:tcPr>
                </a:tc>
                <a:tc>
                  <a:txBody>
                    <a:bodyPr/>
                    <a:lstStyle/>
                    <a:p>
                      <a:pPr algn="ctr"/>
                      <a:r>
                        <a:rPr kumimoji="1" lang="en-US" altLang="ja-JP" sz="2800" baseline="0" dirty="0">
                          <a:solidFill>
                            <a:schemeClr val="tx1"/>
                          </a:solidFill>
                        </a:rPr>
                        <a:t>2</a:t>
                      </a:r>
                      <a:endParaRPr kumimoji="1" lang="ja-JP" altLang="en-US" sz="2800" baseline="0" dirty="0">
                        <a:solidFill>
                          <a:schemeClr val="tx1"/>
                        </a:solidFill>
                      </a:endParaRPr>
                    </a:p>
                  </a:txBody>
                  <a:tcPr anchor="ctr">
                    <a:solidFill>
                      <a:srgbClr val="000066"/>
                    </a:solidFill>
                  </a:tcPr>
                </a:tc>
                <a:tc>
                  <a:txBody>
                    <a:bodyPr/>
                    <a:lstStyle/>
                    <a:p>
                      <a:pPr algn="ctr"/>
                      <a:r>
                        <a:rPr kumimoji="1" lang="en-US" altLang="ja-JP" sz="2800" baseline="0" dirty="0">
                          <a:solidFill>
                            <a:schemeClr val="tx1"/>
                          </a:solidFill>
                        </a:rPr>
                        <a:t>a</a:t>
                      </a:r>
                      <a:endParaRPr kumimoji="1" lang="ja-JP" altLang="en-US" sz="2800" baseline="0" dirty="0">
                        <a:solidFill>
                          <a:schemeClr val="tx1"/>
                        </a:solidFill>
                      </a:endParaRPr>
                    </a:p>
                  </a:txBody>
                  <a:tcPr anchor="ctr">
                    <a:solidFill>
                      <a:srgbClr val="000066"/>
                    </a:solidFill>
                  </a:tcPr>
                </a:tc>
                <a:tc>
                  <a:txBody>
                    <a:bodyPr/>
                    <a:lstStyle/>
                    <a:p>
                      <a:pPr algn="ctr"/>
                      <a:r>
                        <a:rPr kumimoji="1" lang="en-US" altLang="ja-JP" sz="2800" baseline="0" dirty="0">
                          <a:solidFill>
                            <a:schemeClr val="tx1"/>
                          </a:solidFill>
                        </a:rPr>
                        <a:t>10</a:t>
                      </a:r>
                      <a:endParaRPr kumimoji="1" lang="ja-JP" altLang="en-US" sz="2800" baseline="0" dirty="0">
                        <a:solidFill>
                          <a:schemeClr val="tx1"/>
                        </a:solidFill>
                      </a:endParaRPr>
                    </a:p>
                  </a:txBody>
                  <a:tcPr anchor="ctr">
                    <a:lnR w="28575" cap="flat" cmpd="sng" algn="ctr">
                      <a:solidFill>
                        <a:schemeClr val="tx1"/>
                      </a:solidFill>
                      <a:prstDash val="solid"/>
                      <a:round/>
                      <a:headEnd type="none" w="med" len="med"/>
                      <a:tailEnd type="none" w="med" len="med"/>
                    </a:lnR>
                    <a:solidFill>
                      <a:srgbClr val="000066"/>
                    </a:solidFill>
                  </a:tcPr>
                </a:tc>
                <a:extLst>
                  <a:ext uri="{0D108BD9-81ED-4DB2-BD59-A6C34878D82A}">
                    <a16:rowId xmlns:a16="http://schemas.microsoft.com/office/drawing/2014/main" val="3611094327"/>
                  </a:ext>
                </a:extLst>
              </a:tr>
              <a:tr h="370840">
                <a:tc>
                  <a:txBody>
                    <a:bodyPr/>
                    <a:lstStyle/>
                    <a:p>
                      <a:pPr algn="ctr"/>
                      <a:r>
                        <a:rPr kumimoji="1" lang="en-US" altLang="ja-JP" sz="2800" baseline="0" dirty="0">
                          <a:solidFill>
                            <a:schemeClr val="tx1"/>
                          </a:solidFill>
                        </a:rPr>
                        <a:t>INT</a:t>
                      </a:r>
                      <a:endParaRPr kumimoji="1" lang="ja-JP" altLang="en-US" sz="2800" baseline="0" dirty="0">
                        <a:solidFill>
                          <a:schemeClr val="tx1"/>
                        </a:solidFill>
                      </a:endParaRPr>
                    </a:p>
                  </a:txBody>
                  <a:tcPr anchor="ctr">
                    <a:lnL w="28575" cap="flat" cmpd="sng" algn="ctr">
                      <a:solidFill>
                        <a:schemeClr val="tx1"/>
                      </a:solidFill>
                      <a:prstDash val="solid"/>
                      <a:round/>
                      <a:headEnd type="none" w="med" len="med"/>
                      <a:tailEnd type="none" w="med" len="med"/>
                    </a:lnL>
                    <a:solidFill>
                      <a:srgbClr val="003300"/>
                    </a:solidFill>
                  </a:tcPr>
                </a:tc>
                <a:tc>
                  <a:txBody>
                    <a:bodyPr/>
                    <a:lstStyle/>
                    <a:p>
                      <a:pPr algn="ctr"/>
                      <a:r>
                        <a:rPr kumimoji="1" lang="en-US" altLang="ja-JP" sz="2800" baseline="0" dirty="0">
                          <a:solidFill>
                            <a:schemeClr val="tx1"/>
                          </a:solidFill>
                        </a:rPr>
                        <a:t>12</a:t>
                      </a:r>
                      <a:endParaRPr kumimoji="1" lang="ja-JP" altLang="en-US" sz="2800" baseline="0" dirty="0">
                        <a:solidFill>
                          <a:schemeClr val="tx1"/>
                        </a:solidFill>
                      </a:endParaRPr>
                    </a:p>
                  </a:txBody>
                  <a:tcPr anchor="ctr">
                    <a:solidFill>
                      <a:srgbClr val="003300"/>
                    </a:solidFill>
                  </a:tcPr>
                </a:tc>
                <a:tc>
                  <a:txBody>
                    <a:bodyPr/>
                    <a:lstStyle/>
                    <a:p>
                      <a:pPr algn="ctr"/>
                      <a:r>
                        <a:rPr kumimoji="1" lang="en-US" altLang="ja-JP" sz="2800" baseline="0" dirty="0">
                          <a:solidFill>
                            <a:schemeClr val="tx1"/>
                          </a:solidFill>
                        </a:rPr>
                        <a:t>x</a:t>
                      </a:r>
                      <a:endParaRPr kumimoji="1" lang="ja-JP" altLang="en-US" sz="2800" baseline="0" dirty="0">
                        <a:solidFill>
                          <a:schemeClr val="tx1"/>
                        </a:solidFill>
                      </a:endParaRPr>
                    </a:p>
                  </a:txBody>
                  <a:tcPr anchor="ctr">
                    <a:solidFill>
                      <a:srgbClr val="003300"/>
                    </a:solidFill>
                  </a:tcPr>
                </a:tc>
                <a:tc>
                  <a:txBody>
                    <a:bodyPr/>
                    <a:lstStyle/>
                    <a:p>
                      <a:pPr algn="ctr"/>
                      <a:r>
                        <a:rPr kumimoji="1" lang="en-US" altLang="ja-JP" sz="2800" baseline="0" dirty="0">
                          <a:solidFill>
                            <a:schemeClr val="tx1"/>
                          </a:solidFill>
                        </a:rPr>
                        <a:t>1</a:t>
                      </a:r>
                      <a:endParaRPr kumimoji="1" lang="ja-JP" altLang="en-US" sz="2800" baseline="0" dirty="0">
                        <a:solidFill>
                          <a:schemeClr val="tx1"/>
                        </a:solidFill>
                      </a:endParaRPr>
                    </a:p>
                  </a:txBody>
                  <a:tcPr anchor="ctr">
                    <a:lnR w="28575" cap="flat" cmpd="sng" algn="ctr">
                      <a:solidFill>
                        <a:schemeClr val="tx1"/>
                      </a:solidFill>
                      <a:prstDash val="solid"/>
                      <a:round/>
                      <a:headEnd type="none" w="med" len="med"/>
                      <a:tailEnd type="none" w="med" len="med"/>
                    </a:lnR>
                    <a:solidFill>
                      <a:srgbClr val="003300"/>
                    </a:solidFill>
                  </a:tcPr>
                </a:tc>
                <a:extLst>
                  <a:ext uri="{0D108BD9-81ED-4DB2-BD59-A6C34878D82A}">
                    <a16:rowId xmlns:a16="http://schemas.microsoft.com/office/drawing/2014/main" val="4231001309"/>
                  </a:ext>
                </a:extLst>
              </a:tr>
              <a:tr h="370840">
                <a:tc>
                  <a:txBody>
                    <a:bodyPr/>
                    <a:lstStyle/>
                    <a:p>
                      <a:pPr algn="ctr"/>
                      <a:r>
                        <a:rPr kumimoji="1" lang="en-US" altLang="ja-JP" sz="2800" baseline="0" dirty="0">
                          <a:solidFill>
                            <a:schemeClr val="tx1"/>
                          </a:solidFill>
                        </a:rPr>
                        <a:t>INT</a:t>
                      </a:r>
                      <a:endParaRPr kumimoji="1" lang="ja-JP" altLang="en-US" sz="2800" baseline="0" dirty="0">
                        <a:solidFill>
                          <a:schemeClr val="tx1"/>
                        </a:solidFill>
                      </a:endParaRPr>
                    </a:p>
                  </a:txBody>
                  <a:tcPr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rgbClr val="003300"/>
                    </a:solidFill>
                  </a:tcPr>
                </a:tc>
                <a:tc>
                  <a:txBody>
                    <a:bodyPr/>
                    <a:lstStyle/>
                    <a:p>
                      <a:pPr algn="ctr"/>
                      <a:r>
                        <a:rPr kumimoji="1" lang="en-US" altLang="ja-JP" sz="2800" baseline="0" dirty="0">
                          <a:solidFill>
                            <a:schemeClr val="tx1"/>
                          </a:solidFill>
                        </a:rPr>
                        <a:t>13</a:t>
                      </a:r>
                      <a:endParaRPr kumimoji="1" lang="ja-JP" altLang="en-US" sz="2800" baseline="0" dirty="0">
                        <a:solidFill>
                          <a:schemeClr val="tx1"/>
                        </a:solidFill>
                      </a:endParaRPr>
                    </a:p>
                  </a:txBody>
                  <a:tcPr anchor="ctr">
                    <a:lnB w="28575" cap="flat" cmpd="sng" algn="ctr">
                      <a:solidFill>
                        <a:schemeClr val="tx1"/>
                      </a:solidFill>
                      <a:prstDash val="solid"/>
                      <a:round/>
                      <a:headEnd type="none" w="med" len="med"/>
                      <a:tailEnd type="none" w="med" len="med"/>
                    </a:lnB>
                    <a:solidFill>
                      <a:srgbClr val="003300"/>
                    </a:solidFill>
                  </a:tcPr>
                </a:tc>
                <a:tc>
                  <a:txBody>
                    <a:bodyPr/>
                    <a:lstStyle/>
                    <a:p>
                      <a:pPr algn="ctr"/>
                      <a:r>
                        <a:rPr kumimoji="1" lang="en-US" altLang="ja-JP" sz="2800" baseline="0" dirty="0">
                          <a:solidFill>
                            <a:schemeClr val="tx1"/>
                          </a:solidFill>
                        </a:rPr>
                        <a:t>y</a:t>
                      </a:r>
                      <a:endParaRPr kumimoji="1" lang="ja-JP" altLang="en-US" sz="2800" baseline="0" dirty="0">
                        <a:solidFill>
                          <a:schemeClr val="tx1"/>
                        </a:solidFill>
                      </a:endParaRPr>
                    </a:p>
                  </a:txBody>
                  <a:tcPr anchor="ctr">
                    <a:lnB w="28575" cap="flat" cmpd="sng" algn="ctr">
                      <a:solidFill>
                        <a:schemeClr val="tx1"/>
                      </a:solidFill>
                      <a:prstDash val="solid"/>
                      <a:round/>
                      <a:headEnd type="none" w="med" len="med"/>
                      <a:tailEnd type="none" w="med" len="med"/>
                    </a:lnB>
                    <a:solidFill>
                      <a:srgbClr val="003300"/>
                    </a:solidFill>
                  </a:tcPr>
                </a:tc>
                <a:tc>
                  <a:txBody>
                    <a:bodyPr/>
                    <a:lstStyle/>
                    <a:p>
                      <a:pPr algn="ctr"/>
                      <a:r>
                        <a:rPr kumimoji="1" lang="en-US" altLang="ja-JP" sz="2800" baseline="0" dirty="0">
                          <a:solidFill>
                            <a:schemeClr val="tx1"/>
                          </a:solidFill>
                        </a:rPr>
                        <a:t>1</a:t>
                      </a:r>
                      <a:endParaRPr kumimoji="1" lang="ja-JP" altLang="en-US" sz="2800" baseline="0" dirty="0">
                        <a:solidFill>
                          <a:schemeClr val="tx1"/>
                        </a:solidFill>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rgbClr val="003300"/>
                    </a:solidFill>
                  </a:tcPr>
                </a:tc>
                <a:extLst>
                  <a:ext uri="{0D108BD9-81ED-4DB2-BD59-A6C34878D82A}">
                    <a16:rowId xmlns:a16="http://schemas.microsoft.com/office/drawing/2014/main" val="2365405709"/>
                  </a:ext>
                </a:extLst>
              </a:tr>
            </a:tbl>
          </a:graphicData>
        </a:graphic>
      </p:graphicFrame>
    </p:spTree>
    <p:extLst>
      <p:ext uri="{BB962C8B-B14F-4D97-AF65-F5344CB8AC3E}">
        <p14:creationId xmlns:p14="http://schemas.microsoft.com/office/powerpoint/2010/main" val="3831980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up)">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checkerboard(across)">
                                      <p:cBhvr>
                                        <p:cTn id="2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21"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err="1">
                <a:effectLst/>
              </a:rPr>
              <a:t>VarTable</a:t>
            </a:r>
            <a:r>
              <a:rPr lang="ja-JP" altLang="en-US" dirty="0">
                <a:effectLst/>
              </a:rPr>
              <a:t> の管理</a:t>
            </a:r>
            <a:r>
              <a:rPr lang="en-US" altLang="ja-JP" dirty="0">
                <a:solidFill>
                  <a:srgbClr val="FFFF99"/>
                </a:solidFill>
                <a:effectLst/>
              </a:rPr>
              <a:t>(</a:t>
            </a:r>
            <a:r>
              <a:rPr lang="ja-JP" altLang="en-US" dirty="0">
                <a:solidFill>
                  <a:srgbClr val="FFFF99"/>
                </a:solidFill>
                <a:effectLst/>
              </a:rPr>
              <a:t>拡張課題</a:t>
            </a:r>
            <a:r>
              <a:rPr lang="en-US" altLang="ja-JP" dirty="0">
                <a:solidFill>
                  <a:srgbClr val="FFFF99"/>
                </a:solidFill>
                <a:effectLst/>
              </a:rPr>
              <a:t>)</a:t>
            </a:r>
            <a:endParaRPr lang="ja-JP" altLang="en-US" dirty="0">
              <a:effectLst/>
            </a:endParaRPr>
          </a:p>
        </p:txBody>
      </p:sp>
      <p:sp>
        <p:nvSpPr>
          <p:cNvPr id="157699" name="Rectangle 3"/>
          <p:cNvSpPr>
            <a:spLocks noChangeArrowheads="1"/>
          </p:cNvSpPr>
          <p:nvPr/>
        </p:nvSpPr>
        <p:spPr bwMode="auto">
          <a:xfrm>
            <a:off x="663723" y="1705921"/>
            <a:ext cx="3908278" cy="2460811"/>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for (int </a:t>
            </a:r>
            <a:r>
              <a:rPr lang="en-US" altLang="ja-JP" sz="2800" dirty="0" err="1"/>
              <a:t>i</a:t>
            </a:r>
            <a:r>
              <a:rPr lang="en-US" altLang="ja-JP" sz="2800" dirty="0"/>
              <a:t>=0; </a:t>
            </a:r>
            <a:r>
              <a:rPr lang="en-US" altLang="ja-JP" sz="2800" dirty="0" err="1"/>
              <a:t>i</a:t>
            </a:r>
            <a:r>
              <a:rPr lang="en-US" altLang="ja-JP" sz="2800" dirty="0"/>
              <a:t>&lt;n; ++</a:t>
            </a:r>
            <a:r>
              <a:rPr lang="en-US" altLang="ja-JP" sz="2800" dirty="0" err="1"/>
              <a:t>i</a:t>
            </a:r>
            <a:r>
              <a:rPr lang="en-US" altLang="ja-JP" sz="2800" dirty="0"/>
              <a:t> ) {</a:t>
            </a:r>
          </a:p>
          <a:p>
            <a:endParaRPr lang="en-US" altLang="ja-JP" sz="2800" dirty="0"/>
          </a:p>
          <a:p>
            <a:r>
              <a:rPr lang="en-US" altLang="ja-JP" sz="2800" dirty="0"/>
              <a:t>     :</a:t>
            </a:r>
          </a:p>
          <a:p>
            <a:endParaRPr lang="en-US" altLang="ja-JP" sz="2800" dirty="0"/>
          </a:p>
          <a:p>
            <a:r>
              <a:rPr lang="en-US" altLang="ja-JP" sz="2800" dirty="0"/>
              <a:t>}</a:t>
            </a:r>
            <a:endParaRPr lang="ja-JP" altLang="en-US" sz="2800" dirty="0"/>
          </a:p>
        </p:txBody>
      </p:sp>
      <p:sp>
        <p:nvSpPr>
          <p:cNvPr id="4" name="テキスト ボックス 3">
            <a:extLst>
              <a:ext uri="{FF2B5EF4-FFF2-40B4-BE49-F238E27FC236}">
                <a16:creationId xmlns:a16="http://schemas.microsoft.com/office/drawing/2014/main" id="{23750C95-A17C-47D3-A3CF-DDDCE5956F64}"/>
              </a:ext>
            </a:extLst>
          </p:cNvPr>
          <p:cNvSpPr txBox="1"/>
          <p:nvPr/>
        </p:nvSpPr>
        <p:spPr>
          <a:xfrm>
            <a:off x="1446585" y="4894003"/>
            <a:ext cx="6784230" cy="1077218"/>
          </a:xfrm>
          <a:prstGeom prst="rect">
            <a:avLst/>
          </a:prstGeom>
          <a:noFill/>
        </p:spPr>
        <p:txBody>
          <a:bodyPr wrap="none" rtlCol="0">
            <a:spAutoFit/>
          </a:bodyPr>
          <a:lstStyle/>
          <a:p>
            <a:r>
              <a:rPr lang="en-US" altLang="ja-JP" dirty="0"/>
              <a:t>for </a:t>
            </a:r>
            <a:r>
              <a:rPr lang="ja-JP" altLang="en-US" dirty="0"/>
              <a:t>文開始時に変数表のサイズを記憶</a:t>
            </a:r>
            <a:endParaRPr lang="en-US" altLang="ja-JP" dirty="0"/>
          </a:p>
          <a:p>
            <a:r>
              <a:rPr lang="en-US" altLang="ja-JP" dirty="0"/>
              <a:t>for </a:t>
            </a:r>
            <a:r>
              <a:rPr lang="ja-JP" altLang="en-US" dirty="0"/>
              <a:t>文終了時に変数表の末尾を削除</a:t>
            </a:r>
            <a:endParaRPr kumimoji="1" lang="ja-JP" altLang="en-US" dirty="0"/>
          </a:p>
        </p:txBody>
      </p:sp>
      <p:grpSp>
        <p:nvGrpSpPr>
          <p:cNvPr id="10" name="Group 10">
            <a:extLst>
              <a:ext uri="{FF2B5EF4-FFF2-40B4-BE49-F238E27FC236}">
                <a16:creationId xmlns:a16="http://schemas.microsoft.com/office/drawing/2014/main" id="{1E7F7A2E-2E99-4262-A87F-378AB679D708}"/>
              </a:ext>
            </a:extLst>
          </p:cNvPr>
          <p:cNvGrpSpPr>
            <a:grpSpLocks/>
          </p:cNvGrpSpPr>
          <p:nvPr/>
        </p:nvGrpSpPr>
        <p:grpSpPr bwMode="auto">
          <a:xfrm>
            <a:off x="4853292" y="1947035"/>
            <a:ext cx="3554413" cy="2185988"/>
            <a:chOff x="3222" y="2938"/>
            <a:chExt cx="2239" cy="1377"/>
          </a:xfrm>
        </p:grpSpPr>
        <p:sp>
          <p:nvSpPr>
            <p:cNvPr id="11" name="AutoShape 7">
              <a:extLst>
                <a:ext uri="{FF2B5EF4-FFF2-40B4-BE49-F238E27FC236}">
                  <a16:creationId xmlns:a16="http://schemas.microsoft.com/office/drawing/2014/main" id="{1924957C-E4CF-4F76-A35D-AD5036A71193}"/>
                </a:ext>
              </a:extLst>
            </p:cNvPr>
            <p:cNvSpPr>
              <a:spLocks/>
            </p:cNvSpPr>
            <p:nvPr/>
          </p:nvSpPr>
          <p:spPr bwMode="auto">
            <a:xfrm>
              <a:off x="3222" y="2938"/>
              <a:ext cx="138" cy="1377"/>
            </a:xfrm>
            <a:prstGeom prst="rightBrace">
              <a:avLst>
                <a:gd name="adj1" fmla="val 58333"/>
                <a:gd name="adj2" fmla="val 50000"/>
              </a:avLst>
            </a:prstGeom>
            <a:noFill/>
            <a:ln w="28575">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 name="Text Box 8">
              <a:extLst>
                <a:ext uri="{FF2B5EF4-FFF2-40B4-BE49-F238E27FC236}">
                  <a16:creationId xmlns:a16="http://schemas.microsoft.com/office/drawing/2014/main" id="{65ED762B-C3E4-4D3D-9EBC-A63076C5FAB6}"/>
                </a:ext>
              </a:extLst>
            </p:cNvPr>
            <p:cNvSpPr txBox="1">
              <a:spLocks noChangeArrowheads="1"/>
            </p:cNvSpPr>
            <p:nvPr/>
          </p:nvSpPr>
          <p:spPr bwMode="auto">
            <a:xfrm>
              <a:off x="3378" y="3332"/>
              <a:ext cx="2083" cy="60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9050">
                  <a:solidFill>
                    <a:srgbClr val="FFFF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solidFill>
                    <a:srgbClr val="FFFF99"/>
                  </a:solidFill>
                </a:rPr>
                <a:t>int </a:t>
              </a:r>
              <a:r>
                <a:rPr lang="ja-JP" altLang="en-US" sz="2800" dirty="0">
                  <a:solidFill>
                    <a:srgbClr val="FFFF99"/>
                  </a:solidFill>
                </a:rPr>
                <a:t>型変数 </a:t>
              </a:r>
              <a:r>
                <a:rPr lang="en-US" altLang="ja-JP" sz="2800" dirty="0" err="1">
                  <a:solidFill>
                    <a:srgbClr val="FFFF99"/>
                  </a:solidFill>
                </a:rPr>
                <a:t>i</a:t>
              </a:r>
              <a:r>
                <a:rPr lang="en-US" altLang="ja-JP" sz="2800" dirty="0">
                  <a:solidFill>
                    <a:srgbClr val="FFFF99"/>
                  </a:solidFill>
                </a:rPr>
                <a:t> </a:t>
              </a:r>
              <a:r>
                <a:rPr lang="ja-JP" altLang="en-US" sz="2800" dirty="0">
                  <a:solidFill>
                    <a:srgbClr val="FFFF99"/>
                  </a:solidFill>
                </a:rPr>
                <a:t>は</a:t>
              </a:r>
            </a:p>
            <a:p>
              <a:r>
                <a:rPr lang="ja-JP" altLang="en-US" sz="2800" dirty="0">
                  <a:solidFill>
                    <a:srgbClr val="FFFF99"/>
                  </a:solidFill>
                </a:rPr>
                <a:t>この内部のみで有効</a:t>
              </a:r>
            </a:p>
          </p:txBody>
        </p:sp>
      </p:grpSp>
    </p:spTree>
    <p:extLst>
      <p:ext uri="{BB962C8B-B14F-4D97-AF65-F5344CB8AC3E}">
        <p14:creationId xmlns:p14="http://schemas.microsoft.com/office/powerpoint/2010/main" val="1891357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左辺値</a:t>
            </a:r>
            <a:r>
              <a:rPr lang="ja-JP" altLang="en-US" sz="4000">
                <a:effectLst/>
              </a:rPr>
              <a:t>(</a:t>
            </a:r>
            <a:r>
              <a:rPr lang="en-US" altLang="ja-JP" sz="4000">
                <a:effectLst/>
              </a:rPr>
              <a:t>left value, locator value)</a:t>
            </a:r>
          </a:p>
        </p:txBody>
      </p:sp>
      <p:sp>
        <p:nvSpPr>
          <p:cNvPr id="68611" name="Rectangle 3"/>
          <p:cNvSpPr>
            <a:spLocks noGrp="1" noChangeArrowheads="1"/>
          </p:cNvSpPr>
          <p:nvPr>
            <p:ph type="body" idx="4294967295"/>
          </p:nvPr>
        </p:nvSpPr>
        <p:spPr>
          <a:xfrm>
            <a:off x="1066800" y="1981200"/>
            <a:ext cx="7543800" cy="3124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ja-JP" altLang="en-US">
                <a:effectLst/>
              </a:rPr>
              <a:t>左辺値(</a:t>
            </a:r>
            <a:r>
              <a:rPr lang="en-US" altLang="ja-JP">
                <a:effectLst/>
              </a:rPr>
              <a:t>left value, locator value)</a:t>
            </a:r>
          </a:p>
          <a:p>
            <a:pPr lvl="1">
              <a:lnSpc>
                <a:spcPct val="90000"/>
              </a:lnSpc>
            </a:pPr>
            <a:r>
              <a:rPr lang="ja-JP" altLang="en-US">
                <a:effectLst/>
              </a:rPr>
              <a:t>代入の左辺として認められる値</a:t>
            </a:r>
          </a:p>
          <a:p>
            <a:pPr lvl="1">
              <a:lnSpc>
                <a:spcPct val="90000"/>
              </a:lnSpc>
            </a:pPr>
            <a:endParaRPr lang="ja-JP" altLang="en-US">
              <a:effectLst/>
            </a:endParaRPr>
          </a:p>
          <a:p>
            <a:pPr lvl="1">
              <a:lnSpc>
                <a:spcPct val="90000"/>
              </a:lnSpc>
            </a:pPr>
            <a:endParaRPr lang="ja-JP" altLang="en-US">
              <a:effectLst/>
            </a:endParaRPr>
          </a:p>
          <a:p>
            <a:pPr>
              <a:lnSpc>
                <a:spcPct val="90000"/>
              </a:lnSpc>
            </a:pPr>
            <a:r>
              <a:rPr lang="ja-JP" altLang="en-US">
                <a:effectLst/>
              </a:rPr>
              <a:t>右辺値(</a:t>
            </a:r>
            <a:r>
              <a:rPr lang="en-US" altLang="ja-JP">
                <a:effectLst/>
              </a:rPr>
              <a:t>right value)</a:t>
            </a:r>
          </a:p>
          <a:p>
            <a:pPr lvl="1">
              <a:lnSpc>
                <a:spcPct val="90000"/>
              </a:lnSpc>
            </a:pPr>
            <a:r>
              <a:rPr lang="ja-JP" altLang="en-US">
                <a:effectLst/>
              </a:rPr>
              <a:t>代入の左辺とならない値</a:t>
            </a:r>
          </a:p>
        </p:txBody>
      </p:sp>
      <p:sp>
        <p:nvSpPr>
          <p:cNvPr id="68612" name="Text Box 4"/>
          <p:cNvSpPr txBox="1">
            <a:spLocks noChangeArrowheads="1"/>
          </p:cNvSpPr>
          <p:nvPr/>
        </p:nvSpPr>
        <p:spPr bwMode="auto">
          <a:xfrm>
            <a:off x="1981200" y="3124200"/>
            <a:ext cx="1244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i = 10;</a:t>
            </a:r>
          </a:p>
        </p:txBody>
      </p:sp>
      <p:sp>
        <p:nvSpPr>
          <p:cNvPr id="68613" name="Text Box 5"/>
          <p:cNvSpPr txBox="1">
            <a:spLocks noChangeArrowheads="1"/>
          </p:cNvSpPr>
          <p:nvPr/>
        </p:nvSpPr>
        <p:spPr bwMode="auto">
          <a:xfrm>
            <a:off x="3352800" y="3124200"/>
            <a:ext cx="24876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a[5] += b[10];</a:t>
            </a:r>
          </a:p>
        </p:txBody>
      </p:sp>
      <p:sp>
        <p:nvSpPr>
          <p:cNvPr id="68614" name="Text Box 6"/>
          <p:cNvSpPr txBox="1">
            <a:spLocks noChangeArrowheads="1"/>
          </p:cNvSpPr>
          <p:nvPr/>
        </p:nvSpPr>
        <p:spPr bwMode="auto">
          <a:xfrm>
            <a:off x="5943600" y="3124200"/>
            <a:ext cx="17446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x = y = z;</a:t>
            </a:r>
          </a:p>
        </p:txBody>
      </p:sp>
      <p:sp>
        <p:nvSpPr>
          <p:cNvPr id="68615" name="Text Box 7"/>
          <p:cNvSpPr txBox="1">
            <a:spLocks noChangeArrowheads="1"/>
          </p:cNvSpPr>
          <p:nvPr/>
        </p:nvSpPr>
        <p:spPr bwMode="auto">
          <a:xfrm>
            <a:off x="1981200" y="5105400"/>
            <a:ext cx="1244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10 = j;</a:t>
            </a:r>
          </a:p>
        </p:txBody>
      </p:sp>
      <p:sp>
        <p:nvSpPr>
          <p:cNvPr id="68616" name="Text Box 8"/>
          <p:cNvSpPr txBox="1">
            <a:spLocks noChangeArrowheads="1"/>
          </p:cNvSpPr>
          <p:nvPr/>
        </p:nvSpPr>
        <p:spPr bwMode="auto">
          <a:xfrm>
            <a:off x="3352800" y="5105400"/>
            <a:ext cx="17224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 + b = c;</a:t>
            </a:r>
          </a:p>
        </p:txBody>
      </p:sp>
      <p:sp>
        <p:nvSpPr>
          <p:cNvPr id="68617" name="Text Box 9"/>
          <p:cNvSpPr txBox="1">
            <a:spLocks noChangeArrowheads="1"/>
          </p:cNvSpPr>
          <p:nvPr/>
        </p:nvSpPr>
        <p:spPr bwMode="auto">
          <a:xfrm>
            <a:off x="5257800" y="5105400"/>
            <a:ext cx="20685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i ++ = ++ j;</a:t>
            </a:r>
          </a:p>
        </p:txBody>
      </p:sp>
      <p:sp>
        <p:nvSpPr>
          <p:cNvPr id="68618" name="Text Box 10"/>
          <p:cNvSpPr txBox="1">
            <a:spLocks noChangeArrowheads="1"/>
          </p:cNvSpPr>
          <p:nvPr/>
        </p:nvSpPr>
        <p:spPr bwMode="auto">
          <a:xfrm>
            <a:off x="1676400" y="5943600"/>
            <a:ext cx="63087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右辺値が代入の左辺に来ると制約エラー</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8612"/>
                                        </p:tgtEl>
                                        <p:attrNameLst>
                                          <p:attrName>style.visibility</p:attrName>
                                        </p:attrNameLst>
                                      </p:cBhvr>
                                      <p:to>
                                        <p:strVal val="visible"/>
                                      </p:to>
                                    </p:set>
                                    <p:animEffect transition="in" filter="checkerboard(across)">
                                      <p:cBhvr>
                                        <p:cTn id="7" dur="500"/>
                                        <p:tgtEl>
                                          <p:spTgt spid="686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8613"/>
                                        </p:tgtEl>
                                        <p:attrNameLst>
                                          <p:attrName>style.visibility</p:attrName>
                                        </p:attrNameLst>
                                      </p:cBhvr>
                                      <p:to>
                                        <p:strVal val="visible"/>
                                      </p:to>
                                    </p:set>
                                    <p:animEffect transition="in" filter="checkerboard(across)">
                                      <p:cBhvr>
                                        <p:cTn id="12" dur="500"/>
                                        <p:tgtEl>
                                          <p:spTgt spid="686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8614"/>
                                        </p:tgtEl>
                                        <p:attrNameLst>
                                          <p:attrName>style.visibility</p:attrName>
                                        </p:attrNameLst>
                                      </p:cBhvr>
                                      <p:to>
                                        <p:strVal val="visible"/>
                                      </p:to>
                                    </p:set>
                                    <p:animEffect transition="in" filter="checkerboard(across)">
                                      <p:cBhvr>
                                        <p:cTn id="17" dur="500"/>
                                        <p:tgtEl>
                                          <p:spTgt spid="6861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8615"/>
                                        </p:tgtEl>
                                        <p:attrNameLst>
                                          <p:attrName>style.visibility</p:attrName>
                                        </p:attrNameLst>
                                      </p:cBhvr>
                                      <p:to>
                                        <p:strVal val="visible"/>
                                      </p:to>
                                    </p:set>
                                    <p:animEffect transition="in" filter="checkerboard(across)">
                                      <p:cBhvr>
                                        <p:cTn id="22" dur="500"/>
                                        <p:tgtEl>
                                          <p:spTgt spid="6861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68616"/>
                                        </p:tgtEl>
                                        <p:attrNameLst>
                                          <p:attrName>style.visibility</p:attrName>
                                        </p:attrNameLst>
                                      </p:cBhvr>
                                      <p:to>
                                        <p:strVal val="visible"/>
                                      </p:to>
                                    </p:set>
                                    <p:animEffect transition="in" filter="checkerboard(across)">
                                      <p:cBhvr>
                                        <p:cTn id="27" dur="500"/>
                                        <p:tgtEl>
                                          <p:spTgt spid="6861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68617"/>
                                        </p:tgtEl>
                                        <p:attrNameLst>
                                          <p:attrName>style.visibility</p:attrName>
                                        </p:attrNameLst>
                                      </p:cBhvr>
                                      <p:to>
                                        <p:strVal val="visible"/>
                                      </p:to>
                                    </p:set>
                                    <p:animEffect transition="in" filter="checkerboard(across)">
                                      <p:cBhvr>
                                        <p:cTn id="32" dur="500"/>
                                        <p:tgtEl>
                                          <p:spTgt spid="6861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68618"/>
                                        </p:tgtEl>
                                        <p:attrNameLst>
                                          <p:attrName>style.visibility</p:attrName>
                                        </p:attrNameLst>
                                      </p:cBhvr>
                                      <p:to>
                                        <p:strVal val="visible"/>
                                      </p:to>
                                    </p:set>
                                    <p:animEffect transition="in" filter="checkerboard(across)">
                                      <p:cBhvr>
                                        <p:cTn id="37" dur="500"/>
                                        <p:tgtEl>
                                          <p:spTgt spid="686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2" grpId="0" autoUpdateAnimBg="0"/>
      <p:bldP spid="68613" grpId="0" autoUpdateAnimBg="0"/>
      <p:bldP spid="68614" grpId="0" autoUpdateAnimBg="0"/>
      <p:bldP spid="68615" grpId="0" autoUpdateAnimBg="0"/>
      <p:bldP spid="68616" grpId="0" autoUpdateAnimBg="0"/>
      <p:bldP spid="68617" grpId="0" autoUpdateAnimBg="0"/>
      <p:bldP spid="68618" grpId="0"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構文規則と左辺値</a:t>
            </a:r>
          </a:p>
        </p:txBody>
      </p:sp>
      <p:sp>
        <p:nvSpPr>
          <p:cNvPr id="69635" name="Rectangle 3"/>
          <p:cNvSpPr>
            <a:spLocks noGrp="1" noChangeArrowheads="1"/>
          </p:cNvSpPr>
          <p:nvPr>
            <p:ph type="body" idx="4294967295"/>
          </p:nvPr>
        </p:nvSpPr>
        <p:spPr>
          <a:xfrm>
            <a:off x="1066800" y="1371600"/>
            <a:ext cx="75438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ja-JP" altLang="en-US" sz="2800">
                <a:effectLst/>
              </a:rPr>
              <a:t>構文規則</a:t>
            </a:r>
          </a:p>
          <a:p>
            <a:pPr lvl="1">
              <a:lnSpc>
                <a:spcPct val="90000"/>
              </a:lnSpc>
            </a:pPr>
            <a:r>
              <a:rPr lang="ja-JP" altLang="en-US">
                <a:effectLst/>
              </a:rPr>
              <a:t>&lt;</a:t>
            </a:r>
            <a:r>
              <a:rPr lang="en-US" altLang="ja-JP">
                <a:effectLst/>
              </a:rPr>
              <a:t>Expression&gt; ::= &lt;Exp&gt; [ “=” &lt;Expression&gt; ]</a:t>
            </a:r>
          </a:p>
          <a:p>
            <a:pPr lvl="1">
              <a:lnSpc>
                <a:spcPct val="90000"/>
              </a:lnSpc>
            </a:pPr>
            <a:r>
              <a:rPr lang="en-US" altLang="ja-JP">
                <a:effectLst/>
              </a:rPr>
              <a:t>&lt;Exp&gt; ::= &lt;Exp&gt; “+” &lt;Term&gt; | &lt;Term&gt;</a:t>
            </a:r>
          </a:p>
          <a:p>
            <a:pPr lvl="1">
              <a:lnSpc>
                <a:spcPct val="90000"/>
              </a:lnSpc>
            </a:pPr>
            <a:r>
              <a:rPr lang="en-US" altLang="ja-JP">
                <a:effectLst/>
              </a:rPr>
              <a:t>&lt;Term&gt; ::= &lt;Term&gt; “*” &lt;Factor&gt; | &lt;Factor&gt;</a:t>
            </a:r>
          </a:p>
          <a:p>
            <a:pPr lvl="1">
              <a:lnSpc>
                <a:spcPct val="90000"/>
              </a:lnSpc>
            </a:pPr>
            <a:r>
              <a:rPr lang="en-US" altLang="ja-JP">
                <a:effectLst/>
              </a:rPr>
              <a:t>&lt;Factor&gt; ::= &lt;Unsigned&gt; | “-” &lt;Factor&gt;</a:t>
            </a:r>
          </a:p>
          <a:p>
            <a:pPr lvl="1">
              <a:lnSpc>
                <a:spcPct val="90000"/>
              </a:lnSpc>
            </a:pPr>
            <a:r>
              <a:rPr lang="en-US" altLang="ja-JP">
                <a:effectLst/>
              </a:rPr>
              <a:t>&lt;Unsigned&gt; ::= [ “++” ] NAME</a:t>
            </a:r>
          </a:p>
          <a:p>
            <a:pPr lvl="1">
              <a:lnSpc>
                <a:spcPct val="90000"/>
              </a:lnSpc>
              <a:buFontTx/>
              <a:buNone/>
            </a:pPr>
            <a:r>
              <a:rPr lang="en-US" altLang="ja-JP">
                <a:effectLst/>
              </a:rPr>
              <a:t>                       | [ “++” ] NAME “[” &lt;Exp&gt; “]”</a:t>
            </a:r>
          </a:p>
          <a:p>
            <a:pPr lvl="1">
              <a:lnSpc>
                <a:spcPct val="90000"/>
              </a:lnSpc>
              <a:buFontTx/>
              <a:buNone/>
            </a:pPr>
            <a:r>
              <a:rPr lang="en-US" altLang="ja-JP">
                <a:effectLst/>
              </a:rPr>
              <a:t>                       | INTEGER | CHARACTER </a:t>
            </a:r>
          </a:p>
          <a:p>
            <a:pPr lvl="1">
              <a:lnSpc>
                <a:spcPct val="90000"/>
              </a:lnSpc>
              <a:buFontTx/>
              <a:buNone/>
            </a:pPr>
            <a:r>
              <a:rPr lang="en-US" altLang="ja-JP">
                <a:effectLst/>
              </a:rPr>
              <a:t>                       | “(” &lt;Exp&gt; “)”</a:t>
            </a:r>
          </a:p>
        </p:txBody>
      </p:sp>
      <p:sp>
        <p:nvSpPr>
          <p:cNvPr id="69636" name="Text Box 4"/>
          <p:cNvSpPr txBox="1">
            <a:spLocks noChangeArrowheads="1"/>
          </p:cNvSpPr>
          <p:nvPr/>
        </p:nvSpPr>
        <p:spPr bwMode="auto">
          <a:xfrm>
            <a:off x="1676400" y="5638800"/>
            <a:ext cx="61087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構文規則上では代入の左辺の制約無し</a:t>
            </a:r>
          </a:p>
        </p:txBody>
      </p:sp>
      <p:sp>
        <p:nvSpPr>
          <p:cNvPr id="69637" name="Text Box 5"/>
          <p:cNvSpPr txBox="1">
            <a:spLocks noChangeArrowheads="1"/>
          </p:cNvSpPr>
          <p:nvPr/>
        </p:nvSpPr>
        <p:spPr bwMode="auto">
          <a:xfrm>
            <a:off x="1828800" y="6096000"/>
            <a:ext cx="57673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⇒構文解析とは別に制約検査が必要</a:t>
            </a:r>
          </a:p>
        </p:txBody>
      </p:sp>
      <p:sp>
        <p:nvSpPr>
          <p:cNvPr id="69638" name="AutoShape 6"/>
          <p:cNvSpPr>
            <a:spLocks noChangeArrowheads="1"/>
          </p:cNvSpPr>
          <p:nvPr/>
        </p:nvSpPr>
        <p:spPr bwMode="auto">
          <a:xfrm>
            <a:off x="4419600" y="1905000"/>
            <a:ext cx="1066800" cy="457200"/>
          </a:xfrm>
          <a:prstGeom prst="roundRect">
            <a:avLst>
              <a:gd name="adj" fmla="val 16667"/>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9638"/>
                                        </p:tgtEl>
                                        <p:attrNameLst>
                                          <p:attrName>style.visibility</p:attrName>
                                        </p:attrNameLst>
                                      </p:cBhvr>
                                      <p:to>
                                        <p:strVal val="visible"/>
                                      </p:to>
                                    </p:set>
                                    <p:animEffect transition="in" filter="checkerboard(across)">
                                      <p:cBhvr>
                                        <p:cTn id="7" dur="500"/>
                                        <p:tgtEl>
                                          <p:spTgt spid="696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9636"/>
                                        </p:tgtEl>
                                        <p:attrNameLst>
                                          <p:attrName>style.visibility</p:attrName>
                                        </p:attrNameLst>
                                      </p:cBhvr>
                                      <p:to>
                                        <p:strVal val="visible"/>
                                      </p:to>
                                    </p:set>
                                    <p:animEffect transition="in" filter="checkerboard(across)">
                                      <p:cBhvr>
                                        <p:cTn id="12" dur="500"/>
                                        <p:tgtEl>
                                          <p:spTgt spid="6963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9637"/>
                                        </p:tgtEl>
                                        <p:attrNameLst>
                                          <p:attrName>style.visibility</p:attrName>
                                        </p:attrNameLst>
                                      </p:cBhvr>
                                      <p:to>
                                        <p:strVal val="visible"/>
                                      </p:to>
                                    </p:set>
                                    <p:animEffect transition="in" filter="checkerboard(across)">
                                      <p:cBhvr>
                                        <p:cTn id="17" dur="500"/>
                                        <p:tgtEl>
                                          <p:spTgt spid="696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6" grpId="0" autoUpdateAnimBg="0"/>
      <p:bldP spid="69637" grpId="0" autoUpdateAnimBg="0"/>
      <p:bldP spid="69638"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左辺値の判定</a:t>
            </a:r>
          </a:p>
        </p:txBody>
      </p:sp>
      <p:sp>
        <p:nvSpPr>
          <p:cNvPr id="71683" name="Rectangle 3"/>
          <p:cNvSpPr>
            <a:spLocks noGrp="1" noChangeArrowheads="1"/>
          </p:cNvSpPr>
          <p:nvPr>
            <p:ph type="body" idx="4294967295"/>
          </p:nvPr>
        </p:nvSpPr>
        <p:spPr>
          <a:xfrm>
            <a:off x="1066800" y="1600200"/>
            <a:ext cx="7543800" cy="1447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左辺値の判定</a:t>
            </a:r>
          </a:p>
          <a:p>
            <a:pPr lvl="1"/>
            <a:r>
              <a:rPr lang="ja-JP" altLang="en-US">
                <a:effectLst/>
              </a:rPr>
              <a:t>非終端記号解析時に左辺値の有無を返す</a:t>
            </a:r>
          </a:p>
        </p:txBody>
      </p:sp>
      <p:sp>
        <p:nvSpPr>
          <p:cNvPr id="71684" name="Rectangle 4"/>
          <p:cNvSpPr>
            <a:spLocks noChangeArrowheads="1"/>
          </p:cNvSpPr>
          <p:nvPr/>
        </p:nvSpPr>
        <p:spPr bwMode="auto">
          <a:xfrm>
            <a:off x="1676400" y="2895600"/>
            <a:ext cx="5486400" cy="1371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400"/>
              <a:t>void parse&lt;A&gt;() {</a:t>
            </a:r>
          </a:p>
          <a:p>
            <a:r>
              <a:rPr lang="en-US" altLang="ja-JP" sz="2400"/>
              <a:t>  &lt;A&gt; </a:t>
            </a:r>
            <a:r>
              <a:rPr lang="ja-JP" altLang="en-US" sz="2400"/>
              <a:t>のマクロ構文と合致するか判定</a:t>
            </a:r>
          </a:p>
          <a:p>
            <a:r>
              <a:rPr lang="en-US" altLang="ja-JP" sz="2400"/>
              <a:t>}</a:t>
            </a:r>
          </a:p>
        </p:txBody>
      </p:sp>
      <p:grpSp>
        <p:nvGrpSpPr>
          <p:cNvPr id="71689" name="Group 9"/>
          <p:cNvGrpSpPr>
            <a:grpSpLocks/>
          </p:cNvGrpSpPr>
          <p:nvPr/>
        </p:nvGrpSpPr>
        <p:grpSpPr bwMode="auto">
          <a:xfrm>
            <a:off x="1676400" y="4343400"/>
            <a:ext cx="5486400" cy="2133600"/>
            <a:chOff x="1056" y="2736"/>
            <a:chExt cx="3456" cy="1344"/>
          </a:xfrm>
        </p:grpSpPr>
        <p:sp>
          <p:nvSpPr>
            <p:cNvPr id="71687" name="Rectangle 7"/>
            <p:cNvSpPr>
              <a:spLocks noChangeArrowheads="1"/>
            </p:cNvSpPr>
            <p:nvPr/>
          </p:nvSpPr>
          <p:spPr bwMode="auto">
            <a:xfrm>
              <a:off x="1056" y="3072"/>
              <a:ext cx="3456" cy="100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400"/>
                <a:t>boolean parse&lt;A&gt;() {</a:t>
              </a:r>
            </a:p>
            <a:p>
              <a:r>
                <a:rPr lang="en-US" altLang="ja-JP" sz="2400"/>
                <a:t>  &lt;A&gt; </a:t>
              </a:r>
              <a:r>
                <a:rPr lang="ja-JP" altLang="en-US" sz="2400"/>
                <a:t>のマクロ構文と合致するか判定</a:t>
              </a:r>
            </a:p>
            <a:p>
              <a:r>
                <a:rPr lang="ja-JP" altLang="en-US" sz="2400"/>
                <a:t>  </a:t>
              </a:r>
              <a:r>
                <a:rPr lang="en-US" altLang="ja-JP" sz="2400"/>
                <a:t>return &lt;A&gt;</a:t>
              </a:r>
              <a:r>
                <a:rPr lang="ja-JP" altLang="en-US" sz="2400"/>
                <a:t>が左辺値を持つか？</a:t>
              </a:r>
            </a:p>
            <a:p>
              <a:r>
                <a:rPr lang="en-US" altLang="ja-JP" sz="2400"/>
                <a:t>}</a:t>
              </a:r>
            </a:p>
          </p:txBody>
        </p:sp>
        <p:sp>
          <p:nvSpPr>
            <p:cNvPr id="71688" name="AutoShape 8"/>
            <p:cNvSpPr>
              <a:spLocks noChangeArrowheads="1"/>
            </p:cNvSpPr>
            <p:nvPr/>
          </p:nvSpPr>
          <p:spPr bwMode="auto">
            <a:xfrm>
              <a:off x="2640" y="2736"/>
              <a:ext cx="336"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1684"/>
                                        </p:tgtEl>
                                        <p:attrNameLst>
                                          <p:attrName>style.visibility</p:attrName>
                                        </p:attrNameLst>
                                      </p:cBhvr>
                                      <p:to>
                                        <p:strVal val="visible"/>
                                      </p:to>
                                    </p:set>
                                    <p:animEffect transition="in" filter="wipe(up)">
                                      <p:cBhvr>
                                        <p:cTn id="7" dur="500"/>
                                        <p:tgtEl>
                                          <p:spTgt spid="716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71689"/>
                                        </p:tgtEl>
                                        <p:attrNameLst>
                                          <p:attrName>style.visibility</p:attrName>
                                        </p:attrNameLst>
                                      </p:cBhvr>
                                      <p:to>
                                        <p:strVal val="visible"/>
                                      </p:to>
                                    </p:set>
                                    <p:animEffect transition="in" filter="wipe(up)">
                                      <p:cBhvr>
                                        <p:cTn id="12" dur="500"/>
                                        <p:tgtEl>
                                          <p:spTgt spid="716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animBg="1"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左辺値の判定</a:t>
            </a:r>
          </a:p>
        </p:txBody>
      </p:sp>
      <p:sp>
        <p:nvSpPr>
          <p:cNvPr id="74755" name="Rectangle 3"/>
          <p:cNvSpPr>
            <a:spLocks noGrp="1" noChangeArrowheads="1"/>
          </p:cNvSpPr>
          <p:nvPr>
            <p:ph type="body" idx="4294967295"/>
          </p:nvPr>
        </p:nvSpPr>
        <p:spPr>
          <a:xfrm>
            <a:off x="1066800" y="1981200"/>
            <a:ext cx="75438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a:effectLst/>
              </a:rPr>
              <a:t>&lt;</a:t>
            </a:r>
            <a:r>
              <a:rPr lang="en-US" altLang="ja-JP" sz="2800">
                <a:effectLst/>
              </a:rPr>
              <a:t>Unsigned&gt; </a:t>
            </a:r>
            <a:r>
              <a:rPr lang="ja-JP" altLang="en-US" sz="2800">
                <a:effectLst/>
              </a:rPr>
              <a:t>の判定</a:t>
            </a:r>
          </a:p>
          <a:p>
            <a:pPr lvl="1"/>
            <a:r>
              <a:rPr lang="ja-JP" altLang="en-US" sz="2400">
                <a:effectLst/>
              </a:rPr>
              <a:t>左辺値を持つのは 変数単独, 配列単独の場合のみ</a:t>
            </a:r>
            <a:endParaRPr lang="en-US" altLang="ja-JP" sz="2400">
              <a:effectLst/>
            </a:endParaRPr>
          </a:p>
        </p:txBody>
      </p:sp>
      <p:grpSp>
        <p:nvGrpSpPr>
          <p:cNvPr id="74759" name="Group 7"/>
          <p:cNvGrpSpPr>
            <a:grpSpLocks/>
          </p:cNvGrpSpPr>
          <p:nvPr/>
        </p:nvGrpSpPr>
        <p:grpSpPr bwMode="auto">
          <a:xfrm>
            <a:off x="2209800" y="3200400"/>
            <a:ext cx="4229100" cy="1565275"/>
            <a:chOff x="1392" y="2016"/>
            <a:chExt cx="2664" cy="986"/>
          </a:xfrm>
        </p:grpSpPr>
        <p:sp>
          <p:nvSpPr>
            <p:cNvPr id="74757" name="AutoShape 5"/>
            <p:cNvSpPr>
              <a:spLocks noChangeArrowheads="1"/>
            </p:cNvSpPr>
            <p:nvPr/>
          </p:nvSpPr>
          <p:spPr bwMode="auto">
            <a:xfrm>
              <a:off x="2304" y="2016"/>
              <a:ext cx="480"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4758" name="Text Box 6"/>
            <p:cNvSpPr txBox="1">
              <a:spLocks noChangeArrowheads="1"/>
            </p:cNvSpPr>
            <p:nvPr/>
          </p:nvSpPr>
          <p:spPr bwMode="auto">
            <a:xfrm>
              <a:off x="1392" y="2400"/>
              <a:ext cx="2664" cy="6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スカラ変数, 配列なら </a:t>
              </a:r>
              <a:r>
                <a:rPr lang="en-US" altLang="ja-JP" sz="2800" dirty="0"/>
                <a:t>true, </a:t>
              </a:r>
            </a:p>
            <a:p>
              <a:r>
                <a:rPr lang="ja-JP" altLang="en-US" sz="2800" dirty="0"/>
                <a:t>それ以外なら </a:t>
              </a:r>
              <a:r>
                <a:rPr lang="en-US" altLang="ja-JP" sz="2800" dirty="0"/>
                <a:t>false </a:t>
              </a:r>
              <a:r>
                <a:rPr lang="ja-JP" altLang="en-US" sz="2800" dirty="0"/>
                <a:t>を返す</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74759"/>
                                        </p:tgtEl>
                                        <p:attrNameLst>
                                          <p:attrName>style.visibility</p:attrName>
                                        </p:attrNameLst>
                                      </p:cBhvr>
                                      <p:to>
                                        <p:strVal val="visible"/>
                                      </p:to>
                                    </p:set>
                                    <p:animEffect transition="in" filter="wipe(up)">
                                      <p:cBhvr>
                                        <p:cTn id="7" dur="500"/>
                                        <p:tgtEl>
                                          <p:spTgt spid="747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a:xfrm>
            <a:off x="1066800" y="152400"/>
            <a:ext cx="7467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左辺値の判定</a:t>
            </a:r>
          </a:p>
        </p:txBody>
      </p:sp>
      <p:sp>
        <p:nvSpPr>
          <p:cNvPr id="72708" name="Rectangle 4"/>
          <p:cNvSpPr>
            <a:spLocks noChangeArrowheads="1"/>
          </p:cNvSpPr>
          <p:nvPr/>
        </p:nvSpPr>
        <p:spPr bwMode="auto">
          <a:xfrm>
            <a:off x="990600" y="762000"/>
            <a:ext cx="7543800" cy="5943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600" dirty="0" err="1"/>
              <a:t>boolean</a:t>
            </a:r>
            <a:r>
              <a:rPr lang="en-US" altLang="ja-JP" sz="2600" dirty="0"/>
              <a:t> </a:t>
            </a:r>
            <a:r>
              <a:rPr lang="en-US" altLang="ja-JP" sz="2600" dirty="0" err="1"/>
              <a:t>parseUnsigned</a:t>
            </a:r>
            <a:r>
              <a:rPr lang="en-US" altLang="ja-JP" sz="2600" dirty="0"/>
              <a:t> () {</a:t>
            </a:r>
          </a:p>
          <a:p>
            <a:r>
              <a:rPr lang="en-US" altLang="ja-JP" sz="2600" dirty="0"/>
              <a:t>    switch (token) {</a:t>
            </a:r>
          </a:p>
          <a:p>
            <a:r>
              <a:rPr lang="en-US" altLang="ja-JP" sz="2600" dirty="0"/>
              <a:t>       case </a:t>
            </a:r>
            <a:r>
              <a:rPr lang="ja-JP" altLang="en-US" sz="2600" dirty="0"/>
              <a:t>名前</a:t>
            </a:r>
            <a:r>
              <a:rPr lang="en-US" altLang="ja-JP" sz="2600" dirty="0"/>
              <a:t> :                   </a:t>
            </a:r>
            <a:r>
              <a:rPr lang="en-US" altLang="ja-JP" sz="2400" dirty="0">
                <a:solidFill>
                  <a:srgbClr val="FFFF99"/>
                </a:solidFill>
              </a:rPr>
              <a:t>// </a:t>
            </a:r>
            <a:r>
              <a:rPr lang="ja-JP" altLang="en-US" sz="2400" dirty="0">
                <a:solidFill>
                  <a:srgbClr val="FFFF99"/>
                </a:solidFill>
              </a:rPr>
              <a:t>変数の場合</a:t>
            </a:r>
          </a:p>
          <a:p>
            <a:r>
              <a:rPr lang="en-US" altLang="ja-JP" sz="2600" dirty="0"/>
              <a:t>            token = </a:t>
            </a:r>
            <a:r>
              <a:rPr lang="en-US" altLang="ja-JP" sz="2600" dirty="0" err="1"/>
              <a:t>nextToken</a:t>
            </a:r>
            <a:r>
              <a:rPr lang="en-US" altLang="ja-JP" sz="2600" dirty="0"/>
              <a:t>();</a:t>
            </a:r>
          </a:p>
          <a:p>
            <a:r>
              <a:rPr lang="en-US" altLang="ja-JP" sz="2600" dirty="0"/>
              <a:t>            </a:t>
            </a:r>
            <a:r>
              <a:rPr lang="en-US" altLang="ja-JP" sz="2600" dirty="0">
                <a:solidFill>
                  <a:srgbClr val="FF99FF"/>
                </a:solidFill>
              </a:rPr>
              <a:t>return true; </a:t>
            </a:r>
            <a:r>
              <a:rPr lang="en-US" altLang="ja-JP" sz="2600" dirty="0"/>
              <a:t>                 </a:t>
            </a:r>
            <a:r>
              <a:rPr lang="en-US" altLang="ja-JP" sz="2400" dirty="0">
                <a:solidFill>
                  <a:srgbClr val="FFFF99"/>
                </a:solidFill>
              </a:rPr>
              <a:t>// </a:t>
            </a:r>
            <a:r>
              <a:rPr lang="ja-JP" altLang="en-US" sz="2400" dirty="0">
                <a:solidFill>
                  <a:srgbClr val="FFFF99"/>
                </a:solidFill>
              </a:rPr>
              <a:t>左辺値あり</a:t>
            </a:r>
          </a:p>
          <a:p>
            <a:r>
              <a:rPr lang="en-US" altLang="ja-JP" sz="2600" dirty="0"/>
              <a:t>       case </a:t>
            </a:r>
            <a:r>
              <a:rPr lang="ja-JP" altLang="en-US" sz="2600" dirty="0"/>
              <a:t>整数</a:t>
            </a:r>
            <a:r>
              <a:rPr lang="en-US" altLang="ja-JP" sz="2600" dirty="0"/>
              <a:t> :                   </a:t>
            </a:r>
            <a:r>
              <a:rPr lang="en-US" altLang="ja-JP" sz="2400" dirty="0">
                <a:solidFill>
                  <a:srgbClr val="FFFF99"/>
                </a:solidFill>
              </a:rPr>
              <a:t>// </a:t>
            </a:r>
            <a:r>
              <a:rPr lang="ja-JP" altLang="en-US" sz="2400" dirty="0">
                <a:solidFill>
                  <a:srgbClr val="FFFF99"/>
                </a:solidFill>
              </a:rPr>
              <a:t>整数の場合</a:t>
            </a:r>
          </a:p>
          <a:p>
            <a:r>
              <a:rPr lang="en-US" altLang="ja-JP" sz="2600" dirty="0"/>
              <a:t>            token = </a:t>
            </a:r>
            <a:r>
              <a:rPr lang="en-US" altLang="ja-JP" sz="2600" dirty="0" err="1"/>
              <a:t>nextToken</a:t>
            </a:r>
            <a:r>
              <a:rPr lang="en-US" altLang="ja-JP" sz="2600" dirty="0"/>
              <a:t>();</a:t>
            </a:r>
          </a:p>
          <a:p>
            <a:r>
              <a:rPr lang="en-US" altLang="ja-JP" sz="2600" dirty="0"/>
              <a:t>            </a:t>
            </a:r>
            <a:r>
              <a:rPr lang="en-US" altLang="ja-JP" sz="2600" dirty="0">
                <a:solidFill>
                  <a:srgbClr val="FF99FF"/>
                </a:solidFill>
              </a:rPr>
              <a:t>return false; </a:t>
            </a:r>
            <a:r>
              <a:rPr lang="en-US" altLang="ja-JP" sz="2600" dirty="0"/>
              <a:t>                </a:t>
            </a:r>
            <a:r>
              <a:rPr lang="en-US" altLang="ja-JP" sz="2400" dirty="0">
                <a:solidFill>
                  <a:srgbClr val="FFFF99"/>
                </a:solidFill>
              </a:rPr>
              <a:t>// </a:t>
            </a:r>
            <a:r>
              <a:rPr lang="ja-JP" altLang="en-US" sz="2400" dirty="0">
                <a:solidFill>
                  <a:srgbClr val="FFFF99"/>
                </a:solidFill>
              </a:rPr>
              <a:t>左辺値無し</a:t>
            </a:r>
          </a:p>
          <a:p>
            <a:r>
              <a:rPr lang="en-US" altLang="ja-JP" sz="2600" dirty="0"/>
              <a:t>       case “(” :                         </a:t>
            </a:r>
            <a:r>
              <a:rPr lang="en-US" altLang="ja-JP" sz="2400" dirty="0">
                <a:solidFill>
                  <a:srgbClr val="FFFF99"/>
                </a:solidFill>
              </a:rPr>
              <a:t>// “(” &lt;</a:t>
            </a:r>
            <a:r>
              <a:rPr lang="en-US" altLang="ja-JP" sz="2400" dirty="0" err="1">
                <a:solidFill>
                  <a:srgbClr val="FFFF99"/>
                </a:solidFill>
              </a:rPr>
              <a:t>Exp</a:t>
            </a:r>
            <a:r>
              <a:rPr lang="en-US" altLang="ja-JP" sz="2400" dirty="0">
                <a:solidFill>
                  <a:srgbClr val="FFFF99"/>
                </a:solidFill>
              </a:rPr>
              <a:t>&gt; “)” </a:t>
            </a:r>
            <a:r>
              <a:rPr lang="ja-JP" altLang="en-US" sz="2400" dirty="0">
                <a:solidFill>
                  <a:srgbClr val="FFFF99"/>
                </a:solidFill>
              </a:rPr>
              <a:t>の場合</a:t>
            </a:r>
          </a:p>
          <a:p>
            <a:r>
              <a:rPr lang="en-US" altLang="ja-JP" sz="2600" dirty="0"/>
              <a:t>            token = </a:t>
            </a:r>
            <a:r>
              <a:rPr lang="en-US" altLang="ja-JP" sz="2600" dirty="0" err="1"/>
              <a:t>nextToken</a:t>
            </a:r>
            <a:r>
              <a:rPr lang="en-US" altLang="ja-JP" sz="2600" dirty="0"/>
              <a:t>();</a:t>
            </a:r>
          </a:p>
          <a:p>
            <a:r>
              <a:rPr lang="en-US" altLang="ja-JP" sz="2600" dirty="0"/>
              <a:t>            </a:t>
            </a:r>
            <a:r>
              <a:rPr lang="en-US" altLang="ja-JP" sz="2600" dirty="0" err="1"/>
              <a:t>parseExp</a:t>
            </a:r>
            <a:r>
              <a:rPr lang="en-US" altLang="ja-JP" sz="2600" dirty="0"/>
              <a:t>();</a:t>
            </a:r>
          </a:p>
          <a:p>
            <a:r>
              <a:rPr lang="en-US" altLang="ja-JP" sz="2600" dirty="0"/>
              <a:t>            if (token == “)”) token = </a:t>
            </a:r>
            <a:r>
              <a:rPr lang="en-US" altLang="ja-JP" sz="2600" dirty="0" err="1"/>
              <a:t>nextToken</a:t>
            </a:r>
            <a:r>
              <a:rPr lang="en-US" altLang="ja-JP" sz="2600" dirty="0"/>
              <a:t>(); </a:t>
            </a:r>
          </a:p>
          <a:p>
            <a:r>
              <a:rPr lang="en-US" altLang="ja-JP" sz="2600" dirty="0"/>
              <a:t>                else </a:t>
            </a:r>
            <a:r>
              <a:rPr lang="en-US" altLang="ja-JP" sz="2600" dirty="0" err="1"/>
              <a:t>syntaxError</a:t>
            </a:r>
            <a:r>
              <a:rPr lang="en-US" altLang="ja-JP" sz="2600" dirty="0"/>
              <a:t>();</a:t>
            </a:r>
          </a:p>
          <a:p>
            <a:r>
              <a:rPr lang="en-US" altLang="ja-JP" sz="2600" dirty="0"/>
              <a:t>            </a:t>
            </a:r>
            <a:r>
              <a:rPr lang="en-US" altLang="ja-JP" sz="2600" dirty="0">
                <a:solidFill>
                  <a:srgbClr val="FF99FF"/>
                </a:solidFill>
              </a:rPr>
              <a:t>return false;  </a:t>
            </a:r>
            <a:r>
              <a:rPr lang="en-US" altLang="ja-JP" sz="2600" dirty="0"/>
              <a:t>               </a:t>
            </a:r>
            <a:r>
              <a:rPr lang="en-US" altLang="ja-JP" sz="2400" dirty="0">
                <a:solidFill>
                  <a:srgbClr val="FFFF99"/>
                </a:solidFill>
              </a:rPr>
              <a:t>// </a:t>
            </a:r>
            <a:r>
              <a:rPr lang="ja-JP" altLang="en-US" sz="2400" dirty="0">
                <a:solidFill>
                  <a:srgbClr val="FFFF99"/>
                </a:solidFill>
              </a:rPr>
              <a:t>左辺値無し</a:t>
            </a:r>
            <a:endParaRPr lang="en-US" altLang="ja-JP" sz="2400" dirty="0">
              <a:solidFill>
                <a:srgbClr val="FFFF99"/>
              </a:solidFill>
            </a:endParaRPr>
          </a:p>
          <a:p>
            <a:r>
              <a:rPr lang="en-US" altLang="ja-JP" sz="2600" dirty="0"/>
              <a: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左辺値の判定</a:t>
            </a:r>
          </a:p>
        </p:txBody>
      </p:sp>
      <p:sp>
        <p:nvSpPr>
          <p:cNvPr id="76803" name="Rectangle 3"/>
          <p:cNvSpPr>
            <a:spLocks noGrp="1" noChangeArrowheads="1"/>
          </p:cNvSpPr>
          <p:nvPr>
            <p:ph type="body" idx="4294967295"/>
          </p:nvPr>
        </p:nvSpPr>
        <p:spPr>
          <a:xfrm>
            <a:off x="1066800" y="1981200"/>
            <a:ext cx="7543800" cy="1905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ja-JP" altLang="en-US" sz="2800">
                <a:effectLst/>
              </a:rPr>
              <a:t>何らかの演算を行うと左辺値が無くなる</a:t>
            </a:r>
          </a:p>
          <a:p>
            <a:r>
              <a:rPr lang="ja-JP" altLang="en-US">
                <a:effectLst/>
              </a:rPr>
              <a:t>&lt;</a:t>
            </a:r>
            <a:r>
              <a:rPr lang="en-US" altLang="ja-JP">
                <a:effectLst/>
              </a:rPr>
              <a:t>Factor&gt; </a:t>
            </a:r>
            <a:r>
              <a:rPr lang="ja-JP" altLang="en-US">
                <a:effectLst/>
              </a:rPr>
              <a:t>の場合</a:t>
            </a:r>
          </a:p>
          <a:p>
            <a:pPr lvl="1"/>
            <a:r>
              <a:rPr lang="ja-JP" altLang="en-US">
                <a:effectLst/>
              </a:rPr>
              <a:t>&lt;</a:t>
            </a:r>
            <a:r>
              <a:rPr lang="en-US" altLang="ja-JP">
                <a:effectLst/>
              </a:rPr>
              <a:t>Factor&gt; ::= &lt;Unsigned&gt; | “-” &lt;Factor&gt;</a:t>
            </a:r>
          </a:p>
        </p:txBody>
      </p:sp>
      <p:sp>
        <p:nvSpPr>
          <p:cNvPr id="76804" name="Text Box 4"/>
          <p:cNvSpPr txBox="1">
            <a:spLocks noChangeArrowheads="1"/>
          </p:cNvSpPr>
          <p:nvPr/>
        </p:nvSpPr>
        <p:spPr bwMode="auto">
          <a:xfrm>
            <a:off x="1447800" y="5181600"/>
            <a:ext cx="49403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&lt;</a:t>
            </a:r>
            <a:r>
              <a:rPr lang="en-US" altLang="ja-JP" sz="2800"/>
              <a:t>Factor&gt; </a:t>
            </a:r>
            <a:r>
              <a:rPr lang="ja-JP" altLang="en-US" sz="2800"/>
              <a:t>→ &lt;</a:t>
            </a:r>
            <a:r>
              <a:rPr lang="en-US" altLang="ja-JP" sz="2800"/>
              <a:t>Unsigned&gt; </a:t>
            </a:r>
            <a:r>
              <a:rPr lang="ja-JP" altLang="en-US" sz="2800"/>
              <a:t>の場合</a:t>
            </a:r>
          </a:p>
        </p:txBody>
      </p:sp>
      <p:sp>
        <p:nvSpPr>
          <p:cNvPr id="76805" name="Text Box 5"/>
          <p:cNvSpPr txBox="1">
            <a:spLocks noChangeArrowheads="1"/>
          </p:cNvSpPr>
          <p:nvPr/>
        </p:nvSpPr>
        <p:spPr bwMode="auto">
          <a:xfrm>
            <a:off x="1447800" y="3886200"/>
            <a:ext cx="5223203"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&lt;</a:t>
            </a:r>
            <a:r>
              <a:rPr lang="en-US" altLang="ja-JP" sz="2800" dirty="0"/>
              <a:t>Factor&gt; </a:t>
            </a:r>
            <a:r>
              <a:rPr lang="ja-JP" altLang="en-US" sz="2800" dirty="0"/>
              <a:t>→ </a:t>
            </a:r>
            <a:r>
              <a:rPr lang="en-US" altLang="ja-JP" sz="2800" dirty="0"/>
              <a:t>“</a:t>
            </a:r>
            <a:r>
              <a:rPr lang="ja-JP" altLang="en-US" sz="2800" dirty="0"/>
              <a:t>-</a:t>
            </a:r>
            <a:r>
              <a:rPr lang="en-US" altLang="ja-JP" sz="2800" dirty="0"/>
              <a:t>”</a:t>
            </a:r>
            <a:r>
              <a:rPr lang="ja-JP" altLang="en-US" sz="2800" dirty="0"/>
              <a:t> &lt;</a:t>
            </a:r>
            <a:r>
              <a:rPr lang="en-US" altLang="ja-JP" sz="2800" dirty="0"/>
              <a:t>Factor&gt; </a:t>
            </a:r>
            <a:r>
              <a:rPr lang="ja-JP" altLang="en-US" sz="2800" dirty="0"/>
              <a:t>の場合</a:t>
            </a:r>
          </a:p>
        </p:txBody>
      </p:sp>
      <p:sp>
        <p:nvSpPr>
          <p:cNvPr id="76806" name="Text Box 6"/>
          <p:cNvSpPr txBox="1">
            <a:spLocks noChangeArrowheads="1"/>
          </p:cNvSpPr>
          <p:nvPr/>
        </p:nvSpPr>
        <p:spPr bwMode="auto">
          <a:xfrm>
            <a:off x="2057400" y="4441825"/>
            <a:ext cx="6159356"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a:t>
            </a:r>
            <a:r>
              <a:rPr lang="ja-JP" altLang="en-US" sz="2800" dirty="0"/>
              <a:t>-</a:t>
            </a:r>
            <a:r>
              <a:rPr lang="en-US" altLang="ja-JP" sz="2800" dirty="0"/>
              <a:t>”</a:t>
            </a:r>
            <a:r>
              <a:rPr lang="ja-JP" altLang="en-US" sz="2800" dirty="0"/>
              <a:t> 演算を行った ⇒ 左辺値を持たない</a:t>
            </a:r>
          </a:p>
        </p:txBody>
      </p:sp>
      <p:sp>
        <p:nvSpPr>
          <p:cNvPr id="76807" name="Text Box 7"/>
          <p:cNvSpPr txBox="1">
            <a:spLocks noChangeArrowheads="1"/>
          </p:cNvSpPr>
          <p:nvPr/>
        </p:nvSpPr>
        <p:spPr bwMode="auto">
          <a:xfrm>
            <a:off x="1981200" y="5715000"/>
            <a:ext cx="57562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&lt;</a:t>
            </a:r>
            <a:r>
              <a:rPr lang="en-US" altLang="ja-JP" sz="2800"/>
              <a:t>Unsigned&gt; </a:t>
            </a:r>
            <a:r>
              <a:rPr lang="ja-JP" altLang="en-US" sz="2800"/>
              <a:t>が左辺値を持つなら持つ</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6805"/>
                                        </p:tgtEl>
                                        <p:attrNameLst>
                                          <p:attrName>style.visibility</p:attrName>
                                        </p:attrNameLst>
                                      </p:cBhvr>
                                      <p:to>
                                        <p:strVal val="visible"/>
                                      </p:to>
                                    </p:set>
                                    <p:animEffect transition="in" filter="checkerboard(across)">
                                      <p:cBhvr>
                                        <p:cTn id="7" dur="500"/>
                                        <p:tgtEl>
                                          <p:spTgt spid="768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6806"/>
                                        </p:tgtEl>
                                        <p:attrNameLst>
                                          <p:attrName>style.visibility</p:attrName>
                                        </p:attrNameLst>
                                      </p:cBhvr>
                                      <p:to>
                                        <p:strVal val="visible"/>
                                      </p:to>
                                    </p:set>
                                    <p:animEffect transition="in" filter="checkerboard(across)">
                                      <p:cBhvr>
                                        <p:cTn id="12" dur="500"/>
                                        <p:tgtEl>
                                          <p:spTgt spid="7680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6804"/>
                                        </p:tgtEl>
                                        <p:attrNameLst>
                                          <p:attrName>style.visibility</p:attrName>
                                        </p:attrNameLst>
                                      </p:cBhvr>
                                      <p:to>
                                        <p:strVal val="visible"/>
                                      </p:to>
                                    </p:set>
                                    <p:animEffect transition="in" filter="checkerboard(across)">
                                      <p:cBhvr>
                                        <p:cTn id="17" dur="500"/>
                                        <p:tgtEl>
                                          <p:spTgt spid="7680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6807"/>
                                        </p:tgtEl>
                                        <p:attrNameLst>
                                          <p:attrName>style.visibility</p:attrName>
                                        </p:attrNameLst>
                                      </p:cBhvr>
                                      <p:to>
                                        <p:strVal val="visible"/>
                                      </p:to>
                                    </p:set>
                                    <p:animEffect transition="in" filter="checkerboard(across)">
                                      <p:cBhvr>
                                        <p:cTn id="22" dur="500"/>
                                        <p:tgtEl>
                                          <p:spTgt spid="768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4" grpId="0" autoUpdateAnimBg="0"/>
      <p:bldP spid="76805" grpId="0" autoUpdateAnimBg="0"/>
      <p:bldP spid="76806" grpId="0" autoUpdateAnimBg="0"/>
      <p:bldP spid="76807" grpId="0"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idx="4294967295"/>
          </p:nvPr>
        </p:nvSpPr>
        <p:spPr>
          <a:xfrm>
            <a:off x="1066800" y="304800"/>
            <a:ext cx="75438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左辺値の判定</a:t>
            </a:r>
          </a:p>
        </p:txBody>
      </p:sp>
      <p:sp>
        <p:nvSpPr>
          <p:cNvPr id="77827" name="Rectangle 3"/>
          <p:cNvSpPr>
            <a:spLocks noChangeArrowheads="1"/>
          </p:cNvSpPr>
          <p:nvPr/>
        </p:nvSpPr>
        <p:spPr bwMode="auto">
          <a:xfrm>
            <a:off x="990600" y="990600"/>
            <a:ext cx="7543800" cy="563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a:t>boolean parseFactor</a:t>
            </a:r>
            <a:r>
              <a:rPr lang="ja-JP" altLang="en-US" sz="2800"/>
              <a:t> () {</a:t>
            </a:r>
            <a:endParaRPr lang="en-US" altLang="ja-JP" sz="2800"/>
          </a:p>
          <a:p>
            <a:r>
              <a:rPr lang="en-US" altLang="ja-JP" sz="2800"/>
              <a:t>    if (token == “-”) {           </a:t>
            </a:r>
            <a:r>
              <a:rPr lang="en-US" altLang="ja-JP" sz="2400"/>
              <a:t> </a:t>
            </a:r>
            <a:r>
              <a:rPr lang="en-US" altLang="ja-JP" sz="2400">
                <a:solidFill>
                  <a:srgbClr val="FFFF99"/>
                </a:solidFill>
              </a:rPr>
              <a:t>// “-” &lt;Factor&gt; </a:t>
            </a:r>
            <a:r>
              <a:rPr lang="ja-JP" altLang="en-US" sz="2400">
                <a:solidFill>
                  <a:srgbClr val="FFFF99"/>
                </a:solidFill>
              </a:rPr>
              <a:t>の場合</a:t>
            </a:r>
          </a:p>
          <a:p>
            <a:r>
              <a:rPr lang="en-US" altLang="ja-JP" sz="2800"/>
              <a:t>       token = nextToken();</a:t>
            </a:r>
            <a:endParaRPr lang="ja-JP" altLang="en-US" sz="2800">
              <a:solidFill>
                <a:srgbClr val="FFFF99"/>
              </a:solidFill>
            </a:endParaRPr>
          </a:p>
          <a:p>
            <a:r>
              <a:rPr lang="en-US" altLang="ja-JP" sz="2800"/>
              <a:t>       parseFactor();</a:t>
            </a:r>
          </a:p>
          <a:p>
            <a:r>
              <a:rPr lang="en-US" altLang="ja-JP" sz="2800"/>
              <a:t>       </a:t>
            </a:r>
            <a:r>
              <a:rPr lang="en-US" altLang="ja-JP" sz="2800">
                <a:solidFill>
                  <a:srgbClr val="FF99FF"/>
                </a:solidFill>
              </a:rPr>
              <a:t>return false;</a:t>
            </a:r>
            <a:r>
              <a:rPr lang="en-US" altLang="ja-JP" sz="2800"/>
              <a:t>                      </a:t>
            </a:r>
            <a:r>
              <a:rPr lang="en-US" altLang="ja-JP" sz="2400">
                <a:solidFill>
                  <a:srgbClr val="FFFF99"/>
                </a:solidFill>
              </a:rPr>
              <a:t>// </a:t>
            </a:r>
            <a:r>
              <a:rPr lang="ja-JP" altLang="en-US" sz="2400">
                <a:solidFill>
                  <a:srgbClr val="FFFF99"/>
                </a:solidFill>
              </a:rPr>
              <a:t>左辺値無し</a:t>
            </a:r>
          </a:p>
          <a:p>
            <a:r>
              <a:rPr lang="en-US" altLang="ja-JP" sz="2800"/>
              <a:t>    } else if (token </a:t>
            </a:r>
            <a:r>
              <a:rPr lang="ja-JP" altLang="en-US" sz="2800"/>
              <a:t>∈ </a:t>
            </a:r>
            <a:r>
              <a:rPr lang="en-US" altLang="ja-JP" sz="2800"/>
              <a:t>First (&lt;Unsigned&gt;)) {</a:t>
            </a:r>
          </a:p>
          <a:p>
            <a:r>
              <a:rPr lang="ja-JP" altLang="en-US" sz="2800"/>
              <a:t>                                             </a:t>
            </a:r>
            <a:r>
              <a:rPr lang="ja-JP" altLang="en-US" sz="2400">
                <a:solidFill>
                  <a:srgbClr val="FFFF99"/>
                </a:solidFill>
              </a:rPr>
              <a:t>// &lt;</a:t>
            </a:r>
            <a:r>
              <a:rPr lang="en-US" altLang="ja-JP" sz="2400">
                <a:solidFill>
                  <a:srgbClr val="FFFF99"/>
                </a:solidFill>
              </a:rPr>
              <a:t>Unsigned&gt; </a:t>
            </a:r>
            <a:r>
              <a:rPr lang="ja-JP" altLang="en-US" sz="2400">
                <a:solidFill>
                  <a:srgbClr val="FFFF99"/>
                </a:solidFill>
              </a:rPr>
              <a:t>の場合</a:t>
            </a:r>
          </a:p>
          <a:p>
            <a:r>
              <a:rPr lang="en-US" altLang="ja-JP" sz="2800"/>
              <a:t>       boolean </a:t>
            </a:r>
            <a:r>
              <a:rPr lang="en-US" altLang="ja-JP" sz="2800">
                <a:solidFill>
                  <a:srgbClr val="FF99FF"/>
                </a:solidFill>
              </a:rPr>
              <a:t>hasLeftValue = parseUnsigned();</a:t>
            </a:r>
          </a:p>
          <a:p>
            <a:r>
              <a:rPr lang="en-US" altLang="ja-JP" sz="2800"/>
              <a:t>                     </a:t>
            </a:r>
            <a:r>
              <a:rPr lang="en-US" altLang="ja-JP" sz="2400">
                <a:solidFill>
                  <a:srgbClr val="FFFF99"/>
                </a:solidFill>
              </a:rPr>
              <a:t>// &lt;Unsigned&gt; </a:t>
            </a:r>
            <a:r>
              <a:rPr lang="ja-JP" altLang="en-US" sz="2400">
                <a:solidFill>
                  <a:srgbClr val="FFFF99"/>
                </a:solidFill>
              </a:rPr>
              <a:t>の左辺値の有無をコピー</a:t>
            </a:r>
          </a:p>
          <a:p>
            <a:r>
              <a:rPr lang="en-US" altLang="ja-JP" sz="2800"/>
              <a:t>       </a:t>
            </a:r>
            <a:r>
              <a:rPr lang="en-US" altLang="ja-JP" sz="2800">
                <a:solidFill>
                  <a:srgbClr val="FF99FF"/>
                </a:solidFill>
              </a:rPr>
              <a:t>retuen hasLeftValue;</a:t>
            </a:r>
          </a:p>
          <a:p>
            <a:r>
              <a:rPr lang="en-US" altLang="ja-JP" sz="2800"/>
              <a:t>    } else syntaxError();</a:t>
            </a:r>
            <a:endParaRPr lang="en-US" altLang="ja-JP" sz="2800">
              <a:solidFill>
                <a:srgbClr val="FFFF99"/>
              </a:solidFill>
            </a:endParaRPr>
          </a:p>
          <a:p>
            <a:r>
              <a:rPr lang="en-US" altLang="ja-JP" sz="2800"/>
              <a:t>}</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左辺値の判定</a:t>
            </a:r>
          </a:p>
        </p:txBody>
      </p:sp>
      <p:sp>
        <p:nvSpPr>
          <p:cNvPr id="78851" name="Rectangle 3"/>
          <p:cNvSpPr>
            <a:spLocks noGrp="1" noChangeArrowheads="1"/>
          </p:cNvSpPr>
          <p:nvPr>
            <p:ph type="body" idx="4294967295"/>
          </p:nvPr>
        </p:nvSpPr>
        <p:spPr>
          <a:xfrm>
            <a:off x="1066800" y="1981200"/>
            <a:ext cx="75438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&lt;</a:t>
            </a:r>
            <a:r>
              <a:rPr lang="en-US" altLang="ja-JP">
                <a:effectLst/>
              </a:rPr>
              <a:t>Term&gt; </a:t>
            </a:r>
            <a:r>
              <a:rPr lang="ja-JP" altLang="en-US">
                <a:effectLst/>
              </a:rPr>
              <a:t>の場合</a:t>
            </a:r>
          </a:p>
          <a:p>
            <a:pPr lvl="1"/>
            <a:r>
              <a:rPr lang="ja-JP" altLang="en-US">
                <a:effectLst/>
              </a:rPr>
              <a:t>&lt;</a:t>
            </a:r>
            <a:r>
              <a:rPr lang="en-US" altLang="ja-JP">
                <a:effectLst/>
              </a:rPr>
              <a:t>Term&gt; ::= &lt;Factor&gt; { “*” &lt;Factor&gt; }</a:t>
            </a:r>
          </a:p>
        </p:txBody>
      </p:sp>
      <p:sp>
        <p:nvSpPr>
          <p:cNvPr id="78852" name="Text Box 4"/>
          <p:cNvSpPr txBox="1">
            <a:spLocks noChangeArrowheads="1"/>
          </p:cNvSpPr>
          <p:nvPr/>
        </p:nvSpPr>
        <p:spPr bwMode="auto">
          <a:xfrm>
            <a:off x="1371600" y="4800600"/>
            <a:ext cx="43481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&lt;</a:t>
            </a:r>
            <a:r>
              <a:rPr lang="en-US" altLang="ja-JP" sz="2800"/>
              <a:t>Term&gt; </a:t>
            </a:r>
            <a:r>
              <a:rPr lang="ja-JP" altLang="en-US" sz="2800"/>
              <a:t>→ &lt;</a:t>
            </a:r>
            <a:r>
              <a:rPr lang="en-US" altLang="ja-JP" sz="2800"/>
              <a:t>Factor&gt; </a:t>
            </a:r>
            <a:r>
              <a:rPr lang="ja-JP" altLang="en-US" sz="2800"/>
              <a:t>の場合</a:t>
            </a:r>
          </a:p>
        </p:txBody>
      </p:sp>
      <p:sp>
        <p:nvSpPr>
          <p:cNvPr id="78853" name="Text Box 5"/>
          <p:cNvSpPr txBox="1">
            <a:spLocks noChangeArrowheads="1"/>
          </p:cNvSpPr>
          <p:nvPr/>
        </p:nvSpPr>
        <p:spPr bwMode="auto">
          <a:xfrm>
            <a:off x="1371600" y="3505200"/>
            <a:ext cx="63261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&lt;</a:t>
            </a:r>
            <a:r>
              <a:rPr lang="en-US" altLang="ja-JP" sz="2800"/>
              <a:t>Term&gt; </a:t>
            </a:r>
            <a:r>
              <a:rPr lang="ja-JP" altLang="en-US" sz="2800"/>
              <a:t>→ &lt;</a:t>
            </a:r>
            <a:r>
              <a:rPr lang="en-US" altLang="ja-JP" sz="2800"/>
              <a:t>Factor&gt; “*” &lt;Factor&gt; </a:t>
            </a:r>
            <a:r>
              <a:rPr lang="ja-JP" altLang="en-US" sz="2800"/>
              <a:t>の場合</a:t>
            </a:r>
          </a:p>
        </p:txBody>
      </p:sp>
      <p:sp>
        <p:nvSpPr>
          <p:cNvPr id="78854" name="Text Box 6"/>
          <p:cNvSpPr txBox="1">
            <a:spLocks noChangeArrowheads="1"/>
          </p:cNvSpPr>
          <p:nvPr/>
        </p:nvSpPr>
        <p:spPr bwMode="auto">
          <a:xfrm>
            <a:off x="1981200" y="4213225"/>
            <a:ext cx="6059970"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a:t>
            </a:r>
            <a:r>
              <a:rPr lang="ja-JP" altLang="en-US" sz="2800" dirty="0"/>
              <a:t>*</a:t>
            </a:r>
            <a:r>
              <a:rPr lang="en-US" altLang="ja-JP" sz="2800" dirty="0"/>
              <a:t>”</a:t>
            </a:r>
            <a:r>
              <a:rPr lang="ja-JP" altLang="en-US" sz="2800" dirty="0"/>
              <a:t> 演算を行った ⇒ 左辺値を持たない</a:t>
            </a:r>
          </a:p>
        </p:txBody>
      </p:sp>
      <p:sp>
        <p:nvSpPr>
          <p:cNvPr id="78855" name="Text Box 7"/>
          <p:cNvSpPr txBox="1">
            <a:spLocks noChangeArrowheads="1"/>
          </p:cNvSpPr>
          <p:nvPr/>
        </p:nvSpPr>
        <p:spPr bwMode="auto">
          <a:xfrm>
            <a:off x="1905000" y="5486400"/>
            <a:ext cx="53022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&lt;Factor&gt; </a:t>
            </a:r>
            <a:r>
              <a:rPr lang="ja-JP" altLang="en-US" sz="2800"/>
              <a:t>が左辺値を持つなら持つ</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8853"/>
                                        </p:tgtEl>
                                        <p:attrNameLst>
                                          <p:attrName>style.visibility</p:attrName>
                                        </p:attrNameLst>
                                      </p:cBhvr>
                                      <p:to>
                                        <p:strVal val="visible"/>
                                      </p:to>
                                    </p:set>
                                    <p:animEffect transition="in" filter="checkerboard(across)">
                                      <p:cBhvr>
                                        <p:cTn id="7" dur="500"/>
                                        <p:tgtEl>
                                          <p:spTgt spid="788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8854"/>
                                        </p:tgtEl>
                                        <p:attrNameLst>
                                          <p:attrName>style.visibility</p:attrName>
                                        </p:attrNameLst>
                                      </p:cBhvr>
                                      <p:to>
                                        <p:strVal val="visible"/>
                                      </p:to>
                                    </p:set>
                                    <p:animEffect transition="in" filter="checkerboard(across)">
                                      <p:cBhvr>
                                        <p:cTn id="12" dur="500"/>
                                        <p:tgtEl>
                                          <p:spTgt spid="7885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8852"/>
                                        </p:tgtEl>
                                        <p:attrNameLst>
                                          <p:attrName>style.visibility</p:attrName>
                                        </p:attrNameLst>
                                      </p:cBhvr>
                                      <p:to>
                                        <p:strVal val="visible"/>
                                      </p:to>
                                    </p:set>
                                    <p:animEffect transition="in" filter="checkerboard(across)">
                                      <p:cBhvr>
                                        <p:cTn id="17" dur="500"/>
                                        <p:tgtEl>
                                          <p:spTgt spid="7885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8855"/>
                                        </p:tgtEl>
                                        <p:attrNameLst>
                                          <p:attrName>style.visibility</p:attrName>
                                        </p:attrNameLst>
                                      </p:cBhvr>
                                      <p:to>
                                        <p:strVal val="visible"/>
                                      </p:to>
                                    </p:set>
                                    <p:animEffect transition="in" filter="checkerboard(across)">
                                      <p:cBhvr>
                                        <p:cTn id="22" dur="500"/>
                                        <p:tgtEl>
                                          <p:spTgt spid="788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2" grpId="0" autoUpdateAnimBg="0"/>
      <p:bldP spid="78853" grpId="0" autoUpdateAnimBg="0"/>
      <p:bldP spid="78854" grpId="0" autoUpdateAnimBg="0"/>
      <p:bldP spid="78855"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idx="4294967295"/>
          </p:nvPr>
        </p:nvSpPr>
        <p:spPr>
          <a:xfrm>
            <a:off x="1066800" y="304800"/>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記号表</a:t>
            </a:r>
            <a:r>
              <a:rPr lang="ja-JP" altLang="en-US" sz="4000">
                <a:effectLst/>
              </a:rPr>
              <a:t>(</a:t>
            </a:r>
            <a:r>
              <a:rPr lang="en-US" altLang="ja-JP" sz="4000">
                <a:effectLst/>
              </a:rPr>
              <a:t>symbol table)</a:t>
            </a:r>
          </a:p>
        </p:txBody>
      </p:sp>
      <p:sp>
        <p:nvSpPr>
          <p:cNvPr id="136195" name="Rectangle 3"/>
          <p:cNvSpPr>
            <a:spLocks noGrp="1" noChangeArrowheads="1"/>
          </p:cNvSpPr>
          <p:nvPr>
            <p:ph type="body" idx="4294967295"/>
          </p:nvPr>
        </p:nvSpPr>
        <p:spPr>
          <a:xfrm>
            <a:off x="1066800" y="1143000"/>
            <a:ext cx="7543800" cy="5486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ja-JP" altLang="en-US">
                <a:effectLst/>
              </a:rPr>
              <a:t>記号表</a:t>
            </a:r>
          </a:p>
          <a:p>
            <a:pPr lvl="1">
              <a:lnSpc>
                <a:spcPct val="90000"/>
              </a:lnSpc>
            </a:pPr>
            <a:r>
              <a:rPr lang="ja-JP" altLang="en-US">
                <a:effectLst/>
              </a:rPr>
              <a:t>名前</a:t>
            </a:r>
            <a:r>
              <a:rPr lang="ja-JP" altLang="en-US" sz="2400">
                <a:effectLst/>
              </a:rPr>
              <a:t>(変数名, 関数名など)</a:t>
            </a:r>
            <a:r>
              <a:rPr lang="ja-JP" altLang="en-US">
                <a:effectLst/>
              </a:rPr>
              <a:t>を管理</a:t>
            </a:r>
          </a:p>
          <a:p>
            <a:pPr>
              <a:lnSpc>
                <a:spcPct val="90000"/>
              </a:lnSpc>
            </a:pPr>
            <a:r>
              <a:rPr lang="ja-JP" altLang="en-US">
                <a:effectLst/>
              </a:rPr>
              <a:t>記号表の項目</a:t>
            </a:r>
          </a:p>
          <a:p>
            <a:pPr lvl="1">
              <a:lnSpc>
                <a:spcPct val="90000"/>
              </a:lnSpc>
            </a:pPr>
            <a:r>
              <a:rPr lang="ja-JP" altLang="en-US">
                <a:effectLst/>
              </a:rPr>
              <a:t>名前</a:t>
            </a:r>
          </a:p>
          <a:p>
            <a:pPr lvl="1">
              <a:lnSpc>
                <a:spcPct val="90000"/>
              </a:lnSpc>
            </a:pPr>
            <a:r>
              <a:rPr lang="ja-JP" altLang="en-US">
                <a:effectLst/>
              </a:rPr>
              <a:t>種類</a:t>
            </a:r>
          </a:p>
          <a:p>
            <a:pPr lvl="2">
              <a:lnSpc>
                <a:spcPct val="90000"/>
              </a:lnSpc>
            </a:pPr>
            <a:r>
              <a:rPr lang="ja-JP" altLang="en-US">
                <a:effectLst/>
              </a:rPr>
              <a:t>変数名, 定数名, 手続き名, 関数名, 型名など</a:t>
            </a:r>
          </a:p>
          <a:p>
            <a:pPr lvl="1">
              <a:lnSpc>
                <a:spcPct val="90000"/>
              </a:lnSpc>
            </a:pPr>
            <a:r>
              <a:rPr lang="ja-JP" altLang="en-US">
                <a:effectLst/>
              </a:rPr>
              <a:t>型</a:t>
            </a:r>
          </a:p>
          <a:p>
            <a:pPr lvl="2">
              <a:lnSpc>
                <a:spcPct val="90000"/>
              </a:lnSpc>
            </a:pPr>
            <a:r>
              <a:rPr lang="en-US" altLang="ja-JP">
                <a:effectLst/>
              </a:rPr>
              <a:t>int </a:t>
            </a:r>
            <a:r>
              <a:rPr lang="ja-JP" altLang="en-US">
                <a:effectLst/>
              </a:rPr>
              <a:t>型, </a:t>
            </a:r>
            <a:r>
              <a:rPr lang="en-US" altLang="ja-JP">
                <a:effectLst/>
              </a:rPr>
              <a:t>double </a:t>
            </a:r>
            <a:r>
              <a:rPr lang="ja-JP" altLang="en-US">
                <a:effectLst/>
              </a:rPr>
              <a:t>型, </a:t>
            </a:r>
            <a:r>
              <a:rPr lang="en-US" altLang="ja-JP">
                <a:effectLst/>
              </a:rPr>
              <a:t>array of int </a:t>
            </a:r>
            <a:r>
              <a:rPr lang="ja-JP" altLang="en-US">
                <a:effectLst/>
              </a:rPr>
              <a:t>型, </a:t>
            </a:r>
            <a:r>
              <a:rPr lang="en-US" altLang="ja-JP">
                <a:effectLst/>
              </a:rPr>
              <a:t>pointer </a:t>
            </a:r>
            <a:r>
              <a:rPr lang="ja-JP" altLang="en-US">
                <a:effectLst/>
              </a:rPr>
              <a:t>型等</a:t>
            </a:r>
          </a:p>
          <a:p>
            <a:pPr lvl="1">
              <a:lnSpc>
                <a:spcPct val="90000"/>
              </a:lnSpc>
            </a:pPr>
            <a:r>
              <a:rPr lang="ja-JP" altLang="en-US">
                <a:effectLst/>
              </a:rPr>
              <a:t>記憶位置 </a:t>
            </a:r>
          </a:p>
          <a:p>
            <a:pPr lvl="2">
              <a:lnSpc>
                <a:spcPct val="90000"/>
              </a:lnSpc>
            </a:pPr>
            <a:r>
              <a:rPr lang="ja-JP" altLang="en-US">
                <a:effectLst/>
              </a:rPr>
              <a:t>記憶番地 (変数の場合)</a:t>
            </a:r>
          </a:p>
          <a:p>
            <a:pPr lvl="2">
              <a:lnSpc>
                <a:spcPct val="90000"/>
              </a:lnSpc>
            </a:pPr>
            <a:r>
              <a:rPr lang="ja-JP" altLang="en-US">
                <a:effectLst/>
              </a:rPr>
              <a:t>実行開始番地 (手続き, 関数の場合)</a:t>
            </a:r>
          </a:p>
          <a:p>
            <a:pPr lvl="2">
              <a:lnSpc>
                <a:spcPct val="90000"/>
              </a:lnSpc>
            </a:pPr>
            <a:r>
              <a:rPr lang="ja-JP" altLang="en-US">
                <a:effectLst/>
              </a:rPr>
              <a:t>値そのもの(定数の場合</a:t>
            </a:r>
            <a:r>
              <a:rPr lang="en-US" altLang="ja-JP">
                <a:effectLst/>
              </a:rPr>
              <a:t>)</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a:xfrm>
            <a:off x="1066800" y="152400"/>
            <a:ext cx="75438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左辺値の判定</a:t>
            </a:r>
          </a:p>
        </p:txBody>
      </p:sp>
      <p:sp>
        <p:nvSpPr>
          <p:cNvPr id="79875" name="Rectangle 3"/>
          <p:cNvSpPr>
            <a:spLocks noChangeArrowheads="1"/>
          </p:cNvSpPr>
          <p:nvPr/>
        </p:nvSpPr>
        <p:spPr bwMode="auto">
          <a:xfrm>
            <a:off x="1066800" y="838200"/>
            <a:ext cx="7543800" cy="5867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600"/>
              <a:t>boolean parseTerm</a:t>
            </a:r>
            <a:r>
              <a:rPr lang="ja-JP" altLang="en-US" sz="2600"/>
              <a:t> () {</a:t>
            </a:r>
            <a:endParaRPr lang="en-US" altLang="ja-JP" sz="2600"/>
          </a:p>
          <a:p>
            <a:r>
              <a:rPr lang="en-US" altLang="ja-JP" sz="2600"/>
              <a:t>    if (token </a:t>
            </a:r>
            <a:r>
              <a:rPr lang="ja-JP" altLang="en-US" sz="2600"/>
              <a:t>∈ </a:t>
            </a:r>
            <a:r>
              <a:rPr lang="en-US" altLang="ja-JP" sz="2600"/>
              <a:t>First (&lt;Factor&gt;)) {</a:t>
            </a:r>
          </a:p>
          <a:p>
            <a:r>
              <a:rPr lang="ja-JP" altLang="en-US" sz="2600"/>
              <a:t>       </a:t>
            </a:r>
            <a:r>
              <a:rPr lang="en-US" altLang="ja-JP" sz="2600"/>
              <a:t>boolean </a:t>
            </a:r>
            <a:r>
              <a:rPr lang="en-US" altLang="ja-JP" sz="2600">
                <a:solidFill>
                  <a:srgbClr val="FF99FF"/>
                </a:solidFill>
              </a:rPr>
              <a:t>hasLeftValue = parseFactor();</a:t>
            </a:r>
          </a:p>
          <a:p>
            <a:r>
              <a:rPr lang="en-US" altLang="ja-JP" sz="2400">
                <a:solidFill>
                  <a:srgbClr val="FFFF99"/>
                </a:solidFill>
              </a:rPr>
              <a:t>                            // &lt;Factor&gt; </a:t>
            </a:r>
            <a:r>
              <a:rPr lang="ja-JP" altLang="en-US" sz="2400">
                <a:solidFill>
                  <a:srgbClr val="FFFF99"/>
                </a:solidFill>
              </a:rPr>
              <a:t>の左辺値の有無をコピー</a:t>
            </a:r>
          </a:p>
          <a:p>
            <a:r>
              <a:rPr lang="en-US" altLang="ja-JP" sz="2600"/>
              <a:t>    } else syntaxError();</a:t>
            </a:r>
            <a:endParaRPr lang="en-US" altLang="ja-JP" sz="2400">
              <a:solidFill>
                <a:srgbClr val="FFFF99"/>
              </a:solidFill>
            </a:endParaRPr>
          </a:p>
          <a:p>
            <a:r>
              <a:rPr lang="en-US" altLang="ja-JP" sz="2600"/>
              <a:t>    while (token == “*”) {</a:t>
            </a:r>
          </a:p>
          <a:p>
            <a:r>
              <a:rPr lang="en-US" altLang="ja-JP" sz="2600"/>
              <a:t>        token = nextToken();</a:t>
            </a:r>
            <a:endParaRPr lang="ja-JP" altLang="en-US" sz="2600">
              <a:solidFill>
                <a:srgbClr val="FFFF99"/>
              </a:solidFill>
            </a:endParaRPr>
          </a:p>
          <a:p>
            <a:r>
              <a:rPr lang="en-US" altLang="ja-JP" sz="2600"/>
              <a:t>        if (token </a:t>
            </a:r>
            <a:r>
              <a:rPr lang="ja-JP" altLang="en-US" sz="2600"/>
              <a:t>∈ </a:t>
            </a:r>
            <a:r>
              <a:rPr lang="en-US" altLang="ja-JP" sz="2600"/>
              <a:t>First (&lt;Factor&gt;)) {</a:t>
            </a:r>
          </a:p>
          <a:p>
            <a:r>
              <a:rPr lang="en-US" altLang="ja-JP" sz="2600"/>
              <a:t>            parseFactor();</a:t>
            </a:r>
          </a:p>
          <a:p>
            <a:r>
              <a:rPr lang="en-US" altLang="ja-JP" sz="2600"/>
              <a:t>        } else syntaxError();</a:t>
            </a:r>
          </a:p>
          <a:p>
            <a:r>
              <a:rPr lang="en-US" altLang="ja-JP" sz="2600"/>
              <a:t>        </a:t>
            </a:r>
            <a:r>
              <a:rPr lang="en-US" altLang="ja-JP" sz="2600">
                <a:solidFill>
                  <a:srgbClr val="FF99FF"/>
                </a:solidFill>
              </a:rPr>
              <a:t>hasLeftValue = false; </a:t>
            </a:r>
            <a:r>
              <a:rPr lang="en-US" altLang="ja-JP" sz="2600"/>
              <a:t>  </a:t>
            </a:r>
          </a:p>
          <a:p>
            <a:r>
              <a:rPr lang="en-US" altLang="ja-JP" sz="2400"/>
              <a:t>                                </a:t>
            </a:r>
            <a:r>
              <a:rPr lang="en-US" altLang="ja-JP" sz="2400">
                <a:solidFill>
                  <a:srgbClr val="FFFF99"/>
                </a:solidFill>
              </a:rPr>
              <a:t>// </a:t>
            </a:r>
            <a:r>
              <a:rPr lang="ja-JP" altLang="en-US" sz="2400">
                <a:solidFill>
                  <a:srgbClr val="FFFF99"/>
                </a:solidFill>
              </a:rPr>
              <a:t>掛け算があるので左辺値無しに</a:t>
            </a:r>
            <a:endParaRPr lang="en-US" altLang="ja-JP" sz="2400">
              <a:solidFill>
                <a:srgbClr val="FFFF99"/>
              </a:solidFill>
            </a:endParaRPr>
          </a:p>
          <a:p>
            <a:r>
              <a:rPr lang="ja-JP" altLang="en-US" sz="2600"/>
              <a:t>    }</a:t>
            </a:r>
          </a:p>
          <a:p>
            <a:r>
              <a:rPr lang="ja-JP" altLang="en-US" sz="2600"/>
              <a:t>    </a:t>
            </a:r>
            <a:r>
              <a:rPr lang="en-US" altLang="ja-JP" sz="2600">
                <a:solidFill>
                  <a:srgbClr val="FF99FF"/>
                </a:solidFill>
              </a:rPr>
              <a:t>return hasLeftValue;</a:t>
            </a:r>
          </a:p>
          <a:p>
            <a:r>
              <a:rPr lang="en-US" altLang="ja-JP" sz="2600"/>
              <a:t>}</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左辺値の判定</a:t>
            </a:r>
          </a:p>
        </p:txBody>
      </p:sp>
      <p:sp>
        <p:nvSpPr>
          <p:cNvPr id="80899" name="Rectangle 3"/>
          <p:cNvSpPr>
            <a:spLocks noGrp="1" noChangeArrowheads="1"/>
          </p:cNvSpPr>
          <p:nvPr>
            <p:ph type="body" idx="4294967295"/>
          </p:nvPr>
        </p:nvSpPr>
        <p:spPr>
          <a:xfrm>
            <a:off x="1066800" y="1981200"/>
            <a:ext cx="77724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&lt;</a:t>
            </a:r>
            <a:r>
              <a:rPr lang="en-US" altLang="ja-JP">
                <a:effectLst/>
              </a:rPr>
              <a:t>Expression&gt; </a:t>
            </a:r>
            <a:r>
              <a:rPr lang="ja-JP" altLang="en-US">
                <a:effectLst/>
              </a:rPr>
              <a:t>の場合</a:t>
            </a:r>
          </a:p>
          <a:p>
            <a:pPr lvl="1"/>
            <a:r>
              <a:rPr lang="ja-JP" altLang="en-US">
                <a:effectLst/>
              </a:rPr>
              <a:t>&lt;</a:t>
            </a:r>
            <a:r>
              <a:rPr lang="en-US" altLang="ja-JP">
                <a:effectLst/>
              </a:rPr>
              <a:t>Expression&gt; ::= &lt;Exp&gt; [ “=” &lt;Expression&gt; ]</a:t>
            </a:r>
          </a:p>
        </p:txBody>
      </p:sp>
      <p:sp>
        <p:nvSpPr>
          <p:cNvPr id="80900" name="Text Box 4"/>
          <p:cNvSpPr txBox="1">
            <a:spLocks noChangeArrowheads="1"/>
          </p:cNvSpPr>
          <p:nvPr/>
        </p:nvSpPr>
        <p:spPr bwMode="auto">
          <a:xfrm>
            <a:off x="1219200" y="4495800"/>
            <a:ext cx="7494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&lt;</a:t>
            </a:r>
            <a:r>
              <a:rPr lang="en-US" altLang="ja-JP" sz="2800"/>
              <a:t>Expression&gt; </a:t>
            </a:r>
            <a:r>
              <a:rPr lang="ja-JP" altLang="en-US" sz="2800"/>
              <a:t>→ &lt;</a:t>
            </a:r>
            <a:r>
              <a:rPr lang="en-US" altLang="ja-JP" sz="2800"/>
              <a:t>Exp&gt; “=” &lt;Expression&gt; </a:t>
            </a:r>
            <a:r>
              <a:rPr lang="ja-JP" altLang="en-US" sz="2800"/>
              <a:t>の場合</a:t>
            </a:r>
          </a:p>
        </p:txBody>
      </p:sp>
      <p:sp>
        <p:nvSpPr>
          <p:cNvPr id="80901" name="Text Box 5"/>
          <p:cNvSpPr txBox="1">
            <a:spLocks noChangeArrowheads="1"/>
          </p:cNvSpPr>
          <p:nvPr/>
        </p:nvSpPr>
        <p:spPr bwMode="auto">
          <a:xfrm>
            <a:off x="1219200" y="3200400"/>
            <a:ext cx="48228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&lt;</a:t>
            </a:r>
            <a:r>
              <a:rPr lang="en-US" altLang="ja-JP" sz="2800"/>
              <a:t>Expression&gt; </a:t>
            </a:r>
            <a:r>
              <a:rPr lang="ja-JP" altLang="en-US" sz="2800"/>
              <a:t>→ &lt;</a:t>
            </a:r>
            <a:r>
              <a:rPr lang="en-US" altLang="ja-JP" sz="2800"/>
              <a:t>Exp&gt; </a:t>
            </a:r>
            <a:r>
              <a:rPr lang="ja-JP" altLang="en-US" sz="2800"/>
              <a:t>の場合</a:t>
            </a:r>
          </a:p>
        </p:txBody>
      </p:sp>
      <p:sp>
        <p:nvSpPr>
          <p:cNvPr id="80902" name="Text Box 6"/>
          <p:cNvSpPr txBox="1">
            <a:spLocks noChangeArrowheads="1"/>
          </p:cNvSpPr>
          <p:nvPr/>
        </p:nvSpPr>
        <p:spPr bwMode="auto">
          <a:xfrm>
            <a:off x="1828800" y="3908425"/>
            <a:ext cx="5345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&lt;</a:t>
            </a:r>
            <a:r>
              <a:rPr lang="en-US" altLang="ja-JP" sz="2800"/>
              <a:t>Exp&gt;</a:t>
            </a:r>
            <a:r>
              <a:rPr lang="ja-JP" altLang="en-US" sz="2800"/>
              <a:t>は左辺値を持たなくてもよい</a:t>
            </a:r>
          </a:p>
        </p:txBody>
      </p:sp>
      <p:sp>
        <p:nvSpPr>
          <p:cNvPr id="80903" name="Text Box 7"/>
          <p:cNvSpPr txBox="1">
            <a:spLocks noChangeArrowheads="1"/>
          </p:cNvSpPr>
          <p:nvPr/>
        </p:nvSpPr>
        <p:spPr bwMode="auto">
          <a:xfrm>
            <a:off x="1752600" y="5029200"/>
            <a:ext cx="37322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&lt;</a:t>
            </a:r>
            <a:r>
              <a:rPr lang="en-US" altLang="ja-JP" sz="2800"/>
              <a:t>Exp&gt; </a:t>
            </a:r>
            <a:r>
              <a:rPr lang="ja-JP" altLang="en-US" sz="2800"/>
              <a:t>は左辺値が必要</a:t>
            </a:r>
          </a:p>
        </p:txBody>
      </p:sp>
      <p:grpSp>
        <p:nvGrpSpPr>
          <p:cNvPr id="80906" name="Group 10"/>
          <p:cNvGrpSpPr>
            <a:grpSpLocks/>
          </p:cNvGrpSpPr>
          <p:nvPr/>
        </p:nvGrpSpPr>
        <p:grpSpPr bwMode="auto">
          <a:xfrm>
            <a:off x="1828800" y="5638800"/>
            <a:ext cx="4629150" cy="900113"/>
            <a:chOff x="1152" y="3552"/>
            <a:chExt cx="2916" cy="567"/>
          </a:xfrm>
        </p:grpSpPr>
        <p:sp>
          <p:nvSpPr>
            <p:cNvPr id="80904" name="Text Box 8"/>
            <p:cNvSpPr txBox="1">
              <a:spLocks noChangeArrowheads="1"/>
            </p:cNvSpPr>
            <p:nvPr/>
          </p:nvSpPr>
          <p:spPr bwMode="auto">
            <a:xfrm>
              <a:off x="1152" y="3792"/>
              <a:ext cx="291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左辺値がなければ制約エラー</a:t>
              </a:r>
            </a:p>
          </p:txBody>
        </p:sp>
        <p:sp>
          <p:nvSpPr>
            <p:cNvPr id="80905" name="AutoShape 9"/>
            <p:cNvSpPr>
              <a:spLocks noChangeArrowheads="1"/>
            </p:cNvSpPr>
            <p:nvPr/>
          </p:nvSpPr>
          <p:spPr bwMode="auto">
            <a:xfrm>
              <a:off x="2304" y="3552"/>
              <a:ext cx="432"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0901"/>
                                        </p:tgtEl>
                                        <p:attrNameLst>
                                          <p:attrName>style.visibility</p:attrName>
                                        </p:attrNameLst>
                                      </p:cBhvr>
                                      <p:to>
                                        <p:strVal val="visible"/>
                                      </p:to>
                                    </p:set>
                                    <p:animEffect transition="in" filter="checkerboard(across)">
                                      <p:cBhvr>
                                        <p:cTn id="7" dur="500"/>
                                        <p:tgtEl>
                                          <p:spTgt spid="809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0902"/>
                                        </p:tgtEl>
                                        <p:attrNameLst>
                                          <p:attrName>style.visibility</p:attrName>
                                        </p:attrNameLst>
                                      </p:cBhvr>
                                      <p:to>
                                        <p:strVal val="visible"/>
                                      </p:to>
                                    </p:set>
                                    <p:animEffect transition="in" filter="checkerboard(across)">
                                      <p:cBhvr>
                                        <p:cTn id="12" dur="500"/>
                                        <p:tgtEl>
                                          <p:spTgt spid="8090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0900"/>
                                        </p:tgtEl>
                                        <p:attrNameLst>
                                          <p:attrName>style.visibility</p:attrName>
                                        </p:attrNameLst>
                                      </p:cBhvr>
                                      <p:to>
                                        <p:strVal val="visible"/>
                                      </p:to>
                                    </p:set>
                                    <p:animEffect transition="in" filter="checkerboard(across)">
                                      <p:cBhvr>
                                        <p:cTn id="17" dur="500"/>
                                        <p:tgtEl>
                                          <p:spTgt spid="8090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80903"/>
                                        </p:tgtEl>
                                        <p:attrNameLst>
                                          <p:attrName>style.visibility</p:attrName>
                                        </p:attrNameLst>
                                      </p:cBhvr>
                                      <p:to>
                                        <p:strVal val="visible"/>
                                      </p:to>
                                    </p:set>
                                    <p:animEffect transition="in" filter="checkerboard(across)">
                                      <p:cBhvr>
                                        <p:cTn id="22" dur="500"/>
                                        <p:tgtEl>
                                          <p:spTgt spid="8090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80906"/>
                                        </p:tgtEl>
                                        <p:attrNameLst>
                                          <p:attrName>style.visibility</p:attrName>
                                        </p:attrNameLst>
                                      </p:cBhvr>
                                      <p:to>
                                        <p:strVal val="visible"/>
                                      </p:to>
                                    </p:set>
                                    <p:animEffect transition="in" filter="wipe(up)">
                                      <p:cBhvr>
                                        <p:cTn id="27" dur="500"/>
                                        <p:tgtEl>
                                          <p:spTgt spid="809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0" grpId="0" autoUpdateAnimBg="0"/>
      <p:bldP spid="80901" grpId="0" autoUpdateAnimBg="0"/>
      <p:bldP spid="80902" grpId="0" autoUpdateAnimBg="0"/>
      <p:bldP spid="80903" grpId="0"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a:xfrm>
            <a:off x="1066800" y="228600"/>
            <a:ext cx="76200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左辺値の判定</a:t>
            </a:r>
          </a:p>
        </p:txBody>
      </p:sp>
      <p:sp>
        <p:nvSpPr>
          <p:cNvPr id="81923" name="Rectangle 3"/>
          <p:cNvSpPr>
            <a:spLocks noChangeArrowheads="1"/>
          </p:cNvSpPr>
          <p:nvPr/>
        </p:nvSpPr>
        <p:spPr bwMode="auto">
          <a:xfrm>
            <a:off x="990600" y="838200"/>
            <a:ext cx="7467600" cy="5867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600" dirty="0"/>
              <a:t>void </a:t>
            </a:r>
            <a:r>
              <a:rPr lang="en-US" altLang="ja-JP" sz="2600" dirty="0" err="1"/>
              <a:t>parseExpression</a:t>
            </a:r>
            <a:r>
              <a:rPr lang="ja-JP" altLang="en-US" sz="2600" dirty="0"/>
              <a:t> () {</a:t>
            </a:r>
            <a:endParaRPr lang="en-US" altLang="ja-JP" sz="2600" dirty="0"/>
          </a:p>
          <a:p>
            <a:r>
              <a:rPr lang="en-US" altLang="ja-JP" sz="2600" dirty="0"/>
              <a:t>    if (token </a:t>
            </a:r>
            <a:r>
              <a:rPr lang="ja-JP" altLang="en-US" sz="2600" dirty="0"/>
              <a:t>∈ </a:t>
            </a:r>
            <a:r>
              <a:rPr lang="en-US" altLang="ja-JP" sz="2600" dirty="0"/>
              <a:t>First (&lt;Exp&gt;)) {</a:t>
            </a:r>
          </a:p>
          <a:p>
            <a:r>
              <a:rPr lang="ja-JP" altLang="en-US" sz="2600" dirty="0"/>
              <a:t>       </a:t>
            </a:r>
            <a:r>
              <a:rPr lang="en-US" altLang="ja-JP" sz="2600" dirty="0" err="1"/>
              <a:t>boolean</a:t>
            </a:r>
            <a:r>
              <a:rPr lang="en-US" altLang="ja-JP" sz="2600" dirty="0"/>
              <a:t> </a:t>
            </a:r>
            <a:r>
              <a:rPr lang="en-US" altLang="ja-JP" sz="2600" dirty="0" err="1">
                <a:solidFill>
                  <a:srgbClr val="FF99FF"/>
                </a:solidFill>
              </a:rPr>
              <a:t>hasLeftValue</a:t>
            </a:r>
            <a:r>
              <a:rPr lang="en-US" altLang="ja-JP" sz="2600" dirty="0">
                <a:solidFill>
                  <a:srgbClr val="FF99FF"/>
                </a:solidFill>
              </a:rPr>
              <a:t> = </a:t>
            </a:r>
            <a:r>
              <a:rPr lang="en-US" altLang="ja-JP" sz="2600" dirty="0" err="1">
                <a:solidFill>
                  <a:srgbClr val="FF99FF"/>
                </a:solidFill>
              </a:rPr>
              <a:t>parseExp</a:t>
            </a:r>
            <a:r>
              <a:rPr lang="en-US" altLang="ja-JP" sz="2600" dirty="0">
                <a:solidFill>
                  <a:srgbClr val="FF99FF"/>
                </a:solidFill>
              </a:rPr>
              <a:t>();</a:t>
            </a:r>
          </a:p>
          <a:p>
            <a:r>
              <a:rPr lang="en-US" altLang="ja-JP" sz="2400" dirty="0">
                <a:solidFill>
                  <a:srgbClr val="FFFF99"/>
                </a:solidFill>
              </a:rPr>
              <a:t>                              // &lt;Exp&gt; </a:t>
            </a:r>
            <a:r>
              <a:rPr lang="ja-JP" altLang="en-US" sz="2400" dirty="0">
                <a:solidFill>
                  <a:srgbClr val="FFFF99"/>
                </a:solidFill>
              </a:rPr>
              <a:t>の左辺値の有無をコピー</a:t>
            </a:r>
          </a:p>
          <a:p>
            <a:r>
              <a:rPr lang="en-US" altLang="ja-JP" sz="2600" dirty="0"/>
              <a:t>       else </a:t>
            </a:r>
            <a:r>
              <a:rPr lang="en-US" altLang="ja-JP" sz="2600" dirty="0" err="1"/>
              <a:t>syntaxError</a:t>
            </a:r>
            <a:r>
              <a:rPr lang="en-US" altLang="ja-JP" sz="2600" dirty="0"/>
              <a:t>();</a:t>
            </a:r>
            <a:endParaRPr lang="en-US" altLang="ja-JP" sz="2600" dirty="0">
              <a:solidFill>
                <a:srgbClr val="FFFF99"/>
              </a:solidFill>
            </a:endParaRPr>
          </a:p>
          <a:p>
            <a:r>
              <a:rPr lang="en-US" altLang="ja-JP" sz="2600" dirty="0"/>
              <a:t>    if (token == “=”) {</a:t>
            </a:r>
          </a:p>
          <a:p>
            <a:r>
              <a:rPr lang="en-US" altLang="ja-JP" sz="2600" dirty="0"/>
              <a:t>       </a:t>
            </a:r>
            <a:r>
              <a:rPr lang="en-US" altLang="ja-JP" sz="2600" dirty="0">
                <a:solidFill>
                  <a:srgbClr val="FF99FF"/>
                </a:solidFill>
              </a:rPr>
              <a:t>if (!</a:t>
            </a:r>
            <a:r>
              <a:rPr lang="en-US" altLang="ja-JP" sz="2600" dirty="0" err="1">
                <a:solidFill>
                  <a:srgbClr val="FF99FF"/>
                </a:solidFill>
              </a:rPr>
              <a:t>hasLeftValue</a:t>
            </a:r>
            <a:r>
              <a:rPr lang="en-US" altLang="ja-JP" sz="2600" dirty="0">
                <a:solidFill>
                  <a:srgbClr val="FF99FF"/>
                </a:solidFill>
              </a:rPr>
              <a:t>)</a:t>
            </a:r>
            <a:r>
              <a:rPr lang="en-US" altLang="ja-JP" sz="2600" dirty="0"/>
              <a:t> </a:t>
            </a:r>
          </a:p>
          <a:p>
            <a:r>
              <a:rPr lang="en-US" altLang="ja-JP" sz="2600" dirty="0"/>
              <a:t>          </a:t>
            </a:r>
            <a:r>
              <a:rPr lang="en-US" altLang="ja-JP" sz="2600" dirty="0" err="1"/>
              <a:t>syntaxError</a:t>
            </a:r>
            <a:r>
              <a:rPr lang="en-US" altLang="ja-JP" sz="2600" dirty="0"/>
              <a:t> (“</a:t>
            </a:r>
            <a:r>
              <a:rPr lang="ja-JP" altLang="en-US" sz="2600" dirty="0"/>
              <a:t>左辺値</a:t>
            </a:r>
            <a:r>
              <a:rPr lang="ja-JP" altLang="en-US" sz="2600"/>
              <a:t>がありません</a:t>
            </a:r>
            <a:r>
              <a:rPr lang="en-US" altLang="ja-JP" sz="2600"/>
              <a:t>”</a:t>
            </a:r>
            <a:r>
              <a:rPr lang="ja-JP" altLang="en-US" sz="2600" dirty="0"/>
              <a:t>);</a:t>
            </a:r>
          </a:p>
          <a:p>
            <a:r>
              <a:rPr lang="en-US" altLang="ja-JP" sz="2400" dirty="0"/>
              <a:t>                                          </a:t>
            </a:r>
            <a:r>
              <a:rPr lang="en-US" altLang="ja-JP" sz="2400" dirty="0">
                <a:solidFill>
                  <a:srgbClr val="FFFF99"/>
                </a:solidFill>
              </a:rPr>
              <a:t>// </a:t>
            </a:r>
            <a:r>
              <a:rPr lang="ja-JP" altLang="en-US" sz="2400" dirty="0">
                <a:solidFill>
                  <a:srgbClr val="FFFF99"/>
                </a:solidFill>
              </a:rPr>
              <a:t>左辺値が無ければエラー</a:t>
            </a:r>
            <a:endParaRPr lang="en-US" altLang="ja-JP" sz="2400" dirty="0"/>
          </a:p>
          <a:p>
            <a:r>
              <a:rPr lang="en-US" altLang="ja-JP" sz="2600" dirty="0"/>
              <a:t>       token = </a:t>
            </a:r>
            <a:r>
              <a:rPr lang="en-US" altLang="ja-JP" sz="2600" dirty="0" err="1"/>
              <a:t>nextToken</a:t>
            </a:r>
            <a:r>
              <a:rPr lang="en-US" altLang="ja-JP" sz="2600" dirty="0"/>
              <a:t>();</a:t>
            </a:r>
          </a:p>
          <a:p>
            <a:r>
              <a:rPr lang="ja-JP" altLang="en-US" sz="2600" dirty="0"/>
              <a:t>       </a:t>
            </a:r>
            <a:r>
              <a:rPr lang="en-US" altLang="ja-JP" sz="2600" dirty="0"/>
              <a:t>if (token </a:t>
            </a:r>
            <a:r>
              <a:rPr lang="ja-JP" altLang="en-US" sz="2600" dirty="0"/>
              <a:t>∈ </a:t>
            </a:r>
            <a:r>
              <a:rPr lang="en-US" altLang="ja-JP" sz="2600" dirty="0"/>
              <a:t>First (&lt;Expression&gt;))</a:t>
            </a:r>
            <a:endParaRPr lang="en-US" altLang="ja-JP" sz="2600" dirty="0">
              <a:solidFill>
                <a:srgbClr val="FFFF99"/>
              </a:solidFill>
            </a:endParaRPr>
          </a:p>
          <a:p>
            <a:r>
              <a:rPr lang="en-US" altLang="ja-JP" sz="2600" dirty="0"/>
              <a:t>          </a:t>
            </a:r>
            <a:r>
              <a:rPr lang="en-US" altLang="ja-JP" sz="2600" dirty="0" err="1"/>
              <a:t>parseExpression</a:t>
            </a:r>
            <a:r>
              <a:rPr lang="en-US" altLang="ja-JP" sz="2600" dirty="0"/>
              <a:t>();</a:t>
            </a:r>
          </a:p>
          <a:p>
            <a:r>
              <a:rPr lang="en-US" altLang="ja-JP" sz="2600" dirty="0"/>
              <a:t>          else </a:t>
            </a:r>
            <a:r>
              <a:rPr lang="en-US" altLang="ja-JP" sz="2600" dirty="0" err="1"/>
              <a:t>syntaxError</a:t>
            </a:r>
            <a:r>
              <a:rPr lang="en-US" altLang="ja-JP" sz="2600" dirty="0"/>
              <a:t>();</a:t>
            </a:r>
            <a:endParaRPr lang="ja-JP" altLang="en-US" sz="2600" dirty="0">
              <a:solidFill>
                <a:srgbClr val="FF99FF"/>
              </a:solidFill>
            </a:endParaRPr>
          </a:p>
          <a:p>
            <a:r>
              <a:rPr lang="en-US" altLang="ja-JP" sz="2600" dirty="0"/>
              <a:t>    }</a:t>
            </a:r>
          </a:p>
          <a:p>
            <a:r>
              <a:rPr lang="en-US" altLang="ja-JP" sz="2600" dirty="0"/>
              <a:t>}</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idx="4294967295"/>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返り値を用いない左辺値判定</a:t>
            </a:r>
          </a:p>
        </p:txBody>
      </p:sp>
      <p:sp>
        <p:nvSpPr>
          <p:cNvPr id="110595" name="Rectangle 3"/>
          <p:cNvSpPr>
            <a:spLocks noGrp="1" noChangeArrowheads="1"/>
          </p:cNvSpPr>
          <p:nvPr>
            <p:ph type="body" idx="4294967295"/>
          </p:nvPr>
        </p:nvSpPr>
        <p:spPr>
          <a:xfrm>
            <a:off x="1066800" y="1219200"/>
            <a:ext cx="75438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フィールド変数 </a:t>
            </a:r>
            <a:r>
              <a:rPr lang="en-US" altLang="ja-JP" dirty="0" err="1">
                <a:effectLst/>
              </a:rPr>
              <a:t>hasLeftValue</a:t>
            </a:r>
            <a:r>
              <a:rPr lang="en-US" altLang="ja-JP" dirty="0">
                <a:effectLst/>
              </a:rPr>
              <a:t> </a:t>
            </a:r>
            <a:r>
              <a:rPr lang="ja-JP" altLang="en-US" dirty="0">
                <a:effectLst/>
              </a:rPr>
              <a:t>を使用</a:t>
            </a:r>
          </a:p>
        </p:txBody>
      </p:sp>
      <p:sp>
        <p:nvSpPr>
          <p:cNvPr id="110596" name="Rectangle 4"/>
          <p:cNvSpPr>
            <a:spLocks noChangeArrowheads="1"/>
          </p:cNvSpPr>
          <p:nvPr/>
        </p:nvSpPr>
        <p:spPr bwMode="auto">
          <a:xfrm>
            <a:off x="990600" y="2667000"/>
            <a:ext cx="7391400" cy="4038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600" dirty="0"/>
              <a:t>void </a:t>
            </a:r>
            <a:r>
              <a:rPr lang="en-US" altLang="ja-JP" sz="2600" dirty="0" err="1"/>
              <a:t>parseUnsigned</a:t>
            </a:r>
            <a:r>
              <a:rPr lang="en-US" altLang="ja-JP" sz="2600" dirty="0"/>
              <a:t> () {</a:t>
            </a:r>
          </a:p>
          <a:p>
            <a:r>
              <a:rPr lang="en-US" altLang="ja-JP" sz="2600" dirty="0"/>
              <a:t>    switch (token) {</a:t>
            </a:r>
          </a:p>
          <a:p>
            <a:r>
              <a:rPr lang="en-US" altLang="ja-JP" sz="2600" dirty="0"/>
              <a:t>       case </a:t>
            </a:r>
            <a:r>
              <a:rPr lang="ja-JP" altLang="en-US" sz="2600" dirty="0"/>
              <a:t>名前</a:t>
            </a:r>
            <a:r>
              <a:rPr lang="en-US" altLang="ja-JP" sz="2600" dirty="0"/>
              <a:t> :                           </a:t>
            </a:r>
            <a:r>
              <a:rPr lang="en-US" altLang="ja-JP" sz="2400" dirty="0">
                <a:solidFill>
                  <a:srgbClr val="FFFF99"/>
                </a:solidFill>
              </a:rPr>
              <a:t>// </a:t>
            </a:r>
            <a:r>
              <a:rPr lang="ja-JP" altLang="en-US" sz="2400" dirty="0">
                <a:solidFill>
                  <a:srgbClr val="FFFF99"/>
                </a:solidFill>
              </a:rPr>
              <a:t>変数の場合</a:t>
            </a:r>
          </a:p>
          <a:p>
            <a:r>
              <a:rPr lang="en-US" altLang="ja-JP" sz="2600" dirty="0"/>
              <a:t>            token = </a:t>
            </a:r>
            <a:r>
              <a:rPr lang="en-US" altLang="ja-JP" sz="2600" dirty="0" err="1"/>
              <a:t>nextToken</a:t>
            </a:r>
            <a:r>
              <a:rPr lang="en-US" altLang="ja-JP" sz="2600" dirty="0"/>
              <a:t>();</a:t>
            </a:r>
          </a:p>
          <a:p>
            <a:r>
              <a:rPr lang="en-US" altLang="ja-JP" sz="2600" dirty="0"/>
              <a:t>            </a:t>
            </a:r>
            <a:r>
              <a:rPr lang="en-US" altLang="ja-JP" sz="2600" dirty="0" err="1"/>
              <a:t>hasLeftValue</a:t>
            </a:r>
            <a:r>
              <a:rPr lang="en-US" altLang="ja-JP" sz="2600" dirty="0"/>
              <a:t> = true;                  </a:t>
            </a:r>
            <a:r>
              <a:rPr lang="en-US" altLang="ja-JP" sz="2400" dirty="0">
                <a:solidFill>
                  <a:srgbClr val="FFFF99"/>
                </a:solidFill>
              </a:rPr>
              <a:t>// </a:t>
            </a:r>
            <a:r>
              <a:rPr lang="ja-JP" altLang="en-US" sz="2400" dirty="0">
                <a:solidFill>
                  <a:srgbClr val="FFFF99"/>
                </a:solidFill>
              </a:rPr>
              <a:t>左辺値あり</a:t>
            </a:r>
          </a:p>
          <a:p>
            <a:r>
              <a:rPr lang="en-US" altLang="ja-JP" sz="2600" dirty="0"/>
              <a:t>       case </a:t>
            </a:r>
            <a:r>
              <a:rPr lang="ja-JP" altLang="en-US" sz="2600" dirty="0"/>
              <a:t>整数</a:t>
            </a:r>
            <a:r>
              <a:rPr lang="en-US" altLang="ja-JP" sz="2600" dirty="0"/>
              <a:t> :                           </a:t>
            </a:r>
            <a:r>
              <a:rPr lang="en-US" altLang="ja-JP" sz="2400" dirty="0">
                <a:solidFill>
                  <a:srgbClr val="FFFF99"/>
                </a:solidFill>
              </a:rPr>
              <a:t>// </a:t>
            </a:r>
            <a:r>
              <a:rPr lang="ja-JP" altLang="en-US" sz="2400" dirty="0">
                <a:solidFill>
                  <a:srgbClr val="FFFF99"/>
                </a:solidFill>
              </a:rPr>
              <a:t>整数の場合</a:t>
            </a:r>
          </a:p>
          <a:p>
            <a:r>
              <a:rPr lang="en-US" altLang="ja-JP" sz="2600" dirty="0"/>
              <a:t>            token = </a:t>
            </a:r>
            <a:r>
              <a:rPr lang="en-US" altLang="ja-JP" sz="2600" dirty="0" err="1"/>
              <a:t>nextToken</a:t>
            </a:r>
            <a:r>
              <a:rPr lang="en-US" altLang="ja-JP" sz="2600" dirty="0"/>
              <a:t>();</a:t>
            </a:r>
          </a:p>
          <a:p>
            <a:r>
              <a:rPr lang="en-US" altLang="ja-JP" sz="2600" dirty="0"/>
              <a:t>            </a:t>
            </a:r>
            <a:r>
              <a:rPr lang="en-US" altLang="ja-JP" sz="2600" dirty="0" err="1"/>
              <a:t>hasLeftValue</a:t>
            </a:r>
            <a:r>
              <a:rPr lang="en-US" altLang="ja-JP" sz="2600" dirty="0"/>
              <a:t> =  false;                 </a:t>
            </a:r>
            <a:r>
              <a:rPr lang="en-US" altLang="ja-JP" sz="2400" dirty="0">
                <a:solidFill>
                  <a:srgbClr val="FFFF99"/>
                </a:solidFill>
              </a:rPr>
              <a:t>// </a:t>
            </a:r>
            <a:r>
              <a:rPr lang="ja-JP" altLang="en-US" sz="2400" dirty="0">
                <a:solidFill>
                  <a:srgbClr val="FFFF99"/>
                </a:solidFill>
              </a:rPr>
              <a:t>左辺値無し</a:t>
            </a:r>
          </a:p>
          <a:p>
            <a:r>
              <a:rPr lang="en-US" altLang="ja-JP" sz="2400" dirty="0">
                <a:solidFill>
                  <a:srgbClr val="FFFF99"/>
                </a:solidFill>
              </a:rPr>
              <a:t> </a:t>
            </a:r>
            <a:r>
              <a:rPr lang="en-US" altLang="ja-JP" sz="2800" dirty="0"/>
              <a:t>                 :</a:t>
            </a:r>
          </a:p>
          <a:p>
            <a:r>
              <a:rPr lang="en-US" altLang="ja-JP" sz="2600" dirty="0"/>
              <a:t>}</a:t>
            </a:r>
          </a:p>
        </p:txBody>
      </p:sp>
      <p:sp>
        <p:nvSpPr>
          <p:cNvPr id="110597" name="Rectangle 5"/>
          <p:cNvSpPr>
            <a:spLocks noChangeArrowheads="1"/>
          </p:cNvSpPr>
          <p:nvPr/>
        </p:nvSpPr>
        <p:spPr bwMode="auto">
          <a:xfrm>
            <a:off x="990600" y="1905000"/>
            <a:ext cx="73914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a:t>boolean hasLeftValue;  </a:t>
            </a:r>
            <a:r>
              <a:rPr lang="en-US" altLang="ja-JP" sz="2400">
                <a:solidFill>
                  <a:srgbClr val="FFFF99"/>
                </a:solidFill>
              </a:rPr>
              <a:t>// </a:t>
            </a:r>
            <a:r>
              <a:rPr lang="ja-JP" altLang="en-US" sz="2400">
                <a:solidFill>
                  <a:srgbClr val="FFFF99"/>
                </a:solidFill>
              </a:rPr>
              <a:t>直前の式が左辺値を持つか</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idx="4294967295"/>
          </p:nvPr>
        </p:nvSpPr>
        <p:spPr>
          <a:xfrm>
            <a:off x="1066800" y="304800"/>
            <a:ext cx="75438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返り値を用いない左辺値判定</a:t>
            </a:r>
          </a:p>
        </p:txBody>
      </p:sp>
      <p:sp>
        <p:nvSpPr>
          <p:cNvPr id="112643" name="Rectangle 3"/>
          <p:cNvSpPr>
            <a:spLocks noChangeArrowheads="1"/>
          </p:cNvSpPr>
          <p:nvPr/>
        </p:nvSpPr>
        <p:spPr bwMode="auto">
          <a:xfrm>
            <a:off x="990600" y="1143000"/>
            <a:ext cx="7543800" cy="5486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void </a:t>
            </a:r>
            <a:r>
              <a:rPr lang="en-US" altLang="ja-JP" sz="2800" dirty="0" err="1"/>
              <a:t>parseExpression</a:t>
            </a:r>
            <a:r>
              <a:rPr lang="ja-JP" altLang="en-US" sz="2800" dirty="0"/>
              <a:t> () {</a:t>
            </a:r>
            <a:endParaRPr lang="en-US" altLang="ja-JP" sz="2800" dirty="0"/>
          </a:p>
          <a:p>
            <a:r>
              <a:rPr lang="en-US" altLang="ja-JP" sz="2800" dirty="0"/>
              <a:t>    if (token </a:t>
            </a:r>
            <a:r>
              <a:rPr lang="ja-JP" altLang="en-US" sz="2800" dirty="0"/>
              <a:t>∈ </a:t>
            </a:r>
            <a:r>
              <a:rPr lang="en-US" altLang="ja-JP" sz="2800" dirty="0"/>
              <a:t>First (&lt;Exp&gt;)) {</a:t>
            </a:r>
          </a:p>
          <a:p>
            <a:r>
              <a:rPr lang="ja-JP" altLang="en-US" sz="2800" dirty="0"/>
              <a:t>       </a:t>
            </a:r>
            <a:r>
              <a:rPr lang="en-US" altLang="ja-JP" sz="2800" dirty="0" err="1">
                <a:solidFill>
                  <a:srgbClr val="FF99FF"/>
                </a:solidFill>
              </a:rPr>
              <a:t>parseExp</a:t>
            </a:r>
            <a:r>
              <a:rPr lang="en-US" altLang="ja-JP" sz="2800" dirty="0">
                <a:solidFill>
                  <a:srgbClr val="FF99FF"/>
                </a:solidFill>
              </a:rPr>
              <a:t>();</a:t>
            </a:r>
            <a:r>
              <a:rPr lang="en-US" altLang="ja-JP" sz="2800" dirty="0"/>
              <a:t> </a:t>
            </a:r>
            <a:r>
              <a:rPr lang="en-US" altLang="ja-JP" sz="2400" dirty="0">
                <a:solidFill>
                  <a:srgbClr val="FFFF99"/>
                </a:solidFill>
              </a:rPr>
              <a:t>// </a:t>
            </a:r>
            <a:r>
              <a:rPr lang="ja-JP" altLang="en-US" sz="2400" dirty="0">
                <a:solidFill>
                  <a:srgbClr val="FFFF99"/>
                </a:solidFill>
              </a:rPr>
              <a:t>この中でフィールド変数の値が設定</a:t>
            </a:r>
          </a:p>
          <a:p>
            <a:r>
              <a:rPr lang="en-US" altLang="ja-JP" sz="2800" dirty="0"/>
              <a:t>    } else </a:t>
            </a:r>
            <a:r>
              <a:rPr lang="en-US" altLang="ja-JP" sz="2800" dirty="0" err="1"/>
              <a:t>syntaxError</a:t>
            </a:r>
            <a:r>
              <a:rPr lang="en-US" altLang="ja-JP" sz="2800" dirty="0"/>
              <a:t>();</a:t>
            </a:r>
            <a:endParaRPr lang="ja-JP" altLang="en-US" sz="2400" dirty="0">
              <a:solidFill>
                <a:srgbClr val="FFFF99"/>
              </a:solidFill>
            </a:endParaRPr>
          </a:p>
          <a:p>
            <a:r>
              <a:rPr lang="en-US" altLang="ja-JP" sz="2800" dirty="0"/>
              <a:t>    if (token == “=”) {</a:t>
            </a:r>
          </a:p>
          <a:p>
            <a:r>
              <a:rPr lang="en-US" altLang="ja-JP" sz="2800" dirty="0"/>
              <a:t>        </a:t>
            </a:r>
            <a:r>
              <a:rPr lang="en-US" altLang="ja-JP" sz="2800" dirty="0">
                <a:solidFill>
                  <a:srgbClr val="FF99FF"/>
                </a:solidFill>
              </a:rPr>
              <a:t>if (!</a:t>
            </a:r>
            <a:r>
              <a:rPr lang="en-US" altLang="ja-JP" sz="2800" dirty="0" err="1">
                <a:solidFill>
                  <a:srgbClr val="FF99FF"/>
                </a:solidFill>
              </a:rPr>
              <a:t>hasLeftValue</a:t>
            </a:r>
            <a:r>
              <a:rPr lang="en-US" altLang="ja-JP" sz="2800" dirty="0">
                <a:solidFill>
                  <a:srgbClr val="FF99FF"/>
                </a:solidFill>
              </a:rPr>
              <a:t>)</a:t>
            </a:r>
            <a:r>
              <a:rPr lang="en-US" altLang="ja-JP" sz="2800" dirty="0"/>
              <a:t>  </a:t>
            </a:r>
            <a:r>
              <a:rPr lang="en-US" altLang="ja-JP" sz="2400" dirty="0">
                <a:solidFill>
                  <a:srgbClr val="FFFF99"/>
                </a:solidFill>
              </a:rPr>
              <a:t>// </a:t>
            </a:r>
            <a:r>
              <a:rPr lang="ja-JP" altLang="en-US" sz="2400" dirty="0">
                <a:solidFill>
                  <a:srgbClr val="FFFF99"/>
                </a:solidFill>
              </a:rPr>
              <a:t>フィールド変数で判定</a:t>
            </a:r>
            <a:r>
              <a:rPr lang="ja-JP" altLang="en-US" sz="2800" dirty="0"/>
              <a:t> </a:t>
            </a:r>
          </a:p>
          <a:p>
            <a:r>
              <a:rPr lang="en-US" altLang="ja-JP" sz="2800" dirty="0"/>
              <a:t>            </a:t>
            </a:r>
            <a:r>
              <a:rPr lang="en-US" altLang="ja-JP" sz="2800" dirty="0" err="1"/>
              <a:t>syntaxError</a:t>
            </a:r>
            <a:r>
              <a:rPr lang="en-US" altLang="ja-JP" sz="2800" dirty="0"/>
              <a:t>();</a:t>
            </a:r>
            <a:r>
              <a:rPr lang="en-US" altLang="ja-JP" sz="2400" dirty="0">
                <a:solidFill>
                  <a:srgbClr val="FFFF99"/>
                </a:solidFill>
              </a:rPr>
              <a:t> // </a:t>
            </a:r>
            <a:r>
              <a:rPr lang="ja-JP" altLang="en-US" sz="2400" dirty="0">
                <a:solidFill>
                  <a:srgbClr val="FFFF99"/>
                </a:solidFill>
              </a:rPr>
              <a:t>左辺値が無ければエラー</a:t>
            </a:r>
          </a:p>
          <a:p>
            <a:r>
              <a:rPr lang="en-US" altLang="ja-JP" sz="2800" dirty="0"/>
              <a:t>        token = </a:t>
            </a:r>
            <a:r>
              <a:rPr lang="en-US" altLang="ja-JP" sz="2800" dirty="0" err="1"/>
              <a:t>nextToken</a:t>
            </a:r>
            <a:r>
              <a:rPr lang="en-US" altLang="ja-JP" sz="2800" dirty="0"/>
              <a:t>();</a:t>
            </a:r>
          </a:p>
          <a:p>
            <a:r>
              <a:rPr lang="ja-JP" altLang="en-US" sz="2800" dirty="0"/>
              <a:t>        </a:t>
            </a:r>
            <a:r>
              <a:rPr lang="en-US" altLang="ja-JP" sz="2800" dirty="0"/>
              <a:t>if (token </a:t>
            </a:r>
            <a:r>
              <a:rPr lang="ja-JP" altLang="en-US" sz="2800" dirty="0"/>
              <a:t>∈ </a:t>
            </a:r>
            <a:r>
              <a:rPr lang="en-US" altLang="ja-JP" sz="2800" dirty="0"/>
              <a:t>First (&lt;Expression&gt;)) {</a:t>
            </a:r>
            <a:endParaRPr lang="en-US" altLang="ja-JP" sz="2800" dirty="0">
              <a:solidFill>
                <a:srgbClr val="FFFF99"/>
              </a:solidFill>
            </a:endParaRPr>
          </a:p>
          <a:p>
            <a:r>
              <a:rPr lang="en-US" altLang="ja-JP" sz="2800" dirty="0"/>
              <a:t>            </a:t>
            </a:r>
            <a:r>
              <a:rPr lang="en-US" altLang="ja-JP" sz="2800" dirty="0" err="1"/>
              <a:t>parseExpression</a:t>
            </a:r>
            <a:r>
              <a:rPr lang="en-US" altLang="ja-JP" sz="2800" dirty="0"/>
              <a:t>();</a:t>
            </a:r>
          </a:p>
          <a:p>
            <a:r>
              <a:rPr lang="en-US" altLang="ja-JP" sz="2800" dirty="0"/>
              <a:t>        } else </a:t>
            </a:r>
            <a:r>
              <a:rPr lang="en-US" altLang="ja-JP" sz="2800" dirty="0" err="1"/>
              <a:t>syntaxError</a:t>
            </a:r>
            <a:r>
              <a:rPr lang="en-US" altLang="ja-JP" sz="2800" dirty="0"/>
              <a:t>();</a:t>
            </a:r>
          </a:p>
          <a:p>
            <a:r>
              <a:rPr lang="en-US" altLang="ja-JP" sz="2800" dirty="0"/>
              <a:t>    }</a:t>
            </a:r>
          </a:p>
          <a:p>
            <a:r>
              <a:rPr lang="en-US" altLang="ja-JP" sz="2800" dirty="0"/>
              <a:t>}</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多重定義(</a:t>
            </a:r>
            <a:r>
              <a:rPr lang="en-US" altLang="ja-JP">
                <a:effectLst/>
              </a:rPr>
              <a:t>overloading)</a:t>
            </a:r>
          </a:p>
        </p:txBody>
      </p:sp>
      <p:sp>
        <p:nvSpPr>
          <p:cNvPr id="120835" name="Rectangle 3"/>
          <p:cNvSpPr>
            <a:spLocks noGrp="1" noChangeArrowheads="1"/>
          </p:cNvSpPr>
          <p:nvPr>
            <p:ph type="body" idx="4294967295"/>
          </p:nvPr>
        </p:nvSpPr>
        <p:spPr>
          <a:xfrm>
            <a:off x="1066800" y="1981200"/>
            <a:ext cx="7467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多重定義(</a:t>
            </a:r>
            <a:r>
              <a:rPr lang="en-US" altLang="ja-JP">
                <a:effectLst/>
              </a:rPr>
              <a:t>overloading)</a:t>
            </a:r>
          </a:p>
          <a:p>
            <a:pPr lvl="1"/>
            <a:r>
              <a:rPr lang="ja-JP" altLang="en-US">
                <a:effectLst/>
              </a:rPr>
              <a:t>一つの記号が異なる意味を持つ</a:t>
            </a:r>
          </a:p>
        </p:txBody>
      </p:sp>
      <p:sp>
        <p:nvSpPr>
          <p:cNvPr id="120836" name="Text Box 4"/>
          <p:cNvSpPr txBox="1">
            <a:spLocks noChangeArrowheads="1"/>
          </p:cNvSpPr>
          <p:nvPr/>
        </p:nvSpPr>
        <p:spPr bwMode="auto">
          <a:xfrm>
            <a:off x="1600200" y="3352800"/>
            <a:ext cx="6962460" cy="1571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例</a:t>
            </a:r>
            <a:r>
              <a:rPr lang="ja-JP" altLang="en-US" dirty="0"/>
              <a:t> : </a:t>
            </a:r>
            <a:r>
              <a:rPr lang="en-US" altLang="ja-JP" dirty="0"/>
              <a:t>“</a:t>
            </a:r>
            <a:r>
              <a:rPr lang="ja-JP" altLang="en-US" dirty="0"/>
              <a:t>-</a:t>
            </a:r>
            <a:r>
              <a:rPr lang="en-US" altLang="ja-JP" dirty="0"/>
              <a:t>”</a:t>
            </a:r>
            <a:endParaRPr lang="ja-JP" altLang="en-US" dirty="0"/>
          </a:p>
          <a:p>
            <a:r>
              <a:rPr lang="en-US" altLang="ja-JP" dirty="0"/>
              <a:t>       &lt;E&gt; ::= &lt;T&gt; “-” &lt;T&gt;   : 2</a:t>
            </a:r>
            <a:r>
              <a:rPr lang="ja-JP" altLang="en-US" dirty="0"/>
              <a:t>項演算子</a:t>
            </a:r>
          </a:p>
          <a:p>
            <a:r>
              <a:rPr lang="en-US" altLang="ja-JP" dirty="0"/>
              <a:t>       &lt;F&gt; ::= “-” &lt;F&gt; | &lt;U&gt; : </a:t>
            </a:r>
            <a:r>
              <a:rPr lang="ja-JP" altLang="en-US" dirty="0"/>
              <a:t>単項演算子</a:t>
            </a:r>
          </a:p>
        </p:txBody>
      </p:sp>
      <p:grpSp>
        <p:nvGrpSpPr>
          <p:cNvPr id="120837" name="Group 5"/>
          <p:cNvGrpSpPr>
            <a:grpSpLocks/>
          </p:cNvGrpSpPr>
          <p:nvPr/>
        </p:nvGrpSpPr>
        <p:grpSpPr bwMode="auto">
          <a:xfrm>
            <a:off x="1905000" y="5029200"/>
            <a:ext cx="6235701" cy="1489075"/>
            <a:chOff x="1200" y="3168"/>
            <a:chExt cx="3928" cy="938"/>
          </a:xfrm>
        </p:grpSpPr>
        <p:sp>
          <p:nvSpPr>
            <p:cNvPr id="120838" name="Text Box 6"/>
            <p:cNvSpPr txBox="1">
              <a:spLocks noChangeArrowheads="1"/>
            </p:cNvSpPr>
            <p:nvPr/>
          </p:nvSpPr>
          <p:spPr bwMode="auto">
            <a:xfrm>
              <a:off x="1200" y="3504"/>
              <a:ext cx="3928" cy="6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a:t>
              </a:r>
              <a:r>
                <a:rPr lang="ja-JP" altLang="en-US" sz="2800" dirty="0"/>
                <a:t>-</a:t>
              </a:r>
              <a:r>
                <a:rPr lang="en-US" altLang="ja-JP" sz="2800" dirty="0"/>
                <a:t>”</a:t>
              </a:r>
              <a:r>
                <a:rPr lang="ja-JP" altLang="en-US" sz="2800" dirty="0"/>
                <a:t> がどちらの意味で使用されているか</a:t>
              </a:r>
            </a:p>
            <a:p>
              <a:r>
                <a:rPr lang="ja-JP" altLang="en-US" sz="2800" dirty="0"/>
                <a:t>コンパイル時に判別が必要</a:t>
              </a:r>
            </a:p>
          </p:txBody>
        </p:sp>
        <p:sp>
          <p:nvSpPr>
            <p:cNvPr id="120839" name="AutoShape 7"/>
            <p:cNvSpPr>
              <a:spLocks noChangeArrowheads="1"/>
            </p:cNvSpPr>
            <p:nvPr/>
          </p:nvSpPr>
          <p:spPr bwMode="auto">
            <a:xfrm>
              <a:off x="2592" y="3168"/>
              <a:ext cx="576" cy="336"/>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0836"/>
                                        </p:tgtEl>
                                        <p:attrNameLst>
                                          <p:attrName>style.visibility</p:attrName>
                                        </p:attrNameLst>
                                      </p:cBhvr>
                                      <p:to>
                                        <p:strVal val="visible"/>
                                      </p:to>
                                    </p:set>
                                    <p:animEffect transition="in" filter="checkerboard(across)">
                                      <p:cBhvr>
                                        <p:cTn id="7" dur="500"/>
                                        <p:tgtEl>
                                          <p:spTgt spid="1208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20837"/>
                                        </p:tgtEl>
                                        <p:attrNameLst>
                                          <p:attrName>style.visibility</p:attrName>
                                        </p:attrNameLst>
                                      </p:cBhvr>
                                      <p:to>
                                        <p:strVal val="visible"/>
                                      </p:to>
                                    </p:set>
                                    <p:animEffect transition="in" filter="wipe(up)">
                                      <p:cBhvr>
                                        <p:cTn id="12" dur="500"/>
                                        <p:tgtEl>
                                          <p:spTgt spid="1208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6" grpId="0"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多重定義の判別</a:t>
            </a:r>
            <a:endParaRPr lang="en-US" altLang="ja-JP">
              <a:effectLst/>
            </a:endParaRPr>
          </a:p>
        </p:txBody>
      </p:sp>
      <p:sp>
        <p:nvSpPr>
          <p:cNvPr id="12185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構文解析時に判別可能な例</a:t>
            </a:r>
          </a:p>
          <a:p>
            <a:pPr lvl="1"/>
            <a:r>
              <a:rPr lang="ja-JP" altLang="en-US">
                <a:effectLst/>
              </a:rPr>
              <a:t>&lt;</a:t>
            </a:r>
            <a:r>
              <a:rPr lang="en-US" altLang="ja-JP">
                <a:effectLst/>
              </a:rPr>
              <a:t>E&gt; ::= &lt;T&gt; “-” &lt;T&gt;</a:t>
            </a:r>
          </a:p>
          <a:p>
            <a:pPr lvl="1"/>
            <a:r>
              <a:rPr lang="ja-JP" altLang="en-US">
                <a:effectLst/>
              </a:rPr>
              <a:t>&lt;</a:t>
            </a:r>
            <a:r>
              <a:rPr lang="en-US" altLang="ja-JP">
                <a:effectLst/>
              </a:rPr>
              <a:t>F&gt; ::= “-” &lt;F&gt; | &lt;U&gt;</a:t>
            </a:r>
            <a:endParaRPr lang="ja-JP" altLang="en-US">
              <a:effectLst/>
            </a:endParaRPr>
          </a:p>
          <a:p>
            <a:r>
              <a:rPr lang="ja-JP" altLang="en-US">
                <a:effectLst/>
              </a:rPr>
              <a:t>構文解析時に判別不可能な例</a:t>
            </a:r>
          </a:p>
          <a:p>
            <a:pPr lvl="1"/>
            <a:r>
              <a:rPr lang="ja-JP" altLang="en-US">
                <a:effectLst/>
              </a:rPr>
              <a:t>&lt;</a:t>
            </a:r>
            <a:r>
              <a:rPr lang="en-US" altLang="ja-JP">
                <a:effectLst/>
              </a:rPr>
              <a:t>T&gt; ::= &lt;F&gt; “*” &lt;F&gt;</a:t>
            </a:r>
          </a:p>
        </p:txBody>
      </p:sp>
      <p:sp>
        <p:nvSpPr>
          <p:cNvPr id="121860" name="Text Box 4"/>
          <p:cNvSpPr txBox="1">
            <a:spLocks noChangeArrowheads="1"/>
          </p:cNvSpPr>
          <p:nvPr/>
        </p:nvSpPr>
        <p:spPr bwMode="auto">
          <a:xfrm>
            <a:off x="1447800" y="5791200"/>
            <a:ext cx="59928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&lt;</a:t>
            </a:r>
            <a:r>
              <a:rPr lang="en-US" altLang="ja-JP" sz="2800"/>
              <a:t>F&gt; </a:t>
            </a:r>
            <a:r>
              <a:rPr lang="ja-JP" altLang="en-US" sz="2800"/>
              <a:t>の型により演算結果の型が変わる</a:t>
            </a:r>
          </a:p>
        </p:txBody>
      </p:sp>
      <p:sp>
        <p:nvSpPr>
          <p:cNvPr id="121861" name="Text Box 5"/>
          <p:cNvSpPr txBox="1">
            <a:spLocks noChangeArrowheads="1"/>
          </p:cNvSpPr>
          <p:nvPr/>
        </p:nvSpPr>
        <p:spPr bwMode="auto">
          <a:xfrm>
            <a:off x="1752600" y="4724400"/>
            <a:ext cx="530383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int </a:t>
            </a:r>
            <a:r>
              <a:rPr lang="ja-JP" altLang="en-US" sz="2800"/>
              <a:t>型       * </a:t>
            </a:r>
            <a:r>
              <a:rPr lang="en-US" altLang="ja-JP" sz="2800"/>
              <a:t>int </a:t>
            </a:r>
            <a:r>
              <a:rPr lang="ja-JP" altLang="en-US" sz="2800"/>
              <a:t>型        → </a:t>
            </a:r>
            <a:r>
              <a:rPr lang="en-US" altLang="ja-JP" sz="2800"/>
              <a:t>int </a:t>
            </a:r>
            <a:r>
              <a:rPr lang="ja-JP" altLang="en-US" sz="2800"/>
              <a:t>型</a:t>
            </a:r>
          </a:p>
          <a:p>
            <a:r>
              <a:rPr lang="en-US" altLang="ja-JP" sz="2800"/>
              <a:t>double </a:t>
            </a:r>
            <a:r>
              <a:rPr lang="ja-JP" altLang="en-US" sz="2800"/>
              <a:t>型 * </a:t>
            </a:r>
            <a:r>
              <a:rPr lang="en-US" altLang="ja-JP" sz="2800"/>
              <a:t>double </a:t>
            </a:r>
            <a:r>
              <a:rPr lang="ja-JP" altLang="en-US" sz="2800"/>
              <a:t>型 → </a:t>
            </a:r>
            <a:r>
              <a:rPr lang="en-US" altLang="ja-JP" sz="2800"/>
              <a:t>double </a:t>
            </a:r>
            <a:r>
              <a:rPr lang="ja-JP" altLang="en-US" sz="2800"/>
              <a:t>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1861"/>
                                        </p:tgtEl>
                                        <p:attrNameLst>
                                          <p:attrName>style.visibility</p:attrName>
                                        </p:attrNameLst>
                                      </p:cBhvr>
                                      <p:to>
                                        <p:strVal val="visible"/>
                                      </p:to>
                                    </p:set>
                                    <p:animEffect transition="in" filter="checkerboard(across)">
                                      <p:cBhvr>
                                        <p:cTn id="7" dur="500"/>
                                        <p:tgtEl>
                                          <p:spTgt spid="1218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21860"/>
                                        </p:tgtEl>
                                        <p:attrNameLst>
                                          <p:attrName>style.visibility</p:attrName>
                                        </p:attrNameLst>
                                      </p:cBhvr>
                                      <p:to>
                                        <p:strVal val="visible"/>
                                      </p:to>
                                    </p:set>
                                    <p:animEffect transition="in" filter="checkerboard(across)">
                                      <p:cBhvr>
                                        <p:cTn id="12" dur="500"/>
                                        <p:tgtEl>
                                          <p:spTgt spid="1218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0" grpId="0" autoUpdateAnimBg="0"/>
      <p:bldP spid="121861" grpId="0"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数値の表現</a:t>
            </a:r>
          </a:p>
        </p:txBody>
      </p:sp>
      <p:sp>
        <p:nvSpPr>
          <p:cNvPr id="13209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機械語レベルでの数値の表現</a:t>
            </a:r>
          </a:p>
          <a:p>
            <a:pPr lvl="1"/>
            <a:r>
              <a:rPr lang="ja-JP" altLang="en-US">
                <a:effectLst/>
              </a:rPr>
              <a:t>型により表現が異なる</a:t>
            </a:r>
          </a:p>
        </p:txBody>
      </p:sp>
      <p:sp>
        <p:nvSpPr>
          <p:cNvPr id="132100" name="Text Box 4"/>
          <p:cNvSpPr txBox="1">
            <a:spLocks noChangeArrowheads="1"/>
          </p:cNvSpPr>
          <p:nvPr/>
        </p:nvSpPr>
        <p:spPr bwMode="auto">
          <a:xfrm>
            <a:off x="1981200" y="3352800"/>
            <a:ext cx="20764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例 : </a:t>
            </a:r>
            <a:r>
              <a:rPr lang="en-US" altLang="ja-JP" sz="2800"/>
              <a:t>int </a:t>
            </a:r>
            <a:r>
              <a:rPr lang="ja-JP" altLang="en-US" sz="2800"/>
              <a:t>型 15</a:t>
            </a:r>
          </a:p>
        </p:txBody>
      </p:sp>
      <p:grpSp>
        <p:nvGrpSpPr>
          <p:cNvPr id="132108" name="Group 12"/>
          <p:cNvGrpSpPr>
            <a:grpSpLocks/>
          </p:cNvGrpSpPr>
          <p:nvPr/>
        </p:nvGrpSpPr>
        <p:grpSpPr bwMode="auto">
          <a:xfrm>
            <a:off x="5715000" y="2819400"/>
            <a:ext cx="1295400" cy="1066800"/>
            <a:chOff x="3552" y="1920"/>
            <a:chExt cx="816" cy="672"/>
          </a:xfrm>
        </p:grpSpPr>
        <p:sp>
          <p:nvSpPr>
            <p:cNvPr id="132101" name="Rectangle 5"/>
            <p:cNvSpPr>
              <a:spLocks noChangeArrowheads="1"/>
            </p:cNvSpPr>
            <p:nvPr/>
          </p:nvSpPr>
          <p:spPr bwMode="auto">
            <a:xfrm>
              <a:off x="3552" y="2256"/>
              <a:ext cx="81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15</a:t>
              </a:r>
            </a:p>
          </p:txBody>
        </p:sp>
        <p:sp>
          <p:nvSpPr>
            <p:cNvPr id="132103" name="Text Box 7"/>
            <p:cNvSpPr txBox="1">
              <a:spLocks noChangeArrowheads="1"/>
            </p:cNvSpPr>
            <p:nvPr/>
          </p:nvSpPr>
          <p:spPr bwMode="auto">
            <a:xfrm>
              <a:off x="3600" y="1920"/>
              <a:ext cx="64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メモリ</a:t>
              </a:r>
            </a:p>
          </p:txBody>
        </p:sp>
      </p:grpSp>
      <p:sp>
        <p:nvSpPr>
          <p:cNvPr id="132104" name="Text Box 8"/>
          <p:cNvSpPr txBox="1">
            <a:spLocks noChangeArrowheads="1"/>
          </p:cNvSpPr>
          <p:nvPr/>
        </p:nvSpPr>
        <p:spPr bwMode="auto">
          <a:xfrm>
            <a:off x="1828800" y="4191000"/>
            <a:ext cx="26590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double </a:t>
            </a:r>
            <a:r>
              <a:rPr lang="ja-JP" altLang="en-US" sz="2800"/>
              <a:t>型 3.1416</a:t>
            </a:r>
          </a:p>
        </p:txBody>
      </p:sp>
      <p:sp>
        <p:nvSpPr>
          <p:cNvPr id="132105" name="Text Box 9"/>
          <p:cNvSpPr txBox="1">
            <a:spLocks noChangeArrowheads="1"/>
          </p:cNvSpPr>
          <p:nvPr/>
        </p:nvSpPr>
        <p:spPr bwMode="auto">
          <a:xfrm>
            <a:off x="3200400" y="4648200"/>
            <a:ext cx="22717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 31416 * 10</a:t>
            </a:r>
            <a:r>
              <a:rPr lang="ja-JP" altLang="en-US" sz="2800" baseline="30000"/>
              <a:t>-4</a:t>
            </a:r>
          </a:p>
        </p:txBody>
      </p:sp>
      <p:grpSp>
        <p:nvGrpSpPr>
          <p:cNvPr id="132109" name="Group 13"/>
          <p:cNvGrpSpPr>
            <a:grpSpLocks/>
          </p:cNvGrpSpPr>
          <p:nvPr/>
        </p:nvGrpSpPr>
        <p:grpSpPr bwMode="auto">
          <a:xfrm>
            <a:off x="5715000" y="4114800"/>
            <a:ext cx="1295400" cy="1066800"/>
            <a:chOff x="3552" y="2736"/>
            <a:chExt cx="816" cy="672"/>
          </a:xfrm>
        </p:grpSpPr>
        <p:sp>
          <p:nvSpPr>
            <p:cNvPr id="132106" name="Rectangle 10"/>
            <p:cNvSpPr>
              <a:spLocks noChangeArrowheads="1"/>
            </p:cNvSpPr>
            <p:nvPr/>
          </p:nvSpPr>
          <p:spPr bwMode="auto">
            <a:xfrm>
              <a:off x="3552" y="2736"/>
              <a:ext cx="81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31416</a:t>
              </a:r>
            </a:p>
          </p:txBody>
        </p:sp>
        <p:sp>
          <p:nvSpPr>
            <p:cNvPr id="132107" name="Rectangle 11"/>
            <p:cNvSpPr>
              <a:spLocks noChangeArrowheads="1"/>
            </p:cNvSpPr>
            <p:nvPr/>
          </p:nvSpPr>
          <p:spPr bwMode="auto">
            <a:xfrm>
              <a:off x="3552" y="3072"/>
              <a:ext cx="81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-4</a:t>
              </a:r>
            </a:p>
          </p:txBody>
        </p:sp>
      </p:grpSp>
      <p:grpSp>
        <p:nvGrpSpPr>
          <p:cNvPr id="132112" name="Group 16"/>
          <p:cNvGrpSpPr>
            <a:grpSpLocks/>
          </p:cNvGrpSpPr>
          <p:nvPr/>
        </p:nvGrpSpPr>
        <p:grpSpPr bwMode="auto">
          <a:xfrm>
            <a:off x="1371600" y="5334000"/>
            <a:ext cx="6942138" cy="1052513"/>
            <a:chOff x="864" y="3312"/>
            <a:chExt cx="4373" cy="663"/>
          </a:xfrm>
        </p:grpSpPr>
        <p:sp>
          <p:nvSpPr>
            <p:cNvPr id="132110" name="Text Box 14"/>
            <p:cNvSpPr txBox="1">
              <a:spLocks noChangeArrowheads="1"/>
            </p:cNvSpPr>
            <p:nvPr/>
          </p:nvSpPr>
          <p:spPr bwMode="auto">
            <a:xfrm>
              <a:off x="864" y="3648"/>
              <a:ext cx="437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機械語レベルでは型により異なる処理が必要</a:t>
              </a:r>
            </a:p>
          </p:txBody>
        </p:sp>
        <p:sp>
          <p:nvSpPr>
            <p:cNvPr id="132111" name="AutoShape 15"/>
            <p:cNvSpPr>
              <a:spLocks noChangeArrowheads="1"/>
            </p:cNvSpPr>
            <p:nvPr/>
          </p:nvSpPr>
          <p:spPr bwMode="auto">
            <a:xfrm>
              <a:off x="2688" y="3312"/>
              <a:ext cx="384" cy="384"/>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2100"/>
                                        </p:tgtEl>
                                        <p:attrNameLst>
                                          <p:attrName>style.visibility</p:attrName>
                                        </p:attrNameLst>
                                      </p:cBhvr>
                                      <p:to>
                                        <p:strVal val="visible"/>
                                      </p:to>
                                    </p:set>
                                    <p:animEffect transition="in" filter="checkerboard(across)">
                                      <p:cBhvr>
                                        <p:cTn id="7" dur="500"/>
                                        <p:tgtEl>
                                          <p:spTgt spid="1321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32108"/>
                                        </p:tgtEl>
                                        <p:attrNameLst>
                                          <p:attrName>style.visibility</p:attrName>
                                        </p:attrNameLst>
                                      </p:cBhvr>
                                      <p:to>
                                        <p:strVal val="visible"/>
                                      </p:to>
                                    </p:set>
                                    <p:animEffect transition="in" filter="checkerboard(across)">
                                      <p:cBhvr>
                                        <p:cTn id="12" dur="500"/>
                                        <p:tgtEl>
                                          <p:spTgt spid="13210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2104"/>
                                        </p:tgtEl>
                                        <p:attrNameLst>
                                          <p:attrName>style.visibility</p:attrName>
                                        </p:attrNameLst>
                                      </p:cBhvr>
                                      <p:to>
                                        <p:strVal val="visible"/>
                                      </p:to>
                                    </p:set>
                                    <p:animEffect transition="in" filter="checkerboard(across)">
                                      <p:cBhvr>
                                        <p:cTn id="17" dur="500"/>
                                        <p:tgtEl>
                                          <p:spTgt spid="13210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32105"/>
                                        </p:tgtEl>
                                        <p:attrNameLst>
                                          <p:attrName>style.visibility</p:attrName>
                                        </p:attrNameLst>
                                      </p:cBhvr>
                                      <p:to>
                                        <p:strVal val="visible"/>
                                      </p:to>
                                    </p:set>
                                    <p:animEffect transition="in" filter="checkerboard(across)">
                                      <p:cBhvr>
                                        <p:cTn id="22" dur="500"/>
                                        <p:tgtEl>
                                          <p:spTgt spid="13210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132109"/>
                                        </p:tgtEl>
                                        <p:attrNameLst>
                                          <p:attrName>style.visibility</p:attrName>
                                        </p:attrNameLst>
                                      </p:cBhvr>
                                      <p:to>
                                        <p:strVal val="visible"/>
                                      </p:to>
                                    </p:set>
                                    <p:animEffect transition="in" filter="checkerboard(across)">
                                      <p:cBhvr>
                                        <p:cTn id="27" dur="500"/>
                                        <p:tgtEl>
                                          <p:spTgt spid="13210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132112"/>
                                        </p:tgtEl>
                                        <p:attrNameLst>
                                          <p:attrName>style.visibility</p:attrName>
                                        </p:attrNameLst>
                                      </p:cBhvr>
                                      <p:to>
                                        <p:strVal val="visible"/>
                                      </p:to>
                                    </p:set>
                                    <p:animEffect transition="in" filter="wipe(up)">
                                      <p:cBhvr>
                                        <p:cTn id="32" dur="500"/>
                                        <p:tgtEl>
                                          <p:spTgt spid="132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100" grpId="0" autoUpdateAnimBg="0"/>
      <p:bldP spid="132104" grpId="0" autoUpdateAnimBg="0"/>
      <p:bldP spid="132105" grpId="0"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式の型</a:t>
            </a:r>
          </a:p>
        </p:txBody>
      </p:sp>
      <p:sp>
        <p:nvSpPr>
          <p:cNvPr id="122883" name="Rectangle 3"/>
          <p:cNvSpPr>
            <a:spLocks noGrp="1" noChangeArrowheads="1"/>
          </p:cNvSpPr>
          <p:nvPr>
            <p:ph type="body" idx="4294967295"/>
          </p:nvPr>
        </p:nvSpPr>
        <p:spPr>
          <a:xfrm>
            <a:off x="1066800" y="16002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演算によって得られる型</a:t>
            </a:r>
          </a:p>
          <a:p>
            <a:pPr lvl="1"/>
            <a:r>
              <a:rPr lang="ja-JP" altLang="en-US">
                <a:effectLst/>
              </a:rPr>
              <a:t>被演算子の型に依存</a:t>
            </a:r>
          </a:p>
          <a:p>
            <a:pPr lvl="1">
              <a:buFontTx/>
              <a:buNone/>
            </a:pPr>
            <a:r>
              <a:rPr lang="ja-JP" altLang="en-US">
                <a:effectLst/>
              </a:rPr>
              <a:t>例: &lt;</a:t>
            </a:r>
            <a:r>
              <a:rPr lang="en-US" altLang="ja-JP">
                <a:effectLst/>
              </a:rPr>
              <a:t>F&gt; “*” &lt;F&gt;</a:t>
            </a:r>
          </a:p>
        </p:txBody>
      </p:sp>
      <p:sp>
        <p:nvSpPr>
          <p:cNvPr id="122884" name="Text Box 4"/>
          <p:cNvSpPr txBox="1">
            <a:spLocks noChangeArrowheads="1"/>
          </p:cNvSpPr>
          <p:nvPr/>
        </p:nvSpPr>
        <p:spPr bwMode="auto">
          <a:xfrm>
            <a:off x="1752600" y="3352800"/>
            <a:ext cx="530383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int </a:t>
            </a:r>
            <a:r>
              <a:rPr lang="ja-JP" altLang="en-US" sz="2800"/>
              <a:t>型       * </a:t>
            </a:r>
            <a:r>
              <a:rPr lang="en-US" altLang="ja-JP" sz="2800"/>
              <a:t>int </a:t>
            </a:r>
            <a:r>
              <a:rPr lang="ja-JP" altLang="en-US" sz="2800"/>
              <a:t>型        → </a:t>
            </a:r>
            <a:r>
              <a:rPr lang="en-US" altLang="ja-JP" sz="2800"/>
              <a:t>int </a:t>
            </a:r>
            <a:r>
              <a:rPr lang="ja-JP" altLang="en-US" sz="2800"/>
              <a:t>型</a:t>
            </a:r>
          </a:p>
          <a:p>
            <a:r>
              <a:rPr lang="en-US" altLang="ja-JP" sz="2800"/>
              <a:t>double </a:t>
            </a:r>
            <a:r>
              <a:rPr lang="ja-JP" altLang="en-US" sz="2800"/>
              <a:t>型 * </a:t>
            </a:r>
            <a:r>
              <a:rPr lang="en-US" altLang="ja-JP" sz="2800"/>
              <a:t>double </a:t>
            </a:r>
            <a:r>
              <a:rPr lang="ja-JP" altLang="en-US" sz="2800"/>
              <a:t>型 → </a:t>
            </a:r>
            <a:r>
              <a:rPr lang="en-US" altLang="ja-JP" sz="2800"/>
              <a:t>double </a:t>
            </a:r>
            <a:r>
              <a:rPr lang="ja-JP" altLang="en-US" sz="2800"/>
              <a:t>型</a:t>
            </a:r>
          </a:p>
        </p:txBody>
      </p:sp>
      <p:sp>
        <p:nvSpPr>
          <p:cNvPr id="122885" name="Text Box 5"/>
          <p:cNvSpPr txBox="1">
            <a:spLocks noChangeArrowheads="1"/>
          </p:cNvSpPr>
          <p:nvPr/>
        </p:nvSpPr>
        <p:spPr bwMode="auto">
          <a:xfrm>
            <a:off x="1676400" y="4495800"/>
            <a:ext cx="58896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どちらも掛算だが計算機にとっては</a:t>
            </a:r>
          </a:p>
          <a:p>
            <a:r>
              <a:rPr lang="en-US" altLang="ja-JP" sz="2800"/>
              <a:t>int </a:t>
            </a:r>
            <a:r>
              <a:rPr lang="ja-JP" altLang="en-US" sz="2800"/>
              <a:t>型と </a:t>
            </a:r>
            <a:r>
              <a:rPr lang="en-US" altLang="ja-JP" sz="2800"/>
              <a:t>double </a:t>
            </a:r>
            <a:r>
              <a:rPr lang="ja-JP" altLang="en-US" sz="2800"/>
              <a:t>型は異なる処理が必要</a:t>
            </a:r>
          </a:p>
        </p:txBody>
      </p:sp>
      <p:grpSp>
        <p:nvGrpSpPr>
          <p:cNvPr id="122886" name="Group 6"/>
          <p:cNvGrpSpPr>
            <a:grpSpLocks/>
          </p:cNvGrpSpPr>
          <p:nvPr/>
        </p:nvGrpSpPr>
        <p:grpSpPr bwMode="auto">
          <a:xfrm>
            <a:off x="2209800" y="5486400"/>
            <a:ext cx="4092575" cy="976313"/>
            <a:chOff x="1392" y="3456"/>
            <a:chExt cx="2578" cy="615"/>
          </a:xfrm>
        </p:grpSpPr>
        <p:sp>
          <p:nvSpPr>
            <p:cNvPr id="122887" name="Text Box 7"/>
            <p:cNvSpPr txBox="1">
              <a:spLocks noChangeArrowheads="1"/>
            </p:cNvSpPr>
            <p:nvPr/>
          </p:nvSpPr>
          <p:spPr bwMode="auto">
            <a:xfrm>
              <a:off x="1392" y="3744"/>
              <a:ext cx="257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被演算子の型検査が必要</a:t>
              </a:r>
            </a:p>
          </p:txBody>
        </p:sp>
        <p:sp>
          <p:nvSpPr>
            <p:cNvPr id="122888" name="AutoShape 8"/>
            <p:cNvSpPr>
              <a:spLocks noChangeArrowheads="1"/>
            </p:cNvSpPr>
            <p:nvPr/>
          </p:nvSpPr>
          <p:spPr bwMode="auto">
            <a:xfrm>
              <a:off x="2352" y="3456"/>
              <a:ext cx="480"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2884"/>
                                        </p:tgtEl>
                                        <p:attrNameLst>
                                          <p:attrName>style.visibility</p:attrName>
                                        </p:attrNameLst>
                                      </p:cBhvr>
                                      <p:to>
                                        <p:strVal val="visible"/>
                                      </p:to>
                                    </p:set>
                                    <p:animEffect transition="in" filter="checkerboard(across)">
                                      <p:cBhvr>
                                        <p:cTn id="7" dur="500"/>
                                        <p:tgtEl>
                                          <p:spTgt spid="1228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22885"/>
                                        </p:tgtEl>
                                        <p:attrNameLst>
                                          <p:attrName>style.visibility</p:attrName>
                                        </p:attrNameLst>
                                      </p:cBhvr>
                                      <p:to>
                                        <p:strVal val="visible"/>
                                      </p:to>
                                    </p:set>
                                    <p:animEffect transition="in" filter="checkerboard(across)">
                                      <p:cBhvr>
                                        <p:cTn id="12" dur="500"/>
                                        <p:tgtEl>
                                          <p:spTgt spid="12288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22886"/>
                                        </p:tgtEl>
                                        <p:attrNameLst>
                                          <p:attrName>style.visibility</p:attrName>
                                        </p:attrNameLst>
                                      </p:cBhvr>
                                      <p:to>
                                        <p:strVal val="visible"/>
                                      </p:to>
                                    </p:set>
                                    <p:animEffect transition="in" filter="wipe(up)">
                                      <p:cBhvr>
                                        <p:cTn id="17" dur="500"/>
                                        <p:tgtEl>
                                          <p:spTgt spid="1228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4" grpId="0" autoUpdateAnimBg="0"/>
      <p:bldP spid="122885" grpId="0"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型検査</a:t>
            </a:r>
          </a:p>
        </p:txBody>
      </p:sp>
      <p:sp>
        <p:nvSpPr>
          <p:cNvPr id="119811" name="Rectangle 3"/>
          <p:cNvSpPr>
            <a:spLocks noGrp="1" noChangeArrowheads="1"/>
          </p:cNvSpPr>
          <p:nvPr>
            <p:ph type="body" idx="4294967295"/>
          </p:nvPr>
        </p:nvSpPr>
        <p:spPr>
          <a:xfrm>
            <a:off x="1066800" y="1981200"/>
            <a:ext cx="7467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型検査</a:t>
            </a:r>
          </a:p>
          <a:p>
            <a:pPr lvl="1"/>
            <a:r>
              <a:rPr lang="ja-JP" altLang="en-US">
                <a:effectLst/>
              </a:rPr>
              <a:t>式の型と要求されている型を比較</a:t>
            </a:r>
          </a:p>
        </p:txBody>
      </p:sp>
      <p:sp>
        <p:nvSpPr>
          <p:cNvPr id="119812" name="Text Box 4"/>
          <p:cNvSpPr txBox="1">
            <a:spLocks noChangeArrowheads="1"/>
          </p:cNvSpPr>
          <p:nvPr/>
        </p:nvSpPr>
        <p:spPr bwMode="auto">
          <a:xfrm>
            <a:off x="1600200" y="3352800"/>
            <a:ext cx="45339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例 : &lt;</a:t>
            </a:r>
            <a:r>
              <a:rPr lang="en-US" altLang="ja-JP"/>
              <a:t>T&gt; ::= &lt;F&gt; “%” &lt;F&gt;</a:t>
            </a:r>
          </a:p>
        </p:txBody>
      </p:sp>
      <p:sp>
        <p:nvSpPr>
          <p:cNvPr id="119813" name="Text Box 5"/>
          <p:cNvSpPr txBox="1">
            <a:spLocks noChangeArrowheads="1"/>
          </p:cNvSpPr>
          <p:nvPr/>
        </p:nvSpPr>
        <p:spPr bwMode="auto">
          <a:xfrm>
            <a:off x="990600" y="4267200"/>
            <a:ext cx="7972352"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a:t>
            </a:r>
            <a:r>
              <a:rPr lang="ja-JP" altLang="en-US" sz="2800" dirty="0"/>
              <a:t>%</a:t>
            </a:r>
            <a:r>
              <a:rPr lang="en-US" altLang="ja-JP" sz="2800" dirty="0"/>
              <a:t>”</a:t>
            </a:r>
            <a:r>
              <a:rPr lang="ja-JP" altLang="en-US" sz="2800" dirty="0"/>
              <a:t> (剰余演算子)の被演算子は整数同士のみ定義</a:t>
            </a:r>
          </a:p>
        </p:txBody>
      </p:sp>
      <p:grpSp>
        <p:nvGrpSpPr>
          <p:cNvPr id="119814" name="Group 6"/>
          <p:cNvGrpSpPr>
            <a:grpSpLocks/>
          </p:cNvGrpSpPr>
          <p:nvPr/>
        </p:nvGrpSpPr>
        <p:grpSpPr bwMode="auto">
          <a:xfrm>
            <a:off x="1676400" y="4876800"/>
            <a:ext cx="5888038" cy="1252538"/>
            <a:chOff x="1056" y="3072"/>
            <a:chExt cx="3709" cy="789"/>
          </a:xfrm>
        </p:grpSpPr>
        <p:sp>
          <p:nvSpPr>
            <p:cNvPr id="119815" name="Text Box 7"/>
            <p:cNvSpPr txBox="1">
              <a:spLocks noChangeArrowheads="1"/>
            </p:cNvSpPr>
            <p:nvPr/>
          </p:nvSpPr>
          <p:spPr bwMode="auto">
            <a:xfrm>
              <a:off x="1056" y="3534"/>
              <a:ext cx="370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2つの &lt;</a:t>
              </a:r>
              <a:r>
                <a:rPr lang="en-US" altLang="ja-JP" sz="2800"/>
                <a:t>F&gt; </a:t>
              </a:r>
              <a:r>
                <a:rPr lang="ja-JP" altLang="en-US" sz="2800"/>
                <a:t>が整数型でなければエラー</a:t>
              </a:r>
            </a:p>
          </p:txBody>
        </p:sp>
        <p:sp>
          <p:nvSpPr>
            <p:cNvPr id="119816" name="AutoShape 8"/>
            <p:cNvSpPr>
              <a:spLocks noChangeArrowheads="1"/>
            </p:cNvSpPr>
            <p:nvPr/>
          </p:nvSpPr>
          <p:spPr bwMode="auto">
            <a:xfrm>
              <a:off x="2304" y="3072"/>
              <a:ext cx="528" cy="432"/>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9812"/>
                                        </p:tgtEl>
                                        <p:attrNameLst>
                                          <p:attrName>style.visibility</p:attrName>
                                        </p:attrNameLst>
                                      </p:cBhvr>
                                      <p:to>
                                        <p:strVal val="visible"/>
                                      </p:to>
                                    </p:set>
                                    <p:animEffect transition="in" filter="checkerboard(across)">
                                      <p:cBhvr>
                                        <p:cTn id="7" dur="500"/>
                                        <p:tgtEl>
                                          <p:spTgt spid="1198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9813"/>
                                        </p:tgtEl>
                                        <p:attrNameLst>
                                          <p:attrName>style.visibility</p:attrName>
                                        </p:attrNameLst>
                                      </p:cBhvr>
                                      <p:to>
                                        <p:strVal val="visible"/>
                                      </p:to>
                                    </p:set>
                                    <p:animEffect transition="in" filter="checkerboard(across)">
                                      <p:cBhvr>
                                        <p:cTn id="12" dur="500"/>
                                        <p:tgtEl>
                                          <p:spTgt spid="1198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19814"/>
                                        </p:tgtEl>
                                        <p:attrNameLst>
                                          <p:attrName>style.visibility</p:attrName>
                                        </p:attrNameLst>
                                      </p:cBhvr>
                                      <p:to>
                                        <p:strVal val="visible"/>
                                      </p:to>
                                    </p:set>
                                    <p:animEffect transition="in" filter="wipe(up)">
                                      <p:cBhvr>
                                        <p:cTn id="17" dur="500"/>
                                        <p:tgtEl>
                                          <p:spTgt spid="1198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2" grpId="0" autoUpdateAnimBg="0"/>
      <p:bldP spid="119813"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記号表</a:t>
            </a:r>
          </a:p>
        </p:txBody>
      </p:sp>
      <p:graphicFrame>
        <p:nvGraphicFramePr>
          <p:cNvPr id="141382" name="Group 70"/>
          <p:cNvGraphicFramePr>
            <a:graphicFrameLocks noGrp="1"/>
          </p:cNvGraphicFramePr>
          <p:nvPr>
            <p:extLst>
              <p:ext uri="{D42A27DB-BD31-4B8C-83A1-F6EECF244321}">
                <p14:modId xmlns:p14="http://schemas.microsoft.com/office/powerpoint/2010/main" val="160741839"/>
              </p:ext>
            </p:extLst>
          </p:nvPr>
        </p:nvGraphicFramePr>
        <p:xfrm>
          <a:off x="609600" y="3048000"/>
          <a:ext cx="8001000" cy="3627120"/>
        </p:xfrm>
        <a:graphic>
          <a:graphicData uri="http://schemas.openxmlformats.org/drawingml/2006/table">
            <a:tbl>
              <a:tblPr/>
              <a:tblGrid>
                <a:gridCol w="21336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33528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3444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名前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種類</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44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44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char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60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array of int [10]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444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関数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 </a:t>
                      </a: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 </a:t>
                      </a: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444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printArray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関数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array of int [] </a:t>
                      </a: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void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2000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444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定数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double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3.1416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41357" name="Text Box 45"/>
          <p:cNvSpPr txBox="1">
            <a:spLocks noChangeArrowheads="1"/>
          </p:cNvSpPr>
          <p:nvPr/>
        </p:nvSpPr>
        <p:spPr bwMode="auto">
          <a:xfrm>
            <a:off x="900113" y="1466850"/>
            <a:ext cx="7591425"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例 : </a:t>
            </a:r>
            <a:r>
              <a:rPr lang="en-US" altLang="ja-JP"/>
              <a:t>int i; char ch; int a[10];</a:t>
            </a:r>
          </a:p>
          <a:p>
            <a:r>
              <a:rPr lang="en-US" altLang="ja-JP"/>
              <a:t>       int max (int, int); void printArray (int[]); </a:t>
            </a:r>
          </a:p>
          <a:p>
            <a:r>
              <a:rPr lang="en-US" altLang="ja-JP"/>
              <a:t>       const PI = 3.1416;</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idx="4294967295"/>
          </p:nvPr>
        </p:nvSpPr>
        <p:spPr>
          <a:xfrm>
            <a:off x="1066800" y="304800"/>
            <a:ext cx="7467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型制約規則</a:t>
            </a:r>
          </a:p>
        </p:txBody>
      </p:sp>
      <p:sp>
        <p:nvSpPr>
          <p:cNvPr id="133123" name="Rectangle 3"/>
          <p:cNvSpPr>
            <a:spLocks noGrp="1" noChangeArrowheads="1"/>
          </p:cNvSpPr>
          <p:nvPr>
            <p:ph type="body" idx="4294967295"/>
          </p:nvPr>
        </p:nvSpPr>
        <p:spPr>
          <a:xfrm>
            <a:off x="1066800" y="1143000"/>
            <a:ext cx="7543800" cy="1676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型制約規則</a:t>
            </a:r>
          </a:p>
          <a:p>
            <a:pPr lvl="1"/>
            <a:r>
              <a:rPr lang="ja-JP" altLang="en-US">
                <a:effectLst/>
              </a:rPr>
              <a:t>式が取ることができる型</a:t>
            </a:r>
          </a:p>
          <a:p>
            <a:pPr lvl="2"/>
            <a:r>
              <a:rPr lang="ja-JP" altLang="en-US">
                <a:effectLst/>
              </a:rPr>
              <a:t>式に対する型検査で使用</a:t>
            </a:r>
          </a:p>
        </p:txBody>
      </p:sp>
      <p:graphicFrame>
        <p:nvGraphicFramePr>
          <p:cNvPr id="133183" name="Group 63"/>
          <p:cNvGraphicFramePr>
            <a:graphicFrameLocks noGrp="1"/>
          </p:cNvGraphicFramePr>
          <p:nvPr>
            <p:extLst>
              <p:ext uri="{D42A27DB-BD31-4B8C-83A1-F6EECF244321}">
                <p14:modId xmlns:p14="http://schemas.microsoft.com/office/powerpoint/2010/main" val="1426042464"/>
              </p:ext>
            </p:extLst>
          </p:nvPr>
        </p:nvGraphicFramePr>
        <p:xfrm>
          <a:off x="228600" y="3048000"/>
          <a:ext cx="8534400" cy="3602736"/>
        </p:xfrm>
        <a:graphic>
          <a:graphicData uri="http://schemas.openxmlformats.org/drawingml/2006/table">
            <a:tbl>
              <a:tblPr/>
              <a:tblGrid>
                <a:gridCol w="3200400">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tblGrid>
              <a:tr h="2682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生成規則</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型制約規則</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682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F&gt; ::= INTEGER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Type (&lt;F&gt;) = Type.INT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82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F&gt; ::= CHARACTER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Type (&lt;F&gt;) = Type.CHAR </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98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F&gt; ::= NAME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Type (&lt;F&gt;) = </a:t>
                      </a: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varTable.getType</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(NAME)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682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T&gt; ::= &lt;F&gt;</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 &lt;F&gt;</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if (Type(&lt;F&gt;</a:t>
                      </a:r>
                      <a:r>
                        <a:rPr kumimoji="1" lang="en-US" altLang="ja-JP" sz="2400" b="0" i="0" u="none" strike="noStrike" cap="none" normalizeH="0" baseline="-25000" dirty="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Type.INT </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&amp;&amp; Type(&lt;F&gt;</a:t>
                      </a:r>
                      <a:r>
                        <a:rPr kumimoji="1" lang="en-US" altLang="ja-JP" sz="2400" b="0" i="0" u="none" strike="noStrike" cap="none" normalizeH="0" baseline="-25000" dirty="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Type.INT) </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Type (&lt;T&gt;) = Type.INT </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else Type (&lt;T&gt;) = </a:t>
                      </a: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Type.DOUBLE</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33181" name="Text Box 61"/>
          <p:cNvSpPr txBox="1">
            <a:spLocks noChangeArrowheads="1"/>
          </p:cNvSpPr>
          <p:nvPr/>
        </p:nvSpPr>
        <p:spPr bwMode="auto">
          <a:xfrm>
            <a:off x="304800" y="2590800"/>
            <a:ext cx="2314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型制約規則の例</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式の型判定</a:t>
            </a:r>
            <a:endParaRPr lang="en-US" altLang="ja-JP">
              <a:effectLst/>
            </a:endParaRPr>
          </a:p>
        </p:txBody>
      </p:sp>
      <p:sp>
        <p:nvSpPr>
          <p:cNvPr id="123907" name="Rectangle 3"/>
          <p:cNvSpPr>
            <a:spLocks noGrp="1" noChangeArrowheads="1"/>
          </p:cNvSpPr>
          <p:nvPr>
            <p:ph type="body" idx="4294967295"/>
          </p:nvPr>
        </p:nvSpPr>
        <p:spPr>
          <a:xfrm>
            <a:off x="1066800" y="1600200"/>
            <a:ext cx="7543800" cy="1447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式の型判定</a:t>
            </a:r>
          </a:p>
          <a:p>
            <a:pPr lvl="1"/>
            <a:r>
              <a:rPr lang="ja-JP" altLang="en-US">
                <a:effectLst/>
              </a:rPr>
              <a:t>非終端記号解析時に式の型を返す</a:t>
            </a:r>
          </a:p>
        </p:txBody>
      </p:sp>
      <p:sp>
        <p:nvSpPr>
          <p:cNvPr id="123908" name="Rectangle 4"/>
          <p:cNvSpPr>
            <a:spLocks noChangeArrowheads="1"/>
          </p:cNvSpPr>
          <p:nvPr/>
        </p:nvSpPr>
        <p:spPr bwMode="auto">
          <a:xfrm>
            <a:off x="1676400" y="2895600"/>
            <a:ext cx="5486400" cy="1371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400"/>
              <a:t>void parse&lt;A&gt;() {</a:t>
            </a:r>
          </a:p>
          <a:p>
            <a:r>
              <a:rPr lang="en-US" altLang="ja-JP" sz="2400"/>
              <a:t>  &lt;A&gt; </a:t>
            </a:r>
            <a:r>
              <a:rPr lang="ja-JP" altLang="en-US" sz="2400"/>
              <a:t>のマクロ構文と合致するか判定</a:t>
            </a:r>
          </a:p>
          <a:p>
            <a:r>
              <a:rPr lang="en-US" altLang="ja-JP" sz="2400"/>
              <a:t>}</a:t>
            </a:r>
          </a:p>
        </p:txBody>
      </p:sp>
      <p:grpSp>
        <p:nvGrpSpPr>
          <p:cNvPr id="123909" name="Group 5"/>
          <p:cNvGrpSpPr>
            <a:grpSpLocks/>
          </p:cNvGrpSpPr>
          <p:nvPr/>
        </p:nvGrpSpPr>
        <p:grpSpPr bwMode="auto">
          <a:xfrm>
            <a:off x="1676400" y="4343400"/>
            <a:ext cx="5486400" cy="2133600"/>
            <a:chOff x="1056" y="2736"/>
            <a:chExt cx="3456" cy="1344"/>
          </a:xfrm>
        </p:grpSpPr>
        <p:sp>
          <p:nvSpPr>
            <p:cNvPr id="123910" name="Rectangle 6"/>
            <p:cNvSpPr>
              <a:spLocks noChangeArrowheads="1"/>
            </p:cNvSpPr>
            <p:nvPr/>
          </p:nvSpPr>
          <p:spPr bwMode="auto">
            <a:xfrm>
              <a:off x="1056" y="3072"/>
              <a:ext cx="3456" cy="100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400"/>
                <a:t>Type parse&lt;A&gt;() {</a:t>
              </a:r>
            </a:p>
            <a:p>
              <a:r>
                <a:rPr lang="en-US" altLang="ja-JP" sz="2400"/>
                <a:t>  &lt;A&gt; </a:t>
              </a:r>
              <a:r>
                <a:rPr lang="ja-JP" altLang="en-US" sz="2400"/>
                <a:t>のマクロ構文と合致するか判定</a:t>
              </a:r>
            </a:p>
            <a:p>
              <a:r>
                <a:rPr lang="ja-JP" altLang="en-US" sz="2400"/>
                <a:t>  </a:t>
              </a:r>
              <a:r>
                <a:rPr lang="en-US" altLang="ja-JP" sz="2400"/>
                <a:t>return &lt;A&gt;</a:t>
              </a:r>
              <a:r>
                <a:rPr lang="ja-JP" altLang="en-US" sz="2400"/>
                <a:t>の型</a:t>
              </a:r>
            </a:p>
            <a:p>
              <a:r>
                <a:rPr lang="en-US" altLang="ja-JP" sz="2400"/>
                <a:t>}</a:t>
              </a:r>
            </a:p>
          </p:txBody>
        </p:sp>
        <p:sp>
          <p:nvSpPr>
            <p:cNvPr id="123911" name="AutoShape 7"/>
            <p:cNvSpPr>
              <a:spLocks noChangeArrowheads="1"/>
            </p:cNvSpPr>
            <p:nvPr/>
          </p:nvSpPr>
          <p:spPr bwMode="auto">
            <a:xfrm>
              <a:off x="2640" y="2736"/>
              <a:ext cx="336"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3908"/>
                                        </p:tgtEl>
                                        <p:attrNameLst>
                                          <p:attrName>style.visibility</p:attrName>
                                        </p:attrNameLst>
                                      </p:cBhvr>
                                      <p:to>
                                        <p:strVal val="visible"/>
                                      </p:to>
                                    </p:set>
                                    <p:animEffect transition="in" filter="wipe(up)">
                                      <p:cBhvr>
                                        <p:cTn id="7" dur="500"/>
                                        <p:tgtEl>
                                          <p:spTgt spid="1239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23909"/>
                                        </p:tgtEl>
                                        <p:attrNameLst>
                                          <p:attrName>style.visibility</p:attrName>
                                        </p:attrNameLst>
                                      </p:cBhvr>
                                      <p:to>
                                        <p:strVal val="visible"/>
                                      </p:to>
                                    </p:set>
                                    <p:animEffect transition="in" filter="wipe(up)">
                                      <p:cBhvr>
                                        <p:cTn id="12" dur="500"/>
                                        <p:tgtEl>
                                          <p:spTgt spid="1239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8" grpId="0" animBg="1"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式の型判定</a:t>
            </a:r>
          </a:p>
        </p:txBody>
      </p:sp>
      <p:sp>
        <p:nvSpPr>
          <p:cNvPr id="124931" name="Rectangle 3"/>
          <p:cNvSpPr>
            <a:spLocks noGrp="1" noChangeArrowheads="1"/>
          </p:cNvSpPr>
          <p:nvPr>
            <p:ph type="body" idx="4294967295"/>
          </p:nvPr>
        </p:nvSpPr>
        <p:spPr>
          <a:xfrm>
            <a:off x="1066800" y="1981200"/>
            <a:ext cx="7467600" cy="434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&lt;</a:t>
            </a:r>
            <a:r>
              <a:rPr lang="en-US" altLang="ja-JP" dirty="0">
                <a:effectLst/>
              </a:rPr>
              <a:t>Unsigned&gt; </a:t>
            </a:r>
            <a:r>
              <a:rPr lang="ja-JP" altLang="en-US" dirty="0">
                <a:effectLst/>
              </a:rPr>
              <a:t>の型</a:t>
            </a:r>
            <a:endParaRPr lang="en-US" altLang="ja-JP" dirty="0">
              <a:effectLst/>
            </a:endParaRPr>
          </a:p>
          <a:p>
            <a:pPr lvl="1"/>
            <a:r>
              <a:rPr lang="en-US" altLang="ja-JP" dirty="0" err="1">
                <a:effectLst/>
              </a:rPr>
              <a:t>int</a:t>
            </a:r>
            <a:r>
              <a:rPr lang="en-US" altLang="ja-JP" dirty="0">
                <a:effectLst/>
              </a:rPr>
              <a:t> </a:t>
            </a:r>
            <a:r>
              <a:rPr lang="ja-JP" altLang="en-US" dirty="0">
                <a:effectLst/>
              </a:rPr>
              <a:t>型定数の場合 : </a:t>
            </a:r>
            <a:r>
              <a:rPr lang="en-US" altLang="ja-JP" dirty="0" err="1">
                <a:effectLst/>
              </a:rPr>
              <a:t>int</a:t>
            </a:r>
            <a:r>
              <a:rPr lang="en-US" altLang="ja-JP" dirty="0">
                <a:effectLst/>
              </a:rPr>
              <a:t> </a:t>
            </a:r>
            <a:r>
              <a:rPr lang="ja-JP" altLang="en-US" dirty="0">
                <a:effectLst/>
              </a:rPr>
              <a:t>型</a:t>
            </a:r>
          </a:p>
          <a:p>
            <a:pPr lvl="1"/>
            <a:r>
              <a:rPr lang="en-US" altLang="ja-JP" dirty="0">
                <a:effectLst/>
              </a:rPr>
              <a:t>double </a:t>
            </a:r>
            <a:r>
              <a:rPr lang="ja-JP" altLang="en-US" dirty="0">
                <a:effectLst/>
              </a:rPr>
              <a:t>型定数の場合: </a:t>
            </a:r>
            <a:r>
              <a:rPr lang="en-US" altLang="ja-JP" dirty="0">
                <a:effectLst/>
              </a:rPr>
              <a:t>double </a:t>
            </a:r>
            <a:r>
              <a:rPr lang="ja-JP" altLang="en-US" dirty="0">
                <a:effectLst/>
              </a:rPr>
              <a:t>型</a:t>
            </a:r>
          </a:p>
          <a:p>
            <a:pPr lvl="1"/>
            <a:r>
              <a:rPr lang="en-US" altLang="ja-JP" dirty="0">
                <a:effectLst/>
              </a:rPr>
              <a:t>char </a:t>
            </a:r>
            <a:r>
              <a:rPr lang="ja-JP" altLang="en-US" dirty="0">
                <a:effectLst/>
              </a:rPr>
              <a:t>型定数の場合 : </a:t>
            </a:r>
            <a:r>
              <a:rPr lang="en-US" altLang="ja-JP" dirty="0">
                <a:effectLst/>
              </a:rPr>
              <a:t>char</a:t>
            </a:r>
            <a:r>
              <a:rPr lang="ja-JP" altLang="en-US" dirty="0">
                <a:effectLst/>
              </a:rPr>
              <a:t>型</a:t>
            </a:r>
            <a:endParaRPr lang="en-US" altLang="ja-JP" dirty="0">
              <a:effectLst/>
            </a:endParaRPr>
          </a:p>
          <a:p>
            <a:pPr lvl="1"/>
            <a:r>
              <a:rPr lang="ja-JP" altLang="en-US" dirty="0">
                <a:effectLst/>
              </a:rPr>
              <a:t>変数の場合 : 変数表に登録された型</a:t>
            </a:r>
          </a:p>
          <a:p>
            <a:pPr lvl="1"/>
            <a:r>
              <a:rPr lang="en-US" altLang="ja-JP" dirty="0">
                <a:effectLst/>
              </a:rPr>
              <a:t>“</a:t>
            </a:r>
            <a:r>
              <a:rPr lang="ja-JP" altLang="en-US" dirty="0">
                <a:effectLst/>
              </a:rPr>
              <a:t>(</a:t>
            </a:r>
            <a:r>
              <a:rPr lang="en-US" altLang="ja-JP" dirty="0">
                <a:effectLst/>
              </a:rPr>
              <a:t>”</a:t>
            </a:r>
            <a:r>
              <a:rPr lang="ja-JP" altLang="en-US" dirty="0">
                <a:effectLst/>
              </a:rPr>
              <a:t> &lt;</a:t>
            </a:r>
            <a:r>
              <a:rPr lang="en-US" altLang="ja-JP" dirty="0" err="1">
                <a:effectLst/>
              </a:rPr>
              <a:t>Exp</a:t>
            </a:r>
            <a:r>
              <a:rPr lang="en-US" altLang="ja-JP" dirty="0">
                <a:effectLst/>
              </a:rPr>
              <a:t>&gt; “)” </a:t>
            </a:r>
            <a:r>
              <a:rPr lang="ja-JP" altLang="en-US" dirty="0">
                <a:effectLst/>
              </a:rPr>
              <a:t>の場合 : &lt;</a:t>
            </a:r>
            <a:r>
              <a:rPr lang="en-US" altLang="ja-JP" dirty="0" err="1">
                <a:effectLst/>
              </a:rPr>
              <a:t>Exp</a:t>
            </a:r>
            <a:r>
              <a:rPr lang="en-US" altLang="ja-JP" dirty="0">
                <a:effectLst/>
              </a:rPr>
              <a:t>&gt; </a:t>
            </a:r>
            <a:r>
              <a:rPr lang="ja-JP" altLang="en-US" dirty="0">
                <a:effectLst/>
              </a:rPr>
              <a:t>の型</a:t>
            </a:r>
          </a:p>
          <a:p>
            <a:pPr lvl="1">
              <a:buFontTx/>
              <a:buNone/>
            </a:pPr>
            <a:r>
              <a:rPr lang="ja-JP" altLang="en-US" dirty="0">
                <a:effectLst/>
              </a:rPr>
              <a:t>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idx="4294967295"/>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式の型判定</a:t>
            </a:r>
          </a:p>
        </p:txBody>
      </p:sp>
      <p:sp>
        <p:nvSpPr>
          <p:cNvPr id="125955" name="Rectangle 3"/>
          <p:cNvSpPr>
            <a:spLocks noGrp="1" noChangeArrowheads="1"/>
          </p:cNvSpPr>
          <p:nvPr>
            <p:ph type="body" idx="4294967295"/>
          </p:nvPr>
        </p:nvSpPr>
        <p:spPr>
          <a:xfrm>
            <a:off x="1066800" y="1143000"/>
            <a:ext cx="77724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400">
                <a:effectLst/>
              </a:rPr>
              <a:t>&lt;</a:t>
            </a:r>
            <a:r>
              <a:rPr lang="en-US" altLang="ja-JP" sz="2400">
                <a:effectLst/>
              </a:rPr>
              <a:t>Unsigned&gt; </a:t>
            </a:r>
            <a:r>
              <a:rPr lang="ja-JP" altLang="en-US" sz="2400">
                <a:effectLst/>
              </a:rPr>
              <a:t>の型 (定数の場合)</a:t>
            </a:r>
          </a:p>
        </p:txBody>
      </p:sp>
      <p:sp>
        <p:nvSpPr>
          <p:cNvPr id="125956" name="Rectangle 4"/>
          <p:cNvSpPr>
            <a:spLocks noChangeArrowheads="1"/>
          </p:cNvSpPr>
          <p:nvPr/>
        </p:nvSpPr>
        <p:spPr bwMode="auto">
          <a:xfrm>
            <a:off x="990600" y="1600200"/>
            <a:ext cx="7848600" cy="4953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600" dirty="0"/>
              <a:t>Type </a:t>
            </a:r>
            <a:r>
              <a:rPr lang="en-US" altLang="ja-JP" sz="2600" dirty="0" err="1"/>
              <a:t>parseUnsigned</a:t>
            </a:r>
            <a:r>
              <a:rPr lang="en-US" altLang="ja-JP" sz="2600" dirty="0"/>
              <a:t> () {</a:t>
            </a:r>
          </a:p>
          <a:p>
            <a:r>
              <a:rPr lang="en-US" altLang="ja-JP" sz="2600" dirty="0"/>
              <a:t>    switch (token) {</a:t>
            </a:r>
            <a:endParaRPr lang="ja-JP" altLang="en-US" sz="2400" dirty="0">
              <a:solidFill>
                <a:srgbClr val="FFFF99"/>
              </a:solidFill>
            </a:endParaRPr>
          </a:p>
          <a:p>
            <a:r>
              <a:rPr lang="en-US" altLang="ja-JP" sz="2600" dirty="0"/>
              <a:t>       case </a:t>
            </a:r>
            <a:r>
              <a:rPr lang="ja-JP" altLang="en-US" sz="2600" dirty="0"/>
              <a:t>整数</a:t>
            </a:r>
            <a:r>
              <a:rPr lang="en-US" altLang="ja-JP" sz="2600" dirty="0"/>
              <a:t> :                            </a:t>
            </a:r>
            <a:r>
              <a:rPr lang="en-US" altLang="ja-JP" sz="2400" dirty="0">
                <a:solidFill>
                  <a:srgbClr val="FFFF99"/>
                </a:solidFill>
              </a:rPr>
              <a:t>// </a:t>
            </a:r>
            <a:r>
              <a:rPr lang="ja-JP" altLang="en-US" sz="2400" dirty="0">
                <a:solidFill>
                  <a:srgbClr val="FFFF99"/>
                </a:solidFill>
              </a:rPr>
              <a:t>整数の場合</a:t>
            </a:r>
          </a:p>
          <a:p>
            <a:r>
              <a:rPr lang="en-US" altLang="ja-JP" sz="2600" dirty="0"/>
              <a:t>            token = </a:t>
            </a:r>
            <a:r>
              <a:rPr lang="en-US" altLang="ja-JP" sz="2600" dirty="0" err="1"/>
              <a:t>nextToken</a:t>
            </a:r>
            <a:r>
              <a:rPr lang="en-US" altLang="ja-JP" sz="2600" dirty="0"/>
              <a:t>();</a:t>
            </a:r>
          </a:p>
          <a:p>
            <a:r>
              <a:rPr lang="en-US" altLang="ja-JP" sz="2600" dirty="0"/>
              <a:t>            </a:t>
            </a:r>
            <a:r>
              <a:rPr lang="en-US" altLang="ja-JP" sz="2600" dirty="0">
                <a:solidFill>
                  <a:srgbClr val="FF99FF"/>
                </a:solidFill>
              </a:rPr>
              <a:t>return Type.INT</a:t>
            </a:r>
            <a:r>
              <a:rPr lang="ja-JP" altLang="en-US" sz="2600" dirty="0">
                <a:solidFill>
                  <a:srgbClr val="FF99FF"/>
                </a:solidFill>
              </a:rPr>
              <a:t>;</a:t>
            </a:r>
            <a:r>
              <a:rPr lang="ja-JP" altLang="en-US" sz="2600" dirty="0"/>
              <a:t>                 </a:t>
            </a:r>
            <a:r>
              <a:rPr lang="ja-JP" altLang="en-US" sz="2400" dirty="0">
                <a:solidFill>
                  <a:srgbClr val="FFFF99"/>
                </a:solidFill>
              </a:rPr>
              <a:t>// </a:t>
            </a:r>
            <a:r>
              <a:rPr lang="en-US" altLang="ja-JP" sz="2400" dirty="0" err="1">
                <a:solidFill>
                  <a:srgbClr val="FFFF99"/>
                </a:solidFill>
              </a:rPr>
              <a:t>int</a:t>
            </a:r>
            <a:r>
              <a:rPr lang="en-US" altLang="ja-JP" sz="2400" dirty="0">
                <a:solidFill>
                  <a:srgbClr val="FFFF99"/>
                </a:solidFill>
              </a:rPr>
              <a:t> </a:t>
            </a:r>
            <a:r>
              <a:rPr lang="ja-JP" altLang="en-US" sz="2400" dirty="0">
                <a:solidFill>
                  <a:srgbClr val="FFFF99"/>
                </a:solidFill>
              </a:rPr>
              <a:t>型</a:t>
            </a:r>
          </a:p>
          <a:p>
            <a:r>
              <a:rPr lang="en-US" altLang="ja-JP" sz="2800" dirty="0"/>
              <a:t>      case </a:t>
            </a:r>
            <a:r>
              <a:rPr lang="ja-JP" altLang="en-US" sz="2800" dirty="0"/>
              <a:t>実数</a:t>
            </a:r>
            <a:r>
              <a:rPr lang="en-US" altLang="ja-JP" sz="2800" dirty="0"/>
              <a:t> :                          </a:t>
            </a:r>
            <a:r>
              <a:rPr lang="en-US" altLang="ja-JP" sz="2400" dirty="0">
                <a:solidFill>
                  <a:srgbClr val="FFFF99"/>
                </a:solidFill>
              </a:rPr>
              <a:t>// </a:t>
            </a:r>
            <a:r>
              <a:rPr lang="ja-JP" altLang="en-US" sz="2400" dirty="0">
                <a:solidFill>
                  <a:srgbClr val="FFFF99"/>
                </a:solidFill>
              </a:rPr>
              <a:t>実数の場合</a:t>
            </a:r>
          </a:p>
          <a:p>
            <a:r>
              <a:rPr lang="en-US" altLang="ja-JP" sz="2600" dirty="0"/>
              <a:t>            token = </a:t>
            </a:r>
            <a:r>
              <a:rPr lang="en-US" altLang="ja-JP" sz="2600" dirty="0" err="1"/>
              <a:t>nextToken</a:t>
            </a:r>
            <a:r>
              <a:rPr lang="en-US" altLang="ja-JP" sz="2600" dirty="0"/>
              <a:t>();</a:t>
            </a:r>
          </a:p>
          <a:p>
            <a:r>
              <a:rPr lang="en-US" altLang="ja-JP" sz="2600" dirty="0"/>
              <a:t>            </a:t>
            </a:r>
            <a:r>
              <a:rPr lang="en-US" altLang="ja-JP" sz="2600" dirty="0">
                <a:solidFill>
                  <a:srgbClr val="FF99FF"/>
                </a:solidFill>
              </a:rPr>
              <a:t>return </a:t>
            </a:r>
            <a:r>
              <a:rPr lang="en-US" altLang="ja-JP" sz="2600" dirty="0" err="1">
                <a:solidFill>
                  <a:srgbClr val="FF99FF"/>
                </a:solidFill>
              </a:rPr>
              <a:t>Type.DOUBLE</a:t>
            </a:r>
            <a:r>
              <a:rPr lang="ja-JP" altLang="en-US" sz="2600" dirty="0">
                <a:solidFill>
                  <a:srgbClr val="FF99FF"/>
                </a:solidFill>
              </a:rPr>
              <a:t>;</a:t>
            </a:r>
            <a:r>
              <a:rPr lang="ja-JP" altLang="en-US" sz="2600" dirty="0"/>
              <a:t>        </a:t>
            </a:r>
            <a:r>
              <a:rPr lang="ja-JP" altLang="en-US" sz="2400" dirty="0">
                <a:solidFill>
                  <a:srgbClr val="FFFF99"/>
                </a:solidFill>
              </a:rPr>
              <a:t>// </a:t>
            </a:r>
            <a:r>
              <a:rPr lang="en-US" altLang="ja-JP" sz="2400" dirty="0">
                <a:solidFill>
                  <a:srgbClr val="FFFF99"/>
                </a:solidFill>
              </a:rPr>
              <a:t>double </a:t>
            </a:r>
            <a:r>
              <a:rPr lang="ja-JP" altLang="en-US" sz="2400" dirty="0">
                <a:solidFill>
                  <a:srgbClr val="FFFF99"/>
                </a:solidFill>
              </a:rPr>
              <a:t>型</a:t>
            </a:r>
          </a:p>
          <a:p>
            <a:r>
              <a:rPr lang="en-US" altLang="ja-JP" sz="2600" dirty="0"/>
              <a:t>       case </a:t>
            </a:r>
            <a:r>
              <a:rPr lang="ja-JP" altLang="en-US" sz="2600" dirty="0"/>
              <a:t>文字</a:t>
            </a:r>
            <a:r>
              <a:rPr lang="en-US" altLang="ja-JP" sz="2600" dirty="0"/>
              <a:t> :                             </a:t>
            </a:r>
            <a:r>
              <a:rPr lang="en-US" altLang="ja-JP" sz="2400" dirty="0">
                <a:solidFill>
                  <a:srgbClr val="FFFF99"/>
                </a:solidFill>
              </a:rPr>
              <a:t>// </a:t>
            </a:r>
            <a:r>
              <a:rPr lang="ja-JP" altLang="en-US" sz="2400" dirty="0">
                <a:solidFill>
                  <a:srgbClr val="FFFF99"/>
                </a:solidFill>
              </a:rPr>
              <a:t>文字の場合</a:t>
            </a:r>
          </a:p>
          <a:p>
            <a:r>
              <a:rPr lang="en-US" altLang="ja-JP" sz="2600" dirty="0"/>
              <a:t>            token = </a:t>
            </a:r>
            <a:r>
              <a:rPr lang="en-US" altLang="ja-JP" sz="2600" dirty="0" err="1"/>
              <a:t>nextToken</a:t>
            </a:r>
            <a:r>
              <a:rPr lang="en-US" altLang="ja-JP" sz="2600" dirty="0"/>
              <a:t>();</a:t>
            </a:r>
          </a:p>
          <a:p>
            <a:r>
              <a:rPr lang="en-US" altLang="ja-JP" sz="2600" dirty="0"/>
              <a:t>            </a:t>
            </a:r>
            <a:r>
              <a:rPr lang="en-US" altLang="ja-JP" sz="2600" dirty="0">
                <a:solidFill>
                  <a:srgbClr val="FF99FF"/>
                </a:solidFill>
              </a:rPr>
              <a:t>return </a:t>
            </a:r>
            <a:r>
              <a:rPr lang="en-US" altLang="ja-JP" sz="2600" dirty="0" err="1">
                <a:solidFill>
                  <a:srgbClr val="FF99FF"/>
                </a:solidFill>
              </a:rPr>
              <a:t>Type.CHAR</a:t>
            </a:r>
            <a:r>
              <a:rPr lang="ja-JP" altLang="en-US" sz="2600" dirty="0">
                <a:solidFill>
                  <a:srgbClr val="FF99FF"/>
                </a:solidFill>
              </a:rPr>
              <a:t>; </a:t>
            </a:r>
            <a:r>
              <a:rPr lang="ja-JP" altLang="en-US" sz="2600" dirty="0"/>
              <a:t>            </a:t>
            </a:r>
            <a:r>
              <a:rPr lang="ja-JP" altLang="en-US" sz="2400" dirty="0">
                <a:solidFill>
                  <a:srgbClr val="FFFF99"/>
                </a:solidFill>
              </a:rPr>
              <a:t>// </a:t>
            </a:r>
            <a:r>
              <a:rPr lang="en-US" altLang="ja-JP" sz="2400" dirty="0">
                <a:solidFill>
                  <a:srgbClr val="FFFF99"/>
                </a:solidFill>
              </a:rPr>
              <a:t>char </a:t>
            </a:r>
            <a:r>
              <a:rPr lang="ja-JP" altLang="en-US" sz="2400" dirty="0">
                <a:solidFill>
                  <a:srgbClr val="FFFF99"/>
                </a:solidFill>
              </a:rPr>
              <a:t>型</a:t>
            </a:r>
          </a:p>
          <a:p>
            <a:r>
              <a:rPr lang="ja-JP" altLang="en-US" sz="2800" dirty="0"/>
              <a:t>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idx="4294967295"/>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式の型判定</a:t>
            </a:r>
          </a:p>
        </p:txBody>
      </p:sp>
      <p:sp>
        <p:nvSpPr>
          <p:cNvPr id="126979" name="Rectangle 3"/>
          <p:cNvSpPr>
            <a:spLocks noGrp="1" noChangeArrowheads="1"/>
          </p:cNvSpPr>
          <p:nvPr>
            <p:ph type="body" idx="4294967295"/>
          </p:nvPr>
        </p:nvSpPr>
        <p:spPr>
          <a:xfrm>
            <a:off x="1066800" y="1143000"/>
            <a:ext cx="77724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400">
                <a:effectLst/>
              </a:rPr>
              <a:t>&lt;</a:t>
            </a:r>
            <a:r>
              <a:rPr lang="en-US" altLang="ja-JP" sz="2400">
                <a:effectLst/>
              </a:rPr>
              <a:t>Unsigned&gt; </a:t>
            </a:r>
            <a:r>
              <a:rPr lang="ja-JP" altLang="en-US" sz="2400">
                <a:effectLst/>
              </a:rPr>
              <a:t>の型 (変数, “(” &lt;</a:t>
            </a:r>
            <a:r>
              <a:rPr lang="en-US" altLang="ja-JP" sz="2400">
                <a:effectLst/>
              </a:rPr>
              <a:t>Exp&gt; “)” </a:t>
            </a:r>
            <a:r>
              <a:rPr lang="ja-JP" altLang="en-US" sz="2400">
                <a:effectLst/>
              </a:rPr>
              <a:t>の場合)</a:t>
            </a:r>
          </a:p>
        </p:txBody>
      </p:sp>
      <p:sp>
        <p:nvSpPr>
          <p:cNvPr id="126980" name="Rectangle 4"/>
          <p:cNvSpPr>
            <a:spLocks noChangeArrowheads="1"/>
          </p:cNvSpPr>
          <p:nvPr/>
        </p:nvSpPr>
        <p:spPr bwMode="auto">
          <a:xfrm>
            <a:off x="381000" y="1600200"/>
            <a:ext cx="8458200" cy="4953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600" dirty="0"/>
              <a:t>       case </a:t>
            </a:r>
            <a:r>
              <a:rPr lang="ja-JP" altLang="en-US" sz="2600" dirty="0"/>
              <a:t>名前</a:t>
            </a:r>
            <a:r>
              <a:rPr lang="en-US" altLang="ja-JP" sz="2600" dirty="0"/>
              <a:t> :                 </a:t>
            </a:r>
            <a:r>
              <a:rPr lang="en-US" altLang="ja-JP" sz="2400" dirty="0">
                <a:solidFill>
                  <a:srgbClr val="FFFF99"/>
                </a:solidFill>
              </a:rPr>
              <a:t>// </a:t>
            </a:r>
            <a:r>
              <a:rPr lang="ja-JP" altLang="en-US" sz="2400" dirty="0">
                <a:solidFill>
                  <a:srgbClr val="FFFF99"/>
                </a:solidFill>
              </a:rPr>
              <a:t>変数の場合</a:t>
            </a:r>
          </a:p>
          <a:p>
            <a:r>
              <a:rPr lang="en-US" altLang="ja-JP" sz="2800" dirty="0"/>
              <a:t>           String name = </a:t>
            </a:r>
            <a:r>
              <a:rPr lang="en-US" altLang="ja-JP" sz="2800" dirty="0" err="1"/>
              <a:t>token.strValue</a:t>
            </a:r>
            <a:r>
              <a:rPr lang="en-US" altLang="ja-JP" sz="2800" dirty="0"/>
              <a:t> </a:t>
            </a:r>
            <a:r>
              <a:rPr lang="ja-JP" altLang="en-US" sz="2800" dirty="0"/>
              <a:t>の値; </a:t>
            </a:r>
            <a:r>
              <a:rPr lang="ja-JP" altLang="en-US" sz="2400" dirty="0">
                <a:solidFill>
                  <a:srgbClr val="FFFF99"/>
                </a:solidFill>
              </a:rPr>
              <a:t>// 変数名を得る</a:t>
            </a:r>
            <a:r>
              <a:rPr lang="en-US" altLang="ja-JP" sz="2800" dirty="0"/>
              <a:t> </a:t>
            </a:r>
            <a:endParaRPr lang="ja-JP" altLang="en-US" sz="2400" dirty="0">
              <a:solidFill>
                <a:srgbClr val="FFFF99"/>
              </a:solidFill>
            </a:endParaRPr>
          </a:p>
          <a:p>
            <a:r>
              <a:rPr lang="en-US" altLang="ja-JP" sz="2600" dirty="0"/>
              <a:t>            token = </a:t>
            </a:r>
            <a:r>
              <a:rPr lang="en-US" altLang="ja-JP" sz="2600" dirty="0" err="1"/>
              <a:t>nextToken</a:t>
            </a:r>
            <a:r>
              <a:rPr lang="en-US" altLang="ja-JP" sz="2600" dirty="0"/>
              <a:t>();</a:t>
            </a:r>
          </a:p>
          <a:p>
            <a:r>
              <a:rPr lang="en-US" altLang="ja-JP" sz="2600" dirty="0"/>
              <a:t>            </a:t>
            </a:r>
            <a:r>
              <a:rPr lang="en-US" altLang="ja-JP" sz="2600" dirty="0">
                <a:solidFill>
                  <a:srgbClr val="FF99FF"/>
                </a:solidFill>
              </a:rPr>
              <a:t>return </a:t>
            </a:r>
            <a:r>
              <a:rPr lang="en-US" altLang="ja-JP" sz="2600" dirty="0" err="1">
                <a:solidFill>
                  <a:srgbClr val="FF99FF"/>
                </a:solidFill>
              </a:rPr>
              <a:t>varTable.getType</a:t>
            </a:r>
            <a:r>
              <a:rPr lang="en-US" altLang="ja-JP" sz="2600" dirty="0">
                <a:solidFill>
                  <a:srgbClr val="FF99FF"/>
                </a:solidFill>
              </a:rPr>
              <a:t> (name);</a:t>
            </a:r>
          </a:p>
          <a:p>
            <a:r>
              <a:rPr lang="en-US" altLang="ja-JP" sz="2600" dirty="0"/>
              <a:t>            </a:t>
            </a:r>
            <a:r>
              <a:rPr lang="ja-JP" altLang="en-US" sz="2600" dirty="0"/>
              <a:t>                             </a:t>
            </a:r>
            <a:r>
              <a:rPr lang="ja-JP" altLang="en-US" sz="2400" dirty="0">
                <a:solidFill>
                  <a:srgbClr val="FFFF99"/>
                </a:solidFill>
              </a:rPr>
              <a:t>// 変数表に登録されている型</a:t>
            </a:r>
          </a:p>
          <a:p>
            <a:r>
              <a:rPr lang="en-US" altLang="ja-JP" sz="2600" dirty="0"/>
              <a:t>       case “(” :                    </a:t>
            </a:r>
            <a:r>
              <a:rPr lang="en-US" altLang="ja-JP" sz="2400" dirty="0">
                <a:solidFill>
                  <a:srgbClr val="FFFF99"/>
                </a:solidFill>
              </a:rPr>
              <a:t>// “(” &lt;</a:t>
            </a:r>
            <a:r>
              <a:rPr lang="en-US" altLang="ja-JP" sz="2400" dirty="0" err="1">
                <a:solidFill>
                  <a:srgbClr val="FFFF99"/>
                </a:solidFill>
              </a:rPr>
              <a:t>Exp</a:t>
            </a:r>
            <a:r>
              <a:rPr lang="en-US" altLang="ja-JP" sz="2400" dirty="0">
                <a:solidFill>
                  <a:srgbClr val="FFFF99"/>
                </a:solidFill>
              </a:rPr>
              <a:t>&gt; “)” </a:t>
            </a:r>
            <a:r>
              <a:rPr lang="ja-JP" altLang="en-US" sz="2400" dirty="0">
                <a:solidFill>
                  <a:srgbClr val="FFFF99"/>
                </a:solidFill>
              </a:rPr>
              <a:t>の場合</a:t>
            </a:r>
          </a:p>
          <a:p>
            <a:r>
              <a:rPr lang="en-US" altLang="ja-JP" sz="2600" dirty="0"/>
              <a:t>            token = </a:t>
            </a:r>
            <a:r>
              <a:rPr lang="en-US" altLang="ja-JP" sz="2600" dirty="0" err="1"/>
              <a:t>nextToken</a:t>
            </a:r>
            <a:r>
              <a:rPr lang="en-US" altLang="ja-JP" sz="2600" dirty="0"/>
              <a:t>();</a:t>
            </a:r>
          </a:p>
          <a:p>
            <a:r>
              <a:rPr lang="en-US" altLang="ja-JP" sz="2600" dirty="0"/>
              <a:t>            Type </a:t>
            </a:r>
            <a:r>
              <a:rPr lang="en-US" altLang="ja-JP" sz="2600" dirty="0" err="1">
                <a:solidFill>
                  <a:srgbClr val="FF99FF"/>
                </a:solidFill>
              </a:rPr>
              <a:t>type</a:t>
            </a:r>
            <a:r>
              <a:rPr lang="en-US" altLang="ja-JP" sz="2600" dirty="0">
                <a:solidFill>
                  <a:srgbClr val="FF99FF"/>
                </a:solidFill>
              </a:rPr>
              <a:t> = </a:t>
            </a:r>
            <a:r>
              <a:rPr lang="en-US" altLang="ja-JP" sz="2600" dirty="0" err="1">
                <a:solidFill>
                  <a:srgbClr val="FF99FF"/>
                </a:solidFill>
              </a:rPr>
              <a:t>parseExp</a:t>
            </a:r>
            <a:r>
              <a:rPr lang="en-US" altLang="ja-JP" sz="2600" dirty="0">
                <a:solidFill>
                  <a:srgbClr val="FF99FF"/>
                </a:solidFill>
              </a:rPr>
              <a:t>(); </a:t>
            </a:r>
            <a:r>
              <a:rPr lang="en-US" altLang="ja-JP" sz="2400" dirty="0">
                <a:solidFill>
                  <a:srgbClr val="FFFF99"/>
                </a:solidFill>
              </a:rPr>
              <a:t>// &lt;</a:t>
            </a:r>
            <a:r>
              <a:rPr lang="en-US" altLang="ja-JP" sz="2400" dirty="0" err="1">
                <a:solidFill>
                  <a:srgbClr val="FFFF99"/>
                </a:solidFill>
              </a:rPr>
              <a:t>Exp</a:t>
            </a:r>
            <a:r>
              <a:rPr lang="en-US" altLang="ja-JP" sz="2400" dirty="0">
                <a:solidFill>
                  <a:srgbClr val="FFFF99"/>
                </a:solidFill>
              </a:rPr>
              <a:t>&gt; </a:t>
            </a:r>
            <a:r>
              <a:rPr lang="ja-JP" altLang="en-US" sz="2400" dirty="0">
                <a:solidFill>
                  <a:srgbClr val="FFFF99"/>
                </a:solidFill>
              </a:rPr>
              <a:t>の型をコピー</a:t>
            </a:r>
          </a:p>
          <a:p>
            <a:r>
              <a:rPr lang="en-US" altLang="ja-JP" sz="2600" dirty="0"/>
              <a:t>            if (token == “)”) token = </a:t>
            </a:r>
            <a:r>
              <a:rPr lang="en-US" altLang="ja-JP" sz="2600" dirty="0" err="1"/>
              <a:t>nextToken</a:t>
            </a:r>
            <a:r>
              <a:rPr lang="en-US" altLang="ja-JP" sz="2600" dirty="0"/>
              <a:t>(); </a:t>
            </a:r>
          </a:p>
          <a:p>
            <a:r>
              <a:rPr lang="en-US" altLang="ja-JP" sz="2600" dirty="0"/>
              <a:t>                else </a:t>
            </a:r>
            <a:r>
              <a:rPr lang="en-US" altLang="ja-JP" sz="2600" dirty="0" err="1"/>
              <a:t>syntaxError</a:t>
            </a:r>
            <a:r>
              <a:rPr lang="en-US" altLang="ja-JP" sz="2600" dirty="0"/>
              <a:t>();</a:t>
            </a:r>
          </a:p>
          <a:p>
            <a:r>
              <a:rPr lang="en-US" altLang="ja-JP" sz="2600" dirty="0"/>
              <a:t>            </a:t>
            </a:r>
            <a:r>
              <a:rPr lang="en-US" altLang="ja-JP" sz="2600" dirty="0">
                <a:solidFill>
                  <a:srgbClr val="FF99FF"/>
                </a:solidFill>
              </a:rPr>
              <a:t>return type;  </a:t>
            </a:r>
            <a:r>
              <a:rPr lang="en-US" altLang="ja-JP" sz="2600" dirty="0"/>
              <a:t>               </a:t>
            </a:r>
            <a:r>
              <a:rPr lang="en-US" altLang="ja-JP" sz="2400" dirty="0">
                <a:solidFill>
                  <a:srgbClr val="FFFF99"/>
                </a:solidFill>
              </a:rPr>
              <a:t>// &lt;</a:t>
            </a:r>
            <a:r>
              <a:rPr lang="en-US" altLang="ja-JP" sz="2400" dirty="0" err="1">
                <a:solidFill>
                  <a:srgbClr val="FFFF99"/>
                </a:solidFill>
              </a:rPr>
              <a:t>Exp</a:t>
            </a:r>
            <a:r>
              <a:rPr lang="en-US" altLang="ja-JP" sz="2400" dirty="0">
                <a:solidFill>
                  <a:srgbClr val="FFFF99"/>
                </a:solidFill>
              </a:rPr>
              <a:t>&gt; </a:t>
            </a:r>
            <a:r>
              <a:rPr lang="ja-JP" altLang="en-US" sz="2400" dirty="0">
                <a:solidFill>
                  <a:srgbClr val="FFFF99"/>
                </a:solidFill>
              </a:rPr>
              <a:t>の型</a:t>
            </a:r>
          </a:p>
          <a:p>
            <a:r>
              <a:rPr lang="ja-JP" altLang="en-US" sz="2800" dirty="0"/>
              <a:t>                   :</a:t>
            </a:r>
            <a:endParaRPr lang="ja-JP" altLang="en-US" sz="2400" dirty="0">
              <a:solidFill>
                <a:srgbClr val="FFFF99"/>
              </a:solidFill>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idx="4294967295"/>
          </p:nvPr>
        </p:nvSpPr>
        <p:spPr>
          <a:xfrm>
            <a:off x="1066800" y="228600"/>
            <a:ext cx="75438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式の型判定</a:t>
            </a:r>
          </a:p>
        </p:txBody>
      </p:sp>
      <p:sp>
        <p:nvSpPr>
          <p:cNvPr id="130051" name="Rectangle 3"/>
          <p:cNvSpPr>
            <a:spLocks noGrp="1" noChangeArrowheads="1"/>
          </p:cNvSpPr>
          <p:nvPr>
            <p:ph type="body" idx="4294967295"/>
          </p:nvPr>
        </p:nvSpPr>
        <p:spPr>
          <a:xfrm>
            <a:off x="1066800" y="762000"/>
            <a:ext cx="77724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400">
                <a:effectLst/>
              </a:rPr>
              <a:t>&lt;</a:t>
            </a:r>
            <a:r>
              <a:rPr lang="en-US" altLang="ja-JP" sz="2400">
                <a:effectLst/>
              </a:rPr>
              <a:t>Unsigned&gt; </a:t>
            </a:r>
            <a:r>
              <a:rPr lang="ja-JP" altLang="en-US" sz="2400">
                <a:effectLst/>
              </a:rPr>
              <a:t>の型 (変数, 配列</a:t>
            </a:r>
            <a:r>
              <a:rPr lang="en-US" altLang="ja-JP" sz="2400">
                <a:effectLst/>
              </a:rPr>
              <a:t>)</a:t>
            </a:r>
          </a:p>
        </p:txBody>
      </p:sp>
      <p:sp>
        <p:nvSpPr>
          <p:cNvPr id="130052" name="Rectangle 4"/>
          <p:cNvSpPr>
            <a:spLocks noChangeArrowheads="1"/>
          </p:cNvSpPr>
          <p:nvPr/>
        </p:nvSpPr>
        <p:spPr bwMode="auto">
          <a:xfrm>
            <a:off x="304800" y="1143000"/>
            <a:ext cx="8610600" cy="5486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600" dirty="0"/>
              <a:t> </a:t>
            </a:r>
            <a:r>
              <a:rPr lang="en-US" altLang="ja-JP" sz="2400" dirty="0"/>
              <a:t>case </a:t>
            </a:r>
            <a:r>
              <a:rPr lang="ja-JP" altLang="en-US" sz="2400" dirty="0"/>
              <a:t>名前</a:t>
            </a:r>
            <a:r>
              <a:rPr lang="en-US" altLang="ja-JP" sz="2400" dirty="0"/>
              <a:t> :                 </a:t>
            </a:r>
            <a:r>
              <a:rPr lang="en-US" altLang="ja-JP" sz="2000" dirty="0">
                <a:solidFill>
                  <a:srgbClr val="FFFF99"/>
                </a:solidFill>
              </a:rPr>
              <a:t>// </a:t>
            </a:r>
            <a:r>
              <a:rPr lang="ja-JP" altLang="en-US" sz="2000" dirty="0">
                <a:solidFill>
                  <a:srgbClr val="FFFF99"/>
                </a:solidFill>
              </a:rPr>
              <a:t>変数の場合</a:t>
            </a:r>
          </a:p>
          <a:p>
            <a:r>
              <a:rPr lang="en-US" altLang="ja-JP" sz="2400" dirty="0"/>
              <a:t>      String name = </a:t>
            </a:r>
            <a:r>
              <a:rPr lang="en-US" altLang="ja-JP" sz="2400" dirty="0" err="1"/>
              <a:t>token.strValue</a:t>
            </a:r>
            <a:r>
              <a:rPr lang="en-US" altLang="ja-JP" sz="2400" dirty="0"/>
              <a:t> </a:t>
            </a:r>
            <a:r>
              <a:rPr lang="ja-JP" altLang="en-US" sz="2400" dirty="0"/>
              <a:t>の値; </a:t>
            </a:r>
            <a:r>
              <a:rPr lang="ja-JP" altLang="en-US" sz="2000" dirty="0">
                <a:solidFill>
                  <a:srgbClr val="FFFF99"/>
                </a:solidFill>
              </a:rPr>
              <a:t>// 変数名を得る</a:t>
            </a:r>
            <a:r>
              <a:rPr lang="en-US" altLang="ja-JP" sz="2400" dirty="0"/>
              <a:t> </a:t>
            </a:r>
            <a:endParaRPr lang="ja-JP" altLang="en-US" sz="2400" dirty="0">
              <a:solidFill>
                <a:srgbClr val="FFFF99"/>
              </a:solidFill>
            </a:endParaRPr>
          </a:p>
          <a:p>
            <a:r>
              <a:rPr lang="en-US" altLang="ja-JP" sz="2400" dirty="0"/>
              <a:t>      token = </a:t>
            </a:r>
            <a:r>
              <a:rPr lang="en-US" altLang="ja-JP" sz="2400" dirty="0" err="1"/>
              <a:t>nextToken</a:t>
            </a:r>
            <a:r>
              <a:rPr lang="en-US" altLang="ja-JP" sz="2400" dirty="0"/>
              <a:t>();</a:t>
            </a:r>
          </a:p>
          <a:p>
            <a:r>
              <a:rPr lang="en-US" altLang="ja-JP" sz="2400" dirty="0"/>
              <a:t>      Type </a:t>
            </a:r>
            <a:r>
              <a:rPr lang="en-US" altLang="ja-JP" sz="2400" dirty="0" err="1">
                <a:solidFill>
                  <a:srgbClr val="FF99FF"/>
                </a:solidFill>
              </a:rPr>
              <a:t>type</a:t>
            </a:r>
            <a:r>
              <a:rPr lang="en-US" altLang="ja-JP" sz="2400" dirty="0">
                <a:solidFill>
                  <a:srgbClr val="FF99FF"/>
                </a:solidFill>
              </a:rPr>
              <a:t> = </a:t>
            </a:r>
            <a:r>
              <a:rPr lang="en-US" altLang="ja-JP" sz="2400" dirty="0" err="1">
                <a:solidFill>
                  <a:srgbClr val="FF99FF"/>
                </a:solidFill>
              </a:rPr>
              <a:t>varTable.getType</a:t>
            </a:r>
            <a:r>
              <a:rPr lang="en-US" altLang="ja-JP" sz="2400" dirty="0">
                <a:solidFill>
                  <a:srgbClr val="FF99FF"/>
                </a:solidFill>
              </a:rPr>
              <a:t> (name)</a:t>
            </a:r>
            <a:r>
              <a:rPr lang="en-US" altLang="ja-JP" sz="2400" dirty="0"/>
              <a:t>; </a:t>
            </a:r>
            <a:r>
              <a:rPr lang="ja-JP" altLang="en-US" sz="2400" dirty="0"/>
              <a:t> </a:t>
            </a:r>
            <a:r>
              <a:rPr lang="ja-JP" altLang="en-US" sz="2000" dirty="0">
                <a:solidFill>
                  <a:srgbClr val="FFFF99"/>
                </a:solidFill>
              </a:rPr>
              <a:t>// 変数表に登録されている型</a:t>
            </a:r>
          </a:p>
          <a:p>
            <a:r>
              <a:rPr lang="ja-JP" altLang="en-US" sz="2400" dirty="0"/>
              <a:t>      </a:t>
            </a:r>
            <a:r>
              <a:rPr lang="en-US" altLang="ja-JP" sz="2400" dirty="0"/>
              <a:t>if (token == “[” ) {                         </a:t>
            </a:r>
            <a:r>
              <a:rPr lang="en-US" altLang="ja-JP" sz="2000" dirty="0">
                <a:solidFill>
                  <a:srgbClr val="FFFF99"/>
                </a:solidFill>
              </a:rPr>
              <a:t>// </a:t>
            </a:r>
            <a:r>
              <a:rPr lang="ja-JP" altLang="en-US" sz="2000" dirty="0">
                <a:solidFill>
                  <a:srgbClr val="FFFF99"/>
                </a:solidFill>
              </a:rPr>
              <a:t>配列の場合</a:t>
            </a:r>
          </a:p>
          <a:p>
            <a:r>
              <a:rPr lang="ja-JP" altLang="en-US" sz="2000" dirty="0">
                <a:solidFill>
                  <a:srgbClr val="FFFF99"/>
                </a:solidFill>
              </a:rPr>
              <a:t>           </a:t>
            </a:r>
            <a:r>
              <a:rPr lang="en-US" altLang="ja-JP" sz="2000" dirty="0"/>
              <a:t>“</a:t>
            </a:r>
            <a:r>
              <a:rPr lang="ja-JP" altLang="en-US" sz="2000" dirty="0"/>
              <a:t>[</a:t>
            </a:r>
            <a:r>
              <a:rPr lang="en-US" altLang="ja-JP" sz="2000" dirty="0"/>
              <a:t>”</a:t>
            </a:r>
            <a:r>
              <a:rPr lang="ja-JP" altLang="en-US" sz="2000" dirty="0"/>
              <a:t> &lt;</a:t>
            </a:r>
            <a:r>
              <a:rPr lang="en-US" altLang="ja-JP" sz="2000" dirty="0" err="1"/>
              <a:t>Exp</a:t>
            </a:r>
            <a:r>
              <a:rPr lang="en-US" altLang="ja-JP" sz="2000" dirty="0"/>
              <a:t>&gt; “]” </a:t>
            </a:r>
            <a:r>
              <a:rPr lang="ja-JP" altLang="en-US" sz="2000" dirty="0"/>
              <a:t>の処理;</a:t>
            </a:r>
          </a:p>
          <a:p>
            <a:r>
              <a:rPr lang="en-US" altLang="ja-JP" sz="2400" dirty="0"/>
              <a:t>         switch (type) {</a:t>
            </a:r>
          </a:p>
          <a:p>
            <a:r>
              <a:rPr lang="en-US" altLang="ja-JP" sz="2400" dirty="0"/>
              <a:t>             case ARRAYOFINT :           </a:t>
            </a:r>
            <a:r>
              <a:rPr lang="en-US" altLang="ja-JP" sz="2400" dirty="0">
                <a:solidFill>
                  <a:srgbClr val="FF99FF"/>
                </a:solidFill>
              </a:rPr>
              <a:t>type = INT;</a:t>
            </a:r>
            <a:r>
              <a:rPr lang="en-US" altLang="ja-JP" sz="2400" dirty="0"/>
              <a:t>          break</a:t>
            </a:r>
          </a:p>
          <a:p>
            <a:r>
              <a:rPr lang="ja-JP" altLang="en-US" sz="2400" dirty="0"/>
              <a:t>             </a:t>
            </a:r>
            <a:r>
              <a:rPr lang="en-US" altLang="ja-JP" sz="2400" dirty="0"/>
              <a:t>case ARRAYOFDOUBLE : </a:t>
            </a:r>
            <a:r>
              <a:rPr lang="en-US" altLang="ja-JP" sz="2400" dirty="0">
                <a:solidFill>
                  <a:srgbClr val="FF99FF"/>
                </a:solidFill>
              </a:rPr>
              <a:t>type = DOUBLE;</a:t>
            </a:r>
            <a:r>
              <a:rPr lang="en-US" altLang="ja-JP" sz="2400" dirty="0"/>
              <a:t> break;</a:t>
            </a:r>
          </a:p>
          <a:p>
            <a:r>
              <a:rPr lang="en-US" altLang="ja-JP" sz="2400" dirty="0"/>
              <a:t>             case ARRAYOFCHAR :      </a:t>
            </a:r>
            <a:r>
              <a:rPr lang="en-US" altLang="ja-JP" sz="2400" dirty="0">
                <a:solidFill>
                  <a:srgbClr val="FF99FF"/>
                </a:solidFill>
              </a:rPr>
              <a:t>type = CHAR;</a:t>
            </a:r>
            <a:r>
              <a:rPr lang="en-US" altLang="ja-JP" sz="2400" dirty="0"/>
              <a:t>      break;</a:t>
            </a:r>
          </a:p>
          <a:p>
            <a:r>
              <a:rPr lang="en-US" altLang="ja-JP" sz="2400" dirty="0"/>
              <a:t>                        :</a:t>
            </a:r>
          </a:p>
          <a:p>
            <a:r>
              <a:rPr lang="en-US" altLang="ja-JP" sz="2400" dirty="0"/>
              <a:t>             default : </a:t>
            </a:r>
            <a:r>
              <a:rPr lang="en-US" altLang="ja-JP" sz="2400" dirty="0" err="1"/>
              <a:t>syntaxError</a:t>
            </a:r>
            <a:r>
              <a:rPr lang="en-US" altLang="ja-JP" sz="2400" dirty="0"/>
              <a:t>();</a:t>
            </a:r>
          </a:p>
          <a:p>
            <a:r>
              <a:rPr lang="en-US" altLang="ja-JP" sz="2400" dirty="0"/>
              <a:t>         }</a:t>
            </a:r>
          </a:p>
          <a:p>
            <a:r>
              <a:rPr lang="en-US" altLang="ja-JP" sz="2400" dirty="0"/>
              <a:t>      }</a:t>
            </a:r>
          </a:p>
          <a:p>
            <a:r>
              <a:rPr lang="en-US" altLang="ja-JP" sz="2400" dirty="0"/>
              <a:t>      </a:t>
            </a:r>
            <a:r>
              <a:rPr lang="en-US" altLang="ja-JP" sz="2400" dirty="0">
                <a:solidFill>
                  <a:srgbClr val="FF99FF"/>
                </a:solidFill>
              </a:rPr>
              <a:t>return type;</a:t>
            </a:r>
          </a:p>
        </p:txBody>
      </p:sp>
      <p:sp useBgFill="1">
        <p:nvSpPr>
          <p:cNvPr id="130053" name="AutoShape 5"/>
          <p:cNvSpPr>
            <a:spLocks noChangeArrowheads="1"/>
          </p:cNvSpPr>
          <p:nvPr/>
        </p:nvSpPr>
        <p:spPr bwMode="auto">
          <a:xfrm>
            <a:off x="5334000" y="5334000"/>
            <a:ext cx="3200400" cy="685800"/>
          </a:xfrm>
          <a:prstGeom prst="wedgeRoundRectCallout">
            <a:avLst>
              <a:gd name="adj1" fmla="val -32440"/>
              <a:gd name="adj2" fmla="val -112963"/>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800"/>
              <a:t>スカラ型に変換</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0053"/>
                                        </p:tgtEl>
                                        <p:attrNameLst>
                                          <p:attrName>style.visibility</p:attrName>
                                        </p:attrNameLst>
                                      </p:cBhvr>
                                      <p:to>
                                        <p:strVal val="visible"/>
                                      </p:to>
                                    </p:set>
                                    <p:animEffect transition="in" filter="checkerboard(across)">
                                      <p:cBhvr>
                                        <p:cTn id="7" dur="500"/>
                                        <p:tgtEl>
                                          <p:spTgt spid="130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3" grpId="0" animBg="1"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演算によって得られる式の型</a:t>
            </a:r>
          </a:p>
        </p:txBody>
      </p:sp>
      <p:sp>
        <p:nvSpPr>
          <p:cNvPr id="134147" name="Rectangle 3"/>
          <p:cNvSpPr>
            <a:spLocks noGrp="1" noChangeArrowheads="1"/>
          </p:cNvSpPr>
          <p:nvPr>
            <p:ph type="body" idx="4294967295"/>
          </p:nvPr>
        </p:nvSpPr>
        <p:spPr>
          <a:xfrm>
            <a:off x="1066800" y="1981200"/>
            <a:ext cx="76200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式の型判定</a:t>
            </a:r>
          </a:p>
        </p:txBody>
      </p:sp>
      <p:sp>
        <p:nvSpPr>
          <p:cNvPr id="134148" name="Rectangle 4"/>
          <p:cNvSpPr>
            <a:spLocks noChangeArrowheads="1"/>
          </p:cNvSpPr>
          <p:nvPr/>
        </p:nvSpPr>
        <p:spPr bwMode="auto">
          <a:xfrm>
            <a:off x="1143000" y="2895600"/>
            <a:ext cx="7467600" cy="106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400" dirty="0">
                <a:solidFill>
                  <a:srgbClr val="FFFF99"/>
                </a:solidFill>
              </a:rPr>
              <a:t>/** @return type1op type2 </a:t>
            </a:r>
            <a:r>
              <a:rPr lang="ja-JP" altLang="en-US" sz="2400" dirty="0">
                <a:solidFill>
                  <a:srgbClr val="FFFF99"/>
                </a:solidFill>
              </a:rPr>
              <a:t>の演算によって得られる型 */</a:t>
            </a:r>
            <a:r>
              <a:rPr lang="ja-JP" altLang="en-US" dirty="0"/>
              <a:t> </a:t>
            </a:r>
          </a:p>
          <a:p>
            <a:r>
              <a:rPr lang="en-US" altLang="ja-JP" sz="2800" dirty="0"/>
              <a:t>Type </a:t>
            </a:r>
            <a:r>
              <a:rPr lang="en-US" altLang="ja-JP" sz="2800" dirty="0" err="1"/>
              <a:t>expType</a:t>
            </a:r>
            <a:r>
              <a:rPr lang="en-US" altLang="ja-JP" sz="2800" dirty="0"/>
              <a:t> (Op </a:t>
            </a:r>
            <a:r>
              <a:rPr lang="en-US" altLang="ja-JP" sz="2800" dirty="0" err="1"/>
              <a:t>op</a:t>
            </a:r>
            <a:r>
              <a:rPr lang="en-US" altLang="ja-JP" sz="2800" dirty="0"/>
              <a:t>, Type type1, Type type2)</a:t>
            </a:r>
          </a:p>
        </p:txBody>
      </p:sp>
      <p:sp>
        <p:nvSpPr>
          <p:cNvPr id="134149" name="Text Box 5"/>
          <p:cNvSpPr txBox="1">
            <a:spLocks noChangeArrowheads="1"/>
          </p:cNvSpPr>
          <p:nvPr/>
        </p:nvSpPr>
        <p:spPr bwMode="auto">
          <a:xfrm>
            <a:off x="1066800" y="4191000"/>
            <a:ext cx="74914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例 : </a:t>
            </a:r>
            <a:r>
              <a:rPr lang="en-US" altLang="ja-JP" sz="2800"/>
              <a:t>double </a:t>
            </a:r>
            <a:r>
              <a:rPr lang="ja-JP" altLang="en-US" sz="2800"/>
              <a:t>型 - </a:t>
            </a:r>
            <a:r>
              <a:rPr lang="en-US" altLang="ja-JP" sz="2800"/>
              <a:t>int </a:t>
            </a:r>
            <a:r>
              <a:rPr lang="ja-JP" altLang="en-US" sz="2800"/>
              <a:t>型 の演算によって得られる型 </a:t>
            </a:r>
          </a:p>
        </p:txBody>
      </p:sp>
      <p:sp>
        <p:nvSpPr>
          <p:cNvPr id="134150" name="Rectangle 6"/>
          <p:cNvSpPr>
            <a:spLocks noChangeArrowheads="1"/>
          </p:cNvSpPr>
          <p:nvPr/>
        </p:nvSpPr>
        <p:spPr bwMode="auto">
          <a:xfrm>
            <a:off x="1143000" y="4876800"/>
            <a:ext cx="5181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err="1"/>
              <a:t>expType</a:t>
            </a:r>
            <a:r>
              <a:rPr lang="en-US" altLang="ja-JP" sz="2800" dirty="0"/>
              <a:t> (“-”, DOUBLE, INT)</a:t>
            </a:r>
          </a:p>
        </p:txBody>
      </p:sp>
      <p:sp>
        <p:nvSpPr>
          <p:cNvPr id="134152" name="Text Box 8"/>
          <p:cNvSpPr txBox="1">
            <a:spLocks noChangeArrowheads="1"/>
          </p:cNvSpPr>
          <p:nvPr/>
        </p:nvSpPr>
        <p:spPr bwMode="auto">
          <a:xfrm>
            <a:off x="2514600" y="5715000"/>
            <a:ext cx="62611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演算子 </a:t>
            </a:r>
            <a:r>
              <a:rPr lang="en-US" altLang="ja-JP" sz="2400"/>
              <a:t>op </a:t>
            </a:r>
            <a:r>
              <a:rPr lang="ja-JP" altLang="en-US" sz="2400"/>
              <a:t>を適用できない被演算子型の場合は</a:t>
            </a:r>
          </a:p>
          <a:p>
            <a:r>
              <a:rPr lang="ja-JP" altLang="en-US" sz="2400"/>
              <a:t>エラー識別用の型 </a:t>
            </a:r>
            <a:r>
              <a:rPr lang="en-US" altLang="ja-JP" sz="2400"/>
              <a:t>Type.ERR </a:t>
            </a:r>
            <a:r>
              <a:rPr lang="ja-JP" altLang="en-US" sz="2400"/>
              <a:t>を返す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4149"/>
                                        </p:tgtEl>
                                        <p:attrNameLst>
                                          <p:attrName>style.visibility</p:attrName>
                                        </p:attrNameLst>
                                      </p:cBhvr>
                                      <p:to>
                                        <p:strVal val="visible"/>
                                      </p:to>
                                    </p:set>
                                    <p:animEffect transition="in" filter="checkerboard(across)">
                                      <p:cBhvr>
                                        <p:cTn id="7" dur="500"/>
                                        <p:tgtEl>
                                          <p:spTgt spid="1341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4150"/>
                                        </p:tgtEl>
                                        <p:attrNameLst>
                                          <p:attrName>style.visibility</p:attrName>
                                        </p:attrNameLst>
                                      </p:cBhvr>
                                      <p:to>
                                        <p:strVal val="visible"/>
                                      </p:to>
                                    </p:set>
                                    <p:animEffect transition="in" filter="checkerboard(across)">
                                      <p:cBhvr>
                                        <p:cTn id="12" dur="500"/>
                                        <p:tgtEl>
                                          <p:spTgt spid="13415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4152"/>
                                        </p:tgtEl>
                                        <p:attrNameLst>
                                          <p:attrName>style.visibility</p:attrName>
                                        </p:attrNameLst>
                                      </p:cBhvr>
                                      <p:to>
                                        <p:strVal val="visible"/>
                                      </p:to>
                                    </p:set>
                                    <p:animEffect transition="in" filter="checkerboard(across)">
                                      <p:cBhvr>
                                        <p:cTn id="17" dur="500"/>
                                        <p:tgtEl>
                                          <p:spTgt spid="1341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9" grpId="0" autoUpdateAnimBg="0"/>
      <p:bldP spid="134150" grpId="0" animBg="1" autoUpdateAnimBg="0"/>
      <p:bldP spid="134152" grpId="0"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演算によって得られる式の型</a:t>
            </a:r>
          </a:p>
        </p:txBody>
      </p:sp>
      <p:sp>
        <p:nvSpPr>
          <p:cNvPr id="131075" name="Rectangle 3"/>
          <p:cNvSpPr>
            <a:spLocks noGrp="1" noChangeArrowheads="1"/>
          </p:cNvSpPr>
          <p:nvPr>
            <p:ph type="body" idx="4294967295"/>
          </p:nvPr>
        </p:nvSpPr>
        <p:spPr>
          <a:xfrm>
            <a:off x="1066800" y="1524000"/>
            <a:ext cx="75438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各演算につき式の型の表を用意しておく</a:t>
            </a:r>
          </a:p>
        </p:txBody>
      </p:sp>
      <p:graphicFrame>
        <p:nvGraphicFramePr>
          <p:cNvPr id="131168" name="Group 96"/>
          <p:cNvGraphicFramePr>
            <a:graphicFrameLocks noGrp="1"/>
          </p:cNvGraphicFramePr>
          <p:nvPr/>
        </p:nvGraphicFramePr>
        <p:xfrm>
          <a:off x="685800" y="2286000"/>
          <a:ext cx="8001000" cy="3759202"/>
        </p:xfrm>
        <a:graphic>
          <a:graphicData uri="http://schemas.openxmlformats.org/drawingml/2006/table">
            <a:tbl>
              <a:tblPr/>
              <a:tblGrid>
                <a:gridCol w="1333500">
                  <a:extLst>
                    <a:ext uri="{9D8B030D-6E8A-4147-A177-3AD203B41FA5}">
                      <a16:colId xmlns:a16="http://schemas.microsoft.com/office/drawing/2014/main" val="20000"/>
                    </a:ext>
                  </a:extLst>
                </a:gridCol>
                <a:gridCol w="1333500">
                  <a:extLst>
                    <a:ext uri="{9D8B030D-6E8A-4147-A177-3AD203B41FA5}">
                      <a16:colId xmlns:a16="http://schemas.microsoft.com/office/drawing/2014/main" val="20001"/>
                    </a:ext>
                  </a:extLst>
                </a:gridCol>
                <a:gridCol w="1333500">
                  <a:extLst>
                    <a:ext uri="{9D8B030D-6E8A-4147-A177-3AD203B41FA5}">
                      <a16:colId xmlns:a16="http://schemas.microsoft.com/office/drawing/2014/main" val="20002"/>
                    </a:ext>
                  </a:extLst>
                </a:gridCol>
                <a:gridCol w="1333500">
                  <a:extLst>
                    <a:ext uri="{9D8B030D-6E8A-4147-A177-3AD203B41FA5}">
                      <a16:colId xmlns:a16="http://schemas.microsoft.com/office/drawing/2014/main" val="20003"/>
                    </a:ext>
                  </a:extLst>
                </a:gridCol>
                <a:gridCol w="1333500">
                  <a:extLst>
                    <a:ext uri="{9D8B030D-6E8A-4147-A177-3AD203B41FA5}">
                      <a16:colId xmlns:a16="http://schemas.microsoft.com/office/drawing/2014/main" val="20004"/>
                    </a:ext>
                  </a:extLst>
                </a:gridCol>
                <a:gridCol w="1333500">
                  <a:extLst>
                    <a:ext uri="{9D8B030D-6E8A-4147-A177-3AD203B41FA5}">
                      <a16:colId xmlns:a16="http://schemas.microsoft.com/office/drawing/2014/main" val="20005"/>
                    </a:ext>
                  </a:extLst>
                </a:gridCol>
              </a:tblGrid>
              <a:tr h="62706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long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double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char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String</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254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long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double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ERR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2706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long</a:t>
                      </a:r>
                    </a:p>
                  </a:txBody>
                  <a:tcPr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long</a:t>
                      </a:r>
                    </a:p>
                  </a:txBody>
                  <a:tcPr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long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double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long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ERR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2706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double</a:t>
                      </a:r>
                    </a:p>
                  </a:txBody>
                  <a:tcPr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double</a:t>
                      </a:r>
                    </a:p>
                  </a:txBody>
                  <a:tcPr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double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double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double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ERR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254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char</a:t>
                      </a:r>
                    </a:p>
                  </a:txBody>
                  <a:tcPr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long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double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ERR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2706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String</a:t>
                      </a:r>
                    </a:p>
                  </a:txBody>
                  <a:tcPr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ERR</a:t>
                      </a:r>
                    </a:p>
                  </a:txBody>
                  <a:tcPr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ERR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ERR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ERR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ERR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31133" name="Text Box 61"/>
          <p:cNvSpPr txBox="1">
            <a:spLocks noChangeArrowheads="1"/>
          </p:cNvSpPr>
          <p:nvPr/>
        </p:nvSpPr>
        <p:spPr bwMode="auto">
          <a:xfrm>
            <a:off x="914400" y="6096000"/>
            <a:ext cx="74517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err="1"/>
              <a:t>expType</a:t>
            </a:r>
            <a:r>
              <a:rPr lang="en-US" altLang="ja-JP" dirty="0"/>
              <a:t> (“*”, INT, DOUBLE) = DOUBLE </a:t>
            </a:r>
          </a:p>
        </p:txBody>
      </p:sp>
      <p:sp>
        <p:nvSpPr>
          <p:cNvPr id="131134" name="AutoShape 62"/>
          <p:cNvSpPr>
            <a:spLocks noChangeArrowheads="1"/>
          </p:cNvSpPr>
          <p:nvPr/>
        </p:nvSpPr>
        <p:spPr bwMode="auto">
          <a:xfrm>
            <a:off x="4800600" y="2971800"/>
            <a:ext cx="1143000" cy="457200"/>
          </a:xfrm>
          <a:prstGeom prst="roundRect">
            <a:avLst>
              <a:gd name="adj" fmla="val 16667"/>
            </a:avLst>
          </a:prstGeom>
          <a:noFill/>
          <a:ln w="28575">
            <a:solidFill>
              <a:srgbClr val="FF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1134"/>
                                        </p:tgtEl>
                                        <p:attrNameLst>
                                          <p:attrName>style.visibility</p:attrName>
                                        </p:attrNameLst>
                                      </p:cBhvr>
                                      <p:to>
                                        <p:strVal val="visible"/>
                                      </p:to>
                                    </p:set>
                                    <p:animEffect transition="in" filter="checkerboard(across)">
                                      <p:cBhvr>
                                        <p:cTn id="7" dur="500"/>
                                        <p:tgtEl>
                                          <p:spTgt spid="1311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1133"/>
                                        </p:tgtEl>
                                        <p:attrNameLst>
                                          <p:attrName>style.visibility</p:attrName>
                                        </p:attrNameLst>
                                      </p:cBhvr>
                                      <p:to>
                                        <p:strVal val="visible"/>
                                      </p:to>
                                    </p:set>
                                    <p:animEffect transition="in" filter="checkerboard(across)">
                                      <p:cBhvr>
                                        <p:cTn id="12" dur="500"/>
                                        <p:tgtEl>
                                          <p:spTgt spid="131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133" grpId="0" autoUpdateAnimBg="0"/>
      <p:bldP spid="131134"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idx="4294967295"/>
          </p:nvPr>
        </p:nvSpPr>
        <p:spPr>
          <a:xfrm>
            <a:off x="1066800" y="152400"/>
            <a:ext cx="75438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式の型判定</a:t>
            </a:r>
          </a:p>
        </p:txBody>
      </p:sp>
      <p:sp>
        <p:nvSpPr>
          <p:cNvPr id="135171" name="Rectangle 3"/>
          <p:cNvSpPr>
            <a:spLocks noGrp="1" noChangeArrowheads="1"/>
          </p:cNvSpPr>
          <p:nvPr>
            <p:ph type="body" idx="4294967295"/>
          </p:nvPr>
        </p:nvSpPr>
        <p:spPr>
          <a:xfrm>
            <a:off x="1066800" y="762000"/>
            <a:ext cx="77724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400">
                <a:effectLst/>
              </a:rPr>
              <a:t>&lt;</a:t>
            </a:r>
            <a:r>
              <a:rPr lang="en-US" altLang="ja-JP" sz="2400">
                <a:effectLst/>
              </a:rPr>
              <a:t>Term&gt; </a:t>
            </a:r>
            <a:r>
              <a:rPr lang="ja-JP" altLang="en-US" sz="2400">
                <a:effectLst/>
              </a:rPr>
              <a:t>の型</a:t>
            </a:r>
          </a:p>
        </p:txBody>
      </p:sp>
      <p:sp>
        <p:nvSpPr>
          <p:cNvPr id="135172" name="Rectangle 4"/>
          <p:cNvSpPr>
            <a:spLocks noChangeArrowheads="1"/>
          </p:cNvSpPr>
          <p:nvPr/>
        </p:nvSpPr>
        <p:spPr bwMode="auto">
          <a:xfrm>
            <a:off x="685800" y="1219200"/>
            <a:ext cx="8153400" cy="5486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600" dirty="0"/>
              <a:t>Type </a:t>
            </a:r>
            <a:r>
              <a:rPr lang="en-US" altLang="ja-JP" sz="2600" dirty="0" err="1"/>
              <a:t>parseTerm</a:t>
            </a:r>
            <a:r>
              <a:rPr lang="en-US" altLang="ja-JP" sz="2600" dirty="0"/>
              <a:t>() {</a:t>
            </a:r>
          </a:p>
          <a:p>
            <a:r>
              <a:rPr lang="en-US" altLang="ja-JP" sz="2600" dirty="0"/>
              <a:t>    Type </a:t>
            </a:r>
            <a:r>
              <a:rPr lang="en-US" altLang="ja-JP" sz="2600" dirty="0">
                <a:solidFill>
                  <a:srgbClr val="FF99FF"/>
                </a:solidFill>
              </a:rPr>
              <a:t>type1 = </a:t>
            </a:r>
            <a:r>
              <a:rPr lang="en-US" altLang="ja-JP" sz="2600" dirty="0" err="1">
                <a:solidFill>
                  <a:srgbClr val="FF99FF"/>
                </a:solidFill>
              </a:rPr>
              <a:t>parseFactor</a:t>
            </a:r>
            <a:r>
              <a:rPr lang="en-US" altLang="ja-JP" sz="2600" dirty="0">
                <a:solidFill>
                  <a:srgbClr val="FF99FF"/>
                </a:solidFill>
              </a:rPr>
              <a:t>();</a:t>
            </a:r>
            <a:r>
              <a:rPr lang="en-US" altLang="ja-JP" sz="2600" dirty="0"/>
              <a:t>       </a:t>
            </a:r>
            <a:r>
              <a:rPr lang="en-US" altLang="ja-JP" sz="2400" dirty="0">
                <a:solidFill>
                  <a:srgbClr val="FFFF99"/>
                </a:solidFill>
              </a:rPr>
              <a:t>// &lt;Factor&gt; </a:t>
            </a:r>
            <a:r>
              <a:rPr lang="ja-JP" altLang="en-US" sz="2400" dirty="0">
                <a:solidFill>
                  <a:srgbClr val="FFFF99"/>
                </a:solidFill>
              </a:rPr>
              <a:t>の型を記憶</a:t>
            </a:r>
          </a:p>
          <a:p>
            <a:r>
              <a:rPr lang="en-US" altLang="ja-JP" sz="2600" dirty="0"/>
              <a:t>    while (token == “*”) {</a:t>
            </a:r>
          </a:p>
          <a:p>
            <a:r>
              <a:rPr lang="ja-JP" altLang="en-US" sz="2600" dirty="0"/>
              <a:t>       </a:t>
            </a:r>
            <a:r>
              <a:rPr lang="en-US" altLang="ja-JP" sz="2600" dirty="0"/>
              <a:t>token = </a:t>
            </a:r>
            <a:r>
              <a:rPr lang="en-US" altLang="ja-JP" sz="2600" dirty="0" err="1"/>
              <a:t>nextToken</a:t>
            </a:r>
            <a:r>
              <a:rPr lang="en-US" altLang="ja-JP" sz="2600" dirty="0"/>
              <a:t>();</a:t>
            </a:r>
          </a:p>
          <a:p>
            <a:r>
              <a:rPr lang="en-US" altLang="ja-JP" sz="2600" dirty="0"/>
              <a:t>       if (token </a:t>
            </a:r>
            <a:r>
              <a:rPr lang="ja-JP" altLang="en-US" sz="2600" dirty="0"/>
              <a:t>∈ </a:t>
            </a:r>
            <a:r>
              <a:rPr lang="en-US" altLang="ja-JP" sz="2600" dirty="0"/>
              <a:t>First (&lt;Factor&gt;)) {</a:t>
            </a:r>
          </a:p>
          <a:p>
            <a:r>
              <a:rPr lang="en-US" altLang="ja-JP" sz="2600" dirty="0"/>
              <a:t>            Type </a:t>
            </a:r>
            <a:r>
              <a:rPr lang="en-US" altLang="ja-JP" sz="2600" dirty="0">
                <a:solidFill>
                  <a:srgbClr val="FF99FF"/>
                </a:solidFill>
              </a:rPr>
              <a:t>type2 = </a:t>
            </a:r>
            <a:r>
              <a:rPr lang="en-US" altLang="ja-JP" sz="2600" dirty="0" err="1">
                <a:solidFill>
                  <a:srgbClr val="FF99FF"/>
                </a:solidFill>
              </a:rPr>
              <a:t>parseFactor</a:t>
            </a:r>
            <a:r>
              <a:rPr lang="en-US" altLang="ja-JP" sz="2600" dirty="0">
                <a:solidFill>
                  <a:srgbClr val="FF99FF"/>
                </a:solidFill>
              </a:rPr>
              <a:t>();</a:t>
            </a:r>
          </a:p>
          <a:p>
            <a:r>
              <a:rPr lang="en-US" altLang="ja-JP" sz="2600" dirty="0"/>
              <a:t>            </a:t>
            </a:r>
            <a:r>
              <a:rPr lang="en-US" altLang="ja-JP" sz="2600" dirty="0">
                <a:solidFill>
                  <a:srgbClr val="FF99FF"/>
                </a:solidFill>
              </a:rPr>
              <a:t>type1 = </a:t>
            </a:r>
            <a:r>
              <a:rPr lang="en-US" altLang="ja-JP" sz="2600" dirty="0" err="1">
                <a:solidFill>
                  <a:srgbClr val="FF99FF"/>
                </a:solidFill>
              </a:rPr>
              <a:t>expType</a:t>
            </a:r>
            <a:r>
              <a:rPr lang="en-US" altLang="ja-JP" sz="2600" dirty="0">
                <a:solidFill>
                  <a:srgbClr val="FF99FF"/>
                </a:solidFill>
              </a:rPr>
              <a:t> (“*”, type1, type2);</a:t>
            </a:r>
          </a:p>
          <a:p>
            <a:r>
              <a:rPr lang="en-US" altLang="ja-JP" sz="2600" dirty="0"/>
              <a:t>                                                 </a:t>
            </a:r>
            <a:r>
              <a:rPr lang="en-US" altLang="ja-JP" sz="2400" dirty="0">
                <a:solidFill>
                  <a:srgbClr val="FFFF99"/>
                </a:solidFill>
              </a:rPr>
              <a:t>// type1 * type2 </a:t>
            </a:r>
            <a:r>
              <a:rPr lang="ja-JP" altLang="en-US" sz="2400" dirty="0">
                <a:solidFill>
                  <a:srgbClr val="FFFF99"/>
                </a:solidFill>
              </a:rPr>
              <a:t>の型を判別</a:t>
            </a:r>
            <a:endParaRPr lang="en-US" altLang="ja-JP" sz="2400" dirty="0">
              <a:solidFill>
                <a:srgbClr val="FFFF99"/>
              </a:solidFill>
            </a:endParaRPr>
          </a:p>
          <a:p>
            <a:r>
              <a:rPr lang="en-US" altLang="ja-JP" sz="2600" dirty="0"/>
              <a:t>            if (type1 == ERR)        </a:t>
            </a:r>
            <a:r>
              <a:rPr lang="en-US" altLang="ja-JP" sz="2400" dirty="0">
                <a:solidFill>
                  <a:srgbClr val="FFFF99"/>
                </a:solidFill>
              </a:rPr>
              <a:t>// </a:t>
            </a:r>
            <a:r>
              <a:rPr lang="ja-JP" altLang="en-US" sz="2400" dirty="0">
                <a:solidFill>
                  <a:srgbClr val="FFFF99"/>
                </a:solidFill>
              </a:rPr>
              <a:t>演算子を適用できる型か</a:t>
            </a:r>
          </a:p>
          <a:p>
            <a:r>
              <a:rPr lang="en-US" altLang="ja-JP" sz="2600" dirty="0"/>
              <a:t>                 </a:t>
            </a:r>
            <a:r>
              <a:rPr lang="en-US" altLang="ja-JP" sz="2600" dirty="0" err="1"/>
              <a:t>syntaxError</a:t>
            </a:r>
            <a:r>
              <a:rPr lang="en-US" altLang="ja-JP" sz="2600" dirty="0"/>
              <a:t> (“</a:t>
            </a:r>
            <a:r>
              <a:rPr lang="ja-JP" altLang="en-US" sz="2400" dirty="0"/>
              <a:t>型の整合性が取れていません</a:t>
            </a:r>
            <a:r>
              <a:rPr lang="en-US" altLang="ja-JP" sz="2600" dirty="0"/>
              <a:t>”)</a:t>
            </a:r>
            <a:endParaRPr lang="en-US" altLang="ja-JP" sz="2400" dirty="0">
              <a:solidFill>
                <a:srgbClr val="FFFF99"/>
              </a:solidFill>
            </a:endParaRPr>
          </a:p>
          <a:p>
            <a:r>
              <a:rPr lang="en-US" altLang="ja-JP" sz="2600" dirty="0"/>
              <a:t>       } else </a:t>
            </a:r>
            <a:r>
              <a:rPr lang="en-US" altLang="ja-JP" sz="2600" dirty="0" err="1"/>
              <a:t>SyntaxError</a:t>
            </a:r>
            <a:r>
              <a:rPr lang="en-US" altLang="ja-JP" sz="2600" dirty="0"/>
              <a:t>();</a:t>
            </a:r>
          </a:p>
          <a:p>
            <a:r>
              <a:rPr lang="en-US" altLang="ja-JP" sz="2600" dirty="0"/>
              <a:t>   }</a:t>
            </a:r>
          </a:p>
          <a:p>
            <a:r>
              <a:rPr lang="ja-JP" altLang="en-US" sz="2600" dirty="0"/>
              <a:t>   </a:t>
            </a:r>
            <a:r>
              <a:rPr lang="en-US" altLang="ja-JP" sz="2600" dirty="0">
                <a:solidFill>
                  <a:srgbClr val="FF99FF"/>
                </a:solidFill>
              </a:rPr>
              <a:t>return type1;</a:t>
            </a:r>
            <a:endParaRPr lang="en-US" altLang="ja-JP" sz="2400" dirty="0">
              <a:solidFill>
                <a:srgbClr val="FF99FF"/>
              </a:solidFill>
            </a:endParaRPr>
          </a:p>
          <a:p>
            <a:r>
              <a:rPr lang="ja-JP" altLang="en-US" sz="2600" dirty="0"/>
              <a:t>}</a:t>
            </a:r>
            <a:endParaRPr lang="ja-JP" altLang="en-US" sz="2400" dirty="0">
              <a:solidFill>
                <a:srgbClr val="FFFF99"/>
              </a:solidFill>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式解析部の返り値</a:t>
            </a:r>
          </a:p>
        </p:txBody>
      </p:sp>
      <p:sp>
        <p:nvSpPr>
          <p:cNvPr id="14745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式解析部の返り値</a:t>
            </a:r>
          </a:p>
          <a:p>
            <a:pPr lvl="1"/>
            <a:r>
              <a:rPr lang="ja-JP" altLang="en-US">
                <a:effectLst/>
              </a:rPr>
              <a:t>左辺値の有無が必要な場合 : </a:t>
            </a:r>
            <a:r>
              <a:rPr lang="en-US" altLang="ja-JP">
                <a:effectLst/>
              </a:rPr>
              <a:t>boolean</a:t>
            </a:r>
          </a:p>
          <a:p>
            <a:pPr lvl="1"/>
            <a:r>
              <a:rPr lang="ja-JP" altLang="en-US">
                <a:effectLst/>
              </a:rPr>
              <a:t>式の型が必要な場合             : </a:t>
            </a:r>
            <a:r>
              <a:rPr lang="en-US" altLang="ja-JP">
                <a:effectLst/>
              </a:rPr>
              <a:t>Type</a:t>
            </a:r>
          </a:p>
          <a:p>
            <a:pPr>
              <a:buFont typeface="Wingdings" panose="05000000000000000000" pitchFamily="2" charset="2"/>
              <a:buNone/>
            </a:pPr>
            <a:r>
              <a:rPr lang="ja-JP" altLang="en-US" sz="2800">
                <a:effectLst/>
              </a:rPr>
              <a:t>どちらも必要な場合は？</a:t>
            </a:r>
          </a:p>
        </p:txBody>
      </p:sp>
      <p:sp>
        <p:nvSpPr>
          <p:cNvPr id="147460" name="Rectangle 4"/>
          <p:cNvSpPr>
            <a:spLocks noChangeArrowheads="1"/>
          </p:cNvSpPr>
          <p:nvPr/>
        </p:nvSpPr>
        <p:spPr bwMode="auto">
          <a:xfrm>
            <a:off x="1447800" y="4419600"/>
            <a:ext cx="5791200" cy="1752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class ExpType {</a:t>
            </a:r>
          </a:p>
          <a:p>
            <a:r>
              <a:rPr lang="en-US" altLang="ja-JP" sz="2800" dirty="0"/>
              <a:t>  </a:t>
            </a:r>
            <a:r>
              <a:rPr lang="en-US" altLang="ja-JP" sz="2800" dirty="0" err="1"/>
              <a:t>boolean</a:t>
            </a:r>
            <a:r>
              <a:rPr lang="en-US" altLang="ja-JP" sz="2800" dirty="0"/>
              <a:t> </a:t>
            </a:r>
            <a:r>
              <a:rPr lang="en-US" altLang="ja-JP" sz="2800" dirty="0" err="1"/>
              <a:t>hasLeftValue</a:t>
            </a:r>
            <a:r>
              <a:rPr lang="en-US" altLang="ja-JP" sz="2800" dirty="0"/>
              <a:t>; </a:t>
            </a:r>
            <a:r>
              <a:rPr lang="en-US" altLang="ja-JP" sz="2400" dirty="0">
                <a:solidFill>
                  <a:srgbClr val="FFFF99"/>
                </a:solidFill>
              </a:rPr>
              <a:t>// </a:t>
            </a:r>
            <a:r>
              <a:rPr lang="ja-JP" altLang="en-US" sz="2400" dirty="0">
                <a:solidFill>
                  <a:srgbClr val="FFFF99"/>
                </a:solidFill>
              </a:rPr>
              <a:t>左辺値の有無</a:t>
            </a:r>
          </a:p>
          <a:p>
            <a:r>
              <a:rPr lang="en-US" altLang="ja-JP" sz="2800" dirty="0"/>
              <a:t>  Type </a:t>
            </a:r>
            <a:r>
              <a:rPr lang="en-US" altLang="ja-JP" sz="2800" dirty="0" err="1"/>
              <a:t>type</a:t>
            </a:r>
            <a:r>
              <a:rPr lang="en-US" altLang="ja-JP" sz="2800" dirty="0"/>
              <a:t>;                    </a:t>
            </a:r>
            <a:r>
              <a:rPr lang="en-US" altLang="ja-JP" sz="2400" dirty="0">
                <a:solidFill>
                  <a:srgbClr val="FFFF99"/>
                </a:solidFill>
              </a:rPr>
              <a:t>// </a:t>
            </a:r>
            <a:r>
              <a:rPr lang="ja-JP" altLang="en-US" sz="2400" dirty="0">
                <a:solidFill>
                  <a:srgbClr val="FFFF99"/>
                </a:solidFill>
              </a:rPr>
              <a:t>式の型</a:t>
            </a:r>
          </a:p>
          <a:p>
            <a:r>
              <a:rPr lang="en-US" altLang="ja-JP" sz="2800"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7460"/>
                                        </p:tgtEl>
                                        <p:attrNameLst>
                                          <p:attrName>style.visibility</p:attrName>
                                        </p:attrNameLst>
                                      </p:cBhvr>
                                      <p:to>
                                        <p:strVal val="visible"/>
                                      </p:to>
                                    </p:set>
                                    <p:animEffect transition="in" filter="checkerboard(across)">
                                      <p:cBhvr>
                                        <p:cTn id="7" dur="500"/>
                                        <p:tgtEl>
                                          <p:spTgt spid="147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60"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idx="4294967295"/>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変数表</a:t>
            </a:r>
          </a:p>
        </p:txBody>
      </p:sp>
      <p:sp>
        <p:nvSpPr>
          <p:cNvPr id="137219" name="Rectangle 3"/>
          <p:cNvSpPr>
            <a:spLocks noGrp="1" noChangeArrowheads="1"/>
          </p:cNvSpPr>
          <p:nvPr>
            <p:ph type="body" idx="4294967295"/>
          </p:nvPr>
        </p:nvSpPr>
        <p:spPr>
          <a:xfrm>
            <a:off x="1066800" y="1219200"/>
            <a:ext cx="74676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変数表</a:t>
            </a:r>
          </a:p>
          <a:p>
            <a:pPr lvl="1"/>
            <a:r>
              <a:rPr lang="ja-JP" altLang="en-US">
                <a:effectLst/>
              </a:rPr>
              <a:t>変数名, 型, 記憶番地等</a:t>
            </a:r>
            <a:endParaRPr lang="en-US" altLang="ja-JP">
              <a:effectLst/>
            </a:endParaRPr>
          </a:p>
        </p:txBody>
      </p:sp>
      <p:sp>
        <p:nvSpPr>
          <p:cNvPr id="137220" name="Text Box 4"/>
          <p:cNvSpPr txBox="1">
            <a:spLocks noChangeArrowheads="1"/>
          </p:cNvSpPr>
          <p:nvPr/>
        </p:nvSpPr>
        <p:spPr bwMode="auto">
          <a:xfrm>
            <a:off x="228600" y="2420112"/>
            <a:ext cx="8534400"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2800" dirty="0"/>
              <a:t>例 : </a:t>
            </a:r>
            <a:r>
              <a:rPr lang="en-US" altLang="ja-JP" sz="2800" dirty="0"/>
              <a:t>int </a:t>
            </a:r>
            <a:r>
              <a:rPr lang="en-US" altLang="ja-JP" sz="2800" dirty="0" err="1"/>
              <a:t>i</a:t>
            </a:r>
            <a:r>
              <a:rPr lang="en-US" altLang="ja-JP" sz="2800" dirty="0"/>
              <a:t>, j=1; char </a:t>
            </a:r>
            <a:r>
              <a:rPr lang="en-US" altLang="ja-JP" sz="2800" dirty="0" err="1"/>
              <a:t>ch</a:t>
            </a:r>
            <a:r>
              <a:rPr lang="ja-JP" altLang="en-US" sz="2800" dirty="0"/>
              <a:t>; </a:t>
            </a:r>
            <a:r>
              <a:rPr lang="en-US" altLang="ja-JP" sz="2800" dirty="0"/>
              <a:t>double d; int a[10]; double m[3][5];</a:t>
            </a:r>
          </a:p>
        </p:txBody>
      </p:sp>
      <p:graphicFrame>
        <p:nvGraphicFramePr>
          <p:cNvPr id="137361" name="Group 145"/>
          <p:cNvGraphicFramePr>
            <a:graphicFrameLocks noGrp="1"/>
          </p:cNvGraphicFramePr>
          <p:nvPr>
            <p:extLst>
              <p:ext uri="{D42A27DB-BD31-4B8C-83A1-F6EECF244321}">
                <p14:modId xmlns:p14="http://schemas.microsoft.com/office/powerpoint/2010/main" val="2206911324"/>
              </p:ext>
            </p:extLst>
          </p:nvPr>
        </p:nvGraphicFramePr>
        <p:xfrm>
          <a:off x="228600" y="3048000"/>
          <a:ext cx="8763000" cy="3566160"/>
        </p:xfrm>
        <a:graphic>
          <a:graphicData uri="http://schemas.openxmlformats.org/drawingml/2006/table">
            <a:tbl>
              <a:tblPr/>
              <a:tblGrid>
                <a:gridCol w="914400">
                  <a:extLst>
                    <a:ext uri="{9D8B030D-6E8A-4147-A177-3AD203B41FA5}">
                      <a16:colId xmlns:a16="http://schemas.microsoft.com/office/drawing/2014/main" val="20000"/>
                    </a:ext>
                  </a:extLst>
                </a:gridCol>
                <a:gridCol w="3354388">
                  <a:extLst>
                    <a:ext uri="{9D8B030D-6E8A-4147-A177-3AD203B41FA5}">
                      <a16:colId xmlns:a16="http://schemas.microsoft.com/office/drawing/2014/main" val="20001"/>
                    </a:ext>
                  </a:extLst>
                </a:gridCol>
                <a:gridCol w="1370012">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gridCol w="8382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tblGrid>
              <a:tr h="3905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名前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サイズ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代入</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参照</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未</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未</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5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済</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未</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21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char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未</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未</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05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double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未</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未</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60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array of int [10]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未</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未</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460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array of double</a:t>
                      </a: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[3][5]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2*3*5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15～44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未</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未</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7220"/>
                                        </p:tgtEl>
                                        <p:attrNameLst>
                                          <p:attrName>style.visibility</p:attrName>
                                        </p:attrNameLst>
                                      </p:cBhvr>
                                      <p:to>
                                        <p:strVal val="visible"/>
                                      </p:to>
                                    </p:set>
                                    <p:animEffect transition="in" filter="checkerboard(across)">
                                      <p:cBhvr>
                                        <p:cTn id="7" dur="500"/>
                                        <p:tgtEl>
                                          <p:spTgt spid="1372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37361"/>
                                        </p:tgtEl>
                                        <p:attrNameLst>
                                          <p:attrName>style.visibility</p:attrName>
                                        </p:attrNameLst>
                                      </p:cBhvr>
                                      <p:to>
                                        <p:strVal val="visible"/>
                                      </p:to>
                                    </p:set>
                                    <p:animEffect transition="in" filter="checkerboard(across)">
                                      <p:cBhvr>
                                        <p:cTn id="12" dur="500"/>
                                        <p:tgtEl>
                                          <p:spTgt spid="1373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20" grpId="0"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idx="4294967295"/>
          </p:nvPr>
        </p:nvSpPr>
        <p:spPr>
          <a:xfrm>
            <a:off x="1066800" y="152400"/>
            <a:ext cx="7467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式解析部の返り値</a:t>
            </a:r>
          </a:p>
        </p:txBody>
      </p:sp>
      <p:sp>
        <p:nvSpPr>
          <p:cNvPr id="148483" name="Rectangle 3"/>
          <p:cNvSpPr>
            <a:spLocks noChangeArrowheads="1"/>
          </p:cNvSpPr>
          <p:nvPr/>
        </p:nvSpPr>
        <p:spPr bwMode="auto">
          <a:xfrm>
            <a:off x="228600" y="1066800"/>
            <a:ext cx="8686800" cy="5257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600" dirty="0">
                <a:solidFill>
                  <a:srgbClr val="FF99FF"/>
                </a:solidFill>
              </a:rPr>
              <a:t>ExpType</a:t>
            </a:r>
            <a:r>
              <a:rPr lang="en-US" altLang="ja-JP" sz="2600" dirty="0"/>
              <a:t> </a:t>
            </a:r>
            <a:r>
              <a:rPr lang="en-US" altLang="ja-JP" sz="2600" dirty="0" err="1"/>
              <a:t>parseUnsigned</a:t>
            </a:r>
            <a:r>
              <a:rPr lang="en-US" altLang="ja-JP" sz="2600" dirty="0"/>
              <a:t> () {</a:t>
            </a:r>
          </a:p>
          <a:p>
            <a:r>
              <a:rPr lang="en-US" altLang="ja-JP" sz="2600" dirty="0"/>
              <a:t>    switch (token) {</a:t>
            </a:r>
          </a:p>
          <a:p>
            <a:r>
              <a:rPr lang="en-US" altLang="ja-JP" sz="2600" dirty="0"/>
              <a:t>       case </a:t>
            </a:r>
            <a:r>
              <a:rPr lang="ja-JP" altLang="en-US" sz="2600" dirty="0"/>
              <a:t>名前</a:t>
            </a:r>
            <a:r>
              <a:rPr lang="en-US" altLang="ja-JP" sz="2600" dirty="0"/>
              <a:t> :                 </a:t>
            </a:r>
            <a:r>
              <a:rPr lang="en-US" altLang="ja-JP" sz="2400" dirty="0">
                <a:solidFill>
                  <a:srgbClr val="FFFF99"/>
                </a:solidFill>
              </a:rPr>
              <a:t>// </a:t>
            </a:r>
            <a:r>
              <a:rPr lang="ja-JP" altLang="en-US" sz="2400" dirty="0">
                <a:solidFill>
                  <a:srgbClr val="FFFF99"/>
                </a:solidFill>
              </a:rPr>
              <a:t>変数の場合</a:t>
            </a:r>
          </a:p>
          <a:p>
            <a:r>
              <a:rPr lang="en-US" altLang="ja-JP" sz="2600" dirty="0"/>
              <a:t>            String name = </a:t>
            </a:r>
            <a:r>
              <a:rPr lang="en-US" altLang="ja-JP" sz="2600" dirty="0" err="1"/>
              <a:t>token.strValue</a:t>
            </a:r>
            <a:r>
              <a:rPr lang="en-US" altLang="ja-JP" sz="2600" dirty="0"/>
              <a:t> </a:t>
            </a:r>
            <a:r>
              <a:rPr lang="ja-JP" altLang="en-US" sz="2600" dirty="0"/>
              <a:t>の値; </a:t>
            </a:r>
            <a:r>
              <a:rPr lang="ja-JP" altLang="en-US" sz="2400" dirty="0">
                <a:solidFill>
                  <a:srgbClr val="FFFF99"/>
                </a:solidFill>
              </a:rPr>
              <a:t>// 変数名を得る</a:t>
            </a:r>
          </a:p>
          <a:p>
            <a:r>
              <a:rPr lang="en-US" altLang="ja-JP" sz="2600" dirty="0"/>
              <a:t>            Type </a:t>
            </a:r>
            <a:r>
              <a:rPr lang="en-US" altLang="ja-JP" sz="2600" dirty="0" err="1"/>
              <a:t>type</a:t>
            </a:r>
            <a:r>
              <a:rPr lang="en-US" altLang="ja-JP" sz="2600" dirty="0"/>
              <a:t> = </a:t>
            </a:r>
            <a:r>
              <a:rPr lang="en-US" altLang="ja-JP" sz="2600" dirty="0" err="1"/>
              <a:t>varTable.getType</a:t>
            </a:r>
            <a:r>
              <a:rPr lang="en-US" altLang="ja-JP" sz="2600" dirty="0"/>
              <a:t> (name); </a:t>
            </a:r>
            <a:r>
              <a:rPr lang="en-US" altLang="ja-JP" sz="2400" dirty="0">
                <a:solidFill>
                  <a:srgbClr val="FFFF99"/>
                </a:solidFill>
              </a:rPr>
              <a:t>// </a:t>
            </a:r>
            <a:r>
              <a:rPr lang="ja-JP" altLang="en-US" sz="2400" dirty="0">
                <a:solidFill>
                  <a:srgbClr val="FFFF99"/>
                </a:solidFill>
              </a:rPr>
              <a:t>変数表参照</a:t>
            </a:r>
          </a:p>
          <a:p>
            <a:r>
              <a:rPr lang="en-US" altLang="ja-JP" sz="2600" dirty="0"/>
              <a:t>            token = </a:t>
            </a:r>
            <a:r>
              <a:rPr lang="en-US" altLang="ja-JP" sz="2600" dirty="0" err="1"/>
              <a:t>nextToken</a:t>
            </a:r>
            <a:r>
              <a:rPr lang="en-US" altLang="ja-JP" sz="2600" dirty="0"/>
              <a:t>();</a:t>
            </a:r>
          </a:p>
          <a:p>
            <a:r>
              <a:rPr lang="en-US" altLang="ja-JP" sz="2600" dirty="0"/>
              <a:t>            </a:t>
            </a:r>
            <a:r>
              <a:rPr lang="en-US" altLang="ja-JP" sz="2600" dirty="0">
                <a:solidFill>
                  <a:srgbClr val="FF99FF"/>
                </a:solidFill>
              </a:rPr>
              <a:t>return new ExpType (true, type); </a:t>
            </a:r>
            <a:r>
              <a:rPr lang="en-US" altLang="ja-JP" sz="2600" dirty="0"/>
              <a:t> </a:t>
            </a:r>
            <a:r>
              <a:rPr lang="en-US" altLang="ja-JP" sz="2400" dirty="0">
                <a:solidFill>
                  <a:srgbClr val="FFFF99"/>
                </a:solidFill>
              </a:rPr>
              <a:t>// </a:t>
            </a:r>
            <a:r>
              <a:rPr lang="ja-JP" altLang="en-US" sz="2400" dirty="0">
                <a:solidFill>
                  <a:srgbClr val="FFFF99"/>
                </a:solidFill>
              </a:rPr>
              <a:t>左辺値あり, 変数の型</a:t>
            </a:r>
          </a:p>
          <a:p>
            <a:r>
              <a:rPr lang="en-US" altLang="ja-JP" sz="2600" dirty="0"/>
              <a:t>       case </a:t>
            </a:r>
            <a:r>
              <a:rPr lang="ja-JP" altLang="en-US" sz="2600" dirty="0"/>
              <a:t>整数</a:t>
            </a:r>
            <a:r>
              <a:rPr lang="en-US" altLang="ja-JP" sz="2600" dirty="0"/>
              <a:t> :                </a:t>
            </a:r>
            <a:r>
              <a:rPr lang="en-US" altLang="ja-JP" sz="2400" dirty="0">
                <a:solidFill>
                  <a:srgbClr val="FFFF99"/>
                </a:solidFill>
              </a:rPr>
              <a:t>// </a:t>
            </a:r>
            <a:r>
              <a:rPr lang="ja-JP" altLang="en-US" sz="2400" dirty="0">
                <a:solidFill>
                  <a:srgbClr val="FFFF99"/>
                </a:solidFill>
              </a:rPr>
              <a:t>整数の場合</a:t>
            </a:r>
          </a:p>
          <a:p>
            <a:r>
              <a:rPr lang="en-US" altLang="ja-JP" sz="2600" dirty="0"/>
              <a:t>            token = </a:t>
            </a:r>
            <a:r>
              <a:rPr lang="en-US" altLang="ja-JP" sz="2600" dirty="0" err="1"/>
              <a:t>nextToken</a:t>
            </a:r>
            <a:r>
              <a:rPr lang="en-US" altLang="ja-JP" sz="2600" dirty="0"/>
              <a:t>();</a:t>
            </a:r>
          </a:p>
          <a:p>
            <a:r>
              <a:rPr lang="en-US" altLang="ja-JP" sz="2600" dirty="0"/>
              <a:t>            </a:t>
            </a:r>
            <a:r>
              <a:rPr lang="en-US" altLang="ja-JP" sz="2600" dirty="0">
                <a:solidFill>
                  <a:srgbClr val="FF99FF"/>
                </a:solidFill>
              </a:rPr>
              <a:t>return new ExpType (false, INT); </a:t>
            </a:r>
            <a:r>
              <a:rPr lang="en-US" altLang="ja-JP" sz="2600" dirty="0"/>
              <a:t> </a:t>
            </a:r>
            <a:r>
              <a:rPr lang="en-US" altLang="ja-JP" sz="2400" dirty="0">
                <a:solidFill>
                  <a:srgbClr val="FFFF99"/>
                </a:solidFill>
              </a:rPr>
              <a:t>// </a:t>
            </a:r>
            <a:r>
              <a:rPr lang="ja-JP" altLang="en-US" sz="2400" dirty="0">
                <a:solidFill>
                  <a:srgbClr val="FFFF99"/>
                </a:solidFill>
              </a:rPr>
              <a:t>左辺値無し, </a:t>
            </a:r>
            <a:r>
              <a:rPr lang="en-US" altLang="ja-JP" sz="2400" dirty="0" err="1">
                <a:solidFill>
                  <a:srgbClr val="FFFF99"/>
                </a:solidFill>
              </a:rPr>
              <a:t>int</a:t>
            </a:r>
            <a:r>
              <a:rPr lang="ja-JP" altLang="en-US" sz="2400" dirty="0">
                <a:solidFill>
                  <a:srgbClr val="FFFF99"/>
                </a:solidFill>
              </a:rPr>
              <a:t>型</a:t>
            </a:r>
          </a:p>
          <a:p>
            <a:r>
              <a:rPr lang="en-US" altLang="ja-JP" sz="2600" dirty="0"/>
              <a:t>                    :</a:t>
            </a:r>
          </a:p>
          <a:p>
            <a:r>
              <a:rPr lang="en-US" altLang="ja-JP" sz="2600" dirty="0"/>
              <a:t>}</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break </a:t>
            </a:r>
            <a:r>
              <a:rPr lang="ja-JP" altLang="en-US">
                <a:effectLst/>
              </a:rPr>
              <a:t>文, </a:t>
            </a:r>
            <a:r>
              <a:rPr lang="en-US" altLang="ja-JP">
                <a:effectLst/>
              </a:rPr>
              <a:t>case </a:t>
            </a:r>
            <a:r>
              <a:rPr lang="ja-JP" altLang="en-US">
                <a:effectLst/>
              </a:rPr>
              <a:t>値ラベル</a:t>
            </a:r>
          </a:p>
        </p:txBody>
      </p:sp>
      <p:sp>
        <p:nvSpPr>
          <p:cNvPr id="164867"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sz="2800">
                <a:effectLst/>
              </a:rPr>
              <a:t>break </a:t>
            </a:r>
            <a:r>
              <a:rPr lang="ja-JP" altLang="en-US" sz="2800">
                <a:effectLst/>
              </a:rPr>
              <a:t>文 :      ループ, </a:t>
            </a:r>
            <a:r>
              <a:rPr lang="en-US" altLang="ja-JP" sz="2800">
                <a:effectLst/>
              </a:rPr>
              <a:t>switch </a:t>
            </a:r>
            <a:r>
              <a:rPr lang="ja-JP" altLang="en-US" sz="2800">
                <a:effectLst/>
              </a:rPr>
              <a:t>文からの脱出</a:t>
            </a:r>
          </a:p>
          <a:p>
            <a:r>
              <a:rPr lang="en-US" altLang="ja-JP" sz="2800">
                <a:effectLst/>
              </a:rPr>
              <a:t>continue </a:t>
            </a:r>
            <a:r>
              <a:rPr lang="ja-JP" altLang="en-US" sz="2800">
                <a:effectLst/>
              </a:rPr>
              <a:t>文 : 次のループへ</a:t>
            </a:r>
          </a:p>
          <a:p>
            <a:r>
              <a:rPr lang="en-US" altLang="ja-JP" sz="2800">
                <a:effectLst/>
              </a:rPr>
              <a:t>case </a:t>
            </a:r>
            <a:r>
              <a:rPr lang="ja-JP" altLang="en-US" sz="2800">
                <a:effectLst/>
              </a:rPr>
              <a:t>値, </a:t>
            </a:r>
            <a:r>
              <a:rPr lang="en-US" altLang="ja-JP" sz="2800">
                <a:effectLst/>
              </a:rPr>
              <a:t>default </a:t>
            </a:r>
            <a:r>
              <a:rPr lang="ja-JP" altLang="en-US" sz="2800">
                <a:effectLst/>
              </a:rPr>
              <a:t>ラベル : </a:t>
            </a:r>
            <a:r>
              <a:rPr lang="en-US" altLang="ja-JP" sz="2800">
                <a:effectLst/>
              </a:rPr>
              <a:t>switch </a:t>
            </a:r>
            <a:r>
              <a:rPr lang="ja-JP" altLang="en-US" sz="2800">
                <a:effectLst/>
              </a:rPr>
              <a:t>文の分岐</a:t>
            </a:r>
          </a:p>
        </p:txBody>
      </p:sp>
      <p:sp>
        <p:nvSpPr>
          <p:cNvPr id="164868" name="Text Box 4"/>
          <p:cNvSpPr txBox="1">
            <a:spLocks noChangeArrowheads="1"/>
          </p:cNvSpPr>
          <p:nvPr/>
        </p:nvSpPr>
        <p:spPr bwMode="auto">
          <a:xfrm>
            <a:off x="1600200" y="4114800"/>
            <a:ext cx="58181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ループ, </a:t>
            </a:r>
            <a:r>
              <a:rPr lang="en-US" altLang="ja-JP" sz="2800"/>
              <a:t>switch</a:t>
            </a:r>
            <a:r>
              <a:rPr lang="ja-JP" altLang="en-US" sz="2800"/>
              <a:t>文内部でのみ使用可能</a:t>
            </a:r>
          </a:p>
        </p:txBody>
      </p:sp>
      <p:grpSp>
        <p:nvGrpSpPr>
          <p:cNvPr id="164871" name="Group 7"/>
          <p:cNvGrpSpPr>
            <a:grpSpLocks/>
          </p:cNvGrpSpPr>
          <p:nvPr/>
        </p:nvGrpSpPr>
        <p:grpSpPr bwMode="auto">
          <a:xfrm>
            <a:off x="1524000" y="4648200"/>
            <a:ext cx="6208713" cy="1052513"/>
            <a:chOff x="912" y="3120"/>
            <a:chExt cx="3911" cy="663"/>
          </a:xfrm>
        </p:grpSpPr>
        <p:sp>
          <p:nvSpPr>
            <p:cNvPr id="164869" name="Text Box 5"/>
            <p:cNvSpPr txBox="1">
              <a:spLocks noChangeArrowheads="1"/>
            </p:cNvSpPr>
            <p:nvPr/>
          </p:nvSpPr>
          <p:spPr bwMode="auto">
            <a:xfrm>
              <a:off x="912" y="3456"/>
              <a:ext cx="391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ループ内部, </a:t>
              </a:r>
              <a:r>
                <a:rPr lang="en-US" altLang="ja-JP" sz="2800"/>
                <a:t>switch</a:t>
              </a:r>
              <a:r>
                <a:rPr lang="ja-JP" altLang="en-US" sz="2800"/>
                <a:t>文内部の判定が必要</a:t>
              </a:r>
            </a:p>
          </p:txBody>
        </p:sp>
        <p:sp>
          <p:nvSpPr>
            <p:cNvPr id="164870" name="AutoShape 6"/>
            <p:cNvSpPr>
              <a:spLocks noChangeArrowheads="1"/>
            </p:cNvSpPr>
            <p:nvPr/>
          </p:nvSpPr>
          <p:spPr bwMode="auto">
            <a:xfrm>
              <a:off x="2592" y="3120"/>
              <a:ext cx="432" cy="336"/>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4868"/>
                                        </p:tgtEl>
                                        <p:attrNameLst>
                                          <p:attrName>style.visibility</p:attrName>
                                        </p:attrNameLst>
                                      </p:cBhvr>
                                      <p:to>
                                        <p:strVal val="visible"/>
                                      </p:to>
                                    </p:set>
                                    <p:animEffect transition="in" filter="checkerboard(across)">
                                      <p:cBhvr>
                                        <p:cTn id="7" dur="500"/>
                                        <p:tgtEl>
                                          <p:spTgt spid="1648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64871"/>
                                        </p:tgtEl>
                                        <p:attrNameLst>
                                          <p:attrName>style.visibility</p:attrName>
                                        </p:attrNameLst>
                                      </p:cBhvr>
                                      <p:to>
                                        <p:strVal val="visible"/>
                                      </p:to>
                                    </p:set>
                                    <p:animEffect transition="in" filter="wipe(up)">
                                      <p:cBhvr>
                                        <p:cTn id="12" dur="500"/>
                                        <p:tgtEl>
                                          <p:spTgt spid="1648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8" grpId="0"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idx="4294967295"/>
          </p:nvPr>
        </p:nvSpPr>
        <p:spPr>
          <a:xfrm>
            <a:off x="1066800" y="628862"/>
            <a:ext cx="75438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ループ内部の判定</a:t>
            </a:r>
          </a:p>
        </p:txBody>
      </p:sp>
      <p:sp>
        <p:nvSpPr>
          <p:cNvPr id="165893" name="Text Box 5"/>
          <p:cNvSpPr txBox="1">
            <a:spLocks noChangeArrowheads="1"/>
          </p:cNvSpPr>
          <p:nvPr/>
        </p:nvSpPr>
        <p:spPr bwMode="auto">
          <a:xfrm>
            <a:off x="1281113" y="1211263"/>
            <a:ext cx="180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ja-JP" altLang="en-US"/>
          </a:p>
        </p:txBody>
      </p:sp>
      <p:sp>
        <p:nvSpPr>
          <p:cNvPr id="165894" name="Rectangle 6"/>
          <p:cNvSpPr>
            <a:spLocks noChangeArrowheads="1"/>
          </p:cNvSpPr>
          <p:nvPr/>
        </p:nvSpPr>
        <p:spPr bwMode="auto">
          <a:xfrm>
            <a:off x="228600" y="2204594"/>
            <a:ext cx="8686800" cy="838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600" dirty="0"/>
              <a:t>private </a:t>
            </a:r>
            <a:r>
              <a:rPr lang="en-US" altLang="ja-JP" sz="2600" dirty="0" err="1"/>
              <a:t>boolean</a:t>
            </a:r>
            <a:r>
              <a:rPr lang="en-US" altLang="ja-JP" sz="2600" dirty="0"/>
              <a:t> </a:t>
            </a:r>
            <a:r>
              <a:rPr lang="en-US" altLang="ja-JP" sz="2600" dirty="0" err="1"/>
              <a:t>inLoop</a:t>
            </a:r>
            <a:r>
              <a:rPr lang="en-US" altLang="ja-JP" sz="2600" dirty="0"/>
              <a:t> = false;    </a:t>
            </a:r>
            <a:r>
              <a:rPr lang="en-US" altLang="ja-JP" sz="2400" dirty="0">
                <a:solidFill>
                  <a:srgbClr val="FFFF99"/>
                </a:solidFill>
              </a:rPr>
              <a:t>/* </a:t>
            </a:r>
            <a:r>
              <a:rPr lang="ja-JP" altLang="en-US" sz="2400" dirty="0">
                <a:solidFill>
                  <a:srgbClr val="FFFF99"/>
                </a:solidFill>
              </a:rPr>
              <a:t>ループ内部にいるか？ */</a:t>
            </a:r>
          </a:p>
          <a:p>
            <a:r>
              <a:rPr lang="en-US" altLang="ja-JP" sz="2600" dirty="0"/>
              <a:t>private </a:t>
            </a:r>
            <a:r>
              <a:rPr lang="en-US" altLang="ja-JP" sz="2600" dirty="0" err="1"/>
              <a:t>boolean</a:t>
            </a:r>
            <a:r>
              <a:rPr lang="en-US" altLang="ja-JP" sz="2600" dirty="0"/>
              <a:t> </a:t>
            </a:r>
            <a:r>
              <a:rPr lang="en-US" altLang="ja-JP" sz="2600" dirty="0" err="1"/>
              <a:t>inSwitch</a:t>
            </a:r>
            <a:r>
              <a:rPr lang="en-US" altLang="ja-JP" sz="2600" dirty="0"/>
              <a:t> = false; </a:t>
            </a:r>
            <a:r>
              <a:rPr lang="en-US" altLang="ja-JP" sz="2400" dirty="0"/>
              <a:t> </a:t>
            </a:r>
            <a:r>
              <a:rPr lang="en-US" altLang="ja-JP" sz="2400" dirty="0">
                <a:solidFill>
                  <a:srgbClr val="FFFF99"/>
                </a:solidFill>
              </a:rPr>
              <a:t>/* </a:t>
            </a:r>
            <a:r>
              <a:rPr lang="en-US" altLang="ja-JP" sz="2400" dirty="0" err="1">
                <a:solidFill>
                  <a:srgbClr val="FFFF99"/>
                </a:solidFill>
              </a:rPr>
              <a:t>swich</a:t>
            </a:r>
            <a:r>
              <a:rPr lang="ja-JP" altLang="en-US" sz="2400" dirty="0">
                <a:solidFill>
                  <a:srgbClr val="FFFF99"/>
                </a:solidFill>
              </a:rPr>
              <a:t>文内部にいるか？ */</a:t>
            </a:r>
          </a:p>
        </p:txBody>
      </p:sp>
      <p:sp>
        <p:nvSpPr>
          <p:cNvPr id="165895" name="Text Box 7"/>
          <p:cNvSpPr txBox="1">
            <a:spLocks noChangeArrowheads="1"/>
          </p:cNvSpPr>
          <p:nvPr/>
        </p:nvSpPr>
        <p:spPr bwMode="auto">
          <a:xfrm>
            <a:off x="182961" y="1560142"/>
            <a:ext cx="4655739" cy="463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dirty="0" err="1"/>
              <a:t>boolean</a:t>
            </a:r>
            <a:r>
              <a:rPr lang="ja-JP" altLang="en-US" sz="2400" dirty="0"/>
              <a:t>型のフィールド変数を準備</a:t>
            </a:r>
          </a:p>
        </p:txBody>
      </p:sp>
      <p:sp>
        <p:nvSpPr>
          <p:cNvPr id="2" name="テキスト ボックス 1">
            <a:extLst>
              <a:ext uri="{FF2B5EF4-FFF2-40B4-BE49-F238E27FC236}">
                <a16:creationId xmlns:a16="http://schemas.microsoft.com/office/drawing/2014/main" id="{44579208-1F91-40DB-8C0E-F07D0DAA21AE}"/>
              </a:ext>
            </a:extLst>
          </p:cNvPr>
          <p:cNvSpPr txBox="1"/>
          <p:nvPr/>
        </p:nvSpPr>
        <p:spPr>
          <a:xfrm>
            <a:off x="1752600" y="3815207"/>
            <a:ext cx="4621778" cy="2062103"/>
          </a:xfrm>
          <a:prstGeom prst="rect">
            <a:avLst/>
          </a:prstGeom>
          <a:noFill/>
        </p:spPr>
        <p:txBody>
          <a:bodyPr wrap="none" rtlCol="0">
            <a:spAutoFit/>
          </a:bodyPr>
          <a:lstStyle/>
          <a:p>
            <a:r>
              <a:rPr lang="ja-JP" altLang="en-US" dirty="0"/>
              <a:t>初期値は </a:t>
            </a:r>
            <a:r>
              <a:rPr lang="en-US" altLang="ja-JP" dirty="0"/>
              <a:t>false</a:t>
            </a:r>
          </a:p>
          <a:p>
            <a:endParaRPr lang="en-US" altLang="ja-JP" dirty="0"/>
          </a:p>
          <a:p>
            <a:r>
              <a:rPr lang="ja-JP" altLang="en-US" dirty="0"/>
              <a:t>ループに入ったときに</a:t>
            </a:r>
            <a:endParaRPr lang="en-US" altLang="ja-JP" dirty="0"/>
          </a:p>
          <a:p>
            <a:r>
              <a:rPr kumimoji="1" lang="en-US" altLang="ja-JP" dirty="0" err="1"/>
              <a:t>inLoop</a:t>
            </a:r>
            <a:r>
              <a:rPr kumimoji="1" lang="en-US" altLang="ja-JP" dirty="0"/>
              <a:t> </a:t>
            </a:r>
            <a:r>
              <a:rPr kumimoji="1" lang="ja-JP" altLang="en-US" dirty="0"/>
              <a:t>の値を </a:t>
            </a:r>
            <a:r>
              <a:rPr kumimoji="1" lang="en-US" altLang="ja-JP" dirty="0"/>
              <a:t>true </a:t>
            </a:r>
            <a:r>
              <a:rPr kumimoji="1" lang="ja-JP" altLang="en-US" dirty="0"/>
              <a:t>にする</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idx="4294967295"/>
          </p:nvPr>
        </p:nvSpPr>
        <p:spPr>
          <a:xfrm>
            <a:off x="1066800" y="152399"/>
            <a:ext cx="7543800" cy="9826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ループ内部の判定</a:t>
            </a:r>
          </a:p>
        </p:txBody>
      </p:sp>
      <p:sp>
        <p:nvSpPr>
          <p:cNvPr id="165892" name="Rectangle 4"/>
          <p:cNvSpPr>
            <a:spLocks noChangeArrowheads="1"/>
          </p:cNvSpPr>
          <p:nvPr/>
        </p:nvSpPr>
        <p:spPr bwMode="auto">
          <a:xfrm>
            <a:off x="228600" y="1820862"/>
            <a:ext cx="8686800" cy="4927409"/>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600" dirty="0" err="1"/>
              <a:t>parseWhile</a:t>
            </a:r>
            <a:r>
              <a:rPr lang="en-US" altLang="ja-JP" sz="2600" dirty="0"/>
              <a:t>() {</a:t>
            </a:r>
          </a:p>
          <a:p>
            <a:r>
              <a:rPr lang="en-US" altLang="ja-JP" sz="2600" dirty="0"/>
              <a:t>    if (token == “while”) token = </a:t>
            </a:r>
            <a:r>
              <a:rPr lang="en-US" altLang="ja-JP" sz="2600" dirty="0" err="1"/>
              <a:t>nextToken</a:t>
            </a:r>
            <a:r>
              <a:rPr lang="en-US" altLang="ja-JP" sz="2600" dirty="0"/>
              <a:t>(); else </a:t>
            </a:r>
            <a:r>
              <a:rPr lang="en-US" altLang="ja-JP" sz="2600" dirty="0" err="1"/>
              <a:t>syntaxError</a:t>
            </a:r>
            <a:r>
              <a:rPr lang="en-US" altLang="ja-JP" sz="2600" dirty="0"/>
              <a:t>();</a:t>
            </a:r>
          </a:p>
          <a:p>
            <a:r>
              <a:rPr lang="en-US" altLang="ja-JP" sz="2600" dirty="0"/>
              <a:t>    if (token == “(”) token = </a:t>
            </a:r>
            <a:r>
              <a:rPr lang="en-US" altLang="ja-JP" sz="2600" dirty="0" err="1"/>
              <a:t>nextToken</a:t>
            </a:r>
            <a:r>
              <a:rPr lang="en-US" altLang="ja-JP" sz="2600" dirty="0"/>
              <a:t>(); else </a:t>
            </a:r>
            <a:r>
              <a:rPr lang="en-US" altLang="ja-JP" sz="2600" dirty="0" err="1"/>
              <a:t>syntaxError</a:t>
            </a:r>
            <a:r>
              <a:rPr lang="en-US" altLang="ja-JP" sz="2600" dirty="0"/>
              <a:t>();</a:t>
            </a:r>
          </a:p>
          <a:p>
            <a:r>
              <a:rPr lang="en-US" altLang="ja-JP" sz="2600" dirty="0"/>
              <a:t>    if (token </a:t>
            </a:r>
            <a:r>
              <a:rPr lang="ja-JP" altLang="en-US" sz="2600" dirty="0"/>
              <a:t>∈ </a:t>
            </a:r>
            <a:r>
              <a:rPr lang="en-US" altLang="ja-JP" sz="2600" dirty="0"/>
              <a:t>first (&lt;Exp&gt;)) </a:t>
            </a:r>
            <a:r>
              <a:rPr lang="en-US" altLang="ja-JP" sz="2600" dirty="0" err="1"/>
              <a:t>parseExp</a:t>
            </a:r>
            <a:r>
              <a:rPr lang="en-US" altLang="ja-JP" sz="2600" dirty="0"/>
              <a:t>(); else </a:t>
            </a:r>
            <a:r>
              <a:rPr lang="en-US" altLang="ja-JP" sz="2600" dirty="0" err="1"/>
              <a:t>syntaxError</a:t>
            </a:r>
            <a:r>
              <a:rPr lang="en-US" altLang="ja-JP" sz="2600" dirty="0"/>
              <a:t>();</a:t>
            </a:r>
          </a:p>
          <a:p>
            <a:r>
              <a:rPr lang="en-US" altLang="ja-JP" sz="2600" dirty="0"/>
              <a:t>    if (token == “)”) token = </a:t>
            </a:r>
            <a:r>
              <a:rPr lang="en-US" altLang="ja-JP" sz="2600" dirty="0" err="1"/>
              <a:t>nextToken</a:t>
            </a:r>
            <a:r>
              <a:rPr lang="en-US" altLang="ja-JP" sz="2600" dirty="0"/>
              <a:t>(); else </a:t>
            </a:r>
            <a:r>
              <a:rPr lang="en-US" altLang="ja-JP" sz="2600" dirty="0" err="1"/>
              <a:t>syntaxError</a:t>
            </a:r>
            <a:r>
              <a:rPr lang="en-US" altLang="ja-JP" sz="2600" dirty="0"/>
              <a:t>();</a:t>
            </a:r>
          </a:p>
          <a:p>
            <a:r>
              <a:rPr lang="en-US" altLang="ja-JP" sz="2600" dirty="0"/>
              <a:t>    if (token </a:t>
            </a:r>
            <a:r>
              <a:rPr lang="ja-JP" altLang="en-US" sz="2600" dirty="0"/>
              <a:t>∈ </a:t>
            </a:r>
            <a:r>
              <a:rPr lang="en-US" altLang="ja-JP" sz="2600" dirty="0"/>
              <a:t>first (&lt;St&gt;)) {</a:t>
            </a:r>
          </a:p>
          <a:p>
            <a:r>
              <a:rPr lang="en-US" altLang="ja-JP" sz="2600" dirty="0"/>
              <a:t>       </a:t>
            </a:r>
            <a:r>
              <a:rPr lang="en-US" altLang="ja-JP" sz="2600" dirty="0" err="1"/>
              <a:t>boolean</a:t>
            </a:r>
            <a:r>
              <a:rPr lang="en-US" altLang="ja-JP" sz="2600" dirty="0"/>
              <a:t> </a:t>
            </a:r>
            <a:r>
              <a:rPr lang="en-US" altLang="ja-JP" sz="2600" dirty="0" err="1"/>
              <a:t>outerLoop</a:t>
            </a:r>
            <a:r>
              <a:rPr lang="en-US" altLang="ja-JP" sz="2600" dirty="0"/>
              <a:t> = </a:t>
            </a:r>
            <a:r>
              <a:rPr lang="en-US" altLang="ja-JP" sz="2600" dirty="0" err="1"/>
              <a:t>inLoop</a:t>
            </a:r>
            <a:r>
              <a:rPr lang="en-US" altLang="ja-JP" sz="2600" dirty="0"/>
              <a:t>; </a:t>
            </a:r>
            <a:r>
              <a:rPr lang="en-US" altLang="ja-JP" sz="2400" dirty="0">
                <a:solidFill>
                  <a:srgbClr val="FFFF99"/>
                </a:solidFill>
              </a:rPr>
              <a:t>/* while</a:t>
            </a:r>
            <a:r>
              <a:rPr lang="ja-JP" altLang="en-US" sz="2400" dirty="0">
                <a:solidFill>
                  <a:srgbClr val="FFFF99"/>
                </a:solidFill>
              </a:rPr>
              <a:t>文外部の情報を記憶 */</a:t>
            </a:r>
          </a:p>
          <a:p>
            <a:r>
              <a:rPr lang="en-US" altLang="ja-JP" sz="2600" dirty="0"/>
              <a:t>       </a:t>
            </a:r>
            <a:r>
              <a:rPr lang="en-US" altLang="ja-JP" sz="2600" dirty="0" err="1"/>
              <a:t>inLoop</a:t>
            </a:r>
            <a:r>
              <a:rPr lang="en-US" altLang="ja-JP" sz="2600" dirty="0"/>
              <a:t> = true;          </a:t>
            </a:r>
            <a:r>
              <a:rPr lang="en-US" altLang="ja-JP" sz="2400" dirty="0">
                <a:solidFill>
                  <a:srgbClr val="FFFF99"/>
                </a:solidFill>
              </a:rPr>
              <a:t>/* </a:t>
            </a:r>
            <a:r>
              <a:rPr lang="ja-JP" altLang="en-US" sz="2400" dirty="0">
                <a:solidFill>
                  <a:srgbClr val="FFFF99"/>
                </a:solidFill>
              </a:rPr>
              <a:t>フィールド変数の値をループ内部に */</a:t>
            </a:r>
          </a:p>
          <a:p>
            <a:r>
              <a:rPr lang="en-US" altLang="ja-JP" sz="2600" dirty="0"/>
              <a:t>       </a:t>
            </a:r>
            <a:r>
              <a:rPr lang="en-US" altLang="ja-JP" sz="2600" dirty="0" err="1"/>
              <a:t>parseSt</a:t>
            </a:r>
            <a:r>
              <a:rPr lang="en-US" altLang="ja-JP" sz="2600" dirty="0"/>
              <a:t>();       </a:t>
            </a:r>
            <a:r>
              <a:rPr lang="en-US" altLang="ja-JP" sz="2400" dirty="0">
                <a:solidFill>
                  <a:srgbClr val="FFFF99"/>
                </a:solidFill>
              </a:rPr>
              <a:t>/* </a:t>
            </a:r>
            <a:r>
              <a:rPr lang="ja-JP" altLang="en-US" sz="2400" dirty="0">
                <a:solidFill>
                  <a:srgbClr val="FFFF99"/>
                </a:solidFill>
              </a:rPr>
              <a:t>この&lt;</a:t>
            </a:r>
            <a:r>
              <a:rPr lang="en-US" altLang="ja-JP" sz="2400" dirty="0">
                <a:solidFill>
                  <a:srgbClr val="FFFF99"/>
                </a:solidFill>
              </a:rPr>
              <a:t>St&gt;</a:t>
            </a:r>
            <a:r>
              <a:rPr lang="ja-JP" altLang="en-US" sz="2400" dirty="0">
                <a:solidFill>
                  <a:srgbClr val="FFFF99"/>
                </a:solidFill>
              </a:rPr>
              <a:t>内はループ内部として処理される */</a:t>
            </a:r>
          </a:p>
          <a:p>
            <a:r>
              <a:rPr lang="en-US" altLang="ja-JP" sz="2600" dirty="0"/>
              <a:t>       </a:t>
            </a:r>
            <a:r>
              <a:rPr lang="en-US" altLang="ja-JP" sz="2600" dirty="0" err="1"/>
              <a:t>inLoop</a:t>
            </a:r>
            <a:r>
              <a:rPr lang="en-US" altLang="ja-JP" sz="2600" dirty="0"/>
              <a:t> = </a:t>
            </a:r>
            <a:r>
              <a:rPr lang="en-US" altLang="ja-JP" sz="2600" dirty="0" err="1"/>
              <a:t>outerLoop</a:t>
            </a:r>
            <a:r>
              <a:rPr lang="en-US" altLang="ja-JP" sz="2600" dirty="0"/>
              <a:t>;              </a:t>
            </a:r>
            <a:r>
              <a:rPr lang="en-US" altLang="ja-JP" sz="2400" dirty="0">
                <a:solidFill>
                  <a:srgbClr val="FFFF99"/>
                </a:solidFill>
              </a:rPr>
              <a:t>/* </a:t>
            </a:r>
            <a:r>
              <a:rPr lang="ja-JP" altLang="en-US" sz="2400" dirty="0">
                <a:solidFill>
                  <a:srgbClr val="FFFF99"/>
                </a:solidFill>
              </a:rPr>
              <a:t>外部のループ情報を復帰 */</a:t>
            </a:r>
          </a:p>
          <a:p>
            <a:r>
              <a:rPr lang="ja-JP" altLang="en-US" sz="2600" dirty="0"/>
              <a:t>   } </a:t>
            </a:r>
            <a:r>
              <a:rPr lang="en-US" altLang="ja-JP" sz="2600" dirty="0"/>
              <a:t>else </a:t>
            </a:r>
            <a:r>
              <a:rPr lang="en-US" altLang="ja-JP" sz="2600" dirty="0" err="1"/>
              <a:t>syntaxError</a:t>
            </a:r>
            <a:r>
              <a:rPr lang="en-US" altLang="ja-JP" sz="2600" dirty="0"/>
              <a:t>();</a:t>
            </a:r>
          </a:p>
          <a:p>
            <a:r>
              <a:rPr lang="en-US" altLang="ja-JP" sz="2600" dirty="0"/>
              <a:t>}</a:t>
            </a:r>
          </a:p>
        </p:txBody>
      </p:sp>
      <p:sp>
        <p:nvSpPr>
          <p:cNvPr id="165893" name="Text Box 5"/>
          <p:cNvSpPr txBox="1">
            <a:spLocks noChangeArrowheads="1"/>
          </p:cNvSpPr>
          <p:nvPr/>
        </p:nvSpPr>
        <p:spPr bwMode="auto">
          <a:xfrm>
            <a:off x="1281113" y="1101534"/>
            <a:ext cx="180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ja-JP" altLang="en-US"/>
          </a:p>
        </p:txBody>
      </p:sp>
      <p:sp>
        <p:nvSpPr>
          <p:cNvPr id="165894" name="Rectangle 6"/>
          <p:cNvSpPr>
            <a:spLocks noChangeArrowheads="1"/>
          </p:cNvSpPr>
          <p:nvPr/>
        </p:nvSpPr>
        <p:spPr bwMode="auto">
          <a:xfrm>
            <a:off x="216408" y="1071371"/>
            <a:ext cx="86868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600" dirty="0"/>
              <a:t>private </a:t>
            </a:r>
            <a:r>
              <a:rPr lang="en-US" altLang="ja-JP" sz="2600" dirty="0" err="1"/>
              <a:t>boolean</a:t>
            </a:r>
            <a:r>
              <a:rPr lang="en-US" altLang="ja-JP" sz="2600" dirty="0"/>
              <a:t> </a:t>
            </a:r>
            <a:r>
              <a:rPr lang="en-US" altLang="ja-JP" sz="2600" dirty="0" err="1"/>
              <a:t>inLoop</a:t>
            </a:r>
            <a:r>
              <a:rPr lang="en-US" altLang="ja-JP" sz="2600" dirty="0"/>
              <a:t> = false;    </a:t>
            </a:r>
            <a:r>
              <a:rPr lang="en-US" altLang="ja-JP" sz="2400" dirty="0">
                <a:solidFill>
                  <a:srgbClr val="FFFF99"/>
                </a:solidFill>
              </a:rPr>
              <a:t>/* </a:t>
            </a:r>
            <a:r>
              <a:rPr lang="ja-JP" altLang="en-US" sz="2400" dirty="0">
                <a:solidFill>
                  <a:srgbClr val="FFFF99"/>
                </a:solidFill>
              </a:rPr>
              <a:t>ループ内部にいるか？ */</a:t>
            </a:r>
          </a:p>
        </p:txBody>
      </p:sp>
    </p:spTree>
    <p:extLst>
      <p:ext uri="{BB962C8B-B14F-4D97-AF65-F5344CB8AC3E}">
        <p14:creationId xmlns:p14="http://schemas.microsoft.com/office/powerpoint/2010/main" val="345692835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idx="4294967295"/>
          </p:nvPr>
        </p:nvSpPr>
        <p:spPr>
          <a:xfrm>
            <a:off x="1066800" y="304800"/>
            <a:ext cx="74676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ループ内部の判定</a:t>
            </a:r>
          </a:p>
        </p:txBody>
      </p:sp>
      <p:sp>
        <p:nvSpPr>
          <p:cNvPr id="168963" name="Rectangle 3"/>
          <p:cNvSpPr>
            <a:spLocks noChangeArrowheads="1"/>
          </p:cNvSpPr>
          <p:nvPr/>
        </p:nvSpPr>
        <p:spPr bwMode="auto">
          <a:xfrm>
            <a:off x="228600" y="1066800"/>
            <a:ext cx="8686800" cy="4267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600" dirty="0" err="1"/>
              <a:t>parseSt</a:t>
            </a:r>
            <a:r>
              <a:rPr lang="en-US" altLang="ja-JP" sz="2600" dirty="0"/>
              <a:t>() {</a:t>
            </a:r>
          </a:p>
          <a:p>
            <a:r>
              <a:rPr lang="en-US" altLang="ja-JP" sz="2600" dirty="0"/>
              <a:t>    if (token </a:t>
            </a:r>
            <a:r>
              <a:rPr lang="ja-JP" altLang="en-US" sz="2600" dirty="0"/>
              <a:t>∈ </a:t>
            </a:r>
            <a:r>
              <a:rPr lang="en-US" altLang="ja-JP" sz="2600" dirty="0"/>
              <a:t>first(&lt;If&gt;))                </a:t>
            </a:r>
            <a:r>
              <a:rPr lang="en-US" altLang="ja-JP" sz="2600" dirty="0" err="1"/>
              <a:t>parseIf</a:t>
            </a:r>
            <a:r>
              <a:rPr lang="en-US" altLang="ja-JP" sz="2600" dirty="0"/>
              <a:t>();</a:t>
            </a:r>
          </a:p>
          <a:p>
            <a:r>
              <a:rPr lang="en-US" altLang="ja-JP" sz="2600" dirty="0"/>
              <a:t>    else if (token </a:t>
            </a:r>
            <a:r>
              <a:rPr lang="ja-JP" altLang="en-US" sz="2600" dirty="0"/>
              <a:t>∈</a:t>
            </a:r>
            <a:r>
              <a:rPr lang="en-US" altLang="ja-JP" sz="2600" dirty="0"/>
              <a:t> first (&lt;While&gt;)) </a:t>
            </a:r>
            <a:r>
              <a:rPr lang="en-US" altLang="ja-JP" sz="2600" dirty="0" err="1"/>
              <a:t>parseWhile</a:t>
            </a:r>
            <a:r>
              <a:rPr lang="en-US" altLang="ja-JP" sz="2600" dirty="0"/>
              <a:t>();</a:t>
            </a:r>
          </a:p>
          <a:p>
            <a:r>
              <a:rPr lang="en-US" altLang="ja-JP" sz="2600" dirty="0"/>
              <a:t>    else if (token </a:t>
            </a:r>
            <a:r>
              <a:rPr lang="ja-JP" altLang="en-US" sz="2600" dirty="0"/>
              <a:t>∈ </a:t>
            </a:r>
            <a:r>
              <a:rPr lang="en-US" altLang="ja-JP" sz="2600" dirty="0"/>
              <a:t>first (&lt;</a:t>
            </a:r>
            <a:r>
              <a:rPr lang="en-US" altLang="ja-JP" sz="2600" dirty="0" err="1"/>
              <a:t>Exp</a:t>
            </a:r>
            <a:r>
              <a:rPr lang="en-US" altLang="ja-JP" sz="2600" dirty="0"/>
              <a:t>&gt;))    </a:t>
            </a:r>
            <a:r>
              <a:rPr lang="en-US" altLang="ja-JP" sz="2600" dirty="0" err="1"/>
              <a:t>parseExp</a:t>
            </a:r>
            <a:r>
              <a:rPr lang="en-US" altLang="ja-JP" sz="2600" dirty="0"/>
              <a:t>();</a:t>
            </a:r>
          </a:p>
          <a:p>
            <a:r>
              <a:rPr lang="en-US" altLang="ja-JP" sz="2600" dirty="0"/>
              <a:t>    ease if (token == “break”) {         </a:t>
            </a:r>
            <a:r>
              <a:rPr lang="en-US" altLang="ja-JP" sz="2400" dirty="0">
                <a:solidFill>
                  <a:srgbClr val="FFFF99"/>
                </a:solidFill>
              </a:rPr>
              <a:t>/* break</a:t>
            </a:r>
            <a:r>
              <a:rPr lang="ja-JP" altLang="en-US" sz="2400" dirty="0">
                <a:solidFill>
                  <a:srgbClr val="FFFF99"/>
                </a:solidFill>
              </a:rPr>
              <a:t>文か？</a:t>
            </a:r>
            <a:r>
              <a:rPr lang="en-US" altLang="ja-JP" sz="2400" dirty="0">
                <a:solidFill>
                  <a:srgbClr val="FFFF99"/>
                </a:solidFill>
              </a:rPr>
              <a:t> */</a:t>
            </a:r>
            <a:endParaRPr lang="en-US" altLang="ja-JP" sz="2600" dirty="0"/>
          </a:p>
          <a:p>
            <a:r>
              <a:rPr lang="en-US" altLang="ja-JP" sz="2600" dirty="0"/>
              <a:t>        if (</a:t>
            </a:r>
            <a:r>
              <a:rPr lang="en-US" altLang="ja-JP" sz="2600" dirty="0" err="1"/>
              <a:t>inLoop</a:t>
            </a:r>
            <a:r>
              <a:rPr lang="en-US" altLang="ja-JP" sz="2600" dirty="0"/>
              <a:t> || </a:t>
            </a:r>
            <a:r>
              <a:rPr lang="en-US" altLang="ja-JP" sz="2600" dirty="0" err="1"/>
              <a:t>inSwitch</a:t>
            </a:r>
            <a:r>
              <a:rPr lang="en-US" altLang="ja-JP" sz="2600" dirty="0"/>
              <a:t>)       </a:t>
            </a:r>
            <a:r>
              <a:rPr lang="en-US" altLang="ja-JP" sz="2400" dirty="0">
                <a:solidFill>
                  <a:srgbClr val="FFFF99"/>
                </a:solidFill>
              </a:rPr>
              <a:t>/* </a:t>
            </a:r>
            <a:r>
              <a:rPr lang="ja-JP" altLang="en-US" sz="2400" dirty="0">
                <a:solidFill>
                  <a:srgbClr val="FFFF99"/>
                </a:solidFill>
              </a:rPr>
              <a:t>ループ </a:t>
            </a:r>
            <a:r>
              <a:rPr lang="en-US" altLang="ja-JP" sz="2400" dirty="0">
                <a:solidFill>
                  <a:srgbClr val="FFFF99"/>
                </a:solidFill>
              </a:rPr>
              <a:t>or switch </a:t>
            </a:r>
            <a:r>
              <a:rPr lang="ja-JP" altLang="en-US" sz="2400" dirty="0">
                <a:solidFill>
                  <a:srgbClr val="FFFF99"/>
                </a:solidFill>
              </a:rPr>
              <a:t>文内か？ */</a:t>
            </a:r>
          </a:p>
          <a:p>
            <a:r>
              <a:rPr lang="en-US" altLang="ja-JP" sz="2600" dirty="0"/>
              <a:t>            </a:t>
            </a:r>
            <a:r>
              <a:rPr lang="en-US" altLang="ja-JP" sz="2600" dirty="0" err="1"/>
              <a:t>parseBreak</a:t>
            </a:r>
            <a:r>
              <a:rPr lang="en-US" altLang="ja-JP" sz="2600" dirty="0"/>
              <a:t>();                        </a:t>
            </a:r>
            <a:r>
              <a:rPr lang="en-US" altLang="ja-JP" sz="2400" dirty="0">
                <a:solidFill>
                  <a:srgbClr val="FFFF99"/>
                </a:solidFill>
              </a:rPr>
              <a:t>/* break</a:t>
            </a:r>
            <a:r>
              <a:rPr lang="ja-JP" altLang="en-US" sz="2400" dirty="0">
                <a:solidFill>
                  <a:srgbClr val="FFFF99"/>
                </a:solidFill>
              </a:rPr>
              <a:t>文の解析へ */</a:t>
            </a:r>
          </a:p>
          <a:p>
            <a:r>
              <a:rPr lang="en-US" altLang="ja-JP" sz="2600" dirty="0"/>
              <a:t>        else </a:t>
            </a:r>
            <a:r>
              <a:rPr lang="en-US" altLang="ja-JP" sz="2600" dirty="0" err="1"/>
              <a:t>syntaxError</a:t>
            </a:r>
            <a:r>
              <a:rPr lang="en-US" altLang="ja-JP" sz="2600" dirty="0"/>
              <a:t> (“</a:t>
            </a:r>
            <a:r>
              <a:rPr lang="ja-JP" altLang="en-US" sz="2600" dirty="0"/>
              <a:t>ループ内ではありません</a:t>
            </a:r>
            <a:r>
              <a:rPr lang="en-US" altLang="ja-JP" sz="2600" dirty="0"/>
              <a:t>”</a:t>
            </a:r>
            <a:r>
              <a:rPr lang="ja-JP" altLang="en-US" sz="2600" dirty="0"/>
              <a:t>);</a:t>
            </a:r>
          </a:p>
          <a:p>
            <a:r>
              <a:rPr lang="en-US" altLang="ja-JP" sz="2600" dirty="0"/>
              <a:t>} else ...</a:t>
            </a:r>
          </a:p>
          <a:p>
            <a:r>
              <a:rPr lang="en-US" altLang="ja-JP" sz="2600" dirty="0"/>
              <a:t>                      :</a:t>
            </a:r>
          </a:p>
        </p:txBody>
      </p:sp>
      <p:sp>
        <p:nvSpPr>
          <p:cNvPr id="2" name="テキスト ボックス 1"/>
          <p:cNvSpPr txBox="1"/>
          <p:nvPr/>
        </p:nvSpPr>
        <p:spPr>
          <a:xfrm>
            <a:off x="762000" y="5715000"/>
            <a:ext cx="7441461" cy="523220"/>
          </a:xfrm>
          <a:prstGeom prst="rect">
            <a:avLst/>
          </a:prstGeom>
          <a:noFill/>
        </p:spPr>
        <p:txBody>
          <a:bodyPr wrap="none" rtlCol="0">
            <a:spAutoFit/>
          </a:bodyPr>
          <a:lstStyle/>
          <a:p>
            <a:r>
              <a:rPr lang="ja-JP" altLang="en-US" sz="2800" dirty="0"/>
              <a:t>ループ</a:t>
            </a:r>
            <a:r>
              <a:rPr lang="en-US" altLang="ja-JP" sz="2800" dirty="0"/>
              <a:t>, switch </a:t>
            </a:r>
            <a:r>
              <a:rPr lang="ja-JP" altLang="en-US" sz="2800" dirty="0"/>
              <a:t>文の外で </a:t>
            </a:r>
            <a:r>
              <a:rPr lang="en-US" altLang="ja-JP" sz="2800" dirty="0"/>
              <a:t>break </a:t>
            </a:r>
            <a:r>
              <a:rPr lang="ja-JP" altLang="en-US" sz="2800" dirty="0"/>
              <a:t>文が来たらエラー</a:t>
            </a:r>
            <a:endParaRPr kumimoji="1" lang="ja-JP" altLang="en-US" sz="2800"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Warning </a:t>
            </a:r>
            <a:r>
              <a:rPr lang="ja-JP" altLang="en-US">
                <a:effectLst/>
              </a:rPr>
              <a:t>検査</a:t>
            </a:r>
          </a:p>
        </p:txBody>
      </p:sp>
      <p:sp>
        <p:nvSpPr>
          <p:cNvPr id="171011" name="Rectangle 3"/>
          <p:cNvSpPr>
            <a:spLocks noGrp="1" noChangeArrowheads="1"/>
          </p:cNvSpPr>
          <p:nvPr>
            <p:ph type="body" idx="4294967295"/>
          </p:nvPr>
        </p:nvSpPr>
        <p:spPr>
          <a:xfrm>
            <a:off x="1066800" y="13716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Warning : </a:t>
            </a:r>
          </a:p>
          <a:p>
            <a:pPr lvl="1"/>
            <a:r>
              <a:rPr lang="ja-JP" altLang="en-US">
                <a:effectLst/>
              </a:rPr>
              <a:t>文法上はエラーではないが</a:t>
            </a:r>
          </a:p>
          <a:p>
            <a:pPr lvl="1">
              <a:buFontTx/>
              <a:buNone/>
            </a:pPr>
            <a:r>
              <a:rPr lang="ja-JP" altLang="en-US">
                <a:effectLst/>
              </a:rPr>
              <a:t>   プログラマのミスの可能性が高い</a:t>
            </a:r>
            <a:endParaRPr lang="en-US" altLang="ja-JP">
              <a:effectLst/>
            </a:endParaRPr>
          </a:p>
        </p:txBody>
      </p:sp>
      <p:sp>
        <p:nvSpPr>
          <p:cNvPr id="171012" name="Rectangle 4"/>
          <p:cNvSpPr>
            <a:spLocks noChangeArrowheads="1"/>
          </p:cNvSpPr>
          <p:nvPr/>
        </p:nvSpPr>
        <p:spPr bwMode="auto">
          <a:xfrm>
            <a:off x="1676400" y="3048000"/>
            <a:ext cx="3886200" cy="3429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a:t>int x, y, z;</a:t>
            </a:r>
          </a:p>
          <a:p>
            <a:r>
              <a:rPr lang="en-US" altLang="ja-JP" sz="2800"/>
              <a:t>while (true) {</a:t>
            </a:r>
          </a:p>
          <a:p>
            <a:r>
              <a:rPr lang="en-US" altLang="ja-JP" sz="2800"/>
              <a:t>    x = y;</a:t>
            </a:r>
          </a:p>
          <a:p>
            <a:r>
              <a:rPr lang="en-US" altLang="ja-JP" sz="2800"/>
              <a:t>    break;</a:t>
            </a:r>
          </a:p>
          <a:p>
            <a:r>
              <a:rPr lang="en-US" altLang="ja-JP" sz="2800"/>
              <a:t>    print (x);</a:t>
            </a:r>
          </a:p>
          <a:p>
            <a:r>
              <a:rPr lang="en-US" altLang="ja-JP" sz="2800"/>
              <a:t>}</a:t>
            </a:r>
          </a:p>
          <a:p>
            <a:r>
              <a:rPr lang="en-US" altLang="ja-JP" sz="2800"/>
              <a:t>x + 1;</a:t>
            </a:r>
          </a:p>
          <a:p>
            <a:r>
              <a:rPr lang="en-US" altLang="ja-JP" sz="2800"/>
              <a:t>if (x == 1);</a:t>
            </a:r>
          </a:p>
        </p:txBody>
      </p:sp>
      <p:sp useBgFill="1">
        <p:nvSpPr>
          <p:cNvPr id="171013" name="AutoShape 5"/>
          <p:cNvSpPr>
            <a:spLocks noChangeArrowheads="1"/>
          </p:cNvSpPr>
          <p:nvPr/>
        </p:nvSpPr>
        <p:spPr bwMode="auto">
          <a:xfrm>
            <a:off x="5334000" y="3657600"/>
            <a:ext cx="3200400" cy="914400"/>
          </a:xfrm>
          <a:prstGeom prst="wedgeRoundRectCallout">
            <a:avLst>
              <a:gd name="adj1" fmla="val -122620"/>
              <a:gd name="adj2" fmla="val 8162"/>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a:t>これ以前に </a:t>
            </a:r>
            <a:r>
              <a:rPr lang="en-US" altLang="ja-JP" sz="2400"/>
              <a:t>y </a:t>
            </a:r>
            <a:r>
              <a:rPr lang="ja-JP" altLang="en-US" sz="2400"/>
              <a:t>に値が</a:t>
            </a:r>
          </a:p>
          <a:p>
            <a:pPr algn="ctr"/>
            <a:r>
              <a:rPr lang="ja-JP" altLang="en-US" sz="2400"/>
              <a:t>代入されていない</a:t>
            </a:r>
          </a:p>
        </p:txBody>
      </p:sp>
      <p:sp useBgFill="1">
        <p:nvSpPr>
          <p:cNvPr id="171014" name="AutoShape 6"/>
          <p:cNvSpPr>
            <a:spLocks noChangeArrowheads="1"/>
          </p:cNvSpPr>
          <p:nvPr/>
        </p:nvSpPr>
        <p:spPr bwMode="auto">
          <a:xfrm>
            <a:off x="4038600" y="4724400"/>
            <a:ext cx="4495800" cy="533400"/>
          </a:xfrm>
          <a:prstGeom prst="wedgeRoundRectCallout">
            <a:avLst>
              <a:gd name="adj1" fmla="val -64194"/>
              <a:gd name="adj2" fmla="val 4463"/>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a:t>この文は絶対に実行されない</a:t>
            </a:r>
          </a:p>
        </p:txBody>
      </p:sp>
      <p:sp useBgFill="1">
        <p:nvSpPr>
          <p:cNvPr id="171015" name="AutoShape 7"/>
          <p:cNvSpPr>
            <a:spLocks noChangeArrowheads="1"/>
          </p:cNvSpPr>
          <p:nvPr/>
        </p:nvSpPr>
        <p:spPr bwMode="auto">
          <a:xfrm>
            <a:off x="4191000" y="2971800"/>
            <a:ext cx="4343400" cy="533400"/>
          </a:xfrm>
          <a:prstGeom prst="wedgeRoundRectCallout">
            <a:avLst>
              <a:gd name="adj1" fmla="val -69662"/>
              <a:gd name="adj2" fmla="val 18454"/>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a:t>変数 </a:t>
            </a:r>
            <a:r>
              <a:rPr lang="en-US" altLang="ja-JP" sz="2400"/>
              <a:t>z </a:t>
            </a:r>
            <a:r>
              <a:rPr lang="ja-JP" altLang="en-US" sz="2400"/>
              <a:t>は一度も使用されない</a:t>
            </a:r>
          </a:p>
        </p:txBody>
      </p:sp>
      <p:sp useBgFill="1">
        <p:nvSpPr>
          <p:cNvPr id="171016" name="AutoShape 8"/>
          <p:cNvSpPr>
            <a:spLocks noChangeArrowheads="1"/>
          </p:cNvSpPr>
          <p:nvPr/>
        </p:nvSpPr>
        <p:spPr bwMode="auto">
          <a:xfrm>
            <a:off x="4191000" y="5410200"/>
            <a:ext cx="4343400" cy="533400"/>
          </a:xfrm>
          <a:prstGeom prst="wedgeRoundRectCallout">
            <a:avLst>
              <a:gd name="adj1" fmla="val -85125"/>
              <a:gd name="adj2" fmla="val 35713"/>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a:t>代入も出力もされない式文</a:t>
            </a:r>
            <a:endParaRPr lang="en-US" altLang="ja-JP" sz="2400"/>
          </a:p>
        </p:txBody>
      </p:sp>
      <p:sp useBgFill="1">
        <p:nvSpPr>
          <p:cNvPr id="171017" name="AutoShape 9"/>
          <p:cNvSpPr>
            <a:spLocks noChangeArrowheads="1"/>
          </p:cNvSpPr>
          <p:nvPr/>
        </p:nvSpPr>
        <p:spPr bwMode="auto">
          <a:xfrm>
            <a:off x="4114800" y="6096000"/>
            <a:ext cx="4419600" cy="533400"/>
          </a:xfrm>
          <a:prstGeom prst="wedgeRoundRectCallout">
            <a:avLst>
              <a:gd name="adj1" fmla="val -68500"/>
              <a:gd name="adj2" fmla="val -12204"/>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altLang="ja-JP" sz="2400"/>
              <a:t>else </a:t>
            </a:r>
            <a:r>
              <a:rPr lang="ja-JP" altLang="en-US" sz="2400"/>
              <a:t>節の無い</a:t>
            </a:r>
            <a:r>
              <a:rPr lang="en-US" altLang="ja-JP" sz="2400"/>
              <a:t>if </a:t>
            </a:r>
            <a:r>
              <a:rPr lang="ja-JP" altLang="en-US" sz="2400"/>
              <a:t>文の文が空文</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1015"/>
                                        </p:tgtEl>
                                        <p:attrNameLst>
                                          <p:attrName>style.visibility</p:attrName>
                                        </p:attrNameLst>
                                      </p:cBhvr>
                                      <p:to>
                                        <p:strVal val="visible"/>
                                      </p:to>
                                    </p:set>
                                    <p:animEffect transition="in" filter="checkerboard(across)">
                                      <p:cBhvr>
                                        <p:cTn id="7" dur="500"/>
                                        <p:tgtEl>
                                          <p:spTgt spid="1710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71013"/>
                                        </p:tgtEl>
                                        <p:attrNameLst>
                                          <p:attrName>style.visibility</p:attrName>
                                        </p:attrNameLst>
                                      </p:cBhvr>
                                      <p:to>
                                        <p:strVal val="visible"/>
                                      </p:to>
                                    </p:set>
                                    <p:animEffect transition="in" filter="checkerboard(across)">
                                      <p:cBhvr>
                                        <p:cTn id="12" dur="500"/>
                                        <p:tgtEl>
                                          <p:spTgt spid="1710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71014"/>
                                        </p:tgtEl>
                                        <p:attrNameLst>
                                          <p:attrName>style.visibility</p:attrName>
                                        </p:attrNameLst>
                                      </p:cBhvr>
                                      <p:to>
                                        <p:strVal val="visible"/>
                                      </p:to>
                                    </p:set>
                                    <p:animEffect transition="in" filter="checkerboard(across)">
                                      <p:cBhvr>
                                        <p:cTn id="17" dur="500"/>
                                        <p:tgtEl>
                                          <p:spTgt spid="17101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71016"/>
                                        </p:tgtEl>
                                        <p:attrNameLst>
                                          <p:attrName>style.visibility</p:attrName>
                                        </p:attrNameLst>
                                      </p:cBhvr>
                                      <p:to>
                                        <p:strVal val="visible"/>
                                      </p:to>
                                    </p:set>
                                    <p:animEffect transition="in" filter="checkerboard(across)">
                                      <p:cBhvr>
                                        <p:cTn id="22" dur="500"/>
                                        <p:tgtEl>
                                          <p:spTgt spid="17101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71017"/>
                                        </p:tgtEl>
                                        <p:attrNameLst>
                                          <p:attrName>style.visibility</p:attrName>
                                        </p:attrNameLst>
                                      </p:cBhvr>
                                      <p:to>
                                        <p:strVal val="visible"/>
                                      </p:to>
                                    </p:set>
                                    <p:animEffect transition="in" filter="checkerboard(across)">
                                      <p:cBhvr>
                                        <p:cTn id="27" dur="500"/>
                                        <p:tgtEl>
                                          <p:spTgt spid="1710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3" grpId="0" animBg="1" autoUpdateAnimBg="0"/>
      <p:bldP spid="171014" grpId="0" animBg="1" autoUpdateAnimBg="0"/>
      <p:bldP spid="171015" grpId="0" animBg="1" autoUpdateAnimBg="0"/>
      <p:bldP spid="171016" grpId="0" animBg="1" autoUpdateAnimBg="0"/>
      <p:bldP spid="171017" grpId="0" animBg="1" autoUpdateAnimBg="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Warning </a:t>
            </a:r>
            <a:r>
              <a:rPr lang="ja-JP" altLang="en-US">
                <a:effectLst/>
              </a:rPr>
              <a:t>処理</a:t>
            </a:r>
          </a:p>
        </p:txBody>
      </p:sp>
      <p:sp>
        <p:nvSpPr>
          <p:cNvPr id="172035" name="Text Box 3"/>
          <p:cNvSpPr txBox="1">
            <a:spLocks noChangeArrowheads="1"/>
          </p:cNvSpPr>
          <p:nvPr/>
        </p:nvSpPr>
        <p:spPr bwMode="auto">
          <a:xfrm>
            <a:off x="609600" y="1600200"/>
            <a:ext cx="7389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Warning </a:t>
            </a:r>
            <a:r>
              <a:rPr lang="ja-JP" altLang="en-US" sz="2400"/>
              <a:t>時は警告メッセージを出してコンパイルを続ける</a:t>
            </a:r>
          </a:p>
        </p:txBody>
      </p:sp>
      <p:sp>
        <p:nvSpPr>
          <p:cNvPr id="172036" name="Rectangle 4"/>
          <p:cNvSpPr>
            <a:spLocks noChangeArrowheads="1"/>
          </p:cNvSpPr>
          <p:nvPr/>
        </p:nvSpPr>
        <p:spPr bwMode="auto">
          <a:xfrm>
            <a:off x="533400" y="2209800"/>
            <a:ext cx="8229600" cy="3048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private void warning</a:t>
            </a:r>
            <a:r>
              <a:rPr lang="ja-JP" altLang="en-US" sz="2800" dirty="0"/>
              <a:t> (</a:t>
            </a:r>
            <a:r>
              <a:rPr lang="en-US" altLang="ja-JP" sz="2800" dirty="0"/>
              <a:t>String </a:t>
            </a:r>
            <a:r>
              <a:rPr lang="en-US" altLang="ja-JP" sz="2800" dirty="0" err="1"/>
              <a:t>err_mes</a:t>
            </a:r>
            <a:r>
              <a:rPr lang="en-US" altLang="ja-JP" sz="2800" dirty="0"/>
              <a:t>) {</a:t>
            </a:r>
          </a:p>
          <a:p>
            <a:r>
              <a:rPr lang="en-US" altLang="ja-JP" sz="2800" dirty="0"/>
              <a:t>    </a:t>
            </a:r>
            <a:r>
              <a:rPr lang="en-US" altLang="ja-JP" sz="2800" dirty="0" err="1"/>
              <a:t>System.out.println</a:t>
            </a:r>
            <a:r>
              <a:rPr lang="en-US" altLang="ja-JP" sz="2800" dirty="0"/>
              <a:t> (</a:t>
            </a:r>
            <a:r>
              <a:rPr lang="en-US" altLang="ja-JP" sz="2800" dirty="0" err="1"/>
              <a:t>analyzeAt</a:t>
            </a:r>
            <a:r>
              <a:rPr lang="en-US" altLang="ja-JP" sz="2800" dirty="0"/>
              <a:t>() + “</a:t>
            </a:r>
            <a:r>
              <a:rPr lang="ja-JP" altLang="en-US" sz="2400" dirty="0"/>
              <a:t>で警告</a:t>
            </a:r>
            <a:r>
              <a:rPr lang="en-US" altLang="ja-JP" sz="2800" dirty="0"/>
              <a:t>”</a:t>
            </a:r>
            <a:r>
              <a:rPr lang="ja-JP" altLang="en-US" sz="2800" dirty="0"/>
              <a:t>);</a:t>
            </a:r>
          </a:p>
          <a:p>
            <a:r>
              <a:rPr lang="en-US" altLang="ja-JP" sz="2800" dirty="0"/>
              <a:t>       </a:t>
            </a:r>
            <a:r>
              <a:rPr lang="en-US" altLang="ja-JP" sz="2000" dirty="0">
                <a:solidFill>
                  <a:srgbClr val="FFFF66"/>
                </a:solidFill>
              </a:rPr>
              <a:t>/* </a:t>
            </a:r>
            <a:r>
              <a:rPr lang="en-US" altLang="ja-JP" sz="2400" dirty="0" err="1">
                <a:solidFill>
                  <a:srgbClr val="FFFF66"/>
                </a:solidFill>
              </a:rPr>
              <a:t>LexicalAnalyzer</a:t>
            </a:r>
            <a:r>
              <a:rPr lang="en-US" altLang="ja-JP" sz="2000" dirty="0">
                <a:solidFill>
                  <a:srgbClr val="FFFF66"/>
                </a:solidFill>
              </a:rPr>
              <a:t> </a:t>
            </a:r>
            <a:r>
              <a:rPr lang="ja-JP" altLang="en-US" sz="2000" dirty="0">
                <a:solidFill>
                  <a:srgbClr val="FFFF66"/>
                </a:solidFill>
              </a:rPr>
              <a:t>の </a:t>
            </a:r>
            <a:r>
              <a:rPr lang="en-US" altLang="ja-JP" sz="2400" dirty="0" err="1">
                <a:solidFill>
                  <a:srgbClr val="FFFF66"/>
                </a:solidFill>
              </a:rPr>
              <a:t>analyzeAt</a:t>
            </a:r>
            <a:r>
              <a:rPr lang="en-US" altLang="ja-JP" sz="2400" dirty="0">
                <a:solidFill>
                  <a:srgbClr val="FFFF66"/>
                </a:solidFill>
              </a:rPr>
              <a:t>()</a:t>
            </a:r>
            <a:r>
              <a:rPr lang="en-US" altLang="ja-JP" sz="2000" dirty="0">
                <a:solidFill>
                  <a:srgbClr val="FFFF66"/>
                </a:solidFill>
              </a:rPr>
              <a:t> </a:t>
            </a:r>
            <a:r>
              <a:rPr lang="ja-JP" altLang="en-US" sz="2000" dirty="0">
                <a:solidFill>
                  <a:srgbClr val="FFFF66"/>
                </a:solidFill>
              </a:rPr>
              <a:t>を用いて警告位置表示 */</a:t>
            </a:r>
          </a:p>
          <a:p>
            <a:r>
              <a:rPr lang="en-US" altLang="ja-JP" sz="2800" dirty="0"/>
              <a:t>    </a:t>
            </a:r>
            <a:r>
              <a:rPr lang="en-US" altLang="ja-JP" sz="2800" dirty="0" err="1"/>
              <a:t>System.out.println</a:t>
            </a:r>
            <a:r>
              <a:rPr lang="ja-JP" altLang="en-US" sz="2800" dirty="0"/>
              <a:t> (</a:t>
            </a:r>
            <a:r>
              <a:rPr lang="en-US" altLang="ja-JP" sz="2800" dirty="0" err="1"/>
              <a:t>err_mes</a:t>
            </a:r>
            <a:r>
              <a:rPr lang="en-US" altLang="ja-JP" sz="2800" dirty="0"/>
              <a:t>);  </a:t>
            </a:r>
            <a:r>
              <a:rPr lang="en-US" altLang="ja-JP" sz="2000" dirty="0">
                <a:solidFill>
                  <a:srgbClr val="FFFF66"/>
                </a:solidFill>
              </a:rPr>
              <a:t>/* </a:t>
            </a:r>
            <a:r>
              <a:rPr lang="ja-JP" altLang="en-US" sz="2000" dirty="0">
                <a:solidFill>
                  <a:srgbClr val="FFFF66"/>
                </a:solidFill>
              </a:rPr>
              <a:t>警告メッセージ表示 */</a:t>
            </a:r>
          </a:p>
          <a:p>
            <a:r>
              <a:rPr lang="ja-JP" altLang="en-US" sz="2400" dirty="0"/>
              <a:t>     </a:t>
            </a:r>
            <a:r>
              <a:rPr lang="ja-JP" altLang="en-US" sz="2000" dirty="0">
                <a:solidFill>
                  <a:srgbClr val="FFFF66"/>
                </a:solidFill>
              </a:rPr>
              <a:t>/* そのままコンパイルを継続 */</a:t>
            </a:r>
          </a:p>
          <a:p>
            <a:pPr eaLnBrk="0" hangingPunct="0"/>
            <a:r>
              <a:rPr lang="en-US" altLang="ja-JP" sz="2800" dirty="0"/>
              <a:t>}</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変数の未代入, 未参照</a:t>
            </a:r>
          </a:p>
        </p:txBody>
      </p:sp>
      <p:sp>
        <p:nvSpPr>
          <p:cNvPr id="173059" name="Rectangle 1027"/>
          <p:cNvSpPr>
            <a:spLocks noGrp="1" noChangeArrowheads="1"/>
          </p:cNvSpPr>
          <p:nvPr>
            <p:ph type="body" idx="4294967295"/>
          </p:nvPr>
        </p:nvSpPr>
        <p:spPr>
          <a:xfrm>
            <a:off x="1066800" y="1447800"/>
            <a:ext cx="7543800" cy="198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400">
                <a:effectLst/>
              </a:rPr>
              <a:t>未代入</a:t>
            </a:r>
          </a:p>
          <a:p>
            <a:pPr lvl="1"/>
            <a:r>
              <a:rPr lang="ja-JP" altLang="en-US" sz="2400">
                <a:effectLst/>
              </a:rPr>
              <a:t>値の代入されていない変数の値を参照</a:t>
            </a:r>
          </a:p>
          <a:p>
            <a:r>
              <a:rPr lang="ja-JP" altLang="en-US" sz="2400">
                <a:effectLst/>
              </a:rPr>
              <a:t>未参照</a:t>
            </a:r>
          </a:p>
          <a:p>
            <a:pPr lvl="1"/>
            <a:r>
              <a:rPr lang="ja-JP" altLang="en-US" sz="2400">
                <a:effectLst/>
              </a:rPr>
              <a:t>プログラム中1度も値が参照されない</a:t>
            </a:r>
          </a:p>
        </p:txBody>
      </p:sp>
      <p:sp>
        <p:nvSpPr>
          <p:cNvPr id="173109" name="Rectangle 1077"/>
          <p:cNvSpPr>
            <a:spLocks noChangeArrowheads="1"/>
          </p:cNvSpPr>
          <p:nvPr/>
        </p:nvSpPr>
        <p:spPr bwMode="auto">
          <a:xfrm>
            <a:off x="914400" y="3352800"/>
            <a:ext cx="6858000" cy="3352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a:t>public class Var {</a:t>
            </a:r>
          </a:p>
          <a:p>
            <a:r>
              <a:rPr lang="en-US" altLang="ja-JP" sz="2800"/>
              <a:t>    private Type type;            </a:t>
            </a:r>
            <a:r>
              <a:rPr lang="en-US" altLang="ja-JP" sz="2400">
                <a:solidFill>
                  <a:srgbClr val="FFFF99"/>
                </a:solidFill>
              </a:rPr>
              <a:t>// </a:t>
            </a:r>
            <a:r>
              <a:rPr lang="ja-JP" altLang="en-US" sz="2400">
                <a:solidFill>
                  <a:srgbClr val="FFFF99"/>
                </a:solidFill>
              </a:rPr>
              <a:t>型</a:t>
            </a:r>
          </a:p>
          <a:p>
            <a:r>
              <a:rPr lang="en-US" altLang="ja-JP" sz="2800"/>
              <a:t>    private String name;         </a:t>
            </a:r>
            <a:r>
              <a:rPr lang="en-US" altLang="ja-JP" sz="2400">
                <a:solidFill>
                  <a:srgbClr val="FFFF99"/>
                </a:solidFill>
              </a:rPr>
              <a:t>// </a:t>
            </a:r>
            <a:r>
              <a:rPr lang="ja-JP" altLang="en-US" sz="2400">
                <a:solidFill>
                  <a:srgbClr val="FFFF99"/>
                </a:solidFill>
              </a:rPr>
              <a:t>変数名</a:t>
            </a:r>
          </a:p>
          <a:p>
            <a:r>
              <a:rPr lang="en-US" altLang="ja-JP" sz="2800"/>
              <a:t>    private int address;           </a:t>
            </a:r>
            <a:r>
              <a:rPr lang="en-US" altLang="ja-JP" sz="2400">
                <a:solidFill>
                  <a:srgbClr val="FFFF99"/>
                </a:solidFill>
              </a:rPr>
              <a:t>// </a:t>
            </a:r>
            <a:r>
              <a:rPr lang="ja-JP" altLang="en-US" sz="2400">
                <a:solidFill>
                  <a:srgbClr val="FFFF99"/>
                </a:solidFill>
              </a:rPr>
              <a:t>番地</a:t>
            </a:r>
          </a:p>
          <a:p>
            <a:r>
              <a:rPr lang="en-US" altLang="ja-JP" sz="2800"/>
              <a:t>    private int size;                 </a:t>
            </a:r>
            <a:r>
              <a:rPr lang="en-US" altLang="ja-JP" sz="2400">
                <a:solidFill>
                  <a:srgbClr val="FFFF99"/>
                </a:solidFill>
              </a:rPr>
              <a:t>// </a:t>
            </a:r>
            <a:r>
              <a:rPr lang="ja-JP" altLang="en-US" sz="2400">
                <a:solidFill>
                  <a:srgbClr val="FFFF99"/>
                </a:solidFill>
              </a:rPr>
              <a:t>配列のサイズ</a:t>
            </a:r>
          </a:p>
          <a:p>
            <a:endParaRPr lang="ja-JP" altLang="en-US" sz="2400">
              <a:solidFill>
                <a:srgbClr val="FFFF99"/>
              </a:solidFill>
            </a:endParaRPr>
          </a:p>
          <a:p>
            <a:endParaRPr lang="ja-JP" altLang="en-US" sz="2800"/>
          </a:p>
        </p:txBody>
      </p:sp>
      <p:sp>
        <p:nvSpPr>
          <p:cNvPr id="173110" name="Rectangle 1078"/>
          <p:cNvSpPr>
            <a:spLocks noChangeArrowheads="1"/>
          </p:cNvSpPr>
          <p:nvPr/>
        </p:nvSpPr>
        <p:spPr bwMode="auto">
          <a:xfrm>
            <a:off x="914400" y="5562600"/>
            <a:ext cx="6858000" cy="1143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ja-JP" altLang="en-US" sz="2800"/>
              <a:t>    </a:t>
            </a:r>
            <a:r>
              <a:rPr lang="en-US" altLang="ja-JP" sz="2800">
                <a:solidFill>
                  <a:srgbClr val="FF99FF"/>
                </a:solidFill>
              </a:rPr>
              <a:t>private boolean assigned; </a:t>
            </a:r>
            <a:r>
              <a:rPr lang="en-US" altLang="ja-JP" sz="2400">
                <a:solidFill>
                  <a:srgbClr val="FFFF99"/>
                </a:solidFill>
              </a:rPr>
              <a:t>// </a:t>
            </a:r>
            <a:r>
              <a:rPr lang="ja-JP" altLang="en-US" sz="2400">
                <a:solidFill>
                  <a:srgbClr val="FFFF99"/>
                </a:solidFill>
              </a:rPr>
              <a:t>代入されたか？</a:t>
            </a:r>
          </a:p>
          <a:p>
            <a:r>
              <a:rPr lang="ja-JP" altLang="en-US" sz="2800"/>
              <a:t>    </a:t>
            </a:r>
            <a:r>
              <a:rPr lang="en-US" altLang="ja-JP" sz="2800">
                <a:solidFill>
                  <a:srgbClr val="FF99FF"/>
                </a:solidFill>
              </a:rPr>
              <a:t>private boolean reffered;  </a:t>
            </a:r>
            <a:r>
              <a:rPr lang="en-US" altLang="ja-JP" sz="2400">
                <a:solidFill>
                  <a:srgbClr val="FFFF99"/>
                </a:solidFill>
              </a:rPr>
              <a:t>// </a:t>
            </a:r>
            <a:r>
              <a:rPr lang="ja-JP" altLang="en-US" sz="2400">
                <a:solidFill>
                  <a:srgbClr val="FFFF99"/>
                </a:solidFill>
              </a:rPr>
              <a:t>参照されたか？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3110"/>
                                        </p:tgtEl>
                                        <p:attrNameLst>
                                          <p:attrName>style.visibility</p:attrName>
                                        </p:attrNameLst>
                                      </p:cBhvr>
                                      <p:to>
                                        <p:strVal val="visible"/>
                                      </p:to>
                                    </p:set>
                                    <p:animEffect transition="in" filter="checkerboard(across)">
                                      <p:cBhvr>
                                        <p:cTn id="7" dur="500"/>
                                        <p:tgtEl>
                                          <p:spTgt spid="173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110" grpId="0" autoUpdateAnimBg="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54" name="Rectangle 50"/>
          <p:cNvSpPr>
            <a:spLocks noChangeArrowheads="1"/>
          </p:cNvSpPr>
          <p:nvPr/>
        </p:nvSpPr>
        <p:spPr bwMode="auto">
          <a:xfrm>
            <a:off x="304800" y="381000"/>
            <a:ext cx="8458200" cy="6324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600" dirty="0" err="1"/>
              <a:t>boolean</a:t>
            </a:r>
            <a:r>
              <a:rPr lang="en-US" altLang="ja-JP" sz="2600" dirty="0"/>
              <a:t> </a:t>
            </a:r>
            <a:r>
              <a:rPr lang="en-US" altLang="ja-JP" sz="2600" dirty="0" err="1"/>
              <a:t>parseUnsigned</a:t>
            </a:r>
            <a:r>
              <a:rPr lang="en-US" altLang="ja-JP" sz="2600" dirty="0"/>
              <a:t> () {</a:t>
            </a:r>
          </a:p>
          <a:p>
            <a:r>
              <a:rPr lang="en-US" altLang="ja-JP" sz="2600" dirty="0"/>
              <a:t>    switch (token) {</a:t>
            </a:r>
          </a:p>
          <a:p>
            <a:r>
              <a:rPr lang="en-US" altLang="ja-JP" sz="2600" dirty="0"/>
              <a:t>       case NAME :                 </a:t>
            </a:r>
            <a:r>
              <a:rPr lang="en-US" altLang="ja-JP" sz="2400" dirty="0">
                <a:solidFill>
                  <a:srgbClr val="FFFF99"/>
                </a:solidFill>
              </a:rPr>
              <a:t>// </a:t>
            </a:r>
            <a:r>
              <a:rPr lang="ja-JP" altLang="en-US" sz="2400" dirty="0">
                <a:solidFill>
                  <a:srgbClr val="FFFF99"/>
                </a:solidFill>
              </a:rPr>
              <a:t>変数の場合</a:t>
            </a:r>
          </a:p>
          <a:p>
            <a:r>
              <a:rPr lang="en-US" altLang="ja-JP" sz="2600" dirty="0"/>
              <a:t>           String name = </a:t>
            </a:r>
            <a:r>
              <a:rPr lang="en-US" altLang="ja-JP" sz="2600" dirty="0" err="1"/>
              <a:t>token.strValue</a:t>
            </a:r>
            <a:r>
              <a:rPr lang="en-US" altLang="ja-JP" sz="2600" dirty="0"/>
              <a:t> </a:t>
            </a:r>
            <a:r>
              <a:rPr lang="ja-JP" altLang="en-US" sz="2600" dirty="0"/>
              <a:t>の値</a:t>
            </a:r>
            <a:r>
              <a:rPr lang="en-US" altLang="ja-JP" sz="2600" dirty="0"/>
              <a:t>;     </a:t>
            </a:r>
            <a:r>
              <a:rPr lang="en-US" altLang="ja-JP" sz="2400" dirty="0">
                <a:solidFill>
                  <a:srgbClr val="FFFF99"/>
                </a:solidFill>
              </a:rPr>
              <a:t>// </a:t>
            </a:r>
            <a:r>
              <a:rPr lang="ja-JP" altLang="en-US" sz="2400" dirty="0">
                <a:solidFill>
                  <a:srgbClr val="FFFF99"/>
                </a:solidFill>
              </a:rPr>
              <a:t>変数名を得る</a:t>
            </a:r>
          </a:p>
          <a:p>
            <a:r>
              <a:rPr lang="ja-JP" altLang="en-US" sz="2600" dirty="0"/>
              <a:t>           </a:t>
            </a:r>
            <a:r>
              <a:rPr lang="en-US" altLang="ja-JP" sz="2600" dirty="0"/>
              <a:t>Var </a:t>
            </a:r>
            <a:r>
              <a:rPr lang="en-US" altLang="ja-JP" sz="2600" dirty="0" err="1"/>
              <a:t>var</a:t>
            </a:r>
            <a:r>
              <a:rPr lang="en-US" altLang="ja-JP" sz="2600" dirty="0"/>
              <a:t> = </a:t>
            </a:r>
            <a:r>
              <a:rPr lang="en-US" altLang="ja-JP" sz="2600" dirty="0" err="1"/>
              <a:t>varTable.getVar</a:t>
            </a:r>
            <a:r>
              <a:rPr lang="en-US" altLang="ja-JP" sz="2600" dirty="0"/>
              <a:t> (name); </a:t>
            </a:r>
            <a:r>
              <a:rPr lang="en-US" altLang="ja-JP" sz="2400" dirty="0">
                <a:solidFill>
                  <a:srgbClr val="FFFF99"/>
                </a:solidFill>
              </a:rPr>
              <a:t>// </a:t>
            </a:r>
            <a:r>
              <a:rPr lang="ja-JP" altLang="en-US" sz="2400" dirty="0">
                <a:solidFill>
                  <a:srgbClr val="FFFF99"/>
                </a:solidFill>
              </a:rPr>
              <a:t>変数を得る</a:t>
            </a:r>
          </a:p>
          <a:p>
            <a:r>
              <a:rPr lang="ja-JP" altLang="en-US" sz="2600" dirty="0"/>
              <a:t>           </a:t>
            </a:r>
            <a:r>
              <a:rPr lang="en-US" altLang="ja-JP" sz="2600" dirty="0" err="1">
                <a:solidFill>
                  <a:srgbClr val="FF99FF"/>
                </a:solidFill>
              </a:rPr>
              <a:t>var.reffered</a:t>
            </a:r>
            <a:r>
              <a:rPr lang="en-US" altLang="ja-JP" sz="2600" dirty="0">
                <a:solidFill>
                  <a:srgbClr val="FF99FF"/>
                </a:solidFill>
              </a:rPr>
              <a:t> = true;</a:t>
            </a:r>
            <a:r>
              <a:rPr lang="en-US" altLang="ja-JP" sz="2600" dirty="0"/>
              <a:t>                           </a:t>
            </a:r>
            <a:r>
              <a:rPr lang="en-US" altLang="ja-JP" sz="2400" dirty="0">
                <a:solidFill>
                  <a:srgbClr val="FFFF99"/>
                </a:solidFill>
              </a:rPr>
              <a:t>// </a:t>
            </a:r>
            <a:r>
              <a:rPr lang="ja-JP" altLang="en-US" sz="2400" dirty="0">
                <a:solidFill>
                  <a:srgbClr val="FFFF99"/>
                </a:solidFill>
              </a:rPr>
              <a:t>参照された</a:t>
            </a:r>
          </a:p>
          <a:p>
            <a:r>
              <a:rPr lang="ja-JP" altLang="en-US" sz="2600" dirty="0"/>
              <a:t>           </a:t>
            </a:r>
            <a:r>
              <a:rPr lang="en-US" altLang="ja-JP" sz="2600" dirty="0"/>
              <a:t>token = </a:t>
            </a:r>
            <a:r>
              <a:rPr lang="en-US" altLang="ja-JP" sz="2600" dirty="0" err="1"/>
              <a:t>nextToken</a:t>
            </a:r>
            <a:r>
              <a:rPr lang="en-US" altLang="ja-JP" sz="2600" dirty="0"/>
              <a:t>();</a:t>
            </a:r>
          </a:p>
          <a:p>
            <a:r>
              <a:rPr lang="en-US" altLang="ja-JP" sz="2600" dirty="0"/>
              <a:t>           if (token == “=”) {           </a:t>
            </a:r>
            <a:r>
              <a:rPr lang="en-US" altLang="ja-JP" sz="2400" dirty="0">
                <a:solidFill>
                  <a:srgbClr val="FFFF99"/>
                </a:solidFill>
              </a:rPr>
              <a:t>// </a:t>
            </a:r>
            <a:r>
              <a:rPr lang="ja-JP" altLang="en-US" sz="2400" dirty="0">
                <a:solidFill>
                  <a:srgbClr val="FFFF99"/>
                </a:solidFill>
              </a:rPr>
              <a:t>次に来るのが代入の場合</a:t>
            </a:r>
          </a:p>
          <a:p>
            <a:r>
              <a:rPr lang="ja-JP" altLang="en-US" sz="2600" dirty="0"/>
              <a:t>               </a:t>
            </a:r>
            <a:r>
              <a:rPr lang="en-US" altLang="ja-JP" sz="2600" dirty="0" err="1">
                <a:solidFill>
                  <a:srgbClr val="FF99FF"/>
                </a:solidFill>
              </a:rPr>
              <a:t>var.assigned</a:t>
            </a:r>
            <a:r>
              <a:rPr lang="en-US" altLang="ja-JP" sz="2600" dirty="0">
                <a:solidFill>
                  <a:srgbClr val="FF99FF"/>
                </a:solidFill>
              </a:rPr>
              <a:t> = true;</a:t>
            </a:r>
            <a:r>
              <a:rPr lang="en-US" altLang="ja-JP" sz="2600" dirty="0"/>
              <a:t>                      </a:t>
            </a:r>
            <a:r>
              <a:rPr lang="en-US" altLang="ja-JP" sz="2400" dirty="0">
                <a:solidFill>
                  <a:srgbClr val="FFFF99"/>
                </a:solidFill>
              </a:rPr>
              <a:t>// </a:t>
            </a:r>
            <a:r>
              <a:rPr lang="ja-JP" altLang="en-US" sz="2400" dirty="0">
                <a:solidFill>
                  <a:srgbClr val="FFFF99"/>
                </a:solidFill>
              </a:rPr>
              <a:t>代入された</a:t>
            </a:r>
          </a:p>
          <a:p>
            <a:r>
              <a:rPr lang="ja-JP" altLang="en-US" sz="2600" dirty="0"/>
              <a:t>           } </a:t>
            </a:r>
            <a:r>
              <a:rPr lang="en-US" altLang="ja-JP" sz="2600" dirty="0"/>
              <a:t>else {        </a:t>
            </a:r>
            <a:r>
              <a:rPr lang="en-US" altLang="ja-JP" sz="2400" dirty="0">
                <a:solidFill>
                  <a:srgbClr val="FFFF99"/>
                </a:solidFill>
              </a:rPr>
              <a:t>// </a:t>
            </a:r>
            <a:r>
              <a:rPr lang="ja-JP" altLang="en-US" sz="2400" dirty="0">
                <a:solidFill>
                  <a:srgbClr val="FFFF99"/>
                </a:solidFill>
              </a:rPr>
              <a:t>代入ではない = 右辺値が求められている</a:t>
            </a:r>
          </a:p>
          <a:p>
            <a:r>
              <a:rPr lang="en-US" altLang="ja-JP" sz="2600" dirty="0"/>
              <a:t>               </a:t>
            </a:r>
            <a:r>
              <a:rPr lang="en-US" altLang="ja-JP" sz="2600" dirty="0">
                <a:solidFill>
                  <a:srgbClr val="FF99FF"/>
                </a:solidFill>
              </a:rPr>
              <a:t>if (!</a:t>
            </a:r>
            <a:r>
              <a:rPr lang="en-US" altLang="ja-JP" sz="2600" dirty="0" err="1">
                <a:solidFill>
                  <a:srgbClr val="FF99FF"/>
                </a:solidFill>
              </a:rPr>
              <a:t>var.assigned</a:t>
            </a:r>
            <a:r>
              <a:rPr lang="en-US" altLang="ja-JP" sz="2600" dirty="0">
                <a:solidFill>
                  <a:srgbClr val="FF99FF"/>
                </a:solidFill>
              </a:rPr>
              <a:t>)</a:t>
            </a:r>
            <a:r>
              <a:rPr lang="en-US" altLang="ja-JP" sz="2600" dirty="0"/>
              <a:t> </a:t>
            </a:r>
          </a:p>
          <a:p>
            <a:r>
              <a:rPr lang="en-US" altLang="ja-JP" sz="2600" dirty="0"/>
              <a:t>                  warning (name + “</a:t>
            </a:r>
            <a:r>
              <a:rPr lang="ja-JP" altLang="en-US" sz="2600" dirty="0"/>
              <a:t>は値が代入されていません”);</a:t>
            </a:r>
          </a:p>
          <a:p>
            <a:r>
              <a:rPr lang="ja-JP" altLang="en-US" sz="2600" dirty="0"/>
              <a:t>           }</a:t>
            </a:r>
          </a:p>
          <a:p>
            <a:r>
              <a:rPr lang="ja-JP" altLang="en-US" sz="2600" dirty="0"/>
              <a:t>                               :</a:t>
            </a:r>
          </a:p>
          <a:p>
            <a:r>
              <a:rPr lang="en-US" altLang="ja-JP" sz="2600" dirty="0"/>
              <a:t>}</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ChangeArrowheads="1"/>
          </p:cNvSpPr>
          <p:nvPr/>
        </p:nvSpPr>
        <p:spPr bwMode="auto">
          <a:xfrm>
            <a:off x="304800" y="838200"/>
            <a:ext cx="8610600" cy="5029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600" dirty="0"/>
              <a:t>void </a:t>
            </a:r>
            <a:r>
              <a:rPr lang="en-US" altLang="ja-JP" sz="2600" dirty="0" err="1"/>
              <a:t>parseProgram</a:t>
            </a:r>
            <a:r>
              <a:rPr lang="en-US" altLang="ja-JP" sz="2600" dirty="0"/>
              <a:t> () {</a:t>
            </a:r>
          </a:p>
          <a:p>
            <a:r>
              <a:rPr lang="en-US" altLang="ja-JP" sz="2600" dirty="0"/>
              <a:t>    if (token </a:t>
            </a:r>
            <a:r>
              <a:rPr lang="ja-JP" altLang="en-US" sz="2600" dirty="0"/>
              <a:t>∈ </a:t>
            </a:r>
            <a:r>
              <a:rPr lang="en-US" altLang="ja-JP" sz="2600" dirty="0"/>
              <a:t>First (&lt;</a:t>
            </a:r>
            <a:r>
              <a:rPr lang="en-US" altLang="ja-JP" sz="2600" dirty="0" err="1"/>
              <a:t>MainFunction</a:t>
            </a:r>
            <a:r>
              <a:rPr lang="en-US" altLang="ja-JP" sz="2600" dirty="0"/>
              <a:t>&gt;))</a:t>
            </a:r>
          </a:p>
          <a:p>
            <a:r>
              <a:rPr lang="en-US" altLang="ja-JP" sz="2600" dirty="0"/>
              <a:t>        </a:t>
            </a:r>
            <a:r>
              <a:rPr lang="en-US" altLang="ja-JP" sz="2600" dirty="0" err="1"/>
              <a:t>parseMainFunction</a:t>
            </a:r>
            <a:r>
              <a:rPr lang="en-US" altLang="ja-JP" sz="2600" dirty="0"/>
              <a:t>();</a:t>
            </a:r>
          </a:p>
          <a:p>
            <a:r>
              <a:rPr lang="en-US" altLang="ja-JP" sz="2600" dirty="0"/>
              <a:t>        else </a:t>
            </a:r>
            <a:r>
              <a:rPr lang="en-US" altLang="ja-JP" sz="2600" dirty="0" err="1"/>
              <a:t>syntaxError</a:t>
            </a:r>
            <a:r>
              <a:rPr lang="en-US" altLang="ja-JP" sz="2600" dirty="0"/>
              <a:t> ();</a:t>
            </a:r>
          </a:p>
          <a:p>
            <a:r>
              <a:rPr lang="en-US" altLang="ja-JP" sz="2600" dirty="0"/>
              <a:t>    if (token == “$”) {</a:t>
            </a:r>
          </a:p>
          <a:p>
            <a:r>
              <a:rPr lang="en-US" altLang="ja-JP" sz="2600" dirty="0"/>
              <a:t>        </a:t>
            </a:r>
            <a:r>
              <a:rPr lang="ja-JP" altLang="en-US" sz="2600" dirty="0"/>
              <a:t>コンパイル完了処理</a:t>
            </a:r>
          </a:p>
          <a:p>
            <a:r>
              <a:rPr lang="ja-JP" altLang="en-US" sz="2600" dirty="0"/>
              <a:t>        </a:t>
            </a:r>
            <a:r>
              <a:rPr lang="en-US" altLang="ja-JP" sz="2600" dirty="0"/>
              <a:t>for (Var </a:t>
            </a:r>
            <a:r>
              <a:rPr lang="en-US" altLang="ja-JP" sz="2600" dirty="0" err="1"/>
              <a:t>var</a:t>
            </a:r>
            <a:r>
              <a:rPr lang="en-US" altLang="ja-JP" sz="2600" dirty="0"/>
              <a:t> : </a:t>
            </a:r>
            <a:r>
              <a:rPr lang="en-US" altLang="ja-JP" sz="2600" dirty="0" err="1"/>
              <a:t>varTable.varList</a:t>
            </a:r>
            <a:r>
              <a:rPr lang="en-US" altLang="ja-JP" sz="2600" dirty="0"/>
              <a:t>) { </a:t>
            </a:r>
            <a:r>
              <a:rPr lang="en-US" altLang="ja-JP" sz="2400" dirty="0">
                <a:solidFill>
                  <a:srgbClr val="FFFF99"/>
                </a:solidFill>
              </a:rPr>
              <a:t>// </a:t>
            </a:r>
            <a:r>
              <a:rPr lang="ja-JP" altLang="en-US" sz="2400" dirty="0">
                <a:solidFill>
                  <a:srgbClr val="FFFF99"/>
                </a:solidFill>
              </a:rPr>
              <a:t>各変数に対して処理</a:t>
            </a:r>
          </a:p>
          <a:p>
            <a:r>
              <a:rPr lang="ja-JP" altLang="en-US" sz="2600" dirty="0"/>
              <a:t>          </a:t>
            </a:r>
            <a:r>
              <a:rPr lang="en-US" altLang="ja-JP" sz="2600" dirty="0">
                <a:solidFill>
                  <a:srgbClr val="FF99FF"/>
                </a:solidFill>
              </a:rPr>
              <a:t>if (!</a:t>
            </a:r>
            <a:r>
              <a:rPr lang="en-US" altLang="ja-JP" sz="2600" dirty="0" err="1">
                <a:solidFill>
                  <a:srgbClr val="FF99FF"/>
                </a:solidFill>
              </a:rPr>
              <a:t>var.reffered</a:t>
            </a:r>
            <a:r>
              <a:rPr lang="en-US" altLang="ja-JP" sz="2600" dirty="0">
                <a:solidFill>
                  <a:srgbClr val="FF99FF"/>
                </a:solidFill>
              </a:rPr>
              <a:t>)</a:t>
            </a:r>
            <a:r>
              <a:rPr lang="en-US" altLang="ja-JP" sz="2600" dirty="0"/>
              <a:t> </a:t>
            </a:r>
            <a:r>
              <a:rPr lang="en-US" altLang="ja-JP" sz="2400" dirty="0">
                <a:solidFill>
                  <a:srgbClr val="FFFF99"/>
                </a:solidFill>
              </a:rPr>
              <a:t>// </a:t>
            </a:r>
            <a:r>
              <a:rPr lang="ja-JP" altLang="en-US" sz="2400" dirty="0">
                <a:solidFill>
                  <a:srgbClr val="FFFF99"/>
                </a:solidFill>
              </a:rPr>
              <a:t>最後まで参照されていない</a:t>
            </a:r>
          </a:p>
          <a:p>
            <a:r>
              <a:rPr lang="ja-JP" altLang="en-US" sz="2600" dirty="0"/>
              <a:t>             </a:t>
            </a:r>
            <a:r>
              <a:rPr lang="en-US" altLang="ja-JP" sz="2600" dirty="0"/>
              <a:t>warning (var.name + “</a:t>
            </a:r>
            <a:r>
              <a:rPr lang="ja-JP" altLang="en-US" sz="2600" dirty="0"/>
              <a:t>は一度も参照されていません</a:t>
            </a:r>
            <a:r>
              <a:rPr lang="en-US" altLang="ja-JP" sz="2600" dirty="0"/>
              <a:t>”</a:t>
            </a:r>
            <a:r>
              <a:rPr lang="ja-JP" altLang="en-US" sz="2600" dirty="0"/>
              <a:t>);</a:t>
            </a:r>
          </a:p>
          <a:p>
            <a:r>
              <a:rPr lang="ja-JP" altLang="en-US" sz="2600" dirty="0"/>
              <a:t>        }</a:t>
            </a:r>
          </a:p>
          <a:p>
            <a:r>
              <a:rPr lang="en-US" altLang="ja-JP" sz="2600" dirty="0"/>
              <a:t>    } else </a:t>
            </a:r>
            <a:r>
              <a:rPr lang="en-US" altLang="ja-JP" sz="2600" dirty="0" err="1"/>
              <a:t>syntaxError</a:t>
            </a:r>
            <a:r>
              <a:rPr lang="en-US" altLang="ja-JP" sz="2600" dirty="0"/>
              <a:t> (“</a:t>
            </a:r>
            <a:r>
              <a:rPr lang="ja-JP" altLang="en-US" sz="2600" dirty="0"/>
              <a:t>ファイル末ではありません</a:t>
            </a:r>
            <a:r>
              <a:rPr lang="en-US" altLang="ja-JP" sz="2600" dirty="0"/>
              <a:t>”</a:t>
            </a:r>
            <a:r>
              <a:rPr lang="ja-JP" altLang="en-US" sz="2600" dirty="0"/>
              <a:t>);</a:t>
            </a:r>
          </a:p>
          <a:p>
            <a:r>
              <a:rPr lang="ja-JP" altLang="en-US" sz="2600" dirty="0"/>
              <a:t>}</a:t>
            </a:r>
            <a:endParaRPr lang="en-US" altLang="ja-JP" sz="2600" dirty="0">
              <a:solidFill>
                <a:srgbClr val="FFFF66"/>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関数表</a:t>
            </a:r>
          </a:p>
        </p:txBody>
      </p:sp>
      <p:sp>
        <p:nvSpPr>
          <p:cNvPr id="13824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関数表</a:t>
            </a:r>
          </a:p>
          <a:p>
            <a:pPr lvl="1"/>
            <a:r>
              <a:rPr lang="ja-JP" altLang="en-US" dirty="0">
                <a:effectLst/>
              </a:rPr>
              <a:t>関数名, 型(引数, 返り値),実行開始番地等</a:t>
            </a:r>
          </a:p>
        </p:txBody>
      </p:sp>
      <p:sp>
        <p:nvSpPr>
          <p:cNvPr id="138244" name="Text Box 4"/>
          <p:cNvSpPr txBox="1">
            <a:spLocks noChangeArrowheads="1"/>
          </p:cNvSpPr>
          <p:nvPr/>
        </p:nvSpPr>
        <p:spPr bwMode="auto">
          <a:xfrm>
            <a:off x="1066800" y="3352800"/>
            <a:ext cx="51816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2800" dirty="0"/>
              <a:t>例 : </a:t>
            </a:r>
            <a:r>
              <a:rPr lang="en-US" altLang="ja-JP" sz="2800" dirty="0" err="1"/>
              <a:t>int</a:t>
            </a:r>
            <a:r>
              <a:rPr lang="en-US" altLang="ja-JP" sz="2800" dirty="0"/>
              <a:t>  max (</a:t>
            </a:r>
            <a:r>
              <a:rPr lang="en-US" altLang="ja-JP" sz="2800" dirty="0" err="1"/>
              <a:t>int</a:t>
            </a:r>
            <a:r>
              <a:rPr lang="en-US" altLang="ja-JP" sz="2800" dirty="0"/>
              <a:t>, </a:t>
            </a:r>
            <a:r>
              <a:rPr lang="en-US" altLang="ja-JP" sz="2800" dirty="0" err="1"/>
              <a:t>int</a:t>
            </a:r>
            <a:r>
              <a:rPr lang="en-US" altLang="ja-JP" sz="2800" dirty="0"/>
              <a:t>);</a:t>
            </a:r>
          </a:p>
          <a:p>
            <a:r>
              <a:rPr lang="en-US" altLang="ja-JP" sz="2800" dirty="0"/>
              <a:t>       void </a:t>
            </a:r>
            <a:r>
              <a:rPr lang="en-US" altLang="ja-JP" sz="2800" dirty="0" err="1"/>
              <a:t>printArray</a:t>
            </a:r>
            <a:r>
              <a:rPr lang="en-US" altLang="ja-JP" sz="2800" dirty="0"/>
              <a:t> (</a:t>
            </a:r>
            <a:r>
              <a:rPr lang="en-US" altLang="ja-JP" sz="2800" dirty="0" err="1"/>
              <a:t>int</a:t>
            </a:r>
            <a:r>
              <a:rPr lang="en-US" altLang="ja-JP" sz="2800" dirty="0"/>
              <a:t>[]);</a:t>
            </a:r>
          </a:p>
        </p:txBody>
      </p:sp>
      <p:graphicFrame>
        <p:nvGraphicFramePr>
          <p:cNvPr id="138294" name="Group 54"/>
          <p:cNvGraphicFramePr>
            <a:graphicFrameLocks noGrp="1"/>
          </p:cNvGraphicFramePr>
          <p:nvPr/>
        </p:nvGraphicFramePr>
        <p:xfrm>
          <a:off x="1524000" y="4724400"/>
          <a:ext cx="7067550" cy="1493520"/>
        </p:xfrm>
        <a:graphic>
          <a:graphicData uri="http://schemas.openxmlformats.org/drawingml/2006/table">
            <a:tbl>
              <a:tblPr/>
              <a:tblGrid>
                <a:gridCol w="2362200">
                  <a:extLst>
                    <a:ext uri="{9D8B030D-6E8A-4147-A177-3AD203B41FA5}">
                      <a16:colId xmlns:a16="http://schemas.microsoft.com/office/drawing/2014/main" val="20000"/>
                    </a:ext>
                  </a:extLst>
                </a:gridCol>
                <a:gridCol w="3543300">
                  <a:extLst>
                    <a:ext uri="{9D8B030D-6E8A-4147-A177-3AD203B41FA5}">
                      <a16:colId xmlns:a16="http://schemas.microsoft.com/office/drawing/2014/main" val="20001"/>
                    </a:ext>
                  </a:extLst>
                </a:gridCol>
                <a:gridCol w="1162050">
                  <a:extLst>
                    <a:ext uri="{9D8B030D-6E8A-4147-A177-3AD203B41FA5}">
                      <a16:colId xmlns:a16="http://schemas.microsoft.com/office/drawing/2014/main" val="20002"/>
                    </a:ext>
                  </a:extLst>
                </a:gridCol>
              </a:tblGrid>
              <a:tr h="3905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名前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 </a:t>
                      </a: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5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printArray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array of int [] </a:t>
                      </a: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void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2000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8244"/>
                                        </p:tgtEl>
                                        <p:attrNameLst>
                                          <p:attrName>style.visibility</p:attrName>
                                        </p:attrNameLst>
                                      </p:cBhvr>
                                      <p:to>
                                        <p:strVal val="visible"/>
                                      </p:to>
                                    </p:set>
                                    <p:animEffect transition="in" filter="checkerboard(across)">
                                      <p:cBhvr>
                                        <p:cTn id="7" dur="500"/>
                                        <p:tgtEl>
                                          <p:spTgt spid="1382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38294"/>
                                        </p:tgtEl>
                                        <p:attrNameLst>
                                          <p:attrName>style.visibility</p:attrName>
                                        </p:attrNameLst>
                                      </p:cBhvr>
                                      <p:to>
                                        <p:strVal val="visible"/>
                                      </p:to>
                                    </p:set>
                                    <p:animEffect transition="in" filter="checkerboard(across)">
                                      <p:cBhvr>
                                        <p:cTn id="12" dur="500"/>
                                        <p:tgtEl>
                                          <p:spTgt spid="1382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4"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7.9|2.3"/>
</p:tagLst>
</file>

<file path=ppt/tags/tag2.xml><?xml version="1.0" encoding="utf-8"?>
<p:tagLst xmlns:a="http://schemas.openxmlformats.org/drawingml/2006/main" xmlns:r="http://schemas.openxmlformats.org/officeDocument/2006/relationships" xmlns:p="http://schemas.openxmlformats.org/presentationml/2006/main">
  <p:tag name="TIMING" val="|25.3"/>
</p:tagLst>
</file>

<file path=ppt/theme/theme1.xml><?xml version="1.0" encoding="utf-8"?>
<a:theme xmlns:a="http://schemas.openxmlformats.org/drawingml/2006/main" name="2_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Times - MSPゴシック">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18454</TotalTime>
  <Words>14673</Words>
  <Application>Microsoft Office PowerPoint</Application>
  <PresentationFormat>画面に合わせる (4:3)</PresentationFormat>
  <Paragraphs>2204</Paragraphs>
  <Slides>89</Slides>
  <Notes>89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89</vt:i4>
      </vt:variant>
    </vt:vector>
  </HeadingPairs>
  <TitlesOfParts>
    <vt:vector size="95" baseType="lpstr">
      <vt:lpstr>游ゴシック</vt:lpstr>
      <vt:lpstr>Arial</vt:lpstr>
      <vt:lpstr>Tahoma</vt:lpstr>
      <vt:lpstr>Times New Roman</vt:lpstr>
      <vt:lpstr>Wingdings</vt:lpstr>
      <vt:lpstr>2_Shimmer</vt:lpstr>
      <vt:lpstr>コンパイラ</vt:lpstr>
      <vt:lpstr>コンパイラの構造</vt:lpstr>
      <vt:lpstr>制約検査系 (constraint checker)</vt:lpstr>
      <vt:lpstr>制約検査</vt:lpstr>
      <vt:lpstr>変数の未定義・二重定義</vt:lpstr>
      <vt:lpstr>記号表(symbol table)</vt:lpstr>
      <vt:lpstr>記号表</vt:lpstr>
      <vt:lpstr>変数表</vt:lpstr>
      <vt:lpstr>関数表</vt:lpstr>
      <vt:lpstr>記号表の探索</vt:lpstr>
      <vt:lpstr>線形探索</vt:lpstr>
      <vt:lpstr>ハッシュ探索</vt:lpstr>
      <vt:lpstr>2分探索</vt:lpstr>
      <vt:lpstr>各探索方法の長所と短所</vt:lpstr>
      <vt:lpstr>Var クラス, VarTable クラス</vt:lpstr>
      <vt:lpstr>PowerPoint プレゼンテーション</vt:lpstr>
      <vt:lpstr>変数表への挿入</vt:lpstr>
      <vt:lpstr>VarTable.java</vt:lpstr>
      <vt:lpstr>VarTable.java</vt:lpstr>
      <vt:lpstr>VarTable.java</vt:lpstr>
      <vt:lpstr>変数表への登録判定</vt:lpstr>
      <vt:lpstr>変数の型判定</vt:lpstr>
      <vt:lpstr>変数の番地</vt:lpstr>
      <vt:lpstr>VarTable.java</vt:lpstr>
      <vt:lpstr>VarTable.java</vt:lpstr>
      <vt:lpstr>変数表のサイズ</vt:lpstr>
      <vt:lpstr>VarTable.java</vt:lpstr>
      <vt:lpstr>変数表からの削除</vt:lpstr>
      <vt:lpstr>VarTable.java</vt:lpstr>
      <vt:lpstr>VarTable.java</vt:lpstr>
      <vt:lpstr>VarTable.java</vt:lpstr>
      <vt:lpstr>変数の型</vt:lpstr>
      <vt:lpstr>制約検査プログラム</vt:lpstr>
      <vt:lpstr>PowerPoint プレゼンテーション</vt:lpstr>
      <vt:lpstr>初期値あり配列</vt:lpstr>
      <vt:lpstr>PowerPoint プレゼンテーション</vt:lpstr>
      <vt:lpstr>&lt;Unsigned&gt;部の制約検査</vt:lpstr>
      <vt:lpstr>制約検査プログラム</vt:lpstr>
      <vt:lpstr>制約検査プログラム</vt:lpstr>
      <vt:lpstr>変数の型</vt:lpstr>
      <vt:lpstr>スコープルール(scope rule)</vt:lpstr>
      <vt:lpstr>スコープルール</vt:lpstr>
      <vt:lpstr>記号表の動的管理</vt:lpstr>
      <vt:lpstr>記号表の動的管理</vt:lpstr>
      <vt:lpstr>記号表の動的管理</vt:lpstr>
      <vt:lpstr>記号表の動的管理</vt:lpstr>
      <vt:lpstr>記号表の動的管理</vt:lpstr>
      <vt:lpstr>名前の参照</vt:lpstr>
      <vt:lpstr>VarTable の管理(拡張課題)</vt:lpstr>
      <vt:lpstr>VarTable の管理(拡張課題)</vt:lpstr>
      <vt:lpstr>VarTable の管理(拡張課題)</vt:lpstr>
      <vt:lpstr>左辺値(left value, locator value)</vt:lpstr>
      <vt:lpstr>構文規則と左辺値</vt:lpstr>
      <vt:lpstr>左辺値の判定</vt:lpstr>
      <vt:lpstr>左辺値の判定</vt:lpstr>
      <vt:lpstr>左辺値の判定</vt:lpstr>
      <vt:lpstr>左辺値の判定</vt:lpstr>
      <vt:lpstr>左辺値の判定</vt:lpstr>
      <vt:lpstr>左辺値の判定</vt:lpstr>
      <vt:lpstr>左辺値の判定</vt:lpstr>
      <vt:lpstr>左辺値の判定</vt:lpstr>
      <vt:lpstr>左辺値の判定</vt:lpstr>
      <vt:lpstr>返り値を用いない左辺値判定</vt:lpstr>
      <vt:lpstr>返り値を用いない左辺値判定</vt:lpstr>
      <vt:lpstr>多重定義(overloading)</vt:lpstr>
      <vt:lpstr>多重定義の判別</vt:lpstr>
      <vt:lpstr>数値の表現</vt:lpstr>
      <vt:lpstr>式の型</vt:lpstr>
      <vt:lpstr>型検査</vt:lpstr>
      <vt:lpstr>型制約規則</vt:lpstr>
      <vt:lpstr>式の型判定</vt:lpstr>
      <vt:lpstr>式の型判定</vt:lpstr>
      <vt:lpstr>式の型判定</vt:lpstr>
      <vt:lpstr>式の型判定</vt:lpstr>
      <vt:lpstr>式の型判定</vt:lpstr>
      <vt:lpstr>演算によって得られる式の型</vt:lpstr>
      <vt:lpstr>演算によって得られる式の型</vt:lpstr>
      <vt:lpstr>式の型判定</vt:lpstr>
      <vt:lpstr>式解析部の返り値</vt:lpstr>
      <vt:lpstr>式解析部の返り値</vt:lpstr>
      <vt:lpstr>break 文, case 値ラベル</vt:lpstr>
      <vt:lpstr>ループ内部の判定</vt:lpstr>
      <vt:lpstr>ループ内部の判定</vt:lpstr>
      <vt:lpstr>ループ内部の判定</vt:lpstr>
      <vt:lpstr>Warning 検査</vt:lpstr>
      <vt:lpstr>Warning 処理</vt:lpstr>
      <vt:lpstr>変数の未代入, 未参照</vt:lpstr>
      <vt:lpstr>PowerPoint プレゼンテーション</vt:lpstr>
      <vt:lpstr>PowerPoint プレゼンテーション</vt:lpstr>
    </vt:vector>
  </TitlesOfParts>
  <Manager>T.Ishimizu</Manager>
  <Company>KINKI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Compiler</dc:title>
  <dc:subject>Compiler 07</dc:subject>
  <dc:creator>T.Ishimizu</dc:creator>
  <cp:lastModifiedBy>石水隆</cp:lastModifiedBy>
  <cp:revision>722</cp:revision>
  <cp:lastPrinted>2021-05-05T07:36:07Z</cp:lastPrinted>
  <dcterms:created xsi:type="dcterms:W3CDTF">1601-01-01T00:00:00Z</dcterms:created>
  <dcterms:modified xsi:type="dcterms:W3CDTF">2023-05-14T02:22:05Z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