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70"/>
  </p:notesMasterIdLst>
  <p:handoutMasterIdLst>
    <p:handoutMasterId r:id="rId71"/>
  </p:handoutMasterIdLst>
  <p:sldIdLst>
    <p:sldId id="256" r:id="rId2"/>
    <p:sldId id="513" r:id="rId3"/>
    <p:sldId id="693" r:id="rId4"/>
    <p:sldId id="694" r:id="rId5"/>
    <p:sldId id="644" r:id="rId6"/>
    <p:sldId id="605" r:id="rId7"/>
    <p:sldId id="606" r:id="rId8"/>
    <p:sldId id="607" r:id="rId9"/>
    <p:sldId id="612" r:id="rId10"/>
    <p:sldId id="645" r:id="rId11"/>
    <p:sldId id="690" r:id="rId12"/>
    <p:sldId id="613" r:id="rId13"/>
    <p:sldId id="688" r:id="rId14"/>
    <p:sldId id="615" r:id="rId15"/>
    <p:sldId id="617" r:id="rId16"/>
    <p:sldId id="692" r:id="rId17"/>
    <p:sldId id="618" r:id="rId18"/>
    <p:sldId id="619" r:id="rId19"/>
    <p:sldId id="620" r:id="rId20"/>
    <p:sldId id="621" r:id="rId21"/>
    <p:sldId id="622" r:id="rId22"/>
    <p:sldId id="623" r:id="rId23"/>
    <p:sldId id="624" r:id="rId24"/>
    <p:sldId id="625" r:id="rId25"/>
    <p:sldId id="627" r:id="rId26"/>
    <p:sldId id="628" r:id="rId27"/>
    <p:sldId id="629" r:id="rId28"/>
    <p:sldId id="662" r:id="rId29"/>
    <p:sldId id="626" r:id="rId30"/>
    <p:sldId id="630" r:id="rId31"/>
    <p:sldId id="631" r:id="rId32"/>
    <p:sldId id="632" r:id="rId33"/>
    <p:sldId id="634" r:id="rId34"/>
    <p:sldId id="635" r:id="rId35"/>
    <p:sldId id="636" r:id="rId36"/>
    <p:sldId id="637" r:id="rId37"/>
    <p:sldId id="638" r:id="rId38"/>
    <p:sldId id="639" r:id="rId39"/>
    <p:sldId id="609" r:id="rId40"/>
    <p:sldId id="610" r:id="rId41"/>
    <p:sldId id="640" r:id="rId42"/>
    <p:sldId id="695" r:id="rId43"/>
    <p:sldId id="696" r:id="rId44"/>
    <p:sldId id="697" r:id="rId45"/>
    <p:sldId id="642" r:id="rId46"/>
    <p:sldId id="641" r:id="rId47"/>
    <p:sldId id="652" r:id="rId48"/>
    <p:sldId id="649" r:id="rId49"/>
    <p:sldId id="648" r:id="rId50"/>
    <p:sldId id="665" r:id="rId51"/>
    <p:sldId id="650" r:id="rId52"/>
    <p:sldId id="666" r:id="rId53"/>
    <p:sldId id="667" r:id="rId54"/>
    <p:sldId id="651" r:id="rId55"/>
    <p:sldId id="653" r:id="rId56"/>
    <p:sldId id="670" r:id="rId57"/>
    <p:sldId id="669" r:id="rId58"/>
    <p:sldId id="671" r:id="rId59"/>
    <p:sldId id="672" r:id="rId60"/>
    <p:sldId id="673" r:id="rId61"/>
    <p:sldId id="674" r:id="rId62"/>
    <p:sldId id="675" r:id="rId63"/>
    <p:sldId id="676" r:id="rId64"/>
    <p:sldId id="677" r:id="rId65"/>
    <p:sldId id="682" r:id="rId66"/>
    <p:sldId id="684" r:id="rId67"/>
    <p:sldId id="678" r:id="rId68"/>
    <p:sldId id="685" r:id="rId69"/>
  </p:sldIdLst>
  <p:sldSz cx="9144000" cy="6858000" type="screen4x3"/>
  <p:notesSz cx="7099300" cy="10234613"/>
  <p:defaultTextStyle>
    <a:defPPr>
      <a:defRPr lang="ja-JP"/>
    </a:defPPr>
    <a:lvl1pPr algn="l" rtl="0" eaLnBrk="0" fontAlgn="base" hangingPunct="0">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1pPr>
    <a:lvl2pPr marL="457200" algn="l" rtl="0" eaLnBrk="0" fontAlgn="base" hangingPunct="0">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2pPr>
    <a:lvl3pPr marL="914400" algn="l" rtl="0" eaLnBrk="0" fontAlgn="base" hangingPunct="0">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3pPr>
    <a:lvl4pPr marL="1371600" algn="l" rtl="0" eaLnBrk="0" fontAlgn="base" hangingPunct="0">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4pPr>
    <a:lvl5pPr marL="1828800" algn="l" rtl="0" eaLnBrk="0" fontAlgn="base" hangingPunct="0">
      <a:spcBef>
        <a:spcPct val="0"/>
      </a:spcBef>
      <a:spcAft>
        <a:spcPct val="0"/>
      </a:spcAft>
      <a:defRPr kumimoji="1" sz="3200" kern="1200">
        <a:solidFill>
          <a:schemeClr val="tx1"/>
        </a:solidFill>
        <a:latin typeface="Times New Roman" panose="02020603050405020304" pitchFamily="18" charset="0"/>
        <a:ea typeface="ＭＳ Ｐゴシック" panose="020B0600070205080204" pitchFamily="50" charset="-128"/>
        <a:cs typeface="+mn-cs"/>
      </a:defRPr>
    </a:lvl5pPr>
    <a:lvl6pPr marL="2286000" algn="l" defTabSz="914400" rtl="0" eaLnBrk="1" latinLnBrk="0" hangingPunct="1">
      <a:defRPr kumimoji="1" sz="3200" kern="1200">
        <a:solidFill>
          <a:schemeClr val="tx1"/>
        </a:solidFill>
        <a:latin typeface="Times New Roman" panose="02020603050405020304" pitchFamily="18" charset="0"/>
        <a:ea typeface="ＭＳ Ｐゴシック" panose="020B0600070205080204" pitchFamily="50" charset="-128"/>
        <a:cs typeface="+mn-cs"/>
      </a:defRPr>
    </a:lvl6pPr>
    <a:lvl7pPr marL="2743200" algn="l" defTabSz="914400" rtl="0" eaLnBrk="1" latinLnBrk="0" hangingPunct="1">
      <a:defRPr kumimoji="1" sz="3200" kern="1200">
        <a:solidFill>
          <a:schemeClr val="tx1"/>
        </a:solidFill>
        <a:latin typeface="Times New Roman" panose="02020603050405020304" pitchFamily="18" charset="0"/>
        <a:ea typeface="ＭＳ Ｐゴシック" panose="020B0600070205080204" pitchFamily="50" charset="-128"/>
        <a:cs typeface="+mn-cs"/>
      </a:defRPr>
    </a:lvl7pPr>
    <a:lvl8pPr marL="3200400" algn="l" defTabSz="914400" rtl="0" eaLnBrk="1" latinLnBrk="0" hangingPunct="1">
      <a:defRPr kumimoji="1" sz="3200" kern="1200">
        <a:solidFill>
          <a:schemeClr val="tx1"/>
        </a:solidFill>
        <a:latin typeface="Times New Roman" panose="02020603050405020304" pitchFamily="18" charset="0"/>
        <a:ea typeface="ＭＳ Ｐゴシック" panose="020B0600070205080204" pitchFamily="50" charset="-128"/>
        <a:cs typeface="+mn-cs"/>
      </a:defRPr>
    </a:lvl8pPr>
    <a:lvl9pPr marL="3657600" algn="l" defTabSz="914400" rtl="0" eaLnBrk="1" latinLnBrk="0" hangingPunct="1">
      <a:defRPr kumimoji="1" sz="3200" kern="1200">
        <a:solidFill>
          <a:schemeClr val="tx1"/>
        </a:solidFill>
        <a:latin typeface="Times New Roman" panose="02020603050405020304" pitchFamily="18"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4319">
          <p15:clr>
            <a:srgbClr val="A4A3A4"/>
          </p15:clr>
        </p15:guide>
        <p15:guide id="2" pos="575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33CC"/>
    <a:srgbClr val="FF66CC"/>
    <a:srgbClr val="FFFF99"/>
    <a:srgbClr val="FF99FF"/>
    <a:srgbClr val="FF99CC"/>
    <a:srgbClr val="CCFF99"/>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50" autoAdjust="0"/>
    <p:restoredTop sz="63550" autoAdjust="0"/>
  </p:normalViewPr>
  <p:slideViewPr>
    <p:cSldViewPr>
      <p:cViewPr varScale="1">
        <p:scale>
          <a:sx n="49" d="100"/>
          <a:sy n="49" d="100"/>
        </p:scale>
        <p:origin x="1458" y="42"/>
      </p:cViewPr>
      <p:guideLst>
        <p:guide orient="horz" pos="4319"/>
        <p:guide pos="5759"/>
      </p:guideLst>
    </p:cSldViewPr>
  </p:slideViewPr>
  <p:outlineViewPr>
    <p:cViewPr>
      <p:scale>
        <a:sx n="33" d="100"/>
        <a:sy n="33" d="100"/>
      </p:scale>
      <p:origin x="0" y="2412"/>
    </p:cViewPr>
  </p:outlineViewPr>
  <p:notesTextViewPr>
    <p:cViewPr>
      <p:scale>
        <a:sx n="100" d="100"/>
        <a:sy n="100" d="100"/>
      </p:scale>
      <p:origin x="0" y="0"/>
    </p:cViewPr>
  </p:notesTextViewPr>
  <p:sorterViewPr>
    <p:cViewPr>
      <p:scale>
        <a:sx n="66" d="100"/>
        <a:sy n="66" d="100"/>
      </p:scale>
      <p:origin x="0" y="1944"/>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0050"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32" tIns="49516" rIns="99032" bIns="49516" numCol="1" anchor="t" anchorCtr="0" compatLnSpc="1">
            <a:prstTxWarp prst="textNoShape">
              <a:avLst/>
            </a:prstTxWarp>
          </a:bodyPr>
          <a:lstStyle>
            <a:lvl1pPr algn="l" defTabSz="990600" eaLnBrk="1" hangingPunct="1">
              <a:defRPr sz="1300" i="0">
                <a:effectLst/>
                <a:latin typeface="Arial" charset="0"/>
              </a:defRPr>
            </a:lvl1pPr>
          </a:lstStyle>
          <a:p>
            <a:pPr>
              <a:defRPr/>
            </a:pPr>
            <a:endParaRPr lang="en-US" altLang="ja-JP"/>
          </a:p>
        </p:txBody>
      </p:sp>
      <p:sp>
        <p:nvSpPr>
          <p:cNvPr id="130051"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a:effectLst/>
        </p:spPr>
        <p:txBody>
          <a:bodyPr vert="horz" wrap="square" lIns="99032" tIns="49516" rIns="99032" bIns="49516" numCol="1" anchor="t" anchorCtr="0" compatLnSpc="1">
            <a:prstTxWarp prst="textNoShape">
              <a:avLst/>
            </a:prstTxWarp>
          </a:bodyPr>
          <a:lstStyle>
            <a:lvl1pPr algn="r" defTabSz="990600" eaLnBrk="1" hangingPunct="1">
              <a:defRPr sz="1300" i="0">
                <a:effectLst/>
                <a:latin typeface="Arial" charset="0"/>
              </a:defRPr>
            </a:lvl1pPr>
          </a:lstStyle>
          <a:p>
            <a:pPr>
              <a:defRPr/>
            </a:pPr>
            <a:endParaRPr lang="en-US" altLang="ja-JP"/>
          </a:p>
        </p:txBody>
      </p:sp>
      <p:sp>
        <p:nvSpPr>
          <p:cNvPr id="130052" name="Rectangle 4"/>
          <p:cNvSpPr>
            <a:spLocks noGrp="1" noChangeArrowheads="1"/>
          </p:cNvSpPr>
          <p:nvPr>
            <p:ph type="ftr" sz="quarter" idx="2"/>
          </p:nvPr>
        </p:nvSpPr>
        <p:spPr bwMode="auto">
          <a:xfrm>
            <a:off x="0" y="9721850"/>
            <a:ext cx="3076575" cy="511175"/>
          </a:xfrm>
          <a:prstGeom prst="rect">
            <a:avLst/>
          </a:prstGeom>
          <a:noFill/>
          <a:ln w="9525">
            <a:noFill/>
            <a:miter lim="800000"/>
            <a:headEnd/>
            <a:tailEnd/>
          </a:ln>
          <a:effectLst/>
        </p:spPr>
        <p:txBody>
          <a:bodyPr vert="horz" wrap="square" lIns="99032" tIns="49516" rIns="99032" bIns="49516" numCol="1" anchor="b" anchorCtr="0" compatLnSpc="1">
            <a:prstTxWarp prst="textNoShape">
              <a:avLst/>
            </a:prstTxWarp>
          </a:bodyPr>
          <a:lstStyle>
            <a:lvl1pPr algn="l" defTabSz="990600" eaLnBrk="1" hangingPunct="1">
              <a:defRPr sz="1300" i="0">
                <a:effectLst/>
                <a:latin typeface="Arial" charset="0"/>
              </a:defRPr>
            </a:lvl1pPr>
          </a:lstStyle>
          <a:p>
            <a:pPr>
              <a:defRPr/>
            </a:pPr>
            <a:endParaRPr lang="en-US" altLang="ja-JP"/>
          </a:p>
        </p:txBody>
      </p:sp>
      <p:sp>
        <p:nvSpPr>
          <p:cNvPr id="130053" name="Rectangle 5"/>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a:effectLst/>
        </p:spPr>
        <p:txBody>
          <a:bodyPr vert="horz" wrap="square" lIns="99032" tIns="49516" rIns="99032" bIns="49516" numCol="1" anchor="b" anchorCtr="0" compatLnSpc="1">
            <a:prstTxWarp prst="textNoShape">
              <a:avLst/>
            </a:prstTxWarp>
          </a:bodyPr>
          <a:lstStyle>
            <a:lvl1pPr algn="r" defTabSz="990600" eaLnBrk="1" hangingPunct="1">
              <a:defRPr sz="1300" smtClean="0">
                <a:latin typeface="Arial" panose="020B0604020202020204" pitchFamily="34" charset="0"/>
              </a:defRPr>
            </a:lvl1pPr>
          </a:lstStyle>
          <a:p>
            <a:pPr>
              <a:defRPr/>
            </a:pPr>
            <a:fld id="{0D9BE6E3-7722-4D8D-9746-4C2DFEF178ED}" type="slidenum">
              <a:rPr lang="en-US" altLang="ja-JP"/>
              <a:pPr>
                <a:defRPr/>
              </a:pPr>
              <a:t>‹#›</a:t>
            </a:fld>
            <a:endParaRPr lang="en-US" altLang="ja-JP"/>
          </a:p>
        </p:txBody>
      </p:sp>
    </p:spTree>
    <p:extLst>
      <p:ext uri="{BB962C8B-B14F-4D97-AF65-F5344CB8AC3E}">
        <p14:creationId xmlns:p14="http://schemas.microsoft.com/office/powerpoint/2010/main" val="31551238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138" y="0"/>
            <a:ext cx="3076575" cy="512763"/>
          </a:xfrm>
          <a:prstGeom prst="rect">
            <a:avLst/>
          </a:prstGeom>
        </p:spPr>
        <p:txBody>
          <a:bodyPr vert="horz" lIns="91440" tIns="45720" rIns="91440" bIns="45720" rtlCol="0"/>
          <a:lstStyle>
            <a:lvl1pPr algn="r">
              <a:defRPr sz="1200"/>
            </a:lvl1pPr>
          </a:lstStyle>
          <a:p>
            <a:fld id="{5C2974FD-A349-45E1-B85F-1866C59222E0}" type="datetimeFigureOut">
              <a:rPr kumimoji="1" lang="ja-JP" altLang="en-US" smtClean="0"/>
              <a:t>2022/4/28</a:t>
            </a:fld>
            <a:endParaRPr kumimoji="1" lang="ja-JP" altLang="en-US"/>
          </a:p>
        </p:txBody>
      </p:sp>
      <p:sp>
        <p:nvSpPr>
          <p:cNvPr id="4" name="スライド イメージ プレースホルダー 3"/>
          <p:cNvSpPr>
            <a:spLocks noGrp="1" noRot="1" noChangeAspect="1"/>
          </p:cNvSpPr>
          <p:nvPr>
            <p:ph type="sldImg" idx="2"/>
          </p:nvPr>
        </p:nvSpPr>
        <p:spPr>
          <a:xfrm>
            <a:off x="1246188" y="1279525"/>
            <a:ext cx="4606925" cy="34544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709613" y="4926013"/>
            <a:ext cx="5680075" cy="402907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850"/>
            <a:ext cx="3076575" cy="512763"/>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F096F791-F7C0-4305-A96E-DB6855AA907A}" type="slidenum">
              <a:rPr kumimoji="1" lang="ja-JP" altLang="en-US" smtClean="0"/>
              <a:t>‹#›</a:t>
            </a:fld>
            <a:endParaRPr kumimoji="1" lang="ja-JP" altLang="en-US"/>
          </a:p>
        </p:txBody>
      </p:sp>
    </p:spTree>
    <p:extLst>
      <p:ext uri="{BB962C8B-B14F-4D97-AF65-F5344CB8AC3E}">
        <p14:creationId xmlns:p14="http://schemas.microsoft.com/office/powerpoint/2010/main" val="23703515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こんにちは。</a:t>
            </a:r>
            <a:endParaRPr kumimoji="1" lang="en-US" altLang="ja-JP" dirty="0"/>
          </a:p>
          <a:p>
            <a:r>
              <a:rPr kumimoji="1" lang="ja-JP" altLang="en-US" dirty="0"/>
              <a:t>これからコンパイラの第</a:t>
            </a:r>
            <a:r>
              <a:rPr kumimoji="1" lang="en-US" altLang="ja-JP" dirty="0"/>
              <a:t>6</a:t>
            </a:r>
            <a:r>
              <a:rPr kumimoji="1" lang="ja-JP" altLang="en-US" dirty="0"/>
              <a:t>回の授業を始めます。</a:t>
            </a:r>
            <a:endParaRPr kumimoji="1" lang="en-US" altLang="ja-JP" dirty="0"/>
          </a:p>
          <a:p>
            <a:r>
              <a:rPr kumimoji="1" lang="ja-JP" altLang="en-US" dirty="0"/>
              <a:t>よろしくお願いします。</a:t>
            </a:r>
            <a:endParaRPr kumimoji="1" lang="en-US" altLang="ja-JP" dirty="0"/>
          </a:p>
          <a:p>
            <a:r>
              <a:rPr kumimoji="1" lang="ja-JP" altLang="en-US" dirty="0"/>
              <a:t>まずいつものように </a:t>
            </a:r>
            <a:r>
              <a:rPr kumimoji="1" lang="en-US" altLang="ja-JP" dirty="0" err="1"/>
              <a:t>GoogleClassroom</a:t>
            </a:r>
            <a:r>
              <a:rPr kumimoji="1" lang="en-US" altLang="ja-JP" dirty="0"/>
              <a:t> </a:t>
            </a:r>
            <a:r>
              <a:rPr kumimoji="1" lang="ja-JP" altLang="en-US" dirty="0"/>
              <a:t>から出席カードを提出してください。</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1</a:t>
            </a:fld>
            <a:endParaRPr kumimoji="1" lang="ja-JP" altLang="en-US"/>
          </a:p>
        </p:txBody>
      </p:sp>
    </p:spTree>
    <p:extLst>
      <p:ext uri="{BB962C8B-B14F-4D97-AF65-F5344CB8AC3E}">
        <p14:creationId xmlns:p14="http://schemas.microsoft.com/office/powerpoint/2010/main" val="27516077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トークンが一致するかどうかの判定は、トークンクラスのメソッド </a:t>
            </a:r>
            <a:r>
              <a:rPr kumimoji="1" lang="en-US" altLang="ja-JP" dirty="0" err="1"/>
              <a:t>checkSymbol</a:t>
            </a:r>
            <a:r>
              <a:rPr kumimoji="1" lang="en-US" altLang="ja-JP" dirty="0"/>
              <a:t>() </a:t>
            </a:r>
            <a:r>
              <a:rPr kumimoji="1" lang="ja-JP" altLang="en-US" dirty="0"/>
              <a:t>を使います。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10</a:t>
            </a:fld>
            <a:endParaRPr kumimoji="1" lang="ja-JP" altLang="en-US"/>
          </a:p>
        </p:txBody>
      </p:sp>
    </p:spTree>
    <p:extLst>
      <p:ext uri="{BB962C8B-B14F-4D97-AF65-F5344CB8AC3E}">
        <p14:creationId xmlns:p14="http://schemas.microsoft.com/office/powerpoint/2010/main" val="20924592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Token</a:t>
            </a:r>
            <a:r>
              <a:rPr kumimoji="1" lang="ja-JP" altLang="en-US" dirty="0"/>
              <a:t> クラスのオブジェクトには、トークンの種類を表す </a:t>
            </a:r>
            <a:r>
              <a:rPr kumimoji="1" lang="en-US" altLang="ja-JP" dirty="0"/>
              <a:t>Symbol, </a:t>
            </a:r>
            <a:r>
              <a:rPr kumimoji="1" lang="ja-JP" altLang="en-US" dirty="0"/>
              <a:t>整数値を保持する </a:t>
            </a:r>
            <a:r>
              <a:rPr kumimoji="1" lang="en-US" altLang="ja-JP" dirty="0" err="1"/>
              <a:t>intValue</a:t>
            </a:r>
            <a:r>
              <a:rPr kumimoji="1" lang="en-US" altLang="ja-JP" dirty="0"/>
              <a:t>,</a:t>
            </a:r>
          </a:p>
          <a:p>
            <a:r>
              <a:rPr kumimoji="1" lang="ja-JP" altLang="en-US" dirty="0"/>
              <a:t>文字列を保持する </a:t>
            </a:r>
            <a:r>
              <a:rPr kumimoji="1" lang="en-US" altLang="ja-JP" dirty="0" err="1"/>
              <a:t>strValue</a:t>
            </a:r>
            <a:r>
              <a:rPr kumimoji="1" lang="en-US" altLang="ja-JP" dirty="0"/>
              <a:t> </a:t>
            </a:r>
            <a:r>
              <a:rPr kumimoji="1" lang="ja-JP" altLang="en-US" dirty="0"/>
              <a:t>というフィールドがあります。</a:t>
            </a:r>
            <a:endParaRPr kumimoji="1" lang="en-US" altLang="ja-JP" dirty="0"/>
          </a:p>
          <a:p>
            <a:r>
              <a:rPr kumimoji="1" lang="ja-JP" altLang="en-US" dirty="0"/>
              <a:t>トークンの一致判定では、</a:t>
            </a:r>
            <a:r>
              <a:rPr kumimoji="1" lang="en-US" altLang="ja-JP" dirty="0"/>
              <a:t>symbol </a:t>
            </a:r>
            <a:r>
              <a:rPr kumimoji="1" lang="ja-JP" altLang="en-US" dirty="0"/>
              <a:t>の値が、マクロ構文で要求されているトークンと</a:t>
            </a:r>
            <a:endParaRPr kumimoji="1" lang="en-US" altLang="ja-JP" dirty="0"/>
          </a:p>
          <a:p>
            <a:r>
              <a:rPr kumimoji="1" lang="ja-JP" altLang="en-US" dirty="0"/>
              <a:t>一致するかを判定します。</a:t>
            </a:r>
            <a:endParaRPr kumimoji="1" lang="en-US" altLang="ja-JP" dirty="0"/>
          </a:p>
          <a:p>
            <a:r>
              <a:rPr kumimoji="1" lang="en-US" altLang="ja-JP" dirty="0" err="1"/>
              <a:t>intValue</a:t>
            </a:r>
            <a:r>
              <a:rPr kumimoji="1" lang="en-US" altLang="ja-JP" dirty="0"/>
              <a:t> </a:t>
            </a:r>
            <a:r>
              <a:rPr kumimoji="1" lang="ja-JP" altLang="en-US" dirty="0"/>
              <a:t>と </a:t>
            </a:r>
            <a:r>
              <a:rPr kumimoji="1" lang="en-US" altLang="ja-JP" dirty="0" err="1"/>
              <a:t>strValue</a:t>
            </a:r>
            <a:r>
              <a:rPr kumimoji="1" lang="en-US" altLang="ja-JP" dirty="0"/>
              <a:t> </a:t>
            </a:r>
            <a:r>
              <a:rPr kumimoji="1" lang="ja-JP" altLang="en-US" dirty="0"/>
              <a:t>は構文解析の段階では使いませんが、</a:t>
            </a:r>
            <a:endParaRPr kumimoji="1" lang="en-US" altLang="ja-JP" dirty="0"/>
          </a:p>
          <a:p>
            <a:r>
              <a:rPr kumimoji="1" lang="ja-JP" altLang="en-US" dirty="0"/>
              <a:t>制約検査およびコード生成で必要になります。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11</a:t>
            </a:fld>
            <a:endParaRPr kumimoji="1" lang="ja-JP" altLang="en-US"/>
          </a:p>
        </p:txBody>
      </p:sp>
    </p:spTree>
    <p:extLst>
      <p:ext uri="{BB962C8B-B14F-4D97-AF65-F5344CB8AC3E}">
        <p14:creationId xmlns:p14="http://schemas.microsoft.com/office/powerpoint/2010/main" val="32324904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トークンの一致判定は、トークンクラスのメソッド </a:t>
            </a:r>
            <a:r>
              <a:rPr kumimoji="1" lang="en-US" altLang="ja-JP" dirty="0" err="1"/>
              <a:t>checkSymbol</a:t>
            </a:r>
            <a:r>
              <a:rPr kumimoji="1" lang="en-US" altLang="ja-JP" dirty="0"/>
              <a:t> </a:t>
            </a:r>
            <a:r>
              <a:rPr kumimoji="1" lang="ja-JP" altLang="en-US" dirty="0"/>
              <a:t>を使います。</a:t>
            </a:r>
            <a:endParaRPr kumimoji="1" lang="en-US" altLang="ja-JP" dirty="0"/>
          </a:p>
          <a:p>
            <a:r>
              <a:rPr kumimoji="1" lang="en-US" altLang="ja-JP" dirty="0" err="1"/>
              <a:t>checkSymbol</a:t>
            </a:r>
            <a:r>
              <a:rPr kumimoji="1" lang="ja-JP" altLang="en-US" dirty="0"/>
              <a:t>　は引数で指定した種類のトークンであるかどうかが返ってきます。</a:t>
            </a:r>
            <a:endParaRPr kumimoji="1" lang="en-US" altLang="ja-JP" dirty="0"/>
          </a:p>
          <a:p>
            <a:r>
              <a:rPr kumimoji="1" lang="ja-JP" altLang="en-US" dirty="0"/>
              <a:t>例えば、現在読み込み中のトークンが </a:t>
            </a:r>
            <a:r>
              <a:rPr kumimoji="1" lang="en-US" altLang="ja-JP" dirty="0"/>
              <a:t>Token </a:t>
            </a:r>
            <a:r>
              <a:rPr kumimoji="1" lang="ja-JP" altLang="en-US" dirty="0"/>
              <a:t>型変数 </a:t>
            </a:r>
            <a:r>
              <a:rPr kumimoji="1" lang="en-US" altLang="ja-JP" dirty="0"/>
              <a:t>token </a:t>
            </a:r>
            <a:r>
              <a:rPr kumimoji="1" lang="ja-JP" altLang="en-US" dirty="0"/>
              <a:t>に入っているときに、</a:t>
            </a:r>
            <a:endParaRPr kumimoji="1" lang="en-US" altLang="ja-JP" dirty="0"/>
          </a:p>
          <a:p>
            <a:r>
              <a:rPr kumimoji="1" lang="ja-JP" altLang="en-US" dirty="0"/>
              <a:t>それが </a:t>
            </a:r>
            <a:r>
              <a:rPr kumimoji="1" lang="en-US" altLang="ja-JP" dirty="0"/>
              <a:t>ADD </a:t>
            </a:r>
            <a:r>
              <a:rPr kumimoji="1" lang="ja-JP" altLang="en-US" dirty="0"/>
              <a:t>かどうか判定したい場合は、</a:t>
            </a:r>
            <a:endParaRPr kumimoji="1" lang="en-US" altLang="ja-JP" dirty="0"/>
          </a:p>
          <a:p>
            <a:r>
              <a:rPr kumimoji="1" lang="en-US" altLang="ja-JP" dirty="0" err="1"/>
              <a:t>token.checkSymbol</a:t>
            </a:r>
            <a:r>
              <a:rPr kumimoji="1" lang="en-US" altLang="ja-JP" dirty="0"/>
              <a:t> (</a:t>
            </a:r>
            <a:r>
              <a:rPr kumimoji="1" lang="en-US" altLang="ja-JP" dirty="0" err="1"/>
              <a:t>Symbol.ADD</a:t>
            </a:r>
            <a:r>
              <a:rPr kumimoji="1" lang="en-US" altLang="ja-JP" dirty="0"/>
              <a:t>) </a:t>
            </a:r>
            <a:r>
              <a:rPr kumimoji="1" lang="ja-JP" altLang="en-US" dirty="0"/>
              <a:t>と書きます。</a:t>
            </a:r>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12</a:t>
            </a:fld>
            <a:endParaRPr kumimoji="1" lang="ja-JP" altLang="en-US"/>
          </a:p>
        </p:txBody>
      </p:sp>
    </p:spTree>
    <p:extLst>
      <p:ext uri="{BB962C8B-B14F-4D97-AF65-F5344CB8AC3E}">
        <p14:creationId xmlns:p14="http://schemas.microsoft.com/office/powerpoint/2010/main" val="31680144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トークンは値を持つものもあります。</a:t>
            </a:r>
            <a:endParaRPr kumimoji="1" lang="en-US" altLang="ja-JP" dirty="0"/>
          </a:p>
          <a:p>
            <a:r>
              <a:rPr kumimoji="1" lang="ja-JP" altLang="en-US" dirty="0"/>
              <a:t>整数・文字は </a:t>
            </a:r>
            <a:r>
              <a:rPr kumimoji="1" lang="en-US" altLang="ja-JP" dirty="0"/>
              <a:t>int </a:t>
            </a:r>
            <a:r>
              <a:rPr kumimoji="1" lang="ja-JP" altLang="en-US" dirty="0"/>
              <a:t>型の値 </a:t>
            </a:r>
            <a:r>
              <a:rPr kumimoji="1" lang="en-US" altLang="ja-JP" dirty="0" err="1"/>
              <a:t>intValue</a:t>
            </a:r>
            <a:r>
              <a:rPr kumimoji="1" lang="en-US" altLang="ja-JP" dirty="0"/>
              <a:t> </a:t>
            </a:r>
            <a:r>
              <a:rPr kumimoji="1" lang="ja-JP" altLang="en-US" dirty="0"/>
              <a:t>を持ちます。</a:t>
            </a:r>
            <a:endParaRPr kumimoji="1" lang="en-US" altLang="ja-JP" dirty="0"/>
          </a:p>
          <a:p>
            <a:r>
              <a:rPr kumimoji="1" lang="ja-JP" altLang="en-US" dirty="0"/>
              <a:t>変数名は </a:t>
            </a:r>
            <a:r>
              <a:rPr kumimoji="1" lang="en-US" altLang="ja-JP" dirty="0"/>
              <a:t>String </a:t>
            </a:r>
            <a:r>
              <a:rPr kumimoji="1" lang="ja-JP" altLang="en-US" dirty="0"/>
              <a:t>型の値 </a:t>
            </a:r>
            <a:r>
              <a:rPr kumimoji="1" lang="en-US" altLang="ja-JP" dirty="0" err="1"/>
              <a:t>strValue</a:t>
            </a:r>
            <a:r>
              <a:rPr kumimoji="1" lang="en-US" altLang="ja-JP" dirty="0"/>
              <a:t> </a:t>
            </a:r>
            <a:r>
              <a:rPr kumimoji="1" lang="ja-JP" altLang="en-US" dirty="0"/>
              <a:t>を持ちます。</a:t>
            </a:r>
            <a:endParaRPr kumimoji="1" lang="en-US" altLang="ja-JP" dirty="0"/>
          </a:p>
          <a:p>
            <a:r>
              <a:rPr kumimoji="1" lang="ja-JP" altLang="en-US" dirty="0"/>
              <a:t>ゲッター </a:t>
            </a:r>
            <a:r>
              <a:rPr kumimoji="1" lang="en-US" altLang="ja-JP" dirty="0" err="1"/>
              <a:t>getIntValue</a:t>
            </a:r>
            <a:r>
              <a:rPr kumimoji="1" lang="en-US" altLang="ja-JP" dirty="0"/>
              <a:t>() </a:t>
            </a:r>
            <a:r>
              <a:rPr kumimoji="1" lang="ja-JP" altLang="en-US" dirty="0"/>
              <a:t>と </a:t>
            </a:r>
            <a:r>
              <a:rPr kumimoji="1" lang="en-US" altLang="ja-JP" dirty="0" err="1"/>
              <a:t>getStrValue</a:t>
            </a:r>
            <a:r>
              <a:rPr kumimoji="1" lang="en-US" altLang="ja-JP" dirty="0"/>
              <a:t>() </a:t>
            </a:r>
            <a:r>
              <a:rPr kumimoji="1" lang="ja-JP" altLang="en-US" dirty="0"/>
              <a:t>を使うことでそれぞれのフィールドの値を得ることができます。</a:t>
            </a:r>
            <a:endParaRPr kumimoji="1" lang="en-US" altLang="ja-JP" dirty="0"/>
          </a:p>
          <a:p>
            <a:r>
              <a:rPr kumimoji="1" lang="ja-JP" altLang="en-US" dirty="0"/>
              <a:t>例えば、整数のトークンの値が欲しいときは、このように</a:t>
            </a:r>
            <a:endParaRPr kumimoji="1" lang="en-US" altLang="ja-JP" dirty="0"/>
          </a:p>
          <a:p>
            <a:r>
              <a:rPr kumimoji="1" lang="en-US" altLang="ja-JP" dirty="0" err="1"/>
              <a:t>val</a:t>
            </a:r>
            <a:r>
              <a:rPr kumimoji="1" lang="en-US" altLang="ja-JP" dirty="0"/>
              <a:t> = </a:t>
            </a:r>
            <a:r>
              <a:rPr kumimoji="1" lang="en-US" altLang="ja-JP" dirty="0" err="1"/>
              <a:t>token.getIntValue</a:t>
            </a:r>
            <a:r>
              <a:rPr kumimoji="1" lang="en-US" altLang="ja-JP" dirty="0"/>
              <a:t>() </a:t>
            </a:r>
            <a:r>
              <a:rPr kumimoji="1" lang="ja-JP" altLang="en-US" dirty="0"/>
              <a:t>とすればできます。</a:t>
            </a:r>
            <a:endParaRPr kumimoji="1" lang="en-US" altLang="ja-JP" dirty="0"/>
          </a:p>
          <a:p>
            <a:r>
              <a:rPr kumimoji="1" lang="ja-JP" altLang="en-US" dirty="0"/>
              <a:t>トークンの値は、構文解析部では要りませんが、</a:t>
            </a:r>
            <a:endParaRPr kumimoji="1" lang="en-US" altLang="ja-JP" dirty="0"/>
          </a:p>
          <a:p>
            <a:r>
              <a:rPr kumimoji="1" lang="ja-JP" altLang="en-US" dirty="0"/>
              <a:t>制約検査部・コード生成部で必要になります。</a:t>
            </a:r>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13</a:t>
            </a:fld>
            <a:endParaRPr kumimoji="1" lang="ja-JP" altLang="en-US"/>
          </a:p>
        </p:txBody>
      </p:sp>
    </p:spTree>
    <p:extLst>
      <p:ext uri="{BB962C8B-B14F-4D97-AF65-F5344CB8AC3E}">
        <p14:creationId xmlns:p14="http://schemas.microsoft.com/office/powerpoint/2010/main" val="5181308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こちらの非終端記号 </a:t>
            </a:r>
            <a:r>
              <a:rPr kumimoji="1" lang="en-US" altLang="ja-JP" dirty="0"/>
              <a:t>&lt;</a:t>
            </a:r>
            <a:r>
              <a:rPr kumimoji="1" lang="en-US" altLang="ja-JP" dirty="0" err="1"/>
              <a:t>decl</a:t>
            </a:r>
            <a:r>
              <a:rPr kumimoji="1" lang="en-US" altLang="ja-JP" dirty="0"/>
              <a:t>&gt; </a:t>
            </a:r>
            <a:r>
              <a:rPr kumimoji="1" lang="ja-JP" altLang="en-US" dirty="0"/>
              <a:t>の解析プログラムをみてみましょう・</a:t>
            </a:r>
            <a:endParaRPr kumimoji="1" lang="en-US" altLang="ja-JP" dirty="0"/>
          </a:p>
          <a:p>
            <a:r>
              <a:rPr kumimoji="1" lang="ja-JP" altLang="en-US" dirty="0"/>
              <a:t>トークンの並びが、</a:t>
            </a:r>
            <a:r>
              <a:rPr kumimoji="1" lang="en-US" altLang="ja-JP" dirty="0"/>
              <a:t>&lt;</a:t>
            </a:r>
            <a:r>
              <a:rPr kumimoji="1" lang="en-US" altLang="ja-JP" dirty="0" err="1"/>
              <a:t>decl</a:t>
            </a:r>
            <a:r>
              <a:rPr kumimoji="1" lang="en-US" altLang="ja-JP" dirty="0"/>
              <a:t>&gt; ::= “int” NAME “;” </a:t>
            </a:r>
            <a:r>
              <a:rPr kumimoji="1" lang="ja-JP" altLang="en-US" dirty="0"/>
              <a:t>というマクロ構文に合っているか判定します。</a:t>
            </a:r>
            <a:r>
              <a:rPr kumimoji="1" lang="en-US" altLang="ja-JP" dirty="0"/>
              <a:t> </a:t>
            </a:r>
          </a:p>
          <a:p>
            <a:r>
              <a:rPr kumimoji="1" lang="ja-JP" altLang="en-US" dirty="0"/>
              <a:t>初期状態では、</a:t>
            </a:r>
            <a:r>
              <a:rPr kumimoji="1" lang="en-US" altLang="ja-JP" dirty="0"/>
              <a:t>Token </a:t>
            </a:r>
            <a:r>
              <a:rPr kumimoji="1" lang="ja-JP" altLang="en-US" dirty="0"/>
              <a:t>型変数 </a:t>
            </a:r>
            <a:r>
              <a:rPr kumimoji="1" lang="en-US" altLang="ja-JP" dirty="0"/>
              <a:t>token </a:t>
            </a:r>
            <a:r>
              <a:rPr kumimoji="1" lang="ja-JP" altLang="en-US" dirty="0"/>
              <a:t>に現在解析中のトークンが入っているとします。</a:t>
            </a:r>
            <a:endParaRPr kumimoji="1" lang="en-US" altLang="ja-JP" dirty="0"/>
          </a:p>
          <a:p>
            <a:r>
              <a:rPr kumimoji="1" lang="ja-JP" altLang="en-US" dirty="0"/>
              <a:t>右辺の最初の終端記号は </a:t>
            </a:r>
            <a:r>
              <a:rPr kumimoji="1" lang="en-US" altLang="ja-JP" dirty="0"/>
              <a:t>“int” </a:t>
            </a:r>
            <a:r>
              <a:rPr kumimoji="1" lang="ja-JP" altLang="en-US" dirty="0"/>
              <a:t>ですので、</a:t>
            </a:r>
            <a:endParaRPr kumimoji="1" lang="en-US" altLang="ja-JP" dirty="0"/>
          </a:p>
          <a:p>
            <a:r>
              <a:rPr kumimoji="1" lang="en-US" altLang="ja-JP" dirty="0"/>
              <a:t>if </a:t>
            </a:r>
            <a:r>
              <a:rPr kumimoji="1" lang="ja-JP" altLang="en-US" dirty="0"/>
              <a:t>文の条件式を </a:t>
            </a:r>
            <a:r>
              <a:rPr kumimoji="1" lang="en-US" altLang="ja-JP" dirty="0" err="1"/>
              <a:t>token.checkSymbol</a:t>
            </a:r>
            <a:r>
              <a:rPr kumimoji="1" lang="en-US" altLang="ja-JP" dirty="0"/>
              <a:t> (Symbol.INT) </a:t>
            </a:r>
            <a:r>
              <a:rPr kumimoji="1" lang="ja-JP" altLang="en-US" dirty="0"/>
              <a:t>とすれば、</a:t>
            </a:r>
            <a:endParaRPr kumimoji="1" lang="en-US" altLang="ja-JP" dirty="0"/>
          </a:p>
          <a:p>
            <a:r>
              <a:rPr kumimoji="1" lang="ja-JP" altLang="en-US" dirty="0"/>
              <a:t>トークンが </a:t>
            </a:r>
            <a:r>
              <a:rPr kumimoji="1" lang="en-US" altLang="ja-JP" dirty="0"/>
              <a:t>“int” </a:t>
            </a:r>
            <a:r>
              <a:rPr kumimoji="1" lang="ja-JP" altLang="en-US" dirty="0"/>
              <a:t>かどうは判定できます。</a:t>
            </a:r>
            <a:endParaRPr kumimoji="1" lang="en-US" altLang="ja-JP" dirty="0"/>
          </a:p>
          <a:p>
            <a:r>
              <a:rPr kumimoji="1" lang="en-US" altLang="ja-JP" dirty="0"/>
              <a:t>“int” </a:t>
            </a:r>
            <a:r>
              <a:rPr kumimoji="1" lang="ja-JP" altLang="en-US" dirty="0"/>
              <a:t>であれば </a:t>
            </a:r>
            <a:r>
              <a:rPr kumimoji="1" lang="en-US" altLang="ja-JP" dirty="0" err="1"/>
              <a:t>nextToken</a:t>
            </a:r>
            <a:r>
              <a:rPr kumimoji="1" lang="en-US" altLang="ja-JP" dirty="0"/>
              <a:t>() </a:t>
            </a:r>
            <a:r>
              <a:rPr kumimoji="1" lang="ja-JP" altLang="en-US" dirty="0"/>
              <a:t>メソッドで次のトークンを読み、</a:t>
            </a:r>
            <a:endParaRPr kumimoji="1" lang="en-US" altLang="ja-JP" dirty="0"/>
          </a:p>
          <a:p>
            <a:r>
              <a:rPr kumimoji="1" lang="en-US" altLang="ja-JP" dirty="0"/>
              <a:t>“int” </a:t>
            </a:r>
            <a:r>
              <a:rPr kumimoji="1" lang="ja-JP" altLang="en-US" dirty="0"/>
              <a:t>でなければエラーにします。</a:t>
            </a:r>
            <a:endParaRPr kumimoji="1" lang="en-US" altLang="ja-JP" dirty="0"/>
          </a:p>
          <a:p>
            <a:r>
              <a:rPr kumimoji="1" lang="en-US" altLang="ja-JP" dirty="0"/>
              <a:t>“int” </a:t>
            </a:r>
            <a:r>
              <a:rPr kumimoji="1" lang="ja-JP" altLang="en-US" dirty="0"/>
              <a:t>の次は </a:t>
            </a:r>
            <a:r>
              <a:rPr kumimoji="1" lang="en-US" altLang="ja-JP" dirty="0"/>
              <a:t>NAME </a:t>
            </a:r>
            <a:r>
              <a:rPr kumimoji="1" lang="ja-JP" altLang="en-US" dirty="0"/>
              <a:t>が来ますので、</a:t>
            </a:r>
            <a:endParaRPr kumimoji="1" lang="en-US" altLang="ja-JP" dirty="0"/>
          </a:p>
          <a:p>
            <a:r>
              <a:rPr kumimoji="1" lang="en-US" altLang="ja-JP" dirty="0" err="1"/>
              <a:t>token.checkSymbol</a:t>
            </a:r>
            <a:r>
              <a:rPr kumimoji="1" lang="en-US" altLang="ja-JP" dirty="0"/>
              <a:t> (Symbol.NAME) </a:t>
            </a:r>
            <a:r>
              <a:rPr kumimoji="1" lang="ja-JP" altLang="en-US" dirty="0"/>
              <a:t>で名前かどうか判定します。</a:t>
            </a:r>
            <a:endParaRPr kumimoji="1" lang="en-US" altLang="ja-JP" dirty="0"/>
          </a:p>
          <a:p>
            <a:r>
              <a:rPr kumimoji="1" lang="ja-JP" altLang="en-US" dirty="0"/>
              <a:t>名前なら次のトークンを読み、違えばエラーにします。</a:t>
            </a:r>
            <a:endParaRPr kumimoji="1" lang="en-US" altLang="ja-JP" dirty="0"/>
          </a:p>
          <a:p>
            <a:r>
              <a:rPr kumimoji="1" lang="ja-JP" altLang="en-US" dirty="0"/>
              <a:t>以下同様です。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14</a:t>
            </a:fld>
            <a:endParaRPr kumimoji="1" lang="ja-JP" altLang="en-US"/>
          </a:p>
        </p:txBody>
      </p:sp>
    </p:spTree>
    <p:extLst>
      <p:ext uri="{BB962C8B-B14F-4D97-AF65-F5344CB8AC3E}">
        <p14:creationId xmlns:p14="http://schemas.microsoft.com/office/powerpoint/2010/main" val="40800821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ここからは非終端記号 </a:t>
            </a:r>
            <a:r>
              <a:rPr kumimoji="1" lang="en-US" altLang="ja-JP" dirty="0"/>
              <a:t>&lt;A&gt;</a:t>
            </a:r>
            <a:r>
              <a:rPr kumimoji="1" lang="ja-JP" altLang="en-US" dirty="0"/>
              <a:t> の解析の仕方を説明します。</a:t>
            </a:r>
            <a:endParaRPr kumimoji="1" lang="en-US" altLang="ja-JP" dirty="0"/>
          </a:p>
          <a:p>
            <a:r>
              <a:rPr kumimoji="1" lang="ja-JP" altLang="en-US" dirty="0"/>
              <a:t>非終端記号の解析は、以下の規則に従って帰納的にします。</a:t>
            </a:r>
            <a:endParaRPr kumimoji="1" lang="en-US" altLang="ja-JP" dirty="0"/>
          </a:p>
          <a:p>
            <a:r>
              <a:rPr kumimoji="1" lang="ja-JP" altLang="en-US" dirty="0"/>
              <a:t>まず非終端記号 </a:t>
            </a:r>
            <a:r>
              <a:rPr kumimoji="1" lang="en-US" altLang="ja-JP" dirty="0"/>
              <a:t>&lt;A&gt; </a:t>
            </a:r>
            <a:r>
              <a:rPr kumimoji="1" lang="ja-JP" altLang="en-US" dirty="0"/>
              <a:t>の右辺が </a:t>
            </a:r>
            <a:r>
              <a:rPr kumimoji="1" lang="en-US" altLang="ja-JP" dirty="0"/>
              <a:t>ε</a:t>
            </a:r>
            <a:r>
              <a:rPr kumimoji="1" lang="ja-JP" altLang="en-US" dirty="0"/>
              <a:t>、のときは何もしません。</a:t>
            </a:r>
            <a:endParaRPr kumimoji="1" lang="en-US" altLang="ja-JP" dirty="0"/>
          </a:p>
          <a:p>
            <a:r>
              <a:rPr kumimoji="1" lang="ja-JP" altLang="en-US" dirty="0"/>
              <a:t>右辺に終端記号 </a:t>
            </a:r>
            <a:r>
              <a:rPr kumimoji="1" lang="en-US" altLang="ja-JP" dirty="0"/>
              <a:t>“a” </a:t>
            </a:r>
            <a:r>
              <a:rPr kumimoji="1" lang="ja-JP" altLang="en-US" dirty="0"/>
              <a:t>が来た場合は、</a:t>
            </a:r>
            <a:endParaRPr kumimoji="1" lang="en-US" altLang="ja-JP" dirty="0"/>
          </a:p>
          <a:p>
            <a:r>
              <a:rPr kumimoji="1" lang="ja-JP" altLang="en-US" dirty="0"/>
              <a:t>現在読み込み中のトークンが </a:t>
            </a:r>
            <a:r>
              <a:rPr kumimoji="1" lang="en-US" altLang="ja-JP" dirty="0"/>
              <a:t>“a” </a:t>
            </a:r>
            <a:r>
              <a:rPr kumimoji="1" lang="ja-JP" altLang="en-US" dirty="0"/>
              <a:t>かどうか判定し、</a:t>
            </a:r>
            <a:endParaRPr kumimoji="1" lang="en-US" altLang="ja-JP" dirty="0"/>
          </a:p>
          <a:p>
            <a:r>
              <a:rPr kumimoji="1" lang="en-US" altLang="ja-JP" dirty="0"/>
              <a:t>”a” </a:t>
            </a:r>
            <a:r>
              <a:rPr kumimoji="1" lang="ja-JP" altLang="en-US" dirty="0"/>
              <a:t>であれば </a:t>
            </a:r>
            <a:r>
              <a:rPr kumimoji="1" lang="en-US" altLang="ja-JP" dirty="0" err="1"/>
              <a:t>nextToken</a:t>
            </a:r>
            <a:r>
              <a:rPr kumimoji="1" lang="en-US" altLang="ja-JP" dirty="0"/>
              <a:t>() </a:t>
            </a:r>
            <a:r>
              <a:rPr kumimoji="1" lang="ja-JP" altLang="en-US" dirty="0"/>
              <a:t>メソッドで次のトークンを読みます。</a:t>
            </a:r>
            <a:endParaRPr kumimoji="1" lang="en-US" altLang="ja-JP" dirty="0"/>
          </a:p>
          <a:p>
            <a:r>
              <a:rPr kumimoji="1" lang="en-US" altLang="ja-JP" dirty="0"/>
              <a:t>“a” </a:t>
            </a:r>
            <a:r>
              <a:rPr kumimoji="1" lang="ja-JP" altLang="en-US" dirty="0"/>
              <a:t>でなければ </a:t>
            </a:r>
            <a:r>
              <a:rPr kumimoji="1" lang="en-US" altLang="ja-JP" dirty="0" err="1"/>
              <a:t>syntaxError</a:t>
            </a:r>
            <a:r>
              <a:rPr kumimoji="1" lang="en-US" altLang="ja-JP" dirty="0"/>
              <a:t>() </a:t>
            </a:r>
            <a:r>
              <a:rPr kumimoji="1" lang="ja-JP" altLang="en-US" dirty="0"/>
              <a:t>に飛ばします。</a:t>
            </a:r>
            <a:endParaRPr kumimoji="1" lang="en-US" altLang="ja-JP" dirty="0"/>
          </a:p>
          <a:p>
            <a:r>
              <a:rPr kumimoji="1" lang="ja-JP" altLang="en-US" dirty="0"/>
              <a:t>実際のプログラムではトークンの一致判定は </a:t>
            </a:r>
            <a:r>
              <a:rPr kumimoji="1" lang="en-US" altLang="ja-JP" dirty="0" err="1"/>
              <a:t>checkSymbol</a:t>
            </a:r>
            <a:r>
              <a:rPr kumimoji="1" lang="en-US" altLang="ja-JP" dirty="0"/>
              <a:t>() </a:t>
            </a:r>
            <a:r>
              <a:rPr kumimoji="1" lang="ja-JP" altLang="en-US" dirty="0"/>
              <a:t>メソッドを使いますが、</a:t>
            </a:r>
            <a:endParaRPr kumimoji="1" lang="en-US" altLang="ja-JP" dirty="0"/>
          </a:p>
          <a:p>
            <a:r>
              <a:rPr kumimoji="1" lang="ja-JP" altLang="en-US" dirty="0"/>
              <a:t>スペースの都合上、以下では、トークンの一致判定は </a:t>
            </a:r>
            <a:r>
              <a:rPr kumimoji="1" lang="en-US" altLang="ja-JP" dirty="0"/>
              <a:t>token == “a” </a:t>
            </a:r>
            <a:r>
              <a:rPr kumimoji="1" lang="ja-JP" altLang="en-US" dirty="0"/>
              <a:t>のように </a:t>
            </a:r>
            <a:r>
              <a:rPr kumimoji="1" lang="en-US" altLang="ja-JP" dirty="0"/>
              <a:t>== </a:t>
            </a:r>
            <a:r>
              <a:rPr kumimoji="1" lang="ja-JP" altLang="en-US" dirty="0"/>
              <a:t>で表します。</a:t>
            </a:r>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15</a:t>
            </a:fld>
            <a:endParaRPr kumimoji="1" lang="ja-JP" altLang="en-US"/>
          </a:p>
        </p:txBody>
      </p:sp>
    </p:spTree>
    <p:extLst>
      <p:ext uri="{BB962C8B-B14F-4D97-AF65-F5344CB8AC3E}">
        <p14:creationId xmlns:p14="http://schemas.microsoft.com/office/powerpoint/2010/main" val="1637143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非終端記号 </a:t>
            </a:r>
            <a:r>
              <a:rPr kumimoji="1" lang="en-US" altLang="ja-JP" dirty="0"/>
              <a:t>&lt;A&gt; </a:t>
            </a:r>
            <a:r>
              <a:rPr kumimoji="1" lang="ja-JP" altLang="en-US" dirty="0"/>
              <a:t>の右辺に非終端記号 </a:t>
            </a:r>
            <a:r>
              <a:rPr kumimoji="1" lang="en-US" altLang="ja-JP" dirty="0"/>
              <a:t>&lt;B&gt; </a:t>
            </a:r>
            <a:r>
              <a:rPr kumimoji="1" lang="ja-JP" altLang="en-US" dirty="0"/>
              <a:t>が来ているときは、</a:t>
            </a:r>
            <a:endParaRPr kumimoji="1" lang="en-US" altLang="ja-JP" dirty="0"/>
          </a:p>
          <a:p>
            <a:r>
              <a:rPr kumimoji="1" lang="en-US" altLang="ja-JP" dirty="0"/>
              <a:t>&lt;B&gt; </a:t>
            </a:r>
            <a:r>
              <a:rPr kumimoji="1" lang="ja-JP" altLang="en-US" dirty="0"/>
              <a:t>の </a:t>
            </a:r>
            <a:r>
              <a:rPr kumimoji="1" lang="en-US" altLang="ja-JP" dirty="0"/>
              <a:t>First </a:t>
            </a:r>
            <a:r>
              <a:rPr kumimoji="1" lang="ja-JP" altLang="en-US" dirty="0"/>
              <a:t>集合で判定します。</a:t>
            </a:r>
            <a:endParaRPr kumimoji="1" lang="en-US" altLang="ja-JP" dirty="0"/>
          </a:p>
          <a:p>
            <a:r>
              <a:rPr kumimoji="1" lang="en-US" altLang="ja-JP" dirty="0"/>
              <a:t>First </a:t>
            </a:r>
            <a:r>
              <a:rPr kumimoji="1" lang="ja-JP" altLang="en-US" dirty="0"/>
              <a:t>集合は先週やりましたが、皆さん覚えていますか？</a:t>
            </a:r>
            <a:endParaRPr kumimoji="1" lang="en-US" altLang="ja-JP" dirty="0"/>
          </a:p>
          <a:p>
            <a:r>
              <a:rPr kumimoji="1" lang="en-US" altLang="ja-JP" dirty="0"/>
              <a:t>First </a:t>
            </a:r>
            <a:r>
              <a:rPr kumimoji="1" lang="ja-JP" altLang="en-US" dirty="0"/>
              <a:t>集合、先頭終端記号集合は、先頭に来る可能性のある終端記号の集合です。</a:t>
            </a:r>
            <a:endParaRPr kumimoji="1" lang="en-US" altLang="ja-JP" dirty="0"/>
          </a:p>
          <a:p>
            <a:r>
              <a:rPr kumimoji="1" lang="ja-JP" altLang="en-US" dirty="0"/>
              <a:t>非終端記号の解析は </a:t>
            </a:r>
            <a:r>
              <a:rPr kumimoji="1" lang="en-US" altLang="ja-JP" dirty="0"/>
              <a:t>First </a:t>
            </a:r>
            <a:r>
              <a:rPr kumimoji="1" lang="ja-JP" altLang="en-US" dirty="0"/>
              <a:t>集合が必要になりますので、</a:t>
            </a:r>
            <a:endParaRPr kumimoji="1" lang="en-US" altLang="ja-JP" dirty="0"/>
          </a:p>
          <a:p>
            <a:r>
              <a:rPr kumimoji="1" lang="ja-JP" altLang="en-US" dirty="0"/>
              <a:t>プログラムを始める前に、まず各非終端記号の </a:t>
            </a:r>
            <a:r>
              <a:rPr kumimoji="1" lang="en-US" altLang="ja-JP" dirty="0"/>
              <a:t>First </a:t>
            </a:r>
            <a:r>
              <a:rPr kumimoji="1" lang="ja-JP" altLang="en-US" dirty="0"/>
              <a:t>集合を求めておく必要があります。</a:t>
            </a:r>
            <a:endParaRPr kumimoji="1" lang="en-US" altLang="ja-JP" dirty="0"/>
          </a:p>
          <a:p>
            <a:r>
              <a:rPr kumimoji="1" lang="ja-JP" altLang="en-US" dirty="0"/>
              <a:t>さて、右辺に非終端記号 </a:t>
            </a:r>
            <a:r>
              <a:rPr kumimoji="1" lang="en-US" altLang="ja-JP" dirty="0"/>
              <a:t>&lt;B&gt; </a:t>
            </a:r>
            <a:r>
              <a:rPr kumimoji="1" lang="ja-JP" altLang="en-US" dirty="0"/>
              <a:t>が来た場合、</a:t>
            </a:r>
            <a:r>
              <a:rPr kumimoji="1" lang="en-US" altLang="ja-JP" dirty="0"/>
              <a:t>&lt;B&gt; </a:t>
            </a:r>
            <a:r>
              <a:rPr kumimoji="1" lang="ja-JP" altLang="en-US" dirty="0"/>
              <a:t>の </a:t>
            </a:r>
            <a:r>
              <a:rPr kumimoji="1" lang="en-US" altLang="ja-JP" dirty="0"/>
              <a:t>First </a:t>
            </a:r>
            <a:r>
              <a:rPr kumimoji="1" lang="ja-JP" altLang="en-US" dirty="0"/>
              <a:t>集合に </a:t>
            </a:r>
            <a:r>
              <a:rPr kumimoji="1" lang="en-US" altLang="ja-JP" dirty="0"/>
              <a:t>ε </a:t>
            </a:r>
            <a:r>
              <a:rPr kumimoji="1" lang="ja-JP" altLang="en-US" dirty="0"/>
              <a:t>が含まれるか否かで場合分けします。</a:t>
            </a:r>
            <a:endParaRPr kumimoji="1" lang="en-US" altLang="ja-JP" dirty="0"/>
          </a:p>
          <a:p>
            <a:r>
              <a:rPr kumimoji="1" lang="en-US" altLang="ja-JP" dirty="0"/>
              <a:t>&lt;B&gt; </a:t>
            </a:r>
            <a:r>
              <a:rPr kumimoji="1" lang="ja-JP" altLang="en-US" dirty="0"/>
              <a:t>の </a:t>
            </a:r>
            <a:r>
              <a:rPr kumimoji="1" lang="en-US" altLang="ja-JP" dirty="0"/>
              <a:t>First </a:t>
            </a:r>
            <a:r>
              <a:rPr kumimoji="1" lang="ja-JP" altLang="en-US" dirty="0"/>
              <a:t>集合に </a:t>
            </a:r>
            <a:r>
              <a:rPr kumimoji="1" lang="en-US" altLang="ja-JP" dirty="0"/>
              <a:t>ε </a:t>
            </a:r>
            <a:r>
              <a:rPr kumimoji="1" lang="ja-JP" altLang="en-US" dirty="0"/>
              <a:t>が含まれていない場合は、</a:t>
            </a:r>
            <a:endParaRPr kumimoji="1" lang="en-US" altLang="ja-JP" dirty="0"/>
          </a:p>
          <a:p>
            <a:r>
              <a:rPr kumimoji="1" lang="en-US" altLang="ja-JP" dirty="0"/>
              <a:t>if </a:t>
            </a:r>
            <a:r>
              <a:rPr kumimoji="1" lang="ja-JP" altLang="en-US" dirty="0"/>
              <a:t>文の条件式で、現在読み込み中のトークンが、</a:t>
            </a:r>
            <a:r>
              <a:rPr kumimoji="1" lang="en-US" altLang="ja-JP" dirty="0"/>
              <a:t>&lt;B&gt; </a:t>
            </a:r>
            <a:r>
              <a:rPr kumimoji="1" lang="ja-JP" altLang="en-US" dirty="0"/>
              <a:t>の </a:t>
            </a:r>
            <a:r>
              <a:rPr kumimoji="1" lang="en-US" altLang="ja-JP" dirty="0"/>
              <a:t>First </a:t>
            </a:r>
            <a:r>
              <a:rPr kumimoji="1" lang="ja-JP" altLang="en-US" dirty="0"/>
              <a:t>集合に含まれているか判定します。</a:t>
            </a:r>
            <a:endParaRPr kumimoji="1" lang="en-US" altLang="ja-JP" dirty="0"/>
          </a:p>
          <a:p>
            <a:r>
              <a:rPr kumimoji="1" lang="en-US" altLang="ja-JP" dirty="0"/>
              <a:t>First </a:t>
            </a:r>
            <a:r>
              <a:rPr kumimoji="1" lang="ja-JP" altLang="en-US" dirty="0"/>
              <a:t>集合に含まれていれば、非終端記号 </a:t>
            </a:r>
            <a:r>
              <a:rPr kumimoji="1" lang="en-US" altLang="ja-JP" dirty="0"/>
              <a:t>&lt;B&gt; </a:t>
            </a:r>
            <a:r>
              <a:rPr kumimoji="1" lang="ja-JP" altLang="en-US" dirty="0"/>
              <a:t>を解析するためのメソッド </a:t>
            </a:r>
            <a:r>
              <a:rPr kumimoji="1" lang="en-US" altLang="ja-JP" dirty="0"/>
              <a:t>parse&lt;B&gt;() </a:t>
            </a:r>
            <a:r>
              <a:rPr kumimoji="1" lang="ja-JP" altLang="en-US" dirty="0"/>
              <a:t>に飛ばします。</a:t>
            </a:r>
            <a:endParaRPr kumimoji="1" lang="en-US" altLang="ja-JP" dirty="0"/>
          </a:p>
          <a:p>
            <a:r>
              <a:rPr kumimoji="1" lang="en-US" altLang="ja-JP" dirty="0"/>
              <a:t>First </a:t>
            </a:r>
            <a:r>
              <a:rPr kumimoji="1" lang="ja-JP" altLang="en-US" dirty="0"/>
              <a:t>集合に含まれていない場合はエラーとします。</a:t>
            </a:r>
            <a:endParaRPr kumimoji="1" lang="en-US" altLang="ja-JP" dirty="0"/>
          </a:p>
          <a:p>
            <a:r>
              <a:rPr kumimoji="1" lang="en-US" altLang="ja-JP" dirty="0"/>
              <a:t>&lt;B&gt; </a:t>
            </a:r>
            <a:r>
              <a:rPr kumimoji="1" lang="ja-JP" altLang="en-US" dirty="0"/>
              <a:t>の </a:t>
            </a:r>
            <a:r>
              <a:rPr kumimoji="1" lang="en-US" altLang="ja-JP" dirty="0"/>
              <a:t>First </a:t>
            </a:r>
            <a:r>
              <a:rPr kumimoji="1" lang="ja-JP" altLang="en-US" dirty="0"/>
              <a:t>集合に </a:t>
            </a:r>
            <a:r>
              <a:rPr kumimoji="1" lang="en-US" altLang="ja-JP" dirty="0"/>
              <a:t>ε </a:t>
            </a:r>
            <a:r>
              <a:rPr kumimoji="1" lang="ja-JP" altLang="en-US" dirty="0"/>
              <a:t>が含まれている場合は、現在読み込み中のトークンが、</a:t>
            </a:r>
            <a:endParaRPr kumimoji="1" lang="en-US" altLang="ja-JP" dirty="0"/>
          </a:p>
          <a:p>
            <a:r>
              <a:rPr kumimoji="1" lang="en-US" altLang="ja-JP" dirty="0"/>
              <a:t>ε </a:t>
            </a:r>
            <a:r>
              <a:rPr kumimoji="1" lang="ja-JP" altLang="en-US" dirty="0"/>
              <a:t>以外の</a:t>
            </a:r>
            <a:r>
              <a:rPr kumimoji="1" lang="en-US" altLang="ja-JP" dirty="0"/>
              <a:t>&lt;B&gt; </a:t>
            </a:r>
            <a:r>
              <a:rPr kumimoji="1" lang="ja-JP" altLang="en-US" dirty="0"/>
              <a:t>の </a:t>
            </a:r>
            <a:r>
              <a:rPr kumimoji="1" lang="en-US" altLang="ja-JP" dirty="0"/>
              <a:t>First </a:t>
            </a:r>
            <a:r>
              <a:rPr kumimoji="1" lang="ja-JP" altLang="en-US" dirty="0"/>
              <a:t>集合に含まれているかどうか判定します。</a:t>
            </a:r>
            <a:endParaRPr kumimoji="1" lang="en-US" altLang="ja-JP" dirty="0"/>
          </a:p>
          <a:p>
            <a:r>
              <a:rPr kumimoji="1" lang="en-US" altLang="ja-JP" dirty="0"/>
              <a:t>First </a:t>
            </a:r>
            <a:r>
              <a:rPr kumimoji="1" lang="ja-JP" altLang="en-US" dirty="0"/>
              <a:t>集合に含まれていれば、非終端記号 </a:t>
            </a:r>
            <a:r>
              <a:rPr kumimoji="1" lang="en-US" altLang="ja-JP" dirty="0"/>
              <a:t>&lt;B&gt; </a:t>
            </a:r>
            <a:r>
              <a:rPr kumimoji="1" lang="ja-JP" altLang="en-US" dirty="0"/>
              <a:t>を解析するためのメソッド </a:t>
            </a:r>
            <a:r>
              <a:rPr kumimoji="1" lang="en-US" altLang="ja-JP" dirty="0"/>
              <a:t>parse&lt;B&gt;() </a:t>
            </a:r>
            <a:r>
              <a:rPr kumimoji="1" lang="ja-JP" altLang="en-US" dirty="0"/>
              <a:t>に飛ばします。</a:t>
            </a:r>
            <a:endParaRPr kumimoji="1" lang="en-US" altLang="ja-JP" dirty="0"/>
          </a:p>
          <a:p>
            <a:r>
              <a:rPr kumimoji="1" lang="en-US" altLang="ja-JP" dirty="0"/>
              <a:t>First </a:t>
            </a:r>
            <a:r>
              <a:rPr kumimoji="1" lang="ja-JP" altLang="en-US" dirty="0"/>
              <a:t>集合に含まれていない場合何もしません。</a:t>
            </a:r>
            <a:endParaRPr kumimoji="1" lang="en-US" altLang="ja-JP" dirty="0"/>
          </a:p>
          <a:p>
            <a:r>
              <a:rPr kumimoji="1" lang="ja-JP" altLang="en-US" dirty="0"/>
              <a:t>つまり、この場合は </a:t>
            </a:r>
            <a:r>
              <a:rPr kumimoji="1" lang="en-US" altLang="ja-JP" dirty="0"/>
              <a:t>else </a:t>
            </a:r>
            <a:r>
              <a:rPr kumimoji="1" lang="en-US" altLang="ja-JP" dirty="0" err="1"/>
              <a:t>syntaxError</a:t>
            </a:r>
            <a:r>
              <a:rPr kumimoji="1" lang="en-US" altLang="ja-JP" dirty="0"/>
              <a:t>() </a:t>
            </a:r>
            <a:r>
              <a:rPr kumimoji="1" lang="ja-JP" altLang="en-US" dirty="0"/>
              <a:t>は付けません。</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16</a:t>
            </a:fld>
            <a:endParaRPr kumimoji="1" lang="ja-JP" altLang="en-US"/>
          </a:p>
        </p:txBody>
      </p:sp>
    </p:spTree>
    <p:extLst>
      <p:ext uri="{BB962C8B-B14F-4D97-AF65-F5344CB8AC3E}">
        <p14:creationId xmlns:p14="http://schemas.microsoft.com/office/powerpoint/2010/main" val="31840170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次は、右辺が 縦棒 またはが並んでいる場合です。</a:t>
            </a:r>
            <a:endParaRPr kumimoji="1" lang="en-US" altLang="ja-JP" dirty="0"/>
          </a:p>
          <a:p>
            <a:r>
              <a:rPr kumimoji="1" lang="ja-JP" altLang="en-US" dirty="0"/>
              <a:t>右辺が、</a:t>
            </a:r>
            <a:r>
              <a:rPr kumimoji="1" lang="en-US" altLang="ja-JP" dirty="0"/>
              <a:t>β1 </a:t>
            </a:r>
            <a:r>
              <a:rPr kumimoji="1" lang="ja-JP" altLang="en-US" dirty="0"/>
              <a:t>または </a:t>
            </a:r>
            <a:r>
              <a:rPr kumimoji="1" lang="en-US" altLang="ja-JP" dirty="0"/>
              <a:t>β2 </a:t>
            </a:r>
            <a:r>
              <a:rPr kumimoji="1" lang="ja-JP" altLang="en-US" dirty="0"/>
              <a:t>または </a:t>
            </a:r>
            <a:r>
              <a:rPr kumimoji="1" lang="en-US" altLang="ja-JP" dirty="0"/>
              <a:t>β3 </a:t>
            </a:r>
            <a:r>
              <a:rPr kumimoji="1" lang="ja-JP" altLang="en-US" dirty="0"/>
              <a:t>または </a:t>
            </a:r>
            <a:r>
              <a:rPr kumimoji="1" lang="en-US" altLang="ja-JP" dirty="0"/>
              <a:t>ε</a:t>
            </a:r>
            <a:r>
              <a:rPr kumimoji="1" lang="ja-JP" altLang="en-US" dirty="0"/>
              <a:t>、と分岐に </a:t>
            </a:r>
            <a:r>
              <a:rPr kumimoji="1" lang="en-US" altLang="ja-JP" dirty="0"/>
              <a:t>ε </a:t>
            </a:r>
            <a:r>
              <a:rPr kumimoji="1" lang="ja-JP" altLang="en-US" dirty="0"/>
              <a:t>がある場合、</a:t>
            </a:r>
            <a:endParaRPr kumimoji="1" lang="en-US" altLang="ja-JP" dirty="0"/>
          </a:p>
          <a:p>
            <a:r>
              <a:rPr kumimoji="1" lang="ja-JP" altLang="en-US" dirty="0"/>
              <a:t>トークンが </a:t>
            </a:r>
            <a:r>
              <a:rPr kumimoji="1" lang="en-US" altLang="ja-JP" dirty="0"/>
              <a:t>β1 </a:t>
            </a:r>
            <a:r>
              <a:rPr kumimoji="1" lang="ja-JP" altLang="en-US" dirty="0"/>
              <a:t>の </a:t>
            </a:r>
            <a:r>
              <a:rPr kumimoji="1" lang="en-US" altLang="ja-JP" dirty="0"/>
              <a:t>First </a:t>
            </a:r>
            <a:r>
              <a:rPr kumimoji="1" lang="ja-JP" altLang="en-US" dirty="0"/>
              <a:t>集合に含まれるなら </a:t>
            </a:r>
            <a:r>
              <a:rPr kumimoji="1" lang="en-US" altLang="ja-JP" dirty="0"/>
              <a:t>β1 </a:t>
            </a:r>
            <a:r>
              <a:rPr kumimoji="1" lang="ja-JP" altLang="en-US" dirty="0"/>
              <a:t>の解析、</a:t>
            </a:r>
            <a:endParaRPr kumimoji="1" lang="en-US" altLang="ja-JP" dirty="0"/>
          </a:p>
          <a:p>
            <a:r>
              <a:rPr kumimoji="1" lang="en-US" altLang="ja-JP" dirty="0"/>
              <a:t>β2 </a:t>
            </a:r>
            <a:r>
              <a:rPr kumimoji="1" lang="ja-JP" altLang="en-US" dirty="0"/>
              <a:t>の </a:t>
            </a:r>
            <a:r>
              <a:rPr kumimoji="1" lang="en-US" altLang="ja-JP" dirty="0"/>
              <a:t>First </a:t>
            </a:r>
            <a:r>
              <a:rPr kumimoji="1" lang="ja-JP" altLang="en-US" dirty="0"/>
              <a:t>集合に含まれるなら </a:t>
            </a:r>
            <a:r>
              <a:rPr kumimoji="1" lang="en-US" altLang="ja-JP" dirty="0"/>
              <a:t>β2 </a:t>
            </a:r>
            <a:r>
              <a:rPr kumimoji="1" lang="ja-JP" altLang="en-US" dirty="0"/>
              <a:t>の解析、</a:t>
            </a:r>
            <a:endParaRPr kumimoji="1" lang="en-US" altLang="ja-JP" dirty="0"/>
          </a:p>
          <a:p>
            <a:r>
              <a:rPr kumimoji="1" lang="en-US" altLang="ja-JP" dirty="0"/>
              <a:t>β3 </a:t>
            </a:r>
            <a:r>
              <a:rPr kumimoji="1" lang="ja-JP" altLang="en-US" dirty="0"/>
              <a:t>の </a:t>
            </a:r>
            <a:r>
              <a:rPr kumimoji="1" lang="en-US" altLang="ja-JP" dirty="0"/>
              <a:t>First </a:t>
            </a:r>
            <a:r>
              <a:rPr kumimoji="1" lang="ja-JP" altLang="en-US" dirty="0"/>
              <a:t>集合に含まれるなら </a:t>
            </a:r>
            <a:r>
              <a:rPr kumimoji="1" lang="en-US" altLang="ja-JP" dirty="0"/>
              <a:t>β3 </a:t>
            </a:r>
            <a:r>
              <a:rPr kumimoji="1" lang="ja-JP" altLang="en-US" dirty="0"/>
              <a:t>の解析、</a:t>
            </a:r>
            <a:endParaRPr kumimoji="1" lang="en-US" altLang="ja-JP" dirty="0"/>
          </a:p>
          <a:p>
            <a:r>
              <a:rPr kumimoji="1" lang="ja-JP" altLang="en-US" dirty="0"/>
              <a:t>という具合に、</a:t>
            </a:r>
            <a:r>
              <a:rPr kumimoji="1" lang="en-US" altLang="ja-JP" dirty="0"/>
              <a:t>if else if </a:t>
            </a:r>
            <a:r>
              <a:rPr kumimoji="1" lang="ja-JP" altLang="en-US" dirty="0"/>
              <a:t>を並べます。</a:t>
            </a:r>
            <a:endParaRPr kumimoji="1" lang="en-US" altLang="ja-JP" dirty="0"/>
          </a:p>
          <a:p>
            <a:r>
              <a:rPr kumimoji="1" lang="en-US" altLang="ja-JP" dirty="0"/>
              <a:t>ε </a:t>
            </a:r>
            <a:r>
              <a:rPr kumimoji="1" lang="ja-JP" altLang="en-US" dirty="0"/>
              <a:t>がある場合は、条件式のどれとも一致しなかった場合は、何もしません。</a:t>
            </a:r>
            <a:endParaRPr kumimoji="1" lang="en-US" altLang="ja-JP" dirty="0"/>
          </a:p>
          <a:p>
            <a:r>
              <a:rPr kumimoji="1" lang="ja-JP" altLang="en-US" dirty="0"/>
              <a:t>この例では何もしないことを強調するために </a:t>
            </a:r>
            <a:r>
              <a:rPr kumimoji="1" lang="en-US" altLang="ja-JP" dirty="0"/>
              <a:t>else ; </a:t>
            </a:r>
            <a:r>
              <a:rPr kumimoji="1" lang="ja-JP" altLang="en-US" dirty="0"/>
              <a:t>と書いていますが、</a:t>
            </a:r>
            <a:endParaRPr kumimoji="1" lang="en-US" altLang="ja-JP" dirty="0"/>
          </a:p>
          <a:p>
            <a:r>
              <a:rPr kumimoji="1" lang="ja-JP" altLang="en-US" dirty="0"/>
              <a:t>実際のプログラムでは最後の </a:t>
            </a:r>
            <a:r>
              <a:rPr kumimoji="1" lang="en-US" altLang="ja-JP" dirty="0"/>
              <a:t>else </a:t>
            </a:r>
            <a:r>
              <a:rPr kumimoji="1" lang="ja-JP" altLang="en-US" dirty="0"/>
              <a:t>節は要りません。</a:t>
            </a:r>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17</a:t>
            </a:fld>
            <a:endParaRPr kumimoji="1" lang="ja-JP" altLang="en-US"/>
          </a:p>
        </p:txBody>
      </p:sp>
    </p:spTree>
    <p:extLst>
      <p:ext uri="{BB962C8B-B14F-4D97-AF65-F5344CB8AC3E}">
        <p14:creationId xmlns:p14="http://schemas.microsoft.com/office/powerpoint/2010/main" val="42108241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今度は、右辺が、</a:t>
            </a:r>
            <a:r>
              <a:rPr kumimoji="1" lang="en-US" altLang="ja-JP" dirty="0"/>
              <a:t>β1 </a:t>
            </a:r>
            <a:r>
              <a:rPr kumimoji="1" lang="ja-JP" altLang="en-US" dirty="0"/>
              <a:t>または </a:t>
            </a:r>
            <a:r>
              <a:rPr kumimoji="1" lang="en-US" altLang="ja-JP" dirty="0"/>
              <a:t>β2 </a:t>
            </a:r>
            <a:r>
              <a:rPr kumimoji="1" lang="ja-JP" altLang="en-US" dirty="0"/>
              <a:t>または </a:t>
            </a:r>
            <a:r>
              <a:rPr kumimoji="1" lang="en-US" altLang="ja-JP" dirty="0"/>
              <a:t>β3 </a:t>
            </a:r>
            <a:r>
              <a:rPr kumimoji="1" lang="ja-JP" altLang="en-US" dirty="0"/>
              <a:t>となっていて、 </a:t>
            </a:r>
            <a:r>
              <a:rPr kumimoji="1" lang="en-US" altLang="ja-JP" dirty="0"/>
              <a:t>ε </a:t>
            </a:r>
            <a:r>
              <a:rPr kumimoji="1" lang="ja-JP" altLang="en-US" dirty="0"/>
              <a:t>が無い場合です。</a:t>
            </a:r>
            <a:endParaRPr kumimoji="1" lang="en-US" altLang="ja-JP" dirty="0"/>
          </a:p>
          <a:p>
            <a:r>
              <a:rPr kumimoji="1" lang="ja-JP" altLang="en-US" dirty="0"/>
              <a:t>この場合は、トークンが </a:t>
            </a:r>
            <a:r>
              <a:rPr kumimoji="1" lang="en-US" altLang="ja-JP" dirty="0"/>
              <a:t>β1 </a:t>
            </a:r>
            <a:r>
              <a:rPr kumimoji="1" lang="ja-JP" altLang="en-US" dirty="0"/>
              <a:t>の </a:t>
            </a:r>
            <a:r>
              <a:rPr kumimoji="1" lang="en-US" altLang="ja-JP" dirty="0"/>
              <a:t>First </a:t>
            </a:r>
            <a:r>
              <a:rPr kumimoji="1" lang="ja-JP" altLang="en-US" dirty="0"/>
              <a:t>集合に含まれるなら </a:t>
            </a:r>
            <a:r>
              <a:rPr kumimoji="1" lang="en-US" altLang="ja-JP" dirty="0"/>
              <a:t>β1 </a:t>
            </a:r>
            <a:r>
              <a:rPr kumimoji="1" lang="ja-JP" altLang="en-US" dirty="0"/>
              <a:t>の解析、</a:t>
            </a:r>
            <a:endParaRPr kumimoji="1" lang="en-US" altLang="ja-JP" dirty="0"/>
          </a:p>
          <a:p>
            <a:r>
              <a:rPr kumimoji="1" lang="en-US" altLang="ja-JP" dirty="0"/>
              <a:t>β2 </a:t>
            </a:r>
            <a:r>
              <a:rPr kumimoji="1" lang="ja-JP" altLang="en-US" dirty="0"/>
              <a:t>の </a:t>
            </a:r>
            <a:r>
              <a:rPr kumimoji="1" lang="en-US" altLang="ja-JP" dirty="0"/>
              <a:t>First </a:t>
            </a:r>
            <a:r>
              <a:rPr kumimoji="1" lang="ja-JP" altLang="en-US" dirty="0"/>
              <a:t>集合に含まれるなら </a:t>
            </a:r>
            <a:r>
              <a:rPr kumimoji="1" lang="en-US" altLang="ja-JP" dirty="0"/>
              <a:t>β2 </a:t>
            </a:r>
            <a:r>
              <a:rPr kumimoji="1" lang="ja-JP" altLang="en-US" dirty="0"/>
              <a:t>の解析、</a:t>
            </a:r>
            <a:endParaRPr kumimoji="1" lang="en-US" altLang="ja-JP" dirty="0"/>
          </a:p>
          <a:p>
            <a:r>
              <a:rPr kumimoji="1" lang="en-US" altLang="ja-JP" dirty="0"/>
              <a:t>β3 </a:t>
            </a:r>
            <a:r>
              <a:rPr kumimoji="1" lang="ja-JP" altLang="en-US" dirty="0"/>
              <a:t>の </a:t>
            </a:r>
            <a:r>
              <a:rPr kumimoji="1" lang="en-US" altLang="ja-JP" dirty="0"/>
              <a:t>First </a:t>
            </a:r>
            <a:r>
              <a:rPr kumimoji="1" lang="ja-JP" altLang="en-US" dirty="0"/>
              <a:t>集合に含まれるなら </a:t>
            </a:r>
            <a:r>
              <a:rPr kumimoji="1" lang="en-US" altLang="ja-JP" dirty="0"/>
              <a:t>β3 </a:t>
            </a:r>
            <a:r>
              <a:rPr kumimoji="1" lang="ja-JP" altLang="en-US" dirty="0"/>
              <a:t>の解析、</a:t>
            </a:r>
            <a:endParaRPr kumimoji="1" lang="en-US" altLang="ja-JP" dirty="0"/>
          </a:p>
          <a:p>
            <a:r>
              <a:rPr kumimoji="1" lang="ja-JP" altLang="en-US" dirty="0"/>
              <a:t>という具合に、</a:t>
            </a:r>
            <a:r>
              <a:rPr kumimoji="1" lang="en-US" altLang="ja-JP" dirty="0"/>
              <a:t>if else if </a:t>
            </a:r>
            <a:r>
              <a:rPr kumimoji="1" lang="ja-JP" altLang="en-US" dirty="0"/>
              <a:t>を並べます。</a:t>
            </a:r>
            <a:endParaRPr kumimoji="1" lang="en-US" altLang="ja-JP" dirty="0"/>
          </a:p>
          <a:p>
            <a:r>
              <a:rPr kumimoji="1" lang="ja-JP" altLang="en-US" dirty="0"/>
              <a:t>そして、最後に　</a:t>
            </a:r>
            <a:r>
              <a:rPr kumimoji="1" lang="en-US" altLang="ja-JP" dirty="0"/>
              <a:t>else </a:t>
            </a:r>
            <a:r>
              <a:rPr kumimoji="1" lang="en-US" altLang="ja-JP" dirty="0" err="1"/>
              <a:t>syntaxError</a:t>
            </a:r>
            <a:r>
              <a:rPr kumimoji="1" lang="en-US" altLang="ja-JP" dirty="0"/>
              <a:t>()</a:t>
            </a:r>
            <a:r>
              <a:rPr kumimoji="1" lang="ja-JP" altLang="en-US" dirty="0"/>
              <a:t> を付けます。</a:t>
            </a:r>
            <a:endParaRPr kumimoji="1" lang="en-US" altLang="ja-JP" dirty="0"/>
          </a:p>
          <a:p>
            <a:r>
              <a:rPr kumimoji="1" lang="en-US" altLang="ja-JP" dirty="0"/>
              <a:t>ε </a:t>
            </a:r>
            <a:r>
              <a:rPr kumimoji="1" lang="ja-JP" altLang="en-US" dirty="0"/>
              <a:t>が無い場合は、どの条件式にも一致しなかった場合はエラーになります。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18</a:t>
            </a:fld>
            <a:endParaRPr kumimoji="1" lang="ja-JP" altLang="en-US"/>
          </a:p>
        </p:txBody>
      </p:sp>
    </p:spTree>
    <p:extLst>
      <p:ext uri="{BB962C8B-B14F-4D97-AF65-F5344CB8AC3E}">
        <p14:creationId xmlns:p14="http://schemas.microsoft.com/office/powerpoint/2010/main" val="38682097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分岐は、</a:t>
            </a:r>
            <a:r>
              <a:rPr kumimoji="1" lang="en-US" altLang="ja-JP" dirty="0"/>
              <a:t>switch case </a:t>
            </a:r>
            <a:r>
              <a:rPr kumimoji="1" lang="ja-JP" altLang="en-US" dirty="0"/>
              <a:t>文で書くこともできます。</a:t>
            </a:r>
            <a:endParaRPr kumimoji="1" lang="en-US" altLang="ja-JP" dirty="0"/>
          </a:p>
          <a:p>
            <a:r>
              <a:rPr kumimoji="1" lang="ja-JP" altLang="en-US" dirty="0"/>
              <a:t>現在のトークンの値で分岐し、</a:t>
            </a:r>
            <a:endParaRPr kumimoji="1" lang="en-US" altLang="ja-JP" dirty="0"/>
          </a:p>
          <a:p>
            <a:r>
              <a:rPr kumimoji="1" lang="en-US" altLang="ja-JP" dirty="0"/>
              <a:t>case </a:t>
            </a:r>
            <a:r>
              <a:rPr kumimoji="1" lang="ja-JP" altLang="en-US" dirty="0"/>
              <a:t>には </a:t>
            </a:r>
            <a:r>
              <a:rPr kumimoji="1" lang="en-US" altLang="ja-JP" dirty="0"/>
              <a:t>β1, β2, β3 </a:t>
            </a:r>
            <a:r>
              <a:rPr kumimoji="1" lang="ja-JP" altLang="en-US" dirty="0"/>
              <a:t>の </a:t>
            </a:r>
            <a:r>
              <a:rPr kumimoji="1" lang="en-US" altLang="ja-JP" dirty="0"/>
              <a:t>First </a:t>
            </a:r>
            <a:r>
              <a:rPr kumimoji="1" lang="ja-JP" altLang="en-US" dirty="0"/>
              <a:t>集合を並べます。</a:t>
            </a:r>
            <a:endParaRPr kumimoji="1" lang="en-US" altLang="ja-JP" dirty="0"/>
          </a:p>
          <a:p>
            <a:r>
              <a:rPr kumimoji="1" lang="en-US" altLang="ja-JP" dirty="0"/>
              <a:t>ε </a:t>
            </a:r>
            <a:r>
              <a:rPr kumimoji="1" lang="ja-JP" altLang="en-US" dirty="0"/>
              <a:t>がある場合は、</a:t>
            </a:r>
            <a:r>
              <a:rPr kumimoji="1" lang="en-US" altLang="ja-JP" dirty="0"/>
              <a:t>default </a:t>
            </a:r>
            <a:r>
              <a:rPr kumimoji="1" lang="ja-JP" altLang="en-US" dirty="0"/>
              <a:t>では何もしません。</a:t>
            </a:r>
            <a:endParaRPr kumimoji="1" lang="en-US" altLang="ja-JP" dirty="0"/>
          </a:p>
          <a:p>
            <a:r>
              <a:rPr kumimoji="1" lang="en-US" altLang="ja-JP" dirty="0"/>
              <a:t>ε </a:t>
            </a:r>
            <a:r>
              <a:rPr kumimoji="1" lang="ja-JP" altLang="en-US" dirty="0"/>
              <a:t>が無い場合は、</a:t>
            </a:r>
            <a:r>
              <a:rPr kumimoji="1" lang="en-US" altLang="ja-JP" dirty="0"/>
              <a:t>default : </a:t>
            </a:r>
            <a:r>
              <a:rPr kumimoji="1" lang="en-US" altLang="ja-JP" dirty="0" err="1"/>
              <a:t>syntaxError</a:t>
            </a:r>
            <a:r>
              <a:rPr kumimoji="1" lang="en-US" altLang="ja-JP" dirty="0"/>
              <a:t>(); </a:t>
            </a:r>
            <a:r>
              <a:rPr kumimoji="1" lang="ja-JP" altLang="en-US" dirty="0"/>
              <a:t>とします。</a:t>
            </a:r>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19</a:t>
            </a:fld>
            <a:endParaRPr kumimoji="1" lang="ja-JP" altLang="en-US"/>
          </a:p>
        </p:txBody>
      </p:sp>
    </p:spTree>
    <p:extLst>
      <p:ext uri="{BB962C8B-B14F-4D97-AF65-F5344CB8AC3E}">
        <p14:creationId xmlns:p14="http://schemas.microsoft.com/office/powerpoint/2010/main" val="22844936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コンパイラの構造は、</a:t>
            </a:r>
            <a:endParaRPr kumimoji="1" lang="en-US" altLang="ja-JP" dirty="0"/>
          </a:p>
          <a:p>
            <a:r>
              <a:rPr kumimoji="1" lang="ja-JP" altLang="en-US" dirty="0"/>
              <a:t>字句解析系、構文解析系、制約検査系、中間コード生成系、最適化系、目的コード生成系で構成されます。</a:t>
            </a:r>
            <a:endParaRPr kumimoji="1" lang="en-US" altLang="ja-JP" dirty="0"/>
          </a:p>
          <a:p>
            <a:r>
              <a:rPr kumimoji="1" lang="ja-JP" altLang="en-US" dirty="0"/>
              <a:t>今回は構文解析系のプログラムについて学びます。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2</a:t>
            </a:fld>
            <a:endParaRPr kumimoji="1" lang="ja-JP" altLang="en-US"/>
          </a:p>
        </p:txBody>
      </p:sp>
    </p:spTree>
    <p:extLst>
      <p:ext uri="{BB962C8B-B14F-4D97-AF65-F5344CB8AC3E}">
        <p14:creationId xmlns:p14="http://schemas.microsoft.com/office/powerpoint/2010/main" val="16183187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次は連接です。</a:t>
            </a:r>
            <a:endParaRPr kumimoji="1" lang="en-US" altLang="ja-JP" dirty="0"/>
          </a:p>
          <a:p>
            <a:r>
              <a:rPr kumimoji="1" lang="ja-JP" altLang="en-US" dirty="0"/>
              <a:t>右辺に </a:t>
            </a:r>
            <a:r>
              <a:rPr kumimoji="1" lang="en-US" altLang="ja-JP" dirty="0"/>
              <a:t>β1 β2 β3 </a:t>
            </a:r>
            <a:r>
              <a:rPr kumimoji="1" lang="ja-JP" altLang="en-US" dirty="0"/>
              <a:t>と並んでいる場合は、</a:t>
            </a:r>
            <a:endParaRPr kumimoji="1" lang="en-US" altLang="ja-JP" dirty="0"/>
          </a:p>
          <a:p>
            <a:r>
              <a:rPr kumimoji="1" lang="en-US" altLang="ja-JP" dirty="0"/>
              <a:t>β1 β2 β3 </a:t>
            </a:r>
            <a:r>
              <a:rPr kumimoji="1" lang="ja-JP" altLang="en-US" dirty="0"/>
              <a:t>が順に来る、ということを表します。</a:t>
            </a:r>
            <a:endParaRPr kumimoji="1" lang="en-US" altLang="ja-JP" dirty="0"/>
          </a:p>
          <a:p>
            <a:r>
              <a:rPr kumimoji="1" lang="ja-JP" altLang="en-US" dirty="0"/>
              <a:t>この場合は、</a:t>
            </a:r>
            <a:r>
              <a:rPr kumimoji="1" lang="en-US" altLang="ja-JP" dirty="0"/>
              <a:t>β1 </a:t>
            </a:r>
            <a:r>
              <a:rPr kumimoji="1" lang="ja-JP" altLang="en-US" dirty="0"/>
              <a:t>の解析、</a:t>
            </a:r>
            <a:r>
              <a:rPr kumimoji="1" lang="en-US" altLang="ja-JP" dirty="0"/>
              <a:t>β2 </a:t>
            </a:r>
            <a:r>
              <a:rPr kumimoji="1" lang="ja-JP" altLang="en-US" dirty="0"/>
              <a:t>の解析、</a:t>
            </a:r>
            <a:r>
              <a:rPr kumimoji="1" lang="en-US" altLang="ja-JP" dirty="0"/>
              <a:t>β3 </a:t>
            </a:r>
            <a:r>
              <a:rPr kumimoji="1" lang="ja-JP" altLang="en-US" dirty="0"/>
              <a:t>の解析と順番に並べます。</a:t>
            </a:r>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20</a:t>
            </a:fld>
            <a:endParaRPr kumimoji="1" lang="ja-JP" altLang="en-US"/>
          </a:p>
        </p:txBody>
      </p:sp>
    </p:spTree>
    <p:extLst>
      <p:ext uri="{BB962C8B-B14F-4D97-AF65-F5344CB8AC3E}">
        <p14:creationId xmlns:p14="http://schemas.microsoft.com/office/powerpoint/2010/main" val="14975678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次は中括弧 繰り返しです。</a:t>
            </a:r>
            <a:endParaRPr kumimoji="1" lang="en-US" altLang="ja-JP" dirty="0"/>
          </a:p>
          <a:p>
            <a:r>
              <a:rPr kumimoji="1" lang="en-US" altLang="ja-JP" dirty="0"/>
              <a:t>β </a:t>
            </a:r>
            <a:r>
              <a:rPr kumimoji="1" lang="ja-JP" altLang="en-US" dirty="0"/>
              <a:t>が中括弧で囲まれてるときは、</a:t>
            </a:r>
            <a:r>
              <a:rPr kumimoji="1" lang="en-US" altLang="ja-JP" dirty="0"/>
              <a:t>while</a:t>
            </a:r>
            <a:r>
              <a:rPr kumimoji="1" lang="ja-JP" altLang="en-US" dirty="0"/>
              <a:t>文にします。</a:t>
            </a:r>
            <a:endParaRPr kumimoji="1" lang="en-US" altLang="ja-JP" dirty="0"/>
          </a:p>
          <a:p>
            <a:r>
              <a:rPr kumimoji="1" lang="en-US" altLang="ja-JP" dirty="0"/>
              <a:t>while </a:t>
            </a:r>
            <a:r>
              <a:rPr kumimoji="1" lang="ja-JP" altLang="en-US" dirty="0"/>
              <a:t>文の条件式は、トークンが </a:t>
            </a:r>
            <a:r>
              <a:rPr kumimoji="1" lang="en-US" altLang="ja-JP" dirty="0"/>
              <a:t>β </a:t>
            </a:r>
            <a:r>
              <a:rPr kumimoji="1" lang="ja-JP" altLang="en-US" dirty="0"/>
              <a:t>の </a:t>
            </a:r>
            <a:r>
              <a:rPr kumimoji="1" lang="en-US" altLang="ja-JP" dirty="0"/>
              <a:t>First </a:t>
            </a:r>
            <a:r>
              <a:rPr kumimoji="1" lang="ja-JP" altLang="en-US" dirty="0"/>
              <a:t>集合に含まれているか、です。</a:t>
            </a:r>
            <a:endParaRPr kumimoji="1" lang="en-US" altLang="ja-JP" dirty="0"/>
          </a:p>
          <a:p>
            <a:r>
              <a:rPr kumimoji="1" lang="ja-JP" altLang="en-US" dirty="0"/>
              <a:t>中括弧は</a:t>
            </a:r>
            <a:r>
              <a:rPr kumimoji="1" lang="en-US" altLang="ja-JP" dirty="0"/>
              <a:t>0</a:t>
            </a:r>
            <a:r>
              <a:rPr kumimoji="1" lang="ja-JP" altLang="en-US" dirty="0"/>
              <a:t>回以上の繰り返し、ですので、</a:t>
            </a:r>
            <a:r>
              <a:rPr kumimoji="1" lang="en-US" altLang="ja-JP" dirty="0"/>
              <a:t>0</a:t>
            </a:r>
            <a:r>
              <a:rPr kumimoji="1" lang="ja-JP" altLang="en-US" dirty="0"/>
              <a:t>回でも</a:t>
            </a:r>
            <a:r>
              <a:rPr kumimoji="1" lang="en-US" altLang="ja-JP" dirty="0"/>
              <a:t>OK</a:t>
            </a:r>
            <a:r>
              <a:rPr kumimoji="1" lang="ja-JP" altLang="en-US" dirty="0"/>
              <a:t>です。</a:t>
            </a:r>
            <a:endParaRPr kumimoji="1" lang="en-US" altLang="ja-JP" dirty="0"/>
          </a:p>
          <a:p>
            <a:r>
              <a:rPr kumimoji="1" lang="ja-JP" altLang="en-US" dirty="0"/>
              <a:t>ですので、トークンが </a:t>
            </a:r>
            <a:r>
              <a:rPr kumimoji="1" lang="en-US" altLang="ja-JP" dirty="0"/>
              <a:t>β</a:t>
            </a:r>
            <a:r>
              <a:rPr kumimoji="1" lang="ja-JP" altLang="en-US" dirty="0"/>
              <a:t> の </a:t>
            </a:r>
            <a:r>
              <a:rPr kumimoji="1" lang="en-US" altLang="ja-JP" dirty="0"/>
              <a:t>First </a:t>
            </a:r>
            <a:r>
              <a:rPr kumimoji="1" lang="ja-JP" altLang="en-US" dirty="0"/>
              <a:t>集合に含まれていない場合は何もしません。</a:t>
            </a:r>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21</a:t>
            </a:fld>
            <a:endParaRPr kumimoji="1" lang="ja-JP" altLang="en-US"/>
          </a:p>
        </p:txBody>
      </p:sp>
    </p:spTree>
    <p:extLst>
      <p:ext uri="{BB962C8B-B14F-4D97-AF65-F5344CB8AC3E}">
        <p14:creationId xmlns:p14="http://schemas.microsoft.com/office/powerpoint/2010/main" val="42310227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次は大括弧、省略です。</a:t>
            </a:r>
            <a:endParaRPr kumimoji="1" lang="en-US" altLang="ja-JP" dirty="0"/>
          </a:p>
          <a:p>
            <a:r>
              <a:rPr kumimoji="1" lang="en-US" altLang="ja-JP" dirty="0"/>
              <a:t>β </a:t>
            </a:r>
            <a:r>
              <a:rPr kumimoji="1" lang="ja-JP" altLang="en-US" dirty="0"/>
              <a:t>が大括弧に囲まれているときは、</a:t>
            </a:r>
            <a:r>
              <a:rPr kumimoji="1" lang="en-US" altLang="ja-JP" dirty="0"/>
              <a:t>if </a:t>
            </a:r>
            <a:r>
              <a:rPr kumimoji="1" lang="ja-JP" altLang="en-US" dirty="0"/>
              <a:t>文にします。</a:t>
            </a:r>
            <a:endParaRPr kumimoji="1" lang="en-US" altLang="ja-JP" dirty="0"/>
          </a:p>
          <a:p>
            <a:r>
              <a:rPr kumimoji="1" lang="en-US" altLang="ja-JP" dirty="0"/>
              <a:t>if </a:t>
            </a:r>
            <a:r>
              <a:rPr kumimoji="1" lang="ja-JP" altLang="en-US" dirty="0"/>
              <a:t>文の条件式は、トークンが </a:t>
            </a:r>
            <a:r>
              <a:rPr kumimoji="1" lang="en-US" altLang="ja-JP" dirty="0"/>
              <a:t>β </a:t>
            </a:r>
            <a:r>
              <a:rPr kumimoji="1" lang="ja-JP" altLang="en-US" dirty="0"/>
              <a:t>の </a:t>
            </a:r>
            <a:r>
              <a:rPr kumimoji="1" lang="en-US" altLang="ja-JP" dirty="0"/>
              <a:t>First </a:t>
            </a:r>
            <a:r>
              <a:rPr kumimoji="1" lang="ja-JP" altLang="en-US" dirty="0"/>
              <a:t>集合に含まれているか、です。</a:t>
            </a:r>
            <a:endParaRPr kumimoji="1" lang="en-US" altLang="ja-JP" dirty="0"/>
          </a:p>
          <a:p>
            <a:r>
              <a:rPr kumimoji="1" lang="ja-JP" altLang="en-US" dirty="0"/>
              <a:t>大括弧は</a:t>
            </a:r>
            <a:r>
              <a:rPr kumimoji="1" lang="en-US" altLang="ja-JP" dirty="0"/>
              <a:t>0</a:t>
            </a:r>
            <a:r>
              <a:rPr kumimoji="1" lang="ja-JP" altLang="en-US" dirty="0"/>
              <a:t>回または</a:t>
            </a:r>
            <a:r>
              <a:rPr kumimoji="1" lang="en-US" altLang="ja-JP" dirty="0"/>
              <a:t>1</a:t>
            </a:r>
            <a:r>
              <a:rPr kumimoji="1" lang="ja-JP" altLang="en-US" dirty="0"/>
              <a:t>回ですので、</a:t>
            </a:r>
            <a:endParaRPr kumimoji="1" lang="en-US" altLang="ja-JP" dirty="0"/>
          </a:p>
          <a:p>
            <a:r>
              <a:rPr kumimoji="1" lang="ja-JP" altLang="en-US" dirty="0"/>
              <a:t>トークン が </a:t>
            </a:r>
            <a:r>
              <a:rPr kumimoji="1" lang="en-US" altLang="ja-JP" dirty="0"/>
              <a:t>β</a:t>
            </a:r>
            <a:r>
              <a:rPr kumimoji="1" lang="ja-JP" altLang="en-US" dirty="0"/>
              <a:t> の </a:t>
            </a:r>
            <a:r>
              <a:rPr kumimoji="1" lang="en-US" altLang="ja-JP" dirty="0"/>
              <a:t>First </a:t>
            </a:r>
            <a:r>
              <a:rPr kumimoji="1" lang="ja-JP" altLang="en-US" dirty="0"/>
              <a:t>集合に含まれていない場合の </a:t>
            </a:r>
            <a:endParaRPr kumimoji="1" lang="en-US" altLang="ja-JP" dirty="0"/>
          </a:p>
          <a:p>
            <a:r>
              <a:rPr kumimoji="1" lang="en-US" altLang="ja-JP" dirty="0"/>
              <a:t>else </a:t>
            </a:r>
            <a:r>
              <a:rPr kumimoji="1" lang="en-US" altLang="ja-JP" dirty="0" err="1"/>
              <a:t>symtaxError</a:t>
            </a:r>
            <a:r>
              <a:rPr kumimoji="1" lang="en-US" altLang="ja-JP" dirty="0"/>
              <a:t>() </a:t>
            </a:r>
            <a:r>
              <a:rPr kumimoji="1" lang="ja-JP" altLang="en-US" dirty="0"/>
              <a:t>は付けません。</a:t>
            </a:r>
          </a:p>
          <a:p>
            <a:endParaRPr kumimoji="1" lang="ja-JP" altLang="en-US" dirty="0"/>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22</a:t>
            </a:fld>
            <a:endParaRPr kumimoji="1" lang="ja-JP" altLang="en-US"/>
          </a:p>
        </p:txBody>
      </p:sp>
    </p:spTree>
    <p:extLst>
      <p:ext uri="{BB962C8B-B14F-4D97-AF65-F5344CB8AC3E}">
        <p14:creationId xmlns:p14="http://schemas.microsoft.com/office/powerpoint/2010/main" val="35187711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最後は小括弧です。</a:t>
            </a:r>
            <a:endParaRPr kumimoji="1" lang="en-US" altLang="ja-JP" dirty="0"/>
          </a:p>
          <a:p>
            <a:r>
              <a:rPr kumimoji="1" lang="ja-JP" altLang="en-US" dirty="0"/>
              <a:t>小括弧は接続の優先順位を表すだけもののですので、</a:t>
            </a:r>
            <a:endParaRPr kumimoji="1" lang="en-US" altLang="ja-JP" dirty="0"/>
          </a:p>
          <a:p>
            <a:r>
              <a:rPr kumimoji="1" lang="ja-JP" altLang="en-US" dirty="0"/>
              <a:t>小括弧に囲まれているときは</a:t>
            </a:r>
            <a:endParaRPr kumimoji="1" lang="en-US" altLang="ja-JP" dirty="0"/>
          </a:p>
          <a:p>
            <a:r>
              <a:rPr kumimoji="1" lang="ja-JP" altLang="en-US" dirty="0"/>
              <a:t>単に </a:t>
            </a:r>
            <a:r>
              <a:rPr kumimoji="1" lang="en-US" altLang="ja-JP" dirty="0"/>
              <a:t>β </a:t>
            </a:r>
            <a:r>
              <a:rPr kumimoji="1" lang="ja-JP" altLang="en-US" dirty="0"/>
              <a:t>の解析とします。</a:t>
            </a:r>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23</a:t>
            </a:fld>
            <a:endParaRPr kumimoji="1" lang="ja-JP" altLang="en-US"/>
          </a:p>
        </p:txBody>
      </p:sp>
    </p:spTree>
    <p:extLst>
      <p:ext uri="{BB962C8B-B14F-4D97-AF65-F5344CB8AC3E}">
        <p14:creationId xmlns:p14="http://schemas.microsoft.com/office/powerpoint/2010/main" val="6883658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解析の例として、</a:t>
            </a:r>
            <a:r>
              <a:rPr kumimoji="1" lang="en-US" altLang="ja-JP" dirty="0"/>
              <a:t>&lt;</a:t>
            </a:r>
            <a:r>
              <a:rPr kumimoji="1" lang="en-US" altLang="ja-JP" dirty="0" err="1"/>
              <a:t>Main_function</a:t>
            </a:r>
            <a:r>
              <a:rPr kumimoji="1" lang="en-US" altLang="ja-JP" dirty="0"/>
              <a:t>&gt; </a:t>
            </a:r>
            <a:r>
              <a:rPr kumimoji="1" lang="ja-JP" altLang="en-US" dirty="0"/>
              <a:t>の解析を考えてみます。</a:t>
            </a:r>
            <a:endParaRPr kumimoji="1" lang="en-US" altLang="ja-JP" dirty="0"/>
          </a:p>
          <a:p>
            <a:r>
              <a:rPr kumimoji="1" lang="ja-JP" altLang="en-US" dirty="0"/>
              <a:t>マクロ構文では、</a:t>
            </a:r>
            <a:r>
              <a:rPr kumimoji="1" lang="en-US" altLang="ja-JP" dirty="0"/>
              <a:t>&lt;</a:t>
            </a:r>
            <a:r>
              <a:rPr kumimoji="1" lang="en-US" altLang="ja-JP" dirty="0" err="1"/>
              <a:t>Main_function</a:t>
            </a:r>
            <a:r>
              <a:rPr kumimoji="1" lang="en-US" altLang="ja-JP" dirty="0"/>
              <a:t>&gt; ::= “main” “(“ “)” &lt;Block&gt; </a:t>
            </a:r>
            <a:r>
              <a:rPr kumimoji="1" lang="ja-JP" altLang="en-US" dirty="0"/>
              <a:t>です。</a:t>
            </a:r>
            <a:endParaRPr kumimoji="1" lang="en-US" altLang="ja-JP" dirty="0"/>
          </a:p>
          <a:p>
            <a:r>
              <a:rPr kumimoji="1" lang="ja-JP" altLang="en-US" dirty="0"/>
              <a:t>右辺の先頭は、終端記号 </a:t>
            </a:r>
            <a:r>
              <a:rPr kumimoji="1" lang="en-US" altLang="ja-JP" dirty="0"/>
              <a:t>”main” </a:t>
            </a:r>
            <a:r>
              <a:rPr kumimoji="1" lang="ja-JP" altLang="en-US" dirty="0"/>
              <a:t>です。</a:t>
            </a:r>
            <a:endParaRPr kumimoji="1" lang="en-US" altLang="ja-JP" dirty="0"/>
          </a:p>
          <a:p>
            <a:r>
              <a:rPr kumimoji="1" lang="ja-JP" altLang="en-US" dirty="0"/>
              <a:t>終端記号の場合は、読み込み中のトークンがその終端記号と一致するか判定し、</a:t>
            </a:r>
            <a:endParaRPr kumimoji="1" lang="en-US" altLang="ja-JP" dirty="0"/>
          </a:p>
          <a:p>
            <a:r>
              <a:rPr kumimoji="1" lang="ja-JP" altLang="en-US" dirty="0"/>
              <a:t>一致する場合は </a:t>
            </a:r>
            <a:r>
              <a:rPr kumimoji="1" lang="en-US" altLang="ja-JP" dirty="0"/>
              <a:t>token = </a:t>
            </a:r>
            <a:r>
              <a:rPr kumimoji="1" lang="en-US" altLang="ja-JP" dirty="0" err="1"/>
              <a:t>nextToken</a:t>
            </a:r>
            <a:r>
              <a:rPr kumimoji="1" lang="en-US" altLang="ja-JP" dirty="0"/>
              <a:t>(); </a:t>
            </a:r>
            <a:r>
              <a:rPr kumimoji="1" lang="ja-JP" altLang="en-US" dirty="0"/>
              <a:t>で次のトークンを読みます。</a:t>
            </a:r>
            <a:endParaRPr kumimoji="1" lang="en-US" altLang="ja-JP" dirty="0"/>
          </a:p>
          <a:p>
            <a:r>
              <a:rPr kumimoji="1" lang="ja-JP" altLang="en-US" dirty="0"/>
              <a:t>一致しない場合は、エラーにします。</a:t>
            </a:r>
            <a:endParaRPr kumimoji="1" lang="en-US" altLang="ja-JP" dirty="0"/>
          </a:p>
          <a:p>
            <a:r>
              <a:rPr kumimoji="1" lang="ja-JP" altLang="en-US" dirty="0"/>
              <a:t>この場合は、トークンが </a:t>
            </a:r>
            <a:r>
              <a:rPr kumimoji="1" lang="en-US" altLang="ja-JP" dirty="0"/>
              <a:t>“main” </a:t>
            </a:r>
            <a:r>
              <a:rPr kumimoji="1" lang="ja-JP" altLang="en-US" dirty="0"/>
              <a:t>であれば次のトークンを読み、</a:t>
            </a:r>
            <a:r>
              <a:rPr kumimoji="1" lang="en-US" altLang="ja-JP" dirty="0"/>
              <a:t>”main” </a:t>
            </a:r>
            <a:r>
              <a:rPr kumimoji="1" lang="ja-JP" altLang="en-US" dirty="0"/>
              <a:t>以外ならエラーにします。</a:t>
            </a:r>
            <a:endParaRPr kumimoji="1" lang="en-US" altLang="ja-JP" dirty="0"/>
          </a:p>
          <a:p>
            <a:r>
              <a:rPr kumimoji="1" lang="ja-JP" altLang="en-US" dirty="0"/>
              <a:t>続いて、</a:t>
            </a:r>
            <a:r>
              <a:rPr kumimoji="1" lang="en-US" altLang="ja-JP" dirty="0"/>
              <a:t>”(“ “)” </a:t>
            </a:r>
            <a:r>
              <a:rPr kumimoji="1" lang="ja-JP" altLang="en-US" dirty="0"/>
              <a:t>も同様に、読み込み中のトークンと一致するなら次のトークンを読み、</a:t>
            </a:r>
            <a:endParaRPr kumimoji="1" lang="en-US" altLang="ja-JP" dirty="0"/>
          </a:p>
          <a:p>
            <a:r>
              <a:rPr kumimoji="1" lang="ja-JP" altLang="en-US" dirty="0"/>
              <a:t>一致しないならエラーにします。</a:t>
            </a:r>
            <a:endParaRPr kumimoji="1" lang="en-US" altLang="ja-JP" dirty="0"/>
          </a:p>
          <a:p>
            <a:r>
              <a:rPr kumimoji="1" lang="ja-JP" altLang="en-US" dirty="0"/>
              <a:t>次は非終端記号 </a:t>
            </a:r>
            <a:r>
              <a:rPr kumimoji="1" lang="en-US" altLang="ja-JP" dirty="0"/>
              <a:t>&lt;Block&gt;</a:t>
            </a:r>
            <a:r>
              <a:rPr kumimoji="1" lang="ja-JP" altLang="en-US" dirty="0"/>
              <a:t>です。</a:t>
            </a:r>
            <a:endParaRPr kumimoji="1" lang="en-US" altLang="ja-JP" dirty="0"/>
          </a:p>
          <a:p>
            <a:r>
              <a:rPr kumimoji="1" lang="ja-JP" altLang="en-US" dirty="0"/>
              <a:t>非終端記号の場合は、読み込み中のトークンがその非終端記号の </a:t>
            </a:r>
            <a:r>
              <a:rPr kumimoji="1" lang="en-US" altLang="ja-JP" dirty="0"/>
              <a:t>First </a:t>
            </a:r>
            <a:r>
              <a:rPr kumimoji="1" lang="ja-JP" altLang="en-US" dirty="0"/>
              <a:t>集合に含まれているか判定し、</a:t>
            </a:r>
            <a:endParaRPr kumimoji="1" lang="en-US" altLang="ja-JP" dirty="0"/>
          </a:p>
          <a:p>
            <a:r>
              <a:rPr kumimoji="1" lang="ja-JP" altLang="en-US" dirty="0"/>
              <a:t>含まれているならその非終端記号を解析するメソッドに飛ばします。</a:t>
            </a:r>
            <a:endParaRPr kumimoji="1" lang="en-US" altLang="ja-JP" dirty="0"/>
          </a:p>
          <a:p>
            <a:r>
              <a:rPr kumimoji="1" lang="ja-JP" altLang="en-US" dirty="0"/>
              <a:t>この場合は、トークンが </a:t>
            </a:r>
            <a:r>
              <a:rPr kumimoji="1" lang="en-US" altLang="ja-JP" dirty="0"/>
              <a:t>&lt;Block&gt; </a:t>
            </a:r>
            <a:r>
              <a:rPr kumimoji="1" lang="ja-JP" altLang="en-US" dirty="0"/>
              <a:t>の </a:t>
            </a:r>
            <a:r>
              <a:rPr kumimoji="1" lang="en-US" altLang="ja-JP" dirty="0"/>
              <a:t>First </a:t>
            </a:r>
            <a:r>
              <a:rPr kumimoji="1" lang="ja-JP" altLang="en-US" dirty="0"/>
              <a:t>集合に含まれているなら、</a:t>
            </a:r>
            <a:r>
              <a:rPr kumimoji="1" lang="en-US" altLang="ja-JP" dirty="0" err="1"/>
              <a:t>parseBlock</a:t>
            </a:r>
            <a:r>
              <a:rPr kumimoji="1" lang="en-US" altLang="ja-JP" dirty="0"/>
              <a:t>() </a:t>
            </a:r>
            <a:r>
              <a:rPr kumimoji="1" lang="ja-JP" altLang="en-US" dirty="0"/>
              <a:t>に飛ばします。</a:t>
            </a:r>
            <a:endParaRPr kumimoji="1" lang="en-US" altLang="ja-JP" dirty="0"/>
          </a:p>
          <a:p>
            <a:r>
              <a:rPr kumimoji="1" lang="ja-JP" altLang="en-US" dirty="0"/>
              <a:t>含まれていない場合はエラーにします。</a:t>
            </a:r>
            <a:endParaRPr kumimoji="1" lang="en-US" altLang="ja-JP" dirty="0"/>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24</a:t>
            </a:fld>
            <a:endParaRPr kumimoji="1" lang="ja-JP" altLang="en-US"/>
          </a:p>
        </p:txBody>
      </p:sp>
    </p:spTree>
    <p:extLst>
      <p:ext uri="{BB962C8B-B14F-4D97-AF65-F5344CB8AC3E}">
        <p14:creationId xmlns:p14="http://schemas.microsoft.com/office/powerpoint/2010/main" val="42157548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次は縦棒またはが並んでいる場合の例です。</a:t>
            </a:r>
            <a:endParaRPr kumimoji="1" lang="en-US" altLang="ja-JP" dirty="0"/>
          </a:p>
          <a:p>
            <a:r>
              <a:rPr kumimoji="1" lang="ja-JP" altLang="en-US" dirty="0"/>
              <a:t>この例では、</a:t>
            </a:r>
            <a:r>
              <a:rPr kumimoji="1" lang="en-US" altLang="ja-JP" dirty="0"/>
              <a:t>&lt;Factor&gt; ::= NAME | INTEGER | CHARACTER | “input” </a:t>
            </a:r>
            <a:r>
              <a:rPr kumimoji="1" lang="ja-JP" altLang="en-US" dirty="0"/>
              <a:t>と</a:t>
            </a:r>
            <a:endParaRPr kumimoji="1" lang="en-US" altLang="ja-JP" dirty="0"/>
          </a:p>
          <a:p>
            <a:r>
              <a:rPr kumimoji="1" lang="ja-JP" altLang="en-US" dirty="0"/>
              <a:t>縦棒で区切られて終端記号が並んでいます。</a:t>
            </a:r>
            <a:endParaRPr kumimoji="1" lang="en-US" altLang="ja-JP" dirty="0"/>
          </a:p>
          <a:p>
            <a:r>
              <a:rPr kumimoji="1" lang="ja-JP" altLang="en-US" dirty="0"/>
              <a:t>このような場合は、</a:t>
            </a:r>
            <a:endParaRPr kumimoji="1" lang="en-US" altLang="ja-JP" dirty="0"/>
          </a:p>
          <a:p>
            <a:r>
              <a:rPr kumimoji="1" lang="en-US" altLang="ja-JP" dirty="0"/>
              <a:t>switch case </a:t>
            </a:r>
            <a:r>
              <a:rPr kumimoji="1" lang="ja-JP" altLang="en-US" dirty="0"/>
              <a:t>文にするか、</a:t>
            </a:r>
            <a:r>
              <a:rPr kumimoji="1" lang="en-US" altLang="ja-JP" dirty="0"/>
              <a:t>if else if </a:t>
            </a:r>
            <a:r>
              <a:rPr kumimoji="1" lang="ja-JP" altLang="en-US" dirty="0"/>
              <a:t>を並べます。</a:t>
            </a:r>
            <a:endParaRPr kumimoji="1" lang="en-US" altLang="ja-JP" dirty="0"/>
          </a:p>
          <a:p>
            <a:r>
              <a:rPr kumimoji="1" lang="en-US" altLang="ja-JP" dirty="0"/>
              <a:t>default </a:t>
            </a:r>
            <a:r>
              <a:rPr kumimoji="1" lang="ja-JP" altLang="en-US" dirty="0"/>
              <a:t>ラベルや </a:t>
            </a:r>
            <a:r>
              <a:rPr kumimoji="1" lang="en-US" altLang="ja-JP" dirty="0"/>
              <a:t>if </a:t>
            </a:r>
            <a:r>
              <a:rPr kumimoji="1" lang="ja-JP" altLang="en-US" dirty="0"/>
              <a:t>文の最後の </a:t>
            </a:r>
            <a:r>
              <a:rPr kumimoji="1" lang="en-US" altLang="ja-JP" dirty="0"/>
              <a:t>else </a:t>
            </a:r>
            <a:r>
              <a:rPr kumimoji="1" lang="ja-JP" altLang="en-US" dirty="0"/>
              <a:t>は </a:t>
            </a:r>
            <a:r>
              <a:rPr kumimoji="1" lang="en-US" altLang="ja-JP" dirty="0"/>
              <a:t>ε </a:t>
            </a:r>
            <a:r>
              <a:rPr kumimoji="1" lang="ja-JP" altLang="en-US" dirty="0"/>
              <a:t>に対応します。</a:t>
            </a:r>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25</a:t>
            </a:fld>
            <a:endParaRPr kumimoji="1" lang="ja-JP" altLang="en-US"/>
          </a:p>
        </p:txBody>
      </p:sp>
    </p:spTree>
    <p:extLst>
      <p:ext uri="{BB962C8B-B14F-4D97-AF65-F5344CB8AC3E}">
        <p14:creationId xmlns:p14="http://schemas.microsoft.com/office/powerpoint/2010/main" val="6578606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中括弧 </a:t>
            </a:r>
            <a:r>
              <a:rPr kumimoji="1" lang="en-US" altLang="ja-JP" dirty="0"/>
              <a:t>0</a:t>
            </a:r>
            <a:r>
              <a:rPr kumimoji="1" lang="ja-JP" altLang="en-US" dirty="0"/>
              <a:t>回以上の繰り返し で囲まれた例です。</a:t>
            </a:r>
            <a:endParaRPr kumimoji="1" lang="en-US" altLang="ja-JP" dirty="0"/>
          </a:p>
          <a:p>
            <a:r>
              <a:rPr kumimoji="1" lang="ja-JP" altLang="en-US" dirty="0"/>
              <a:t>こちらの例では、</a:t>
            </a:r>
            <a:r>
              <a:rPr kumimoji="1" lang="en-US" altLang="ja-JP" dirty="0"/>
              <a:t>&lt;Block&gt; </a:t>
            </a:r>
            <a:r>
              <a:rPr kumimoji="1" lang="ja-JP" altLang="en-US" dirty="0"/>
              <a:t>は </a:t>
            </a:r>
            <a:r>
              <a:rPr kumimoji="1" lang="en-US" altLang="ja-JP" dirty="0"/>
              <a:t>“{“ &lt;</a:t>
            </a:r>
            <a:r>
              <a:rPr kumimoji="1" lang="en-US" altLang="ja-JP" dirty="0" err="1"/>
              <a:t>Decl</a:t>
            </a:r>
            <a:r>
              <a:rPr kumimoji="1" lang="en-US" altLang="ja-JP" dirty="0"/>
              <a:t>&gt; </a:t>
            </a:r>
            <a:r>
              <a:rPr kumimoji="1" lang="ja-JP" altLang="en-US" dirty="0"/>
              <a:t>の並び、</a:t>
            </a:r>
            <a:r>
              <a:rPr kumimoji="1" lang="en-US" altLang="ja-JP" dirty="0"/>
              <a:t>&lt;Statement&gt; </a:t>
            </a:r>
            <a:r>
              <a:rPr kumimoji="1" lang="ja-JP" altLang="en-US" dirty="0"/>
              <a:t>の並び、</a:t>
            </a:r>
            <a:r>
              <a:rPr kumimoji="1" lang="en-US" altLang="ja-JP" dirty="0"/>
              <a:t>”}” </a:t>
            </a:r>
            <a:r>
              <a:rPr kumimoji="1" lang="ja-JP" altLang="en-US" dirty="0"/>
              <a:t>となっています。</a:t>
            </a:r>
            <a:endParaRPr kumimoji="1" lang="en-US" altLang="ja-JP" dirty="0"/>
          </a:p>
          <a:p>
            <a:r>
              <a:rPr kumimoji="1" lang="ja-JP" altLang="en-US" dirty="0"/>
              <a:t>中括弧で囲まれている場合は </a:t>
            </a:r>
            <a:r>
              <a:rPr kumimoji="1" lang="en-US" altLang="ja-JP" dirty="0"/>
              <a:t>while </a:t>
            </a:r>
            <a:r>
              <a:rPr kumimoji="1" lang="ja-JP" altLang="en-US" dirty="0"/>
              <a:t>文にします。</a:t>
            </a:r>
            <a:endParaRPr kumimoji="1" lang="en-US" altLang="ja-JP" dirty="0"/>
          </a:p>
          <a:p>
            <a:r>
              <a:rPr kumimoji="1" lang="en-US" altLang="ja-JP" dirty="0"/>
              <a:t>&lt;</a:t>
            </a:r>
            <a:r>
              <a:rPr kumimoji="1" lang="en-US" altLang="ja-JP" dirty="0" err="1"/>
              <a:t>Decl</a:t>
            </a:r>
            <a:r>
              <a:rPr kumimoji="1" lang="en-US" altLang="ja-JP" dirty="0"/>
              <a:t>&gt; &lt;Statement&gt; </a:t>
            </a:r>
            <a:r>
              <a:rPr kumimoji="1" lang="ja-JP" altLang="en-US" dirty="0"/>
              <a:t>は非終端記号ですので、</a:t>
            </a:r>
            <a:endParaRPr kumimoji="1" lang="en-US" altLang="ja-JP" dirty="0"/>
          </a:p>
          <a:p>
            <a:r>
              <a:rPr kumimoji="1" lang="en-US" altLang="ja-JP" dirty="0"/>
              <a:t>while </a:t>
            </a:r>
            <a:r>
              <a:rPr kumimoji="1" lang="ja-JP" altLang="en-US" dirty="0"/>
              <a:t>文の条件式は、それぞれ</a:t>
            </a:r>
            <a:endParaRPr kumimoji="1" lang="en-US" altLang="ja-JP" dirty="0"/>
          </a:p>
          <a:p>
            <a:r>
              <a:rPr kumimoji="1" lang="ja-JP" altLang="en-US" dirty="0"/>
              <a:t>トークンが </a:t>
            </a:r>
            <a:r>
              <a:rPr kumimoji="1" lang="en-US" altLang="ja-JP" dirty="0"/>
              <a:t>&lt;</a:t>
            </a:r>
            <a:r>
              <a:rPr kumimoji="1" lang="en-US" altLang="ja-JP" dirty="0" err="1"/>
              <a:t>Decl</a:t>
            </a:r>
            <a:r>
              <a:rPr kumimoji="1" lang="en-US" altLang="ja-JP" dirty="0"/>
              <a:t>&gt; </a:t>
            </a:r>
            <a:r>
              <a:rPr kumimoji="1" lang="ja-JP" altLang="en-US" dirty="0"/>
              <a:t>の </a:t>
            </a:r>
            <a:r>
              <a:rPr kumimoji="1" lang="en-US" altLang="ja-JP" dirty="0"/>
              <a:t>First </a:t>
            </a:r>
            <a:r>
              <a:rPr kumimoji="1" lang="ja-JP" altLang="en-US" dirty="0"/>
              <a:t>集合、</a:t>
            </a:r>
            <a:r>
              <a:rPr kumimoji="1" lang="en-US" altLang="ja-JP" dirty="0"/>
              <a:t>&lt;Statement&gt; </a:t>
            </a:r>
            <a:r>
              <a:rPr kumimoji="1" lang="ja-JP" altLang="en-US" dirty="0"/>
              <a:t>の </a:t>
            </a:r>
            <a:r>
              <a:rPr kumimoji="1" lang="en-US" altLang="ja-JP" dirty="0"/>
              <a:t>First </a:t>
            </a:r>
            <a:r>
              <a:rPr kumimoji="1" lang="ja-JP" altLang="en-US" dirty="0"/>
              <a:t>集合に含まれているか、になります。</a:t>
            </a:r>
            <a:endParaRPr kumimoji="1" lang="en-US" altLang="ja-JP" dirty="0"/>
          </a:p>
          <a:p>
            <a:r>
              <a:rPr kumimoji="1" lang="ja-JP" altLang="en-US" dirty="0"/>
              <a:t>含まれていた場合は、それぞれ </a:t>
            </a:r>
            <a:r>
              <a:rPr kumimoji="1" lang="en-US" altLang="ja-JP" dirty="0" err="1"/>
              <a:t>parseDecl</a:t>
            </a:r>
            <a:r>
              <a:rPr kumimoji="1" lang="en-US" altLang="ja-JP" dirty="0"/>
              <a:t>() </a:t>
            </a:r>
            <a:r>
              <a:rPr kumimoji="1" lang="en-US" altLang="ja-JP" dirty="0" err="1"/>
              <a:t>parseStatement</a:t>
            </a:r>
            <a:r>
              <a:rPr kumimoji="1" lang="en-US" altLang="ja-JP" dirty="0"/>
              <a:t> </a:t>
            </a:r>
            <a:r>
              <a:rPr kumimoji="1" lang="ja-JP" altLang="en-US" dirty="0"/>
              <a:t>に飛ばします。</a:t>
            </a:r>
            <a:endParaRPr kumimoji="1" lang="en-US" altLang="ja-JP" dirty="0"/>
          </a:p>
          <a:p>
            <a:r>
              <a:rPr kumimoji="1" lang="ja-JP" altLang="en-US" dirty="0"/>
              <a:t>この判定をするためには、</a:t>
            </a:r>
            <a:r>
              <a:rPr kumimoji="1" lang="en-US" altLang="ja-JP" dirty="0"/>
              <a:t>&lt;</a:t>
            </a:r>
            <a:r>
              <a:rPr kumimoji="1" lang="en-US" altLang="ja-JP" dirty="0" err="1"/>
              <a:t>Decl</a:t>
            </a:r>
            <a:r>
              <a:rPr kumimoji="1" lang="en-US" altLang="ja-JP" dirty="0"/>
              <a:t>&gt;, &lt;Statement&gt; </a:t>
            </a:r>
            <a:r>
              <a:rPr kumimoji="1" lang="ja-JP" altLang="en-US" dirty="0"/>
              <a:t>の </a:t>
            </a:r>
            <a:r>
              <a:rPr kumimoji="1" lang="en-US" altLang="ja-JP" dirty="0"/>
              <a:t>First </a:t>
            </a:r>
            <a:r>
              <a:rPr kumimoji="1" lang="ja-JP" altLang="en-US" dirty="0"/>
              <a:t>集合が必要になります。</a:t>
            </a:r>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26</a:t>
            </a:fld>
            <a:endParaRPr kumimoji="1" lang="ja-JP" altLang="en-US"/>
          </a:p>
        </p:txBody>
      </p:sp>
    </p:spTree>
    <p:extLst>
      <p:ext uri="{BB962C8B-B14F-4D97-AF65-F5344CB8AC3E}">
        <p14:creationId xmlns:p14="http://schemas.microsoft.com/office/powerpoint/2010/main" val="30265367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構文解析プログラムを作る前に、各非終端記号の </a:t>
            </a:r>
            <a:r>
              <a:rPr kumimoji="1" lang="en-US" altLang="ja-JP" dirty="0"/>
              <a:t>First </a:t>
            </a:r>
            <a:r>
              <a:rPr kumimoji="1" lang="ja-JP" altLang="en-US" dirty="0"/>
              <a:t>集合を求めておきます。</a:t>
            </a:r>
            <a:endParaRPr kumimoji="1" lang="en-US" altLang="ja-JP" dirty="0"/>
          </a:p>
          <a:p>
            <a:r>
              <a:rPr kumimoji="1" lang="ja-JP" altLang="en-US" dirty="0"/>
              <a:t>例えば、</a:t>
            </a:r>
            <a:r>
              <a:rPr kumimoji="1" lang="en-US" altLang="ja-JP" dirty="0"/>
              <a:t>&lt;</a:t>
            </a:r>
            <a:r>
              <a:rPr kumimoji="1" lang="en-US" altLang="ja-JP" dirty="0" err="1"/>
              <a:t>Decl</a:t>
            </a:r>
            <a:r>
              <a:rPr kumimoji="1" lang="en-US" altLang="ja-JP" dirty="0"/>
              <a:t>&gt; </a:t>
            </a:r>
            <a:r>
              <a:rPr kumimoji="1" lang="ja-JP" altLang="en-US" dirty="0"/>
              <a:t>の </a:t>
            </a:r>
            <a:r>
              <a:rPr kumimoji="1" lang="en-US" altLang="ja-JP" dirty="0"/>
              <a:t>First </a:t>
            </a:r>
            <a:r>
              <a:rPr kumimoji="1" lang="ja-JP" altLang="en-US" dirty="0"/>
              <a:t>集合が </a:t>
            </a:r>
            <a:r>
              <a:rPr kumimoji="1" lang="en-US" altLang="ja-JP" dirty="0"/>
              <a:t>{ “int” } </a:t>
            </a:r>
            <a:r>
              <a:rPr kumimoji="1" lang="ja-JP" altLang="en-US" dirty="0"/>
              <a:t>、</a:t>
            </a:r>
            <a:endParaRPr kumimoji="1" lang="en-US" altLang="ja-JP" dirty="0"/>
          </a:p>
          <a:p>
            <a:r>
              <a:rPr kumimoji="1" lang="en-US" altLang="ja-JP" dirty="0"/>
              <a:t>&lt;Statement&gt; </a:t>
            </a:r>
            <a:r>
              <a:rPr kumimoji="1" lang="ja-JP" altLang="en-US" dirty="0"/>
              <a:t>の </a:t>
            </a:r>
            <a:r>
              <a:rPr kumimoji="1" lang="en-US" altLang="ja-JP" dirty="0" err="1"/>
              <a:t>FIrst</a:t>
            </a:r>
            <a:r>
              <a:rPr kumimoji="1" lang="en-US" altLang="ja-JP" dirty="0"/>
              <a:t> </a:t>
            </a:r>
            <a:r>
              <a:rPr kumimoji="1" lang="ja-JP" altLang="en-US" dirty="0"/>
              <a:t>集合が </a:t>
            </a:r>
            <a:r>
              <a:rPr kumimoji="1" lang="en-US" altLang="ja-JP" dirty="0"/>
              <a:t>{</a:t>
            </a:r>
            <a:r>
              <a:rPr kumimoji="1" lang="ja-JP" altLang="en-US" dirty="0"/>
              <a:t> </a:t>
            </a:r>
            <a:r>
              <a:rPr kumimoji="1" lang="en-US" altLang="ja-JP" dirty="0"/>
              <a:t>“if” “while” NAME, INTEGER, “output” … }</a:t>
            </a:r>
          </a:p>
          <a:p>
            <a:r>
              <a:rPr kumimoji="1" lang="ja-JP" altLang="en-US" dirty="0"/>
              <a:t>だとします。</a:t>
            </a:r>
            <a:endParaRPr kumimoji="1" lang="en-US" altLang="ja-JP" dirty="0"/>
          </a:p>
          <a:p>
            <a:r>
              <a:rPr kumimoji="1" lang="en-US" altLang="ja-JP" dirty="0"/>
              <a:t>&lt;</a:t>
            </a:r>
            <a:r>
              <a:rPr kumimoji="1" lang="en-US" altLang="ja-JP" dirty="0" err="1"/>
              <a:t>Decl</a:t>
            </a:r>
            <a:r>
              <a:rPr kumimoji="1" lang="en-US" altLang="ja-JP" dirty="0"/>
              <a:t>&gt; </a:t>
            </a:r>
            <a:r>
              <a:rPr kumimoji="1" lang="ja-JP" altLang="en-US" dirty="0"/>
              <a:t>の </a:t>
            </a:r>
            <a:r>
              <a:rPr kumimoji="1" lang="en-US" altLang="ja-JP" dirty="0"/>
              <a:t>first </a:t>
            </a:r>
            <a:r>
              <a:rPr kumimoji="1" lang="ja-JP" altLang="en-US" dirty="0"/>
              <a:t>集合は </a:t>
            </a:r>
            <a:r>
              <a:rPr kumimoji="1" lang="en-US" altLang="ja-JP" dirty="0"/>
              <a:t>“int” </a:t>
            </a:r>
            <a:r>
              <a:rPr kumimoji="1" lang="ja-JP" altLang="en-US" dirty="0"/>
              <a:t>のみですので、</a:t>
            </a:r>
            <a:endParaRPr kumimoji="1" lang="en-US" altLang="ja-JP" dirty="0"/>
          </a:p>
          <a:p>
            <a:r>
              <a:rPr kumimoji="1" lang="en-US" altLang="ja-JP" dirty="0"/>
              <a:t>while </a:t>
            </a:r>
            <a:r>
              <a:rPr kumimoji="1" lang="ja-JP" altLang="en-US" dirty="0"/>
              <a:t>文の条件式は、読み込み中のトークンが </a:t>
            </a:r>
            <a:r>
              <a:rPr kumimoji="1" lang="en-US" altLang="ja-JP" dirty="0"/>
              <a:t>“int” </a:t>
            </a:r>
            <a:r>
              <a:rPr kumimoji="1" lang="ja-JP" altLang="en-US" dirty="0"/>
              <a:t>かどうか、になります。</a:t>
            </a:r>
            <a:endParaRPr kumimoji="1" lang="en-US" altLang="ja-JP" dirty="0"/>
          </a:p>
          <a:p>
            <a:r>
              <a:rPr kumimoji="1" lang="en-US" altLang="ja-JP" dirty="0"/>
              <a:t>&lt;Statement&gt; </a:t>
            </a:r>
            <a:r>
              <a:rPr kumimoji="1" lang="ja-JP" altLang="en-US" dirty="0"/>
              <a:t>の </a:t>
            </a:r>
            <a:r>
              <a:rPr kumimoji="1" lang="en-US" altLang="ja-JP" dirty="0"/>
              <a:t>first </a:t>
            </a:r>
            <a:r>
              <a:rPr kumimoji="1" lang="ja-JP" altLang="en-US" dirty="0"/>
              <a:t>集合のように、複数の終端記号から成る場合は、</a:t>
            </a:r>
            <a:endParaRPr kumimoji="1" lang="en-US" altLang="ja-JP" dirty="0"/>
          </a:p>
          <a:p>
            <a:r>
              <a:rPr kumimoji="1" lang="en-US" altLang="ja-JP" dirty="0"/>
              <a:t>token == “if” OR</a:t>
            </a:r>
            <a:r>
              <a:rPr kumimoji="1" lang="ja-JP" altLang="en-US" dirty="0"/>
              <a:t> </a:t>
            </a:r>
            <a:r>
              <a:rPr kumimoji="1" lang="en-US" altLang="ja-JP" dirty="0"/>
              <a:t>token</a:t>
            </a:r>
            <a:r>
              <a:rPr kumimoji="1" lang="ja-JP" altLang="en-US" dirty="0"/>
              <a:t> </a:t>
            </a:r>
            <a:r>
              <a:rPr kumimoji="1" lang="en-US" altLang="ja-JP" dirty="0"/>
              <a:t>== “while” OR token == NAME</a:t>
            </a:r>
            <a:r>
              <a:rPr kumimoji="1" lang="ja-JP" altLang="en-US" dirty="0"/>
              <a:t> </a:t>
            </a:r>
            <a:r>
              <a:rPr kumimoji="1" lang="en-US" altLang="ja-JP" dirty="0"/>
              <a:t>…</a:t>
            </a:r>
            <a:r>
              <a:rPr kumimoji="1" lang="ja-JP" altLang="en-US" dirty="0"/>
              <a:t>のように、</a:t>
            </a:r>
            <a:endParaRPr kumimoji="1" lang="en-US" altLang="ja-JP" dirty="0"/>
          </a:p>
          <a:p>
            <a:r>
              <a:rPr kumimoji="1" lang="en-US" altLang="ja-JP" dirty="0"/>
              <a:t>OR </a:t>
            </a:r>
            <a:r>
              <a:rPr kumimoji="1" lang="ja-JP" altLang="en-US" dirty="0"/>
              <a:t>で </a:t>
            </a:r>
            <a:r>
              <a:rPr kumimoji="1" lang="en-US" altLang="ja-JP" dirty="0"/>
              <a:t>First </a:t>
            </a:r>
            <a:r>
              <a:rPr kumimoji="1" lang="ja-JP" altLang="en-US" dirty="0"/>
              <a:t>集合の要素を並べます。</a:t>
            </a:r>
            <a:endParaRPr kumimoji="1" lang="en-US" altLang="ja-JP" dirty="0"/>
          </a:p>
          <a:p>
            <a:r>
              <a:rPr kumimoji="1" lang="en-US" altLang="ja-JP" dirty="0"/>
              <a:t> </a:t>
            </a:r>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27</a:t>
            </a:fld>
            <a:endParaRPr kumimoji="1" lang="ja-JP" altLang="en-US"/>
          </a:p>
        </p:txBody>
      </p:sp>
    </p:spTree>
    <p:extLst>
      <p:ext uri="{BB962C8B-B14F-4D97-AF65-F5344CB8AC3E}">
        <p14:creationId xmlns:p14="http://schemas.microsoft.com/office/powerpoint/2010/main" val="28859294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a:t>
            </a:r>
            <a:r>
              <a:rPr kumimoji="1" lang="en-US" altLang="ja-JP" dirty="0"/>
              <a:t>Statement&gt;</a:t>
            </a:r>
            <a:r>
              <a:rPr kumimoji="1" lang="ja-JP" altLang="en-US" dirty="0"/>
              <a:t> や </a:t>
            </a:r>
            <a:r>
              <a:rPr kumimoji="1" lang="en-US" altLang="ja-JP" dirty="0"/>
              <a:t>&lt;Expression&gt; </a:t>
            </a:r>
            <a:r>
              <a:rPr kumimoji="1" lang="ja-JP" altLang="en-US" dirty="0"/>
              <a:t>は </a:t>
            </a:r>
            <a:r>
              <a:rPr kumimoji="1" lang="en-US" altLang="ja-JP" dirty="0"/>
              <a:t>First </a:t>
            </a:r>
            <a:r>
              <a:rPr kumimoji="1" lang="ja-JP" altLang="en-US" dirty="0"/>
              <a:t>集合の要素がたくさんあります。</a:t>
            </a:r>
            <a:endParaRPr kumimoji="1" lang="en-US" altLang="ja-JP" dirty="0"/>
          </a:p>
          <a:p>
            <a:r>
              <a:rPr kumimoji="1" lang="ja-JP" altLang="en-US" dirty="0"/>
              <a:t>また、</a:t>
            </a:r>
            <a:r>
              <a:rPr kumimoji="1" lang="en-US" altLang="ja-JP" dirty="0"/>
              <a:t>&lt;Statement&gt; </a:t>
            </a:r>
            <a:r>
              <a:rPr kumimoji="1" lang="ja-JP" altLang="en-US" dirty="0"/>
              <a:t>や </a:t>
            </a:r>
            <a:r>
              <a:rPr kumimoji="1" lang="en-US" altLang="ja-JP" dirty="0"/>
              <a:t>&lt;Expression&gt; </a:t>
            </a:r>
            <a:r>
              <a:rPr kumimoji="1" lang="ja-JP" altLang="en-US" dirty="0"/>
              <a:t>の判定は何度も出てきますので、</a:t>
            </a:r>
            <a:endParaRPr kumimoji="1" lang="en-US" altLang="ja-JP" dirty="0"/>
          </a:p>
          <a:p>
            <a:r>
              <a:rPr kumimoji="1" lang="ja-JP" altLang="en-US" dirty="0"/>
              <a:t>この部分は判定用のメソッドを作っておくと便利です。</a:t>
            </a:r>
            <a:endParaRPr kumimoji="1" lang="en-US" altLang="ja-JP" dirty="0"/>
          </a:p>
          <a:p>
            <a:r>
              <a:rPr kumimoji="1" lang="ja-JP" altLang="en-US" dirty="0"/>
              <a:t>例えばこのように、</a:t>
            </a:r>
            <a:r>
              <a:rPr kumimoji="1" lang="en-US" altLang="ja-JP" dirty="0"/>
              <a:t>Token </a:t>
            </a:r>
            <a:r>
              <a:rPr kumimoji="1" lang="ja-JP" altLang="en-US" dirty="0"/>
              <a:t>が </a:t>
            </a:r>
            <a:r>
              <a:rPr kumimoji="1" lang="en-US" altLang="ja-JP" dirty="0"/>
              <a:t>&lt;Statement&gt; </a:t>
            </a:r>
            <a:r>
              <a:rPr kumimoji="1" lang="ja-JP" altLang="en-US" dirty="0"/>
              <a:t>の </a:t>
            </a:r>
            <a:r>
              <a:rPr kumimoji="1" lang="en-US" altLang="ja-JP" dirty="0"/>
              <a:t>First </a:t>
            </a:r>
            <a:r>
              <a:rPr kumimoji="1" lang="ja-JP" altLang="en-US" dirty="0"/>
              <a:t>集合であれば</a:t>
            </a:r>
            <a:endParaRPr kumimoji="1" lang="en-US" altLang="ja-JP" dirty="0"/>
          </a:p>
          <a:p>
            <a:r>
              <a:rPr kumimoji="1" lang="en-US" altLang="ja-JP" dirty="0"/>
              <a:t>true </a:t>
            </a:r>
            <a:r>
              <a:rPr kumimoji="1" lang="ja-JP" altLang="en-US" dirty="0"/>
              <a:t>を返すメソッド </a:t>
            </a:r>
            <a:r>
              <a:rPr kumimoji="1" lang="en-US" altLang="ja-JP" dirty="0" err="1"/>
              <a:t>isStatementFirst</a:t>
            </a:r>
            <a:r>
              <a:rPr kumimoji="1" lang="en-US" altLang="ja-JP" dirty="0"/>
              <a:t> </a:t>
            </a:r>
            <a:r>
              <a:rPr kumimoji="1" lang="ja-JP" altLang="en-US" dirty="0"/>
              <a:t>を作ります。</a:t>
            </a:r>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28</a:t>
            </a:fld>
            <a:endParaRPr kumimoji="1" lang="ja-JP" altLang="en-US"/>
          </a:p>
        </p:txBody>
      </p:sp>
    </p:spTree>
    <p:extLst>
      <p:ext uri="{BB962C8B-B14F-4D97-AF65-F5344CB8AC3E}">
        <p14:creationId xmlns:p14="http://schemas.microsoft.com/office/powerpoint/2010/main" val="18925899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次は大括弧 省略の例です。</a:t>
            </a:r>
            <a:endParaRPr kumimoji="1" lang="en-US" altLang="ja-JP" dirty="0"/>
          </a:p>
          <a:p>
            <a:r>
              <a:rPr kumimoji="1" lang="en-US" altLang="ja-JP" dirty="0"/>
              <a:t>&lt;</a:t>
            </a:r>
            <a:r>
              <a:rPr kumimoji="1" lang="en-US" altLang="ja-JP" dirty="0" err="1"/>
              <a:t>Decl</a:t>
            </a:r>
            <a:r>
              <a:rPr kumimoji="1" lang="en-US" altLang="ja-JP" dirty="0"/>
              <a:t>&gt; </a:t>
            </a:r>
            <a:r>
              <a:rPr kumimoji="1" lang="ja-JP" altLang="en-US" dirty="0"/>
              <a:t>がマクロ構文でこのように定義されているとします。</a:t>
            </a:r>
            <a:endParaRPr kumimoji="1" lang="en-US" altLang="ja-JP" dirty="0"/>
          </a:p>
          <a:p>
            <a:r>
              <a:rPr kumimoji="1" lang="en-US" altLang="ja-JP" dirty="0"/>
              <a:t>“=“</a:t>
            </a:r>
            <a:r>
              <a:rPr kumimoji="1" lang="ja-JP" altLang="en-US" dirty="0"/>
              <a:t> </a:t>
            </a:r>
            <a:r>
              <a:rPr kumimoji="1" lang="en-US" altLang="ja-JP" dirty="0"/>
              <a:t>&lt;Const&gt; </a:t>
            </a:r>
            <a:r>
              <a:rPr kumimoji="1" lang="ja-JP" altLang="en-US" dirty="0"/>
              <a:t>の部分は大括弧で囲まれていますので省略可能です。</a:t>
            </a:r>
            <a:endParaRPr kumimoji="1" lang="en-US" altLang="ja-JP" dirty="0"/>
          </a:p>
          <a:p>
            <a:r>
              <a:rPr kumimoji="1" lang="ja-JP" altLang="en-US" dirty="0"/>
              <a:t>右辺を前から順に </a:t>
            </a:r>
            <a:r>
              <a:rPr kumimoji="1" lang="en-US" altLang="ja-JP" dirty="0"/>
              <a:t>“int”, NAME </a:t>
            </a:r>
            <a:r>
              <a:rPr kumimoji="1" lang="ja-JP" altLang="en-US" dirty="0"/>
              <a:t>と解析して、</a:t>
            </a:r>
            <a:endParaRPr kumimoji="1" lang="en-US" altLang="ja-JP" dirty="0"/>
          </a:p>
          <a:p>
            <a:r>
              <a:rPr kumimoji="1" lang="ja-JP" altLang="en-US" dirty="0"/>
              <a:t>次のトークンが </a:t>
            </a:r>
            <a:r>
              <a:rPr kumimoji="1" lang="en-US" altLang="ja-JP" dirty="0"/>
              <a:t>“=“ </a:t>
            </a:r>
            <a:r>
              <a:rPr kumimoji="1" lang="ja-JP" altLang="en-US" dirty="0"/>
              <a:t>であれば、  </a:t>
            </a:r>
            <a:r>
              <a:rPr kumimoji="1" lang="en-US" altLang="ja-JP" dirty="0"/>
              <a:t>“=“ &lt;Const&gt; </a:t>
            </a:r>
            <a:r>
              <a:rPr kumimoji="1" lang="ja-JP" altLang="en-US" dirty="0"/>
              <a:t>の解析に入ります。</a:t>
            </a:r>
            <a:endParaRPr kumimoji="1" lang="en-US" altLang="ja-JP" dirty="0"/>
          </a:p>
          <a:p>
            <a:r>
              <a:rPr kumimoji="1" lang="ja-JP" altLang="en-US" dirty="0"/>
              <a:t>大括弧は省略ですので、</a:t>
            </a:r>
            <a:r>
              <a:rPr kumimoji="1" lang="en-US" altLang="ja-JP" dirty="0"/>
              <a:t>else </a:t>
            </a:r>
            <a:r>
              <a:rPr kumimoji="1" lang="en-US" altLang="ja-JP" dirty="0" err="1"/>
              <a:t>syntaxError</a:t>
            </a:r>
            <a:r>
              <a:rPr kumimoji="1" lang="en-US" altLang="ja-JP" dirty="0"/>
              <a:t>() </a:t>
            </a:r>
            <a:r>
              <a:rPr kumimoji="1" lang="ja-JP" altLang="en-US" dirty="0"/>
              <a:t>は付けません。</a:t>
            </a:r>
            <a:endParaRPr kumimoji="1" lang="en-US" altLang="ja-JP" dirty="0"/>
          </a:p>
          <a:p>
            <a:r>
              <a:rPr kumimoji="1" lang="ja-JP" altLang="en-US" dirty="0"/>
              <a:t>次のトークンが </a:t>
            </a:r>
            <a:r>
              <a:rPr kumimoji="1" lang="en-US" altLang="ja-JP" dirty="0"/>
              <a:t>“=“ </a:t>
            </a:r>
            <a:r>
              <a:rPr kumimoji="1" lang="ja-JP" altLang="en-US" dirty="0"/>
              <a:t>以外だった場合は、そのまま次に進みます。</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29</a:t>
            </a:fld>
            <a:endParaRPr kumimoji="1" lang="ja-JP" altLang="en-US"/>
          </a:p>
        </p:txBody>
      </p:sp>
    </p:spTree>
    <p:extLst>
      <p:ext uri="{BB962C8B-B14F-4D97-AF65-F5344CB8AC3E}">
        <p14:creationId xmlns:p14="http://schemas.microsoft.com/office/powerpoint/2010/main" val="13218140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今まで何度も出ていますが、皆さんが情報システムプロジェクト</a:t>
            </a:r>
            <a:r>
              <a:rPr kumimoji="1" lang="en-US" altLang="ja-JP" dirty="0"/>
              <a:t>1</a:t>
            </a:r>
            <a:r>
              <a:rPr kumimoji="1" lang="ja-JP" altLang="en-US" dirty="0"/>
              <a:t>で作成するコンパイラでは、処理の流れはこのようになります。</a:t>
            </a:r>
            <a:endParaRPr kumimoji="1" lang="en-US" altLang="ja-JP" dirty="0"/>
          </a:p>
          <a:p>
            <a:r>
              <a:rPr kumimoji="1" lang="ja-JP" altLang="en-US" dirty="0"/>
              <a:t>まず入力として</a:t>
            </a:r>
            <a:r>
              <a:rPr kumimoji="1" lang="en-US" altLang="ja-JP" dirty="0"/>
              <a:t>K21</a:t>
            </a:r>
            <a:r>
              <a:rPr kumimoji="1" lang="ja-JP" altLang="en-US" dirty="0"/>
              <a:t>言語で書かれたプログラムが与えられます。</a:t>
            </a:r>
            <a:endParaRPr kumimoji="1" lang="en-US" altLang="ja-JP" dirty="0"/>
          </a:p>
          <a:p>
            <a:r>
              <a:rPr kumimoji="1" lang="ja-JP" altLang="en-US" dirty="0"/>
              <a:t>字句解析系が、マイクロ構文の文法に従って、トークンと呼ばれる単語単位に区切ります。</a:t>
            </a:r>
            <a:endParaRPr kumimoji="1" lang="en-US" altLang="ja-JP" dirty="0"/>
          </a:p>
          <a:p>
            <a:r>
              <a:rPr kumimoji="1" lang="ja-JP" altLang="en-US" dirty="0"/>
              <a:t>この場合は </a:t>
            </a:r>
            <a:r>
              <a:rPr kumimoji="1" lang="en-US" altLang="ja-JP" dirty="0"/>
              <a:t>output ( </a:t>
            </a:r>
            <a:r>
              <a:rPr kumimoji="1" lang="ja-JP" altLang="en-US" dirty="0"/>
              <a:t>変数名 </a:t>
            </a:r>
            <a:r>
              <a:rPr kumimoji="1" lang="en-US" altLang="ja-JP" dirty="0"/>
              <a:t>) ; </a:t>
            </a:r>
            <a:r>
              <a:rPr kumimoji="1" lang="ja-JP" altLang="en-US" dirty="0"/>
              <a:t>と区切られます。</a:t>
            </a:r>
            <a:endParaRPr kumimoji="1" lang="en-US" altLang="ja-JP" dirty="0"/>
          </a:p>
          <a:p>
            <a:r>
              <a:rPr kumimoji="1" lang="ja-JP" altLang="en-US" dirty="0"/>
              <a:t>次に構文解析系が、マクロ構文の文法に従い構文木を作成します。</a:t>
            </a:r>
            <a:endParaRPr kumimoji="1" lang="en-US" altLang="ja-JP" dirty="0"/>
          </a:p>
          <a:p>
            <a:r>
              <a:rPr kumimoji="1" lang="ja-JP" altLang="en-US" dirty="0"/>
              <a:t>例えば、出力文は、最初に </a:t>
            </a:r>
            <a:r>
              <a:rPr kumimoji="1" lang="en-US" altLang="ja-JP" dirty="0"/>
              <a:t>output </a:t>
            </a:r>
            <a:r>
              <a:rPr kumimoji="1" lang="ja-JP" altLang="en-US" dirty="0"/>
              <a:t>が来て、次に </a:t>
            </a:r>
            <a:r>
              <a:rPr kumimoji="1" lang="en-US" altLang="ja-JP" dirty="0"/>
              <a:t>( </a:t>
            </a:r>
            <a:r>
              <a:rPr kumimoji="1" lang="ja-JP" altLang="en-US" dirty="0"/>
              <a:t>式　</a:t>
            </a:r>
            <a:r>
              <a:rPr kumimoji="1" lang="en-US" altLang="ja-JP" dirty="0"/>
              <a:t>) ; </a:t>
            </a:r>
            <a:r>
              <a:rPr kumimoji="1" lang="ja-JP" altLang="en-US" dirty="0"/>
              <a:t>が来る、という規則に合っているかを判定します。</a:t>
            </a:r>
            <a:endParaRPr kumimoji="1" lang="en-US" altLang="ja-JP" dirty="0"/>
          </a:p>
          <a:p>
            <a:r>
              <a:rPr kumimoji="1" lang="ja-JP" altLang="en-US" dirty="0"/>
              <a:t>コード生成系が対応するアセンブリコードを出力します。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3</a:t>
            </a:fld>
            <a:endParaRPr kumimoji="1" lang="ja-JP" altLang="en-US"/>
          </a:p>
        </p:txBody>
      </p:sp>
    </p:spTree>
    <p:extLst>
      <p:ext uri="{BB962C8B-B14F-4D97-AF65-F5344CB8AC3E}">
        <p14:creationId xmlns:p14="http://schemas.microsoft.com/office/powerpoint/2010/main" val="114341356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前回の講義で、左再帰の除去を説明しましたが、皆さん覚えていますか？</a:t>
            </a:r>
            <a:endParaRPr kumimoji="1" lang="en-US" altLang="ja-JP" dirty="0"/>
          </a:p>
          <a:p>
            <a:r>
              <a:rPr kumimoji="1" lang="ja-JP" altLang="en-US" dirty="0"/>
              <a:t>左再帰とは、右辺の一番前に、自分自身への再帰がある、という意味です。</a:t>
            </a:r>
            <a:endParaRPr kumimoji="1" lang="en-US" altLang="ja-JP" dirty="0"/>
          </a:p>
          <a:p>
            <a:r>
              <a:rPr kumimoji="1" lang="ja-JP" altLang="en-US" dirty="0"/>
              <a:t>与えられた文法に左再帰がある場合は、右再帰、あるいは </a:t>
            </a:r>
            <a:r>
              <a:rPr kumimoji="1" lang="en-US" altLang="ja-JP" dirty="0"/>
              <a:t>EBNF </a:t>
            </a:r>
            <a:r>
              <a:rPr kumimoji="1" lang="ja-JP" altLang="en-US" dirty="0"/>
              <a:t>記法に文法を書き換える必要があります。</a:t>
            </a:r>
            <a:endParaRPr kumimoji="1" lang="en-US" altLang="ja-JP" dirty="0"/>
          </a:p>
          <a:p>
            <a:r>
              <a:rPr kumimoji="1" lang="ja-JP" altLang="en-US" dirty="0"/>
              <a:t>例えば、こちらの例のように、</a:t>
            </a:r>
            <a:r>
              <a:rPr kumimoji="1" lang="en-US" altLang="ja-JP" dirty="0"/>
              <a:t>&lt;Term&gt;</a:t>
            </a:r>
            <a:r>
              <a:rPr kumimoji="1" lang="ja-JP" altLang="en-US" dirty="0"/>
              <a:t>の右辺の先頭に</a:t>
            </a:r>
            <a:r>
              <a:rPr kumimoji="1" lang="en-US" altLang="ja-JP" dirty="0"/>
              <a:t>&lt;Term&gt;</a:t>
            </a:r>
            <a:r>
              <a:rPr kumimoji="1" lang="ja-JP" altLang="en-US" dirty="0"/>
              <a:t>への再帰がある場合を考えてみましょう。</a:t>
            </a:r>
            <a:endParaRPr kumimoji="1" lang="en-US" altLang="ja-JP" dirty="0"/>
          </a:p>
          <a:p>
            <a:r>
              <a:rPr kumimoji="1" lang="ja-JP" altLang="en-US" dirty="0"/>
              <a:t>もし、左再帰の除去をせずに、このままプログラムを作るとこうなります。</a:t>
            </a:r>
            <a:endParaRPr kumimoji="1" lang="en-US" altLang="ja-JP" dirty="0"/>
          </a:p>
          <a:p>
            <a:r>
              <a:rPr kumimoji="1" lang="ja-JP" altLang="en-US" dirty="0"/>
              <a:t>現在読み込み中のトークンが、</a:t>
            </a:r>
            <a:r>
              <a:rPr kumimoji="1" lang="en-US" altLang="ja-JP" dirty="0"/>
              <a:t>&lt;Term&gt; </a:t>
            </a:r>
            <a:r>
              <a:rPr kumimoji="1" lang="ja-JP" altLang="en-US" dirty="0"/>
              <a:t>の </a:t>
            </a:r>
            <a:r>
              <a:rPr kumimoji="1" lang="en-US" altLang="ja-JP" dirty="0"/>
              <a:t>First </a:t>
            </a:r>
            <a:r>
              <a:rPr kumimoji="1" lang="ja-JP" altLang="en-US" dirty="0"/>
              <a:t>集合だった場合、</a:t>
            </a:r>
            <a:endParaRPr kumimoji="1" lang="en-US" altLang="ja-JP" dirty="0"/>
          </a:p>
          <a:p>
            <a:r>
              <a:rPr kumimoji="1" lang="ja-JP" altLang="en-US" dirty="0"/>
              <a:t>まず </a:t>
            </a:r>
            <a:r>
              <a:rPr kumimoji="1" lang="en-US" altLang="ja-JP" dirty="0"/>
              <a:t>if </a:t>
            </a:r>
            <a:r>
              <a:rPr kumimoji="1" lang="ja-JP" altLang="en-US" dirty="0"/>
              <a:t>文の条件式を通りますので、</a:t>
            </a:r>
            <a:r>
              <a:rPr kumimoji="1" lang="en-US" altLang="ja-JP" dirty="0"/>
              <a:t>if </a:t>
            </a:r>
            <a:r>
              <a:rPr kumimoji="1" lang="ja-JP" altLang="en-US" dirty="0"/>
              <a:t>文の中に入ります。</a:t>
            </a:r>
            <a:endParaRPr kumimoji="1" lang="en-US" altLang="ja-JP" dirty="0"/>
          </a:p>
          <a:p>
            <a:r>
              <a:rPr kumimoji="1" lang="ja-JP" altLang="en-US" dirty="0"/>
              <a:t>すると、</a:t>
            </a:r>
            <a:r>
              <a:rPr kumimoji="1" lang="en-US" altLang="ja-JP" dirty="0" err="1"/>
              <a:t>parseTerm</a:t>
            </a:r>
            <a:r>
              <a:rPr kumimoji="1" lang="en-US" altLang="ja-JP" dirty="0"/>
              <a:t>()</a:t>
            </a:r>
            <a:r>
              <a:rPr kumimoji="1" lang="ja-JP" altLang="en-US" dirty="0"/>
              <a:t>、再帰がありますので、このメソッドの先頭に戻ります。</a:t>
            </a:r>
            <a:endParaRPr kumimoji="1" lang="en-US" altLang="ja-JP" dirty="0"/>
          </a:p>
          <a:p>
            <a:r>
              <a:rPr kumimoji="1" lang="ja-JP" altLang="en-US" dirty="0"/>
              <a:t>この間でトークンの値を書き換える部分はありませんので、</a:t>
            </a:r>
            <a:endParaRPr kumimoji="1" lang="en-US" altLang="ja-JP" dirty="0"/>
          </a:p>
          <a:p>
            <a:r>
              <a:rPr kumimoji="1" lang="ja-JP" altLang="en-US" dirty="0"/>
              <a:t>再び </a:t>
            </a:r>
            <a:r>
              <a:rPr kumimoji="1" lang="en-US" altLang="ja-JP" dirty="0"/>
              <a:t>if </a:t>
            </a:r>
            <a:r>
              <a:rPr kumimoji="1" lang="ja-JP" altLang="en-US" dirty="0"/>
              <a:t>文から </a:t>
            </a:r>
            <a:r>
              <a:rPr kumimoji="1" lang="en-US" altLang="ja-JP" dirty="0" err="1"/>
              <a:t>parseTerm</a:t>
            </a:r>
            <a:r>
              <a:rPr kumimoji="1" lang="en-US" altLang="ja-JP" dirty="0"/>
              <a:t>() </a:t>
            </a:r>
            <a:r>
              <a:rPr kumimoji="1" lang="ja-JP" altLang="en-US" dirty="0"/>
              <a:t>への再帰となり、無限ループになってしまいます。</a:t>
            </a:r>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30</a:t>
            </a:fld>
            <a:endParaRPr kumimoji="1" lang="ja-JP" altLang="en-US"/>
          </a:p>
        </p:txBody>
      </p:sp>
    </p:spTree>
    <p:extLst>
      <p:ext uri="{BB962C8B-B14F-4D97-AF65-F5344CB8AC3E}">
        <p14:creationId xmlns:p14="http://schemas.microsoft.com/office/powerpoint/2010/main" val="11823286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左再帰性の除去の仕方をおさらいします。</a:t>
            </a:r>
            <a:endParaRPr kumimoji="1" lang="en-US" altLang="ja-JP" dirty="0"/>
          </a:p>
          <a:p>
            <a:r>
              <a:rPr kumimoji="1" lang="ja-JP" altLang="en-US" dirty="0"/>
              <a:t>この例のように、右辺の先頭に自分自身への再帰がある場合は、</a:t>
            </a:r>
            <a:endParaRPr kumimoji="1" lang="en-US" altLang="ja-JP" dirty="0"/>
          </a:p>
          <a:p>
            <a:r>
              <a:rPr kumimoji="1" lang="ja-JP" altLang="en-US" dirty="0"/>
              <a:t>右再帰にするか、</a:t>
            </a:r>
            <a:r>
              <a:rPr kumimoji="1" lang="en-US" altLang="ja-JP" dirty="0"/>
              <a:t>EBNF </a:t>
            </a:r>
            <a:r>
              <a:rPr kumimoji="1" lang="ja-JP" altLang="en-US" dirty="0"/>
              <a:t>記法にする必要があります。</a:t>
            </a:r>
            <a:endParaRPr kumimoji="1" lang="en-US" altLang="ja-JP" dirty="0"/>
          </a:p>
          <a:p>
            <a:r>
              <a:rPr kumimoji="1" lang="ja-JP" altLang="en-US" dirty="0"/>
              <a:t>右記法にする場合は、まず再帰に関係しない部分、この場合は </a:t>
            </a:r>
            <a:r>
              <a:rPr kumimoji="1" lang="en-US" altLang="ja-JP" dirty="0"/>
              <a:t>&lt;Factor&gt; </a:t>
            </a:r>
            <a:r>
              <a:rPr kumimoji="1" lang="ja-JP" altLang="en-US" dirty="0"/>
              <a:t>を先頭に持ってきて、</a:t>
            </a:r>
            <a:endParaRPr kumimoji="1" lang="en-US" altLang="ja-JP" dirty="0"/>
          </a:p>
          <a:p>
            <a:r>
              <a:rPr kumimoji="1" lang="ja-JP" altLang="en-US" dirty="0"/>
              <a:t>その後に新しい非終端記号 </a:t>
            </a:r>
            <a:r>
              <a:rPr kumimoji="1" lang="en-US" altLang="ja-JP" dirty="0"/>
              <a:t>&lt;T’&gt; </a:t>
            </a:r>
            <a:r>
              <a:rPr kumimoji="1" lang="ja-JP" altLang="en-US" dirty="0"/>
              <a:t>を付けます。</a:t>
            </a:r>
            <a:endParaRPr kumimoji="1" lang="en-US" altLang="ja-JP" dirty="0"/>
          </a:p>
          <a:p>
            <a:r>
              <a:rPr kumimoji="1" lang="en-US" altLang="ja-JP" dirty="0"/>
              <a:t>&lt;T’&gt; </a:t>
            </a:r>
            <a:r>
              <a:rPr kumimoji="1" lang="ja-JP" altLang="en-US" dirty="0"/>
              <a:t>は、再帰する部分の後半、この場合は </a:t>
            </a:r>
            <a:r>
              <a:rPr kumimoji="1" lang="en-US" altLang="ja-JP" dirty="0"/>
              <a:t>“+” &lt;Factor&gt; </a:t>
            </a:r>
            <a:r>
              <a:rPr kumimoji="1" lang="ja-JP" altLang="en-US" dirty="0"/>
              <a:t>を持ってきて、</a:t>
            </a:r>
            <a:endParaRPr kumimoji="1" lang="en-US" altLang="ja-JP" dirty="0"/>
          </a:p>
          <a:p>
            <a:r>
              <a:rPr kumimoji="1" lang="ja-JP" altLang="en-US" dirty="0"/>
              <a:t>その後に </a:t>
            </a:r>
            <a:r>
              <a:rPr kumimoji="1" lang="en-US" altLang="ja-JP" dirty="0"/>
              <a:t>&lt;T’&gt; </a:t>
            </a:r>
            <a:r>
              <a:rPr kumimoji="1" lang="ja-JP" altLang="en-US" dirty="0"/>
              <a:t>への再帰を付け、最後に縦棒 </a:t>
            </a:r>
            <a:r>
              <a:rPr kumimoji="1" lang="en-US" altLang="ja-JP" dirty="0"/>
              <a:t>ε </a:t>
            </a:r>
            <a:r>
              <a:rPr kumimoji="1" lang="ja-JP" altLang="en-US" dirty="0"/>
              <a:t>とします。</a:t>
            </a:r>
            <a:endParaRPr kumimoji="1" lang="en-US" altLang="ja-JP" dirty="0"/>
          </a:p>
          <a:p>
            <a:r>
              <a:rPr kumimoji="1" lang="en-US" altLang="ja-JP" dirty="0"/>
              <a:t>EBNF </a:t>
            </a:r>
            <a:r>
              <a:rPr kumimoji="1" lang="ja-JP" altLang="en-US" dirty="0"/>
              <a:t>記法にする場合は、まず再帰に関係しない </a:t>
            </a:r>
            <a:r>
              <a:rPr kumimoji="1" lang="en-US" altLang="ja-JP" dirty="0"/>
              <a:t>&lt;Factor&gt; </a:t>
            </a:r>
            <a:r>
              <a:rPr kumimoji="1" lang="ja-JP" altLang="en-US" dirty="0"/>
              <a:t>を先頭に持ってきて、</a:t>
            </a:r>
            <a:endParaRPr kumimoji="1" lang="en-US" altLang="ja-JP" dirty="0"/>
          </a:p>
          <a:p>
            <a:r>
              <a:rPr kumimoji="1" lang="ja-JP" altLang="en-US" dirty="0"/>
              <a:t>その後に再帰する部分の後半 </a:t>
            </a:r>
            <a:r>
              <a:rPr kumimoji="1" lang="en-US" altLang="ja-JP" dirty="0"/>
              <a:t>“+” &lt;Factor&gt; </a:t>
            </a:r>
            <a:r>
              <a:rPr kumimoji="1" lang="ja-JP" altLang="en-US" dirty="0"/>
              <a:t>を中括弧で囲みます。</a:t>
            </a:r>
            <a:endParaRPr kumimoji="1" lang="en-US" altLang="ja-JP" dirty="0"/>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31</a:t>
            </a:fld>
            <a:endParaRPr kumimoji="1" lang="ja-JP" altLang="en-US"/>
          </a:p>
        </p:txBody>
      </p:sp>
    </p:spTree>
    <p:extLst>
      <p:ext uri="{BB962C8B-B14F-4D97-AF65-F5344CB8AC3E}">
        <p14:creationId xmlns:p14="http://schemas.microsoft.com/office/powerpoint/2010/main" val="346970396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右再帰にした場合は、このようなプログラムになります。</a:t>
            </a:r>
            <a:endParaRPr kumimoji="1" lang="en-US" altLang="ja-JP" dirty="0"/>
          </a:p>
          <a:p>
            <a:r>
              <a:rPr kumimoji="1" lang="ja-JP" altLang="en-US" dirty="0"/>
              <a:t>新しい非終端記号 </a:t>
            </a:r>
            <a:r>
              <a:rPr kumimoji="1" lang="en-US" altLang="ja-JP" dirty="0"/>
              <a:t>&lt;T’&gt; </a:t>
            </a:r>
            <a:r>
              <a:rPr kumimoji="1" lang="ja-JP" altLang="en-US" dirty="0"/>
              <a:t>を解析するメソッド </a:t>
            </a:r>
            <a:r>
              <a:rPr kumimoji="1" lang="en-US" altLang="ja-JP" dirty="0"/>
              <a:t>parseT’ </a:t>
            </a:r>
            <a:r>
              <a:rPr kumimoji="1" lang="ja-JP" altLang="en-US" dirty="0"/>
              <a:t>を加えます。</a:t>
            </a:r>
            <a:endParaRPr kumimoji="1" lang="en-US" altLang="ja-JP" dirty="0"/>
          </a:p>
          <a:p>
            <a:r>
              <a:rPr kumimoji="1" lang="en-US" altLang="ja-JP" dirty="0"/>
              <a:t>T’ </a:t>
            </a:r>
            <a:r>
              <a:rPr kumimoji="1" lang="ja-JP" altLang="en-US" dirty="0"/>
              <a:t>は縦棒 </a:t>
            </a:r>
            <a:r>
              <a:rPr kumimoji="1" lang="en-US" altLang="ja-JP" dirty="0"/>
              <a:t>ε </a:t>
            </a:r>
            <a:r>
              <a:rPr kumimoji="1" lang="ja-JP" altLang="en-US" dirty="0"/>
              <a:t>が付いていますので、</a:t>
            </a:r>
            <a:r>
              <a:rPr kumimoji="1" lang="en-US" altLang="ja-JP" dirty="0"/>
              <a:t>if </a:t>
            </a:r>
            <a:r>
              <a:rPr kumimoji="1" lang="ja-JP" altLang="en-US" dirty="0"/>
              <a:t>文の条件式で、トークンが </a:t>
            </a:r>
            <a:r>
              <a:rPr kumimoji="1" lang="en-US" altLang="ja-JP" dirty="0"/>
              <a:t>“+” </a:t>
            </a:r>
            <a:r>
              <a:rPr kumimoji="1" lang="ja-JP" altLang="en-US" dirty="0"/>
              <a:t>でなかった場合には</a:t>
            </a:r>
            <a:endParaRPr kumimoji="1" lang="en-US" altLang="ja-JP" dirty="0"/>
          </a:p>
          <a:p>
            <a:r>
              <a:rPr kumimoji="1" lang="en-US" altLang="ja-JP" dirty="0"/>
              <a:t>else </a:t>
            </a:r>
            <a:r>
              <a:rPr kumimoji="1" lang="en-US" altLang="ja-JP" dirty="0" err="1"/>
              <a:t>syntaxError</a:t>
            </a:r>
            <a:r>
              <a:rPr kumimoji="1" lang="en-US" altLang="ja-JP" dirty="0"/>
              <a:t> () </a:t>
            </a:r>
            <a:r>
              <a:rPr kumimoji="1" lang="ja-JP" altLang="en-US" dirty="0"/>
              <a:t>は付けません。</a:t>
            </a:r>
            <a:r>
              <a:rPr kumimoji="1" lang="en-US" altLang="ja-JP" dirty="0"/>
              <a:t> </a:t>
            </a:r>
            <a:endParaRPr kumimoji="1" lang="ja-JP" altLang="en-US" dirty="0"/>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32</a:t>
            </a:fld>
            <a:endParaRPr kumimoji="1" lang="ja-JP" altLang="en-US"/>
          </a:p>
        </p:txBody>
      </p:sp>
    </p:spTree>
    <p:extLst>
      <p:ext uri="{BB962C8B-B14F-4D97-AF65-F5344CB8AC3E}">
        <p14:creationId xmlns:p14="http://schemas.microsoft.com/office/powerpoint/2010/main" val="31522711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EBNF </a:t>
            </a:r>
            <a:r>
              <a:rPr kumimoji="1" lang="ja-JP" altLang="en-US" dirty="0"/>
              <a:t>記法にした場合はこうなります。</a:t>
            </a:r>
            <a:endParaRPr kumimoji="1" lang="en-US" altLang="ja-JP" dirty="0"/>
          </a:p>
          <a:p>
            <a:r>
              <a:rPr kumimoji="1" lang="en-US" altLang="ja-JP" dirty="0"/>
              <a:t>“+” &lt;Factor&gt; </a:t>
            </a:r>
            <a:r>
              <a:rPr kumimoji="1" lang="ja-JP" altLang="en-US" dirty="0"/>
              <a:t>が中括弧で囲まれていますので、この部分は </a:t>
            </a:r>
            <a:r>
              <a:rPr kumimoji="1" lang="en-US" altLang="ja-JP" dirty="0"/>
              <a:t>while </a:t>
            </a:r>
            <a:r>
              <a:rPr kumimoji="1" lang="ja-JP" altLang="en-US" dirty="0"/>
              <a:t>文になります。</a:t>
            </a:r>
            <a:endParaRPr kumimoji="1" lang="en-US" altLang="ja-JP" dirty="0"/>
          </a:p>
          <a:p>
            <a:r>
              <a:rPr kumimoji="1" lang="en-US" altLang="ja-JP" dirty="0"/>
              <a:t>while </a:t>
            </a:r>
            <a:r>
              <a:rPr kumimoji="1" lang="ja-JP" altLang="en-US" dirty="0"/>
              <a:t>文の条件式は、トークンが </a:t>
            </a:r>
            <a:r>
              <a:rPr kumimoji="1" lang="en-US" altLang="ja-JP" dirty="0"/>
              <a:t>“+” </a:t>
            </a:r>
            <a:r>
              <a:rPr kumimoji="1" lang="ja-JP" altLang="en-US" dirty="0"/>
              <a:t>であるか、です。</a:t>
            </a:r>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33</a:t>
            </a:fld>
            <a:endParaRPr kumimoji="1" lang="ja-JP" altLang="en-US"/>
          </a:p>
        </p:txBody>
      </p:sp>
    </p:spTree>
    <p:extLst>
      <p:ext uri="{BB962C8B-B14F-4D97-AF65-F5344CB8AC3E}">
        <p14:creationId xmlns:p14="http://schemas.microsoft.com/office/powerpoint/2010/main" val="9771751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左再帰性の除去の次は左括り出しです。</a:t>
            </a:r>
            <a:endParaRPr kumimoji="1" lang="en-US" altLang="ja-JP" dirty="0"/>
          </a:p>
          <a:p>
            <a:r>
              <a:rPr kumimoji="1" lang="ja-JP" altLang="en-US" dirty="0"/>
              <a:t>こちらの例のように、右辺に同一の接頭部が縦棒で並んでいる場合は、</a:t>
            </a:r>
            <a:endParaRPr kumimoji="1" lang="en-US" altLang="ja-JP" dirty="0"/>
          </a:p>
          <a:p>
            <a:r>
              <a:rPr kumimoji="1" lang="ja-JP" altLang="en-US" dirty="0"/>
              <a:t>同一部分を括り出す左括り出しが必要です。</a:t>
            </a:r>
            <a:endParaRPr kumimoji="1" lang="en-US" altLang="ja-JP" dirty="0"/>
          </a:p>
          <a:p>
            <a:r>
              <a:rPr kumimoji="1" lang="ja-JP" altLang="en-US" dirty="0"/>
              <a:t>例えばこちらの例の様に、先頭に </a:t>
            </a:r>
            <a:r>
              <a:rPr kumimoji="1" lang="en-US" altLang="ja-JP" dirty="0"/>
              <a:t>&lt;Factor&gt; </a:t>
            </a:r>
            <a:r>
              <a:rPr kumimoji="1" lang="ja-JP" altLang="en-US" dirty="0"/>
              <a:t>が縦棒で並んでいます。</a:t>
            </a:r>
            <a:endParaRPr kumimoji="1" lang="en-US" altLang="ja-JP" dirty="0"/>
          </a:p>
          <a:p>
            <a:r>
              <a:rPr kumimoji="1" lang="ja-JP" altLang="en-US" dirty="0"/>
              <a:t>これをこのままプログラムすると、このようになります。</a:t>
            </a:r>
            <a:endParaRPr kumimoji="1" lang="en-US" altLang="ja-JP" dirty="0"/>
          </a:p>
          <a:p>
            <a:r>
              <a:rPr kumimoji="1" lang="ja-JP" altLang="en-US" dirty="0"/>
              <a:t>上の </a:t>
            </a:r>
            <a:r>
              <a:rPr kumimoji="1" lang="en-US" altLang="ja-JP" dirty="0"/>
              <a:t>if </a:t>
            </a:r>
            <a:r>
              <a:rPr kumimoji="1" lang="ja-JP" altLang="en-US" dirty="0"/>
              <a:t>文と、下の </a:t>
            </a:r>
            <a:r>
              <a:rPr kumimoji="1" lang="en-US" altLang="ja-JP" dirty="0"/>
              <a:t>if </a:t>
            </a:r>
            <a:r>
              <a:rPr kumimoji="1" lang="ja-JP" altLang="en-US" dirty="0"/>
              <a:t>文は、同一の条件式です。</a:t>
            </a:r>
            <a:endParaRPr kumimoji="1" lang="en-US" altLang="ja-JP" dirty="0"/>
          </a:p>
          <a:p>
            <a:r>
              <a:rPr kumimoji="1" lang="ja-JP" altLang="en-US" dirty="0"/>
              <a:t>上の </a:t>
            </a:r>
            <a:r>
              <a:rPr kumimoji="1" lang="en-US" altLang="ja-JP" dirty="0"/>
              <a:t>if </a:t>
            </a:r>
            <a:r>
              <a:rPr kumimoji="1" lang="ja-JP" altLang="en-US" dirty="0"/>
              <a:t>文の条件式に合わなかった場合、下の </a:t>
            </a:r>
            <a:r>
              <a:rPr kumimoji="1" lang="en-US" altLang="ja-JP" dirty="0"/>
              <a:t>if </a:t>
            </a:r>
            <a:r>
              <a:rPr kumimoji="1" lang="ja-JP" altLang="en-US" dirty="0"/>
              <a:t>文に来ますが、</a:t>
            </a:r>
            <a:endParaRPr kumimoji="1" lang="en-US" altLang="ja-JP" dirty="0"/>
          </a:p>
          <a:p>
            <a:r>
              <a:rPr kumimoji="1" lang="ja-JP" altLang="en-US" dirty="0"/>
              <a:t>この間に </a:t>
            </a:r>
            <a:r>
              <a:rPr kumimoji="1" lang="en-US" altLang="ja-JP" dirty="0"/>
              <a:t>token </a:t>
            </a:r>
            <a:r>
              <a:rPr kumimoji="1" lang="ja-JP" altLang="en-US" dirty="0"/>
              <a:t>の値に変化がありませんので、</a:t>
            </a:r>
            <a:endParaRPr kumimoji="1" lang="en-US" altLang="ja-JP" dirty="0"/>
          </a:p>
          <a:p>
            <a:r>
              <a:rPr kumimoji="1" lang="ja-JP" altLang="en-US" dirty="0"/>
              <a:t>上の </a:t>
            </a:r>
            <a:r>
              <a:rPr kumimoji="1" lang="en-US" altLang="ja-JP" dirty="0"/>
              <a:t>if </a:t>
            </a:r>
            <a:r>
              <a:rPr kumimoji="1" lang="ja-JP" altLang="en-US" dirty="0"/>
              <a:t>文ではじかれるなら下の </a:t>
            </a:r>
            <a:r>
              <a:rPr kumimoji="1" lang="en-US" altLang="ja-JP" dirty="0"/>
              <a:t>if </a:t>
            </a:r>
            <a:r>
              <a:rPr kumimoji="1" lang="ja-JP" altLang="en-US" dirty="0"/>
              <a:t>文でもはじかれます。</a:t>
            </a:r>
            <a:endParaRPr kumimoji="1" lang="en-US" altLang="ja-JP" dirty="0"/>
          </a:p>
          <a:p>
            <a:r>
              <a:rPr kumimoji="1" lang="ja-JP" altLang="en-US" dirty="0"/>
              <a:t>つまり、下の </a:t>
            </a:r>
            <a:r>
              <a:rPr kumimoji="1" lang="en-US" altLang="ja-JP" dirty="0"/>
              <a:t>if </a:t>
            </a:r>
            <a:r>
              <a:rPr kumimoji="1" lang="ja-JP" altLang="en-US" dirty="0"/>
              <a:t>文に入ることは絶対にありません。</a:t>
            </a:r>
            <a:r>
              <a:rPr kumimoji="1" lang="en-US" altLang="ja-JP" dirty="0"/>
              <a:t> </a:t>
            </a:r>
          </a:p>
          <a:p>
            <a:endParaRPr kumimoji="1" lang="ja-JP" altLang="en-US" dirty="0"/>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34</a:t>
            </a:fld>
            <a:endParaRPr kumimoji="1" lang="ja-JP" altLang="en-US"/>
          </a:p>
        </p:txBody>
      </p:sp>
    </p:spTree>
    <p:extLst>
      <p:ext uri="{BB962C8B-B14F-4D97-AF65-F5344CB8AC3E}">
        <p14:creationId xmlns:p14="http://schemas.microsoft.com/office/powerpoint/2010/main" val="286554896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縦棒で同一の接頭部を持つものが並んでいる場合は、左括り出しが必要です。</a:t>
            </a:r>
            <a:endParaRPr kumimoji="1" lang="en-US" altLang="ja-JP" dirty="0"/>
          </a:p>
          <a:p>
            <a:r>
              <a:rPr kumimoji="1" lang="ja-JP" altLang="en-US" dirty="0"/>
              <a:t>例えばこちらの例では、まず共通部分 </a:t>
            </a:r>
            <a:r>
              <a:rPr kumimoji="1" lang="en-US" altLang="ja-JP" dirty="0"/>
              <a:t>&lt;Factor&gt; </a:t>
            </a:r>
            <a:r>
              <a:rPr kumimoji="1" lang="ja-JP" altLang="en-US" dirty="0"/>
              <a:t>を先頭に持ってきます。</a:t>
            </a:r>
            <a:endParaRPr kumimoji="1" lang="en-US" altLang="ja-JP" dirty="0"/>
          </a:p>
          <a:p>
            <a:r>
              <a:rPr kumimoji="1" lang="ja-JP" altLang="en-US" dirty="0"/>
              <a:t>その後に、共通する部分から後ろをくっつけます。</a:t>
            </a:r>
            <a:endParaRPr kumimoji="1" lang="en-US" altLang="ja-JP" dirty="0"/>
          </a:p>
          <a:p>
            <a:r>
              <a:rPr kumimoji="1" lang="ja-JP" altLang="en-US" dirty="0"/>
              <a:t>この場合は、</a:t>
            </a:r>
            <a:r>
              <a:rPr kumimoji="1" lang="en-US" altLang="ja-JP" dirty="0"/>
              <a:t>”+” &lt;Term&gt; </a:t>
            </a:r>
            <a:r>
              <a:rPr kumimoji="1" lang="ja-JP" altLang="en-US" dirty="0"/>
              <a:t>と </a:t>
            </a:r>
            <a:r>
              <a:rPr kumimoji="1" lang="en-US" altLang="ja-JP" dirty="0"/>
              <a:t>ε </a:t>
            </a:r>
            <a:r>
              <a:rPr kumimoji="1" lang="ja-JP" altLang="en-US" dirty="0"/>
              <a:t>ですので、</a:t>
            </a:r>
            <a:endParaRPr kumimoji="1" lang="en-US" altLang="ja-JP" dirty="0"/>
          </a:p>
          <a:p>
            <a:r>
              <a:rPr kumimoji="1" lang="en-US" altLang="ja-JP" dirty="0"/>
              <a:t>“+” &lt;Term&gt; </a:t>
            </a:r>
            <a:r>
              <a:rPr kumimoji="1" lang="ja-JP" altLang="en-US" dirty="0"/>
              <a:t>を大括弧で囲みます。</a:t>
            </a:r>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35</a:t>
            </a:fld>
            <a:endParaRPr kumimoji="1" lang="ja-JP" altLang="en-US"/>
          </a:p>
        </p:txBody>
      </p:sp>
    </p:spTree>
    <p:extLst>
      <p:ext uri="{BB962C8B-B14F-4D97-AF65-F5344CB8AC3E}">
        <p14:creationId xmlns:p14="http://schemas.microsoft.com/office/powerpoint/2010/main" val="73454463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左括り出しをした場合のプログラムはこうなります。</a:t>
            </a:r>
            <a:endParaRPr kumimoji="1" lang="en-US" altLang="ja-JP" dirty="0"/>
          </a:p>
          <a:p>
            <a:r>
              <a:rPr kumimoji="1" lang="ja-JP" altLang="en-US" dirty="0"/>
              <a:t>まず共通部分 </a:t>
            </a:r>
            <a:r>
              <a:rPr kumimoji="1" lang="en-US" altLang="ja-JP" dirty="0"/>
              <a:t>&lt;Factor&gt; </a:t>
            </a:r>
            <a:r>
              <a:rPr kumimoji="1" lang="ja-JP" altLang="en-US" dirty="0"/>
              <a:t>の判定です。</a:t>
            </a:r>
            <a:endParaRPr kumimoji="1" lang="en-US" altLang="ja-JP" dirty="0"/>
          </a:p>
          <a:p>
            <a:r>
              <a:rPr kumimoji="1" lang="en-US" altLang="ja-JP" dirty="0"/>
              <a:t>&lt;Factor&gt; </a:t>
            </a:r>
            <a:r>
              <a:rPr kumimoji="1" lang="ja-JP" altLang="en-US" dirty="0"/>
              <a:t>は非終端記号ですので、</a:t>
            </a:r>
            <a:endParaRPr kumimoji="1" lang="en-US" altLang="ja-JP" dirty="0"/>
          </a:p>
          <a:p>
            <a:r>
              <a:rPr kumimoji="1" lang="ja-JP" altLang="en-US" dirty="0"/>
              <a:t>読み込み中のトークンが </a:t>
            </a:r>
            <a:r>
              <a:rPr kumimoji="1" lang="en-US" altLang="ja-JP" dirty="0"/>
              <a:t>&lt;Factor&gt; </a:t>
            </a:r>
            <a:r>
              <a:rPr kumimoji="1" lang="ja-JP" altLang="en-US" dirty="0"/>
              <a:t>の </a:t>
            </a:r>
            <a:r>
              <a:rPr kumimoji="1" lang="en-US" altLang="ja-JP" dirty="0"/>
              <a:t>First </a:t>
            </a:r>
            <a:r>
              <a:rPr kumimoji="1" lang="ja-JP" altLang="en-US" dirty="0"/>
              <a:t>集合に含まれているかどうか判定し、</a:t>
            </a:r>
            <a:endParaRPr kumimoji="1" lang="en-US" altLang="ja-JP" dirty="0"/>
          </a:p>
          <a:p>
            <a:r>
              <a:rPr kumimoji="1" lang="ja-JP" altLang="en-US" dirty="0"/>
              <a:t>含まれていれば </a:t>
            </a:r>
            <a:r>
              <a:rPr kumimoji="1" lang="en-US" altLang="ja-JP" dirty="0" err="1"/>
              <a:t>parseFactor</a:t>
            </a:r>
            <a:r>
              <a:rPr kumimoji="1" lang="en-US" altLang="ja-JP" dirty="0"/>
              <a:t>() </a:t>
            </a:r>
            <a:r>
              <a:rPr kumimoji="1" lang="ja-JP" altLang="en-US" dirty="0"/>
              <a:t>に飛ばします。</a:t>
            </a:r>
            <a:endParaRPr kumimoji="1" lang="en-US" altLang="ja-JP" dirty="0"/>
          </a:p>
          <a:p>
            <a:r>
              <a:rPr kumimoji="1" lang="ja-JP" altLang="en-US" dirty="0"/>
              <a:t>その次は </a:t>
            </a:r>
            <a:r>
              <a:rPr kumimoji="1" lang="en-US" altLang="ja-JP" dirty="0"/>
              <a:t>“+” &lt;Factor&gt; </a:t>
            </a:r>
            <a:r>
              <a:rPr kumimoji="1" lang="ja-JP" altLang="en-US" dirty="0"/>
              <a:t>の判定です。</a:t>
            </a:r>
            <a:endParaRPr kumimoji="1" lang="en-US" altLang="ja-JP" dirty="0"/>
          </a:p>
          <a:p>
            <a:r>
              <a:rPr kumimoji="1" lang="ja-JP" altLang="en-US" dirty="0"/>
              <a:t>大括弧ですので、次のトークンが </a:t>
            </a:r>
            <a:r>
              <a:rPr kumimoji="1" lang="en-US" altLang="ja-JP" dirty="0"/>
              <a:t>“+” </a:t>
            </a:r>
            <a:r>
              <a:rPr kumimoji="1" lang="ja-JP" altLang="en-US" dirty="0"/>
              <a:t>なら </a:t>
            </a:r>
            <a:r>
              <a:rPr kumimoji="1" lang="en-US" altLang="ja-JP" dirty="0"/>
              <a:t>“+” &lt;Factor&gt;</a:t>
            </a:r>
            <a:r>
              <a:rPr kumimoji="1" lang="ja-JP" altLang="en-US" dirty="0"/>
              <a:t> の解析をして、</a:t>
            </a:r>
            <a:endParaRPr kumimoji="1" lang="en-US" altLang="ja-JP" dirty="0"/>
          </a:p>
          <a:p>
            <a:r>
              <a:rPr kumimoji="1" lang="ja-JP" altLang="en-US" dirty="0"/>
              <a:t>次のトークンが </a:t>
            </a:r>
            <a:r>
              <a:rPr kumimoji="1" lang="en-US" altLang="ja-JP" dirty="0"/>
              <a:t>“+” </a:t>
            </a:r>
            <a:r>
              <a:rPr kumimoji="1" lang="ja-JP" altLang="en-US" dirty="0"/>
              <a:t>以外なら何もせずに次へ行きます。</a:t>
            </a:r>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36</a:t>
            </a:fld>
            <a:endParaRPr kumimoji="1" lang="ja-JP" altLang="en-US"/>
          </a:p>
        </p:txBody>
      </p:sp>
    </p:spTree>
    <p:extLst>
      <p:ext uri="{BB962C8B-B14F-4D97-AF65-F5344CB8AC3E}">
        <p14:creationId xmlns:p14="http://schemas.microsoft.com/office/powerpoint/2010/main" val="31143178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こちらの例ではどうでしょう。</a:t>
            </a:r>
            <a:endParaRPr kumimoji="1" lang="en-US" altLang="ja-JP" dirty="0"/>
          </a:p>
          <a:p>
            <a:r>
              <a:rPr kumimoji="1" lang="en-US" altLang="ja-JP" dirty="0"/>
              <a:t>&lt;Term&gt; ::= &lt;Factor&gt; “+” &lt;Term&gt; | &lt;Factor&gt; “-” &lt;Term&gt; | &lt;Factor&gt;</a:t>
            </a:r>
          </a:p>
          <a:p>
            <a:r>
              <a:rPr kumimoji="1" lang="ja-JP" altLang="en-US" dirty="0"/>
              <a:t>これを左括り出しすると、</a:t>
            </a:r>
            <a:endParaRPr kumimoji="1" lang="en-US" altLang="ja-JP" dirty="0"/>
          </a:p>
          <a:p>
            <a:r>
              <a:rPr kumimoji="1" lang="en-US" altLang="ja-JP" dirty="0"/>
              <a:t>&lt;Term&gt; ::= &lt;Factor&gt; [ “+” &lt;Term&gt; | “-” &lt;Term&gt; ] </a:t>
            </a:r>
            <a:r>
              <a:rPr kumimoji="1" lang="ja-JP" altLang="en-US" dirty="0"/>
              <a:t>となります。</a:t>
            </a:r>
            <a:endParaRPr kumimoji="1" lang="en-US" altLang="ja-JP" dirty="0"/>
          </a:p>
          <a:p>
            <a:r>
              <a:rPr kumimoji="1" lang="ja-JP" altLang="en-US" dirty="0"/>
              <a:t>大括弧の中を見ると、後半部分の </a:t>
            </a:r>
            <a:r>
              <a:rPr kumimoji="1" lang="en-US" altLang="ja-JP" dirty="0"/>
              <a:t>&lt;Term&gt; </a:t>
            </a:r>
            <a:r>
              <a:rPr kumimoji="1" lang="ja-JP" altLang="en-US" dirty="0"/>
              <a:t>が共通していますので、ここもまとめることができます。</a:t>
            </a:r>
            <a:endParaRPr kumimoji="1" lang="en-US" altLang="ja-JP" dirty="0"/>
          </a:p>
          <a:p>
            <a:r>
              <a:rPr kumimoji="1" lang="ja-JP" altLang="en-US" dirty="0"/>
              <a:t>すると、</a:t>
            </a:r>
            <a:r>
              <a:rPr kumimoji="1" lang="en-US" altLang="ja-JP" dirty="0"/>
              <a:t>&lt;Term&gt;::= &lt;Factor&gt; [ (“+” | “-” ) &lt;Term&gt; ] </a:t>
            </a:r>
            <a:r>
              <a:rPr kumimoji="1" lang="ja-JP" altLang="en-US" dirty="0"/>
              <a:t>となります。</a:t>
            </a:r>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37</a:t>
            </a:fld>
            <a:endParaRPr kumimoji="1" lang="ja-JP" altLang="en-US"/>
          </a:p>
        </p:txBody>
      </p:sp>
    </p:spTree>
    <p:extLst>
      <p:ext uri="{BB962C8B-B14F-4D97-AF65-F5344CB8AC3E}">
        <p14:creationId xmlns:p14="http://schemas.microsoft.com/office/powerpoint/2010/main" val="302650715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&lt;Term&gt; ::= &lt;Factor&gt; [ (“+” | “-”) &lt;Term&gt; ] </a:t>
            </a:r>
            <a:r>
              <a:rPr kumimoji="1" lang="ja-JP" altLang="en-US" dirty="0"/>
              <a:t>をプログラムにすると</a:t>
            </a:r>
            <a:endParaRPr kumimoji="1" lang="en-US" altLang="ja-JP" dirty="0"/>
          </a:p>
          <a:p>
            <a:r>
              <a:rPr kumimoji="1" lang="ja-JP" altLang="en-US" dirty="0"/>
              <a:t>こうなります。</a:t>
            </a:r>
            <a:endParaRPr kumimoji="1" lang="en-US" altLang="ja-JP" dirty="0"/>
          </a:p>
          <a:p>
            <a:r>
              <a:rPr kumimoji="1" lang="ja-JP" altLang="en-US" dirty="0"/>
              <a:t>大括弧の中は、先頭に </a:t>
            </a:r>
            <a:r>
              <a:rPr kumimoji="1" lang="en-US" altLang="ja-JP" dirty="0"/>
              <a:t>“+” </a:t>
            </a:r>
            <a:r>
              <a:rPr kumimoji="1" lang="ja-JP" altLang="en-US" dirty="0"/>
              <a:t>または </a:t>
            </a:r>
            <a:r>
              <a:rPr kumimoji="1" lang="en-US" altLang="ja-JP" dirty="0"/>
              <a:t>“-” </a:t>
            </a:r>
            <a:r>
              <a:rPr kumimoji="1" lang="ja-JP" altLang="en-US" dirty="0"/>
              <a:t>が来ますので、</a:t>
            </a:r>
            <a:endParaRPr kumimoji="1" lang="en-US" altLang="ja-JP" dirty="0"/>
          </a:p>
          <a:p>
            <a:r>
              <a:rPr kumimoji="1" lang="ja-JP" altLang="en-US" dirty="0"/>
              <a:t>読み込み中のトークンが　</a:t>
            </a:r>
            <a:r>
              <a:rPr kumimoji="1" lang="en-US" altLang="ja-JP" dirty="0"/>
              <a:t>“+” “-” </a:t>
            </a:r>
            <a:r>
              <a:rPr kumimoji="1" lang="ja-JP" altLang="en-US" dirty="0"/>
              <a:t>のどちらかであれば大括弧の中の解析に入ります。</a:t>
            </a:r>
            <a:endParaRPr kumimoji="1" lang="en-US" altLang="ja-JP" dirty="0"/>
          </a:p>
          <a:p>
            <a:r>
              <a:rPr kumimoji="1" lang="en-US" altLang="ja-JP" dirty="0"/>
              <a:t>“+” “-” </a:t>
            </a:r>
            <a:r>
              <a:rPr kumimoji="1" lang="ja-JP" altLang="en-US" dirty="0"/>
              <a:t>の解析をした後は、後半の </a:t>
            </a:r>
            <a:r>
              <a:rPr kumimoji="1" lang="en-US" altLang="ja-JP" dirty="0"/>
              <a:t>&lt;Term&gt; </a:t>
            </a:r>
            <a:r>
              <a:rPr kumimoji="1" lang="ja-JP" altLang="en-US" dirty="0"/>
              <a:t>の解析に合流します。</a:t>
            </a:r>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38</a:t>
            </a:fld>
            <a:endParaRPr kumimoji="1" lang="ja-JP" altLang="en-US"/>
          </a:p>
        </p:txBody>
      </p:sp>
    </p:spTree>
    <p:extLst>
      <p:ext uri="{BB962C8B-B14F-4D97-AF65-F5344CB8AC3E}">
        <p14:creationId xmlns:p14="http://schemas.microsoft.com/office/powerpoint/2010/main" val="207701538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構文解析では、読み込んだトークンがマクロ構文と一致しなかった場合は、構文エラーとします。</a:t>
            </a:r>
            <a:endParaRPr kumimoji="1" lang="en-US" altLang="ja-JP" dirty="0"/>
          </a:p>
          <a:p>
            <a:r>
              <a:rPr kumimoji="1" lang="ja-JP" altLang="en-US" dirty="0"/>
              <a:t>エラー検出時は、エラーメッセージを出して停止します。</a:t>
            </a:r>
            <a:endParaRPr kumimoji="1" lang="en-US" altLang="ja-JP" dirty="0"/>
          </a:p>
          <a:p>
            <a:r>
              <a:rPr kumimoji="1" lang="en-US" altLang="ja-JP" dirty="0" err="1"/>
              <a:t>syntaxError</a:t>
            </a:r>
            <a:r>
              <a:rPr kumimoji="1" lang="en-US" altLang="ja-JP" dirty="0"/>
              <a:t>() </a:t>
            </a:r>
            <a:r>
              <a:rPr kumimoji="1" lang="ja-JP" altLang="en-US" dirty="0"/>
              <a:t>メソッドの引数には、エラーの原因を説明するメッセージを入れます。</a:t>
            </a:r>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39</a:t>
            </a:fld>
            <a:endParaRPr kumimoji="1" lang="ja-JP" altLang="en-US"/>
          </a:p>
        </p:txBody>
      </p:sp>
    </p:spTree>
    <p:extLst>
      <p:ext uri="{BB962C8B-B14F-4D97-AF65-F5344CB8AC3E}">
        <p14:creationId xmlns:p14="http://schemas.microsoft.com/office/powerpoint/2010/main" val="820908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構文解析系 </a:t>
            </a:r>
            <a:r>
              <a:rPr kumimoji="1" lang="en-US" altLang="ja-JP" dirty="0"/>
              <a:t>syntax analyzer </a:t>
            </a:r>
            <a:r>
              <a:rPr kumimoji="1" lang="ja-JP" altLang="en-US" dirty="0"/>
              <a:t>では、マクロ構文の文法に従って構文解析木を作ります。</a:t>
            </a:r>
            <a:endParaRPr kumimoji="1" lang="en-US" altLang="ja-JP" dirty="0"/>
          </a:p>
          <a:p>
            <a:r>
              <a:rPr kumimoji="1" lang="ja-JP" altLang="en-US" dirty="0"/>
              <a:t>例えば左のような </a:t>
            </a:r>
            <a:r>
              <a:rPr kumimoji="1" lang="en-US" altLang="ja-JP" dirty="0"/>
              <a:t>if </a:t>
            </a:r>
            <a:r>
              <a:rPr kumimoji="1" lang="ja-JP" altLang="en-US" dirty="0"/>
              <a:t>文を解析する場合を考えましょう。</a:t>
            </a:r>
            <a:endParaRPr kumimoji="1" lang="en-US" altLang="ja-JP" dirty="0"/>
          </a:p>
          <a:p>
            <a:r>
              <a:rPr kumimoji="1" lang="ja-JP" altLang="en-US" dirty="0"/>
              <a:t>先頭に </a:t>
            </a:r>
            <a:r>
              <a:rPr kumimoji="1" lang="en-US" altLang="ja-JP" dirty="0"/>
              <a:t>if </a:t>
            </a:r>
            <a:r>
              <a:rPr kumimoji="1" lang="ja-JP" altLang="en-US" dirty="0"/>
              <a:t>という終端記号が来ていますので、</a:t>
            </a:r>
            <a:r>
              <a:rPr kumimoji="1" lang="en-US" altLang="ja-JP" dirty="0"/>
              <a:t>if </a:t>
            </a:r>
            <a:r>
              <a:rPr kumimoji="1" lang="ja-JP" altLang="en-US" dirty="0"/>
              <a:t>文が始まるとわかります。</a:t>
            </a:r>
            <a:endParaRPr kumimoji="1" lang="en-US" altLang="ja-JP" dirty="0"/>
          </a:p>
          <a:p>
            <a:r>
              <a:rPr kumimoji="1" lang="en-US" altLang="ja-JP" dirty="0"/>
              <a:t>if </a:t>
            </a:r>
            <a:r>
              <a:rPr kumimoji="1" lang="ja-JP" altLang="en-US" dirty="0"/>
              <a:t>文のマクロ構文を見ると、</a:t>
            </a:r>
            <a:r>
              <a:rPr kumimoji="1" lang="en-US" altLang="ja-JP" dirty="0"/>
              <a:t>if </a:t>
            </a:r>
            <a:r>
              <a:rPr kumimoji="1" lang="ja-JP" altLang="en-US" dirty="0"/>
              <a:t>文は</a:t>
            </a:r>
            <a:endParaRPr kumimoji="1" lang="en-US" altLang="ja-JP" dirty="0"/>
          </a:p>
          <a:p>
            <a:r>
              <a:rPr kumimoji="1" lang="en-US" altLang="ja-JP" dirty="0"/>
              <a:t>if ( </a:t>
            </a:r>
            <a:r>
              <a:rPr kumimoji="1" lang="ja-JP" altLang="en-US" dirty="0"/>
              <a:t>式 </a:t>
            </a:r>
            <a:r>
              <a:rPr kumimoji="1" lang="en-US" altLang="ja-JP" dirty="0"/>
              <a:t>) </a:t>
            </a:r>
            <a:r>
              <a:rPr kumimoji="1" lang="ja-JP" altLang="en-US" dirty="0"/>
              <a:t>文 と並んでいます。</a:t>
            </a:r>
            <a:endParaRPr kumimoji="1" lang="en-US" altLang="ja-JP" dirty="0"/>
          </a:p>
          <a:p>
            <a:r>
              <a:rPr kumimoji="1" lang="ja-JP" altLang="en-US" dirty="0"/>
              <a:t>式 は 式</a:t>
            </a:r>
            <a:r>
              <a:rPr kumimoji="1" lang="en-US" altLang="ja-JP" dirty="0"/>
              <a:t> &gt; </a:t>
            </a:r>
            <a:r>
              <a:rPr kumimoji="1" lang="ja-JP" altLang="en-US" dirty="0"/>
              <a:t>式 です。</a:t>
            </a:r>
            <a:endParaRPr kumimoji="1" lang="en-US" altLang="ja-JP" dirty="0"/>
          </a:p>
          <a:p>
            <a:r>
              <a:rPr kumimoji="1" lang="ja-JP" altLang="en-US" dirty="0"/>
              <a:t>式 は 変数です。</a:t>
            </a:r>
            <a:endParaRPr kumimoji="1" lang="en-US" altLang="ja-JP" dirty="0"/>
          </a:p>
          <a:p>
            <a:r>
              <a:rPr kumimoji="1" lang="ja-JP" altLang="en-US" dirty="0"/>
              <a:t>変数は </a:t>
            </a:r>
            <a:r>
              <a:rPr kumimoji="1" lang="en-US" altLang="ja-JP" dirty="0" err="1"/>
              <a:t>ans</a:t>
            </a:r>
            <a:r>
              <a:rPr kumimoji="1" lang="en-US" altLang="ja-JP" dirty="0"/>
              <a:t> </a:t>
            </a:r>
            <a:r>
              <a:rPr kumimoji="1" lang="ja-JP" altLang="en-US" dirty="0"/>
              <a:t>という変数名です。</a:t>
            </a:r>
            <a:endParaRPr kumimoji="1" lang="en-US" altLang="ja-JP" dirty="0"/>
          </a:p>
          <a:p>
            <a:r>
              <a:rPr kumimoji="1" lang="ja-JP" altLang="en-US" dirty="0"/>
              <a:t>式は 整数です。</a:t>
            </a:r>
            <a:endParaRPr kumimoji="1" lang="en-US" altLang="ja-JP" dirty="0"/>
          </a:p>
          <a:p>
            <a:r>
              <a:rPr kumimoji="1" lang="ja-JP" altLang="en-US" dirty="0"/>
              <a:t>整数は </a:t>
            </a:r>
            <a:r>
              <a:rPr kumimoji="1" lang="en-US" altLang="ja-JP" dirty="0"/>
              <a:t>123 </a:t>
            </a:r>
            <a:r>
              <a:rPr kumimoji="1" lang="ja-JP" altLang="en-US" dirty="0"/>
              <a:t>という整数です。</a:t>
            </a:r>
            <a:endParaRPr kumimoji="1" lang="en-US" altLang="ja-JP" dirty="0"/>
          </a:p>
          <a:p>
            <a:r>
              <a:rPr kumimoji="1" lang="ja-JP" altLang="en-US" dirty="0"/>
              <a:t>文は出力文です。</a:t>
            </a:r>
            <a:endParaRPr kumimoji="1" lang="en-US" altLang="ja-JP" dirty="0"/>
          </a:p>
          <a:p>
            <a:r>
              <a:rPr kumimoji="1" lang="ja-JP" altLang="en-US" dirty="0"/>
              <a:t>出力文は </a:t>
            </a:r>
            <a:r>
              <a:rPr kumimoji="1" lang="en-US" altLang="ja-JP" dirty="0"/>
              <a:t>output ( </a:t>
            </a:r>
            <a:r>
              <a:rPr kumimoji="1" lang="ja-JP" altLang="en-US" dirty="0"/>
              <a:t>式 </a:t>
            </a:r>
            <a:r>
              <a:rPr kumimoji="1" lang="en-US" altLang="ja-JP" dirty="0"/>
              <a:t>) ; </a:t>
            </a:r>
            <a:r>
              <a:rPr kumimoji="1" lang="ja-JP" altLang="en-US" dirty="0"/>
              <a:t>です。</a:t>
            </a:r>
            <a:endParaRPr kumimoji="1" lang="en-US" altLang="ja-JP" dirty="0"/>
          </a:p>
          <a:p>
            <a:r>
              <a:rPr kumimoji="1" lang="ja-JP" altLang="en-US" dirty="0"/>
              <a:t>式は 文字です。</a:t>
            </a:r>
            <a:endParaRPr kumimoji="1" lang="en-US" altLang="ja-JP" dirty="0"/>
          </a:p>
          <a:p>
            <a:r>
              <a:rPr kumimoji="1" lang="ja-JP" altLang="en-US" dirty="0"/>
              <a:t>文字は </a:t>
            </a:r>
            <a:r>
              <a:rPr kumimoji="1" lang="en-US" altLang="ja-JP" dirty="0"/>
              <a:t>‘1’ </a:t>
            </a:r>
            <a:r>
              <a:rPr kumimoji="1" lang="ja-JP" altLang="en-US" dirty="0"/>
              <a:t>です。</a:t>
            </a:r>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4</a:t>
            </a:fld>
            <a:endParaRPr kumimoji="1" lang="ja-JP" altLang="en-US"/>
          </a:p>
        </p:txBody>
      </p:sp>
    </p:spTree>
    <p:extLst>
      <p:ext uri="{BB962C8B-B14F-4D97-AF65-F5344CB8AC3E}">
        <p14:creationId xmlns:p14="http://schemas.microsoft.com/office/powerpoint/2010/main" val="420475849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エラー処理するメソッドが </a:t>
            </a:r>
            <a:r>
              <a:rPr kumimoji="1" lang="en-US" altLang="ja-JP" dirty="0" err="1"/>
              <a:t>syntaxError</a:t>
            </a:r>
            <a:r>
              <a:rPr kumimoji="1" lang="en-US" altLang="ja-JP" dirty="0"/>
              <a:t>() </a:t>
            </a:r>
            <a:r>
              <a:rPr kumimoji="1" lang="ja-JP" altLang="en-US" dirty="0"/>
              <a:t>です。</a:t>
            </a:r>
            <a:endParaRPr kumimoji="1" lang="en-US" altLang="ja-JP" dirty="0"/>
          </a:p>
          <a:p>
            <a:r>
              <a:rPr kumimoji="1" lang="en-US" altLang="ja-JP" dirty="0" err="1"/>
              <a:t>syntaxError</a:t>
            </a:r>
            <a:r>
              <a:rPr kumimoji="1" lang="en-US" altLang="ja-JP" dirty="0"/>
              <a:t>() </a:t>
            </a:r>
            <a:r>
              <a:rPr kumimoji="1" lang="ja-JP" altLang="en-US" dirty="0"/>
              <a:t>は、まずエラーが起きた箇所を示します。</a:t>
            </a:r>
            <a:endParaRPr kumimoji="1" lang="en-US" altLang="ja-JP" dirty="0"/>
          </a:p>
          <a:p>
            <a:r>
              <a:rPr kumimoji="1" lang="ja-JP" altLang="en-US" dirty="0"/>
              <a:t>エラーが起きた箇所は </a:t>
            </a:r>
            <a:r>
              <a:rPr kumimoji="1" lang="en-US" altLang="ja-JP" dirty="0" err="1"/>
              <a:t>analyzeAt</a:t>
            </a:r>
            <a:r>
              <a:rPr kumimoji="1" lang="en-US" altLang="ja-JP" dirty="0"/>
              <a:t>() </a:t>
            </a:r>
            <a:r>
              <a:rPr kumimoji="1" lang="ja-JP" altLang="en-US" dirty="0"/>
              <a:t>メソッドで表示します。</a:t>
            </a:r>
            <a:endParaRPr kumimoji="1" lang="en-US" altLang="ja-JP" dirty="0"/>
          </a:p>
          <a:p>
            <a:r>
              <a:rPr kumimoji="1" lang="ja-JP" altLang="en-US" dirty="0"/>
              <a:t>そしてエラーメッセージを出し、入力ファイルを閉じて停止します。</a:t>
            </a:r>
            <a:endParaRPr kumimoji="1" lang="en-US" altLang="ja-JP" dirty="0"/>
          </a:p>
          <a:p>
            <a:r>
              <a:rPr kumimoji="1" lang="ja-JP" altLang="en-US" dirty="0"/>
              <a:t>出力するエラーメッセージは、エラー箇所およびエラー原因がユーザに分かりやすく伝わるように工夫してください。</a:t>
            </a:r>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40</a:t>
            </a:fld>
            <a:endParaRPr kumimoji="1" lang="ja-JP" altLang="en-US"/>
          </a:p>
        </p:txBody>
      </p:sp>
    </p:spTree>
    <p:extLst>
      <p:ext uri="{BB962C8B-B14F-4D97-AF65-F5344CB8AC3E}">
        <p14:creationId xmlns:p14="http://schemas.microsoft.com/office/powerpoint/2010/main" val="182935706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a:t>LexicalAnalyser</a:t>
            </a:r>
            <a:r>
              <a:rPr kumimoji="1" lang="en-US" altLang="ja-JP" dirty="0"/>
              <a:t> </a:t>
            </a:r>
            <a:r>
              <a:rPr kumimoji="1" lang="ja-JP" altLang="en-US" dirty="0"/>
              <a:t>は、ファイル末に到達すると特別なトークン </a:t>
            </a:r>
            <a:r>
              <a:rPr kumimoji="1" lang="en-US" altLang="ja-JP" dirty="0"/>
              <a:t>EOF </a:t>
            </a:r>
            <a:r>
              <a:rPr kumimoji="1" lang="ja-JP" altLang="en-US" dirty="0"/>
              <a:t>を返します。</a:t>
            </a:r>
            <a:endParaRPr kumimoji="1" lang="en-US" altLang="ja-JP" dirty="0"/>
          </a:p>
          <a:p>
            <a:r>
              <a:rPr kumimoji="1" lang="en-US" altLang="ja-JP" dirty="0" err="1"/>
              <a:t>parseProgram</a:t>
            </a:r>
            <a:r>
              <a:rPr kumimoji="1" lang="en-US" altLang="ja-JP" dirty="0"/>
              <a:t>() </a:t>
            </a:r>
            <a:r>
              <a:rPr kumimoji="1" lang="ja-JP" altLang="en-US" dirty="0"/>
              <a:t>メソッドで、</a:t>
            </a:r>
            <a:endParaRPr kumimoji="1" lang="en-US" altLang="ja-JP" dirty="0"/>
          </a:p>
          <a:p>
            <a:r>
              <a:rPr kumimoji="1" lang="ja-JP" altLang="en-US" dirty="0"/>
              <a:t>プログラム末到達時に、ファイル末 </a:t>
            </a:r>
            <a:r>
              <a:rPr kumimoji="1" lang="en-US" altLang="ja-JP" dirty="0"/>
              <a:t>EOF </a:t>
            </a:r>
            <a:r>
              <a:rPr kumimoji="1" lang="ja-JP" altLang="en-US" dirty="0"/>
              <a:t>が来るか判定します。</a:t>
            </a:r>
            <a:endParaRPr kumimoji="1" lang="en-US" altLang="ja-JP" dirty="0"/>
          </a:p>
          <a:p>
            <a:r>
              <a:rPr kumimoji="1" lang="en-US" altLang="ja-JP" dirty="0"/>
              <a:t>EOF </a:t>
            </a:r>
            <a:r>
              <a:rPr kumimoji="1" lang="ja-JP" altLang="en-US" dirty="0"/>
              <a:t>が来ていればコンパイル終了です。</a:t>
            </a:r>
            <a:endParaRPr kumimoji="1" lang="en-US" altLang="ja-JP" dirty="0"/>
          </a:p>
          <a:p>
            <a:r>
              <a:rPr kumimoji="1" lang="en-US" altLang="ja-JP" dirty="0"/>
              <a:t>EOF </a:t>
            </a:r>
            <a:r>
              <a:rPr kumimoji="1" lang="ja-JP" altLang="en-US" dirty="0"/>
              <a:t>以外がくれば、プログラムの末尾に余計なゴミが付いている、としてエラーにします。</a:t>
            </a:r>
            <a:endParaRPr kumimoji="1" lang="en-US" altLang="ja-JP" dirty="0"/>
          </a:p>
          <a:p>
            <a:r>
              <a:rPr kumimoji="1" lang="ja-JP" altLang="en-US" dirty="0"/>
              <a:t>ここまで作れば、構文解析プログラムは完成です。</a:t>
            </a:r>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41</a:t>
            </a:fld>
            <a:endParaRPr kumimoji="1" lang="ja-JP" altLang="en-US"/>
          </a:p>
        </p:txBody>
      </p:sp>
    </p:spTree>
    <p:extLst>
      <p:ext uri="{BB962C8B-B14F-4D97-AF65-F5344CB8AC3E}">
        <p14:creationId xmlns:p14="http://schemas.microsoft.com/office/powerpoint/2010/main" val="251391373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ここから先は、必須ではありませんが、プログラムに付けておくと便利な機能をに紹介します。</a:t>
            </a:r>
            <a:endParaRPr kumimoji="1" lang="en-US" altLang="ja-JP" dirty="0"/>
          </a:p>
          <a:p>
            <a:r>
              <a:rPr kumimoji="1" lang="ja-JP" altLang="en-US" dirty="0"/>
              <a:t>まずはデバグ用メッセージです。</a:t>
            </a:r>
            <a:endParaRPr kumimoji="1" lang="en-US" altLang="ja-JP" dirty="0"/>
          </a:p>
          <a:p>
            <a:r>
              <a:rPr kumimoji="1" lang="ja-JP" altLang="en-US" dirty="0"/>
              <a:t>プログラムのデバグをするときに、バグがありそうな箇所に </a:t>
            </a:r>
            <a:endParaRPr kumimoji="1" lang="en-US" altLang="ja-JP" dirty="0"/>
          </a:p>
          <a:p>
            <a:r>
              <a:rPr kumimoji="1" lang="en-US" altLang="ja-JP" dirty="0" err="1"/>
              <a:t>System.out.println</a:t>
            </a:r>
            <a:r>
              <a:rPr kumimoji="1" lang="en-US" altLang="ja-JP" dirty="0"/>
              <a:t>() </a:t>
            </a:r>
            <a:r>
              <a:rPr kumimoji="1" lang="ja-JP" altLang="en-US" dirty="0"/>
              <a:t>を埋め込む、というのは皆さんよくやるかと思います。</a:t>
            </a:r>
            <a:endParaRPr kumimoji="1" lang="en-US" altLang="ja-JP" dirty="0"/>
          </a:p>
          <a:p>
            <a:r>
              <a:rPr kumimoji="1" lang="ja-JP" altLang="en-US" dirty="0"/>
              <a:t>その際は、</a:t>
            </a:r>
            <a:r>
              <a:rPr kumimoji="1" lang="en-US" altLang="ja-JP" dirty="0" err="1"/>
              <a:t>boolean</a:t>
            </a:r>
            <a:r>
              <a:rPr kumimoji="1" lang="en-US" altLang="ja-JP" dirty="0"/>
              <a:t> </a:t>
            </a:r>
            <a:r>
              <a:rPr kumimoji="1" lang="ja-JP" altLang="en-US" dirty="0"/>
              <a:t>型の フィールド定数 </a:t>
            </a:r>
            <a:r>
              <a:rPr kumimoji="1" lang="en-US" altLang="ja-JP" dirty="0"/>
              <a:t>DEBUG </a:t>
            </a:r>
            <a:r>
              <a:rPr kumimoji="1" lang="ja-JP" altLang="en-US" dirty="0"/>
              <a:t>というのを用意しておきます。</a:t>
            </a:r>
            <a:endParaRPr kumimoji="1" lang="en-US" altLang="ja-JP" dirty="0"/>
          </a:p>
          <a:p>
            <a:r>
              <a:rPr kumimoji="1" lang="ja-JP" altLang="en-US" dirty="0"/>
              <a:t>デバグ情報を出す際は、</a:t>
            </a:r>
            <a:r>
              <a:rPr kumimoji="1" lang="en-US" altLang="ja-JP" dirty="0"/>
              <a:t>if </a:t>
            </a:r>
            <a:r>
              <a:rPr kumimoji="1" lang="ja-JP" altLang="en-US" dirty="0"/>
              <a:t>文で、</a:t>
            </a:r>
            <a:r>
              <a:rPr kumimoji="1" lang="en-US" altLang="ja-JP" dirty="0"/>
              <a:t>DEBUG</a:t>
            </a:r>
            <a:r>
              <a:rPr kumimoji="1" lang="ja-JP" altLang="en-US" dirty="0"/>
              <a:t> の値を判定して、</a:t>
            </a:r>
            <a:endParaRPr kumimoji="1" lang="en-US" altLang="ja-JP" dirty="0"/>
          </a:p>
          <a:p>
            <a:r>
              <a:rPr kumimoji="1" lang="en-US" altLang="ja-JP" dirty="0"/>
              <a:t>DEBUG </a:t>
            </a:r>
            <a:r>
              <a:rPr kumimoji="1" lang="ja-JP" altLang="en-US" dirty="0"/>
              <a:t>が</a:t>
            </a:r>
            <a:r>
              <a:rPr kumimoji="1" lang="en-US" altLang="ja-JP" dirty="0"/>
              <a:t>true </a:t>
            </a:r>
            <a:r>
              <a:rPr kumimoji="1" lang="ja-JP" altLang="en-US" dirty="0"/>
              <a:t>ならデバグ情報を表示するようにします。</a:t>
            </a:r>
            <a:endParaRPr kumimoji="1" lang="en-US" altLang="ja-JP" dirty="0"/>
          </a:p>
          <a:p>
            <a:r>
              <a:rPr kumimoji="1" lang="ja-JP" altLang="en-US" dirty="0"/>
              <a:t>デバグが終われば、</a:t>
            </a:r>
            <a:r>
              <a:rPr kumimoji="1" lang="en-US" altLang="ja-JP" dirty="0"/>
              <a:t>DEBUG </a:t>
            </a:r>
            <a:r>
              <a:rPr kumimoji="1" lang="ja-JP" altLang="en-US" dirty="0"/>
              <a:t>の値を </a:t>
            </a:r>
            <a:r>
              <a:rPr kumimoji="1" lang="en-US" altLang="ja-JP" dirty="0"/>
              <a:t>false </a:t>
            </a:r>
            <a:r>
              <a:rPr kumimoji="1" lang="ja-JP" altLang="en-US" dirty="0"/>
              <a:t>に書き換えるだけでデバグ情報を出さないようにできます。</a:t>
            </a:r>
            <a:endParaRPr kumimoji="1" lang="en-US" altLang="ja-JP" dirty="0"/>
          </a:p>
          <a:p>
            <a:r>
              <a:rPr kumimoji="1" lang="ja-JP" altLang="en-US" dirty="0"/>
              <a:t>もっとも、</a:t>
            </a:r>
            <a:r>
              <a:rPr kumimoji="1" lang="en-US" altLang="ja-JP" dirty="0"/>
              <a:t>eclipse </a:t>
            </a:r>
            <a:r>
              <a:rPr kumimoji="1" lang="ja-JP" altLang="en-US" dirty="0"/>
              <a:t>にはデバガがありますので、デバガを使いこなせる人ならこの手法は不要でしょう。</a:t>
            </a:r>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42</a:t>
            </a:fld>
            <a:endParaRPr kumimoji="1" lang="ja-JP" altLang="en-US"/>
          </a:p>
        </p:txBody>
      </p:sp>
    </p:spTree>
    <p:extLst>
      <p:ext uri="{BB962C8B-B14F-4D97-AF65-F5344CB8AC3E}">
        <p14:creationId xmlns:p14="http://schemas.microsoft.com/office/powerpoint/2010/main" val="386482984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トレース機能も付けておくと便利です。</a:t>
            </a:r>
            <a:endParaRPr kumimoji="1" lang="en-US" altLang="ja-JP" dirty="0"/>
          </a:p>
          <a:p>
            <a:r>
              <a:rPr kumimoji="1" lang="ja-JP" altLang="en-US" dirty="0"/>
              <a:t>トレース機能は、各メソッドの開始時と終了時を表示するもとです。</a:t>
            </a:r>
            <a:endParaRPr kumimoji="1" lang="en-US" altLang="ja-JP" dirty="0"/>
          </a:p>
          <a:p>
            <a:r>
              <a:rPr kumimoji="1" lang="ja-JP" altLang="en-US" dirty="0"/>
              <a:t>フィールド変数に、 </a:t>
            </a:r>
            <a:r>
              <a:rPr kumimoji="1" lang="en-US" altLang="ja-JP" dirty="0" err="1"/>
              <a:t>boolean</a:t>
            </a:r>
            <a:r>
              <a:rPr kumimoji="1" lang="en-US" altLang="ja-JP" dirty="0"/>
              <a:t> </a:t>
            </a:r>
            <a:r>
              <a:rPr kumimoji="1" lang="ja-JP" altLang="en-US" dirty="0"/>
              <a:t>型定数 </a:t>
            </a:r>
            <a:r>
              <a:rPr kumimoji="1" lang="en-US" altLang="ja-JP" dirty="0"/>
              <a:t>Trace </a:t>
            </a:r>
            <a:r>
              <a:rPr kumimoji="1" lang="ja-JP" altLang="en-US" dirty="0"/>
              <a:t>と、</a:t>
            </a:r>
            <a:r>
              <a:rPr kumimoji="1" lang="en-US" altLang="ja-JP" dirty="0"/>
              <a:t>int </a:t>
            </a:r>
            <a:r>
              <a:rPr kumimoji="1" lang="ja-JP" altLang="en-US" dirty="0"/>
              <a:t>型変数 </a:t>
            </a:r>
            <a:r>
              <a:rPr kumimoji="1" lang="en-US" altLang="ja-JP" dirty="0"/>
              <a:t>level </a:t>
            </a:r>
            <a:r>
              <a:rPr kumimoji="1" lang="ja-JP" altLang="en-US" dirty="0"/>
              <a:t>を用意します。</a:t>
            </a:r>
            <a:endParaRPr kumimoji="1" lang="en-US" altLang="ja-JP" dirty="0"/>
          </a:p>
          <a:p>
            <a:r>
              <a:rPr kumimoji="1" lang="ja-JP" altLang="en-US" dirty="0"/>
              <a:t>各非終端記号の解析 </a:t>
            </a:r>
            <a:r>
              <a:rPr kumimoji="1" lang="en-US" altLang="ja-JP" dirty="0"/>
              <a:t>parse&lt;A&gt; </a:t>
            </a:r>
            <a:r>
              <a:rPr kumimoji="1" lang="ja-JP" altLang="en-US" dirty="0"/>
              <a:t>の開始時には、</a:t>
            </a:r>
            <a:endParaRPr kumimoji="1" lang="en-US" altLang="ja-JP" dirty="0"/>
          </a:p>
          <a:p>
            <a:r>
              <a:rPr kumimoji="1" lang="ja-JP" altLang="en-US" dirty="0"/>
              <a:t>まず </a:t>
            </a:r>
            <a:r>
              <a:rPr kumimoji="1" lang="en-US" altLang="ja-JP" dirty="0"/>
              <a:t>level </a:t>
            </a:r>
            <a:r>
              <a:rPr kumimoji="1" lang="ja-JP" altLang="en-US" dirty="0"/>
              <a:t>の値を</a:t>
            </a:r>
            <a:r>
              <a:rPr kumimoji="1" lang="en-US" altLang="ja-JP" dirty="0"/>
              <a:t>1</a:t>
            </a:r>
            <a:r>
              <a:rPr kumimoji="1" lang="ja-JP" altLang="en-US" dirty="0"/>
              <a:t>増やし、</a:t>
            </a:r>
            <a:endParaRPr kumimoji="1" lang="en-US" altLang="ja-JP" dirty="0"/>
          </a:p>
          <a:p>
            <a:r>
              <a:rPr kumimoji="1" lang="en-US" altLang="ja-JP" dirty="0"/>
              <a:t>level </a:t>
            </a:r>
            <a:r>
              <a:rPr kumimoji="1" lang="ja-JP" altLang="en-US" dirty="0"/>
              <a:t>の個数だけスペースを表示した後に、</a:t>
            </a:r>
            <a:endParaRPr kumimoji="1" lang="en-US" altLang="ja-JP" dirty="0"/>
          </a:p>
          <a:p>
            <a:r>
              <a:rPr kumimoji="1" lang="en-US" altLang="ja-JP" dirty="0"/>
              <a:t>&lt;A&gt; </a:t>
            </a:r>
            <a:r>
              <a:rPr kumimoji="1" lang="ja-JP" altLang="en-US" dirty="0"/>
              <a:t>開始、と表示します。</a:t>
            </a:r>
            <a:endParaRPr kumimoji="1" lang="en-US" altLang="ja-JP" dirty="0"/>
          </a:p>
          <a:p>
            <a:r>
              <a:rPr kumimoji="1" lang="en-US" altLang="ja-JP" dirty="0"/>
              <a:t>parse&lt;A&gt; </a:t>
            </a:r>
            <a:r>
              <a:rPr kumimoji="1" lang="ja-JP" altLang="en-US" dirty="0"/>
              <a:t>の終了時には、</a:t>
            </a:r>
            <a:endParaRPr kumimoji="1" lang="en-US" altLang="ja-JP" dirty="0"/>
          </a:p>
          <a:p>
            <a:r>
              <a:rPr kumimoji="1" lang="en-US" altLang="ja-JP" dirty="0"/>
              <a:t>&lt;A&gt; </a:t>
            </a:r>
            <a:r>
              <a:rPr kumimoji="1" lang="ja-JP" altLang="en-US" dirty="0"/>
              <a:t>終了と表示し、</a:t>
            </a:r>
            <a:r>
              <a:rPr kumimoji="1" lang="en-US" altLang="ja-JP" dirty="0"/>
              <a:t>level </a:t>
            </a:r>
            <a:r>
              <a:rPr kumimoji="1" lang="ja-JP" altLang="en-US" dirty="0"/>
              <a:t>の値を</a:t>
            </a:r>
            <a:r>
              <a:rPr kumimoji="1" lang="en-US" altLang="ja-JP" dirty="0"/>
              <a:t>1</a:t>
            </a:r>
            <a:r>
              <a:rPr kumimoji="1" lang="ja-JP" altLang="en-US" dirty="0"/>
              <a:t>減らします。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43</a:t>
            </a:fld>
            <a:endParaRPr kumimoji="1" lang="ja-JP" altLang="en-US"/>
          </a:p>
        </p:txBody>
      </p:sp>
    </p:spTree>
    <p:extLst>
      <p:ext uri="{BB962C8B-B14F-4D97-AF65-F5344CB8AC3E}">
        <p14:creationId xmlns:p14="http://schemas.microsoft.com/office/powerpoint/2010/main" val="201388612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トレース機能を付けると、このように表示されます。</a:t>
            </a:r>
            <a:endParaRPr kumimoji="1" lang="en-US" altLang="ja-JP" dirty="0"/>
          </a:p>
          <a:p>
            <a:r>
              <a:rPr kumimoji="1" lang="ja-JP" altLang="en-US" dirty="0"/>
              <a:t>このように各解析メソッドの開始時と終了時が表示されますので、</a:t>
            </a:r>
            <a:endParaRPr kumimoji="1" lang="en-US" altLang="ja-JP" dirty="0"/>
          </a:p>
          <a:p>
            <a:r>
              <a:rPr kumimoji="1" lang="ja-JP" altLang="en-US" dirty="0"/>
              <a:t>コンパイラに入力する原始プログラムにバグがあった場合は、</a:t>
            </a:r>
            <a:endParaRPr kumimoji="1" lang="en-US" altLang="ja-JP" dirty="0"/>
          </a:p>
          <a:p>
            <a:r>
              <a:rPr kumimoji="1" lang="ja-JP" altLang="en-US" dirty="0"/>
              <a:t>どの非終端記号でバグがあるのか分かりやすくなります。</a:t>
            </a:r>
            <a:endParaRPr kumimoji="1" lang="en-US" altLang="ja-JP" dirty="0"/>
          </a:p>
          <a:p>
            <a:r>
              <a:rPr kumimoji="1" lang="ja-JP" altLang="en-US" dirty="0"/>
              <a:t>この機能は、コンパイラ作成者用ではなく、</a:t>
            </a:r>
            <a:endParaRPr kumimoji="1" lang="en-US" altLang="ja-JP" dirty="0"/>
          </a:p>
          <a:p>
            <a:r>
              <a:rPr kumimoji="1" lang="ja-JP" altLang="en-US" dirty="0"/>
              <a:t>コンパイラを使うユーザ用の機能です。</a:t>
            </a:r>
            <a:endParaRPr kumimoji="1" lang="en-US" altLang="ja-JP" dirty="0"/>
          </a:p>
          <a:p>
            <a:r>
              <a:rPr kumimoji="1" lang="ja-JP" altLang="en-US" dirty="0"/>
              <a:t>皆さんが作ったコンパイラが、他の人にとって使いやすくしたいのであれば、このような機能を入れておくといいでしょう。</a:t>
            </a:r>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44</a:t>
            </a:fld>
            <a:endParaRPr kumimoji="1" lang="ja-JP" altLang="en-US"/>
          </a:p>
        </p:txBody>
      </p:sp>
    </p:spTree>
    <p:extLst>
      <p:ext uri="{BB962C8B-B14F-4D97-AF65-F5344CB8AC3E}">
        <p14:creationId xmlns:p14="http://schemas.microsoft.com/office/powerpoint/2010/main" val="279968820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K20</a:t>
            </a:r>
            <a:r>
              <a:rPr kumimoji="1" lang="ja-JP" altLang="en-US" dirty="0"/>
              <a:t>言語は、</a:t>
            </a:r>
            <a:r>
              <a:rPr kumimoji="1" lang="en-US" altLang="ja-JP" dirty="0"/>
              <a:t>LL(1)</a:t>
            </a:r>
            <a:r>
              <a:rPr kumimoji="1" lang="ja-JP" altLang="en-US" dirty="0"/>
              <a:t>文法に分類されます。</a:t>
            </a:r>
            <a:endParaRPr kumimoji="1" lang="en-US" altLang="ja-JP" dirty="0"/>
          </a:p>
          <a:p>
            <a:r>
              <a:rPr kumimoji="1" lang="en-US" altLang="ja-JP" dirty="0"/>
              <a:t>LL(1)</a:t>
            </a:r>
            <a:r>
              <a:rPr kumimoji="1" lang="ja-JP" altLang="en-US" dirty="0"/>
              <a:t>文法は、次のトークンを先読みすれば構文解析可能です。</a:t>
            </a:r>
            <a:endParaRPr kumimoji="1" lang="en-US" altLang="ja-JP" dirty="0"/>
          </a:p>
          <a:p>
            <a:r>
              <a:rPr kumimoji="1" lang="ja-JP" altLang="en-US" dirty="0"/>
              <a:t>このとき、同一の左辺に対して、右辺の先頭のトークンは全て異なっています。</a:t>
            </a:r>
            <a:endParaRPr kumimoji="1" lang="en-US" altLang="ja-JP" dirty="0"/>
          </a:p>
          <a:p>
            <a:r>
              <a:rPr kumimoji="1" lang="ja-JP" altLang="en-US" dirty="0"/>
              <a:t>字句解析では、次の文字を先読みするメソッド </a:t>
            </a:r>
            <a:r>
              <a:rPr kumimoji="1" lang="en-US" altLang="ja-JP" dirty="0"/>
              <a:t>lookahead </a:t>
            </a:r>
            <a:r>
              <a:rPr kumimoji="1" lang="ja-JP" altLang="en-US" dirty="0"/>
              <a:t>を用いました。</a:t>
            </a:r>
            <a:endParaRPr kumimoji="1" lang="en-US" altLang="ja-JP" dirty="0"/>
          </a:p>
          <a:p>
            <a:r>
              <a:rPr kumimoji="1" lang="ja-JP" altLang="en-US" dirty="0"/>
              <a:t>構文解析でも同様に、次のトークンを先読みします。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45</a:t>
            </a:fld>
            <a:endParaRPr kumimoji="1" lang="ja-JP" altLang="en-US"/>
          </a:p>
        </p:txBody>
      </p:sp>
    </p:spTree>
    <p:extLst>
      <p:ext uri="{BB962C8B-B14F-4D97-AF65-F5344CB8AC3E}">
        <p14:creationId xmlns:p14="http://schemas.microsoft.com/office/powerpoint/2010/main" val="133415942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LL(1) </a:t>
            </a:r>
            <a:r>
              <a:rPr kumimoji="1" lang="ja-JP" altLang="en-US" dirty="0"/>
              <a:t>文法であれば、各非終端記号の </a:t>
            </a:r>
            <a:r>
              <a:rPr kumimoji="1" lang="en-US" altLang="ja-JP" dirty="0"/>
              <a:t>First </a:t>
            </a:r>
            <a:r>
              <a:rPr kumimoji="1" lang="ja-JP" altLang="en-US" dirty="0"/>
              <a:t>集合を求めることで解析できます。</a:t>
            </a:r>
            <a:endParaRPr kumimoji="1" lang="en-US" altLang="ja-JP" dirty="0"/>
          </a:p>
          <a:p>
            <a:r>
              <a:rPr kumimoji="1" lang="ja-JP" altLang="en-US" dirty="0"/>
              <a:t>しかし、</a:t>
            </a:r>
            <a:r>
              <a:rPr kumimoji="1" lang="en-US" altLang="ja-JP" dirty="0"/>
              <a:t>LL(1) </a:t>
            </a:r>
            <a:r>
              <a:rPr kumimoji="1" lang="ja-JP" altLang="en-US" dirty="0"/>
              <a:t>文法でなれければ </a:t>
            </a:r>
            <a:r>
              <a:rPr kumimoji="1" lang="en-US" altLang="ja-JP" dirty="0"/>
              <a:t>First </a:t>
            </a:r>
            <a:r>
              <a:rPr kumimoji="1" lang="ja-JP" altLang="en-US" dirty="0"/>
              <a:t>集合を求めても解析できません。</a:t>
            </a:r>
            <a:endParaRPr kumimoji="1" lang="en-US" altLang="ja-JP" dirty="0"/>
          </a:p>
          <a:p>
            <a:r>
              <a:rPr kumimoji="1" lang="ja-JP" altLang="en-US" dirty="0"/>
              <a:t>例えば、このような </a:t>
            </a:r>
            <a:r>
              <a:rPr kumimoji="1" lang="en-US" altLang="ja-JP" dirty="0"/>
              <a:t>First </a:t>
            </a:r>
            <a:r>
              <a:rPr kumimoji="1" lang="ja-JP" altLang="en-US" dirty="0"/>
              <a:t>集合を持つ </a:t>
            </a:r>
            <a:r>
              <a:rPr kumimoji="1" lang="en-US" altLang="ja-JP" dirty="0"/>
              <a:t>α β γ </a:t>
            </a:r>
            <a:r>
              <a:rPr kumimoji="1" lang="ja-JP" altLang="en-US" dirty="0"/>
              <a:t>があったとします。</a:t>
            </a:r>
            <a:endParaRPr kumimoji="1" lang="en-US" altLang="ja-JP" dirty="0"/>
          </a:p>
          <a:p>
            <a:r>
              <a:rPr kumimoji="1" lang="en-US" altLang="ja-JP" dirty="0"/>
              <a:t>α β γ </a:t>
            </a:r>
            <a:r>
              <a:rPr kumimoji="1" lang="ja-JP" altLang="en-US" dirty="0"/>
              <a:t>全てに </a:t>
            </a:r>
            <a:r>
              <a:rPr kumimoji="1" lang="en-US" altLang="ja-JP" dirty="0"/>
              <a:t>“x” </a:t>
            </a:r>
            <a:r>
              <a:rPr kumimoji="1" lang="ja-JP" altLang="en-US" dirty="0"/>
              <a:t>が含まれています。</a:t>
            </a:r>
            <a:endParaRPr kumimoji="1" lang="en-US" altLang="ja-JP" dirty="0"/>
          </a:p>
          <a:p>
            <a:r>
              <a:rPr kumimoji="1" lang="ja-JP" altLang="en-US" dirty="0"/>
              <a:t>この場合、次のトークンが </a:t>
            </a:r>
            <a:r>
              <a:rPr kumimoji="1" lang="en-US" altLang="ja-JP" dirty="0"/>
              <a:t>“x” </a:t>
            </a:r>
            <a:r>
              <a:rPr kumimoji="1" lang="ja-JP" altLang="en-US" dirty="0"/>
              <a:t>だと、どの分岐か判定できません。</a:t>
            </a:r>
            <a:endParaRPr kumimoji="1" lang="en-US" altLang="ja-JP" dirty="0"/>
          </a:p>
          <a:p>
            <a:r>
              <a:rPr kumimoji="1" lang="ja-JP" altLang="en-US" dirty="0"/>
              <a:t>また、この文法は左括り出しも難しいので、バックトラック、後戻り無しには解析はできません。</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46</a:t>
            </a:fld>
            <a:endParaRPr kumimoji="1" lang="ja-JP" altLang="en-US"/>
          </a:p>
        </p:txBody>
      </p:sp>
    </p:spTree>
    <p:extLst>
      <p:ext uri="{BB962C8B-B14F-4D97-AF65-F5344CB8AC3E}">
        <p14:creationId xmlns:p14="http://schemas.microsoft.com/office/powerpoint/2010/main" val="366368283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ここからは、バックトラックが必要な場合の構文解析の仕方を説明します。</a:t>
            </a:r>
            <a:endParaRPr kumimoji="1" lang="en-US" altLang="ja-JP" dirty="0"/>
          </a:p>
          <a:p>
            <a:r>
              <a:rPr kumimoji="1" lang="ja-JP" altLang="en-US" dirty="0"/>
              <a:t>バックトラックをする場合の基本戦略は、</a:t>
            </a:r>
            <a:endParaRPr kumimoji="1" lang="en-US" altLang="ja-JP" dirty="0"/>
          </a:p>
          <a:p>
            <a:r>
              <a:rPr kumimoji="1" lang="ja-JP" altLang="en-US" dirty="0"/>
              <a:t>各非終端記号の構文解析メソッドの返り値を </a:t>
            </a:r>
            <a:r>
              <a:rPr kumimoji="1" lang="en-US" altLang="ja-JP" dirty="0" err="1"/>
              <a:t>boolean</a:t>
            </a:r>
            <a:r>
              <a:rPr kumimoji="1" lang="en-US" altLang="ja-JP" dirty="0"/>
              <a:t> </a:t>
            </a:r>
            <a:r>
              <a:rPr kumimoji="1" lang="ja-JP" altLang="en-US" dirty="0"/>
              <a:t>型にして、</a:t>
            </a:r>
            <a:endParaRPr kumimoji="1" lang="en-US" altLang="ja-JP" dirty="0"/>
          </a:p>
          <a:p>
            <a:r>
              <a:rPr kumimoji="1" lang="ja-JP" altLang="en-US" dirty="0"/>
              <a:t>解析できた場合は </a:t>
            </a:r>
            <a:r>
              <a:rPr kumimoji="1" lang="en-US" altLang="ja-JP" dirty="0"/>
              <a:t>true </a:t>
            </a:r>
            <a:r>
              <a:rPr kumimoji="1" lang="ja-JP" altLang="en-US" dirty="0"/>
              <a:t>を、解析できなかった場合は </a:t>
            </a:r>
            <a:r>
              <a:rPr kumimoji="1" lang="en-US" altLang="ja-JP" dirty="0"/>
              <a:t>false </a:t>
            </a:r>
            <a:r>
              <a:rPr kumimoji="1" lang="ja-JP" altLang="en-US" dirty="0"/>
              <a:t>を返すようにします。</a:t>
            </a:r>
            <a:endParaRPr kumimoji="1" lang="en-US" altLang="ja-JP" dirty="0"/>
          </a:p>
          <a:p>
            <a:r>
              <a:rPr kumimoji="1" lang="ja-JP" altLang="en-US" dirty="0"/>
              <a:t>返り値が </a:t>
            </a:r>
            <a:r>
              <a:rPr kumimoji="1" lang="en-US" altLang="ja-JP" dirty="0"/>
              <a:t>false </a:t>
            </a:r>
            <a:r>
              <a:rPr kumimoji="1" lang="ja-JP" altLang="en-US" dirty="0"/>
              <a:t>であれば、バックトラックして次の導出パターンをチェックします。</a:t>
            </a:r>
            <a:endParaRPr kumimoji="1" lang="en-US" altLang="ja-JP" dirty="0"/>
          </a:p>
          <a:p>
            <a:r>
              <a:rPr kumimoji="1" lang="en-US" altLang="ja-JP" dirty="0"/>
              <a:t>parse&lt;A&gt; </a:t>
            </a:r>
            <a:r>
              <a:rPr kumimoji="1" lang="ja-JP" altLang="en-US" dirty="0"/>
              <a:t>メソッドでは、</a:t>
            </a:r>
            <a:endParaRPr kumimoji="1" lang="en-US" altLang="ja-JP" dirty="0"/>
          </a:p>
          <a:p>
            <a:r>
              <a:rPr kumimoji="1" lang="ja-JP" altLang="en-US" dirty="0"/>
              <a:t>トークン列が</a:t>
            </a:r>
            <a:r>
              <a:rPr kumimoji="1" lang="en-US" altLang="ja-JP" dirty="0"/>
              <a:t>&lt;A&gt; </a:t>
            </a:r>
            <a:r>
              <a:rPr kumimoji="1" lang="ja-JP" altLang="en-US" dirty="0"/>
              <a:t>のマクロ構文と合致するなら </a:t>
            </a:r>
            <a:r>
              <a:rPr kumimoji="1" lang="en-US" altLang="ja-JP" dirty="0"/>
              <a:t>true </a:t>
            </a:r>
            <a:r>
              <a:rPr kumimoji="1" lang="ja-JP" altLang="en-US" dirty="0"/>
              <a:t>を返し、</a:t>
            </a:r>
            <a:endParaRPr kumimoji="1" lang="en-US" altLang="ja-JP" dirty="0"/>
          </a:p>
          <a:p>
            <a:r>
              <a:rPr kumimoji="1" lang="ja-JP" altLang="en-US" dirty="0"/>
              <a:t>合致しなければ </a:t>
            </a:r>
            <a:r>
              <a:rPr kumimoji="1" lang="en-US" altLang="ja-JP" dirty="0"/>
              <a:t>false </a:t>
            </a:r>
            <a:r>
              <a:rPr kumimoji="1" lang="ja-JP" altLang="en-US" dirty="0"/>
              <a:t>を返すようにします。</a:t>
            </a:r>
            <a:endParaRPr kumimoji="1" lang="en-US" altLang="ja-JP" dirty="0"/>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47</a:t>
            </a:fld>
            <a:endParaRPr kumimoji="1" lang="ja-JP" altLang="en-US"/>
          </a:p>
        </p:txBody>
      </p:sp>
    </p:spTree>
    <p:extLst>
      <p:ext uri="{BB962C8B-B14F-4D97-AF65-F5344CB8AC3E}">
        <p14:creationId xmlns:p14="http://schemas.microsoft.com/office/powerpoint/2010/main" val="425919693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まず、準備として、バックトラックありの場合は、字句解析系から</a:t>
            </a:r>
            <a:endParaRPr kumimoji="1" lang="en-US" altLang="ja-JP" dirty="0"/>
          </a:p>
          <a:p>
            <a:r>
              <a:rPr kumimoji="1" lang="ja-JP" altLang="en-US" dirty="0"/>
              <a:t>１度に全てトークンを読み出し、配列に保存しておきます。</a:t>
            </a:r>
            <a:endParaRPr kumimoji="1" lang="en-US" altLang="ja-JP" dirty="0"/>
          </a:p>
          <a:p>
            <a:r>
              <a:rPr kumimoji="1" lang="ja-JP" altLang="en-US" dirty="0"/>
              <a:t>このようなプログラムで、ファイル末を読むまでトークンを配列に入れていきます。</a:t>
            </a:r>
            <a:endParaRPr kumimoji="1" lang="en-US" altLang="ja-JP" dirty="0"/>
          </a:p>
          <a:p>
            <a:r>
              <a:rPr kumimoji="1" lang="ja-JP" altLang="en-US" dirty="0"/>
              <a:t>配列には、現在読んでいるマーク位置を表すポインタ </a:t>
            </a:r>
            <a:r>
              <a:rPr kumimoji="1" lang="en-US" altLang="ja-JP" dirty="0"/>
              <a:t>loc </a:t>
            </a:r>
            <a:r>
              <a:rPr kumimoji="1" lang="ja-JP" altLang="en-US" dirty="0"/>
              <a:t>を付けておきます。</a:t>
            </a:r>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48</a:t>
            </a:fld>
            <a:endParaRPr kumimoji="1" lang="ja-JP" altLang="en-US"/>
          </a:p>
        </p:txBody>
      </p:sp>
    </p:spTree>
    <p:extLst>
      <p:ext uri="{BB962C8B-B14F-4D97-AF65-F5344CB8AC3E}">
        <p14:creationId xmlns:p14="http://schemas.microsoft.com/office/powerpoint/2010/main" val="363071366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バックトラックありでは、マーク位置を進めるメソッド</a:t>
            </a:r>
            <a:endParaRPr kumimoji="1" lang="en-US" altLang="ja-JP" dirty="0"/>
          </a:p>
          <a:p>
            <a:r>
              <a:rPr kumimoji="1" lang="en-US" altLang="ja-JP" dirty="0"/>
              <a:t>proceed() </a:t>
            </a:r>
            <a:r>
              <a:rPr kumimoji="1" lang="ja-JP" altLang="en-US" dirty="0"/>
              <a:t>と、マーク位置を指定の位置の戻すメソッド </a:t>
            </a:r>
            <a:r>
              <a:rPr kumimoji="1" lang="en-US" altLang="ja-JP" dirty="0"/>
              <a:t>backtrack </a:t>
            </a:r>
            <a:r>
              <a:rPr kumimoji="1" lang="ja-JP" altLang="en-US" dirty="0"/>
              <a:t>を作ります。</a:t>
            </a:r>
            <a:endParaRPr kumimoji="1" lang="en-US" altLang="ja-JP" dirty="0"/>
          </a:p>
          <a:p>
            <a:r>
              <a:rPr kumimoji="1" lang="en-US" altLang="ja-JP" dirty="0"/>
              <a:t>proceed() </a:t>
            </a:r>
            <a:r>
              <a:rPr kumimoji="1" lang="ja-JP" altLang="en-US" dirty="0"/>
              <a:t>は </a:t>
            </a:r>
            <a:r>
              <a:rPr kumimoji="1" lang="en-US" altLang="ja-JP" dirty="0"/>
              <a:t>loc </a:t>
            </a:r>
            <a:r>
              <a:rPr kumimoji="1" lang="ja-JP" altLang="en-US" dirty="0"/>
              <a:t>の値を</a:t>
            </a:r>
            <a:r>
              <a:rPr kumimoji="1" lang="en-US" altLang="ja-JP" dirty="0"/>
              <a:t>1</a:t>
            </a:r>
            <a:r>
              <a:rPr kumimoji="1" lang="ja-JP" altLang="en-US" dirty="0"/>
              <a:t>増やし、</a:t>
            </a:r>
            <a:r>
              <a:rPr kumimoji="1" lang="en-US" altLang="ja-JP" dirty="0"/>
              <a:t>loc </a:t>
            </a:r>
            <a:r>
              <a:rPr kumimoji="1" lang="ja-JP" altLang="en-US" dirty="0"/>
              <a:t>が示す位置のトークンを読みこみます。</a:t>
            </a:r>
            <a:endParaRPr kumimoji="1" lang="en-US" altLang="ja-JP" dirty="0"/>
          </a:p>
          <a:p>
            <a:r>
              <a:rPr kumimoji="1" lang="en-US" altLang="ja-JP" dirty="0" err="1"/>
              <a:t>backrcak</a:t>
            </a:r>
            <a:r>
              <a:rPr kumimoji="1" lang="ja-JP" altLang="en-US" dirty="0"/>
              <a:t> は、引数としてマーク位置を戻す位置を与えます。</a:t>
            </a:r>
            <a:endParaRPr kumimoji="1" lang="en-US" altLang="ja-JP" dirty="0"/>
          </a:p>
          <a:p>
            <a:r>
              <a:rPr kumimoji="1" lang="en-US" altLang="ja-JP" dirty="0"/>
              <a:t>backtrack </a:t>
            </a:r>
            <a:r>
              <a:rPr kumimoji="1" lang="ja-JP" altLang="en-US" dirty="0"/>
              <a:t>は、引数で指定したマーク位置から、現在のマーク位置までで</a:t>
            </a:r>
            <a:endParaRPr kumimoji="1" lang="en-US" altLang="ja-JP" dirty="0"/>
          </a:p>
          <a:p>
            <a:r>
              <a:rPr kumimoji="1" lang="ja-JP" altLang="en-US" dirty="0"/>
              <a:t>作成したコードを削除し、マーク位置を指定の位置まで戻します。</a:t>
            </a:r>
            <a:endParaRPr kumimoji="1" lang="en-US" altLang="ja-JP" dirty="0"/>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49</a:t>
            </a:fld>
            <a:endParaRPr kumimoji="1" lang="ja-JP" altLang="en-US"/>
          </a:p>
        </p:txBody>
      </p:sp>
    </p:spTree>
    <p:extLst>
      <p:ext uri="{BB962C8B-B14F-4D97-AF65-F5344CB8AC3E}">
        <p14:creationId xmlns:p14="http://schemas.microsoft.com/office/powerpoint/2010/main" val="20383584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代表的な構文解析をまとめたのがこの表です。</a:t>
            </a:r>
            <a:endParaRPr kumimoji="1" lang="en-US" altLang="ja-JP" dirty="0"/>
          </a:p>
          <a:p>
            <a:r>
              <a:rPr kumimoji="1" lang="ja-JP" altLang="en-US" dirty="0"/>
              <a:t>構文解析は、大きく分けると下降型解析 </a:t>
            </a:r>
            <a:r>
              <a:rPr kumimoji="1" lang="en-US" altLang="ja-JP" dirty="0"/>
              <a:t>top down parsing </a:t>
            </a:r>
            <a:r>
              <a:rPr kumimoji="1" lang="ja-JP" altLang="en-US" dirty="0"/>
              <a:t>と</a:t>
            </a:r>
            <a:endParaRPr kumimoji="1" lang="en-US" altLang="ja-JP" dirty="0"/>
          </a:p>
          <a:p>
            <a:r>
              <a:rPr kumimoji="1" lang="ja-JP" altLang="en-US" dirty="0"/>
              <a:t>上昇型解析 </a:t>
            </a:r>
            <a:r>
              <a:rPr kumimoji="1" lang="en-US" altLang="ja-JP" dirty="0"/>
              <a:t>bottom up parsing </a:t>
            </a:r>
            <a:r>
              <a:rPr kumimoji="1" lang="ja-JP" altLang="en-US" dirty="0"/>
              <a:t>があります。</a:t>
            </a:r>
            <a:endParaRPr kumimoji="1" lang="en-US" altLang="ja-JP" dirty="0"/>
          </a:p>
          <a:p>
            <a:r>
              <a:rPr kumimoji="1" lang="ja-JP" altLang="en-US" dirty="0"/>
              <a:t>下降型解析には、再帰下降型解析 </a:t>
            </a:r>
            <a:r>
              <a:rPr kumimoji="1" lang="en-US" altLang="ja-JP" dirty="0"/>
              <a:t>recursive descent parsing </a:t>
            </a:r>
            <a:r>
              <a:rPr kumimoji="1" lang="ja-JP" altLang="en-US" dirty="0"/>
              <a:t>と</a:t>
            </a:r>
            <a:endParaRPr kumimoji="1" lang="en-US" altLang="ja-JP" dirty="0"/>
          </a:p>
          <a:p>
            <a:r>
              <a:rPr kumimoji="1" lang="en-US" altLang="ja-JP" dirty="0"/>
              <a:t>LL </a:t>
            </a:r>
            <a:r>
              <a:rPr kumimoji="1" lang="ja-JP" altLang="en-US" dirty="0"/>
              <a:t>解析 </a:t>
            </a:r>
            <a:r>
              <a:rPr kumimoji="1" lang="en-US" altLang="ja-JP" dirty="0"/>
              <a:t>left to right scan left most derivation </a:t>
            </a:r>
            <a:r>
              <a:rPr kumimoji="1" lang="ja-JP" altLang="en-US" dirty="0"/>
              <a:t>があります。</a:t>
            </a:r>
            <a:endParaRPr kumimoji="1" lang="en-US" altLang="ja-JP" dirty="0"/>
          </a:p>
          <a:p>
            <a:r>
              <a:rPr kumimoji="1" lang="ja-JP" altLang="en-US" dirty="0"/>
              <a:t>上昇型解析には、演算子順位構文解析 </a:t>
            </a:r>
            <a:r>
              <a:rPr kumimoji="1" lang="en-US" altLang="ja-JP" dirty="0"/>
              <a:t>operator precedence parsing </a:t>
            </a:r>
            <a:r>
              <a:rPr kumimoji="1" lang="ja-JP" altLang="en-US" dirty="0"/>
              <a:t>と</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LR </a:t>
            </a:r>
            <a:r>
              <a:rPr kumimoji="1" lang="ja-JP" altLang="en-US" dirty="0"/>
              <a:t>解析 </a:t>
            </a:r>
            <a:r>
              <a:rPr kumimoji="1" lang="en-US" altLang="ja-JP" dirty="0"/>
              <a:t>left to right scan right most derivation </a:t>
            </a:r>
            <a:r>
              <a:rPr kumimoji="1" lang="ja-JP" altLang="en-US" dirty="0"/>
              <a:t>があります。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皆さんが情報システムプロジェクト</a:t>
            </a:r>
            <a:r>
              <a:rPr kumimoji="1" lang="en-US" altLang="ja-JP" dirty="0"/>
              <a:t>1 </a:t>
            </a:r>
            <a:r>
              <a:rPr kumimoji="1" lang="ja-JP" altLang="en-US" dirty="0"/>
              <a:t>で用いるのは、再帰下降型解析です。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以下では再帰下降型解析について説明します。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5</a:t>
            </a:fld>
            <a:endParaRPr kumimoji="1" lang="ja-JP" altLang="en-US"/>
          </a:p>
        </p:txBody>
      </p:sp>
    </p:spTree>
    <p:extLst>
      <p:ext uri="{BB962C8B-B14F-4D97-AF65-F5344CB8AC3E}">
        <p14:creationId xmlns:p14="http://schemas.microsoft.com/office/powerpoint/2010/main" val="45008108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非終端記号 </a:t>
            </a:r>
            <a:r>
              <a:rPr kumimoji="1" lang="en-US" altLang="ja-JP" dirty="0"/>
              <a:t>&lt;A&gt; </a:t>
            </a:r>
            <a:r>
              <a:rPr kumimoji="1" lang="ja-JP" altLang="en-US" dirty="0"/>
              <a:t>のを解析するメソッド </a:t>
            </a:r>
            <a:r>
              <a:rPr kumimoji="1" lang="en-US" altLang="ja-JP" dirty="0"/>
              <a:t>parse&lt;A&gt; </a:t>
            </a:r>
            <a:r>
              <a:rPr kumimoji="1" lang="ja-JP" altLang="en-US" dirty="0"/>
              <a:t>では、</a:t>
            </a:r>
            <a:endParaRPr kumimoji="1" lang="en-US" altLang="ja-JP" dirty="0"/>
          </a:p>
          <a:p>
            <a:r>
              <a:rPr kumimoji="1" lang="ja-JP" altLang="en-US" dirty="0"/>
              <a:t>まず最初に、現在のマーク位置を記憶しています。</a:t>
            </a:r>
            <a:endParaRPr kumimoji="1" lang="en-US" altLang="ja-JP" dirty="0"/>
          </a:p>
          <a:p>
            <a:r>
              <a:rPr kumimoji="1" lang="ja-JP" altLang="en-US" dirty="0"/>
              <a:t>トークン列がマクロ構文に合致していた場合は </a:t>
            </a:r>
            <a:r>
              <a:rPr kumimoji="1" lang="en-US" altLang="ja-JP" dirty="0"/>
              <a:t>true </a:t>
            </a:r>
            <a:r>
              <a:rPr kumimoji="1" lang="ja-JP" altLang="en-US" dirty="0"/>
              <a:t>を返します。</a:t>
            </a:r>
            <a:endParaRPr kumimoji="1" lang="en-US" altLang="ja-JP" dirty="0"/>
          </a:p>
          <a:p>
            <a:r>
              <a:rPr kumimoji="1" lang="ja-JP" altLang="en-US" dirty="0"/>
              <a:t>マクロ構文に合致していなかった場合は、</a:t>
            </a:r>
            <a:r>
              <a:rPr kumimoji="1" lang="en-US" altLang="ja-JP" dirty="0"/>
              <a:t>backtrack </a:t>
            </a:r>
            <a:r>
              <a:rPr kumimoji="1" lang="ja-JP" altLang="en-US" dirty="0"/>
              <a:t>メソッドで、開始位置まで戻し、</a:t>
            </a:r>
            <a:r>
              <a:rPr kumimoji="1" lang="en-US" altLang="ja-JP" dirty="0"/>
              <a:t>false </a:t>
            </a:r>
            <a:r>
              <a:rPr kumimoji="1" lang="ja-JP" altLang="en-US" dirty="0"/>
              <a:t>を返します。</a:t>
            </a:r>
            <a:endParaRPr kumimoji="1" lang="en-US" altLang="ja-JP" dirty="0"/>
          </a:p>
          <a:p>
            <a:r>
              <a:rPr kumimoji="1" lang="ja-JP" altLang="en-US" dirty="0"/>
              <a:t>つまり、</a:t>
            </a:r>
            <a:r>
              <a:rPr kumimoji="1" lang="en-US" altLang="ja-JP" dirty="0"/>
              <a:t>parse&lt;A&gt; </a:t>
            </a:r>
            <a:r>
              <a:rPr kumimoji="1" lang="ja-JP" altLang="en-US" dirty="0"/>
              <a:t>解析前の状態に戻します。</a:t>
            </a:r>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50</a:t>
            </a:fld>
            <a:endParaRPr kumimoji="1" lang="ja-JP" altLang="en-US"/>
          </a:p>
        </p:txBody>
      </p:sp>
    </p:spTree>
    <p:extLst>
      <p:ext uri="{BB962C8B-B14F-4D97-AF65-F5344CB8AC3E}">
        <p14:creationId xmlns:p14="http://schemas.microsoft.com/office/powerpoint/2010/main" val="81464672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バックトラックありの解析の例として、このような生成規則を考えてみます。</a:t>
            </a:r>
            <a:endParaRPr kumimoji="1" lang="en-US" altLang="ja-JP" dirty="0"/>
          </a:p>
          <a:p>
            <a:r>
              <a:rPr kumimoji="1" lang="en-US" altLang="ja-JP" dirty="0"/>
              <a:t>“$” </a:t>
            </a:r>
            <a:r>
              <a:rPr kumimoji="1" lang="ja-JP" altLang="en-US" dirty="0"/>
              <a:t>は文末を示す特別なトークンです。</a:t>
            </a:r>
            <a:endParaRPr kumimoji="1" lang="en-US" altLang="ja-JP" dirty="0"/>
          </a:p>
          <a:p>
            <a:r>
              <a:rPr kumimoji="1" lang="ja-JP" altLang="en-US" dirty="0"/>
              <a:t>この生成規則から、非終端記号 </a:t>
            </a:r>
            <a:r>
              <a:rPr kumimoji="1" lang="en-US" altLang="ja-JP" dirty="0"/>
              <a:t>&lt;T&gt; </a:t>
            </a:r>
            <a:r>
              <a:rPr kumimoji="1" lang="ja-JP" altLang="en-US" dirty="0"/>
              <a:t>と </a:t>
            </a:r>
            <a:r>
              <a:rPr kumimoji="1" lang="en-US" altLang="ja-JP" dirty="0"/>
              <a:t>&lt;F&gt; </a:t>
            </a:r>
            <a:r>
              <a:rPr kumimoji="1" lang="ja-JP" altLang="en-US" dirty="0"/>
              <a:t>の </a:t>
            </a:r>
            <a:r>
              <a:rPr kumimoji="1" lang="en-US" altLang="ja-JP" dirty="0"/>
              <a:t>First </a:t>
            </a:r>
            <a:r>
              <a:rPr kumimoji="1" lang="ja-JP" altLang="en-US" dirty="0"/>
              <a:t>集合を求めると、</a:t>
            </a:r>
            <a:endParaRPr kumimoji="1" lang="en-US" altLang="ja-JP" dirty="0"/>
          </a:p>
          <a:p>
            <a:r>
              <a:rPr kumimoji="1" lang="ja-JP" altLang="en-US" dirty="0"/>
              <a:t>どちらも </a:t>
            </a:r>
            <a:r>
              <a:rPr kumimoji="1" lang="en-US" altLang="ja-JP" dirty="0"/>
              <a:t>{“a”, “b”, “c”} </a:t>
            </a:r>
            <a:r>
              <a:rPr kumimoji="1" lang="ja-JP" altLang="en-US" dirty="0"/>
              <a:t>になります。</a:t>
            </a:r>
            <a:endParaRPr kumimoji="1" lang="en-US" altLang="ja-JP" dirty="0"/>
          </a:p>
          <a:p>
            <a:r>
              <a:rPr kumimoji="1" lang="ja-JP" altLang="en-US" dirty="0"/>
              <a:t>つまり、非終端記号 </a:t>
            </a:r>
            <a:r>
              <a:rPr kumimoji="1" lang="en-US" altLang="ja-JP" dirty="0"/>
              <a:t>&lt;E&gt; </a:t>
            </a:r>
            <a:r>
              <a:rPr kumimoji="1" lang="ja-JP" altLang="en-US" dirty="0"/>
              <a:t>を解析するときに、</a:t>
            </a:r>
            <a:endParaRPr kumimoji="1" lang="en-US" altLang="ja-JP" dirty="0"/>
          </a:p>
          <a:p>
            <a:r>
              <a:rPr kumimoji="1" lang="en-US" altLang="ja-JP" dirty="0"/>
              <a:t>&lt;T&gt; “$” </a:t>
            </a:r>
            <a:r>
              <a:rPr kumimoji="1" lang="ja-JP" altLang="en-US" dirty="0"/>
              <a:t>が来るのか、</a:t>
            </a:r>
            <a:r>
              <a:rPr kumimoji="1" lang="en-US" altLang="ja-JP" dirty="0"/>
              <a:t>&lt;F&gt; “$” </a:t>
            </a:r>
            <a:r>
              <a:rPr kumimoji="1" lang="ja-JP" altLang="en-US" dirty="0"/>
              <a:t>が来るのか、</a:t>
            </a:r>
            <a:endParaRPr kumimoji="1" lang="en-US" altLang="ja-JP" dirty="0"/>
          </a:p>
          <a:p>
            <a:r>
              <a:rPr kumimoji="1" lang="en-US" altLang="ja-JP" dirty="0"/>
              <a:t>First </a:t>
            </a:r>
            <a:r>
              <a:rPr kumimoji="1" lang="ja-JP" altLang="en-US" dirty="0"/>
              <a:t>集合では判定できない、ということです。</a:t>
            </a:r>
            <a:endParaRPr kumimoji="1" lang="en-US" altLang="ja-JP" dirty="0"/>
          </a:p>
          <a:p>
            <a:r>
              <a:rPr kumimoji="1" lang="ja-JP" altLang="en-US" dirty="0"/>
              <a:t>従って、この生成規則は、バックトラック無しに構文解析はできません。</a:t>
            </a:r>
            <a:endParaRPr kumimoji="1" lang="en-US" altLang="ja-JP" dirty="0"/>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51</a:t>
            </a:fld>
            <a:endParaRPr kumimoji="1" lang="ja-JP" altLang="en-US"/>
          </a:p>
        </p:txBody>
      </p:sp>
    </p:spTree>
    <p:extLst>
      <p:ext uri="{BB962C8B-B14F-4D97-AF65-F5344CB8AC3E}">
        <p14:creationId xmlns:p14="http://schemas.microsoft.com/office/powerpoint/2010/main" val="107954554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それではバックトラックありのプログラムを見てみましょう。</a:t>
            </a:r>
            <a:endParaRPr kumimoji="1" lang="en-US" altLang="ja-JP" dirty="0"/>
          </a:p>
          <a:p>
            <a:r>
              <a:rPr kumimoji="1" lang="ja-JP" altLang="en-US" dirty="0"/>
              <a:t>まずは一番下の </a:t>
            </a:r>
            <a:r>
              <a:rPr kumimoji="1" lang="en-US" altLang="ja-JP" dirty="0"/>
              <a:t>&lt;F&gt; </a:t>
            </a:r>
            <a:r>
              <a:rPr kumimoji="1" lang="ja-JP" altLang="en-US" dirty="0"/>
              <a:t>を解析する </a:t>
            </a:r>
            <a:r>
              <a:rPr kumimoji="1" lang="en-US" altLang="ja-JP" dirty="0"/>
              <a:t>parseF() </a:t>
            </a:r>
            <a:r>
              <a:rPr kumimoji="1" lang="ja-JP" altLang="en-US" dirty="0"/>
              <a:t>です。</a:t>
            </a:r>
            <a:endParaRPr kumimoji="1" lang="en-US" altLang="ja-JP" dirty="0"/>
          </a:p>
          <a:p>
            <a:r>
              <a:rPr kumimoji="1" lang="ja-JP" altLang="en-US" dirty="0"/>
              <a:t>＜</a:t>
            </a:r>
            <a:r>
              <a:rPr kumimoji="1" lang="en-US" altLang="ja-JP" dirty="0"/>
              <a:t>F&gt;</a:t>
            </a:r>
            <a:r>
              <a:rPr kumimoji="1" lang="ja-JP" altLang="en-US" dirty="0"/>
              <a:t> </a:t>
            </a:r>
            <a:r>
              <a:rPr kumimoji="1" lang="en-US" altLang="ja-JP" dirty="0"/>
              <a:t>::= “a” | “b” | “c” </a:t>
            </a:r>
            <a:r>
              <a:rPr kumimoji="1" lang="ja-JP" altLang="en-US" dirty="0"/>
              <a:t>ですので、</a:t>
            </a:r>
            <a:endParaRPr kumimoji="1" lang="en-US" altLang="ja-JP" dirty="0"/>
          </a:p>
          <a:p>
            <a:r>
              <a:rPr kumimoji="1" lang="ja-JP" altLang="en-US" dirty="0"/>
              <a:t>読み込み中のトークンが </a:t>
            </a:r>
            <a:r>
              <a:rPr kumimoji="1" lang="en-US" altLang="ja-JP" dirty="0"/>
              <a:t>“</a:t>
            </a:r>
            <a:r>
              <a:rPr kumimoji="1" lang="en-US" altLang="ja-JP" dirty="0" err="1"/>
              <a:t>a”,”b”,”c</a:t>
            </a:r>
            <a:r>
              <a:rPr kumimoji="1" lang="en-US" altLang="ja-JP" dirty="0"/>
              <a:t>” </a:t>
            </a:r>
            <a:r>
              <a:rPr kumimoji="1" lang="ja-JP" altLang="en-US" dirty="0"/>
              <a:t>のどれかであれば、</a:t>
            </a:r>
            <a:endParaRPr kumimoji="1" lang="en-US" altLang="ja-JP" dirty="0"/>
          </a:p>
          <a:p>
            <a:r>
              <a:rPr kumimoji="1" lang="en-US" altLang="ja-JP" dirty="0"/>
              <a:t>proceed() </a:t>
            </a:r>
            <a:r>
              <a:rPr kumimoji="1" lang="ja-JP" altLang="en-US" dirty="0"/>
              <a:t>メソッドで読み込み位置を一つ先へ進め、</a:t>
            </a:r>
            <a:r>
              <a:rPr kumimoji="1" lang="en-US" altLang="ja-JP" dirty="0"/>
              <a:t>true </a:t>
            </a:r>
            <a:r>
              <a:rPr kumimoji="1" lang="ja-JP" altLang="en-US" dirty="0"/>
              <a:t>を返します。</a:t>
            </a:r>
            <a:endParaRPr kumimoji="1" lang="en-US" altLang="ja-JP" dirty="0"/>
          </a:p>
          <a:p>
            <a:r>
              <a:rPr kumimoji="1" lang="ja-JP" altLang="en-US" dirty="0"/>
              <a:t>それ以外であれば、読み込み位置は変えずに </a:t>
            </a:r>
            <a:r>
              <a:rPr kumimoji="1" lang="en-US" altLang="ja-JP" dirty="0"/>
              <a:t>false </a:t>
            </a:r>
            <a:r>
              <a:rPr kumimoji="1" lang="ja-JP" altLang="en-US" dirty="0"/>
              <a:t>を返します。</a:t>
            </a:r>
            <a:endParaRPr kumimoji="1" lang="en-US" altLang="ja-JP" dirty="0"/>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52</a:t>
            </a:fld>
            <a:endParaRPr kumimoji="1" lang="ja-JP" altLang="en-US"/>
          </a:p>
        </p:txBody>
      </p:sp>
    </p:spTree>
    <p:extLst>
      <p:ext uri="{BB962C8B-B14F-4D97-AF65-F5344CB8AC3E}">
        <p14:creationId xmlns:p14="http://schemas.microsoft.com/office/powerpoint/2010/main" val="329126241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 </a:t>
            </a:r>
            <a:r>
              <a:rPr kumimoji="1" lang="en-US" altLang="ja-JP" dirty="0"/>
              <a:t>parseT() </a:t>
            </a:r>
            <a:r>
              <a:rPr kumimoji="1" lang="ja-JP" altLang="en-US" dirty="0"/>
              <a:t>です。</a:t>
            </a:r>
            <a:endParaRPr kumimoji="1" lang="en-US" altLang="ja-JP" dirty="0"/>
          </a:p>
          <a:p>
            <a:r>
              <a:rPr kumimoji="1" lang="en-US" altLang="ja-JP" dirty="0"/>
              <a:t>parseT() </a:t>
            </a:r>
            <a:r>
              <a:rPr kumimoji="1" lang="ja-JP" altLang="en-US" dirty="0"/>
              <a:t>の開始時に、読んでいるトークンのマーク位置を記憶しておきます。</a:t>
            </a:r>
            <a:endParaRPr kumimoji="1" lang="en-US" altLang="ja-JP" dirty="0"/>
          </a:p>
          <a:p>
            <a:r>
              <a:rPr kumimoji="1" lang="ja-JP" altLang="en-US" dirty="0"/>
              <a:t>マクロ構文に合致していれば、</a:t>
            </a:r>
            <a:r>
              <a:rPr kumimoji="1" lang="en-US" altLang="ja-JP" dirty="0"/>
              <a:t>proceed()</a:t>
            </a:r>
            <a:r>
              <a:rPr kumimoji="1" lang="ja-JP" altLang="en-US" dirty="0"/>
              <a:t>メソッドを使ってトークンを読み進めていきます。</a:t>
            </a:r>
            <a:endParaRPr kumimoji="1" lang="en-US" altLang="ja-JP" dirty="0"/>
          </a:p>
          <a:p>
            <a:r>
              <a:rPr kumimoji="1" lang="ja-JP" altLang="en-US" dirty="0"/>
              <a:t>合致しなかった場合は、 </a:t>
            </a:r>
            <a:r>
              <a:rPr kumimoji="1" lang="en-US" altLang="ja-JP" dirty="0"/>
              <a:t>backtrack </a:t>
            </a:r>
            <a:r>
              <a:rPr kumimoji="1" lang="ja-JP" altLang="en-US" dirty="0"/>
              <a:t>メソッドで、</a:t>
            </a:r>
            <a:endParaRPr kumimoji="1" lang="en-US" altLang="ja-JP" dirty="0"/>
          </a:p>
          <a:p>
            <a:r>
              <a:rPr kumimoji="1" lang="en-US" altLang="ja-JP" dirty="0"/>
              <a:t>parseT() </a:t>
            </a:r>
            <a:r>
              <a:rPr kumimoji="1" lang="ja-JP" altLang="en-US" dirty="0"/>
              <a:t>で作成したコードを全て消去し、</a:t>
            </a:r>
            <a:endParaRPr kumimoji="1" lang="en-US" altLang="ja-JP" dirty="0"/>
          </a:p>
          <a:p>
            <a:r>
              <a:rPr kumimoji="1" lang="ja-JP" altLang="en-US" dirty="0"/>
              <a:t>マーク位置を </a:t>
            </a:r>
            <a:r>
              <a:rPr kumimoji="1" lang="en-US" altLang="ja-JP" dirty="0"/>
              <a:t>parseT() </a:t>
            </a:r>
            <a:r>
              <a:rPr kumimoji="1" lang="ja-JP" altLang="en-US" dirty="0"/>
              <a:t>メソッド開始時の位置に戻します。</a:t>
            </a:r>
            <a:endParaRPr kumimoji="1" lang="en-US" altLang="ja-JP" dirty="0"/>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53</a:t>
            </a:fld>
            <a:endParaRPr kumimoji="1" lang="ja-JP" altLang="en-US"/>
          </a:p>
        </p:txBody>
      </p:sp>
    </p:spTree>
    <p:extLst>
      <p:ext uri="{BB962C8B-B14F-4D97-AF65-F5344CB8AC3E}">
        <p14:creationId xmlns:p14="http://schemas.microsoft.com/office/powerpoint/2010/main" val="167404904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a:t>parseE</a:t>
            </a:r>
            <a:r>
              <a:rPr kumimoji="1" lang="en-US" altLang="ja-JP" dirty="0"/>
              <a:t> </a:t>
            </a:r>
            <a:r>
              <a:rPr kumimoji="1" lang="ja-JP" altLang="en-US" dirty="0"/>
              <a:t>は、</a:t>
            </a:r>
            <a:r>
              <a:rPr kumimoji="1" lang="en-US" altLang="ja-JP" dirty="0"/>
              <a:t>&lt;T&gt; “$”</a:t>
            </a:r>
            <a:r>
              <a:rPr kumimoji="1" lang="ja-JP" altLang="en-US" dirty="0"/>
              <a:t>　を解析する部分と、</a:t>
            </a:r>
            <a:endParaRPr kumimoji="1" lang="en-US" altLang="ja-JP" dirty="0"/>
          </a:p>
          <a:p>
            <a:r>
              <a:rPr kumimoji="1" lang="en-US" altLang="ja-JP" dirty="0"/>
              <a:t>&lt;F&gt; “$” </a:t>
            </a:r>
            <a:r>
              <a:rPr kumimoji="1" lang="ja-JP" altLang="en-US" dirty="0"/>
              <a:t>を解析する部分に分かれています。</a:t>
            </a:r>
            <a:endParaRPr kumimoji="1" lang="en-US" altLang="ja-JP" dirty="0"/>
          </a:p>
          <a:p>
            <a:r>
              <a:rPr kumimoji="1" lang="ja-JP" altLang="en-US" dirty="0"/>
              <a:t>ます </a:t>
            </a:r>
            <a:r>
              <a:rPr kumimoji="1" lang="en-US" altLang="ja-JP" dirty="0" err="1"/>
              <a:t>parseE</a:t>
            </a:r>
            <a:r>
              <a:rPr kumimoji="1" lang="en-US" altLang="ja-JP" dirty="0"/>
              <a:t>() </a:t>
            </a:r>
            <a:r>
              <a:rPr kumimoji="1" lang="ja-JP" altLang="en-US" dirty="0"/>
              <a:t>開始時のマーク位置を覚えておきます。</a:t>
            </a:r>
            <a:endParaRPr kumimoji="1" lang="en-US" altLang="ja-JP" dirty="0"/>
          </a:p>
          <a:p>
            <a:r>
              <a:rPr kumimoji="1" lang="ja-JP" altLang="en-US" dirty="0"/>
              <a:t>最初に、 </a:t>
            </a:r>
            <a:r>
              <a:rPr kumimoji="1" lang="en-US" altLang="ja-JP" dirty="0"/>
              <a:t>&lt;T&gt; “$” </a:t>
            </a:r>
            <a:r>
              <a:rPr kumimoji="1" lang="ja-JP" altLang="en-US" dirty="0"/>
              <a:t>の解析します。</a:t>
            </a:r>
            <a:endParaRPr kumimoji="1" lang="en-US" altLang="ja-JP" dirty="0"/>
          </a:p>
          <a:p>
            <a:r>
              <a:rPr kumimoji="1" lang="ja-JP" altLang="en-US" dirty="0"/>
              <a:t>非終端記号 </a:t>
            </a:r>
            <a:r>
              <a:rPr kumimoji="1" lang="en-US" altLang="ja-JP" dirty="0"/>
              <a:t>&lt;T&gt; </a:t>
            </a:r>
            <a:r>
              <a:rPr kumimoji="1" lang="ja-JP" altLang="en-US" dirty="0"/>
              <a:t>を解析するために、</a:t>
            </a:r>
            <a:r>
              <a:rPr kumimoji="1" lang="en-US" altLang="ja-JP" dirty="0"/>
              <a:t>parseT() </a:t>
            </a:r>
            <a:r>
              <a:rPr kumimoji="1" lang="ja-JP" altLang="en-US" dirty="0"/>
              <a:t>メソッドを呼び出します。</a:t>
            </a:r>
            <a:endParaRPr kumimoji="1" lang="en-US" altLang="ja-JP" dirty="0"/>
          </a:p>
          <a:p>
            <a:r>
              <a:rPr kumimoji="1" lang="en-US" altLang="ja-JP" dirty="0"/>
              <a:t>&lt;T&gt; </a:t>
            </a:r>
            <a:r>
              <a:rPr kumimoji="1" lang="ja-JP" altLang="en-US" dirty="0"/>
              <a:t>の解析が成功すれば </a:t>
            </a:r>
            <a:r>
              <a:rPr kumimoji="1" lang="en-US" altLang="ja-JP" dirty="0"/>
              <a:t>true </a:t>
            </a:r>
            <a:r>
              <a:rPr kumimoji="1" lang="ja-JP" altLang="en-US" dirty="0"/>
              <a:t>返ってきますので、</a:t>
            </a:r>
            <a:endParaRPr kumimoji="1" lang="en-US" altLang="ja-JP" dirty="0"/>
          </a:p>
          <a:p>
            <a:r>
              <a:rPr kumimoji="1" lang="en-US" altLang="ja-JP" dirty="0"/>
              <a:t>if </a:t>
            </a:r>
            <a:r>
              <a:rPr kumimoji="1" lang="ja-JP" altLang="en-US" dirty="0"/>
              <a:t>文の中に入り、次のトークンが </a:t>
            </a:r>
            <a:r>
              <a:rPr kumimoji="1" lang="en-US" altLang="ja-JP" dirty="0"/>
              <a:t>“$” </a:t>
            </a:r>
            <a:r>
              <a:rPr kumimoji="1" lang="ja-JP" altLang="en-US" dirty="0"/>
              <a:t>かどうか判定します。</a:t>
            </a:r>
            <a:endParaRPr kumimoji="1" lang="en-US" altLang="ja-JP" dirty="0"/>
          </a:p>
          <a:p>
            <a:r>
              <a:rPr kumimoji="1" lang="en-US" altLang="ja-JP" dirty="0"/>
              <a:t>“$” </a:t>
            </a:r>
            <a:r>
              <a:rPr kumimoji="1" lang="ja-JP" altLang="en-US" dirty="0"/>
              <a:t>であれば、マーク位置を</a:t>
            </a:r>
            <a:r>
              <a:rPr kumimoji="1" lang="en-US" altLang="ja-JP" dirty="0"/>
              <a:t>1</a:t>
            </a:r>
            <a:r>
              <a:rPr kumimoji="1" lang="ja-JP" altLang="en-US" dirty="0"/>
              <a:t>進めて解析完了です。</a:t>
            </a:r>
            <a:endParaRPr kumimoji="1" lang="en-US" altLang="ja-JP" dirty="0"/>
          </a:p>
          <a:p>
            <a:r>
              <a:rPr kumimoji="1" lang="ja-JP" altLang="en-US" dirty="0"/>
              <a:t>この場合は、</a:t>
            </a:r>
            <a:r>
              <a:rPr kumimoji="1" lang="en-US" altLang="ja-JP" dirty="0"/>
              <a:t>&lt;E&gt; ::= &lt;T&gt; “$” </a:t>
            </a:r>
            <a:r>
              <a:rPr kumimoji="1" lang="ja-JP" altLang="en-US" dirty="0"/>
              <a:t>で解析完了です。</a:t>
            </a:r>
            <a:endParaRPr kumimoji="1" lang="en-US" altLang="ja-JP" dirty="0"/>
          </a:p>
          <a:p>
            <a:r>
              <a:rPr kumimoji="1" lang="en-US" altLang="ja-JP" dirty="0"/>
              <a:t>parseT </a:t>
            </a:r>
            <a:r>
              <a:rPr kumimoji="1" lang="ja-JP" altLang="en-US" dirty="0"/>
              <a:t>の返り値が </a:t>
            </a:r>
            <a:r>
              <a:rPr kumimoji="1" lang="en-US" altLang="ja-JP" dirty="0"/>
              <a:t>false </a:t>
            </a:r>
            <a:r>
              <a:rPr kumimoji="1" lang="ja-JP" altLang="en-US" dirty="0"/>
              <a:t>だったり、</a:t>
            </a:r>
            <a:r>
              <a:rPr kumimoji="1" lang="en-US" altLang="ja-JP" dirty="0"/>
              <a:t>”$” </a:t>
            </a:r>
            <a:r>
              <a:rPr kumimoji="1" lang="ja-JP" altLang="en-US" dirty="0"/>
              <a:t>以外が来た場合は、</a:t>
            </a:r>
            <a:r>
              <a:rPr kumimoji="1" lang="en-US" altLang="ja-JP" dirty="0"/>
              <a:t>&lt;E&gt; ::= &lt;F&gt; “$” </a:t>
            </a:r>
            <a:r>
              <a:rPr kumimoji="1" lang="ja-JP" altLang="en-US" dirty="0"/>
              <a:t>の解析をします。</a:t>
            </a:r>
            <a:endParaRPr kumimoji="1" lang="en-US" altLang="ja-JP" dirty="0"/>
          </a:p>
          <a:p>
            <a:r>
              <a:rPr kumimoji="1" lang="en-US" altLang="ja-JP" dirty="0"/>
              <a:t>parseF </a:t>
            </a:r>
            <a:r>
              <a:rPr kumimoji="1" lang="ja-JP" altLang="en-US" dirty="0"/>
              <a:t>で </a:t>
            </a:r>
            <a:r>
              <a:rPr kumimoji="1" lang="en-US" altLang="ja-JP" dirty="0"/>
              <a:t>&lt;F&gt; </a:t>
            </a:r>
            <a:r>
              <a:rPr kumimoji="1" lang="ja-JP" altLang="en-US" dirty="0"/>
              <a:t>を解析し、返り値が </a:t>
            </a:r>
            <a:r>
              <a:rPr kumimoji="1" lang="en-US" altLang="ja-JP" dirty="0"/>
              <a:t>true </a:t>
            </a:r>
            <a:r>
              <a:rPr kumimoji="1" lang="ja-JP" altLang="en-US" dirty="0"/>
              <a:t>であれば </a:t>
            </a:r>
            <a:r>
              <a:rPr kumimoji="1" lang="en-US" altLang="ja-JP" dirty="0"/>
              <a:t>if </a:t>
            </a:r>
            <a:r>
              <a:rPr kumimoji="1" lang="ja-JP" altLang="en-US" dirty="0"/>
              <a:t>文に入り次のトークンが </a:t>
            </a:r>
            <a:r>
              <a:rPr kumimoji="1" lang="en-US" altLang="ja-JP" dirty="0"/>
              <a:t>“$” </a:t>
            </a:r>
            <a:r>
              <a:rPr kumimoji="1" lang="ja-JP" altLang="en-US" dirty="0"/>
              <a:t>かどうか判定します。</a:t>
            </a:r>
            <a:endParaRPr kumimoji="1" lang="en-US" altLang="ja-JP" dirty="0"/>
          </a:p>
          <a:p>
            <a:r>
              <a:rPr kumimoji="1" lang="en-US" altLang="ja-JP" dirty="0"/>
              <a:t>“$” </a:t>
            </a:r>
            <a:r>
              <a:rPr kumimoji="1" lang="ja-JP" altLang="en-US" dirty="0"/>
              <a:t>であれば、マーク位置を</a:t>
            </a:r>
            <a:r>
              <a:rPr kumimoji="1" lang="en-US" altLang="ja-JP" dirty="0"/>
              <a:t>1</a:t>
            </a:r>
            <a:r>
              <a:rPr kumimoji="1" lang="ja-JP" altLang="en-US" dirty="0"/>
              <a:t>進めて解析完了です。</a:t>
            </a:r>
            <a:endParaRPr kumimoji="1" lang="en-US" altLang="ja-JP" dirty="0"/>
          </a:p>
          <a:p>
            <a:r>
              <a:rPr kumimoji="1" lang="ja-JP" altLang="en-US" dirty="0"/>
              <a:t>この場合は、</a:t>
            </a:r>
            <a:r>
              <a:rPr kumimoji="1" lang="en-US" altLang="ja-JP" dirty="0"/>
              <a:t>&lt;E&gt; ::= &lt;F&gt; “$” </a:t>
            </a:r>
            <a:r>
              <a:rPr kumimoji="1" lang="ja-JP" altLang="en-US" dirty="0"/>
              <a:t>で解析完了です。</a:t>
            </a:r>
            <a:endParaRPr kumimoji="1" lang="en-US" altLang="ja-JP" dirty="0"/>
          </a:p>
          <a:p>
            <a:r>
              <a:rPr kumimoji="1" lang="en-US" altLang="ja-JP" dirty="0"/>
              <a:t>parseF </a:t>
            </a:r>
            <a:r>
              <a:rPr kumimoji="1" lang="ja-JP" altLang="en-US" dirty="0"/>
              <a:t>の返り値が </a:t>
            </a:r>
            <a:r>
              <a:rPr kumimoji="1" lang="en-US" altLang="ja-JP" dirty="0"/>
              <a:t>false </a:t>
            </a:r>
            <a:r>
              <a:rPr kumimoji="1" lang="ja-JP" altLang="en-US" dirty="0"/>
              <a:t>だったり、</a:t>
            </a:r>
            <a:r>
              <a:rPr kumimoji="1" lang="en-US" altLang="ja-JP" dirty="0"/>
              <a:t>”$” </a:t>
            </a:r>
            <a:r>
              <a:rPr kumimoji="1" lang="ja-JP" altLang="en-US" dirty="0"/>
              <a:t>以外が来た場合は、マーク位置を初期状態に戻して</a:t>
            </a:r>
            <a:endParaRPr kumimoji="1" lang="en-US" altLang="ja-JP" dirty="0"/>
          </a:p>
          <a:p>
            <a:r>
              <a:rPr kumimoji="1" lang="ja-JP" altLang="en-US" dirty="0"/>
              <a:t>解析失敗として </a:t>
            </a:r>
            <a:r>
              <a:rPr kumimoji="1" lang="en-US" altLang="ja-JP" dirty="0"/>
              <a:t>false </a:t>
            </a:r>
            <a:r>
              <a:rPr kumimoji="1" lang="ja-JP" altLang="en-US" dirty="0"/>
              <a:t>を返して終わります。</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54</a:t>
            </a:fld>
            <a:endParaRPr kumimoji="1" lang="ja-JP" altLang="en-US"/>
          </a:p>
        </p:txBody>
      </p:sp>
    </p:spTree>
    <p:extLst>
      <p:ext uri="{BB962C8B-B14F-4D97-AF65-F5344CB8AC3E}">
        <p14:creationId xmlns:p14="http://schemas.microsoft.com/office/powerpoint/2010/main" val="396205386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それでは、このプログラムで解析した場合の例を見てみます。</a:t>
            </a:r>
            <a:endParaRPr kumimoji="1" lang="en-US" altLang="ja-JP" dirty="0"/>
          </a:p>
          <a:p>
            <a:r>
              <a:rPr kumimoji="1" lang="ja-JP" altLang="en-US" dirty="0"/>
              <a:t>入力として、</a:t>
            </a:r>
            <a:r>
              <a:rPr kumimoji="1" lang="en-US" altLang="ja-JP" dirty="0"/>
              <a:t>”a” “+” “b” “$” </a:t>
            </a:r>
            <a:r>
              <a:rPr kumimoji="1" lang="ja-JP" altLang="en-US" dirty="0"/>
              <a:t>を与えた場合を考えます。</a:t>
            </a:r>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55</a:t>
            </a:fld>
            <a:endParaRPr kumimoji="1" lang="ja-JP" altLang="en-US"/>
          </a:p>
        </p:txBody>
      </p:sp>
    </p:spTree>
    <p:extLst>
      <p:ext uri="{BB962C8B-B14F-4D97-AF65-F5344CB8AC3E}">
        <p14:creationId xmlns:p14="http://schemas.microsoft.com/office/powerpoint/2010/main" val="7312140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まず終端記号 </a:t>
            </a:r>
            <a:r>
              <a:rPr kumimoji="1" lang="en-US" altLang="ja-JP" dirty="0"/>
              <a:t>“a” </a:t>
            </a:r>
            <a:r>
              <a:rPr kumimoji="1" lang="ja-JP" altLang="en-US" dirty="0"/>
              <a:t>を解析します。</a:t>
            </a:r>
            <a:endParaRPr kumimoji="1" lang="en-US" altLang="ja-JP" dirty="0"/>
          </a:p>
          <a:p>
            <a:r>
              <a:rPr kumimoji="1" lang="ja-JP" altLang="en-US" dirty="0"/>
              <a:t>上の入力列のピンクで表示している部分が読み込み位置です。</a:t>
            </a:r>
            <a:endParaRPr kumimoji="1" lang="en-US" altLang="ja-JP" dirty="0"/>
          </a:p>
          <a:p>
            <a:r>
              <a:rPr kumimoji="1" lang="en-US" altLang="ja-JP" dirty="0" err="1"/>
              <a:t>parseE</a:t>
            </a:r>
            <a:r>
              <a:rPr kumimoji="1" lang="en-US" altLang="ja-JP" dirty="0"/>
              <a:t> </a:t>
            </a:r>
            <a:r>
              <a:rPr kumimoji="1" lang="ja-JP" altLang="en-US" dirty="0"/>
              <a:t>から </a:t>
            </a:r>
            <a:r>
              <a:rPr kumimoji="1" lang="en-US" altLang="ja-JP" dirty="0"/>
              <a:t>if </a:t>
            </a:r>
            <a:r>
              <a:rPr kumimoji="1" lang="ja-JP" altLang="en-US" dirty="0"/>
              <a:t>文の条件式 </a:t>
            </a:r>
            <a:r>
              <a:rPr kumimoji="1" lang="en-US" altLang="ja-JP" dirty="0"/>
              <a:t>parseT </a:t>
            </a:r>
            <a:r>
              <a:rPr kumimoji="1" lang="ja-JP" altLang="en-US" dirty="0"/>
              <a:t>に入り、そこからさらに </a:t>
            </a:r>
            <a:r>
              <a:rPr kumimoji="1" lang="en-US" altLang="ja-JP" dirty="0"/>
              <a:t>if </a:t>
            </a:r>
            <a:r>
              <a:rPr kumimoji="1" lang="ja-JP" altLang="en-US" dirty="0"/>
              <a:t>文の条件式で </a:t>
            </a:r>
            <a:r>
              <a:rPr kumimoji="1" lang="en-US" altLang="ja-JP" dirty="0"/>
              <a:t>parseF </a:t>
            </a:r>
            <a:r>
              <a:rPr kumimoji="1" lang="ja-JP" altLang="en-US" dirty="0"/>
              <a:t>と進みます。</a:t>
            </a:r>
            <a:endParaRPr kumimoji="1" lang="en-US" altLang="ja-JP" dirty="0"/>
          </a:p>
          <a:p>
            <a:r>
              <a:rPr kumimoji="1" lang="en-US" altLang="ja-JP" dirty="0"/>
              <a:t>“a” </a:t>
            </a:r>
            <a:r>
              <a:rPr kumimoji="1" lang="ja-JP" altLang="en-US" dirty="0"/>
              <a:t>は </a:t>
            </a:r>
            <a:r>
              <a:rPr kumimoji="1" lang="en-US" altLang="ja-JP" dirty="0"/>
              <a:t>&lt;F&gt; </a:t>
            </a:r>
            <a:r>
              <a:rPr kumimoji="1" lang="ja-JP" altLang="en-US" dirty="0"/>
              <a:t>のマクロ構文に合致しますので、</a:t>
            </a:r>
            <a:endParaRPr kumimoji="1" lang="en-US" altLang="ja-JP" dirty="0"/>
          </a:p>
          <a:p>
            <a:r>
              <a:rPr kumimoji="1" lang="ja-JP" altLang="en-US" dirty="0"/>
              <a:t>読み込み位置を一つ先へ進め、</a:t>
            </a:r>
            <a:endParaRPr kumimoji="1" lang="en-US" altLang="ja-JP" dirty="0"/>
          </a:p>
          <a:p>
            <a:r>
              <a:rPr kumimoji="1" lang="en-US" altLang="ja-JP" dirty="0"/>
              <a:t>true </a:t>
            </a:r>
            <a:r>
              <a:rPr kumimoji="1" lang="ja-JP" altLang="en-US" dirty="0"/>
              <a:t>が返ってきます。</a:t>
            </a:r>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56</a:t>
            </a:fld>
            <a:endParaRPr kumimoji="1" lang="ja-JP" altLang="en-US"/>
          </a:p>
        </p:txBody>
      </p:sp>
    </p:spTree>
    <p:extLst>
      <p:ext uri="{BB962C8B-B14F-4D97-AF65-F5344CB8AC3E}">
        <p14:creationId xmlns:p14="http://schemas.microsoft.com/office/powerpoint/2010/main" val="19130256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parseF() </a:t>
            </a:r>
            <a:r>
              <a:rPr kumimoji="1" lang="ja-JP" altLang="en-US" dirty="0"/>
              <a:t>は </a:t>
            </a:r>
            <a:r>
              <a:rPr kumimoji="1" lang="en-US" altLang="ja-JP" dirty="0"/>
              <a:t>true</a:t>
            </a:r>
            <a:r>
              <a:rPr kumimoji="1" lang="ja-JP" altLang="en-US" dirty="0"/>
              <a:t>が返ってきますので、</a:t>
            </a:r>
            <a:endParaRPr kumimoji="1" lang="en-US" altLang="ja-JP" dirty="0"/>
          </a:p>
          <a:p>
            <a:r>
              <a:rPr kumimoji="1" lang="en-US" altLang="ja-JP" dirty="0"/>
              <a:t>if </a:t>
            </a:r>
            <a:r>
              <a:rPr kumimoji="1" lang="ja-JP" altLang="en-US" dirty="0"/>
              <a:t>文の中へ入って次は </a:t>
            </a:r>
            <a:r>
              <a:rPr kumimoji="1" lang="en-US" altLang="ja-JP" dirty="0"/>
              <a:t>“+” </a:t>
            </a:r>
            <a:r>
              <a:rPr kumimoji="1" lang="ja-JP" altLang="en-US" dirty="0"/>
              <a:t>の解析です。</a:t>
            </a:r>
            <a:endParaRPr kumimoji="1" lang="en-US" altLang="ja-JP" dirty="0"/>
          </a:p>
          <a:p>
            <a:r>
              <a:rPr kumimoji="1" lang="en-US" altLang="ja-JP" dirty="0"/>
              <a:t>if </a:t>
            </a:r>
            <a:r>
              <a:rPr kumimoji="1" lang="ja-JP" altLang="en-US" dirty="0"/>
              <a:t>文の条件式に合致しますので、読み込み位置を一つ先に進めます。</a:t>
            </a:r>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57</a:t>
            </a:fld>
            <a:endParaRPr kumimoji="1" lang="ja-JP" altLang="en-US"/>
          </a:p>
        </p:txBody>
      </p:sp>
    </p:spTree>
    <p:extLst>
      <p:ext uri="{BB962C8B-B14F-4D97-AF65-F5344CB8AC3E}">
        <p14:creationId xmlns:p14="http://schemas.microsoft.com/office/powerpoint/2010/main" val="287992162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 </a:t>
            </a:r>
            <a:r>
              <a:rPr kumimoji="1" lang="en-US" altLang="ja-JP" dirty="0"/>
              <a:t>“b” </a:t>
            </a:r>
            <a:r>
              <a:rPr kumimoji="1" lang="ja-JP" altLang="en-US" dirty="0"/>
              <a:t>の解析です。</a:t>
            </a:r>
            <a:endParaRPr kumimoji="1" lang="en-US" altLang="ja-JP" dirty="0"/>
          </a:p>
          <a:p>
            <a:r>
              <a:rPr kumimoji="1" lang="en-US" altLang="ja-JP" dirty="0"/>
              <a:t>if </a:t>
            </a:r>
            <a:r>
              <a:rPr kumimoji="1" lang="ja-JP" altLang="en-US" dirty="0"/>
              <a:t>文の条件式から </a:t>
            </a:r>
            <a:r>
              <a:rPr kumimoji="1" lang="en-US" altLang="ja-JP" dirty="0"/>
              <a:t>parseF() </a:t>
            </a:r>
            <a:r>
              <a:rPr kumimoji="1" lang="ja-JP" altLang="en-US" dirty="0"/>
              <a:t>へ進み、</a:t>
            </a:r>
            <a:endParaRPr kumimoji="1" lang="en-US" altLang="ja-JP" dirty="0"/>
          </a:p>
          <a:p>
            <a:r>
              <a:rPr kumimoji="1" lang="ja-JP" altLang="en-US" dirty="0"/>
              <a:t>読み込み位置を一つ先へ進めて </a:t>
            </a:r>
            <a:r>
              <a:rPr kumimoji="1" lang="en-US" altLang="ja-JP" dirty="0"/>
              <a:t>true </a:t>
            </a:r>
            <a:r>
              <a:rPr kumimoji="1" lang="ja-JP" altLang="en-US" dirty="0"/>
              <a:t>が返ってきます。</a:t>
            </a:r>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58</a:t>
            </a:fld>
            <a:endParaRPr kumimoji="1" lang="ja-JP" altLang="en-US"/>
          </a:p>
        </p:txBody>
      </p:sp>
    </p:spTree>
    <p:extLst>
      <p:ext uri="{BB962C8B-B14F-4D97-AF65-F5344CB8AC3E}">
        <p14:creationId xmlns:p14="http://schemas.microsoft.com/office/powerpoint/2010/main" val="392637751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parseF() </a:t>
            </a:r>
            <a:r>
              <a:rPr kumimoji="1" lang="ja-JP" altLang="en-US" dirty="0"/>
              <a:t>は </a:t>
            </a:r>
            <a:r>
              <a:rPr kumimoji="1" lang="en-US" altLang="ja-JP" dirty="0"/>
              <a:t>true </a:t>
            </a:r>
            <a:r>
              <a:rPr kumimoji="1" lang="ja-JP" altLang="en-US" dirty="0"/>
              <a:t>が返ってきて </a:t>
            </a:r>
            <a:r>
              <a:rPr kumimoji="1" lang="en-US" altLang="ja-JP" dirty="0"/>
              <a:t>if </a:t>
            </a:r>
            <a:r>
              <a:rPr kumimoji="1" lang="ja-JP" altLang="en-US" dirty="0"/>
              <a:t>文の中に入りますので、</a:t>
            </a:r>
            <a:endParaRPr kumimoji="1" lang="en-US" altLang="ja-JP" dirty="0"/>
          </a:p>
          <a:p>
            <a:r>
              <a:rPr kumimoji="1" lang="en-US" altLang="ja-JP" dirty="0" err="1"/>
              <a:t>retuen</a:t>
            </a:r>
            <a:r>
              <a:rPr kumimoji="1" lang="en-US" altLang="ja-JP" dirty="0"/>
              <a:t> </a:t>
            </a:r>
            <a:r>
              <a:rPr kumimoji="1" lang="ja-JP" altLang="en-US" dirty="0"/>
              <a:t>で </a:t>
            </a:r>
            <a:r>
              <a:rPr kumimoji="1" lang="en-US" altLang="ja-JP" dirty="0"/>
              <a:t>parseT </a:t>
            </a:r>
            <a:r>
              <a:rPr kumimoji="1" lang="ja-JP" altLang="en-US" dirty="0"/>
              <a:t>は</a:t>
            </a:r>
            <a:r>
              <a:rPr kumimoji="1" lang="en-US" altLang="ja-JP" dirty="0"/>
              <a:t> true </a:t>
            </a:r>
            <a:r>
              <a:rPr kumimoji="1" lang="ja-JP" altLang="en-US" dirty="0"/>
              <a:t>を返します。</a:t>
            </a:r>
            <a:endParaRPr kumimoji="1" lang="en-US" altLang="ja-JP" dirty="0"/>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59</a:t>
            </a:fld>
            <a:endParaRPr kumimoji="1" lang="ja-JP" altLang="en-US"/>
          </a:p>
        </p:txBody>
      </p:sp>
    </p:spTree>
    <p:extLst>
      <p:ext uri="{BB962C8B-B14F-4D97-AF65-F5344CB8AC3E}">
        <p14:creationId xmlns:p14="http://schemas.microsoft.com/office/powerpoint/2010/main" val="28577124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構文解析系 </a:t>
            </a:r>
            <a:r>
              <a:rPr kumimoji="1" lang="en-US" altLang="ja-JP" dirty="0"/>
              <a:t>Kc </a:t>
            </a:r>
            <a:r>
              <a:rPr kumimoji="1" lang="ja-JP" altLang="en-US" dirty="0"/>
              <a:t>は、字句解析系 </a:t>
            </a:r>
            <a:r>
              <a:rPr kumimoji="1" lang="en-US" altLang="ja-JP" dirty="0" err="1"/>
              <a:t>LexicalAnalyzer</a:t>
            </a:r>
            <a:r>
              <a:rPr kumimoji="1" lang="en-US" altLang="ja-JP" dirty="0"/>
              <a:t> </a:t>
            </a:r>
            <a:r>
              <a:rPr kumimoji="1" lang="ja-JP" altLang="en-US" dirty="0"/>
              <a:t>から </a:t>
            </a:r>
            <a:r>
              <a:rPr kumimoji="1" lang="en-US" altLang="ja-JP" dirty="0"/>
              <a:t>Token</a:t>
            </a:r>
            <a:r>
              <a:rPr kumimoji="1" lang="ja-JP" altLang="en-US" dirty="0"/>
              <a:t> を受け取り、</a:t>
            </a:r>
            <a:endParaRPr kumimoji="1" lang="en-US" altLang="ja-JP" dirty="0"/>
          </a:p>
          <a:p>
            <a:r>
              <a:rPr kumimoji="1" lang="ja-JP" altLang="en-US" dirty="0"/>
              <a:t>受け取ったトークンが、マクロ構文の文法に合っているかを判定します。</a:t>
            </a:r>
            <a:endParaRPr kumimoji="1" lang="en-US" altLang="ja-JP" dirty="0"/>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6</a:t>
            </a:fld>
            <a:endParaRPr kumimoji="1" lang="ja-JP" altLang="en-US"/>
          </a:p>
        </p:txBody>
      </p:sp>
    </p:spTree>
    <p:extLst>
      <p:ext uri="{BB962C8B-B14F-4D97-AF65-F5344CB8AC3E}">
        <p14:creationId xmlns:p14="http://schemas.microsoft.com/office/powerpoint/2010/main" val="909473413"/>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parseT() </a:t>
            </a:r>
            <a:r>
              <a:rPr kumimoji="1" lang="ja-JP" altLang="en-US" dirty="0"/>
              <a:t>の返り値は </a:t>
            </a:r>
            <a:r>
              <a:rPr kumimoji="1" lang="en-US" altLang="ja-JP" dirty="0"/>
              <a:t>true </a:t>
            </a:r>
            <a:r>
              <a:rPr kumimoji="1" lang="ja-JP" altLang="en-US" dirty="0"/>
              <a:t>ですので、</a:t>
            </a:r>
            <a:r>
              <a:rPr kumimoji="1" lang="en-US" altLang="ja-JP" dirty="0"/>
              <a:t>if </a:t>
            </a:r>
            <a:r>
              <a:rPr kumimoji="1" lang="ja-JP" altLang="en-US" dirty="0"/>
              <a:t>文の中に入ります。</a:t>
            </a:r>
            <a:endParaRPr kumimoji="1" lang="en-US" altLang="ja-JP" dirty="0"/>
          </a:p>
          <a:p>
            <a:r>
              <a:rPr kumimoji="1" lang="ja-JP" altLang="en-US" dirty="0"/>
              <a:t>次は </a:t>
            </a:r>
            <a:r>
              <a:rPr kumimoji="1" lang="en-US" altLang="ja-JP" dirty="0"/>
              <a:t>“$” </a:t>
            </a:r>
            <a:r>
              <a:rPr kumimoji="1" lang="ja-JP" altLang="en-US" dirty="0"/>
              <a:t>の解析です。</a:t>
            </a:r>
            <a:endParaRPr kumimoji="1" lang="en-US" altLang="ja-JP" dirty="0"/>
          </a:p>
          <a:p>
            <a:r>
              <a:rPr kumimoji="1" lang="en-US" altLang="ja-JP" dirty="0"/>
              <a:t>“$” </a:t>
            </a:r>
            <a:r>
              <a:rPr kumimoji="1" lang="ja-JP" altLang="en-US" dirty="0"/>
              <a:t>は </a:t>
            </a:r>
            <a:r>
              <a:rPr kumimoji="1" lang="en-US" altLang="ja-JP" dirty="0"/>
              <a:t>if </a:t>
            </a:r>
            <a:r>
              <a:rPr kumimoji="1" lang="ja-JP" altLang="en-US" dirty="0"/>
              <a:t>文の条件に合いますので、</a:t>
            </a:r>
            <a:endParaRPr kumimoji="1" lang="en-US" altLang="ja-JP" dirty="0"/>
          </a:p>
          <a:p>
            <a:r>
              <a:rPr kumimoji="1" lang="en-US" altLang="ja-JP" dirty="0"/>
              <a:t>proceed() </a:t>
            </a:r>
            <a:r>
              <a:rPr kumimoji="1" lang="ja-JP" altLang="en-US" dirty="0"/>
              <a:t>で読み込み位置を先へ進めます。</a:t>
            </a:r>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60</a:t>
            </a:fld>
            <a:endParaRPr kumimoji="1" lang="ja-JP" altLang="en-US"/>
          </a:p>
        </p:txBody>
      </p:sp>
    </p:spTree>
    <p:extLst>
      <p:ext uri="{BB962C8B-B14F-4D97-AF65-F5344CB8AC3E}">
        <p14:creationId xmlns:p14="http://schemas.microsoft.com/office/powerpoint/2010/main" val="1100234153"/>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これで入力列を全て解析し終わりました。</a:t>
            </a:r>
            <a:endParaRPr kumimoji="1" lang="en-US" altLang="ja-JP" dirty="0"/>
          </a:p>
          <a:p>
            <a:r>
              <a:rPr kumimoji="1" lang="en-US" altLang="ja-JP" dirty="0" err="1"/>
              <a:t>parseE</a:t>
            </a:r>
            <a:r>
              <a:rPr kumimoji="1" lang="en-US" altLang="ja-JP" dirty="0"/>
              <a:t> </a:t>
            </a:r>
            <a:r>
              <a:rPr kumimoji="1" lang="ja-JP" altLang="en-US" dirty="0"/>
              <a:t>は </a:t>
            </a:r>
            <a:r>
              <a:rPr kumimoji="1" lang="en-US" altLang="ja-JP" dirty="0"/>
              <a:t>return true </a:t>
            </a:r>
            <a:r>
              <a:rPr kumimoji="1" lang="ja-JP" altLang="en-US" dirty="0"/>
              <a:t>で解析完了します。</a:t>
            </a:r>
            <a:endParaRPr kumimoji="1" lang="en-US" altLang="ja-JP" dirty="0"/>
          </a:p>
          <a:p>
            <a:r>
              <a:rPr kumimoji="1" lang="ja-JP" altLang="en-US" dirty="0"/>
              <a:t>この場合は、</a:t>
            </a:r>
            <a:r>
              <a:rPr kumimoji="1" lang="en-US" altLang="ja-JP" dirty="0"/>
              <a:t>&lt;E&gt; ::= &lt;T&gt; “$” </a:t>
            </a:r>
            <a:r>
              <a:rPr kumimoji="1" lang="ja-JP" altLang="en-US" dirty="0"/>
              <a:t>で解析できました。</a:t>
            </a:r>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61</a:t>
            </a:fld>
            <a:endParaRPr kumimoji="1" lang="ja-JP" altLang="en-US"/>
          </a:p>
        </p:txBody>
      </p:sp>
    </p:spTree>
    <p:extLst>
      <p:ext uri="{BB962C8B-B14F-4D97-AF65-F5344CB8AC3E}">
        <p14:creationId xmlns:p14="http://schemas.microsoft.com/office/powerpoint/2010/main" val="2656712654"/>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次は入力 </a:t>
            </a:r>
            <a:r>
              <a:rPr kumimoji="1" lang="en-US" altLang="ja-JP" dirty="0"/>
              <a:t>“c” “$” </a:t>
            </a:r>
            <a:r>
              <a:rPr kumimoji="1" lang="ja-JP" altLang="en-US" dirty="0"/>
              <a:t>が与えられた場合を見てみましょう。</a:t>
            </a:r>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62</a:t>
            </a:fld>
            <a:endParaRPr kumimoji="1" lang="ja-JP" altLang="en-US"/>
          </a:p>
        </p:txBody>
      </p:sp>
    </p:spTree>
    <p:extLst>
      <p:ext uri="{BB962C8B-B14F-4D97-AF65-F5344CB8AC3E}">
        <p14:creationId xmlns:p14="http://schemas.microsoft.com/office/powerpoint/2010/main" val="234715614"/>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まず終端記号 </a:t>
            </a:r>
            <a:r>
              <a:rPr kumimoji="1" lang="en-US" altLang="ja-JP" dirty="0"/>
              <a:t>“c” </a:t>
            </a:r>
            <a:r>
              <a:rPr kumimoji="1" lang="ja-JP" altLang="en-US" dirty="0"/>
              <a:t>を解析します。</a:t>
            </a:r>
            <a:endParaRPr kumimoji="1" lang="en-US" altLang="ja-JP" dirty="0"/>
          </a:p>
          <a:p>
            <a:r>
              <a:rPr kumimoji="1" lang="en-US" altLang="ja-JP" dirty="0" err="1"/>
              <a:t>parseE</a:t>
            </a:r>
            <a:r>
              <a:rPr kumimoji="1" lang="en-US" altLang="ja-JP" dirty="0"/>
              <a:t> </a:t>
            </a:r>
            <a:r>
              <a:rPr kumimoji="1" lang="ja-JP" altLang="en-US" dirty="0"/>
              <a:t>から </a:t>
            </a:r>
            <a:r>
              <a:rPr kumimoji="1" lang="en-US" altLang="ja-JP" dirty="0"/>
              <a:t>if </a:t>
            </a:r>
            <a:r>
              <a:rPr kumimoji="1" lang="ja-JP" altLang="en-US" dirty="0"/>
              <a:t>文の条件式 </a:t>
            </a:r>
            <a:r>
              <a:rPr kumimoji="1" lang="en-US" altLang="ja-JP" dirty="0"/>
              <a:t>parseT </a:t>
            </a:r>
            <a:r>
              <a:rPr kumimoji="1" lang="ja-JP" altLang="en-US" dirty="0"/>
              <a:t>に入り、そこからさらに </a:t>
            </a:r>
            <a:r>
              <a:rPr kumimoji="1" lang="en-US" altLang="ja-JP" dirty="0"/>
              <a:t>if </a:t>
            </a:r>
            <a:r>
              <a:rPr kumimoji="1" lang="ja-JP" altLang="en-US" dirty="0"/>
              <a:t>文の条件式で </a:t>
            </a:r>
            <a:r>
              <a:rPr kumimoji="1" lang="en-US" altLang="ja-JP" dirty="0"/>
              <a:t>parseF </a:t>
            </a:r>
            <a:r>
              <a:rPr kumimoji="1" lang="ja-JP" altLang="en-US" dirty="0"/>
              <a:t>と進みます。</a:t>
            </a:r>
            <a:endParaRPr kumimoji="1" lang="en-US" altLang="ja-JP" dirty="0"/>
          </a:p>
          <a:p>
            <a:r>
              <a:rPr kumimoji="1" lang="en-US" altLang="ja-JP" dirty="0"/>
              <a:t>“c” </a:t>
            </a:r>
            <a:r>
              <a:rPr kumimoji="1" lang="ja-JP" altLang="en-US" dirty="0"/>
              <a:t>は </a:t>
            </a:r>
            <a:r>
              <a:rPr kumimoji="1" lang="en-US" altLang="ja-JP" dirty="0"/>
              <a:t>&lt;F&gt; </a:t>
            </a:r>
            <a:r>
              <a:rPr kumimoji="1" lang="ja-JP" altLang="en-US" dirty="0"/>
              <a:t>のマクロ構文に合致しますので、</a:t>
            </a:r>
            <a:endParaRPr kumimoji="1" lang="en-US" altLang="ja-JP" dirty="0"/>
          </a:p>
          <a:p>
            <a:r>
              <a:rPr kumimoji="1" lang="ja-JP" altLang="en-US" dirty="0"/>
              <a:t>読み込み位置を一つ先へ進め、</a:t>
            </a:r>
            <a:endParaRPr kumimoji="1" lang="en-US" altLang="ja-JP" dirty="0"/>
          </a:p>
          <a:p>
            <a:r>
              <a:rPr kumimoji="1" lang="en-US" altLang="ja-JP" dirty="0"/>
              <a:t>true </a:t>
            </a:r>
            <a:r>
              <a:rPr kumimoji="1" lang="ja-JP" altLang="en-US" dirty="0"/>
              <a:t>が返ってきます。</a:t>
            </a:r>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63</a:t>
            </a:fld>
            <a:endParaRPr kumimoji="1" lang="ja-JP" altLang="en-US"/>
          </a:p>
        </p:txBody>
      </p:sp>
    </p:spTree>
    <p:extLst>
      <p:ext uri="{BB962C8B-B14F-4D97-AF65-F5344CB8AC3E}">
        <p14:creationId xmlns:p14="http://schemas.microsoft.com/office/powerpoint/2010/main" val="2121628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 </a:t>
            </a:r>
            <a:r>
              <a:rPr kumimoji="1" lang="en-US" altLang="ja-JP" dirty="0"/>
              <a:t>“$” </a:t>
            </a:r>
            <a:r>
              <a:rPr kumimoji="1" lang="ja-JP" altLang="en-US" dirty="0"/>
              <a:t>の解析ですが、</a:t>
            </a:r>
            <a:r>
              <a:rPr kumimoji="1" lang="en-US" altLang="ja-JP" dirty="0"/>
              <a:t>if </a:t>
            </a:r>
            <a:r>
              <a:rPr kumimoji="1" lang="ja-JP" altLang="en-US" dirty="0"/>
              <a:t>文の条件式は、</a:t>
            </a:r>
            <a:r>
              <a:rPr kumimoji="1" lang="en-US" altLang="ja-JP" dirty="0"/>
              <a:t>”+” </a:t>
            </a:r>
            <a:r>
              <a:rPr kumimoji="1" lang="ja-JP" altLang="en-US" dirty="0"/>
              <a:t>ですので合いません。</a:t>
            </a:r>
            <a:endParaRPr kumimoji="1" lang="en-US" altLang="ja-JP" dirty="0"/>
          </a:p>
          <a:p>
            <a:r>
              <a:rPr kumimoji="1" lang="en-US" altLang="ja-JP" dirty="0"/>
              <a:t>else </a:t>
            </a:r>
            <a:r>
              <a:rPr kumimoji="1" lang="ja-JP" altLang="en-US" dirty="0"/>
              <a:t>に行き、</a:t>
            </a:r>
            <a:r>
              <a:rPr kumimoji="1" lang="en-US" altLang="ja-JP" dirty="0"/>
              <a:t>backtrack </a:t>
            </a:r>
            <a:r>
              <a:rPr kumimoji="1" lang="ja-JP" altLang="en-US" dirty="0"/>
              <a:t>で読み込み位置を初期状態に戻します。</a:t>
            </a:r>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64</a:t>
            </a:fld>
            <a:endParaRPr kumimoji="1" lang="ja-JP" altLang="en-US"/>
          </a:p>
        </p:txBody>
      </p:sp>
    </p:spTree>
    <p:extLst>
      <p:ext uri="{BB962C8B-B14F-4D97-AF65-F5344CB8AC3E}">
        <p14:creationId xmlns:p14="http://schemas.microsoft.com/office/powerpoint/2010/main" val="376518143"/>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読み込み位置が最初の </a:t>
            </a:r>
            <a:r>
              <a:rPr kumimoji="1" lang="en-US" altLang="ja-JP" dirty="0"/>
              <a:t>“c” </a:t>
            </a:r>
            <a:r>
              <a:rPr kumimoji="1" lang="ja-JP" altLang="en-US" dirty="0"/>
              <a:t>に戻りました。</a:t>
            </a:r>
            <a:endParaRPr kumimoji="1" lang="en-US" altLang="ja-JP" dirty="0"/>
          </a:p>
          <a:p>
            <a:r>
              <a:rPr kumimoji="1" lang="en-US" altLang="ja-JP" dirty="0"/>
              <a:t>parseT </a:t>
            </a:r>
            <a:r>
              <a:rPr kumimoji="1" lang="ja-JP" altLang="en-US" dirty="0"/>
              <a:t>は解析失敗しましたので、</a:t>
            </a:r>
            <a:r>
              <a:rPr kumimoji="1" lang="en-US" altLang="ja-JP" dirty="0"/>
              <a:t>false </a:t>
            </a:r>
            <a:r>
              <a:rPr kumimoji="1" lang="ja-JP" altLang="en-US" dirty="0"/>
              <a:t>を返します。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65</a:t>
            </a:fld>
            <a:endParaRPr kumimoji="1" lang="ja-JP" altLang="en-US"/>
          </a:p>
        </p:txBody>
      </p:sp>
    </p:spTree>
    <p:extLst>
      <p:ext uri="{BB962C8B-B14F-4D97-AF65-F5344CB8AC3E}">
        <p14:creationId xmlns:p14="http://schemas.microsoft.com/office/powerpoint/2010/main" val="411865720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parseT </a:t>
            </a:r>
            <a:r>
              <a:rPr kumimoji="1" lang="ja-JP" altLang="en-US" dirty="0"/>
              <a:t>の返り値が </a:t>
            </a:r>
            <a:r>
              <a:rPr kumimoji="1" lang="en-US" altLang="ja-JP" dirty="0"/>
              <a:t>false </a:t>
            </a:r>
            <a:r>
              <a:rPr kumimoji="1" lang="ja-JP" altLang="en-US" dirty="0"/>
              <a:t>ですので、次は下の </a:t>
            </a:r>
            <a:r>
              <a:rPr kumimoji="1" lang="en-US" altLang="ja-JP" dirty="0"/>
              <a:t>if </a:t>
            </a:r>
            <a:r>
              <a:rPr kumimoji="1" lang="ja-JP" altLang="en-US" dirty="0"/>
              <a:t>文へ行きます。</a:t>
            </a:r>
            <a:endParaRPr kumimoji="1" lang="en-US" altLang="ja-JP" dirty="0"/>
          </a:p>
          <a:p>
            <a:r>
              <a:rPr kumimoji="1" lang="ja-JP" altLang="en-US" dirty="0"/>
              <a:t>条件式から、</a:t>
            </a:r>
            <a:r>
              <a:rPr kumimoji="1" lang="en-US" altLang="ja-JP" dirty="0"/>
              <a:t>parseF </a:t>
            </a:r>
            <a:r>
              <a:rPr kumimoji="1" lang="ja-JP" altLang="en-US" dirty="0"/>
              <a:t>へ行きます。</a:t>
            </a:r>
            <a:endParaRPr kumimoji="1" lang="en-US" altLang="ja-JP" dirty="0"/>
          </a:p>
          <a:p>
            <a:r>
              <a:rPr kumimoji="1" lang="en-US" altLang="ja-JP" dirty="0"/>
              <a:t>“c” </a:t>
            </a:r>
            <a:r>
              <a:rPr kumimoji="1" lang="ja-JP" altLang="en-US" dirty="0"/>
              <a:t>は </a:t>
            </a:r>
            <a:r>
              <a:rPr kumimoji="1" lang="en-US" altLang="ja-JP" dirty="0"/>
              <a:t>&lt;F&gt; </a:t>
            </a:r>
            <a:r>
              <a:rPr kumimoji="1" lang="ja-JP" altLang="en-US" dirty="0"/>
              <a:t>のマクロ構文に合致しますので、</a:t>
            </a:r>
            <a:endParaRPr kumimoji="1" lang="en-US" altLang="ja-JP" dirty="0"/>
          </a:p>
          <a:p>
            <a:r>
              <a:rPr kumimoji="1" lang="ja-JP" altLang="en-US" dirty="0"/>
              <a:t>読み込み位置を一つ先へ進め、</a:t>
            </a:r>
            <a:endParaRPr kumimoji="1" lang="en-US" altLang="ja-JP" dirty="0"/>
          </a:p>
          <a:p>
            <a:r>
              <a:rPr kumimoji="1" lang="en-US" altLang="ja-JP" dirty="0"/>
              <a:t>true </a:t>
            </a:r>
            <a:r>
              <a:rPr kumimoji="1" lang="ja-JP" altLang="en-US" dirty="0"/>
              <a:t>が返ってきます。</a:t>
            </a:r>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66</a:t>
            </a:fld>
            <a:endParaRPr kumimoji="1" lang="ja-JP" altLang="en-US"/>
          </a:p>
        </p:txBody>
      </p:sp>
    </p:spTree>
    <p:extLst>
      <p:ext uri="{BB962C8B-B14F-4D97-AF65-F5344CB8AC3E}">
        <p14:creationId xmlns:p14="http://schemas.microsoft.com/office/powerpoint/2010/main" val="299607280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parseF() </a:t>
            </a:r>
            <a:r>
              <a:rPr kumimoji="1" lang="ja-JP" altLang="en-US" dirty="0"/>
              <a:t>は </a:t>
            </a:r>
            <a:r>
              <a:rPr kumimoji="1" lang="en-US" altLang="ja-JP" dirty="0"/>
              <a:t>true</a:t>
            </a:r>
            <a:r>
              <a:rPr kumimoji="1" lang="ja-JP" altLang="en-US" dirty="0"/>
              <a:t> が返ってきますので、</a:t>
            </a:r>
            <a:endParaRPr kumimoji="1" lang="en-US" altLang="ja-JP" dirty="0"/>
          </a:p>
          <a:p>
            <a:r>
              <a:rPr kumimoji="1" lang="en-US" altLang="ja-JP" dirty="0"/>
              <a:t>if </a:t>
            </a:r>
            <a:r>
              <a:rPr kumimoji="1" lang="ja-JP" altLang="en-US" dirty="0"/>
              <a:t>文の中へ入って次は </a:t>
            </a:r>
            <a:r>
              <a:rPr kumimoji="1" lang="en-US" altLang="ja-JP" dirty="0"/>
              <a:t>“$” </a:t>
            </a:r>
            <a:r>
              <a:rPr kumimoji="1" lang="ja-JP" altLang="en-US" dirty="0"/>
              <a:t>の解析です。</a:t>
            </a:r>
            <a:endParaRPr kumimoji="1" lang="en-US" altLang="ja-JP" dirty="0"/>
          </a:p>
          <a:p>
            <a:r>
              <a:rPr kumimoji="1" lang="en-US" altLang="ja-JP" dirty="0"/>
              <a:t>if </a:t>
            </a:r>
            <a:r>
              <a:rPr kumimoji="1" lang="ja-JP" altLang="en-US" dirty="0"/>
              <a:t>文の条件式に合致しますので、読み込み位置を一つ先に進めます。</a:t>
            </a:r>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67</a:t>
            </a:fld>
            <a:endParaRPr kumimoji="1" lang="ja-JP" altLang="en-US"/>
          </a:p>
        </p:txBody>
      </p:sp>
    </p:spTree>
    <p:extLst>
      <p:ext uri="{BB962C8B-B14F-4D97-AF65-F5344CB8AC3E}">
        <p14:creationId xmlns:p14="http://schemas.microsoft.com/office/powerpoint/2010/main" val="1236515319"/>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これで入力列を全て解析し終わりました。</a:t>
            </a:r>
            <a:endParaRPr kumimoji="1" lang="en-US" altLang="ja-JP" dirty="0"/>
          </a:p>
          <a:p>
            <a:r>
              <a:rPr kumimoji="1" lang="en-US" altLang="ja-JP" dirty="0" err="1"/>
              <a:t>parseE</a:t>
            </a:r>
            <a:r>
              <a:rPr kumimoji="1" lang="en-US" altLang="ja-JP" dirty="0"/>
              <a:t> </a:t>
            </a:r>
            <a:r>
              <a:rPr kumimoji="1" lang="ja-JP" altLang="en-US" dirty="0"/>
              <a:t>は </a:t>
            </a:r>
            <a:r>
              <a:rPr kumimoji="1" lang="en-US" altLang="ja-JP" dirty="0"/>
              <a:t>return true </a:t>
            </a:r>
            <a:r>
              <a:rPr kumimoji="1" lang="ja-JP" altLang="en-US" dirty="0"/>
              <a:t>で解析完了します。</a:t>
            </a:r>
            <a:endParaRPr kumimoji="1" lang="en-US" altLang="ja-JP" dirty="0"/>
          </a:p>
          <a:p>
            <a:r>
              <a:rPr kumimoji="1" lang="ja-JP" altLang="en-US" dirty="0"/>
              <a:t>この場合は、</a:t>
            </a:r>
            <a:r>
              <a:rPr kumimoji="1" lang="en-US" altLang="ja-JP" dirty="0"/>
              <a:t>&lt;E&gt; ::= &lt;F&gt; “$” </a:t>
            </a:r>
            <a:r>
              <a:rPr kumimoji="1" lang="ja-JP" altLang="en-US" dirty="0"/>
              <a:t>で解析できました。</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それでは、今回の講義はこれで終了します。</a:t>
            </a:r>
            <a:endParaRPr kumimoji="1" lang="en-US" altLang="ja-JP" dirty="0"/>
          </a:p>
          <a:p>
            <a:r>
              <a:rPr kumimoji="1" lang="en-US" altLang="ja-JP" dirty="0" err="1"/>
              <a:t>GoogleClassroom</a:t>
            </a:r>
            <a:r>
              <a:rPr kumimoji="1" lang="en-US" altLang="ja-JP" dirty="0"/>
              <a:t> </a:t>
            </a:r>
            <a:r>
              <a:rPr kumimoji="1" lang="ja-JP" altLang="en-US" dirty="0"/>
              <a:t>に課題テストを挙げてありますので、来週の授業開始時までに提出してください。</a:t>
            </a:r>
            <a:endParaRPr kumimoji="1" lang="en-US" altLang="ja-JP" dirty="0"/>
          </a:p>
          <a:p>
            <a:r>
              <a:rPr kumimoji="1" lang="ja-JP" altLang="en-US" dirty="0"/>
              <a:t>お疲れ様でした。</a:t>
            </a:r>
          </a:p>
          <a:p>
            <a:endParaRPr kumimoji="1" lang="en-US" altLang="ja-JP" dirty="0"/>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68</a:t>
            </a:fld>
            <a:endParaRPr kumimoji="1" lang="ja-JP" altLang="en-US"/>
          </a:p>
        </p:txBody>
      </p:sp>
    </p:spTree>
    <p:extLst>
      <p:ext uri="{BB962C8B-B14F-4D97-AF65-F5344CB8AC3E}">
        <p14:creationId xmlns:p14="http://schemas.microsoft.com/office/powerpoint/2010/main" val="36344330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こちらは、</a:t>
            </a:r>
            <a:r>
              <a:rPr kumimoji="1" lang="en-US" altLang="ja-JP" dirty="0"/>
              <a:t>Kc </a:t>
            </a:r>
            <a:r>
              <a:rPr kumimoji="1" lang="ja-JP" altLang="en-US" dirty="0"/>
              <a:t>クラスのクラス図です。</a:t>
            </a:r>
            <a:endParaRPr kumimoji="1" lang="en-US" altLang="ja-JP" dirty="0"/>
          </a:p>
          <a:p>
            <a:r>
              <a:rPr kumimoji="1" lang="ja-JP" altLang="en-US" dirty="0"/>
              <a:t>ここに、</a:t>
            </a:r>
            <a:r>
              <a:rPr kumimoji="1" lang="en-US" altLang="ja-JP" dirty="0"/>
              <a:t>parse** </a:t>
            </a:r>
            <a:r>
              <a:rPr kumimoji="1" lang="ja-JP" altLang="en-US" dirty="0"/>
              <a:t>というメソッドが並んでいます。</a:t>
            </a:r>
            <a:endParaRPr kumimoji="1" lang="en-US" altLang="ja-JP" dirty="0"/>
          </a:p>
          <a:p>
            <a:r>
              <a:rPr kumimoji="1" lang="en-US" altLang="ja-JP" dirty="0"/>
              <a:t>Kc.java </a:t>
            </a:r>
            <a:r>
              <a:rPr kumimoji="1" lang="ja-JP" altLang="en-US" dirty="0"/>
              <a:t>では、非終端記号ごとに、それを解析するメソッドを作ります。</a:t>
            </a:r>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7</a:t>
            </a:fld>
            <a:endParaRPr kumimoji="1" lang="ja-JP" altLang="en-US"/>
          </a:p>
        </p:txBody>
      </p:sp>
    </p:spTree>
    <p:extLst>
      <p:ext uri="{BB962C8B-B14F-4D97-AF65-F5344CB8AC3E}">
        <p14:creationId xmlns:p14="http://schemas.microsoft.com/office/powerpoint/2010/main" val="16671885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構文解析プログラム作成の中心になるのが、非終端記号ごとに</a:t>
            </a:r>
            <a:endParaRPr kumimoji="1" lang="en-US" altLang="ja-JP" dirty="0"/>
          </a:p>
          <a:p>
            <a:r>
              <a:rPr kumimoji="1" lang="ja-JP" altLang="en-US" dirty="0"/>
              <a:t>解析用メソッドを作る部分です。</a:t>
            </a:r>
            <a:endParaRPr kumimoji="1" lang="en-US" altLang="ja-JP" dirty="0"/>
          </a:p>
          <a:p>
            <a:r>
              <a:rPr kumimoji="1" lang="ja-JP" altLang="en-US" dirty="0"/>
              <a:t>非終端記号 </a:t>
            </a:r>
            <a:r>
              <a:rPr kumimoji="1" lang="en-US" altLang="ja-JP" dirty="0"/>
              <a:t>&lt;A&gt;</a:t>
            </a:r>
            <a:r>
              <a:rPr kumimoji="1" lang="ja-JP" altLang="en-US" dirty="0"/>
              <a:t>を解析する場合は、</a:t>
            </a:r>
            <a:endParaRPr kumimoji="1" lang="en-US" altLang="ja-JP" dirty="0"/>
          </a:p>
          <a:p>
            <a:r>
              <a:rPr kumimoji="1" lang="en-US" altLang="ja-JP" dirty="0" err="1"/>
              <a:t>parseA</a:t>
            </a:r>
            <a:r>
              <a:rPr kumimoji="1" lang="en-US" altLang="ja-JP" dirty="0"/>
              <a:t> </a:t>
            </a:r>
            <a:r>
              <a:rPr kumimoji="1" lang="ja-JP" altLang="en-US" dirty="0"/>
              <a:t>というメソッドを作ります。</a:t>
            </a:r>
            <a:endParaRPr kumimoji="1" lang="en-US" altLang="ja-JP" dirty="0"/>
          </a:p>
          <a:p>
            <a:r>
              <a:rPr kumimoji="1" lang="en-US" altLang="ja-JP" dirty="0" err="1"/>
              <a:t>parseA</a:t>
            </a:r>
            <a:r>
              <a:rPr kumimoji="1" lang="en-US" altLang="ja-JP" dirty="0"/>
              <a:t> </a:t>
            </a:r>
            <a:r>
              <a:rPr kumimoji="1" lang="ja-JP" altLang="en-US" dirty="0"/>
              <a:t>では、トークンの並びが、非終端記号 </a:t>
            </a:r>
            <a:r>
              <a:rPr kumimoji="1" lang="en-US" altLang="ja-JP" dirty="0"/>
              <a:t>&lt;A&gt; </a:t>
            </a:r>
            <a:r>
              <a:rPr kumimoji="1" lang="ja-JP" altLang="en-US" dirty="0"/>
              <a:t>のマクロ構文と合っているか判定し、</a:t>
            </a:r>
            <a:endParaRPr kumimoji="1" lang="en-US" altLang="ja-JP" dirty="0"/>
          </a:p>
          <a:p>
            <a:r>
              <a:rPr kumimoji="1" lang="ja-JP" altLang="en-US" dirty="0"/>
              <a:t>合っていなければエラーとしてはじきます。</a:t>
            </a:r>
            <a:endParaRPr kumimoji="1" lang="en-US" altLang="ja-JP" dirty="0"/>
          </a:p>
          <a:p>
            <a:r>
              <a:rPr kumimoji="1" lang="ja-JP" altLang="en-US" dirty="0"/>
              <a:t>構文解析の段階では、マクロ構文に合っているか否かを判定するだけですが、</a:t>
            </a:r>
            <a:endParaRPr kumimoji="1" lang="en-US" altLang="ja-JP" dirty="0"/>
          </a:p>
          <a:p>
            <a:r>
              <a:rPr kumimoji="1" lang="ja-JP" altLang="en-US" dirty="0"/>
              <a:t>コード生成をするときには、さらにコード生成の命令を埋め込んでいきます。</a:t>
            </a:r>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8</a:t>
            </a:fld>
            <a:endParaRPr kumimoji="1" lang="ja-JP" altLang="en-US"/>
          </a:p>
        </p:txBody>
      </p:sp>
    </p:spTree>
    <p:extLst>
      <p:ext uri="{BB962C8B-B14F-4D97-AF65-F5344CB8AC3E}">
        <p14:creationId xmlns:p14="http://schemas.microsoft.com/office/powerpoint/2010/main" val="18742121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構文解析プログラムの例を見てみます。</a:t>
            </a:r>
            <a:endParaRPr kumimoji="1" lang="en-US" altLang="ja-JP" dirty="0"/>
          </a:p>
          <a:p>
            <a:r>
              <a:rPr kumimoji="1" lang="ja-JP" altLang="en-US" dirty="0"/>
              <a:t>ここでは、</a:t>
            </a:r>
            <a:r>
              <a:rPr kumimoji="1" lang="en-US" altLang="ja-JP" dirty="0"/>
              <a:t>&lt;</a:t>
            </a:r>
            <a:r>
              <a:rPr kumimoji="1" lang="en-US" altLang="ja-JP" dirty="0" err="1"/>
              <a:t>decl</a:t>
            </a:r>
            <a:r>
              <a:rPr kumimoji="1" lang="en-US" altLang="ja-JP" dirty="0"/>
              <a:t>&gt; </a:t>
            </a:r>
            <a:r>
              <a:rPr kumimoji="1" lang="ja-JP" altLang="en-US" dirty="0"/>
              <a:t>という非終端記号の解析をしてみます。</a:t>
            </a:r>
            <a:endParaRPr kumimoji="1" lang="en-US" altLang="ja-JP" dirty="0"/>
          </a:p>
          <a:p>
            <a:r>
              <a:rPr kumimoji="1" lang="en-US" altLang="ja-JP" dirty="0"/>
              <a:t>&lt;</a:t>
            </a:r>
            <a:r>
              <a:rPr kumimoji="1" lang="en-US" altLang="ja-JP" dirty="0" err="1"/>
              <a:t>decl</a:t>
            </a:r>
            <a:r>
              <a:rPr kumimoji="1" lang="en-US" altLang="ja-JP" dirty="0"/>
              <a:t>&gt; </a:t>
            </a:r>
            <a:r>
              <a:rPr kumimoji="1" lang="ja-JP" altLang="en-US" dirty="0"/>
              <a:t>は、</a:t>
            </a:r>
            <a:r>
              <a:rPr kumimoji="1" lang="en-US" altLang="ja-JP" dirty="0"/>
              <a:t>&lt;</a:t>
            </a:r>
            <a:r>
              <a:rPr kumimoji="1" lang="en-US" altLang="ja-JP" dirty="0" err="1"/>
              <a:t>decl</a:t>
            </a:r>
            <a:r>
              <a:rPr kumimoji="1" lang="en-US" altLang="ja-JP" dirty="0"/>
              <a:t>&gt; = “int” NAME “;” </a:t>
            </a:r>
            <a:r>
              <a:rPr kumimoji="1" lang="ja-JP" altLang="en-US" dirty="0"/>
              <a:t>というマクロ構文が与えられているとします。</a:t>
            </a:r>
            <a:endParaRPr kumimoji="1" lang="en-US" altLang="ja-JP" dirty="0"/>
          </a:p>
          <a:p>
            <a:r>
              <a:rPr kumimoji="1" lang="en-US" altLang="ja-JP" dirty="0"/>
              <a:t>Token </a:t>
            </a:r>
            <a:r>
              <a:rPr kumimoji="1" lang="ja-JP" altLang="en-US" dirty="0"/>
              <a:t>型変数 </a:t>
            </a:r>
            <a:r>
              <a:rPr kumimoji="1" lang="en-US" altLang="ja-JP" dirty="0"/>
              <a:t>token </a:t>
            </a:r>
            <a:r>
              <a:rPr kumimoji="1" lang="ja-JP" altLang="en-US" dirty="0"/>
              <a:t>には現在読み込み中のトークンが入っているとし、</a:t>
            </a:r>
            <a:endParaRPr kumimoji="1" lang="en-US" altLang="ja-JP" dirty="0"/>
          </a:p>
          <a:p>
            <a:r>
              <a:rPr kumimoji="1" lang="ja-JP" altLang="en-US" dirty="0"/>
              <a:t>また、</a:t>
            </a:r>
            <a:r>
              <a:rPr kumimoji="1" lang="en-US" altLang="ja-JP" dirty="0" err="1"/>
              <a:t>nextToken</a:t>
            </a:r>
            <a:r>
              <a:rPr kumimoji="1" lang="en-US" altLang="ja-JP" dirty="0"/>
              <a:t>() </a:t>
            </a:r>
            <a:r>
              <a:rPr kumimoji="1" lang="ja-JP" altLang="en-US" dirty="0"/>
              <a:t>は次のトークンを読むための </a:t>
            </a:r>
            <a:r>
              <a:rPr kumimoji="1" lang="en-US" altLang="ja-JP" dirty="0" err="1"/>
              <a:t>LexicalAnalyzer</a:t>
            </a:r>
            <a:r>
              <a:rPr kumimoji="1" lang="en-US" altLang="ja-JP" dirty="0"/>
              <a:t> </a:t>
            </a:r>
            <a:r>
              <a:rPr kumimoji="1" lang="ja-JP" altLang="en-US" dirty="0"/>
              <a:t>クラスのメソッドです。</a:t>
            </a:r>
            <a:endParaRPr kumimoji="1" lang="en-US" altLang="ja-JP" dirty="0"/>
          </a:p>
          <a:p>
            <a:r>
              <a:rPr kumimoji="1" lang="ja-JP" altLang="en-US" dirty="0"/>
              <a:t>構文解析の基本戦略は、現在読んでいるトークンが、マクロ構文と合っているか判定し、</a:t>
            </a:r>
            <a:endParaRPr kumimoji="1" lang="en-US" altLang="ja-JP" dirty="0"/>
          </a:p>
          <a:p>
            <a:r>
              <a:rPr kumimoji="1" lang="ja-JP" altLang="en-US" dirty="0"/>
              <a:t>合っていれば次のトークンを読む、とうのを繰り返していきます。</a:t>
            </a:r>
            <a:endParaRPr kumimoji="1" lang="en-US" altLang="ja-JP" dirty="0"/>
          </a:p>
          <a:p>
            <a:r>
              <a:rPr kumimoji="1" lang="en-US" altLang="ja-JP" dirty="0"/>
              <a:t>&lt;</a:t>
            </a:r>
            <a:r>
              <a:rPr kumimoji="1" lang="en-US" altLang="ja-JP" dirty="0" err="1"/>
              <a:t>Decl</a:t>
            </a:r>
            <a:r>
              <a:rPr kumimoji="1" lang="en-US" altLang="ja-JP" dirty="0"/>
              <a:t>&gt; </a:t>
            </a:r>
            <a:r>
              <a:rPr kumimoji="1" lang="ja-JP" altLang="en-US" dirty="0"/>
              <a:t>の場合、最初のトークンは </a:t>
            </a:r>
            <a:r>
              <a:rPr kumimoji="1" lang="en-US" altLang="ja-JP" dirty="0"/>
              <a:t>“int” </a:t>
            </a:r>
            <a:r>
              <a:rPr kumimoji="1" lang="ja-JP" altLang="en-US" dirty="0"/>
              <a:t>ですので、現在読んでいるトークンが </a:t>
            </a:r>
            <a:r>
              <a:rPr kumimoji="1" lang="en-US" altLang="ja-JP" dirty="0"/>
              <a:t>“int” </a:t>
            </a:r>
            <a:r>
              <a:rPr kumimoji="1" lang="ja-JP" altLang="en-US" dirty="0"/>
              <a:t>かどうか</a:t>
            </a:r>
            <a:endParaRPr kumimoji="1" lang="en-US" altLang="ja-JP" dirty="0"/>
          </a:p>
          <a:p>
            <a:r>
              <a:rPr kumimoji="1" lang="ja-JP" altLang="en-US" dirty="0"/>
              <a:t>判定します。</a:t>
            </a:r>
            <a:endParaRPr kumimoji="1" lang="en-US" altLang="ja-JP" dirty="0"/>
          </a:p>
          <a:p>
            <a:r>
              <a:rPr kumimoji="1" lang="en-US" altLang="ja-JP" dirty="0"/>
              <a:t>“int” </a:t>
            </a:r>
            <a:r>
              <a:rPr kumimoji="1" lang="ja-JP" altLang="en-US" dirty="0"/>
              <a:t>であれば、</a:t>
            </a:r>
            <a:r>
              <a:rPr kumimoji="1" lang="en-US" altLang="ja-JP" dirty="0" err="1"/>
              <a:t>nextToken</a:t>
            </a:r>
            <a:r>
              <a:rPr kumimoji="1" lang="en-US" altLang="ja-JP" dirty="0"/>
              <a:t>() </a:t>
            </a:r>
            <a:r>
              <a:rPr kumimoji="1" lang="ja-JP" altLang="en-US" dirty="0"/>
              <a:t>メソッドを使って次のトークンを読みます。</a:t>
            </a:r>
            <a:endParaRPr kumimoji="1" lang="en-US" altLang="ja-JP" dirty="0"/>
          </a:p>
          <a:p>
            <a:r>
              <a:rPr kumimoji="1" lang="en-US" altLang="ja-JP" dirty="0"/>
              <a:t>“int” </a:t>
            </a:r>
            <a:r>
              <a:rPr kumimoji="1" lang="ja-JP" altLang="en-US" dirty="0"/>
              <a:t>以外であれば、</a:t>
            </a:r>
            <a:r>
              <a:rPr kumimoji="1" lang="en-US" altLang="ja-JP" dirty="0" err="1"/>
              <a:t>syntaxError</a:t>
            </a:r>
            <a:r>
              <a:rPr kumimoji="1" lang="en-US" altLang="ja-JP" dirty="0"/>
              <a:t>() </a:t>
            </a:r>
            <a:r>
              <a:rPr kumimoji="1" lang="ja-JP" altLang="en-US" dirty="0"/>
              <a:t>メソッドに飛ばしてエラーメッセージを出します。</a:t>
            </a:r>
            <a:endParaRPr kumimoji="1" lang="en-US" altLang="ja-JP" dirty="0"/>
          </a:p>
          <a:p>
            <a:r>
              <a:rPr kumimoji="1" lang="ja-JP" altLang="en-US" dirty="0"/>
              <a:t>マクロ構文では、</a:t>
            </a:r>
            <a:r>
              <a:rPr kumimoji="1" lang="en-US" altLang="ja-JP" dirty="0"/>
              <a:t>”int” </a:t>
            </a:r>
            <a:r>
              <a:rPr kumimoji="1" lang="ja-JP" altLang="en-US" dirty="0"/>
              <a:t>の次のトークンは </a:t>
            </a:r>
            <a:r>
              <a:rPr kumimoji="1" lang="en-US" altLang="ja-JP" dirty="0"/>
              <a:t>NAME </a:t>
            </a:r>
            <a:r>
              <a:rPr kumimoji="1" lang="ja-JP" altLang="en-US" dirty="0"/>
              <a:t>ですので、今読んでいるトークンが </a:t>
            </a:r>
            <a:r>
              <a:rPr kumimoji="1" lang="en-US" altLang="ja-JP" dirty="0"/>
              <a:t>NAME </a:t>
            </a:r>
            <a:r>
              <a:rPr kumimoji="1" lang="ja-JP" altLang="en-US" dirty="0"/>
              <a:t>かどうか判定します。</a:t>
            </a:r>
            <a:endParaRPr kumimoji="1" lang="en-US" altLang="ja-JP" dirty="0"/>
          </a:p>
          <a:p>
            <a:r>
              <a:rPr kumimoji="1" lang="en-US" altLang="ja-JP" dirty="0"/>
              <a:t>NAME </a:t>
            </a:r>
            <a:r>
              <a:rPr kumimoji="1" lang="ja-JP" altLang="en-US" dirty="0"/>
              <a:t>であれば、さらに次のトークンを読んで </a:t>
            </a:r>
            <a:r>
              <a:rPr kumimoji="1" lang="en-US" altLang="ja-JP" dirty="0"/>
              <a:t>“;” </a:t>
            </a:r>
            <a:r>
              <a:rPr kumimoji="1" lang="ja-JP" altLang="en-US" dirty="0"/>
              <a:t>かどうか判定します。</a:t>
            </a:r>
          </a:p>
        </p:txBody>
      </p:sp>
      <p:sp>
        <p:nvSpPr>
          <p:cNvPr id="4" name="スライド番号プレースホルダー 3"/>
          <p:cNvSpPr>
            <a:spLocks noGrp="1"/>
          </p:cNvSpPr>
          <p:nvPr>
            <p:ph type="sldNum" sz="quarter" idx="5"/>
          </p:nvPr>
        </p:nvSpPr>
        <p:spPr/>
        <p:txBody>
          <a:bodyPr/>
          <a:lstStyle/>
          <a:p>
            <a:fld id="{F096F791-F7C0-4305-A96E-DB6855AA907A}" type="slidenum">
              <a:rPr kumimoji="1" lang="ja-JP" altLang="en-US" smtClean="0"/>
              <a:t>9</a:t>
            </a:fld>
            <a:endParaRPr kumimoji="1" lang="ja-JP" altLang="en-US"/>
          </a:p>
        </p:txBody>
      </p:sp>
    </p:spTree>
    <p:extLst>
      <p:ext uri="{BB962C8B-B14F-4D97-AF65-F5344CB8AC3E}">
        <p14:creationId xmlns:p14="http://schemas.microsoft.com/office/powerpoint/2010/main" val="3569776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
          <p:cNvGrpSpPr>
            <a:grpSpLocks/>
          </p:cNvGrpSpPr>
          <p:nvPr/>
        </p:nvGrpSpPr>
        <p:grpSpPr bwMode="auto">
          <a:xfrm>
            <a:off x="0" y="6350"/>
            <a:ext cx="9140825" cy="6851650"/>
            <a:chOff x="0" y="4"/>
            <a:chExt cx="5758" cy="4316"/>
          </a:xfrm>
        </p:grpSpPr>
        <p:grpSp>
          <p:nvGrpSpPr>
            <p:cNvPr id="5" name="Group 3"/>
            <p:cNvGrpSpPr>
              <a:grpSpLocks/>
            </p:cNvGrpSpPr>
            <p:nvPr/>
          </p:nvGrpSpPr>
          <p:grpSpPr bwMode="auto">
            <a:xfrm>
              <a:off x="0" y="1161"/>
              <a:ext cx="5758" cy="3159"/>
              <a:chOff x="0" y="1161"/>
              <a:chExt cx="5758" cy="3159"/>
            </a:xfrm>
          </p:grpSpPr>
          <p:sp>
            <p:nvSpPr>
              <p:cNvPr id="16" name="Freeform 4"/>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17" name="Freeform 5"/>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grpSp>
        <p:sp>
          <p:nvSpPr>
            <p:cNvPr id="6" name="Freeform 6"/>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7" name="Freeform 7"/>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8" name="Freeform 8"/>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grpSp>
          <p:nvGrpSpPr>
            <p:cNvPr id="9" name="Group 9"/>
            <p:cNvGrpSpPr>
              <a:grpSpLocks/>
            </p:cNvGrpSpPr>
            <p:nvPr/>
          </p:nvGrpSpPr>
          <p:grpSpPr bwMode="auto">
            <a:xfrm>
              <a:off x="348" y="4"/>
              <a:ext cx="5410" cy="4316"/>
              <a:chOff x="348" y="4"/>
              <a:chExt cx="5410" cy="4316"/>
            </a:xfrm>
          </p:grpSpPr>
          <p:sp>
            <p:nvSpPr>
              <p:cNvPr id="10" name="Freeform 10"/>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11" name="Freeform 11"/>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12" name="Freeform 12"/>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13" name="Freeform 13"/>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14" name="Freeform 14"/>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15" name="Freeform 15"/>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grpSp>
      </p:grpSp>
      <p:sp>
        <p:nvSpPr>
          <p:cNvPr id="8208" name="Rectangle 16"/>
          <p:cNvSpPr>
            <a:spLocks noGrp="1" noChangeArrowheads="1"/>
          </p:cNvSpPr>
          <p:nvPr>
            <p:ph type="ctrTitle" sz="quarter"/>
          </p:nvPr>
        </p:nvSpPr>
        <p:spPr>
          <a:xfrm>
            <a:off x="1066800" y="1997075"/>
            <a:ext cx="7086600" cy="1431925"/>
          </a:xfrm>
        </p:spPr>
        <p:txBody>
          <a:bodyPr anchor="b"/>
          <a:lstStyle>
            <a:lvl1pPr>
              <a:defRPr/>
            </a:lvl1pPr>
          </a:lstStyle>
          <a:p>
            <a:r>
              <a:rPr lang="ja-JP" altLang="en-US"/>
              <a:t>マスタ タイトルの書式設定</a:t>
            </a:r>
          </a:p>
        </p:txBody>
      </p:sp>
      <p:sp>
        <p:nvSpPr>
          <p:cNvPr id="8209" name="Rectangle 17"/>
          <p:cNvSpPr>
            <a:spLocks noGrp="1" noChangeArrowheads="1"/>
          </p:cNvSpPr>
          <p:nvPr>
            <p:ph type="subTitle" sz="quarter" idx="1"/>
          </p:nvPr>
        </p:nvSpPr>
        <p:spPr>
          <a:xfrm>
            <a:off x="1066800" y="3886200"/>
            <a:ext cx="6400800" cy="1752600"/>
          </a:xfrm>
        </p:spPr>
        <p:txBody>
          <a:bodyPr/>
          <a:lstStyle>
            <a:lvl1pPr marL="0" indent="0">
              <a:buFont typeface="Wingdings" pitchFamily="2" charset="2"/>
              <a:buNone/>
              <a:defRPr/>
            </a:lvl1pPr>
          </a:lstStyle>
          <a:p>
            <a:r>
              <a:rPr lang="ja-JP" altLang="en-US"/>
              <a:t>マスタ サブタイトルの書式設定</a:t>
            </a:r>
          </a:p>
        </p:txBody>
      </p:sp>
      <p:sp>
        <p:nvSpPr>
          <p:cNvPr id="18" name="Rectangle 18"/>
          <p:cNvSpPr>
            <a:spLocks noGrp="1" noChangeArrowheads="1"/>
          </p:cNvSpPr>
          <p:nvPr>
            <p:ph type="dt" sz="quarter" idx="10"/>
          </p:nvPr>
        </p:nvSpPr>
        <p:spPr/>
        <p:txBody>
          <a:bodyPr/>
          <a:lstStyle>
            <a:lvl1pPr>
              <a:defRPr/>
            </a:lvl1pPr>
          </a:lstStyle>
          <a:p>
            <a:pPr>
              <a:defRPr/>
            </a:pPr>
            <a:endParaRPr lang="en-US" altLang="ja-JP"/>
          </a:p>
        </p:txBody>
      </p:sp>
      <p:sp>
        <p:nvSpPr>
          <p:cNvPr id="19" name="Rectangle 19"/>
          <p:cNvSpPr>
            <a:spLocks noGrp="1" noChangeArrowheads="1"/>
          </p:cNvSpPr>
          <p:nvPr>
            <p:ph type="ftr" sz="quarter" idx="11"/>
          </p:nvPr>
        </p:nvSpPr>
        <p:spPr>
          <a:xfrm>
            <a:off x="3352800" y="6248400"/>
            <a:ext cx="2895600" cy="457200"/>
          </a:xfrm>
        </p:spPr>
        <p:txBody>
          <a:bodyPr/>
          <a:lstStyle>
            <a:lvl1pPr>
              <a:defRPr/>
            </a:lvl1pPr>
          </a:lstStyle>
          <a:p>
            <a:pPr>
              <a:defRPr/>
            </a:pPr>
            <a:endParaRPr lang="en-US" altLang="ja-JP"/>
          </a:p>
        </p:txBody>
      </p:sp>
      <p:sp>
        <p:nvSpPr>
          <p:cNvPr id="20" name="Rectangle 20"/>
          <p:cNvSpPr>
            <a:spLocks noGrp="1" noChangeArrowheads="1"/>
          </p:cNvSpPr>
          <p:nvPr>
            <p:ph type="sldNum" sz="quarter" idx="12"/>
          </p:nvPr>
        </p:nvSpPr>
        <p:spPr/>
        <p:txBody>
          <a:bodyPr/>
          <a:lstStyle>
            <a:lvl1pPr>
              <a:defRPr smtClean="0"/>
            </a:lvl1pPr>
          </a:lstStyle>
          <a:p>
            <a:pPr>
              <a:defRPr/>
            </a:pPr>
            <a:fld id="{A39AD31C-1EA0-4675-A9FA-8C20B8E90EDE}" type="slidenum">
              <a:rPr lang="en-US" altLang="ja-JP"/>
              <a:pPr>
                <a:defRPr/>
              </a:pPr>
              <a:t>‹#›</a:t>
            </a:fld>
            <a:endParaRPr lang="en-US" altLang="ja-JP"/>
          </a:p>
        </p:txBody>
      </p:sp>
    </p:spTree>
    <p:extLst>
      <p:ext uri="{BB962C8B-B14F-4D97-AF65-F5344CB8AC3E}">
        <p14:creationId xmlns:p14="http://schemas.microsoft.com/office/powerpoint/2010/main" val="1601337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9"/>
          <p:cNvSpPr>
            <a:spLocks noGrp="1" noChangeArrowheads="1"/>
          </p:cNvSpPr>
          <p:nvPr>
            <p:ph type="sldNum" sz="quarter" idx="12"/>
          </p:nvPr>
        </p:nvSpPr>
        <p:spPr>
          <a:ln/>
        </p:spPr>
        <p:txBody>
          <a:bodyPr/>
          <a:lstStyle>
            <a:lvl1pPr>
              <a:defRPr/>
            </a:lvl1pPr>
          </a:lstStyle>
          <a:p>
            <a:pPr>
              <a:defRPr/>
            </a:pPr>
            <a:fld id="{E127C5FD-A00C-4AAE-82A2-498FA11C617B}" type="slidenum">
              <a:rPr lang="en-US" altLang="ja-JP"/>
              <a:pPr>
                <a:defRPr/>
              </a:pPr>
              <a:t>‹#›</a:t>
            </a:fld>
            <a:endParaRPr lang="en-US" altLang="ja-JP"/>
          </a:p>
        </p:txBody>
      </p:sp>
    </p:spTree>
    <p:extLst>
      <p:ext uri="{BB962C8B-B14F-4D97-AF65-F5344CB8AC3E}">
        <p14:creationId xmlns:p14="http://schemas.microsoft.com/office/powerpoint/2010/main" val="1184120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24650" y="304800"/>
            <a:ext cx="1885950" cy="57912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1066800" y="304800"/>
            <a:ext cx="5505450" cy="57912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9"/>
          <p:cNvSpPr>
            <a:spLocks noGrp="1" noChangeArrowheads="1"/>
          </p:cNvSpPr>
          <p:nvPr>
            <p:ph type="sldNum" sz="quarter" idx="12"/>
          </p:nvPr>
        </p:nvSpPr>
        <p:spPr>
          <a:ln/>
        </p:spPr>
        <p:txBody>
          <a:bodyPr/>
          <a:lstStyle>
            <a:lvl1pPr>
              <a:defRPr/>
            </a:lvl1pPr>
          </a:lstStyle>
          <a:p>
            <a:pPr>
              <a:defRPr/>
            </a:pPr>
            <a:fld id="{6D6D04AC-0985-426F-A65A-16BF19E7DB18}" type="slidenum">
              <a:rPr lang="en-US" altLang="ja-JP"/>
              <a:pPr>
                <a:defRPr/>
              </a:pPr>
              <a:t>‹#›</a:t>
            </a:fld>
            <a:endParaRPr lang="en-US" altLang="ja-JP"/>
          </a:p>
        </p:txBody>
      </p:sp>
    </p:spTree>
    <p:extLst>
      <p:ext uri="{BB962C8B-B14F-4D97-AF65-F5344CB8AC3E}">
        <p14:creationId xmlns:p14="http://schemas.microsoft.com/office/powerpoint/2010/main" val="1424789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066800" y="304800"/>
            <a:ext cx="7543800" cy="1431925"/>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1066800" y="1981200"/>
            <a:ext cx="3695700" cy="41148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914900" y="1981200"/>
            <a:ext cx="3695700" cy="19812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914900" y="4114800"/>
            <a:ext cx="3695700" cy="19812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19"/>
          <p:cNvSpPr>
            <a:spLocks noGrp="1" noChangeArrowheads="1"/>
          </p:cNvSpPr>
          <p:nvPr>
            <p:ph type="sldNum" sz="quarter" idx="12"/>
          </p:nvPr>
        </p:nvSpPr>
        <p:spPr>
          <a:ln/>
        </p:spPr>
        <p:txBody>
          <a:bodyPr/>
          <a:lstStyle>
            <a:lvl1pPr>
              <a:defRPr/>
            </a:lvl1pPr>
          </a:lstStyle>
          <a:p>
            <a:pPr>
              <a:defRPr/>
            </a:pPr>
            <a:fld id="{A569625B-7251-40A9-A119-58025784DC0E}" type="slidenum">
              <a:rPr lang="en-US" altLang="ja-JP"/>
              <a:pPr>
                <a:defRPr/>
              </a:pPr>
              <a:t>‹#›</a:t>
            </a:fld>
            <a:endParaRPr lang="en-US" altLang="ja-JP"/>
          </a:p>
        </p:txBody>
      </p:sp>
    </p:spTree>
    <p:extLst>
      <p:ext uri="{BB962C8B-B14F-4D97-AF65-F5344CB8AC3E}">
        <p14:creationId xmlns:p14="http://schemas.microsoft.com/office/powerpoint/2010/main" val="2915332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066800" y="304800"/>
            <a:ext cx="7543800" cy="1431925"/>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1066800" y="1981200"/>
            <a:ext cx="3695700" cy="41148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914900" y="1981200"/>
            <a:ext cx="3695700" cy="41148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9"/>
          <p:cNvSpPr>
            <a:spLocks noGrp="1" noChangeArrowheads="1"/>
          </p:cNvSpPr>
          <p:nvPr>
            <p:ph type="sldNum" sz="quarter" idx="12"/>
          </p:nvPr>
        </p:nvSpPr>
        <p:spPr>
          <a:ln/>
        </p:spPr>
        <p:txBody>
          <a:bodyPr/>
          <a:lstStyle>
            <a:lvl1pPr>
              <a:defRPr/>
            </a:lvl1pPr>
          </a:lstStyle>
          <a:p>
            <a:pPr>
              <a:defRPr/>
            </a:pPr>
            <a:fld id="{ABB35A6F-2369-4B5D-9708-94433E1A2F33}" type="slidenum">
              <a:rPr lang="en-US" altLang="ja-JP"/>
              <a:pPr>
                <a:defRPr/>
              </a:pPr>
              <a:t>‹#›</a:t>
            </a:fld>
            <a:endParaRPr lang="en-US" altLang="ja-JP"/>
          </a:p>
        </p:txBody>
      </p:sp>
    </p:spTree>
    <p:extLst>
      <p:ext uri="{BB962C8B-B14F-4D97-AF65-F5344CB8AC3E}">
        <p14:creationId xmlns:p14="http://schemas.microsoft.com/office/powerpoint/2010/main" val="2686452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9"/>
          <p:cNvSpPr>
            <a:spLocks noGrp="1" noChangeArrowheads="1"/>
          </p:cNvSpPr>
          <p:nvPr>
            <p:ph type="sldNum" sz="quarter" idx="12"/>
          </p:nvPr>
        </p:nvSpPr>
        <p:spPr>
          <a:ln/>
        </p:spPr>
        <p:txBody>
          <a:bodyPr/>
          <a:lstStyle>
            <a:lvl1pPr>
              <a:defRPr/>
            </a:lvl1pPr>
          </a:lstStyle>
          <a:p>
            <a:pPr>
              <a:defRPr/>
            </a:pPr>
            <a:fld id="{CEA162ED-3858-4608-A693-6AC3FB791E6A}" type="slidenum">
              <a:rPr lang="en-US" altLang="ja-JP"/>
              <a:pPr>
                <a:defRPr/>
              </a:pPr>
              <a:t>‹#›</a:t>
            </a:fld>
            <a:endParaRPr lang="en-US" altLang="ja-JP"/>
          </a:p>
        </p:txBody>
      </p:sp>
    </p:spTree>
    <p:extLst>
      <p:ext uri="{BB962C8B-B14F-4D97-AF65-F5344CB8AC3E}">
        <p14:creationId xmlns:p14="http://schemas.microsoft.com/office/powerpoint/2010/main" val="2610202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9"/>
          <p:cNvSpPr>
            <a:spLocks noGrp="1" noChangeArrowheads="1"/>
          </p:cNvSpPr>
          <p:nvPr>
            <p:ph type="sldNum" sz="quarter" idx="12"/>
          </p:nvPr>
        </p:nvSpPr>
        <p:spPr>
          <a:ln/>
        </p:spPr>
        <p:txBody>
          <a:bodyPr/>
          <a:lstStyle>
            <a:lvl1pPr>
              <a:defRPr/>
            </a:lvl1pPr>
          </a:lstStyle>
          <a:p>
            <a:pPr>
              <a:defRPr/>
            </a:pPr>
            <a:fld id="{37AD7895-1421-46BD-96A0-4AC6955D3D16}" type="slidenum">
              <a:rPr lang="en-US" altLang="ja-JP"/>
              <a:pPr>
                <a:defRPr/>
              </a:pPr>
              <a:t>‹#›</a:t>
            </a:fld>
            <a:endParaRPr lang="en-US" altLang="ja-JP"/>
          </a:p>
        </p:txBody>
      </p:sp>
    </p:spTree>
    <p:extLst>
      <p:ext uri="{BB962C8B-B14F-4D97-AF65-F5344CB8AC3E}">
        <p14:creationId xmlns:p14="http://schemas.microsoft.com/office/powerpoint/2010/main" val="914985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10668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9149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9"/>
          <p:cNvSpPr>
            <a:spLocks noGrp="1" noChangeArrowheads="1"/>
          </p:cNvSpPr>
          <p:nvPr>
            <p:ph type="sldNum" sz="quarter" idx="12"/>
          </p:nvPr>
        </p:nvSpPr>
        <p:spPr>
          <a:ln/>
        </p:spPr>
        <p:txBody>
          <a:bodyPr/>
          <a:lstStyle>
            <a:lvl1pPr>
              <a:defRPr/>
            </a:lvl1pPr>
          </a:lstStyle>
          <a:p>
            <a:pPr>
              <a:defRPr/>
            </a:pPr>
            <a:fld id="{4CBE78E6-CF6C-4177-B35C-09BC148DDC74}" type="slidenum">
              <a:rPr lang="en-US" altLang="ja-JP"/>
              <a:pPr>
                <a:defRPr/>
              </a:pPr>
              <a:t>‹#›</a:t>
            </a:fld>
            <a:endParaRPr lang="en-US" altLang="ja-JP"/>
          </a:p>
        </p:txBody>
      </p:sp>
    </p:spTree>
    <p:extLst>
      <p:ext uri="{BB962C8B-B14F-4D97-AF65-F5344CB8AC3E}">
        <p14:creationId xmlns:p14="http://schemas.microsoft.com/office/powerpoint/2010/main" val="2997114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19"/>
          <p:cNvSpPr>
            <a:spLocks noGrp="1" noChangeArrowheads="1"/>
          </p:cNvSpPr>
          <p:nvPr>
            <p:ph type="sldNum" sz="quarter" idx="12"/>
          </p:nvPr>
        </p:nvSpPr>
        <p:spPr>
          <a:ln/>
        </p:spPr>
        <p:txBody>
          <a:bodyPr/>
          <a:lstStyle>
            <a:lvl1pPr>
              <a:defRPr/>
            </a:lvl1pPr>
          </a:lstStyle>
          <a:p>
            <a:pPr>
              <a:defRPr/>
            </a:pPr>
            <a:fld id="{95F7F022-7F9A-4FCC-9D02-D38AA108A163}" type="slidenum">
              <a:rPr lang="en-US" altLang="ja-JP"/>
              <a:pPr>
                <a:defRPr/>
              </a:pPr>
              <a:t>‹#›</a:t>
            </a:fld>
            <a:endParaRPr lang="en-US" altLang="ja-JP"/>
          </a:p>
        </p:txBody>
      </p:sp>
    </p:spTree>
    <p:extLst>
      <p:ext uri="{BB962C8B-B14F-4D97-AF65-F5344CB8AC3E}">
        <p14:creationId xmlns:p14="http://schemas.microsoft.com/office/powerpoint/2010/main" val="4063827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19"/>
          <p:cNvSpPr>
            <a:spLocks noGrp="1" noChangeArrowheads="1"/>
          </p:cNvSpPr>
          <p:nvPr>
            <p:ph type="sldNum" sz="quarter" idx="12"/>
          </p:nvPr>
        </p:nvSpPr>
        <p:spPr>
          <a:ln/>
        </p:spPr>
        <p:txBody>
          <a:bodyPr/>
          <a:lstStyle>
            <a:lvl1pPr>
              <a:defRPr/>
            </a:lvl1pPr>
          </a:lstStyle>
          <a:p>
            <a:pPr>
              <a:defRPr/>
            </a:pPr>
            <a:fld id="{63C6698B-ADF6-4442-933C-71B3E0E09351}" type="slidenum">
              <a:rPr lang="en-US" altLang="ja-JP"/>
              <a:pPr>
                <a:defRPr/>
              </a:pPr>
              <a:t>‹#›</a:t>
            </a:fld>
            <a:endParaRPr lang="en-US" altLang="ja-JP"/>
          </a:p>
        </p:txBody>
      </p:sp>
    </p:spTree>
    <p:extLst>
      <p:ext uri="{BB962C8B-B14F-4D97-AF65-F5344CB8AC3E}">
        <p14:creationId xmlns:p14="http://schemas.microsoft.com/office/powerpoint/2010/main" val="307980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19"/>
          <p:cNvSpPr>
            <a:spLocks noGrp="1" noChangeArrowheads="1"/>
          </p:cNvSpPr>
          <p:nvPr>
            <p:ph type="sldNum" sz="quarter" idx="12"/>
          </p:nvPr>
        </p:nvSpPr>
        <p:spPr>
          <a:ln/>
        </p:spPr>
        <p:txBody>
          <a:bodyPr/>
          <a:lstStyle>
            <a:lvl1pPr>
              <a:defRPr/>
            </a:lvl1pPr>
          </a:lstStyle>
          <a:p>
            <a:pPr>
              <a:defRPr/>
            </a:pPr>
            <a:fld id="{88B721D1-EDAD-49BA-9174-77EC2B4F0604}" type="slidenum">
              <a:rPr lang="en-US" altLang="ja-JP"/>
              <a:pPr>
                <a:defRPr/>
              </a:pPr>
              <a:t>‹#›</a:t>
            </a:fld>
            <a:endParaRPr lang="en-US" altLang="ja-JP"/>
          </a:p>
        </p:txBody>
      </p:sp>
    </p:spTree>
    <p:extLst>
      <p:ext uri="{BB962C8B-B14F-4D97-AF65-F5344CB8AC3E}">
        <p14:creationId xmlns:p14="http://schemas.microsoft.com/office/powerpoint/2010/main" val="2090699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9"/>
          <p:cNvSpPr>
            <a:spLocks noGrp="1" noChangeArrowheads="1"/>
          </p:cNvSpPr>
          <p:nvPr>
            <p:ph type="sldNum" sz="quarter" idx="12"/>
          </p:nvPr>
        </p:nvSpPr>
        <p:spPr>
          <a:ln/>
        </p:spPr>
        <p:txBody>
          <a:bodyPr/>
          <a:lstStyle>
            <a:lvl1pPr>
              <a:defRPr/>
            </a:lvl1pPr>
          </a:lstStyle>
          <a:p>
            <a:pPr>
              <a:defRPr/>
            </a:pPr>
            <a:fld id="{154CBE72-C75B-4CB7-ABC7-3AD3C676986E}" type="slidenum">
              <a:rPr lang="en-US" altLang="ja-JP"/>
              <a:pPr>
                <a:defRPr/>
              </a:pPr>
              <a:t>‹#›</a:t>
            </a:fld>
            <a:endParaRPr lang="en-US" altLang="ja-JP"/>
          </a:p>
        </p:txBody>
      </p:sp>
    </p:spTree>
    <p:extLst>
      <p:ext uri="{BB962C8B-B14F-4D97-AF65-F5344CB8AC3E}">
        <p14:creationId xmlns:p14="http://schemas.microsoft.com/office/powerpoint/2010/main" val="3600215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17"/>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8"/>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9"/>
          <p:cNvSpPr>
            <a:spLocks noGrp="1" noChangeArrowheads="1"/>
          </p:cNvSpPr>
          <p:nvPr>
            <p:ph type="sldNum" sz="quarter" idx="12"/>
          </p:nvPr>
        </p:nvSpPr>
        <p:spPr>
          <a:ln/>
        </p:spPr>
        <p:txBody>
          <a:bodyPr/>
          <a:lstStyle>
            <a:lvl1pPr>
              <a:defRPr/>
            </a:lvl1pPr>
          </a:lstStyle>
          <a:p>
            <a:pPr>
              <a:defRPr/>
            </a:pPr>
            <a:fld id="{9F45496F-B0DD-4F68-9BD9-0B9179E8D38B}" type="slidenum">
              <a:rPr lang="en-US" altLang="ja-JP"/>
              <a:pPr>
                <a:defRPr/>
              </a:pPr>
              <a:t>‹#›</a:t>
            </a:fld>
            <a:endParaRPr lang="en-US" altLang="ja-JP"/>
          </a:p>
        </p:txBody>
      </p:sp>
    </p:spTree>
    <p:extLst>
      <p:ext uri="{BB962C8B-B14F-4D97-AF65-F5344CB8AC3E}">
        <p14:creationId xmlns:p14="http://schemas.microsoft.com/office/powerpoint/2010/main" val="2795325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6350"/>
            <a:ext cx="9140825" cy="6851650"/>
            <a:chOff x="0" y="4"/>
            <a:chExt cx="5758" cy="4316"/>
          </a:xfrm>
        </p:grpSpPr>
        <p:sp>
          <p:nvSpPr>
            <p:cNvPr id="7171" name="Freeform 3"/>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7172" name="Freeform 4"/>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grpSp>
          <p:nvGrpSpPr>
            <p:cNvPr id="1034" name="Group 5"/>
            <p:cNvGrpSpPr>
              <a:grpSpLocks/>
            </p:cNvGrpSpPr>
            <p:nvPr userDrawn="1"/>
          </p:nvGrpSpPr>
          <p:grpSpPr bwMode="auto">
            <a:xfrm>
              <a:off x="0" y="4"/>
              <a:ext cx="5758" cy="4316"/>
              <a:chOff x="0" y="4"/>
              <a:chExt cx="5758" cy="4316"/>
            </a:xfrm>
          </p:grpSpPr>
          <p:sp>
            <p:nvSpPr>
              <p:cNvPr id="7174" name="Freeform 6"/>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7175" name="Freeform 7"/>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7176" name="Freeform 8"/>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7177" name="Freeform 9"/>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7178" name="Freeform 10"/>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7179" name="Freeform 11"/>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7180" name="Freeform 12"/>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7181" name="Freeform 13"/>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sp>
            <p:nvSpPr>
              <p:cNvPr id="7182" name="Freeform 14"/>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pPr eaLnBrk="1" hangingPunct="1">
                  <a:defRPr/>
                </a:pPr>
                <a:endParaRPr lang="ja-JP" altLang="en-US" i="1" dirty="0">
                  <a:effectLst>
                    <a:outerShdw blurRad="38100" dist="38100" dir="2700000" algn="tl">
                      <a:srgbClr val="000000">
                        <a:alpha val="43137"/>
                      </a:srgbClr>
                    </a:outerShdw>
                  </a:effectLst>
                </a:endParaRPr>
              </a:p>
            </p:txBody>
          </p:sp>
        </p:grpSp>
      </p:grpSp>
      <p:sp>
        <p:nvSpPr>
          <p:cNvPr id="7183" name="Rectangle 15"/>
          <p:cNvSpPr>
            <a:spLocks noGrp="1" noChangeArrowheads="1"/>
          </p:cNvSpPr>
          <p:nvPr>
            <p:ph type="title"/>
          </p:nvPr>
        </p:nvSpPr>
        <p:spPr bwMode="auto">
          <a:xfrm>
            <a:off x="1066800" y="304800"/>
            <a:ext cx="7543800"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7184" name="Rectangle 16"/>
          <p:cNvSpPr>
            <a:spLocks noGrp="1" noChangeArrowheads="1"/>
          </p:cNvSpPr>
          <p:nvPr>
            <p:ph type="body" idx="1"/>
          </p:nvPr>
        </p:nvSpPr>
        <p:spPr bwMode="auto">
          <a:xfrm>
            <a:off x="1066800" y="1981200"/>
            <a:ext cx="75438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185" name="Rectangle 17"/>
          <p:cNvSpPr>
            <a:spLocks noGrp="1" noChangeArrowheads="1"/>
          </p:cNvSpPr>
          <p:nvPr>
            <p:ph type="dt" sz="half" idx="2"/>
          </p:nvPr>
        </p:nvSpPr>
        <p:spPr bwMode="auto">
          <a:xfrm>
            <a:off x="1066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kumimoji="0" sz="1000" i="0">
                <a:effectLst>
                  <a:outerShdw blurRad="38100" dist="38100" dir="2700000" algn="tl">
                    <a:srgbClr val="000000"/>
                  </a:outerShdw>
                </a:effectLst>
                <a:latin typeface="+mn-lt"/>
              </a:defRPr>
            </a:lvl1pPr>
          </a:lstStyle>
          <a:p>
            <a:pPr>
              <a:defRPr/>
            </a:pPr>
            <a:endParaRPr lang="en-US" altLang="ja-JP"/>
          </a:p>
        </p:txBody>
      </p:sp>
      <p:sp>
        <p:nvSpPr>
          <p:cNvPr id="7186" name="Rectangle 18"/>
          <p:cNvSpPr>
            <a:spLocks noGrp="1" noChangeArrowheads="1"/>
          </p:cNvSpPr>
          <p:nvPr>
            <p:ph type="ftr" sz="quarter" idx="3"/>
          </p:nvPr>
        </p:nvSpPr>
        <p:spPr bwMode="auto">
          <a:xfrm>
            <a:off x="34290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kumimoji="0" sz="1000" i="0">
                <a:effectLst>
                  <a:outerShdw blurRad="38100" dist="38100" dir="2700000" algn="tl">
                    <a:srgbClr val="000000"/>
                  </a:outerShdw>
                </a:effectLst>
                <a:latin typeface="+mn-lt"/>
              </a:defRPr>
            </a:lvl1pPr>
          </a:lstStyle>
          <a:p>
            <a:pPr>
              <a:defRPr/>
            </a:pPr>
            <a:endParaRPr lang="en-US" altLang="ja-JP"/>
          </a:p>
        </p:txBody>
      </p:sp>
      <p:sp>
        <p:nvSpPr>
          <p:cNvPr id="7187" name="Rectangle 19"/>
          <p:cNvSpPr>
            <a:spLocks noGrp="1" noChangeArrowheads="1"/>
          </p:cNvSpPr>
          <p:nvPr>
            <p:ph type="sldNum" sz="quarter" idx="4"/>
          </p:nvPr>
        </p:nvSpPr>
        <p:spPr bwMode="auto">
          <a:xfrm>
            <a:off x="6705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kumimoji="0" sz="1000" smtClean="0">
                <a:effectLst>
                  <a:outerShdw blurRad="38100" dist="38100" dir="2700000" algn="tl">
                    <a:srgbClr val="000000"/>
                  </a:outerShdw>
                </a:effectLst>
              </a:defRPr>
            </a:lvl1pPr>
          </a:lstStyle>
          <a:p>
            <a:pPr>
              <a:defRPr/>
            </a:pPr>
            <a:fld id="{3327B44D-8812-45EB-A12E-7A067364A690}" type="slidenum">
              <a:rPr lang="en-US" altLang="ja-JP"/>
              <a:pPr>
                <a:defRPr/>
              </a:pPr>
              <a:t>‹#›</a:t>
            </a:fld>
            <a:endParaRPr lang="en-US" altLang="ja-JP"/>
          </a:p>
        </p:txBody>
      </p:sp>
    </p:spTree>
  </p:cSld>
  <p:clrMap bg1="dk2" tx1="lt1" bg2="dk1" tx2="lt2" accent1="accent1" accent2="accent2" accent3="accent3" accent4="accent4" accent5="accent5" accent6="accent6" hlink="hlink" folHlink="folHlink"/>
  <p:sldLayoutIdLst>
    <p:sldLayoutId id="2147483732"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 id="2147483731" r:id="rId13"/>
  </p:sldLayoutIdLst>
  <p:txStyles>
    <p:titleStyle>
      <a:lvl1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Times New Roman" pitchFamily="18" charset="0"/>
          <a:ea typeface="ＭＳ Ｐゴシック" pitchFamily="50" charset="-128"/>
        </a:defRPr>
      </a:lvl2pPr>
      <a:lvl3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Times New Roman" pitchFamily="18" charset="0"/>
          <a:ea typeface="ＭＳ Ｐゴシック" pitchFamily="50" charset="-128"/>
        </a:defRPr>
      </a:lvl3pPr>
      <a:lvl4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Times New Roman" pitchFamily="18" charset="0"/>
          <a:ea typeface="ＭＳ Ｐゴシック" pitchFamily="50" charset="-128"/>
        </a:defRPr>
      </a:lvl4pPr>
      <a:lvl5pPr algn="l" rtl="0" eaLnBrk="0" fontAlgn="base" hangingPunct="0">
        <a:spcBef>
          <a:spcPct val="0"/>
        </a:spcBef>
        <a:spcAft>
          <a:spcPct val="0"/>
        </a:spcAft>
        <a:defRPr kumimoji="1" sz="4400" b="1">
          <a:solidFill>
            <a:schemeClr val="tx2"/>
          </a:solidFill>
          <a:effectLst>
            <a:outerShdw blurRad="38100" dist="38100" dir="2700000" algn="tl">
              <a:srgbClr val="000000"/>
            </a:outerShdw>
          </a:effectLst>
          <a:latin typeface="Times New Roman" pitchFamily="18" charset="0"/>
          <a:ea typeface="ＭＳ Ｐゴシック" pitchFamily="50" charset="-128"/>
        </a:defRPr>
      </a:lvl5pPr>
      <a:lvl6pPr marL="457200" algn="l" rtl="0" fontAlgn="base">
        <a:spcBef>
          <a:spcPct val="0"/>
        </a:spcBef>
        <a:spcAft>
          <a:spcPct val="0"/>
        </a:spcAft>
        <a:defRPr kumimoji="1" sz="4400" b="1">
          <a:solidFill>
            <a:schemeClr val="tx2"/>
          </a:solidFill>
          <a:effectLst>
            <a:outerShdw blurRad="38100" dist="38100" dir="2700000" algn="tl">
              <a:srgbClr val="000000"/>
            </a:outerShdw>
          </a:effectLst>
          <a:latin typeface="Tahoma" pitchFamily="34" charset="0"/>
          <a:ea typeface="ＭＳ Ｐゴシック" pitchFamily="50" charset="-128"/>
        </a:defRPr>
      </a:lvl6pPr>
      <a:lvl7pPr marL="914400" algn="l" rtl="0" fontAlgn="base">
        <a:spcBef>
          <a:spcPct val="0"/>
        </a:spcBef>
        <a:spcAft>
          <a:spcPct val="0"/>
        </a:spcAft>
        <a:defRPr kumimoji="1" sz="4400" b="1">
          <a:solidFill>
            <a:schemeClr val="tx2"/>
          </a:solidFill>
          <a:effectLst>
            <a:outerShdw blurRad="38100" dist="38100" dir="2700000" algn="tl">
              <a:srgbClr val="000000"/>
            </a:outerShdw>
          </a:effectLst>
          <a:latin typeface="Tahoma" pitchFamily="34" charset="0"/>
          <a:ea typeface="ＭＳ Ｐゴシック" pitchFamily="50" charset="-128"/>
        </a:defRPr>
      </a:lvl7pPr>
      <a:lvl8pPr marL="1371600" algn="l" rtl="0" fontAlgn="base">
        <a:spcBef>
          <a:spcPct val="0"/>
        </a:spcBef>
        <a:spcAft>
          <a:spcPct val="0"/>
        </a:spcAft>
        <a:defRPr kumimoji="1" sz="4400" b="1">
          <a:solidFill>
            <a:schemeClr val="tx2"/>
          </a:solidFill>
          <a:effectLst>
            <a:outerShdw blurRad="38100" dist="38100" dir="2700000" algn="tl">
              <a:srgbClr val="000000"/>
            </a:outerShdw>
          </a:effectLst>
          <a:latin typeface="Tahoma" pitchFamily="34" charset="0"/>
          <a:ea typeface="ＭＳ Ｐゴシック" pitchFamily="50" charset="-128"/>
        </a:defRPr>
      </a:lvl8pPr>
      <a:lvl9pPr marL="1828800" algn="l" rtl="0" fontAlgn="base">
        <a:spcBef>
          <a:spcPct val="0"/>
        </a:spcBef>
        <a:spcAft>
          <a:spcPct val="0"/>
        </a:spcAft>
        <a:defRPr kumimoji="1" sz="4400" b="1">
          <a:solidFill>
            <a:schemeClr val="tx2"/>
          </a:solidFill>
          <a:effectLst>
            <a:outerShdw blurRad="38100" dist="38100" dir="2700000" algn="tl">
              <a:srgbClr val="000000"/>
            </a:outerShdw>
          </a:effectLst>
          <a:latin typeface="Tahoma" pitchFamily="34" charset="0"/>
          <a:ea typeface="ＭＳ Ｐゴシック" pitchFamily="50" charset="-128"/>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kumimoji="1"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kumimoji="1" sz="2800">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spcBef>
          <a:spcPct val="20000"/>
        </a:spcBef>
        <a:spcAft>
          <a:spcPct val="0"/>
        </a:spcAft>
        <a:buClr>
          <a:schemeClr val="hlink"/>
        </a:buClr>
        <a:buSzPct val="70000"/>
        <a:buFont typeface="Wingdings" panose="05000000000000000000" pitchFamily="2" charset="2"/>
        <a:buChar char="n"/>
        <a:defRPr kumimoji="1" sz="2400">
          <a:solidFill>
            <a:schemeClr val="tx1"/>
          </a:solidFill>
          <a:effectLst>
            <a:outerShdw blurRad="38100" dist="38100" dir="2700000" algn="tl">
              <a:srgbClr val="000000"/>
            </a:outerShdw>
          </a:effectLst>
          <a:latin typeface="+mn-lt"/>
          <a:ea typeface="+mn-ea"/>
        </a:defRPr>
      </a:lvl3pPr>
      <a:lvl4pPr marL="1600200" indent="-228600" algn="l" rtl="0" eaLnBrk="0" fontAlgn="base" hangingPunct="0">
        <a:spcBef>
          <a:spcPct val="20000"/>
        </a:spcBef>
        <a:spcAft>
          <a:spcPct val="0"/>
        </a:spcAft>
        <a:buClr>
          <a:schemeClr val="tx1"/>
        </a:buClr>
        <a:buChar char="–"/>
        <a:defRPr kumimoji="1" sz="2000">
          <a:solidFill>
            <a:schemeClr val="tx1"/>
          </a:solidFill>
          <a:effectLst>
            <a:outerShdw blurRad="38100" dist="38100" dir="2700000" algn="tl">
              <a:srgbClr val="000000"/>
            </a:outerShdw>
          </a:effectLst>
          <a:latin typeface="+mn-lt"/>
          <a:ea typeface="+mn-ea"/>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effectLst>
            <a:outerShdw blurRad="38100" dist="38100" dir="2700000" algn="tl">
              <a:srgbClr val="000000"/>
            </a:outerShdw>
          </a:effectLst>
          <a:latin typeface="+mn-lt"/>
          <a:ea typeface="+mn-ea"/>
        </a:defRPr>
      </a:lvl5pPr>
      <a:lvl6pPr marL="2514600" indent="-228600" algn="l" rtl="0" fontAlgn="base">
        <a:spcBef>
          <a:spcPct val="20000"/>
        </a:spcBef>
        <a:spcAft>
          <a:spcPct val="0"/>
        </a:spcAft>
        <a:buClr>
          <a:schemeClr val="hlink"/>
        </a:buClr>
        <a:buSzPct val="70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6pPr>
      <a:lvl7pPr marL="2971800" indent="-228600" algn="l" rtl="0" fontAlgn="base">
        <a:spcBef>
          <a:spcPct val="20000"/>
        </a:spcBef>
        <a:spcAft>
          <a:spcPct val="0"/>
        </a:spcAft>
        <a:buClr>
          <a:schemeClr val="hlink"/>
        </a:buClr>
        <a:buSzPct val="70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7pPr>
      <a:lvl8pPr marL="3429000" indent="-228600" algn="l" rtl="0" fontAlgn="base">
        <a:spcBef>
          <a:spcPct val="20000"/>
        </a:spcBef>
        <a:spcAft>
          <a:spcPct val="0"/>
        </a:spcAft>
        <a:buClr>
          <a:schemeClr val="hlink"/>
        </a:buClr>
        <a:buSzPct val="70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8pPr>
      <a:lvl9pPr marL="3886200" indent="-228600" algn="l" rtl="0" fontAlgn="base">
        <a:spcBef>
          <a:spcPct val="20000"/>
        </a:spcBef>
        <a:spcAft>
          <a:spcPct val="0"/>
        </a:spcAft>
        <a:buClr>
          <a:schemeClr val="hlink"/>
        </a:buClr>
        <a:buSzPct val="70000"/>
        <a:buFont typeface="Wingdings" pitchFamily="2" charset="2"/>
        <a:buChar char="n"/>
        <a:defRPr kumimoji="1" sz="2000">
          <a:solidFill>
            <a:schemeClr val="tx1"/>
          </a:solidFill>
          <a:effectLst>
            <a:outerShdw blurRad="38100" dist="38100" dir="2700000" algn="tl">
              <a:srgbClr val="000000"/>
            </a:outerShdw>
          </a:effectLst>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990600" y="1676400"/>
            <a:ext cx="7086600" cy="898525"/>
          </a:xfrm>
        </p:spPr>
        <p:txBody>
          <a:bodyPr/>
          <a:lstStyle/>
          <a:p>
            <a:pPr eaLnBrk="1" hangingPunct="1"/>
            <a:r>
              <a:rPr lang="ja-JP" altLang="en-US">
                <a:effectLst/>
              </a:rPr>
              <a:t>コンパイラ</a:t>
            </a:r>
          </a:p>
        </p:txBody>
      </p:sp>
      <p:sp>
        <p:nvSpPr>
          <p:cNvPr id="4099" name="Rectangle 3"/>
          <p:cNvSpPr>
            <a:spLocks noGrp="1" noChangeArrowheads="1"/>
          </p:cNvSpPr>
          <p:nvPr>
            <p:ph type="subTitle" idx="1"/>
          </p:nvPr>
        </p:nvSpPr>
        <p:spPr>
          <a:xfrm>
            <a:off x="990600" y="2743200"/>
            <a:ext cx="7162800" cy="3124200"/>
          </a:xfrm>
        </p:spPr>
        <p:txBody>
          <a:bodyPr/>
          <a:lstStyle/>
          <a:p>
            <a:pPr eaLnBrk="1" hangingPunct="1"/>
            <a:r>
              <a:rPr lang="ja-JP" altLang="en-US" dirty="0">
                <a:effectLst/>
              </a:rPr>
              <a:t>第6回 構文解析</a:t>
            </a:r>
            <a:endParaRPr lang="en-US" altLang="ja-JP" dirty="0">
              <a:effectLst/>
            </a:endParaRPr>
          </a:p>
          <a:p>
            <a:pPr eaLnBrk="1" hangingPunct="1"/>
            <a:r>
              <a:rPr lang="en-US" altLang="ja-JP" dirty="0">
                <a:effectLst/>
              </a:rPr>
              <a:t>― </a:t>
            </a:r>
            <a:r>
              <a:rPr lang="ja-JP" altLang="en-US" dirty="0">
                <a:effectLst/>
              </a:rPr>
              <a:t>構文解析プログラムの作成 ―</a:t>
            </a:r>
          </a:p>
          <a:p>
            <a:pPr algn="r" eaLnBrk="1" hangingPunct="1"/>
            <a:r>
              <a:rPr lang="en-US" altLang="ja-JP" dirty="0">
                <a:effectLst/>
              </a:rPr>
              <a:t>http://www.info.kindai.ac.jp/compiler</a:t>
            </a:r>
          </a:p>
          <a:p>
            <a:pPr algn="r" eaLnBrk="1" hangingPunct="1"/>
            <a:r>
              <a:rPr lang="en-US" altLang="ja-JP" dirty="0">
                <a:effectLst/>
              </a:rPr>
              <a:t>E</a:t>
            </a:r>
            <a:r>
              <a:rPr lang="ja-JP" altLang="en-US" dirty="0">
                <a:effectLst/>
              </a:rPr>
              <a:t>館</a:t>
            </a:r>
            <a:r>
              <a:rPr lang="en-US" altLang="ja-JP" dirty="0">
                <a:effectLst/>
              </a:rPr>
              <a:t>3</a:t>
            </a:r>
            <a:r>
              <a:rPr lang="ja-JP" altLang="en-US" dirty="0">
                <a:effectLst/>
              </a:rPr>
              <a:t>階</a:t>
            </a:r>
            <a:r>
              <a:rPr lang="en-US" altLang="ja-JP" dirty="0">
                <a:effectLst/>
              </a:rPr>
              <a:t>E-331 </a:t>
            </a:r>
            <a:r>
              <a:rPr lang="ja-JP" altLang="en-US" dirty="0">
                <a:effectLst/>
              </a:rPr>
              <a:t>内線</a:t>
            </a:r>
            <a:r>
              <a:rPr lang="en-US" altLang="ja-JP" dirty="0">
                <a:effectLst/>
              </a:rPr>
              <a:t>5459</a:t>
            </a:r>
          </a:p>
          <a:p>
            <a:pPr algn="r" eaLnBrk="1" hangingPunct="1"/>
            <a:r>
              <a:rPr lang="en-US" altLang="ja-JP" dirty="0">
                <a:effectLst/>
              </a:rPr>
              <a:t>takasi-i@info.kindai.ac.jp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7010" name="Group 2"/>
          <p:cNvGraphicFramePr>
            <a:graphicFrameLocks noGrp="1"/>
          </p:cNvGraphicFramePr>
          <p:nvPr>
            <p:extLst>
              <p:ext uri="{D42A27DB-BD31-4B8C-83A1-F6EECF244321}">
                <p14:modId xmlns:p14="http://schemas.microsoft.com/office/powerpoint/2010/main" val="1271746248"/>
              </p:ext>
            </p:extLst>
          </p:nvPr>
        </p:nvGraphicFramePr>
        <p:xfrm>
          <a:off x="152400" y="1447800"/>
          <a:ext cx="8763000" cy="5105404"/>
        </p:xfrm>
        <a:graphic>
          <a:graphicData uri="http://schemas.openxmlformats.org/drawingml/2006/table">
            <a:tbl>
              <a:tblPr/>
              <a:tblGrid>
                <a:gridCol w="30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gridCol w="1447800">
                  <a:extLst>
                    <a:ext uri="{9D8B030D-6E8A-4147-A177-3AD203B41FA5}">
                      <a16:colId xmlns:a16="http://schemas.microsoft.com/office/drawing/2014/main" val="20002"/>
                    </a:ext>
                  </a:extLst>
                </a:gridCol>
                <a:gridCol w="2895600">
                  <a:extLst>
                    <a:ext uri="{9D8B030D-6E8A-4147-A177-3AD203B41FA5}">
                      <a16:colId xmlns:a16="http://schemas.microsoft.com/office/drawing/2014/main" val="20003"/>
                    </a:ext>
                  </a:extLst>
                </a:gridCol>
              </a:tblGrid>
              <a:tr h="5207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2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Token</a:t>
                      </a:r>
                    </a:p>
                  </a:txBody>
                  <a:tcPr marL="0" marR="0" anchor="ctr" horzOverflow="overflow">
                    <a:lnL>
                      <a:noFill/>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トークン定義部</a:t>
                      </a:r>
                      <a:endPar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anchor="ct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symbol</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Symbol</a:t>
                      </a:r>
                    </a:p>
                  </a:txBody>
                  <a:tcPr marL="0" marR="0"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トークンの種類</a:t>
                      </a:r>
                      <a:endPar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intValue</a:t>
                      </a: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marL="0" marR="0"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トークンの値</a:t>
                      </a:r>
                    </a:p>
                  </a:txBody>
                  <a:tcPr marL="0" marR="0"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2"/>
                  </a:ext>
                </a:extLst>
              </a:tr>
              <a:tr h="4572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strValue</a:t>
                      </a:r>
                      <a:endPar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0" marR="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String</a:t>
                      </a:r>
                    </a:p>
                  </a:txBody>
                  <a:tcPr marL="0" marR="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トークンの名前</a:t>
                      </a:r>
                    </a:p>
                  </a:txBody>
                  <a:tcPr marL="0" marR="0" anchor="ctr" horzOverflow="overflow">
                    <a:lnL>
                      <a:noFill/>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Token (symbol : Symbol)</a:t>
                      </a:r>
                    </a:p>
                  </a:txBody>
                  <a:tcPr marL="0" marR="0"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コンストラクタ</a:t>
                      </a:r>
                    </a:p>
                  </a:txBody>
                  <a:tcPr marL="0" marR="0"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4"/>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Token (symbol : Symbol, </a:t>
                      </a:r>
                      <a:r>
                        <a:rPr kumimoji="1" lang="en-US" altLang="ja-JP" sz="24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intValue</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 </a:t>
                      </a:r>
                      <a:r>
                        <a:rPr kumimoji="1" lang="en-US" altLang="ja-JP" sz="24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p>
                  </a:txBody>
                  <a:tcPr marL="0" marR="0" anchor="ctr" horzOverflow="overflow">
                    <a:lnL>
                      <a:noFill/>
                    </a:lnL>
                    <a:lnR>
                      <a:noFill/>
                    </a:lnR>
                    <a:lnT>
                      <a:noFill/>
                    </a:lnT>
                    <a:lnB>
                      <a:noFill/>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コンストラクタ</a:t>
                      </a:r>
                    </a:p>
                  </a:txBody>
                  <a:tcPr marL="0" marR="0"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5"/>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Token (symbol : Symbol, </a:t>
                      </a:r>
                      <a:r>
                        <a:rPr kumimoji="1" lang="en-US" altLang="ja-JP" sz="24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StrValue</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 String)</a:t>
                      </a:r>
                    </a:p>
                  </a:txBody>
                  <a:tcPr marL="0" marR="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コンストラクタ</a:t>
                      </a:r>
                    </a:p>
                  </a:txBody>
                  <a:tcPr marL="0" marR="0" anchor="ctr" horzOverflow="overflow">
                    <a:lnL>
                      <a:noFill/>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checkSymbol (symbol : Symbol)</a:t>
                      </a:r>
                    </a:p>
                  </a:txBody>
                  <a:tcPr marL="0" marR="0"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boolean</a:t>
                      </a:r>
                    </a:p>
                  </a:txBody>
                  <a:tcPr marL="0" marR="0"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トークンの種類を比較</a:t>
                      </a:r>
                      <a:endPar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7"/>
                  </a:ext>
                </a:extLst>
              </a:tr>
              <a:tr h="457200">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getSymbol</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p>
                  </a:txBody>
                  <a:tcPr marL="0" marR="0"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Symbol</a:t>
                      </a:r>
                    </a:p>
                  </a:txBody>
                  <a:tcPr marL="0" marR="0"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トークンの種類を返す</a:t>
                      </a:r>
                      <a:endPar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8"/>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getIntValue</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p>
                  </a:txBody>
                  <a:tcPr marL="0" marR="0"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int</a:t>
                      </a:r>
                    </a:p>
                  </a:txBody>
                  <a:tcPr marL="0" marR="0"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トークンの値を返す</a:t>
                      </a:r>
                    </a:p>
                  </a:txBody>
                  <a:tcPr marL="0" marR="0"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9"/>
                  </a:ext>
                </a:extLst>
              </a:tr>
              <a:tr h="45878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getStrValue</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p>
                  </a:txBody>
                  <a:tcPr marL="0" marR="0"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String</a:t>
                      </a:r>
                    </a:p>
                  </a:txBody>
                  <a:tcPr marL="0" marR="0"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トークンの名前を返す</a:t>
                      </a:r>
                    </a:p>
                  </a:txBody>
                  <a:tcPr marL="0" marR="0" anchor="ct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sp>
        <p:nvSpPr>
          <p:cNvPr id="13362" name="Rectangle 5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Token </a:t>
            </a:r>
            <a:r>
              <a:rPr lang="ja-JP" altLang="en-US">
                <a:effectLst/>
              </a:rPr>
              <a:t>クラス</a:t>
            </a:r>
          </a:p>
        </p:txBody>
      </p:sp>
      <p:sp>
        <p:nvSpPr>
          <p:cNvPr id="427061" name="AutoShape 53"/>
          <p:cNvSpPr>
            <a:spLocks noChangeArrowheads="1"/>
          </p:cNvSpPr>
          <p:nvPr/>
        </p:nvSpPr>
        <p:spPr bwMode="auto">
          <a:xfrm>
            <a:off x="381000" y="4724400"/>
            <a:ext cx="8458200" cy="533400"/>
          </a:xfrm>
          <a:prstGeom prst="roundRect">
            <a:avLst>
              <a:gd name="adj" fmla="val 16667"/>
            </a:avLst>
          </a:pr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27061"/>
                                        </p:tgtEl>
                                        <p:attrNameLst>
                                          <p:attrName>style.visibility</p:attrName>
                                        </p:attrNameLst>
                                      </p:cBhvr>
                                      <p:to>
                                        <p:strVal val="visible"/>
                                      </p:to>
                                    </p:set>
                                    <p:animEffect transition="in" filter="checkerboard(across)">
                                      <p:cBhvr>
                                        <p:cTn id="7" dur="500"/>
                                        <p:tgtEl>
                                          <p:spTgt spid="4270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706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066800" y="304800"/>
            <a:ext cx="7391400" cy="91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Token </a:t>
            </a:r>
            <a:r>
              <a:rPr lang="ja-JP" altLang="en-US">
                <a:effectLst/>
              </a:rPr>
              <a:t>クラス</a:t>
            </a:r>
          </a:p>
        </p:txBody>
      </p:sp>
      <p:sp>
        <p:nvSpPr>
          <p:cNvPr id="14339" name="Rectangle 3"/>
          <p:cNvSpPr>
            <a:spLocks noChangeArrowheads="1"/>
          </p:cNvSpPr>
          <p:nvPr/>
        </p:nvSpPr>
        <p:spPr bwMode="auto">
          <a:xfrm>
            <a:off x="1066800" y="1143000"/>
            <a:ext cx="6629400" cy="2362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a:t>class Token {</a:t>
            </a:r>
          </a:p>
          <a:p>
            <a:pPr eaLnBrk="1" hangingPunct="1">
              <a:spcBef>
                <a:spcPct val="0"/>
              </a:spcBef>
              <a:buClrTx/>
              <a:buSzTx/>
              <a:buFontTx/>
              <a:buNone/>
            </a:pPr>
            <a:r>
              <a:rPr lang="en-US" altLang="ja-JP" sz="2800" dirty="0"/>
              <a:t>    Symbol </a:t>
            </a:r>
            <a:r>
              <a:rPr lang="en-US" altLang="ja-JP" sz="2800" dirty="0" err="1"/>
              <a:t>symbol</a:t>
            </a:r>
            <a:r>
              <a:rPr lang="en-US" altLang="ja-JP" sz="2800" dirty="0"/>
              <a:t>; </a:t>
            </a:r>
            <a:r>
              <a:rPr lang="en-US" altLang="ja-JP" sz="2000" dirty="0">
                <a:solidFill>
                  <a:srgbClr val="FFFF66"/>
                </a:solidFill>
              </a:rPr>
              <a:t>/* </a:t>
            </a:r>
            <a:r>
              <a:rPr lang="ja-JP" altLang="en-US" sz="2000" dirty="0">
                <a:solidFill>
                  <a:srgbClr val="FFFF66"/>
                </a:solidFill>
              </a:rPr>
              <a:t>トークンの種類 */</a:t>
            </a:r>
          </a:p>
          <a:p>
            <a:pPr eaLnBrk="1" hangingPunct="1">
              <a:spcBef>
                <a:spcPct val="0"/>
              </a:spcBef>
              <a:buClrTx/>
              <a:buSzTx/>
              <a:buFontTx/>
              <a:buNone/>
            </a:pPr>
            <a:r>
              <a:rPr lang="en-US" altLang="ja-JP" sz="2800" dirty="0"/>
              <a:t>    </a:t>
            </a:r>
            <a:r>
              <a:rPr lang="en-US" altLang="ja-JP" sz="2800" dirty="0" err="1"/>
              <a:t>int</a:t>
            </a:r>
            <a:r>
              <a:rPr lang="en-US" altLang="ja-JP" sz="2800" dirty="0"/>
              <a:t> </a:t>
            </a:r>
            <a:r>
              <a:rPr lang="en-US" altLang="ja-JP" sz="2800" dirty="0" err="1"/>
              <a:t>intValue</a:t>
            </a:r>
            <a:r>
              <a:rPr lang="en-US" altLang="ja-JP" sz="2800" dirty="0"/>
              <a:t>;        </a:t>
            </a:r>
            <a:r>
              <a:rPr lang="en-US" altLang="ja-JP" sz="2000" dirty="0">
                <a:solidFill>
                  <a:srgbClr val="FFFF66"/>
                </a:solidFill>
              </a:rPr>
              <a:t>/* </a:t>
            </a:r>
            <a:r>
              <a:rPr lang="ja-JP" altLang="en-US" sz="2000" dirty="0">
                <a:solidFill>
                  <a:srgbClr val="FFFF66"/>
                </a:solidFill>
              </a:rPr>
              <a:t>整数値 または 文字コード */</a:t>
            </a:r>
          </a:p>
          <a:p>
            <a:pPr eaLnBrk="1" hangingPunct="1">
              <a:spcBef>
                <a:spcPct val="0"/>
              </a:spcBef>
              <a:buClrTx/>
              <a:buSzTx/>
              <a:buFontTx/>
              <a:buNone/>
            </a:pPr>
            <a:r>
              <a:rPr lang="en-US" altLang="ja-JP" sz="2800" dirty="0"/>
              <a:t>    String </a:t>
            </a:r>
            <a:r>
              <a:rPr lang="en-US" altLang="ja-JP" sz="2800" dirty="0" err="1"/>
              <a:t>strValue</a:t>
            </a:r>
            <a:r>
              <a:rPr lang="en-US" altLang="ja-JP" sz="2800" dirty="0"/>
              <a:t>;   </a:t>
            </a:r>
            <a:r>
              <a:rPr lang="en-US" altLang="ja-JP" sz="2000" dirty="0">
                <a:solidFill>
                  <a:srgbClr val="FFFF66"/>
                </a:solidFill>
              </a:rPr>
              <a:t>/* </a:t>
            </a:r>
            <a:r>
              <a:rPr lang="ja-JP" altLang="en-US" sz="2000" dirty="0">
                <a:solidFill>
                  <a:srgbClr val="FFFF66"/>
                </a:solidFill>
              </a:rPr>
              <a:t>変数名 または 文字列 */</a:t>
            </a:r>
          </a:p>
          <a:p>
            <a:pPr eaLnBrk="1" hangingPunct="1">
              <a:spcBef>
                <a:spcPct val="0"/>
              </a:spcBef>
              <a:buClrTx/>
              <a:buSzTx/>
              <a:buFontTx/>
              <a:buNone/>
            </a:pPr>
            <a:r>
              <a:rPr lang="en-US" altLang="ja-JP" sz="2800" dirty="0"/>
              <a:t>}</a:t>
            </a:r>
          </a:p>
        </p:txBody>
      </p:sp>
      <p:graphicFrame>
        <p:nvGraphicFramePr>
          <p:cNvPr id="399397" name="Group 37"/>
          <p:cNvGraphicFramePr>
            <a:graphicFrameLocks noGrp="1"/>
          </p:cNvGraphicFramePr>
          <p:nvPr>
            <p:extLst>
              <p:ext uri="{D42A27DB-BD31-4B8C-83A1-F6EECF244321}">
                <p14:modId xmlns:p14="http://schemas.microsoft.com/office/powerpoint/2010/main" val="3846614715"/>
              </p:ext>
            </p:extLst>
          </p:nvPr>
        </p:nvGraphicFramePr>
        <p:xfrm>
          <a:off x="381000" y="3603625"/>
          <a:ext cx="8458200" cy="3122616"/>
        </p:xfrm>
        <a:graphic>
          <a:graphicData uri="http://schemas.openxmlformats.org/drawingml/2006/table">
            <a:tbl>
              <a:tblPr/>
              <a:tblGrid>
                <a:gridCol w="1524000">
                  <a:extLst>
                    <a:ext uri="{9D8B030D-6E8A-4147-A177-3AD203B41FA5}">
                      <a16:colId xmlns:a16="http://schemas.microsoft.com/office/drawing/2014/main" val="20000"/>
                    </a:ext>
                  </a:extLst>
                </a:gridCol>
                <a:gridCol w="2589213">
                  <a:extLst>
                    <a:ext uri="{9D8B030D-6E8A-4147-A177-3AD203B41FA5}">
                      <a16:colId xmlns:a16="http://schemas.microsoft.com/office/drawing/2014/main" val="20001"/>
                    </a:ext>
                  </a:extLst>
                </a:gridCol>
                <a:gridCol w="2744787">
                  <a:extLst>
                    <a:ext uri="{9D8B030D-6E8A-4147-A177-3AD203B41FA5}">
                      <a16:colId xmlns:a16="http://schemas.microsoft.com/office/drawing/2014/main" val="20002"/>
                    </a:ext>
                  </a:extLst>
                </a:gridCol>
                <a:gridCol w="1600200">
                  <a:extLst>
                    <a:ext uri="{9D8B030D-6E8A-4147-A177-3AD203B41FA5}">
                      <a16:colId xmlns:a16="http://schemas.microsoft.com/office/drawing/2014/main" val="20003"/>
                    </a:ext>
                  </a:extLst>
                </a:gridCol>
              </a:tblGrid>
              <a:tr h="52043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トークン</a:t>
                      </a:r>
                    </a:p>
                  </a:txBody>
                  <a:tcPr marL="90000" marR="90000" marT="46810" marB="468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symbol</a:t>
                      </a: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intValue</a:t>
                      </a:r>
                      <a:endPar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50" charset="-128"/>
                        </a:rPr>
                        <a:t>strValue</a:t>
                      </a:r>
                      <a:endPar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10" marB="468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043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main</a:t>
                      </a:r>
                    </a:p>
                  </a:txBody>
                  <a:tcPr marL="90000" marR="90000" marT="46810" marB="468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MAIN</a:t>
                      </a: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10" marB="468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043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10" marB="468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EQUAL</a:t>
                      </a: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10" marB="468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43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123</a:t>
                      </a:r>
                    </a:p>
                  </a:txBody>
                  <a:tcPr marL="90000" marR="90000" marT="46810" marB="468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INTEGER</a:t>
                      </a: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123</a:t>
                      </a: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10" marB="468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2043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a:t>
                      </a:r>
                    </a:p>
                  </a:txBody>
                  <a:tcPr marL="90000" marR="90000" marT="46810" marB="468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CHARACTER</a:t>
                      </a: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97</a:t>
                      </a: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‘a’</a:t>
                      </a: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の文字コード)</a:t>
                      </a: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10" marB="468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20436">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time</a:t>
                      </a:r>
                    </a:p>
                  </a:txBody>
                  <a:tcPr marL="90000" marR="90000" marT="46810" marB="468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NAME</a:t>
                      </a: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a:txBody>
                  <a:tcPr marL="90000" marR="90000" marT="46810" marB="468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“time”</a:t>
                      </a:r>
                    </a:p>
                  </a:txBody>
                  <a:tcPr marL="90000" marR="90000" marT="46810" marB="468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788620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トークンの判定</a:t>
            </a:r>
          </a:p>
        </p:txBody>
      </p:sp>
      <p:sp>
        <p:nvSpPr>
          <p:cNvPr id="15363" name="Rectangle 3"/>
          <p:cNvSpPr>
            <a:spLocks noGrp="1" noChangeArrowheads="1"/>
          </p:cNvSpPr>
          <p:nvPr>
            <p:ph type="body" idx="4294967295"/>
          </p:nvPr>
        </p:nvSpPr>
        <p:spPr>
          <a:xfrm>
            <a:off x="1066800" y="1981200"/>
            <a:ext cx="76200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2800">
                <a:effectLst/>
              </a:rPr>
              <a:t>トークンの一致判定は </a:t>
            </a:r>
          </a:p>
          <a:p>
            <a:pPr>
              <a:buFont typeface="Wingdings" panose="05000000000000000000" pitchFamily="2" charset="2"/>
              <a:buNone/>
            </a:pPr>
            <a:r>
              <a:rPr lang="en-US" altLang="ja-JP">
                <a:effectLst/>
              </a:rPr>
              <a:t>    Token.checkSymbol (Symbol</a:t>
            </a:r>
            <a:r>
              <a:rPr lang="ja-JP" altLang="en-US">
                <a:effectLst/>
              </a:rPr>
              <a:t>) </a:t>
            </a:r>
            <a:r>
              <a:rPr lang="ja-JP" altLang="en-US" sz="2800">
                <a:effectLst/>
              </a:rPr>
              <a:t>を利用</a:t>
            </a:r>
          </a:p>
        </p:txBody>
      </p:sp>
      <p:sp>
        <p:nvSpPr>
          <p:cNvPr id="15364" name="Text Box 4"/>
          <p:cNvSpPr txBox="1">
            <a:spLocks noChangeArrowheads="1"/>
          </p:cNvSpPr>
          <p:nvPr/>
        </p:nvSpPr>
        <p:spPr bwMode="auto">
          <a:xfrm>
            <a:off x="990600" y="4191000"/>
            <a:ext cx="4171950" cy="587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例 : トークンが </a:t>
            </a:r>
            <a:r>
              <a:rPr lang="en-US" altLang="ja-JP"/>
              <a:t>“</a:t>
            </a:r>
            <a:r>
              <a:rPr lang="ja-JP" altLang="en-US"/>
              <a:t>+</a:t>
            </a:r>
            <a:r>
              <a:rPr lang="en-US" altLang="ja-JP"/>
              <a:t>”</a:t>
            </a:r>
            <a:r>
              <a:rPr lang="ja-JP" altLang="en-US"/>
              <a:t>か？</a:t>
            </a:r>
          </a:p>
        </p:txBody>
      </p:sp>
      <p:sp>
        <p:nvSpPr>
          <p:cNvPr id="15365" name="Text Box 5"/>
          <p:cNvSpPr txBox="1">
            <a:spLocks noChangeArrowheads="1"/>
          </p:cNvSpPr>
          <p:nvPr/>
        </p:nvSpPr>
        <p:spPr bwMode="auto">
          <a:xfrm>
            <a:off x="1295400" y="4876800"/>
            <a:ext cx="6035675" cy="598488"/>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token.checkSymbol (Symbol.ADD)</a:t>
            </a:r>
          </a:p>
        </p:txBody>
      </p:sp>
      <p:sp>
        <p:nvSpPr>
          <p:cNvPr id="15366" name="Rectangle 7"/>
          <p:cNvSpPr>
            <a:spLocks noChangeArrowheads="1"/>
          </p:cNvSpPr>
          <p:nvPr/>
        </p:nvSpPr>
        <p:spPr bwMode="auto">
          <a:xfrm>
            <a:off x="1066800" y="3200400"/>
            <a:ext cx="68580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boolean checkSymbol (Symbol symbol)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a:xfrm>
            <a:off x="1066800" y="304800"/>
            <a:ext cx="75438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値を持つトークン</a:t>
            </a:r>
          </a:p>
        </p:txBody>
      </p:sp>
      <p:sp>
        <p:nvSpPr>
          <p:cNvPr id="16387" name="Rectangle 3"/>
          <p:cNvSpPr>
            <a:spLocks noGrp="1" noChangeArrowheads="1"/>
          </p:cNvSpPr>
          <p:nvPr>
            <p:ph type="body" idx="4294967295"/>
          </p:nvPr>
        </p:nvSpPr>
        <p:spPr>
          <a:xfrm>
            <a:off x="990600" y="1143000"/>
            <a:ext cx="7315200" cy="1828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ja-JP" altLang="en-US" sz="2800">
                <a:effectLst/>
              </a:rPr>
              <a:t>値を持つトークン</a:t>
            </a:r>
          </a:p>
          <a:p>
            <a:pPr lvl="1">
              <a:lnSpc>
                <a:spcPct val="90000"/>
              </a:lnSpc>
            </a:pPr>
            <a:r>
              <a:rPr lang="ja-JP" altLang="en-US" sz="2400">
                <a:effectLst/>
              </a:rPr>
              <a:t>整数(整数値)</a:t>
            </a:r>
          </a:p>
          <a:p>
            <a:pPr lvl="1">
              <a:lnSpc>
                <a:spcPct val="90000"/>
              </a:lnSpc>
            </a:pPr>
            <a:r>
              <a:rPr lang="ja-JP" altLang="en-US" sz="2400">
                <a:effectLst/>
              </a:rPr>
              <a:t>文字(文字コード</a:t>
            </a:r>
            <a:r>
              <a:rPr lang="en-US" altLang="ja-JP" sz="2400">
                <a:effectLst/>
              </a:rPr>
              <a:t>)</a:t>
            </a:r>
          </a:p>
          <a:p>
            <a:pPr lvl="1">
              <a:lnSpc>
                <a:spcPct val="90000"/>
              </a:lnSpc>
            </a:pPr>
            <a:r>
              <a:rPr lang="ja-JP" altLang="en-US" sz="2400">
                <a:effectLst/>
              </a:rPr>
              <a:t>変数名(文字列)</a:t>
            </a:r>
          </a:p>
        </p:txBody>
      </p:sp>
      <p:sp>
        <p:nvSpPr>
          <p:cNvPr id="16388" name="Rectangle 12"/>
          <p:cNvSpPr>
            <a:spLocks noChangeArrowheads="1"/>
          </p:cNvSpPr>
          <p:nvPr/>
        </p:nvSpPr>
        <p:spPr bwMode="auto">
          <a:xfrm>
            <a:off x="1143000" y="3429000"/>
            <a:ext cx="39624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dirty="0" err="1"/>
              <a:t>int</a:t>
            </a:r>
            <a:r>
              <a:rPr lang="en-US" altLang="ja-JP" dirty="0"/>
              <a:t> </a:t>
            </a:r>
            <a:r>
              <a:rPr lang="en-US" altLang="ja-JP" dirty="0" err="1"/>
              <a:t>getIntValue</a:t>
            </a:r>
            <a:r>
              <a:rPr lang="en-US" altLang="ja-JP" dirty="0"/>
              <a:t>()</a:t>
            </a:r>
          </a:p>
        </p:txBody>
      </p:sp>
      <p:sp>
        <p:nvSpPr>
          <p:cNvPr id="16389" name="Rectangle 13"/>
          <p:cNvSpPr>
            <a:spLocks noChangeArrowheads="1"/>
          </p:cNvSpPr>
          <p:nvPr/>
        </p:nvSpPr>
        <p:spPr bwMode="auto">
          <a:xfrm>
            <a:off x="1143000" y="4724400"/>
            <a:ext cx="39624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dirty="0"/>
              <a:t>String </a:t>
            </a:r>
            <a:r>
              <a:rPr lang="en-US" altLang="ja-JP" dirty="0" err="1"/>
              <a:t>getStrValue</a:t>
            </a:r>
            <a:r>
              <a:rPr lang="en-US" altLang="ja-JP" dirty="0"/>
              <a:t>()</a:t>
            </a:r>
          </a:p>
        </p:txBody>
      </p:sp>
      <p:sp>
        <p:nvSpPr>
          <p:cNvPr id="16390" name="Text Box 14"/>
          <p:cNvSpPr txBox="1">
            <a:spLocks noChangeArrowheads="1"/>
          </p:cNvSpPr>
          <p:nvPr/>
        </p:nvSpPr>
        <p:spPr bwMode="auto">
          <a:xfrm>
            <a:off x="914400" y="2819400"/>
            <a:ext cx="5281937"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dirty="0" err="1"/>
              <a:t>intValue</a:t>
            </a:r>
            <a:r>
              <a:rPr lang="en-US" altLang="ja-JP" dirty="0"/>
              <a:t> </a:t>
            </a:r>
            <a:r>
              <a:rPr lang="ja-JP" altLang="en-US" dirty="0"/>
              <a:t>フィールドの値を得る</a:t>
            </a:r>
          </a:p>
        </p:txBody>
      </p:sp>
      <p:sp>
        <p:nvSpPr>
          <p:cNvPr id="16391" name="Text Box 15"/>
          <p:cNvSpPr txBox="1">
            <a:spLocks noChangeArrowheads="1"/>
          </p:cNvSpPr>
          <p:nvPr/>
        </p:nvSpPr>
        <p:spPr bwMode="auto">
          <a:xfrm>
            <a:off x="914400" y="4114800"/>
            <a:ext cx="5259495"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dirty="0" err="1"/>
              <a:t>strValue</a:t>
            </a:r>
            <a:r>
              <a:rPr lang="en-US" altLang="ja-JP" dirty="0"/>
              <a:t> </a:t>
            </a:r>
            <a:r>
              <a:rPr lang="ja-JP" altLang="en-US" dirty="0"/>
              <a:t>フィールドの値を得る</a:t>
            </a:r>
          </a:p>
        </p:txBody>
      </p:sp>
      <p:sp>
        <p:nvSpPr>
          <p:cNvPr id="499728" name="Rectangle 16"/>
          <p:cNvSpPr>
            <a:spLocks noChangeArrowheads="1"/>
          </p:cNvSpPr>
          <p:nvPr/>
        </p:nvSpPr>
        <p:spPr bwMode="auto">
          <a:xfrm>
            <a:off x="1143000" y="5562600"/>
            <a:ext cx="5410200" cy="60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dirty="0" err="1"/>
              <a:t>int</a:t>
            </a:r>
            <a:r>
              <a:rPr lang="en-US" altLang="ja-JP" dirty="0"/>
              <a:t> </a:t>
            </a:r>
            <a:r>
              <a:rPr lang="en-US" altLang="ja-JP" dirty="0" err="1"/>
              <a:t>val</a:t>
            </a:r>
            <a:r>
              <a:rPr lang="en-US" altLang="ja-JP" dirty="0"/>
              <a:t> = </a:t>
            </a:r>
            <a:r>
              <a:rPr lang="en-US" altLang="ja-JP" dirty="0" err="1"/>
              <a:t>token.getIntValue</a:t>
            </a:r>
            <a:r>
              <a:rPr lang="en-US" altLang="ja-JP" dirty="0"/>
              <a:t>();</a:t>
            </a:r>
          </a:p>
        </p:txBody>
      </p:sp>
      <p:sp>
        <p:nvSpPr>
          <p:cNvPr id="499729" name="Text Box 17"/>
          <p:cNvSpPr txBox="1">
            <a:spLocks noChangeArrowheads="1"/>
          </p:cNvSpPr>
          <p:nvPr/>
        </p:nvSpPr>
        <p:spPr bwMode="auto">
          <a:xfrm>
            <a:off x="2514600" y="6172200"/>
            <a:ext cx="6324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トークンの値は制約検査部・コード生成部で必要</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99728"/>
                                        </p:tgtEl>
                                        <p:attrNameLst>
                                          <p:attrName>style.visibility</p:attrName>
                                        </p:attrNameLst>
                                      </p:cBhvr>
                                      <p:to>
                                        <p:strVal val="visible"/>
                                      </p:to>
                                    </p:set>
                                    <p:animEffect transition="in" filter="checkerboard(across)">
                                      <p:cBhvr>
                                        <p:cTn id="7" dur="500"/>
                                        <p:tgtEl>
                                          <p:spTgt spid="49972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99729"/>
                                        </p:tgtEl>
                                        <p:attrNameLst>
                                          <p:attrName>style.visibility</p:attrName>
                                        </p:attrNameLst>
                                      </p:cBhvr>
                                      <p:to>
                                        <p:strVal val="visible"/>
                                      </p:to>
                                    </p:set>
                                    <p:animEffect transition="in" filter="checkerboard(across)">
                                      <p:cBhvr>
                                        <p:cTn id="12" dur="500"/>
                                        <p:tgtEl>
                                          <p:spTgt spid="4997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9728" grpId="0" animBg="1" autoUpdateAnimBg="0"/>
      <p:bldP spid="499729"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a:xfrm>
            <a:off x="1066800" y="304800"/>
            <a:ext cx="7467600" cy="91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構文解析部</a:t>
            </a:r>
          </a:p>
        </p:txBody>
      </p:sp>
      <p:sp>
        <p:nvSpPr>
          <p:cNvPr id="17411" name="Rectangle 4"/>
          <p:cNvSpPr>
            <a:spLocks noChangeArrowheads="1"/>
          </p:cNvSpPr>
          <p:nvPr/>
        </p:nvSpPr>
        <p:spPr bwMode="auto">
          <a:xfrm>
            <a:off x="457200" y="1905000"/>
            <a:ext cx="8153400" cy="4724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void parseDecl</a:t>
            </a:r>
            <a:r>
              <a:rPr lang="ja-JP" altLang="en-US" sz="2800"/>
              <a:t> () {</a:t>
            </a:r>
          </a:p>
          <a:p>
            <a:pPr eaLnBrk="1" hangingPunct="1"/>
            <a:r>
              <a:rPr lang="ja-JP" altLang="en-US" sz="2800"/>
              <a:t>   </a:t>
            </a:r>
            <a:r>
              <a:rPr lang="en-US" altLang="ja-JP" sz="2800"/>
              <a:t>if (token.checkSymbol (Symbol.INT)) </a:t>
            </a:r>
          </a:p>
          <a:p>
            <a:pPr eaLnBrk="1" hangingPunct="1"/>
            <a:r>
              <a:rPr lang="en-US" altLang="ja-JP" sz="2800"/>
              <a:t>      token = nextToken();</a:t>
            </a:r>
          </a:p>
          <a:p>
            <a:pPr eaLnBrk="1" hangingPunct="1"/>
            <a:r>
              <a:rPr lang="en-US" altLang="ja-JP" sz="2800"/>
              <a:t>      else syntaxError();</a:t>
            </a:r>
          </a:p>
          <a:p>
            <a:pPr eaLnBrk="1" hangingPunct="1"/>
            <a:r>
              <a:rPr lang="en-US" altLang="ja-JP" sz="2800"/>
              <a:t>   if (token.checkSymbol (Symbol.NAME)) </a:t>
            </a:r>
          </a:p>
          <a:p>
            <a:pPr eaLnBrk="1" hangingPunct="1"/>
            <a:r>
              <a:rPr lang="en-US" altLang="ja-JP" sz="2800"/>
              <a:t>      token = nextToken();</a:t>
            </a:r>
          </a:p>
          <a:p>
            <a:pPr eaLnBrk="1" hangingPunct="1"/>
            <a:r>
              <a:rPr lang="en-US" altLang="ja-JP" sz="2800"/>
              <a:t>      else syntaxError();</a:t>
            </a:r>
            <a:endParaRPr lang="ja-JP" altLang="en-US" sz="2800"/>
          </a:p>
          <a:p>
            <a:pPr eaLnBrk="1" hangingPunct="1"/>
            <a:r>
              <a:rPr lang="en-US" altLang="ja-JP" sz="2800"/>
              <a:t>   if (token.checkSymbol (Symbol.SEMICOLON)) </a:t>
            </a:r>
          </a:p>
          <a:p>
            <a:pPr eaLnBrk="1" hangingPunct="1"/>
            <a:r>
              <a:rPr lang="en-US" altLang="ja-JP" sz="2800"/>
              <a:t>     token = nextToken();</a:t>
            </a:r>
          </a:p>
          <a:p>
            <a:pPr eaLnBrk="1" hangingPunct="1"/>
            <a:r>
              <a:rPr lang="ja-JP" altLang="en-US" sz="2800"/>
              <a:t>     </a:t>
            </a:r>
            <a:r>
              <a:rPr lang="en-US" altLang="ja-JP" sz="2800"/>
              <a:t>else syntaxError(); </a:t>
            </a:r>
          </a:p>
          <a:p>
            <a:pPr eaLnBrk="1" hangingPunct="1"/>
            <a:r>
              <a:rPr lang="en-US" altLang="ja-JP" sz="2800"/>
              <a:t>}</a:t>
            </a:r>
          </a:p>
        </p:txBody>
      </p:sp>
      <p:sp>
        <p:nvSpPr>
          <p:cNvPr id="17412" name="Text Box 5"/>
          <p:cNvSpPr txBox="1">
            <a:spLocks noChangeArrowheads="1"/>
          </p:cNvSpPr>
          <p:nvPr/>
        </p:nvSpPr>
        <p:spPr bwMode="auto">
          <a:xfrm>
            <a:off x="457200" y="1143000"/>
            <a:ext cx="63277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例 </a:t>
            </a:r>
            <a:r>
              <a:rPr lang="ja-JP" altLang="en-US"/>
              <a:t>&lt;</a:t>
            </a:r>
            <a:r>
              <a:rPr lang="en-US" altLang="ja-JP"/>
              <a:t>decl&gt; ::= “int” NAME “;”</a:t>
            </a:r>
            <a:r>
              <a:rPr lang="en-US" altLang="ja-JP" sz="2800"/>
              <a:t>  </a:t>
            </a:r>
            <a:r>
              <a:rPr lang="ja-JP" altLang="en-US" sz="2800"/>
              <a:t>の解析</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非終端記号 &lt;</a:t>
            </a:r>
            <a:r>
              <a:rPr lang="en-US" altLang="ja-JP">
                <a:effectLst/>
              </a:rPr>
              <a:t>A&gt; </a:t>
            </a:r>
            <a:r>
              <a:rPr lang="ja-JP" altLang="en-US">
                <a:effectLst/>
              </a:rPr>
              <a:t>の解析</a:t>
            </a:r>
          </a:p>
        </p:txBody>
      </p:sp>
      <p:sp>
        <p:nvSpPr>
          <p:cNvPr id="18435" name="Rectangle 3"/>
          <p:cNvSpPr>
            <a:spLocks noGrp="1" noChangeArrowheads="1"/>
          </p:cNvSpPr>
          <p:nvPr>
            <p:ph type="body" idx="4294967295"/>
          </p:nvPr>
        </p:nvSpPr>
        <p:spPr>
          <a:xfrm>
            <a:off x="990600" y="1676400"/>
            <a:ext cx="75438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09600" indent="-609600"/>
            <a:r>
              <a:rPr lang="ja-JP" altLang="en-US" dirty="0">
                <a:effectLst/>
              </a:rPr>
              <a:t>&lt;</a:t>
            </a:r>
            <a:r>
              <a:rPr lang="en-US" altLang="ja-JP" dirty="0">
                <a:effectLst/>
              </a:rPr>
              <a:t>A&gt; ::= α </a:t>
            </a:r>
            <a:r>
              <a:rPr lang="en-US" altLang="ja-JP" sz="2400" dirty="0">
                <a:effectLst/>
              </a:rPr>
              <a:t>(</a:t>
            </a:r>
            <a:r>
              <a:rPr lang="ja-JP" altLang="en-US" sz="2400" dirty="0">
                <a:effectLst/>
              </a:rPr>
              <a:t>∈ (</a:t>
            </a:r>
            <a:r>
              <a:rPr lang="en-US" altLang="ja-JP" sz="2400" dirty="0">
                <a:effectLst/>
              </a:rPr>
              <a:t>N</a:t>
            </a:r>
            <a:r>
              <a:rPr lang="ja-JP" altLang="en-US" sz="2400" dirty="0">
                <a:effectLst/>
              </a:rPr>
              <a:t>∪</a:t>
            </a:r>
            <a:r>
              <a:rPr lang="en-US" altLang="ja-JP" sz="2400" dirty="0">
                <a:effectLst/>
              </a:rPr>
              <a:t>T)*)</a:t>
            </a:r>
            <a:r>
              <a:rPr lang="en-US" altLang="ja-JP" dirty="0">
                <a:effectLst/>
              </a:rPr>
              <a:t> </a:t>
            </a:r>
            <a:r>
              <a:rPr lang="ja-JP" altLang="en-US" dirty="0">
                <a:effectLst/>
              </a:rPr>
              <a:t>の解析</a:t>
            </a:r>
          </a:p>
          <a:p>
            <a:pPr marL="990600" lvl="1" indent="-533400">
              <a:buFontTx/>
              <a:buAutoNum type="arabicPeriod"/>
            </a:pPr>
            <a:r>
              <a:rPr lang="ja-JP" altLang="en-US" sz="3200" dirty="0">
                <a:effectLst/>
              </a:rPr>
              <a:t>&lt;</a:t>
            </a:r>
            <a:r>
              <a:rPr lang="en-US" altLang="ja-JP" sz="3200" dirty="0">
                <a:effectLst/>
              </a:rPr>
              <a:t>A&gt; ::= ε </a:t>
            </a:r>
            <a:r>
              <a:rPr lang="ja-JP" altLang="en-US" dirty="0">
                <a:effectLst/>
              </a:rPr>
              <a:t>のとき</a:t>
            </a:r>
          </a:p>
          <a:p>
            <a:pPr marL="1371600" lvl="2" indent="-457200">
              <a:buFontTx/>
              <a:buNone/>
            </a:pPr>
            <a:endParaRPr lang="ja-JP" altLang="en-US" dirty="0">
              <a:effectLst/>
            </a:endParaRPr>
          </a:p>
          <a:p>
            <a:pPr marL="990600" lvl="1" indent="-533400">
              <a:buFontTx/>
              <a:buAutoNum type="arabicPeriod"/>
            </a:pPr>
            <a:r>
              <a:rPr lang="ja-JP" altLang="en-US" sz="3200" dirty="0">
                <a:effectLst/>
              </a:rPr>
              <a:t>&lt;</a:t>
            </a:r>
            <a:r>
              <a:rPr lang="en-US" altLang="ja-JP" sz="3200" dirty="0">
                <a:effectLst/>
              </a:rPr>
              <a:t>A&gt; ::= “a”</a:t>
            </a:r>
            <a:r>
              <a:rPr lang="en-US" altLang="ja-JP" dirty="0">
                <a:effectLst/>
              </a:rPr>
              <a:t> (</a:t>
            </a:r>
            <a:r>
              <a:rPr lang="ja-JP" altLang="en-US" dirty="0">
                <a:effectLst/>
              </a:rPr>
              <a:t>∈ </a:t>
            </a:r>
            <a:r>
              <a:rPr lang="en-US" altLang="ja-JP" dirty="0">
                <a:effectLst/>
              </a:rPr>
              <a:t>T) </a:t>
            </a:r>
            <a:r>
              <a:rPr lang="ja-JP" altLang="en-US" dirty="0">
                <a:effectLst/>
              </a:rPr>
              <a:t>のとき</a:t>
            </a:r>
            <a:endParaRPr lang="en-US" altLang="ja-JP" dirty="0">
              <a:effectLst/>
            </a:endParaRPr>
          </a:p>
        </p:txBody>
      </p:sp>
      <p:sp>
        <p:nvSpPr>
          <p:cNvPr id="393220" name="Text Box 4"/>
          <p:cNvSpPr txBox="1">
            <a:spLocks noChangeArrowheads="1"/>
          </p:cNvSpPr>
          <p:nvPr/>
        </p:nvSpPr>
        <p:spPr bwMode="auto">
          <a:xfrm>
            <a:off x="2438400" y="2819400"/>
            <a:ext cx="1752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何もしない</a:t>
            </a:r>
          </a:p>
        </p:txBody>
      </p:sp>
      <p:sp>
        <p:nvSpPr>
          <p:cNvPr id="393221" name="Rectangle 5"/>
          <p:cNvSpPr>
            <a:spLocks noChangeArrowheads="1"/>
          </p:cNvSpPr>
          <p:nvPr/>
        </p:nvSpPr>
        <p:spPr bwMode="auto">
          <a:xfrm>
            <a:off x="1371600" y="4191000"/>
            <a:ext cx="6781800" cy="990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if (token == “a”) token = nextToken();</a:t>
            </a:r>
          </a:p>
          <a:p>
            <a:pPr eaLnBrk="1" hangingPunct="1"/>
            <a:r>
              <a:rPr lang="en-US" altLang="ja-JP"/>
              <a:t>    else syntaxError();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93220"/>
                                        </p:tgtEl>
                                        <p:attrNameLst>
                                          <p:attrName>style.visibility</p:attrName>
                                        </p:attrNameLst>
                                      </p:cBhvr>
                                      <p:to>
                                        <p:strVal val="visible"/>
                                      </p:to>
                                    </p:set>
                                    <p:animEffect transition="in" filter="checkerboard(across)">
                                      <p:cBhvr>
                                        <p:cTn id="7" dur="500"/>
                                        <p:tgtEl>
                                          <p:spTgt spid="39322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93221"/>
                                        </p:tgtEl>
                                        <p:attrNameLst>
                                          <p:attrName>style.visibility</p:attrName>
                                        </p:attrNameLst>
                                      </p:cBhvr>
                                      <p:to>
                                        <p:strVal val="visible"/>
                                      </p:to>
                                    </p:set>
                                    <p:animEffect transition="in" filter="checkerboard(across)">
                                      <p:cBhvr>
                                        <p:cTn id="12" dur="500"/>
                                        <p:tgtEl>
                                          <p:spTgt spid="3932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3220" grpId="0" autoUpdateAnimBg="0"/>
      <p:bldP spid="393221" grpId="0"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非終端記号 &lt;</a:t>
            </a:r>
            <a:r>
              <a:rPr lang="en-US" altLang="ja-JP">
                <a:effectLst/>
              </a:rPr>
              <a:t>A&gt; </a:t>
            </a:r>
            <a:r>
              <a:rPr lang="ja-JP" altLang="en-US">
                <a:effectLst/>
              </a:rPr>
              <a:t>の解析</a:t>
            </a:r>
          </a:p>
        </p:txBody>
      </p:sp>
      <p:sp>
        <p:nvSpPr>
          <p:cNvPr id="18435" name="Rectangle 3"/>
          <p:cNvSpPr>
            <a:spLocks noGrp="1" noChangeArrowheads="1"/>
          </p:cNvSpPr>
          <p:nvPr>
            <p:ph type="body" idx="4294967295"/>
          </p:nvPr>
        </p:nvSpPr>
        <p:spPr>
          <a:xfrm>
            <a:off x="990600" y="1676400"/>
            <a:ext cx="75438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09600" indent="-609600"/>
            <a:r>
              <a:rPr lang="ja-JP" altLang="en-US" dirty="0">
                <a:effectLst/>
              </a:rPr>
              <a:t>&lt;</a:t>
            </a:r>
            <a:r>
              <a:rPr lang="en-US" altLang="ja-JP" dirty="0">
                <a:effectLst/>
              </a:rPr>
              <a:t>A&gt; ::= α </a:t>
            </a:r>
            <a:r>
              <a:rPr lang="en-US" altLang="ja-JP" sz="2400" dirty="0">
                <a:effectLst/>
              </a:rPr>
              <a:t>(</a:t>
            </a:r>
            <a:r>
              <a:rPr lang="ja-JP" altLang="en-US" sz="2400" dirty="0">
                <a:effectLst/>
              </a:rPr>
              <a:t>∈ (</a:t>
            </a:r>
            <a:r>
              <a:rPr lang="en-US" altLang="ja-JP" sz="2400" dirty="0">
                <a:effectLst/>
              </a:rPr>
              <a:t>N</a:t>
            </a:r>
            <a:r>
              <a:rPr lang="ja-JP" altLang="en-US" sz="2400" dirty="0">
                <a:effectLst/>
              </a:rPr>
              <a:t>∪</a:t>
            </a:r>
            <a:r>
              <a:rPr lang="en-US" altLang="ja-JP" sz="2400" dirty="0">
                <a:effectLst/>
              </a:rPr>
              <a:t>T)*)</a:t>
            </a:r>
            <a:r>
              <a:rPr lang="en-US" altLang="ja-JP" dirty="0">
                <a:effectLst/>
              </a:rPr>
              <a:t> </a:t>
            </a:r>
            <a:r>
              <a:rPr lang="ja-JP" altLang="en-US" dirty="0">
                <a:effectLst/>
              </a:rPr>
              <a:t>の解析</a:t>
            </a:r>
          </a:p>
          <a:p>
            <a:pPr marL="990600" lvl="1" indent="-533400">
              <a:buFont typeface="+mj-lt"/>
              <a:buAutoNum type="arabicPeriod" startAt="3"/>
            </a:pPr>
            <a:r>
              <a:rPr lang="ja-JP" altLang="en-US" sz="3200" dirty="0">
                <a:effectLst/>
              </a:rPr>
              <a:t>&lt;</a:t>
            </a:r>
            <a:r>
              <a:rPr lang="en-US" altLang="ja-JP" sz="3200" dirty="0">
                <a:effectLst/>
              </a:rPr>
              <a:t>A&gt; ::= &lt;B&gt; (</a:t>
            </a:r>
            <a:r>
              <a:rPr lang="ja-JP" altLang="en-US" sz="3200" dirty="0">
                <a:effectLst/>
              </a:rPr>
              <a:t>∈ </a:t>
            </a:r>
            <a:r>
              <a:rPr lang="en-US" altLang="ja-JP" sz="3200" dirty="0">
                <a:effectLst/>
              </a:rPr>
              <a:t>N) </a:t>
            </a:r>
            <a:r>
              <a:rPr lang="ja-JP" altLang="en-US" dirty="0">
                <a:effectLst/>
              </a:rPr>
              <a:t>のとき</a:t>
            </a:r>
            <a:endParaRPr lang="en-US" altLang="ja-JP" dirty="0">
              <a:effectLst/>
            </a:endParaRPr>
          </a:p>
          <a:p>
            <a:pPr marL="1390650" lvl="2" indent="-533400">
              <a:buFont typeface="+mj-lt"/>
              <a:buAutoNum type="arabicPeriod"/>
            </a:pPr>
            <a:r>
              <a:rPr lang="en-US" altLang="ja-JP" dirty="0">
                <a:effectLst/>
              </a:rPr>
              <a:t>ε</a:t>
            </a:r>
            <a:r>
              <a:rPr lang="ja-JP" altLang="en-US" dirty="0">
                <a:effectLst/>
              </a:rPr>
              <a:t> ∈ </a:t>
            </a:r>
            <a:r>
              <a:rPr lang="en-US" altLang="ja-JP" dirty="0">
                <a:effectLst/>
              </a:rPr>
              <a:t>First</a:t>
            </a:r>
            <a:r>
              <a:rPr lang="ja-JP" altLang="en-US" dirty="0">
                <a:effectLst/>
              </a:rPr>
              <a:t> </a:t>
            </a:r>
            <a:r>
              <a:rPr lang="en-US" altLang="ja-JP" dirty="0">
                <a:effectLst/>
              </a:rPr>
              <a:t>(&lt;B&gt;) </a:t>
            </a:r>
            <a:r>
              <a:rPr lang="ja-JP" altLang="en-US" dirty="0">
                <a:effectLst/>
              </a:rPr>
              <a:t>のとき</a:t>
            </a:r>
            <a:endParaRPr lang="en-US" altLang="ja-JP" dirty="0">
              <a:effectLst/>
            </a:endParaRPr>
          </a:p>
          <a:p>
            <a:pPr marL="1390650" lvl="2" indent="-533400">
              <a:buNone/>
            </a:pPr>
            <a:endParaRPr lang="en-US" altLang="ja-JP" dirty="0">
              <a:effectLst/>
            </a:endParaRPr>
          </a:p>
          <a:p>
            <a:pPr marL="1390650" lvl="2" indent="-533400">
              <a:buNone/>
            </a:pPr>
            <a:endParaRPr lang="en-US" altLang="ja-JP" dirty="0">
              <a:effectLst/>
            </a:endParaRPr>
          </a:p>
          <a:p>
            <a:pPr marL="1390650" lvl="2" indent="-533400">
              <a:buNone/>
            </a:pPr>
            <a:endParaRPr lang="en-US" altLang="ja-JP" dirty="0">
              <a:effectLst/>
            </a:endParaRPr>
          </a:p>
          <a:p>
            <a:pPr marL="1390650" lvl="2" indent="-533400">
              <a:buFont typeface="+mj-lt"/>
              <a:buAutoNum type="arabicPeriod" startAt="2"/>
            </a:pPr>
            <a:r>
              <a:rPr lang="en-US" altLang="ja-JP" dirty="0">
                <a:effectLst/>
              </a:rPr>
              <a:t>ε</a:t>
            </a:r>
            <a:r>
              <a:rPr lang="ja-JP" altLang="en-US" dirty="0">
                <a:effectLst/>
              </a:rPr>
              <a:t> ∈ </a:t>
            </a:r>
            <a:r>
              <a:rPr lang="en-US" altLang="ja-JP" dirty="0">
                <a:effectLst/>
              </a:rPr>
              <a:t>First (&lt;</a:t>
            </a:r>
            <a:r>
              <a:rPr lang="en-US" altLang="ja-JP">
                <a:effectLst/>
              </a:rPr>
              <a:t>B&gt;) </a:t>
            </a:r>
            <a:r>
              <a:rPr lang="ja-JP" altLang="en-US">
                <a:effectLst/>
              </a:rPr>
              <a:t>の</a:t>
            </a:r>
            <a:r>
              <a:rPr lang="ja-JP" altLang="en-US" dirty="0">
                <a:effectLst/>
              </a:rPr>
              <a:t>とき</a:t>
            </a:r>
            <a:endParaRPr lang="en-US" altLang="ja-JP" dirty="0">
              <a:effectLst/>
            </a:endParaRPr>
          </a:p>
          <a:p>
            <a:pPr marL="1390650" lvl="2" indent="-533400">
              <a:buNone/>
            </a:pPr>
            <a:endParaRPr lang="ja-JP" altLang="en-US" dirty="0">
              <a:effectLst/>
            </a:endParaRPr>
          </a:p>
        </p:txBody>
      </p:sp>
      <p:sp>
        <p:nvSpPr>
          <p:cNvPr id="7" name="Rectangle 6"/>
          <p:cNvSpPr>
            <a:spLocks noChangeArrowheads="1"/>
          </p:cNvSpPr>
          <p:nvPr/>
        </p:nvSpPr>
        <p:spPr bwMode="auto">
          <a:xfrm>
            <a:off x="1524000" y="3505200"/>
            <a:ext cx="7086600" cy="990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dirty="0"/>
              <a:t>if (token </a:t>
            </a:r>
            <a:r>
              <a:rPr lang="ja-JP" altLang="en-US" dirty="0"/>
              <a:t>∈ </a:t>
            </a:r>
            <a:r>
              <a:rPr lang="en-US" altLang="ja-JP" dirty="0"/>
              <a:t>First (&lt;B&gt;)) parse&lt;B&gt;();</a:t>
            </a:r>
          </a:p>
          <a:p>
            <a:pPr eaLnBrk="1" hangingPunct="1"/>
            <a:r>
              <a:rPr lang="en-US" altLang="ja-JP" dirty="0"/>
              <a:t>    else </a:t>
            </a:r>
            <a:r>
              <a:rPr lang="en-US" altLang="ja-JP" dirty="0" err="1"/>
              <a:t>syntaxError</a:t>
            </a:r>
            <a:r>
              <a:rPr lang="ja-JP" altLang="en-US" dirty="0"/>
              <a:t>();</a:t>
            </a:r>
          </a:p>
        </p:txBody>
      </p:sp>
      <p:sp useBgFill="1">
        <p:nvSpPr>
          <p:cNvPr id="8" name="AutoShape 7"/>
          <p:cNvSpPr>
            <a:spLocks noChangeArrowheads="1"/>
          </p:cNvSpPr>
          <p:nvPr/>
        </p:nvSpPr>
        <p:spPr bwMode="auto">
          <a:xfrm>
            <a:off x="6324600" y="1447800"/>
            <a:ext cx="2590800" cy="838200"/>
          </a:xfrm>
          <a:prstGeom prst="wedgeRoundRectCallout">
            <a:avLst>
              <a:gd name="adj1" fmla="val -86785"/>
              <a:gd name="adj2" fmla="val 71292"/>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t>この判定には&lt;</a:t>
            </a:r>
            <a:r>
              <a:rPr lang="en-US" altLang="ja-JP" sz="2000"/>
              <a:t>B&gt;</a:t>
            </a:r>
            <a:r>
              <a:rPr lang="ja-JP" altLang="en-US" sz="2000"/>
              <a:t>の</a:t>
            </a:r>
          </a:p>
          <a:p>
            <a:pPr algn="ctr" eaLnBrk="1" hangingPunct="1"/>
            <a:r>
              <a:rPr lang="en-US" altLang="ja-JP" sz="2000"/>
              <a:t>First</a:t>
            </a:r>
            <a:r>
              <a:rPr lang="ja-JP" altLang="en-US" sz="2000"/>
              <a:t>集合が必要</a:t>
            </a:r>
          </a:p>
        </p:txBody>
      </p:sp>
      <p:sp>
        <p:nvSpPr>
          <p:cNvPr id="9" name="Rectangle 8"/>
          <p:cNvSpPr>
            <a:spLocks noChangeArrowheads="1"/>
          </p:cNvSpPr>
          <p:nvPr/>
        </p:nvSpPr>
        <p:spPr bwMode="auto">
          <a:xfrm>
            <a:off x="1524000" y="5257800"/>
            <a:ext cx="7086600" cy="685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if (token </a:t>
            </a:r>
            <a:r>
              <a:rPr lang="ja-JP" altLang="en-US"/>
              <a:t>∈ (</a:t>
            </a:r>
            <a:r>
              <a:rPr lang="en-US" altLang="ja-JP"/>
              <a:t>First (&lt;B&gt;)-ε)) parse&lt;B&gt;();</a:t>
            </a:r>
          </a:p>
        </p:txBody>
      </p:sp>
      <p:sp useBgFill="1">
        <p:nvSpPr>
          <p:cNvPr id="10" name="AutoShape 11"/>
          <p:cNvSpPr>
            <a:spLocks noChangeArrowheads="1"/>
          </p:cNvSpPr>
          <p:nvPr/>
        </p:nvSpPr>
        <p:spPr bwMode="auto">
          <a:xfrm>
            <a:off x="6172200" y="4191000"/>
            <a:ext cx="2438400" cy="457200"/>
          </a:xfrm>
          <a:prstGeom prst="wedgeRoundRectCallout">
            <a:avLst>
              <a:gd name="adj1" fmla="val -43296"/>
              <a:gd name="adj2" fmla="val -103472"/>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t>&lt;</a:t>
            </a:r>
            <a:r>
              <a:rPr lang="en-US" altLang="ja-JP" sz="2000"/>
              <a:t>B&gt;</a:t>
            </a:r>
            <a:r>
              <a:rPr lang="ja-JP" altLang="en-US" sz="2000"/>
              <a:t>解析メソッドへ</a:t>
            </a:r>
          </a:p>
        </p:txBody>
      </p:sp>
      <p:sp useBgFill="1">
        <p:nvSpPr>
          <p:cNvPr id="11" name="AutoShape 12"/>
          <p:cNvSpPr>
            <a:spLocks noChangeArrowheads="1"/>
          </p:cNvSpPr>
          <p:nvPr/>
        </p:nvSpPr>
        <p:spPr bwMode="auto">
          <a:xfrm>
            <a:off x="6629400" y="6096000"/>
            <a:ext cx="1981200" cy="457200"/>
          </a:xfrm>
          <a:prstGeom prst="wedgeRoundRectCallout">
            <a:avLst>
              <a:gd name="adj1" fmla="val 40144"/>
              <a:gd name="adj2" fmla="val -99306"/>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400"/>
              <a:t>else </a:t>
            </a:r>
            <a:r>
              <a:rPr lang="ja-JP" altLang="en-US" sz="2000"/>
              <a:t>節無し</a:t>
            </a:r>
          </a:p>
        </p:txBody>
      </p:sp>
      <p:cxnSp>
        <p:nvCxnSpPr>
          <p:cNvPr id="13" name="直線コネクタ 12"/>
          <p:cNvCxnSpPr/>
          <p:nvPr/>
        </p:nvCxnSpPr>
        <p:spPr bwMode="auto">
          <a:xfrm flipH="1">
            <a:off x="2743200" y="2819400"/>
            <a:ext cx="152400" cy="457200"/>
          </a:xfrm>
          <a:prstGeom prst="line">
            <a:avLst/>
          </a:prstGeom>
          <a:solidFill>
            <a:schemeClr val="accent1"/>
          </a:solidFill>
          <a:ln w="19050" cap="flat" cmpd="sng" algn="ctr">
            <a:solidFill>
              <a:schemeClr val="tx1"/>
            </a:solidFill>
            <a:prstDash val="solid"/>
            <a:round/>
            <a:headEnd type="none" w="med" len="med"/>
            <a:tailEnd type="none" w="med" len="med"/>
          </a:ln>
          <a:effectLst/>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heckerboard(across)">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checkerboard(across)">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checkerboard(across)">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checkerboard(across)">
                                      <p:cBhvr>
                                        <p:cTn id="2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autoUpdateAnimBg="0"/>
      <p:bldP spid="8" grpId="0" animBg="1" autoUpdateAnimBg="0"/>
      <p:bldP spid="9" grpId="0" animBg="1" autoUpdateAnimBg="0"/>
      <p:bldP spid="10" grpId="0" animBg="1" autoUpdateAnimBg="0"/>
      <p:bldP spid="11" grpId="0" animBg="1"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非終端記号 &lt;</a:t>
            </a:r>
            <a:r>
              <a:rPr lang="en-US" altLang="ja-JP">
                <a:effectLst/>
              </a:rPr>
              <a:t>A&gt; </a:t>
            </a:r>
            <a:r>
              <a:rPr lang="en-US" altLang="ja-JP" sz="2800">
                <a:effectLst/>
              </a:rPr>
              <a:t>(</a:t>
            </a:r>
            <a:r>
              <a:rPr lang="ja-JP" altLang="en-US" sz="2800">
                <a:effectLst/>
              </a:rPr>
              <a:t>分岐) </a:t>
            </a:r>
            <a:r>
              <a:rPr lang="ja-JP" altLang="en-US">
                <a:effectLst/>
              </a:rPr>
              <a:t>の解析</a:t>
            </a:r>
          </a:p>
        </p:txBody>
      </p:sp>
      <p:sp>
        <p:nvSpPr>
          <p:cNvPr id="20483" name="Rectangle 3"/>
          <p:cNvSpPr>
            <a:spLocks noGrp="1" noChangeArrowheads="1"/>
          </p:cNvSpPr>
          <p:nvPr>
            <p:ph type="body" idx="4294967295"/>
          </p:nvPr>
        </p:nvSpPr>
        <p:spPr>
          <a:xfrm>
            <a:off x="990600" y="1676400"/>
            <a:ext cx="75438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09600" indent="-609600"/>
            <a:r>
              <a:rPr lang="ja-JP" altLang="en-US" dirty="0">
                <a:effectLst/>
              </a:rPr>
              <a:t>&lt;</a:t>
            </a:r>
            <a:r>
              <a:rPr lang="en-US" altLang="ja-JP" dirty="0">
                <a:effectLst/>
              </a:rPr>
              <a:t>A&gt; ::= α </a:t>
            </a:r>
            <a:r>
              <a:rPr lang="en-US" altLang="ja-JP" sz="2400" dirty="0">
                <a:effectLst/>
              </a:rPr>
              <a:t>(</a:t>
            </a:r>
            <a:r>
              <a:rPr lang="ja-JP" altLang="en-US" sz="2400" dirty="0">
                <a:effectLst/>
              </a:rPr>
              <a:t>∈ (</a:t>
            </a:r>
            <a:r>
              <a:rPr lang="en-US" altLang="ja-JP" sz="2400" dirty="0">
                <a:effectLst/>
              </a:rPr>
              <a:t>N</a:t>
            </a:r>
            <a:r>
              <a:rPr lang="ja-JP" altLang="en-US" sz="2400" dirty="0">
                <a:effectLst/>
              </a:rPr>
              <a:t>∪</a:t>
            </a:r>
            <a:r>
              <a:rPr lang="en-US" altLang="ja-JP" sz="2400" dirty="0">
                <a:effectLst/>
              </a:rPr>
              <a:t>T)*)</a:t>
            </a:r>
            <a:r>
              <a:rPr lang="en-US" altLang="ja-JP" dirty="0">
                <a:effectLst/>
              </a:rPr>
              <a:t> </a:t>
            </a:r>
            <a:r>
              <a:rPr lang="ja-JP" altLang="en-US" dirty="0">
                <a:effectLst/>
              </a:rPr>
              <a:t>の解析</a:t>
            </a:r>
          </a:p>
          <a:p>
            <a:pPr marL="990600" lvl="1" indent="-533400">
              <a:buFontTx/>
              <a:buAutoNum type="arabicPeriod" startAt="4"/>
            </a:pPr>
            <a:r>
              <a:rPr lang="ja-JP" altLang="en-US" sz="3200" dirty="0">
                <a:effectLst/>
              </a:rPr>
              <a:t>&lt;</a:t>
            </a:r>
            <a:r>
              <a:rPr lang="en-US" altLang="ja-JP" sz="3200" dirty="0">
                <a:effectLst/>
              </a:rPr>
              <a:t>A&gt; ::= β</a:t>
            </a:r>
            <a:r>
              <a:rPr lang="en-US" altLang="ja-JP" sz="3200" baseline="-25000" dirty="0">
                <a:effectLst/>
              </a:rPr>
              <a:t>1</a:t>
            </a:r>
            <a:r>
              <a:rPr lang="en-US" altLang="ja-JP" sz="3200" dirty="0">
                <a:effectLst/>
              </a:rPr>
              <a:t> | β</a:t>
            </a:r>
            <a:r>
              <a:rPr lang="en-US" altLang="ja-JP" sz="3200" baseline="-25000" dirty="0">
                <a:effectLst/>
              </a:rPr>
              <a:t>2</a:t>
            </a:r>
            <a:r>
              <a:rPr lang="en-US" altLang="ja-JP" sz="3200" dirty="0">
                <a:effectLst/>
              </a:rPr>
              <a:t> | β</a:t>
            </a:r>
            <a:r>
              <a:rPr lang="en-US" altLang="ja-JP" sz="3200" baseline="-25000" dirty="0">
                <a:effectLst/>
              </a:rPr>
              <a:t>3</a:t>
            </a:r>
            <a:r>
              <a:rPr lang="en-US" altLang="ja-JP" sz="3200" dirty="0">
                <a:effectLst/>
              </a:rPr>
              <a:t> | ε</a:t>
            </a:r>
            <a:r>
              <a:rPr lang="ja-JP" altLang="en-US" sz="3200" dirty="0">
                <a:effectLst/>
              </a:rPr>
              <a:t> </a:t>
            </a:r>
            <a:r>
              <a:rPr lang="ja-JP" altLang="en-US" dirty="0">
                <a:effectLst/>
              </a:rPr>
              <a:t>のとき</a:t>
            </a:r>
            <a:endParaRPr lang="en-US" altLang="ja-JP" dirty="0">
              <a:effectLst/>
            </a:endParaRPr>
          </a:p>
        </p:txBody>
      </p:sp>
      <p:sp>
        <p:nvSpPr>
          <p:cNvPr id="395269" name="Rectangle 5"/>
          <p:cNvSpPr>
            <a:spLocks noChangeArrowheads="1"/>
          </p:cNvSpPr>
          <p:nvPr/>
        </p:nvSpPr>
        <p:spPr bwMode="auto">
          <a:xfrm>
            <a:off x="1752600" y="2971800"/>
            <a:ext cx="6400800" cy="3429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if (token </a:t>
            </a:r>
            <a:r>
              <a:rPr lang="ja-JP" altLang="en-US"/>
              <a:t>∈ </a:t>
            </a:r>
            <a:r>
              <a:rPr lang="en-US" altLang="ja-JP"/>
              <a:t>First (β</a:t>
            </a:r>
            <a:r>
              <a:rPr lang="en-US" altLang="ja-JP" baseline="-25000"/>
              <a:t>1</a:t>
            </a:r>
            <a:r>
              <a:rPr lang="en-US" altLang="ja-JP"/>
              <a:t>)) {</a:t>
            </a:r>
          </a:p>
          <a:p>
            <a:pPr eaLnBrk="1" hangingPunct="1"/>
            <a:r>
              <a:rPr lang="en-US" altLang="ja-JP"/>
              <a:t>    β</a:t>
            </a:r>
            <a:r>
              <a:rPr lang="en-US" altLang="ja-JP" baseline="-25000"/>
              <a:t>1</a:t>
            </a:r>
            <a:r>
              <a:rPr lang="ja-JP" altLang="en-US"/>
              <a:t>の解析;</a:t>
            </a:r>
            <a:endParaRPr lang="en-US" altLang="ja-JP"/>
          </a:p>
          <a:p>
            <a:pPr eaLnBrk="1" hangingPunct="1"/>
            <a:r>
              <a:rPr lang="ja-JP" altLang="en-US"/>
              <a:t>} </a:t>
            </a:r>
            <a:r>
              <a:rPr lang="en-US" altLang="ja-JP"/>
              <a:t>else if (token </a:t>
            </a:r>
            <a:r>
              <a:rPr lang="ja-JP" altLang="en-US"/>
              <a:t>∈ </a:t>
            </a:r>
            <a:r>
              <a:rPr lang="en-US" altLang="ja-JP"/>
              <a:t>First (β</a:t>
            </a:r>
            <a:r>
              <a:rPr lang="en-US" altLang="ja-JP" baseline="-25000"/>
              <a:t>2</a:t>
            </a:r>
            <a:r>
              <a:rPr lang="en-US" altLang="ja-JP"/>
              <a:t>)) {</a:t>
            </a:r>
          </a:p>
          <a:p>
            <a:pPr eaLnBrk="1" hangingPunct="1"/>
            <a:r>
              <a:rPr lang="en-US" altLang="ja-JP"/>
              <a:t>    β</a:t>
            </a:r>
            <a:r>
              <a:rPr lang="en-US" altLang="ja-JP" baseline="-25000"/>
              <a:t>2</a:t>
            </a:r>
            <a:r>
              <a:rPr lang="ja-JP" altLang="en-US"/>
              <a:t>の解析;</a:t>
            </a:r>
          </a:p>
          <a:p>
            <a:pPr eaLnBrk="1" hangingPunct="1"/>
            <a:r>
              <a:rPr lang="ja-JP" altLang="en-US"/>
              <a:t>} </a:t>
            </a:r>
            <a:r>
              <a:rPr lang="en-US" altLang="ja-JP"/>
              <a:t>else if (token </a:t>
            </a:r>
            <a:r>
              <a:rPr lang="ja-JP" altLang="en-US"/>
              <a:t>∈ </a:t>
            </a:r>
            <a:r>
              <a:rPr lang="en-US" altLang="ja-JP"/>
              <a:t>First (β</a:t>
            </a:r>
            <a:r>
              <a:rPr lang="en-US" altLang="ja-JP" baseline="-25000"/>
              <a:t>3</a:t>
            </a:r>
            <a:r>
              <a:rPr lang="en-US" altLang="ja-JP"/>
              <a:t>)) {</a:t>
            </a:r>
          </a:p>
          <a:p>
            <a:pPr eaLnBrk="1" hangingPunct="1"/>
            <a:r>
              <a:rPr lang="en-US" altLang="ja-JP"/>
              <a:t>    β</a:t>
            </a:r>
            <a:r>
              <a:rPr lang="en-US" altLang="ja-JP" baseline="-25000"/>
              <a:t>3</a:t>
            </a:r>
            <a:r>
              <a:rPr lang="ja-JP" altLang="en-US"/>
              <a:t>の解析;</a:t>
            </a:r>
          </a:p>
          <a:p>
            <a:pPr eaLnBrk="1" hangingPunct="1"/>
            <a:r>
              <a:rPr lang="ja-JP" altLang="en-US"/>
              <a:t>} </a:t>
            </a:r>
            <a:r>
              <a:rPr lang="en-US" altLang="ja-JP"/>
              <a:t>else ;</a:t>
            </a:r>
          </a:p>
        </p:txBody>
      </p:sp>
      <p:sp useBgFill="1">
        <p:nvSpPr>
          <p:cNvPr id="395271" name="AutoShape 7"/>
          <p:cNvSpPr>
            <a:spLocks noChangeArrowheads="1"/>
          </p:cNvSpPr>
          <p:nvPr/>
        </p:nvSpPr>
        <p:spPr bwMode="auto">
          <a:xfrm>
            <a:off x="3429000" y="6096000"/>
            <a:ext cx="1524000" cy="457200"/>
          </a:xfrm>
          <a:prstGeom prst="wedgeRoundRectCallout">
            <a:avLst>
              <a:gd name="adj1" fmla="val -68440"/>
              <a:gd name="adj2" fmla="val -26736"/>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400" dirty="0"/>
              <a:t>ε </a:t>
            </a:r>
            <a:r>
              <a:rPr lang="ja-JP" altLang="en-US" sz="2400" dirty="0"/>
              <a:t>に対応</a:t>
            </a:r>
          </a:p>
        </p:txBody>
      </p:sp>
      <p:sp useBgFill="1">
        <p:nvSpPr>
          <p:cNvPr id="395272" name="AutoShape 8"/>
          <p:cNvSpPr>
            <a:spLocks noChangeArrowheads="1"/>
          </p:cNvSpPr>
          <p:nvPr/>
        </p:nvSpPr>
        <p:spPr bwMode="auto">
          <a:xfrm>
            <a:off x="6781800" y="1828800"/>
            <a:ext cx="1295400" cy="457200"/>
          </a:xfrm>
          <a:prstGeom prst="wedgeRoundRectCallout">
            <a:avLst>
              <a:gd name="adj1" fmla="val -136695"/>
              <a:gd name="adj2" fmla="val 68794"/>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400" dirty="0"/>
              <a:t>ε </a:t>
            </a:r>
            <a:r>
              <a:rPr lang="ja-JP" altLang="en-US" sz="2400" dirty="0"/>
              <a:t>あり</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95272"/>
                                        </p:tgtEl>
                                        <p:attrNameLst>
                                          <p:attrName>style.visibility</p:attrName>
                                        </p:attrNameLst>
                                      </p:cBhvr>
                                      <p:to>
                                        <p:strVal val="visible"/>
                                      </p:to>
                                    </p:set>
                                    <p:animEffect transition="in" filter="checkerboard(across)">
                                      <p:cBhvr>
                                        <p:cTn id="7" dur="500"/>
                                        <p:tgtEl>
                                          <p:spTgt spid="3952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95269"/>
                                        </p:tgtEl>
                                        <p:attrNameLst>
                                          <p:attrName>style.visibility</p:attrName>
                                        </p:attrNameLst>
                                      </p:cBhvr>
                                      <p:to>
                                        <p:strVal val="visible"/>
                                      </p:to>
                                    </p:set>
                                    <p:animEffect transition="in" filter="checkerboard(across)">
                                      <p:cBhvr>
                                        <p:cTn id="12" dur="500"/>
                                        <p:tgtEl>
                                          <p:spTgt spid="39526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95271"/>
                                        </p:tgtEl>
                                        <p:attrNameLst>
                                          <p:attrName>style.visibility</p:attrName>
                                        </p:attrNameLst>
                                      </p:cBhvr>
                                      <p:to>
                                        <p:strVal val="visible"/>
                                      </p:to>
                                    </p:set>
                                    <p:animEffect transition="in" filter="checkerboard(across)">
                                      <p:cBhvr>
                                        <p:cTn id="17" dur="500"/>
                                        <p:tgtEl>
                                          <p:spTgt spid="3952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5269" grpId="0" animBg="1" autoUpdateAnimBg="0"/>
      <p:bldP spid="395271" grpId="0" animBg="1" autoUpdateAnimBg="0"/>
      <p:bldP spid="395272"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非終端記号 &lt;</a:t>
            </a:r>
            <a:r>
              <a:rPr lang="en-US" altLang="ja-JP">
                <a:effectLst/>
              </a:rPr>
              <a:t>A&gt; </a:t>
            </a:r>
            <a:r>
              <a:rPr lang="en-US" altLang="ja-JP" sz="2800">
                <a:effectLst/>
              </a:rPr>
              <a:t>(</a:t>
            </a:r>
            <a:r>
              <a:rPr lang="ja-JP" altLang="en-US" sz="2800">
                <a:effectLst/>
              </a:rPr>
              <a:t>分岐) </a:t>
            </a:r>
            <a:r>
              <a:rPr lang="ja-JP" altLang="en-US">
                <a:effectLst/>
              </a:rPr>
              <a:t>の解析</a:t>
            </a:r>
          </a:p>
        </p:txBody>
      </p:sp>
      <p:sp>
        <p:nvSpPr>
          <p:cNvPr id="21507" name="Rectangle 3"/>
          <p:cNvSpPr>
            <a:spLocks noGrp="1" noChangeArrowheads="1"/>
          </p:cNvSpPr>
          <p:nvPr>
            <p:ph type="body" idx="4294967295"/>
          </p:nvPr>
        </p:nvSpPr>
        <p:spPr>
          <a:xfrm>
            <a:off x="990600" y="1676400"/>
            <a:ext cx="75438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09600" indent="-609600"/>
            <a:r>
              <a:rPr lang="ja-JP" altLang="en-US">
                <a:effectLst/>
              </a:rPr>
              <a:t>&lt;</a:t>
            </a:r>
            <a:r>
              <a:rPr lang="en-US" altLang="ja-JP">
                <a:effectLst/>
              </a:rPr>
              <a:t>A&gt; ::= α </a:t>
            </a:r>
            <a:r>
              <a:rPr lang="en-US" altLang="ja-JP" sz="2400">
                <a:effectLst/>
              </a:rPr>
              <a:t>(</a:t>
            </a:r>
            <a:r>
              <a:rPr lang="ja-JP" altLang="en-US" sz="2400">
                <a:effectLst/>
              </a:rPr>
              <a:t>∈ (</a:t>
            </a:r>
            <a:r>
              <a:rPr lang="en-US" altLang="ja-JP" sz="2400">
                <a:effectLst/>
              </a:rPr>
              <a:t>N</a:t>
            </a:r>
            <a:r>
              <a:rPr lang="ja-JP" altLang="en-US" sz="2400">
                <a:effectLst/>
              </a:rPr>
              <a:t>∪</a:t>
            </a:r>
            <a:r>
              <a:rPr lang="en-US" altLang="ja-JP" sz="2400">
                <a:effectLst/>
              </a:rPr>
              <a:t>T)*)</a:t>
            </a:r>
            <a:r>
              <a:rPr lang="en-US" altLang="ja-JP">
                <a:effectLst/>
              </a:rPr>
              <a:t> </a:t>
            </a:r>
            <a:r>
              <a:rPr lang="ja-JP" altLang="en-US">
                <a:effectLst/>
              </a:rPr>
              <a:t>の解析</a:t>
            </a:r>
          </a:p>
          <a:p>
            <a:pPr marL="990600" lvl="1" indent="-533400">
              <a:buFontTx/>
              <a:buAutoNum type="arabicPeriod" startAt="4"/>
            </a:pPr>
            <a:r>
              <a:rPr lang="ja-JP" altLang="en-US" sz="3200">
                <a:effectLst/>
              </a:rPr>
              <a:t>&lt;</a:t>
            </a:r>
            <a:r>
              <a:rPr lang="en-US" altLang="ja-JP" sz="3200">
                <a:effectLst/>
              </a:rPr>
              <a:t>A&gt; ::= β</a:t>
            </a:r>
            <a:r>
              <a:rPr lang="en-US" altLang="ja-JP" sz="3200" baseline="-25000">
                <a:effectLst/>
              </a:rPr>
              <a:t>1</a:t>
            </a:r>
            <a:r>
              <a:rPr lang="en-US" altLang="ja-JP" sz="3200">
                <a:effectLst/>
              </a:rPr>
              <a:t> | β</a:t>
            </a:r>
            <a:r>
              <a:rPr lang="en-US" altLang="ja-JP" sz="3200" baseline="-25000">
                <a:effectLst/>
              </a:rPr>
              <a:t>2</a:t>
            </a:r>
            <a:r>
              <a:rPr lang="en-US" altLang="ja-JP" sz="3200">
                <a:effectLst/>
              </a:rPr>
              <a:t> | β</a:t>
            </a:r>
            <a:r>
              <a:rPr lang="en-US" altLang="ja-JP" sz="3200" baseline="-25000">
                <a:effectLst/>
              </a:rPr>
              <a:t>3</a:t>
            </a:r>
            <a:r>
              <a:rPr lang="en-US" altLang="ja-JP" sz="3200">
                <a:effectLst/>
              </a:rPr>
              <a:t> </a:t>
            </a:r>
            <a:r>
              <a:rPr lang="ja-JP" altLang="en-US">
                <a:effectLst/>
              </a:rPr>
              <a:t>のとき</a:t>
            </a:r>
            <a:endParaRPr lang="en-US" altLang="ja-JP">
              <a:effectLst/>
            </a:endParaRPr>
          </a:p>
        </p:txBody>
      </p:sp>
      <p:sp>
        <p:nvSpPr>
          <p:cNvPr id="396292" name="Rectangle 4"/>
          <p:cNvSpPr>
            <a:spLocks noChangeArrowheads="1"/>
          </p:cNvSpPr>
          <p:nvPr/>
        </p:nvSpPr>
        <p:spPr bwMode="auto">
          <a:xfrm>
            <a:off x="1752600" y="2971800"/>
            <a:ext cx="6400800" cy="3429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if (token </a:t>
            </a:r>
            <a:r>
              <a:rPr lang="ja-JP" altLang="en-US"/>
              <a:t>∈ </a:t>
            </a:r>
            <a:r>
              <a:rPr lang="en-US" altLang="ja-JP"/>
              <a:t>First (β</a:t>
            </a:r>
            <a:r>
              <a:rPr lang="en-US" altLang="ja-JP" baseline="-25000"/>
              <a:t>1</a:t>
            </a:r>
            <a:r>
              <a:rPr lang="en-US" altLang="ja-JP"/>
              <a:t>)) {</a:t>
            </a:r>
          </a:p>
          <a:p>
            <a:pPr eaLnBrk="1" hangingPunct="1"/>
            <a:r>
              <a:rPr lang="en-US" altLang="ja-JP"/>
              <a:t>    β</a:t>
            </a:r>
            <a:r>
              <a:rPr lang="en-US" altLang="ja-JP" baseline="-25000"/>
              <a:t>1</a:t>
            </a:r>
            <a:r>
              <a:rPr lang="ja-JP" altLang="en-US"/>
              <a:t>の解析;</a:t>
            </a:r>
          </a:p>
          <a:p>
            <a:pPr eaLnBrk="1" hangingPunct="1"/>
            <a:r>
              <a:rPr lang="ja-JP" altLang="en-US"/>
              <a:t>} </a:t>
            </a:r>
            <a:r>
              <a:rPr lang="en-US" altLang="ja-JP"/>
              <a:t>else if (token </a:t>
            </a:r>
            <a:r>
              <a:rPr lang="ja-JP" altLang="en-US"/>
              <a:t>∈ </a:t>
            </a:r>
            <a:r>
              <a:rPr lang="en-US" altLang="ja-JP"/>
              <a:t>First (β</a:t>
            </a:r>
            <a:r>
              <a:rPr lang="en-US" altLang="ja-JP" baseline="-25000"/>
              <a:t>2</a:t>
            </a:r>
            <a:r>
              <a:rPr lang="en-US" altLang="ja-JP"/>
              <a:t>)) {</a:t>
            </a:r>
          </a:p>
          <a:p>
            <a:pPr eaLnBrk="1" hangingPunct="1"/>
            <a:r>
              <a:rPr lang="en-US" altLang="ja-JP"/>
              <a:t>    β</a:t>
            </a:r>
            <a:r>
              <a:rPr lang="en-US" altLang="ja-JP" baseline="-25000"/>
              <a:t>2</a:t>
            </a:r>
            <a:r>
              <a:rPr lang="ja-JP" altLang="en-US"/>
              <a:t>の解析;</a:t>
            </a:r>
          </a:p>
          <a:p>
            <a:pPr eaLnBrk="1" hangingPunct="1"/>
            <a:r>
              <a:rPr lang="ja-JP" altLang="en-US"/>
              <a:t>} </a:t>
            </a:r>
            <a:r>
              <a:rPr lang="en-US" altLang="ja-JP"/>
              <a:t>else if (token </a:t>
            </a:r>
            <a:r>
              <a:rPr lang="ja-JP" altLang="en-US"/>
              <a:t>∈ </a:t>
            </a:r>
            <a:r>
              <a:rPr lang="en-US" altLang="ja-JP"/>
              <a:t>First (β</a:t>
            </a:r>
            <a:r>
              <a:rPr lang="en-US" altLang="ja-JP" baseline="-25000"/>
              <a:t>3</a:t>
            </a:r>
            <a:r>
              <a:rPr lang="en-US" altLang="ja-JP"/>
              <a:t>)) {</a:t>
            </a:r>
          </a:p>
          <a:p>
            <a:pPr eaLnBrk="1" hangingPunct="1"/>
            <a:r>
              <a:rPr lang="en-US" altLang="ja-JP"/>
              <a:t>    β</a:t>
            </a:r>
            <a:r>
              <a:rPr lang="en-US" altLang="ja-JP" baseline="-25000"/>
              <a:t>3</a:t>
            </a:r>
            <a:r>
              <a:rPr lang="ja-JP" altLang="en-US"/>
              <a:t>の解析;</a:t>
            </a:r>
          </a:p>
          <a:p>
            <a:pPr eaLnBrk="1" hangingPunct="1"/>
            <a:r>
              <a:rPr lang="ja-JP" altLang="en-US"/>
              <a:t>} </a:t>
            </a:r>
            <a:r>
              <a:rPr lang="en-US" altLang="ja-JP"/>
              <a:t>else syntaxError();</a:t>
            </a:r>
          </a:p>
        </p:txBody>
      </p:sp>
      <p:sp useBgFill="1">
        <p:nvSpPr>
          <p:cNvPr id="396293" name="AutoShape 5"/>
          <p:cNvSpPr>
            <a:spLocks noChangeArrowheads="1"/>
          </p:cNvSpPr>
          <p:nvPr/>
        </p:nvSpPr>
        <p:spPr bwMode="auto">
          <a:xfrm>
            <a:off x="5715000" y="5791200"/>
            <a:ext cx="2438400" cy="838200"/>
          </a:xfrm>
          <a:prstGeom prst="wedgeRoundRectCallout">
            <a:avLst>
              <a:gd name="adj1" fmla="val -69009"/>
              <a:gd name="adj2" fmla="val -949"/>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t>合致しなければ</a:t>
            </a:r>
          </a:p>
          <a:p>
            <a:pPr algn="ctr" eaLnBrk="1" hangingPunct="1"/>
            <a:r>
              <a:rPr lang="ja-JP" altLang="en-US" sz="2400"/>
              <a:t>構文エラー</a:t>
            </a:r>
          </a:p>
        </p:txBody>
      </p:sp>
      <p:sp useBgFill="1">
        <p:nvSpPr>
          <p:cNvPr id="396294" name="AutoShape 6"/>
          <p:cNvSpPr>
            <a:spLocks noChangeArrowheads="1"/>
          </p:cNvSpPr>
          <p:nvPr/>
        </p:nvSpPr>
        <p:spPr bwMode="auto">
          <a:xfrm>
            <a:off x="6781800" y="1828800"/>
            <a:ext cx="1295400" cy="457200"/>
          </a:xfrm>
          <a:prstGeom prst="wedgeRoundRectCallout">
            <a:avLst>
              <a:gd name="adj1" fmla="val -167000"/>
              <a:gd name="adj2" fmla="val 70732"/>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400" dirty="0"/>
              <a:t>ε </a:t>
            </a:r>
            <a:r>
              <a:rPr lang="ja-JP" altLang="en-US" sz="2400" dirty="0"/>
              <a:t>無し</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96294"/>
                                        </p:tgtEl>
                                        <p:attrNameLst>
                                          <p:attrName>style.visibility</p:attrName>
                                        </p:attrNameLst>
                                      </p:cBhvr>
                                      <p:to>
                                        <p:strVal val="visible"/>
                                      </p:to>
                                    </p:set>
                                    <p:animEffect transition="in" filter="checkerboard(across)">
                                      <p:cBhvr>
                                        <p:cTn id="7" dur="500"/>
                                        <p:tgtEl>
                                          <p:spTgt spid="3962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96292"/>
                                        </p:tgtEl>
                                        <p:attrNameLst>
                                          <p:attrName>style.visibility</p:attrName>
                                        </p:attrNameLst>
                                      </p:cBhvr>
                                      <p:to>
                                        <p:strVal val="visible"/>
                                      </p:to>
                                    </p:set>
                                    <p:animEffect transition="in" filter="checkerboard(across)">
                                      <p:cBhvr>
                                        <p:cTn id="12" dur="500"/>
                                        <p:tgtEl>
                                          <p:spTgt spid="39629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96293"/>
                                        </p:tgtEl>
                                        <p:attrNameLst>
                                          <p:attrName>style.visibility</p:attrName>
                                        </p:attrNameLst>
                                      </p:cBhvr>
                                      <p:to>
                                        <p:strVal val="visible"/>
                                      </p:to>
                                    </p:set>
                                    <p:animEffect transition="in" filter="checkerboard(across)">
                                      <p:cBhvr>
                                        <p:cTn id="17" dur="500"/>
                                        <p:tgtEl>
                                          <p:spTgt spid="3962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6292" grpId="0" animBg="1" autoUpdateAnimBg="0"/>
      <p:bldP spid="396293" grpId="0" animBg="1" autoUpdateAnimBg="0"/>
      <p:bldP spid="396294" grpId="0"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非終端記号 &lt;</a:t>
            </a:r>
            <a:r>
              <a:rPr lang="en-US" altLang="ja-JP">
                <a:effectLst/>
              </a:rPr>
              <a:t>A&gt; </a:t>
            </a:r>
            <a:r>
              <a:rPr lang="en-US" altLang="ja-JP" sz="2800">
                <a:effectLst/>
              </a:rPr>
              <a:t>(</a:t>
            </a:r>
            <a:r>
              <a:rPr lang="ja-JP" altLang="en-US" sz="2800">
                <a:effectLst/>
              </a:rPr>
              <a:t>分岐) </a:t>
            </a:r>
            <a:r>
              <a:rPr lang="ja-JP" altLang="en-US">
                <a:effectLst/>
              </a:rPr>
              <a:t>の解析</a:t>
            </a:r>
          </a:p>
        </p:txBody>
      </p:sp>
      <p:sp>
        <p:nvSpPr>
          <p:cNvPr id="22531" name="Rectangle 3"/>
          <p:cNvSpPr>
            <a:spLocks noGrp="1" noChangeArrowheads="1"/>
          </p:cNvSpPr>
          <p:nvPr>
            <p:ph type="body" idx="4294967295"/>
          </p:nvPr>
        </p:nvSpPr>
        <p:spPr>
          <a:xfrm>
            <a:off x="990600" y="1676400"/>
            <a:ext cx="75438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09600" indent="-609600"/>
            <a:r>
              <a:rPr lang="ja-JP" altLang="en-US" dirty="0">
                <a:effectLst/>
              </a:rPr>
              <a:t>&lt;</a:t>
            </a:r>
            <a:r>
              <a:rPr lang="en-US" altLang="ja-JP" dirty="0">
                <a:effectLst/>
              </a:rPr>
              <a:t>A&gt; ::= α </a:t>
            </a:r>
            <a:r>
              <a:rPr lang="en-US" altLang="ja-JP" sz="2400" dirty="0">
                <a:effectLst/>
              </a:rPr>
              <a:t>(</a:t>
            </a:r>
            <a:r>
              <a:rPr lang="ja-JP" altLang="en-US" sz="2400" dirty="0">
                <a:effectLst/>
              </a:rPr>
              <a:t>∈ (</a:t>
            </a:r>
            <a:r>
              <a:rPr lang="en-US" altLang="ja-JP" sz="2400" dirty="0">
                <a:effectLst/>
              </a:rPr>
              <a:t>N</a:t>
            </a:r>
            <a:r>
              <a:rPr lang="ja-JP" altLang="en-US" sz="2400" dirty="0">
                <a:effectLst/>
              </a:rPr>
              <a:t>∪</a:t>
            </a:r>
            <a:r>
              <a:rPr lang="en-US" altLang="ja-JP" sz="2400" dirty="0">
                <a:effectLst/>
              </a:rPr>
              <a:t>T)*)</a:t>
            </a:r>
            <a:r>
              <a:rPr lang="en-US" altLang="ja-JP" dirty="0">
                <a:effectLst/>
              </a:rPr>
              <a:t> </a:t>
            </a:r>
            <a:r>
              <a:rPr lang="ja-JP" altLang="en-US" dirty="0">
                <a:effectLst/>
              </a:rPr>
              <a:t>の解析</a:t>
            </a:r>
          </a:p>
          <a:p>
            <a:pPr marL="990600" lvl="1" indent="-533400">
              <a:buFontTx/>
              <a:buAutoNum type="arabicPeriod" startAt="4"/>
            </a:pPr>
            <a:r>
              <a:rPr lang="ja-JP" altLang="en-US" sz="3200" dirty="0">
                <a:effectLst/>
              </a:rPr>
              <a:t>&lt;</a:t>
            </a:r>
            <a:r>
              <a:rPr lang="en-US" altLang="ja-JP" sz="3200" dirty="0">
                <a:effectLst/>
              </a:rPr>
              <a:t>A&gt; ::= β</a:t>
            </a:r>
            <a:r>
              <a:rPr lang="en-US" altLang="ja-JP" sz="3200" baseline="-25000" dirty="0">
                <a:effectLst/>
              </a:rPr>
              <a:t>1</a:t>
            </a:r>
            <a:r>
              <a:rPr lang="en-US" altLang="ja-JP" sz="3200" dirty="0">
                <a:effectLst/>
              </a:rPr>
              <a:t> | β</a:t>
            </a:r>
            <a:r>
              <a:rPr lang="en-US" altLang="ja-JP" sz="3200" baseline="-25000" dirty="0">
                <a:effectLst/>
              </a:rPr>
              <a:t>2</a:t>
            </a:r>
            <a:r>
              <a:rPr lang="en-US" altLang="ja-JP" sz="3200" dirty="0">
                <a:effectLst/>
              </a:rPr>
              <a:t> | β</a:t>
            </a:r>
            <a:r>
              <a:rPr lang="en-US" altLang="ja-JP" sz="3200" baseline="-25000" dirty="0">
                <a:effectLst/>
              </a:rPr>
              <a:t>3</a:t>
            </a:r>
            <a:r>
              <a:rPr lang="en-US" altLang="ja-JP" sz="3200" dirty="0">
                <a:effectLst/>
              </a:rPr>
              <a:t> | ε </a:t>
            </a:r>
            <a:r>
              <a:rPr lang="ja-JP" altLang="en-US" dirty="0">
                <a:effectLst/>
              </a:rPr>
              <a:t>のとき</a:t>
            </a:r>
            <a:endParaRPr lang="en-US" altLang="ja-JP" dirty="0">
              <a:effectLst/>
            </a:endParaRPr>
          </a:p>
        </p:txBody>
      </p:sp>
      <p:sp>
        <p:nvSpPr>
          <p:cNvPr id="397316" name="Rectangle 4"/>
          <p:cNvSpPr>
            <a:spLocks noChangeArrowheads="1"/>
          </p:cNvSpPr>
          <p:nvPr/>
        </p:nvSpPr>
        <p:spPr bwMode="auto">
          <a:xfrm>
            <a:off x="1752600" y="2971800"/>
            <a:ext cx="6400800" cy="3429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switch (token) {</a:t>
            </a:r>
          </a:p>
          <a:p>
            <a:pPr eaLnBrk="1" hangingPunct="1"/>
            <a:r>
              <a:rPr lang="en-US" altLang="ja-JP"/>
              <a:t>    case First (β</a:t>
            </a:r>
            <a:r>
              <a:rPr lang="en-US" altLang="ja-JP" baseline="-25000"/>
              <a:t>1</a:t>
            </a:r>
            <a:r>
              <a:rPr lang="en-US" altLang="ja-JP"/>
              <a:t>) : β</a:t>
            </a:r>
            <a:r>
              <a:rPr lang="en-US" altLang="ja-JP" baseline="-25000"/>
              <a:t>1</a:t>
            </a:r>
            <a:r>
              <a:rPr lang="ja-JP" altLang="en-US"/>
              <a:t>の解析; </a:t>
            </a:r>
            <a:r>
              <a:rPr lang="en-US" altLang="ja-JP"/>
              <a:t>break;</a:t>
            </a:r>
          </a:p>
          <a:p>
            <a:pPr eaLnBrk="1" hangingPunct="1"/>
            <a:r>
              <a:rPr lang="en-US" altLang="ja-JP"/>
              <a:t>    case First (β</a:t>
            </a:r>
            <a:r>
              <a:rPr lang="en-US" altLang="ja-JP" baseline="-25000"/>
              <a:t>2</a:t>
            </a:r>
            <a:r>
              <a:rPr lang="en-US" altLang="ja-JP"/>
              <a:t>) : β</a:t>
            </a:r>
            <a:r>
              <a:rPr lang="en-US" altLang="ja-JP" baseline="-25000"/>
              <a:t>2</a:t>
            </a:r>
            <a:r>
              <a:rPr lang="ja-JP" altLang="en-US"/>
              <a:t>の解析; </a:t>
            </a:r>
            <a:r>
              <a:rPr lang="en-US" altLang="ja-JP"/>
              <a:t>break;</a:t>
            </a:r>
          </a:p>
          <a:p>
            <a:pPr eaLnBrk="1" hangingPunct="1"/>
            <a:r>
              <a:rPr lang="en-US" altLang="ja-JP"/>
              <a:t>    case First (β</a:t>
            </a:r>
            <a:r>
              <a:rPr lang="en-US" altLang="ja-JP" baseline="-25000"/>
              <a:t>3</a:t>
            </a:r>
            <a:r>
              <a:rPr lang="en-US" altLang="ja-JP"/>
              <a:t>) : β</a:t>
            </a:r>
            <a:r>
              <a:rPr lang="en-US" altLang="ja-JP" baseline="-25000"/>
              <a:t>3</a:t>
            </a:r>
            <a:r>
              <a:rPr lang="ja-JP" altLang="en-US"/>
              <a:t>の解析; </a:t>
            </a:r>
            <a:r>
              <a:rPr lang="en-US" altLang="ja-JP"/>
              <a:t>break;</a:t>
            </a:r>
          </a:p>
          <a:p>
            <a:pPr eaLnBrk="1" hangingPunct="1"/>
            <a:r>
              <a:rPr lang="en-US" altLang="ja-JP"/>
              <a:t>    default : break;</a:t>
            </a:r>
          </a:p>
          <a:p>
            <a:pPr eaLnBrk="1" hangingPunct="1"/>
            <a:r>
              <a:rPr lang="ja-JP" altLang="en-US"/>
              <a:t>}</a:t>
            </a:r>
            <a:endParaRPr lang="en-US" altLang="ja-JP"/>
          </a:p>
        </p:txBody>
      </p:sp>
      <p:sp useBgFill="1">
        <p:nvSpPr>
          <p:cNvPr id="397317" name="AutoShape 5"/>
          <p:cNvSpPr>
            <a:spLocks noChangeArrowheads="1"/>
          </p:cNvSpPr>
          <p:nvPr/>
        </p:nvSpPr>
        <p:spPr bwMode="auto">
          <a:xfrm>
            <a:off x="2590800" y="5791200"/>
            <a:ext cx="5791200" cy="838200"/>
          </a:xfrm>
          <a:prstGeom prst="wedgeRoundRectCallout">
            <a:avLst>
              <a:gd name="adj1" fmla="val -35718"/>
              <a:gd name="adj2" fmla="val -69699"/>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dirty="0"/>
              <a:t>ε </a:t>
            </a:r>
            <a:r>
              <a:rPr lang="ja-JP" altLang="en-US" sz="2400" dirty="0"/>
              <a:t>に対応</a:t>
            </a:r>
          </a:p>
          <a:p>
            <a:pPr eaLnBrk="1" hangingPunct="1"/>
            <a:r>
              <a:rPr lang="en-US" altLang="ja-JP" sz="2400" dirty="0"/>
              <a:t>ε </a:t>
            </a:r>
            <a:r>
              <a:rPr lang="ja-JP" altLang="en-US" sz="2400" dirty="0"/>
              <a:t>が無い場合は </a:t>
            </a:r>
            <a:r>
              <a:rPr lang="en-US" altLang="ja-JP" sz="2400" dirty="0"/>
              <a:t>default : </a:t>
            </a:r>
            <a:r>
              <a:rPr lang="en-US" altLang="ja-JP" sz="2400" dirty="0" err="1"/>
              <a:t>syntaxError</a:t>
            </a:r>
            <a:r>
              <a:rPr lang="en-US" altLang="ja-JP" sz="2400" dirty="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97316"/>
                                        </p:tgtEl>
                                        <p:attrNameLst>
                                          <p:attrName>style.visibility</p:attrName>
                                        </p:attrNameLst>
                                      </p:cBhvr>
                                      <p:to>
                                        <p:strVal val="visible"/>
                                      </p:to>
                                    </p:set>
                                    <p:animEffect transition="in" filter="checkerboard(across)">
                                      <p:cBhvr>
                                        <p:cTn id="7" dur="500"/>
                                        <p:tgtEl>
                                          <p:spTgt spid="3973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97317"/>
                                        </p:tgtEl>
                                        <p:attrNameLst>
                                          <p:attrName>style.visibility</p:attrName>
                                        </p:attrNameLst>
                                      </p:cBhvr>
                                      <p:to>
                                        <p:strVal val="visible"/>
                                      </p:to>
                                    </p:set>
                                    <p:animEffect transition="in" filter="checkerboard(across)">
                                      <p:cBhvr>
                                        <p:cTn id="12" dur="500"/>
                                        <p:tgtEl>
                                          <p:spTgt spid="3973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7316" grpId="0" animBg="1" autoUpdateAnimBg="0"/>
      <p:bldP spid="397317"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コンパイラの構造</a:t>
            </a:r>
          </a:p>
        </p:txBody>
      </p:sp>
      <p:sp>
        <p:nvSpPr>
          <p:cNvPr id="5123" name="Rectangle 1027"/>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字句解析系</a:t>
            </a:r>
          </a:p>
          <a:p>
            <a:r>
              <a:rPr lang="ja-JP" altLang="en-US">
                <a:effectLst/>
              </a:rPr>
              <a:t>構文解析系</a:t>
            </a:r>
          </a:p>
          <a:p>
            <a:r>
              <a:rPr lang="ja-JP" altLang="en-US">
                <a:effectLst/>
              </a:rPr>
              <a:t>制約検査系</a:t>
            </a:r>
          </a:p>
          <a:p>
            <a:r>
              <a:rPr lang="ja-JP" altLang="en-US">
                <a:effectLst/>
              </a:rPr>
              <a:t>中間コード生成系</a:t>
            </a:r>
          </a:p>
          <a:p>
            <a:r>
              <a:rPr lang="ja-JP" altLang="en-US">
                <a:effectLst/>
              </a:rPr>
              <a:t>最適化系</a:t>
            </a:r>
          </a:p>
          <a:p>
            <a:r>
              <a:rPr lang="ja-JP" altLang="en-US">
                <a:effectLst/>
              </a:rPr>
              <a:t>目的コード生成系</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非終端記号 &lt;</a:t>
            </a:r>
            <a:r>
              <a:rPr lang="en-US" altLang="ja-JP">
                <a:effectLst/>
              </a:rPr>
              <a:t>A&gt; </a:t>
            </a:r>
            <a:r>
              <a:rPr lang="en-US" altLang="ja-JP" sz="2800">
                <a:effectLst/>
              </a:rPr>
              <a:t>(</a:t>
            </a:r>
            <a:r>
              <a:rPr lang="ja-JP" altLang="en-US" sz="2800">
                <a:effectLst/>
              </a:rPr>
              <a:t>連接) </a:t>
            </a:r>
            <a:r>
              <a:rPr lang="ja-JP" altLang="en-US">
                <a:effectLst/>
              </a:rPr>
              <a:t>の解析</a:t>
            </a:r>
          </a:p>
        </p:txBody>
      </p:sp>
      <p:sp>
        <p:nvSpPr>
          <p:cNvPr id="23555" name="Rectangle 3"/>
          <p:cNvSpPr>
            <a:spLocks noGrp="1" noChangeArrowheads="1"/>
          </p:cNvSpPr>
          <p:nvPr>
            <p:ph type="body" idx="4294967295"/>
          </p:nvPr>
        </p:nvSpPr>
        <p:spPr>
          <a:xfrm>
            <a:off x="990600" y="1676400"/>
            <a:ext cx="75438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09600" indent="-609600"/>
            <a:r>
              <a:rPr lang="ja-JP" altLang="en-US">
                <a:effectLst/>
              </a:rPr>
              <a:t>&lt;</a:t>
            </a:r>
            <a:r>
              <a:rPr lang="en-US" altLang="ja-JP">
                <a:effectLst/>
              </a:rPr>
              <a:t>A&gt; ::= α </a:t>
            </a:r>
            <a:r>
              <a:rPr lang="en-US" altLang="ja-JP" sz="2400">
                <a:effectLst/>
              </a:rPr>
              <a:t>(</a:t>
            </a:r>
            <a:r>
              <a:rPr lang="ja-JP" altLang="en-US" sz="2400">
                <a:effectLst/>
              </a:rPr>
              <a:t>∈ (</a:t>
            </a:r>
            <a:r>
              <a:rPr lang="en-US" altLang="ja-JP" sz="2400">
                <a:effectLst/>
              </a:rPr>
              <a:t>N</a:t>
            </a:r>
            <a:r>
              <a:rPr lang="ja-JP" altLang="en-US" sz="2400">
                <a:effectLst/>
              </a:rPr>
              <a:t>∪</a:t>
            </a:r>
            <a:r>
              <a:rPr lang="en-US" altLang="ja-JP" sz="2400">
                <a:effectLst/>
              </a:rPr>
              <a:t>T)*)</a:t>
            </a:r>
            <a:r>
              <a:rPr lang="en-US" altLang="ja-JP">
                <a:effectLst/>
              </a:rPr>
              <a:t> </a:t>
            </a:r>
            <a:r>
              <a:rPr lang="ja-JP" altLang="en-US">
                <a:effectLst/>
              </a:rPr>
              <a:t>の解析</a:t>
            </a:r>
          </a:p>
          <a:p>
            <a:pPr marL="990600" lvl="1" indent="-533400">
              <a:buFontTx/>
              <a:buAutoNum type="arabicPeriod" startAt="5"/>
            </a:pPr>
            <a:r>
              <a:rPr lang="ja-JP" altLang="en-US" sz="3200">
                <a:effectLst/>
              </a:rPr>
              <a:t>&lt;</a:t>
            </a:r>
            <a:r>
              <a:rPr lang="en-US" altLang="ja-JP" sz="3200">
                <a:effectLst/>
              </a:rPr>
              <a:t>A&gt; ::= β</a:t>
            </a:r>
            <a:r>
              <a:rPr lang="en-US" altLang="ja-JP" sz="3200" baseline="-25000">
                <a:effectLst/>
              </a:rPr>
              <a:t>1</a:t>
            </a:r>
            <a:r>
              <a:rPr lang="en-US" altLang="ja-JP" sz="3200">
                <a:effectLst/>
              </a:rPr>
              <a:t>β</a:t>
            </a:r>
            <a:r>
              <a:rPr lang="en-US" altLang="ja-JP" sz="3200" baseline="-25000">
                <a:effectLst/>
              </a:rPr>
              <a:t>2</a:t>
            </a:r>
            <a:r>
              <a:rPr lang="en-US" altLang="ja-JP" sz="3200">
                <a:effectLst/>
              </a:rPr>
              <a:t>β</a:t>
            </a:r>
            <a:r>
              <a:rPr lang="en-US" altLang="ja-JP" sz="3200" baseline="-25000">
                <a:effectLst/>
              </a:rPr>
              <a:t>3</a:t>
            </a:r>
            <a:r>
              <a:rPr lang="en-US" altLang="ja-JP" sz="3200">
                <a:effectLst/>
              </a:rPr>
              <a:t> </a:t>
            </a:r>
            <a:r>
              <a:rPr lang="ja-JP" altLang="en-US">
                <a:effectLst/>
              </a:rPr>
              <a:t>のとき</a:t>
            </a:r>
            <a:endParaRPr lang="en-US" altLang="ja-JP">
              <a:effectLst/>
            </a:endParaRPr>
          </a:p>
        </p:txBody>
      </p:sp>
      <p:sp>
        <p:nvSpPr>
          <p:cNvPr id="398340" name="Rectangle 4"/>
          <p:cNvSpPr>
            <a:spLocks noChangeArrowheads="1"/>
          </p:cNvSpPr>
          <p:nvPr/>
        </p:nvSpPr>
        <p:spPr bwMode="auto">
          <a:xfrm>
            <a:off x="1752600" y="2971800"/>
            <a:ext cx="6400800" cy="1828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β</a:t>
            </a:r>
            <a:r>
              <a:rPr lang="en-US" altLang="ja-JP" baseline="-25000"/>
              <a:t>1</a:t>
            </a:r>
            <a:r>
              <a:rPr lang="ja-JP" altLang="en-US"/>
              <a:t>の解析; </a:t>
            </a:r>
            <a:endParaRPr lang="en-US" altLang="ja-JP"/>
          </a:p>
          <a:p>
            <a:pPr eaLnBrk="1" hangingPunct="1"/>
            <a:r>
              <a:rPr lang="en-US" altLang="ja-JP"/>
              <a:t>β</a:t>
            </a:r>
            <a:r>
              <a:rPr lang="en-US" altLang="ja-JP" baseline="-25000"/>
              <a:t>2</a:t>
            </a:r>
            <a:r>
              <a:rPr lang="ja-JP" altLang="en-US"/>
              <a:t>の解析; </a:t>
            </a:r>
            <a:endParaRPr lang="en-US" altLang="ja-JP"/>
          </a:p>
          <a:p>
            <a:pPr eaLnBrk="1" hangingPunct="1"/>
            <a:r>
              <a:rPr lang="en-US" altLang="ja-JP"/>
              <a:t>β</a:t>
            </a:r>
            <a:r>
              <a:rPr lang="en-US" altLang="ja-JP" baseline="-25000"/>
              <a:t>3</a:t>
            </a:r>
            <a:r>
              <a:rPr lang="ja-JP" altLang="en-US"/>
              <a:t>の解析; </a:t>
            </a:r>
            <a:endParaRPr lang="en-US" altLang="ja-JP"/>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98340"/>
                                        </p:tgtEl>
                                        <p:attrNameLst>
                                          <p:attrName>style.visibility</p:attrName>
                                        </p:attrNameLst>
                                      </p:cBhvr>
                                      <p:to>
                                        <p:strVal val="visible"/>
                                      </p:to>
                                    </p:set>
                                    <p:animEffect transition="in" filter="checkerboard(across)">
                                      <p:cBhvr>
                                        <p:cTn id="7" dur="500"/>
                                        <p:tgtEl>
                                          <p:spTgt spid="3983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8340" grpId="0"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非終端記号 &lt;</a:t>
            </a:r>
            <a:r>
              <a:rPr lang="en-US" altLang="ja-JP">
                <a:effectLst/>
              </a:rPr>
              <a:t>A&gt; </a:t>
            </a:r>
            <a:r>
              <a:rPr lang="en-US" altLang="ja-JP" sz="2800">
                <a:effectLst/>
              </a:rPr>
              <a:t>(</a:t>
            </a:r>
            <a:r>
              <a:rPr lang="ja-JP" altLang="en-US" sz="2800">
                <a:effectLst/>
              </a:rPr>
              <a:t>閉包) </a:t>
            </a:r>
            <a:r>
              <a:rPr lang="ja-JP" altLang="en-US">
                <a:effectLst/>
              </a:rPr>
              <a:t>の解析</a:t>
            </a:r>
          </a:p>
        </p:txBody>
      </p:sp>
      <p:sp>
        <p:nvSpPr>
          <p:cNvPr id="24579" name="Rectangle 3"/>
          <p:cNvSpPr>
            <a:spLocks noGrp="1" noChangeArrowheads="1"/>
          </p:cNvSpPr>
          <p:nvPr>
            <p:ph type="body" idx="4294967295"/>
          </p:nvPr>
        </p:nvSpPr>
        <p:spPr>
          <a:xfrm>
            <a:off x="990600" y="1676400"/>
            <a:ext cx="75438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09600" indent="-609600"/>
            <a:r>
              <a:rPr lang="ja-JP" altLang="en-US">
                <a:effectLst/>
              </a:rPr>
              <a:t>&lt;</a:t>
            </a:r>
            <a:r>
              <a:rPr lang="en-US" altLang="ja-JP">
                <a:effectLst/>
              </a:rPr>
              <a:t>A&gt; ::= α </a:t>
            </a:r>
            <a:r>
              <a:rPr lang="en-US" altLang="ja-JP" sz="2400">
                <a:effectLst/>
              </a:rPr>
              <a:t>(</a:t>
            </a:r>
            <a:r>
              <a:rPr lang="ja-JP" altLang="en-US" sz="2400">
                <a:effectLst/>
              </a:rPr>
              <a:t>∈ (</a:t>
            </a:r>
            <a:r>
              <a:rPr lang="en-US" altLang="ja-JP" sz="2400">
                <a:effectLst/>
              </a:rPr>
              <a:t>N</a:t>
            </a:r>
            <a:r>
              <a:rPr lang="ja-JP" altLang="en-US" sz="2400">
                <a:effectLst/>
              </a:rPr>
              <a:t>∪</a:t>
            </a:r>
            <a:r>
              <a:rPr lang="en-US" altLang="ja-JP" sz="2400">
                <a:effectLst/>
              </a:rPr>
              <a:t>T)*)</a:t>
            </a:r>
            <a:r>
              <a:rPr lang="en-US" altLang="ja-JP">
                <a:effectLst/>
              </a:rPr>
              <a:t> </a:t>
            </a:r>
            <a:r>
              <a:rPr lang="ja-JP" altLang="en-US">
                <a:effectLst/>
              </a:rPr>
              <a:t>の解析</a:t>
            </a:r>
          </a:p>
          <a:p>
            <a:pPr marL="990600" lvl="1" indent="-533400">
              <a:buFontTx/>
              <a:buAutoNum type="arabicPeriod" startAt="6"/>
            </a:pPr>
            <a:r>
              <a:rPr lang="ja-JP" altLang="en-US" sz="3200">
                <a:effectLst/>
              </a:rPr>
              <a:t>&lt;</a:t>
            </a:r>
            <a:r>
              <a:rPr lang="en-US" altLang="ja-JP" sz="3200">
                <a:effectLst/>
              </a:rPr>
              <a:t>A&gt; ::= {β} </a:t>
            </a:r>
            <a:r>
              <a:rPr lang="ja-JP" altLang="en-US">
                <a:effectLst/>
              </a:rPr>
              <a:t>のとき</a:t>
            </a:r>
            <a:endParaRPr lang="en-US" altLang="ja-JP">
              <a:effectLst/>
            </a:endParaRPr>
          </a:p>
        </p:txBody>
      </p:sp>
      <p:sp>
        <p:nvSpPr>
          <p:cNvPr id="399364" name="Rectangle 4"/>
          <p:cNvSpPr>
            <a:spLocks noChangeArrowheads="1"/>
          </p:cNvSpPr>
          <p:nvPr/>
        </p:nvSpPr>
        <p:spPr bwMode="auto">
          <a:xfrm>
            <a:off x="1752600" y="2971800"/>
            <a:ext cx="6400800" cy="1828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while (token </a:t>
            </a:r>
            <a:r>
              <a:rPr lang="ja-JP" altLang="en-US"/>
              <a:t>∈ </a:t>
            </a:r>
            <a:r>
              <a:rPr lang="en-US" altLang="ja-JP"/>
              <a:t>First (β</a:t>
            </a:r>
            <a:r>
              <a:rPr lang="ja-JP" altLang="en-US"/>
              <a:t>)) { </a:t>
            </a:r>
            <a:endParaRPr lang="en-US" altLang="ja-JP"/>
          </a:p>
          <a:p>
            <a:pPr eaLnBrk="1" hangingPunct="1"/>
            <a:r>
              <a:rPr lang="en-US" altLang="ja-JP"/>
              <a:t>    β</a:t>
            </a:r>
            <a:r>
              <a:rPr lang="ja-JP" altLang="en-US"/>
              <a:t>の解析; </a:t>
            </a:r>
            <a:endParaRPr lang="en-US" altLang="ja-JP"/>
          </a:p>
          <a:p>
            <a:pPr eaLnBrk="1" hangingPunct="1"/>
            <a:r>
              <a:rPr lang="en-US" altLang="ja-JP"/>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99364"/>
                                        </p:tgtEl>
                                        <p:attrNameLst>
                                          <p:attrName>style.visibility</p:attrName>
                                        </p:attrNameLst>
                                      </p:cBhvr>
                                      <p:to>
                                        <p:strVal val="visible"/>
                                      </p:to>
                                    </p:set>
                                    <p:animEffect transition="in" filter="checkerboard(across)">
                                      <p:cBhvr>
                                        <p:cTn id="7" dur="500"/>
                                        <p:tgtEl>
                                          <p:spTgt spid="3993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64" grpId="0" animBg="1"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非終端記号 &lt;</a:t>
            </a:r>
            <a:r>
              <a:rPr lang="en-US" altLang="ja-JP">
                <a:effectLst/>
              </a:rPr>
              <a:t>A&gt; </a:t>
            </a:r>
            <a:r>
              <a:rPr lang="en-US" altLang="ja-JP" sz="2800">
                <a:effectLst/>
              </a:rPr>
              <a:t>(</a:t>
            </a:r>
            <a:r>
              <a:rPr lang="ja-JP" altLang="en-US" sz="2800">
                <a:effectLst/>
              </a:rPr>
              <a:t>省略) </a:t>
            </a:r>
            <a:r>
              <a:rPr lang="ja-JP" altLang="en-US">
                <a:effectLst/>
              </a:rPr>
              <a:t>の解析</a:t>
            </a:r>
          </a:p>
        </p:txBody>
      </p:sp>
      <p:sp>
        <p:nvSpPr>
          <p:cNvPr id="25603" name="Rectangle 3"/>
          <p:cNvSpPr>
            <a:spLocks noGrp="1" noChangeArrowheads="1"/>
          </p:cNvSpPr>
          <p:nvPr>
            <p:ph type="body" idx="4294967295"/>
          </p:nvPr>
        </p:nvSpPr>
        <p:spPr>
          <a:xfrm>
            <a:off x="990600" y="1676400"/>
            <a:ext cx="75438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09600" indent="-609600"/>
            <a:r>
              <a:rPr lang="ja-JP" altLang="en-US">
                <a:effectLst/>
              </a:rPr>
              <a:t>&lt;</a:t>
            </a:r>
            <a:r>
              <a:rPr lang="en-US" altLang="ja-JP">
                <a:effectLst/>
              </a:rPr>
              <a:t>A&gt; ::= α </a:t>
            </a:r>
            <a:r>
              <a:rPr lang="en-US" altLang="ja-JP" sz="2400">
                <a:effectLst/>
              </a:rPr>
              <a:t>(</a:t>
            </a:r>
            <a:r>
              <a:rPr lang="ja-JP" altLang="en-US" sz="2400">
                <a:effectLst/>
              </a:rPr>
              <a:t>∈ (</a:t>
            </a:r>
            <a:r>
              <a:rPr lang="en-US" altLang="ja-JP" sz="2400">
                <a:effectLst/>
              </a:rPr>
              <a:t>N</a:t>
            </a:r>
            <a:r>
              <a:rPr lang="ja-JP" altLang="en-US" sz="2400">
                <a:effectLst/>
              </a:rPr>
              <a:t>∪</a:t>
            </a:r>
            <a:r>
              <a:rPr lang="en-US" altLang="ja-JP" sz="2400">
                <a:effectLst/>
              </a:rPr>
              <a:t>T)*)</a:t>
            </a:r>
            <a:r>
              <a:rPr lang="en-US" altLang="ja-JP">
                <a:effectLst/>
              </a:rPr>
              <a:t> </a:t>
            </a:r>
            <a:r>
              <a:rPr lang="ja-JP" altLang="en-US">
                <a:effectLst/>
              </a:rPr>
              <a:t>の解析</a:t>
            </a:r>
          </a:p>
          <a:p>
            <a:pPr marL="990600" lvl="1" indent="-533400">
              <a:buFontTx/>
              <a:buAutoNum type="arabicPeriod" startAt="7"/>
            </a:pPr>
            <a:r>
              <a:rPr lang="ja-JP" altLang="en-US" sz="3200">
                <a:effectLst/>
              </a:rPr>
              <a:t>&lt;</a:t>
            </a:r>
            <a:r>
              <a:rPr lang="en-US" altLang="ja-JP" sz="3200">
                <a:effectLst/>
              </a:rPr>
              <a:t>A&gt; ::= [β] </a:t>
            </a:r>
            <a:r>
              <a:rPr lang="ja-JP" altLang="en-US">
                <a:effectLst/>
              </a:rPr>
              <a:t>のとき</a:t>
            </a:r>
            <a:endParaRPr lang="en-US" altLang="ja-JP">
              <a:effectLst/>
            </a:endParaRPr>
          </a:p>
        </p:txBody>
      </p:sp>
      <p:sp>
        <p:nvSpPr>
          <p:cNvPr id="400388" name="Rectangle 4"/>
          <p:cNvSpPr>
            <a:spLocks noChangeArrowheads="1"/>
          </p:cNvSpPr>
          <p:nvPr/>
        </p:nvSpPr>
        <p:spPr bwMode="auto">
          <a:xfrm>
            <a:off x="1752600" y="2971800"/>
            <a:ext cx="6400800" cy="1828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if (token </a:t>
            </a:r>
            <a:r>
              <a:rPr lang="ja-JP" altLang="en-US"/>
              <a:t>∈ </a:t>
            </a:r>
            <a:r>
              <a:rPr lang="en-US" altLang="ja-JP"/>
              <a:t>First (β</a:t>
            </a:r>
            <a:r>
              <a:rPr lang="ja-JP" altLang="en-US"/>
              <a:t>)) { </a:t>
            </a:r>
            <a:endParaRPr lang="en-US" altLang="ja-JP"/>
          </a:p>
          <a:p>
            <a:pPr eaLnBrk="1" hangingPunct="1"/>
            <a:r>
              <a:rPr lang="en-US" altLang="ja-JP"/>
              <a:t>    β</a:t>
            </a:r>
            <a:r>
              <a:rPr lang="ja-JP" altLang="en-US"/>
              <a:t>の解析; </a:t>
            </a:r>
            <a:endParaRPr lang="en-US" altLang="ja-JP"/>
          </a:p>
          <a:p>
            <a:pPr eaLnBrk="1" hangingPunct="1"/>
            <a:r>
              <a:rPr lang="en-US" altLang="ja-JP"/>
              <a:t>}</a:t>
            </a:r>
          </a:p>
        </p:txBody>
      </p:sp>
      <p:sp useBgFill="1">
        <p:nvSpPr>
          <p:cNvPr id="400389" name="AutoShape 5"/>
          <p:cNvSpPr>
            <a:spLocks noChangeArrowheads="1"/>
          </p:cNvSpPr>
          <p:nvPr/>
        </p:nvSpPr>
        <p:spPr bwMode="auto">
          <a:xfrm>
            <a:off x="2438400" y="5029200"/>
            <a:ext cx="4800600" cy="609600"/>
          </a:xfrm>
          <a:prstGeom prst="wedgeRoundRectCallout">
            <a:avLst>
              <a:gd name="adj1" fmla="val -57440"/>
              <a:gd name="adj2" fmla="val -137241"/>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else syntaxError(); </a:t>
            </a:r>
            <a:r>
              <a:rPr lang="ja-JP" altLang="en-US" sz="2400"/>
              <a:t>は付けない</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00388"/>
                                        </p:tgtEl>
                                        <p:attrNameLst>
                                          <p:attrName>style.visibility</p:attrName>
                                        </p:attrNameLst>
                                      </p:cBhvr>
                                      <p:to>
                                        <p:strVal val="visible"/>
                                      </p:to>
                                    </p:set>
                                    <p:animEffect transition="in" filter="checkerboard(across)">
                                      <p:cBhvr>
                                        <p:cTn id="7" dur="500"/>
                                        <p:tgtEl>
                                          <p:spTgt spid="40038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00389"/>
                                        </p:tgtEl>
                                        <p:attrNameLst>
                                          <p:attrName>style.visibility</p:attrName>
                                        </p:attrNameLst>
                                      </p:cBhvr>
                                      <p:to>
                                        <p:strVal val="visible"/>
                                      </p:to>
                                    </p:set>
                                    <p:animEffect transition="in" filter="checkerboard(across)">
                                      <p:cBhvr>
                                        <p:cTn id="12" dur="500"/>
                                        <p:tgtEl>
                                          <p:spTgt spid="4003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0388" grpId="0" animBg="1" autoUpdateAnimBg="0"/>
      <p:bldP spid="400389" grpId="0" animBg="1"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非終端記号 &lt;</a:t>
            </a:r>
            <a:r>
              <a:rPr lang="en-US" altLang="ja-JP">
                <a:effectLst/>
              </a:rPr>
              <a:t>A&gt; </a:t>
            </a:r>
            <a:r>
              <a:rPr lang="en-US" altLang="ja-JP" sz="2800">
                <a:effectLst/>
              </a:rPr>
              <a:t>(</a:t>
            </a:r>
            <a:r>
              <a:rPr lang="ja-JP" altLang="en-US" sz="2800">
                <a:effectLst/>
              </a:rPr>
              <a:t>括弧) </a:t>
            </a:r>
            <a:r>
              <a:rPr lang="ja-JP" altLang="en-US">
                <a:effectLst/>
              </a:rPr>
              <a:t>の解析</a:t>
            </a:r>
          </a:p>
        </p:txBody>
      </p:sp>
      <p:sp>
        <p:nvSpPr>
          <p:cNvPr id="26627" name="Rectangle 3"/>
          <p:cNvSpPr>
            <a:spLocks noGrp="1" noChangeArrowheads="1"/>
          </p:cNvSpPr>
          <p:nvPr>
            <p:ph type="body" idx="4294967295"/>
          </p:nvPr>
        </p:nvSpPr>
        <p:spPr>
          <a:xfrm>
            <a:off x="990600" y="1676400"/>
            <a:ext cx="75438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09600" indent="-609600"/>
            <a:r>
              <a:rPr lang="ja-JP" altLang="en-US">
                <a:effectLst/>
              </a:rPr>
              <a:t>&lt;</a:t>
            </a:r>
            <a:r>
              <a:rPr lang="en-US" altLang="ja-JP">
                <a:effectLst/>
              </a:rPr>
              <a:t>A&gt; ::= α </a:t>
            </a:r>
            <a:r>
              <a:rPr lang="en-US" altLang="ja-JP" sz="2400">
                <a:effectLst/>
              </a:rPr>
              <a:t>(</a:t>
            </a:r>
            <a:r>
              <a:rPr lang="ja-JP" altLang="en-US" sz="2400">
                <a:effectLst/>
              </a:rPr>
              <a:t>∈ (</a:t>
            </a:r>
            <a:r>
              <a:rPr lang="en-US" altLang="ja-JP" sz="2400">
                <a:effectLst/>
              </a:rPr>
              <a:t>N</a:t>
            </a:r>
            <a:r>
              <a:rPr lang="ja-JP" altLang="en-US" sz="2400">
                <a:effectLst/>
              </a:rPr>
              <a:t>∪</a:t>
            </a:r>
            <a:r>
              <a:rPr lang="en-US" altLang="ja-JP" sz="2400">
                <a:effectLst/>
              </a:rPr>
              <a:t>T)*)</a:t>
            </a:r>
            <a:r>
              <a:rPr lang="en-US" altLang="ja-JP">
                <a:effectLst/>
              </a:rPr>
              <a:t> </a:t>
            </a:r>
            <a:r>
              <a:rPr lang="ja-JP" altLang="en-US">
                <a:effectLst/>
              </a:rPr>
              <a:t>の解析</a:t>
            </a:r>
          </a:p>
          <a:p>
            <a:pPr marL="990600" lvl="1" indent="-533400">
              <a:buFontTx/>
              <a:buAutoNum type="arabicPeriod" startAt="8"/>
            </a:pPr>
            <a:r>
              <a:rPr lang="ja-JP" altLang="en-US" sz="3200">
                <a:effectLst/>
              </a:rPr>
              <a:t>&lt;</a:t>
            </a:r>
            <a:r>
              <a:rPr lang="en-US" altLang="ja-JP" sz="3200">
                <a:effectLst/>
              </a:rPr>
              <a:t>A&gt; ::= (β) </a:t>
            </a:r>
            <a:r>
              <a:rPr lang="ja-JP" altLang="en-US">
                <a:effectLst/>
              </a:rPr>
              <a:t>のとき</a:t>
            </a:r>
            <a:endParaRPr lang="en-US" altLang="ja-JP">
              <a:effectLst/>
            </a:endParaRPr>
          </a:p>
        </p:txBody>
      </p:sp>
      <p:sp>
        <p:nvSpPr>
          <p:cNvPr id="401412" name="Rectangle 4"/>
          <p:cNvSpPr>
            <a:spLocks noChangeArrowheads="1"/>
          </p:cNvSpPr>
          <p:nvPr/>
        </p:nvSpPr>
        <p:spPr bwMode="auto">
          <a:xfrm>
            <a:off x="1752600" y="2971800"/>
            <a:ext cx="6400800" cy="838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β</a:t>
            </a:r>
            <a:r>
              <a:rPr lang="ja-JP" altLang="en-US"/>
              <a:t>の解析; </a:t>
            </a:r>
            <a:endParaRPr lang="en-US" altLang="ja-JP"/>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01412"/>
                                        </p:tgtEl>
                                        <p:attrNameLst>
                                          <p:attrName>style.visibility</p:attrName>
                                        </p:attrNameLst>
                                      </p:cBhvr>
                                      <p:to>
                                        <p:strVal val="visible"/>
                                      </p:to>
                                    </p:set>
                                    <p:animEffect transition="in" filter="checkerboard(across)">
                                      <p:cBhvr>
                                        <p:cTn id="7" dur="500"/>
                                        <p:tgtEl>
                                          <p:spTgt spid="4014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1412" grpId="0" animBg="1"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非終端記号解析の例</a:t>
            </a:r>
          </a:p>
        </p:txBody>
      </p:sp>
      <p:sp>
        <p:nvSpPr>
          <p:cNvPr id="27651" name="Rectangle 3"/>
          <p:cNvSpPr>
            <a:spLocks noGrp="1" noChangeArrowheads="1"/>
          </p:cNvSpPr>
          <p:nvPr>
            <p:ph type="body" idx="4294967295"/>
          </p:nvPr>
        </p:nvSpPr>
        <p:spPr>
          <a:xfrm>
            <a:off x="381000" y="1447800"/>
            <a:ext cx="86106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2800">
                <a:effectLst/>
              </a:rPr>
              <a:t>例 : </a:t>
            </a:r>
            <a:r>
              <a:rPr lang="ja-JP" altLang="en-US">
                <a:effectLst/>
              </a:rPr>
              <a:t>&lt;</a:t>
            </a:r>
            <a:r>
              <a:rPr lang="en-US" altLang="ja-JP">
                <a:effectLst/>
              </a:rPr>
              <a:t>MainFunction&gt; ::= “main” “(” “)” &lt;Block&gt;</a:t>
            </a:r>
          </a:p>
        </p:txBody>
      </p:sp>
      <p:sp>
        <p:nvSpPr>
          <p:cNvPr id="402437" name="Rectangle 5"/>
          <p:cNvSpPr>
            <a:spLocks noChangeArrowheads="1"/>
          </p:cNvSpPr>
          <p:nvPr/>
        </p:nvSpPr>
        <p:spPr bwMode="auto">
          <a:xfrm>
            <a:off x="304800" y="2133600"/>
            <a:ext cx="8534400" cy="441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parseMainFunction() {</a:t>
            </a:r>
          </a:p>
          <a:p>
            <a:pPr eaLnBrk="1" hangingPunct="1"/>
            <a:r>
              <a:rPr lang="en-US" altLang="ja-JP" sz="2800"/>
              <a:t>    if (token == “main”</a:t>
            </a:r>
            <a:r>
              <a:rPr lang="ja-JP" altLang="en-US" sz="2800"/>
              <a:t>) </a:t>
            </a:r>
            <a:r>
              <a:rPr lang="en-US" altLang="ja-JP" sz="2800"/>
              <a:t>token = nextToken();</a:t>
            </a:r>
          </a:p>
          <a:p>
            <a:pPr eaLnBrk="1" hangingPunct="1"/>
            <a:r>
              <a:rPr lang="en-US" altLang="ja-JP" sz="2800"/>
              <a:t>        else syntaxError (</a:t>
            </a:r>
            <a:r>
              <a:rPr lang="ja-JP" altLang="en-US" sz="2800"/>
              <a:t>);</a:t>
            </a:r>
          </a:p>
          <a:p>
            <a:pPr eaLnBrk="1" hangingPunct="1"/>
            <a:r>
              <a:rPr lang="ja-JP" altLang="en-US" sz="2800"/>
              <a:t>    </a:t>
            </a:r>
            <a:r>
              <a:rPr lang="en-US" altLang="ja-JP" sz="2800"/>
              <a:t>if (token == “(”) token = nextToken();</a:t>
            </a:r>
          </a:p>
          <a:p>
            <a:pPr eaLnBrk="1" hangingPunct="1"/>
            <a:r>
              <a:rPr lang="en-US" altLang="ja-JP" sz="2800"/>
              <a:t>        else syntaxError (</a:t>
            </a:r>
            <a:r>
              <a:rPr lang="ja-JP" altLang="en-US" sz="2800"/>
              <a:t>);</a:t>
            </a:r>
          </a:p>
          <a:p>
            <a:pPr eaLnBrk="1" hangingPunct="1"/>
            <a:r>
              <a:rPr lang="ja-JP" altLang="en-US" sz="2800"/>
              <a:t>    </a:t>
            </a:r>
            <a:r>
              <a:rPr lang="en-US" altLang="ja-JP" sz="2800"/>
              <a:t>if (token == “)”) token = nextToken();</a:t>
            </a:r>
          </a:p>
          <a:p>
            <a:pPr eaLnBrk="1" hangingPunct="1"/>
            <a:r>
              <a:rPr lang="en-US" altLang="ja-JP" sz="2800"/>
              <a:t>        else syntaxError (</a:t>
            </a:r>
            <a:r>
              <a:rPr lang="ja-JP" altLang="en-US" sz="2800"/>
              <a:t>);</a:t>
            </a:r>
          </a:p>
          <a:p>
            <a:pPr eaLnBrk="1" hangingPunct="1"/>
            <a:r>
              <a:rPr lang="ja-JP" altLang="en-US" sz="2800"/>
              <a:t>    </a:t>
            </a:r>
            <a:r>
              <a:rPr lang="en-US" altLang="ja-JP" sz="2800"/>
              <a:t>if (token </a:t>
            </a:r>
            <a:r>
              <a:rPr lang="ja-JP" altLang="en-US" sz="2800"/>
              <a:t>∈ </a:t>
            </a:r>
            <a:r>
              <a:rPr lang="en-US" altLang="ja-JP" sz="2800"/>
              <a:t>First (&lt;Block&gt;)) parseBlock();</a:t>
            </a:r>
          </a:p>
          <a:p>
            <a:pPr eaLnBrk="1" hangingPunct="1"/>
            <a:r>
              <a:rPr lang="en-US" altLang="ja-JP" sz="2800"/>
              <a:t>        else syntaxError (</a:t>
            </a:r>
            <a:r>
              <a:rPr lang="ja-JP" altLang="en-US" sz="2800"/>
              <a:t>);</a:t>
            </a:r>
          </a:p>
          <a:p>
            <a:pPr eaLnBrk="1" hangingPunct="1"/>
            <a:r>
              <a:rPr lang="ja-JP" altLang="en-US" sz="2800"/>
              <a:t>}</a:t>
            </a:r>
          </a:p>
        </p:txBody>
      </p:sp>
      <p:sp useBgFill="1">
        <p:nvSpPr>
          <p:cNvPr id="402438" name="AutoShape 6"/>
          <p:cNvSpPr>
            <a:spLocks noChangeArrowheads="1"/>
          </p:cNvSpPr>
          <p:nvPr/>
        </p:nvSpPr>
        <p:spPr bwMode="auto">
          <a:xfrm>
            <a:off x="4267200" y="5715000"/>
            <a:ext cx="3962400" cy="838200"/>
          </a:xfrm>
          <a:prstGeom prst="wedgeRoundRectCallout">
            <a:avLst>
              <a:gd name="adj1" fmla="val -49120"/>
              <a:gd name="adj2" fmla="val -61931"/>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t>この判定には&lt;</a:t>
            </a:r>
            <a:r>
              <a:rPr lang="en-US" altLang="ja-JP" sz="2400"/>
              <a:t>Block&gt;</a:t>
            </a:r>
            <a:r>
              <a:rPr lang="ja-JP" altLang="en-US" sz="2400"/>
              <a:t>の</a:t>
            </a:r>
            <a:r>
              <a:rPr lang="en-US" altLang="ja-JP" sz="2400"/>
              <a:t>First</a:t>
            </a:r>
            <a:r>
              <a:rPr lang="ja-JP" altLang="en-US" sz="2400"/>
              <a:t>集合が必要</a:t>
            </a:r>
          </a:p>
        </p:txBody>
      </p:sp>
      <p:sp useBgFill="1">
        <p:nvSpPr>
          <p:cNvPr id="402439" name="AutoShape 7"/>
          <p:cNvSpPr>
            <a:spLocks noChangeArrowheads="1"/>
          </p:cNvSpPr>
          <p:nvPr/>
        </p:nvSpPr>
        <p:spPr bwMode="auto">
          <a:xfrm>
            <a:off x="4876800" y="3124200"/>
            <a:ext cx="3886200" cy="457200"/>
          </a:xfrm>
          <a:prstGeom prst="wedgeRoundRectCallout">
            <a:avLst>
              <a:gd name="adj1" fmla="val -35704"/>
              <a:gd name="adj2" fmla="val -76736"/>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46800" rIns="18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t>終端記号なら次のトークンを読む</a:t>
            </a:r>
          </a:p>
        </p:txBody>
      </p:sp>
      <p:sp useBgFill="1">
        <p:nvSpPr>
          <p:cNvPr id="402440" name="AutoShape 8"/>
          <p:cNvSpPr>
            <a:spLocks noChangeArrowheads="1"/>
          </p:cNvSpPr>
          <p:nvPr/>
        </p:nvSpPr>
        <p:spPr bwMode="auto">
          <a:xfrm>
            <a:off x="4724400" y="4724400"/>
            <a:ext cx="4114800" cy="457200"/>
          </a:xfrm>
          <a:prstGeom prst="wedgeRoundRectCallout">
            <a:avLst>
              <a:gd name="adj1" fmla="val -31329"/>
              <a:gd name="adj2" fmla="val 71528"/>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46800" rIns="18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t>非終端記号なら対応するメソッドへ</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02437"/>
                                        </p:tgtEl>
                                        <p:attrNameLst>
                                          <p:attrName>style.visibility</p:attrName>
                                        </p:attrNameLst>
                                      </p:cBhvr>
                                      <p:to>
                                        <p:strVal val="visible"/>
                                      </p:to>
                                    </p:set>
                                    <p:animEffect transition="in" filter="checkerboard(across)">
                                      <p:cBhvr>
                                        <p:cTn id="7" dur="500"/>
                                        <p:tgtEl>
                                          <p:spTgt spid="40243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02439"/>
                                        </p:tgtEl>
                                        <p:attrNameLst>
                                          <p:attrName>style.visibility</p:attrName>
                                        </p:attrNameLst>
                                      </p:cBhvr>
                                      <p:to>
                                        <p:strVal val="visible"/>
                                      </p:to>
                                    </p:set>
                                    <p:animEffect transition="in" filter="checkerboard(across)">
                                      <p:cBhvr>
                                        <p:cTn id="12" dur="500"/>
                                        <p:tgtEl>
                                          <p:spTgt spid="40243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02438"/>
                                        </p:tgtEl>
                                        <p:attrNameLst>
                                          <p:attrName>style.visibility</p:attrName>
                                        </p:attrNameLst>
                                      </p:cBhvr>
                                      <p:to>
                                        <p:strVal val="visible"/>
                                      </p:to>
                                    </p:set>
                                    <p:animEffect transition="in" filter="checkerboard(across)">
                                      <p:cBhvr>
                                        <p:cTn id="17" dur="500"/>
                                        <p:tgtEl>
                                          <p:spTgt spid="40243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02440"/>
                                        </p:tgtEl>
                                        <p:attrNameLst>
                                          <p:attrName>style.visibility</p:attrName>
                                        </p:attrNameLst>
                                      </p:cBhvr>
                                      <p:to>
                                        <p:strVal val="visible"/>
                                      </p:to>
                                    </p:set>
                                    <p:animEffect transition="in" filter="checkerboard(across)">
                                      <p:cBhvr>
                                        <p:cTn id="22" dur="500"/>
                                        <p:tgtEl>
                                          <p:spTgt spid="4024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2437" grpId="0" animBg="1" autoUpdateAnimBg="0"/>
      <p:bldP spid="402438" grpId="0" animBg="1" autoUpdateAnimBg="0"/>
      <p:bldP spid="402439" grpId="0" animBg="1" autoUpdateAnimBg="0"/>
      <p:bldP spid="402440" grpId="0" animBg="1"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非終端記号解析の例 </a:t>
            </a:r>
            <a:r>
              <a:rPr lang="en-US" altLang="ja-JP" sz="2800">
                <a:effectLst/>
              </a:rPr>
              <a:t>(</a:t>
            </a:r>
            <a:r>
              <a:rPr lang="ja-JP" altLang="en-US" sz="2800">
                <a:effectLst/>
              </a:rPr>
              <a:t>分岐)</a:t>
            </a:r>
          </a:p>
        </p:txBody>
      </p:sp>
      <p:sp>
        <p:nvSpPr>
          <p:cNvPr id="28675" name="Rectangle 3"/>
          <p:cNvSpPr>
            <a:spLocks noGrp="1" noChangeArrowheads="1"/>
          </p:cNvSpPr>
          <p:nvPr>
            <p:ph type="body" idx="4294967295"/>
          </p:nvPr>
        </p:nvSpPr>
        <p:spPr>
          <a:xfrm>
            <a:off x="381000" y="1447800"/>
            <a:ext cx="83820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ja-JP" altLang="en-US" sz="2800" dirty="0">
                <a:effectLst/>
              </a:rPr>
              <a:t>例 : </a:t>
            </a:r>
            <a:r>
              <a:rPr lang="ja-JP" altLang="en-US" dirty="0">
                <a:effectLst/>
              </a:rPr>
              <a:t>&lt;</a:t>
            </a:r>
            <a:r>
              <a:rPr lang="en-US" altLang="ja-JP" dirty="0">
                <a:effectLst/>
              </a:rPr>
              <a:t>Factor&gt; ::= NAME | INTEGER</a:t>
            </a:r>
          </a:p>
          <a:p>
            <a:pPr>
              <a:lnSpc>
                <a:spcPct val="90000"/>
              </a:lnSpc>
              <a:buFont typeface="Wingdings" panose="05000000000000000000" pitchFamily="2" charset="2"/>
              <a:buNone/>
            </a:pPr>
            <a:r>
              <a:rPr lang="en-US" altLang="ja-JP" dirty="0">
                <a:effectLst/>
              </a:rPr>
              <a:t>				 | CHARACTER | “input”</a:t>
            </a:r>
          </a:p>
        </p:txBody>
      </p:sp>
      <p:sp>
        <p:nvSpPr>
          <p:cNvPr id="405508" name="Rectangle 4"/>
          <p:cNvSpPr>
            <a:spLocks noChangeArrowheads="1"/>
          </p:cNvSpPr>
          <p:nvPr/>
        </p:nvSpPr>
        <p:spPr bwMode="auto">
          <a:xfrm>
            <a:off x="304800" y="2514600"/>
            <a:ext cx="8534400" cy="3962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err="1"/>
              <a:t>parseFactor</a:t>
            </a:r>
            <a:r>
              <a:rPr lang="en-US" altLang="ja-JP" sz="2800" dirty="0"/>
              <a:t>() {</a:t>
            </a:r>
          </a:p>
          <a:p>
            <a:pPr eaLnBrk="1" hangingPunct="1"/>
            <a:r>
              <a:rPr lang="en-US" altLang="ja-JP" sz="2800" dirty="0"/>
              <a:t>    switch (token) {</a:t>
            </a:r>
          </a:p>
          <a:p>
            <a:pPr eaLnBrk="1" hangingPunct="1"/>
            <a:r>
              <a:rPr lang="en-US" altLang="ja-JP" sz="2800" dirty="0"/>
              <a:t>        case NAME :             token = </a:t>
            </a:r>
            <a:r>
              <a:rPr lang="en-US" altLang="ja-JP" sz="2800" dirty="0" err="1"/>
              <a:t>nextToken</a:t>
            </a:r>
            <a:r>
              <a:rPr lang="en-US" altLang="ja-JP" sz="2800" dirty="0"/>
              <a:t>(); break;</a:t>
            </a:r>
            <a:endParaRPr lang="ja-JP" altLang="en-US" sz="2800" dirty="0"/>
          </a:p>
          <a:p>
            <a:pPr eaLnBrk="1" hangingPunct="1"/>
            <a:r>
              <a:rPr lang="ja-JP" altLang="en-US" sz="2800" dirty="0"/>
              <a:t>        </a:t>
            </a:r>
            <a:r>
              <a:rPr lang="en-US" altLang="ja-JP" sz="2800" dirty="0"/>
              <a:t>case INTEGER :        token = </a:t>
            </a:r>
            <a:r>
              <a:rPr lang="en-US" altLang="ja-JP" sz="2800" dirty="0" err="1"/>
              <a:t>nextToken</a:t>
            </a:r>
            <a:r>
              <a:rPr lang="en-US" altLang="ja-JP" sz="2800" dirty="0"/>
              <a:t>(); break;</a:t>
            </a:r>
          </a:p>
          <a:p>
            <a:pPr eaLnBrk="1" hangingPunct="1"/>
            <a:r>
              <a:rPr lang="en-US" altLang="ja-JP" sz="2800" dirty="0"/>
              <a:t>        case CHARACTER : token = </a:t>
            </a:r>
            <a:r>
              <a:rPr lang="en-US" altLang="ja-JP" sz="2800" dirty="0" err="1"/>
              <a:t>nextToken</a:t>
            </a:r>
            <a:r>
              <a:rPr lang="en-US" altLang="ja-JP" sz="2800" dirty="0"/>
              <a:t>(); break;</a:t>
            </a:r>
          </a:p>
          <a:p>
            <a:pPr eaLnBrk="1" hangingPunct="1"/>
            <a:r>
              <a:rPr lang="en-US" altLang="ja-JP" sz="2800" dirty="0"/>
              <a:t>        case “input” :              token = </a:t>
            </a:r>
            <a:r>
              <a:rPr lang="en-US" altLang="ja-JP" sz="2800" dirty="0" err="1"/>
              <a:t>nextToken</a:t>
            </a:r>
            <a:r>
              <a:rPr lang="en-US" altLang="ja-JP" sz="2800" dirty="0"/>
              <a:t>(); break;</a:t>
            </a:r>
          </a:p>
          <a:p>
            <a:pPr eaLnBrk="1" hangingPunct="1"/>
            <a:r>
              <a:rPr lang="en-US" altLang="ja-JP" sz="2800" dirty="0"/>
              <a:t>        default :                     </a:t>
            </a:r>
            <a:r>
              <a:rPr lang="en-US" altLang="ja-JP" sz="2800" dirty="0" err="1"/>
              <a:t>syntaxError</a:t>
            </a:r>
            <a:r>
              <a:rPr lang="en-US" altLang="ja-JP" sz="2800" dirty="0"/>
              <a:t> (</a:t>
            </a:r>
            <a:r>
              <a:rPr lang="ja-JP" altLang="en-US" sz="2800" dirty="0"/>
              <a:t>);</a:t>
            </a:r>
          </a:p>
          <a:p>
            <a:pPr eaLnBrk="1" hangingPunct="1"/>
            <a:r>
              <a:rPr lang="ja-JP" altLang="en-US" sz="2800" dirty="0"/>
              <a:t>    }</a:t>
            </a:r>
          </a:p>
          <a:p>
            <a:pPr eaLnBrk="1" hangingPunct="1"/>
            <a:r>
              <a:rPr lang="ja-JP" altLang="en-US" sz="2800" dirty="0"/>
              <a:t>}</a:t>
            </a:r>
          </a:p>
        </p:txBody>
      </p:sp>
      <p:sp useBgFill="1">
        <p:nvSpPr>
          <p:cNvPr id="405509" name="AutoShape 5"/>
          <p:cNvSpPr>
            <a:spLocks noChangeArrowheads="1"/>
          </p:cNvSpPr>
          <p:nvPr/>
        </p:nvSpPr>
        <p:spPr bwMode="auto">
          <a:xfrm>
            <a:off x="2362200" y="5791200"/>
            <a:ext cx="1524000" cy="457200"/>
          </a:xfrm>
          <a:prstGeom prst="wedgeRoundRectCallout">
            <a:avLst>
              <a:gd name="adj1" fmla="val -45519"/>
              <a:gd name="adj2" fmla="val -133681"/>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00" dirty="0"/>
              <a:t>ε </a:t>
            </a:r>
            <a:r>
              <a:rPr lang="ja-JP" altLang="en-US" sz="2000" dirty="0"/>
              <a:t>に対応</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05508"/>
                                        </p:tgtEl>
                                        <p:attrNameLst>
                                          <p:attrName>style.visibility</p:attrName>
                                        </p:attrNameLst>
                                      </p:cBhvr>
                                      <p:to>
                                        <p:strVal val="visible"/>
                                      </p:to>
                                    </p:set>
                                    <p:animEffect transition="in" filter="checkerboard(across)">
                                      <p:cBhvr>
                                        <p:cTn id="7" dur="500"/>
                                        <p:tgtEl>
                                          <p:spTgt spid="40550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05509"/>
                                        </p:tgtEl>
                                        <p:attrNameLst>
                                          <p:attrName>style.visibility</p:attrName>
                                        </p:attrNameLst>
                                      </p:cBhvr>
                                      <p:to>
                                        <p:strVal val="visible"/>
                                      </p:to>
                                    </p:set>
                                    <p:animEffect transition="in" filter="checkerboard(across)">
                                      <p:cBhvr>
                                        <p:cTn id="12" dur="500"/>
                                        <p:tgtEl>
                                          <p:spTgt spid="4055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5508" grpId="0" animBg="1" autoUpdateAnimBg="0"/>
      <p:bldP spid="405509" grpId="0" animBg="1"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非終端記号解析の例 </a:t>
            </a:r>
            <a:r>
              <a:rPr lang="en-US" altLang="ja-JP" sz="2800">
                <a:effectLst/>
              </a:rPr>
              <a:t>(</a:t>
            </a:r>
            <a:r>
              <a:rPr lang="ja-JP" altLang="en-US" sz="2800">
                <a:effectLst/>
              </a:rPr>
              <a:t>閉包)</a:t>
            </a:r>
          </a:p>
        </p:txBody>
      </p:sp>
      <p:sp>
        <p:nvSpPr>
          <p:cNvPr id="29699" name="Rectangle 3"/>
          <p:cNvSpPr>
            <a:spLocks noGrp="1" noChangeArrowheads="1"/>
          </p:cNvSpPr>
          <p:nvPr>
            <p:ph type="body" idx="4294967295"/>
          </p:nvPr>
        </p:nvSpPr>
        <p:spPr>
          <a:xfrm>
            <a:off x="381000" y="1447800"/>
            <a:ext cx="83820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2800">
                <a:effectLst/>
              </a:rPr>
              <a:t>例 : </a:t>
            </a:r>
            <a:r>
              <a:rPr lang="ja-JP" altLang="en-US">
                <a:effectLst/>
              </a:rPr>
              <a:t>&lt;</a:t>
            </a:r>
            <a:r>
              <a:rPr lang="en-US" altLang="ja-JP">
                <a:effectLst/>
              </a:rPr>
              <a:t>Block&gt; ::= “{” { &lt;Decl&gt; } { &lt;St&gt; } “}”</a:t>
            </a:r>
          </a:p>
        </p:txBody>
      </p:sp>
      <p:sp>
        <p:nvSpPr>
          <p:cNvPr id="406532" name="Rectangle 4"/>
          <p:cNvSpPr>
            <a:spLocks noChangeArrowheads="1"/>
          </p:cNvSpPr>
          <p:nvPr/>
        </p:nvSpPr>
        <p:spPr bwMode="auto">
          <a:xfrm>
            <a:off x="228600" y="2133600"/>
            <a:ext cx="8686800" cy="3581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parseBlock() {</a:t>
            </a:r>
          </a:p>
          <a:p>
            <a:pPr eaLnBrk="1" hangingPunct="1"/>
            <a:r>
              <a:rPr lang="en-US" altLang="ja-JP" sz="2800"/>
              <a:t>    if (token == “{”) token = nextToken();</a:t>
            </a:r>
          </a:p>
          <a:p>
            <a:pPr eaLnBrk="1" hangingPunct="1"/>
            <a:r>
              <a:rPr lang="en-US" altLang="ja-JP" sz="2800"/>
              <a:t>        else syntaxError();</a:t>
            </a:r>
          </a:p>
          <a:p>
            <a:pPr eaLnBrk="1" hangingPunct="1"/>
            <a:r>
              <a:rPr lang="en-US" altLang="ja-JP" sz="2800"/>
              <a:t>    while (token </a:t>
            </a:r>
            <a:r>
              <a:rPr lang="ja-JP" altLang="en-US" sz="2800"/>
              <a:t>∈ </a:t>
            </a:r>
            <a:r>
              <a:rPr lang="en-US" altLang="ja-JP" sz="2800"/>
              <a:t>First (&lt;Decl&gt;)) parseDecl(); </a:t>
            </a:r>
            <a:r>
              <a:rPr lang="en-US" altLang="ja-JP" sz="2400">
                <a:solidFill>
                  <a:srgbClr val="FFFF99"/>
                </a:solidFill>
              </a:rPr>
              <a:t>// { &lt;Decl&gt; }</a:t>
            </a:r>
          </a:p>
          <a:p>
            <a:pPr eaLnBrk="1" hangingPunct="1"/>
            <a:r>
              <a:rPr lang="en-US" altLang="ja-JP" sz="2800"/>
              <a:t>    while (token </a:t>
            </a:r>
            <a:r>
              <a:rPr lang="ja-JP" altLang="en-US" sz="2800"/>
              <a:t>∈ </a:t>
            </a:r>
            <a:r>
              <a:rPr lang="en-US" altLang="ja-JP" sz="2800"/>
              <a:t>First (&lt;St&gt;)) parseSt();          </a:t>
            </a:r>
            <a:r>
              <a:rPr lang="en-US" altLang="ja-JP" sz="2400">
                <a:solidFill>
                  <a:srgbClr val="FFFF99"/>
                </a:solidFill>
              </a:rPr>
              <a:t>// { &lt;St&gt; }</a:t>
            </a:r>
            <a:endParaRPr lang="en-US" altLang="ja-JP" sz="2800"/>
          </a:p>
          <a:p>
            <a:pPr eaLnBrk="1" hangingPunct="1"/>
            <a:r>
              <a:rPr lang="ja-JP" altLang="en-US" sz="2800"/>
              <a:t>    </a:t>
            </a:r>
            <a:r>
              <a:rPr lang="en-US" altLang="ja-JP" sz="2800"/>
              <a:t>if (token == “}”) token = nextToken();</a:t>
            </a:r>
          </a:p>
          <a:p>
            <a:pPr eaLnBrk="1" hangingPunct="1"/>
            <a:r>
              <a:rPr lang="en-US" altLang="ja-JP" sz="2800"/>
              <a:t>        else syntaxError();</a:t>
            </a:r>
            <a:endParaRPr lang="ja-JP" altLang="en-US" sz="2800"/>
          </a:p>
          <a:p>
            <a:pPr eaLnBrk="1" hangingPunct="1"/>
            <a:r>
              <a:rPr lang="ja-JP" altLang="en-US" sz="2800"/>
              <a:t>}</a:t>
            </a:r>
          </a:p>
        </p:txBody>
      </p:sp>
      <p:sp>
        <p:nvSpPr>
          <p:cNvPr id="406534" name="Text Box 6"/>
          <p:cNvSpPr txBox="1">
            <a:spLocks noChangeArrowheads="1"/>
          </p:cNvSpPr>
          <p:nvPr/>
        </p:nvSpPr>
        <p:spPr bwMode="auto">
          <a:xfrm>
            <a:off x="381000" y="5715000"/>
            <a:ext cx="7219950"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この判定には &lt;</a:t>
            </a:r>
            <a:r>
              <a:rPr lang="en-US" altLang="ja-JP" sz="2800"/>
              <a:t>Decl&gt;, &lt;St&gt; </a:t>
            </a:r>
            <a:r>
              <a:rPr lang="ja-JP" altLang="en-US" sz="2800"/>
              <a:t>の</a:t>
            </a:r>
            <a:r>
              <a:rPr lang="en-US" altLang="ja-JP" sz="2800"/>
              <a:t>First </a:t>
            </a:r>
            <a:r>
              <a:rPr lang="ja-JP" altLang="en-US" sz="2800"/>
              <a:t>集合が必要</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06532"/>
                                        </p:tgtEl>
                                        <p:attrNameLst>
                                          <p:attrName>style.visibility</p:attrName>
                                        </p:attrNameLst>
                                      </p:cBhvr>
                                      <p:to>
                                        <p:strVal val="visible"/>
                                      </p:to>
                                    </p:set>
                                    <p:animEffect transition="in" filter="checkerboard(across)">
                                      <p:cBhvr>
                                        <p:cTn id="7" dur="500"/>
                                        <p:tgtEl>
                                          <p:spTgt spid="40653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06534"/>
                                        </p:tgtEl>
                                        <p:attrNameLst>
                                          <p:attrName>style.visibility</p:attrName>
                                        </p:attrNameLst>
                                      </p:cBhvr>
                                      <p:to>
                                        <p:strVal val="visible"/>
                                      </p:to>
                                    </p:set>
                                    <p:animEffect transition="in" filter="checkerboard(across)">
                                      <p:cBhvr>
                                        <p:cTn id="12" dur="500"/>
                                        <p:tgtEl>
                                          <p:spTgt spid="4065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6532" grpId="0" animBg="1" autoUpdateAnimBg="0"/>
      <p:bldP spid="406534"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非終端記号解析の例 </a:t>
            </a:r>
            <a:r>
              <a:rPr lang="en-US" altLang="ja-JP" sz="2800">
                <a:effectLst/>
              </a:rPr>
              <a:t>(</a:t>
            </a:r>
            <a:r>
              <a:rPr lang="ja-JP" altLang="en-US" sz="2800">
                <a:effectLst/>
              </a:rPr>
              <a:t>閉包)</a:t>
            </a:r>
          </a:p>
        </p:txBody>
      </p:sp>
      <p:sp>
        <p:nvSpPr>
          <p:cNvPr id="30723" name="Rectangle 3"/>
          <p:cNvSpPr>
            <a:spLocks noGrp="1" noChangeArrowheads="1"/>
          </p:cNvSpPr>
          <p:nvPr>
            <p:ph type="body" idx="4294967295"/>
          </p:nvPr>
        </p:nvSpPr>
        <p:spPr>
          <a:xfrm>
            <a:off x="381000" y="1447800"/>
            <a:ext cx="83820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2800">
                <a:effectLst/>
              </a:rPr>
              <a:t>例 : </a:t>
            </a:r>
            <a:r>
              <a:rPr lang="ja-JP" altLang="en-US">
                <a:effectLst/>
              </a:rPr>
              <a:t>&lt;</a:t>
            </a:r>
            <a:r>
              <a:rPr lang="en-US" altLang="ja-JP">
                <a:effectLst/>
              </a:rPr>
              <a:t>Block&gt; ::= “{” { &lt;Decl&gt; } { &lt;St&gt; } “}”</a:t>
            </a:r>
          </a:p>
        </p:txBody>
      </p:sp>
      <p:sp>
        <p:nvSpPr>
          <p:cNvPr id="407556" name="Rectangle 4"/>
          <p:cNvSpPr>
            <a:spLocks noChangeArrowheads="1"/>
          </p:cNvSpPr>
          <p:nvPr/>
        </p:nvSpPr>
        <p:spPr bwMode="auto">
          <a:xfrm>
            <a:off x="228600" y="3048000"/>
            <a:ext cx="8686800" cy="3581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err="1"/>
              <a:t>parseBlock</a:t>
            </a:r>
            <a:r>
              <a:rPr lang="en-US" altLang="ja-JP" sz="2800" dirty="0"/>
              <a:t>() {</a:t>
            </a:r>
          </a:p>
          <a:p>
            <a:pPr eaLnBrk="1" hangingPunct="1"/>
            <a:r>
              <a:rPr lang="en-US" altLang="ja-JP" sz="2800" dirty="0"/>
              <a:t>    if (token == “{”) token = </a:t>
            </a:r>
            <a:r>
              <a:rPr lang="en-US" altLang="ja-JP" sz="2800" dirty="0" err="1"/>
              <a:t>nextToken</a:t>
            </a:r>
            <a:r>
              <a:rPr lang="en-US" altLang="ja-JP" sz="2800" dirty="0"/>
              <a:t>(); else </a:t>
            </a:r>
            <a:r>
              <a:rPr lang="en-US" altLang="ja-JP" sz="2800" dirty="0" err="1"/>
              <a:t>syntaxError</a:t>
            </a:r>
            <a:r>
              <a:rPr lang="en-US" altLang="ja-JP" sz="2800" dirty="0"/>
              <a:t>();</a:t>
            </a:r>
          </a:p>
          <a:p>
            <a:pPr eaLnBrk="1" hangingPunct="1"/>
            <a:r>
              <a:rPr lang="en-US" altLang="ja-JP" sz="2800" dirty="0"/>
              <a:t>    while (token == “</a:t>
            </a:r>
            <a:r>
              <a:rPr lang="en-US" altLang="ja-JP" sz="2800" dirty="0" err="1"/>
              <a:t>int</a:t>
            </a:r>
            <a:r>
              <a:rPr lang="en-US" altLang="ja-JP" sz="2800" dirty="0"/>
              <a:t>”) </a:t>
            </a:r>
            <a:r>
              <a:rPr lang="en-US" altLang="ja-JP" sz="2800" dirty="0" err="1"/>
              <a:t>parseDecl</a:t>
            </a:r>
            <a:r>
              <a:rPr lang="en-US" altLang="ja-JP" sz="2800" dirty="0"/>
              <a:t>();</a:t>
            </a:r>
          </a:p>
          <a:p>
            <a:pPr eaLnBrk="1" hangingPunct="1"/>
            <a:r>
              <a:rPr lang="en-US" altLang="ja-JP" sz="2800" dirty="0"/>
              <a:t>    while (token == “if” || token == “while” </a:t>
            </a:r>
          </a:p>
          <a:p>
            <a:pPr eaLnBrk="1" hangingPunct="1"/>
            <a:r>
              <a:rPr lang="en-US" altLang="ja-JP" sz="2800" dirty="0"/>
              <a:t>            || token == NAME || token == INTEGER</a:t>
            </a:r>
          </a:p>
          <a:p>
            <a:pPr eaLnBrk="1" hangingPunct="1"/>
            <a:r>
              <a:rPr lang="en-US" altLang="ja-JP" sz="2800" dirty="0"/>
              <a:t>            || token == “output” || … ) </a:t>
            </a:r>
            <a:r>
              <a:rPr lang="en-US" altLang="ja-JP" sz="2800" dirty="0" err="1"/>
              <a:t>parseSt</a:t>
            </a:r>
            <a:r>
              <a:rPr lang="en-US" altLang="ja-JP" sz="2800" dirty="0"/>
              <a:t>();</a:t>
            </a:r>
          </a:p>
          <a:p>
            <a:pPr eaLnBrk="1" hangingPunct="1"/>
            <a:r>
              <a:rPr lang="ja-JP" altLang="en-US" sz="2800" dirty="0"/>
              <a:t>    </a:t>
            </a:r>
            <a:r>
              <a:rPr lang="en-US" altLang="ja-JP" sz="2800" dirty="0"/>
              <a:t>if (token == “}”) token = </a:t>
            </a:r>
            <a:r>
              <a:rPr lang="en-US" altLang="ja-JP" sz="2800" dirty="0" err="1"/>
              <a:t>nextToken</a:t>
            </a:r>
            <a:r>
              <a:rPr lang="en-US" altLang="ja-JP" sz="2800" dirty="0"/>
              <a:t>(); else </a:t>
            </a:r>
            <a:r>
              <a:rPr lang="en-US" altLang="ja-JP" sz="2800" dirty="0" err="1"/>
              <a:t>syntaxError</a:t>
            </a:r>
            <a:r>
              <a:rPr lang="en-US" altLang="ja-JP" sz="2800" dirty="0"/>
              <a:t>();</a:t>
            </a:r>
            <a:endParaRPr lang="ja-JP" altLang="en-US" sz="2800" dirty="0"/>
          </a:p>
          <a:p>
            <a:pPr eaLnBrk="1" hangingPunct="1"/>
            <a:r>
              <a:rPr lang="ja-JP" altLang="en-US" sz="2800" dirty="0"/>
              <a:t>}</a:t>
            </a:r>
          </a:p>
        </p:txBody>
      </p:sp>
      <p:sp>
        <p:nvSpPr>
          <p:cNvPr id="407558" name="Text Box 6"/>
          <p:cNvSpPr txBox="1">
            <a:spLocks noChangeArrowheads="1"/>
          </p:cNvSpPr>
          <p:nvPr/>
        </p:nvSpPr>
        <p:spPr bwMode="auto">
          <a:xfrm>
            <a:off x="381000" y="2057400"/>
            <a:ext cx="8682483" cy="894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600" dirty="0"/>
              <a:t>First (&lt;</a:t>
            </a:r>
            <a:r>
              <a:rPr lang="en-US" altLang="ja-JP" sz="2600" dirty="0" err="1"/>
              <a:t>Decl</a:t>
            </a:r>
            <a:r>
              <a:rPr lang="en-US" altLang="ja-JP" sz="2600" dirty="0"/>
              <a:t>&gt;) = {“</a:t>
            </a:r>
            <a:r>
              <a:rPr lang="en-US" altLang="ja-JP" sz="2600" dirty="0" err="1"/>
              <a:t>int</a:t>
            </a:r>
            <a:r>
              <a:rPr lang="en-US" altLang="ja-JP" sz="2600" dirty="0"/>
              <a:t>”}</a:t>
            </a:r>
          </a:p>
          <a:p>
            <a:pPr eaLnBrk="1" hangingPunct="1"/>
            <a:r>
              <a:rPr lang="en-US" altLang="ja-JP" sz="2600" dirty="0"/>
              <a:t>First (&lt;St&gt;) = {“if”, “while”, NAME, INTEGER, “output”,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07558"/>
                                        </p:tgtEl>
                                        <p:attrNameLst>
                                          <p:attrName>style.visibility</p:attrName>
                                        </p:attrNameLst>
                                      </p:cBhvr>
                                      <p:to>
                                        <p:strVal val="visible"/>
                                      </p:to>
                                    </p:set>
                                    <p:animEffect transition="in" filter="checkerboard(across)">
                                      <p:cBhvr>
                                        <p:cTn id="7" dur="500"/>
                                        <p:tgtEl>
                                          <p:spTgt spid="4075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07556"/>
                                        </p:tgtEl>
                                        <p:attrNameLst>
                                          <p:attrName>style.visibility</p:attrName>
                                        </p:attrNameLst>
                                      </p:cBhvr>
                                      <p:to>
                                        <p:strVal val="visible"/>
                                      </p:to>
                                    </p:set>
                                    <p:animEffect transition="in" filter="checkerboard(across)">
                                      <p:cBhvr>
                                        <p:cTn id="12" dur="500"/>
                                        <p:tgtEl>
                                          <p:spTgt spid="4075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7556" grpId="0" animBg="1" autoUpdateAnimBg="0"/>
      <p:bldP spid="407558"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First </a:t>
            </a:r>
            <a:r>
              <a:rPr lang="ja-JP" altLang="en-US">
                <a:effectLst/>
              </a:rPr>
              <a:t>集合の判定</a:t>
            </a:r>
          </a:p>
        </p:txBody>
      </p:sp>
      <p:sp>
        <p:nvSpPr>
          <p:cNvPr id="31747" name="Text Box 4"/>
          <p:cNvSpPr txBox="1">
            <a:spLocks noChangeArrowheads="1"/>
          </p:cNvSpPr>
          <p:nvPr/>
        </p:nvSpPr>
        <p:spPr bwMode="auto">
          <a:xfrm>
            <a:off x="1066800" y="1371600"/>
            <a:ext cx="6358129" cy="1818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t>First (&lt;St&gt;)</a:t>
            </a:r>
          </a:p>
          <a:p>
            <a:pPr eaLnBrk="1" hangingPunct="1"/>
            <a:r>
              <a:rPr lang="en-US" altLang="ja-JP" sz="2800" dirty="0"/>
              <a:t> = {“if”, “while”, “break”, “output”, …}</a:t>
            </a:r>
          </a:p>
          <a:p>
            <a:pPr eaLnBrk="1" hangingPunct="1"/>
            <a:r>
              <a:rPr lang="en-US" altLang="ja-JP" sz="2800" dirty="0"/>
              <a:t>First (&lt;</a:t>
            </a:r>
            <a:r>
              <a:rPr lang="en-US" altLang="ja-JP" sz="2800" dirty="0" err="1"/>
              <a:t>Exp</a:t>
            </a:r>
            <a:r>
              <a:rPr lang="en-US" altLang="ja-JP" sz="2800" dirty="0"/>
              <a:t>&gt;)</a:t>
            </a:r>
          </a:p>
          <a:p>
            <a:pPr eaLnBrk="1" hangingPunct="1"/>
            <a:r>
              <a:rPr lang="en-US" altLang="ja-JP" sz="2800" dirty="0"/>
              <a:t> = {INTEGER, NAME, “input”, “++”, …}</a:t>
            </a:r>
          </a:p>
        </p:txBody>
      </p:sp>
      <p:sp>
        <p:nvSpPr>
          <p:cNvPr id="450565" name="AutoShape 5"/>
          <p:cNvSpPr>
            <a:spLocks noChangeArrowheads="1"/>
          </p:cNvSpPr>
          <p:nvPr/>
        </p:nvSpPr>
        <p:spPr bwMode="auto">
          <a:xfrm>
            <a:off x="5257800" y="1219200"/>
            <a:ext cx="2895600" cy="533400"/>
          </a:xfrm>
          <a:prstGeom prst="wedgeRoundRectCallout">
            <a:avLst>
              <a:gd name="adj1" fmla="val -30264"/>
              <a:gd name="adj2" fmla="val 71130"/>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t>要素数が多い</a:t>
            </a:r>
          </a:p>
        </p:txBody>
      </p:sp>
      <p:sp>
        <p:nvSpPr>
          <p:cNvPr id="450566" name="Rectangle 6"/>
          <p:cNvSpPr>
            <a:spLocks noChangeArrowheads="1"/>
          </p:cNvSpPr>
          <p:nvPr/>
        </p:nvSpPr>
        <p:spPr bwMode="auto">
          <a:xfrm>
            <a:off x="533400" y="3810000"/>
            <a:ext cx="8153400" cy="2819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dirty="0">
                <a:solidFill>
                  <a:srgbClr val="FFFF99"/>
                </a:solidFill>
              </a:rPr>
              <a:t>/* token </a:t>
            </a:r>
            <a:r>
              <a:rPr lang="ja-JP" altLang="en-US" sz="2400" dirty="0">
                <a:solidFill>
                  <a:srgbClr val="FFFF99"/>
                </a:solidFill>
              </a:rPr>
              <a:t>が &lt;</a:t>
            </a:r>
            <a:r>
              <a:rPr lang="en-US" altLang="ja-JP" sz="2400" dirty="0">
                <a:solidFill>
                  <a:srgbClr val="FFFF99"/>
                </a:solidFill>
              </a:rPr>
              <a:t>St&gt; </a:t>
            </a:r>
            <a:r>
              <a:rPr lang="ja-JP" altLang="en-US" sz="2400" dirty="0">
                <a:solidFill>
                  <a:srgbClr val="FFFF99"/>
                </a:solidFill>
              </a:rPr>
              <a:t>の</a:t>
            </a:r>
            <a:r>
              <a:rPr lang="en-US" altLang="ja-JP" sz="2400" dirty="0">
                <a:solidFill>
                  <a:srgbClr val="FFFF99"/>
                </a:solidFill>
              </a:rPr>
              <a:t>First </a:t>
            </a:r>
            <a:r>
              <a:rPr lang="ja-JP" altLang="en-US" sz="2400" dirty="0">
                <a:solidFill>
                  <a:srgbClr val="FFFF99"/>
                </a:solidFill>
              </a:rPr>
              <a:t>集合なら </a:t>
            </a:r>
            <a:r>
              <a:rPr lang="en-US" altLang="ja-JP" sz="2400" dirty="0">
                <a:solidFill>
                  <a:srgbClr val="FFFF99"/>
                </a:solidFill>
              </a:rPr>
              <a:t>true </a:t>
            </a:r>
            <a:r>
              <a:rPr lang="ja-JP" altLang="en-US" sz="2400" dirty="0">
                <a:solidFill>
                  <a:srgbClr val="FFFF99"/>
                </a:solidFill>
              </a:rPr>
              <a:t>を返す */</a:t>
            </a:r>
          </a:p>
          <a:p>
            <a:pPr eaLnBrk="1" hangingPunct="1"/>
            <a:r>
              <a:rPr lang="en-US" altLang="ja-JP" sz="2800" dirty="0" err="1"/>
              <a:t>boolean</a:t>
            </a:r>
            <a:r>
              <a:rPr lang="en-US" altLang="ja-JP" sz="2800" dirty="0"/>
              <a:t> </a:t>
            </a:r>
            <a:r>
              <a:rPr lang="en-US" altLang="ja-JP" sz="2800" dirty="0" err="1"/>
              <a:t>isStFirst</a:t>
            </a:r>
            <a:r>
              <a:rPr lang="en-US" altLang="ja-JP" sz="2800" dirty="0"/>
              <a:t> (Token token) {</a:t>
            </a:r>
          </a:p>
          <a:p>
            <a:pPr eaLnBrk="1" hangingPunct="1"/>
            <a:r>
              <a:rPr lang="en-US" altLang="ja-JP" sz="2800" dirty="0"/>
              <a:t>    return (token == “if”  || token == “while”</a:t>
            </a:r>
          </a:p>
          <a:p>
            <a:pPr eaLnBrk="1" hangingPunct="1"/>
            <a:r>
              <a:rPr lang="en-US" altLang="ja-JP" sz="2800" dirty="0"/>
              <a:t>            || token == “break” || token == “output”</a:t>
            </a:r>
          </a:p>
          <a:p>
            <a:pPr eaLnBrk="1" hangingPunct="1"/>
            <a:r>
              <a:rPr lang="en-US" altLang="ja-JP" sz="2800" dirty="0"/>
              <a:t>            || … );</a:t>
            </a:r>
          </a:p>
          <a:p>
            <a:pPr eaLnBrk="1" hangingPunct="1"/>
            <a:r>
              <a:rPr lang="en-US" altLang="ja-JP" sz="2800" dirty="0"/>
              <a:t>}</a:t>
            </a:r>
          </a:p>
        </p:txBody>
      </p:sp>
      <p:sp>
        <p:nvSpPr>
          <p:cNvPr id="450567" name="Text Box 7"/>
          <p:cNvSpPr txBox="1">
            <a:spLocks noChangeArrowheads="1"/>
          </p:cNvSpPr>
          <p:nvPr/>
        </p:nvSpPr>
        <p:spPr bwMode="auto">
          <a:xfrm>
            <a:off x="457200" y="3200400"/>
            <a:ext cx="8280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要素数が多い場合は判定用メソッドを作っておくと便利</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50565"/>
                                        </p:tgtEl>
                                        <p:attrNameLst>
                                          <p:attrName>style.visibility</p:attrName>
                                        </p:attrNameLst>
                                      </p:cBhvr>
                                      <p:to>
                                        <p:strVal val="visible"/>
                                      </p:to>
                                    </p:set>
                                    <p:animEffect transition="in" filter="checkerboard(across)">
                                      <p:cBhvr>
                                        <p:cTn id="7" dur="500"/>
                                        <p:tgtEl>
                                          <p:spTgt spid="45056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50567"/>
                                        </p:tgtEl>
                                        <p:attrNameLst>
                                          <p:attrName>style.visibility</p:attrName>
                                        </p:attrNameLst>
                                      </p:cBhvr>
                                      <p:to>
                                        <p:strVal val="visible"/>
                                      </p:to>
                                    </p:set>
                                    <p:animEffect transition="in" filter="checkerboard(across)">
                                      <p:cBhvr>
                                        <p:cTn id="12" dur="500"/>
                                        <p:tgtEl>
                                          <p:spTgt spid="45056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50566"/>
                                        </p:tgtEl>
                                        <p:attrNameLst>
                                          <p:attrName>style.visibility</p:attrName>
                                        </p:attrNameLst>
                                      </p:cBhvr>
                                      <p:to>
                                        <p:strVal val="visible"/>
                                      </p:to>
                                    </p:set>
                                    <p:animEffect transition="in" filter="checkerboard(across)">
                                      <p:cBhvr>
                                        <p:cTn id="17" dur="500"/>
                                        <p:tgtEl>
                                          <p:spTgt spid="4505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65" grpId="0" animBg="1" autoUpdateAnimBg="0"/>
      <p:bldP spid="450566" grpId="0" animBg="1" autoUpdateAnimBg="0"/>
      <p:bldP spid="450567"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a:xfrm>
            <a:off x="1066800" y="228600"/>
            <a:ext cx="74676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非終端記号解析の例 </a:t>
            </a:r>
            <a:r>
              <a:rPr lang="ja-JP" altLang="en-US" sz="2800">
                <a:effectLst/>
              </a:rPr>
              <a:t>(省略)</a:t>
            </a:r>
          </a:p>
        </p:txBody>
      </p:sp>
      <p:sp>
        <p:nvSpPr>
          <p:cNvPr id="32771" name="Rectangle 3"/>
          <p:cNvSpPr>
            <a:spLocks noGrp="1" noChangeArrowheads="1"/>
          </p:cNvSpPr>
          <p:nvPr>
            <p:ph type="body" idx="4294967295"/>
          </p:nvPr>
        </p:nvSpPr>
        <p:spPr>
          <a:xfrm>
            <a:off x="304800" y="914400"/>
            <a:ext cx="86106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2800">
                <a:effectLst/>
              </a:rPr>
              <a:t>例 : </a:t>
            </a:r>
            <a:r>
              <a:rPr lang="ja-JP" altLang="en-US" sz="3000">
                <a:effectLst/>
              </a:rPr>
              <a:t>&lt;</a:t>
            </a:r>
            <a:r>
              <a:rPr lang="en-US" altLang="ja-JP" sz="3000">
                <a:effectLst/>
              </a:rPr>
              <a:t>Decl&gt; ::= “int” NAME [ “=” &lt;Const&gt; ] “;”</a:t>
            </a:r>
          </a:p>
        </p:txBody>
      </p:sp>
      <p:sp>
        <p:nvSpPr>
          <p:cNvPr id="404484" name="Rectangle 4"/>
          <p:cNvSpPr>
            <a:spLocks noChangeArrowheads="1"/>
          </p:cNvSpPr>
          <p:nvPr/>
        </p:nvSpPr>
        <p:spPr bwMode="auto">
          <a:xfrm>
            <a:off x="228600" y="1447800"/>
            <a:ext cx="8686800" cy="5181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parseDecl() {</a:t>
            </a:r>
          </a:p>
          <a:p>
            <a:pPr eaLnBrk="1" hangingPunct="1"/>
            <a:r>
              <a:rPr lang="en-US" altLang="ja-JP" sz="2800"/>
              <a:t>    if (token == “int”</a:t>
            </a:r>
            <a:r>
              <a:rPr lang="ja-JP" altLang="en-US" sz="2800"/>
              <a:t>) </a:t>
            </a:r>
            <a:r>
              <a:rPr lang="en-US" altLang="ja-JP" sz="2800"/>
              <a:t>token = nextToken();</a:t>
            </a:r>
          </a:p>
          <a:p>
            <a:pPr eaLnBrk="1" hangingPunct="1"/>
            <a:r>
              <a:rPr lang="en-US" altLang="ja-JP" sz="2800"/>
              <a:t>        else syntaxError (</a:t>
            </a:r>
            <a:r>
              <a:rPr lang="ja-JP" altLang="en-US" sz="2800"/>
              <a:t>);</a:t>
            </a:r>
          </a:p>
          <a:p>
            <a:pPr eaLnBrk="1" hangingPunct="1"/>
            <a:r>
              <a:rPr lang="ja-JP" altLang="en-US" sz="2800"/>
              <a:t>    </a:t>
            </a:r>
            <a:r>
              <a:rPr lang="en-US" altLang="ja-JP" sz="2800"/>
              <a:t>if (token == NAME) token = nextToken();</a:t>
            </a:r>
          </a:p>
          <a:p>
            <a:pPr eaLnBrk="1" hangingPunct="1"/>
            <a:r>
              <a:rPr lang="en-US" altLang="ja-JP" sz="2800"/>
              <a:t>        else syntaxError (</a:t>
            </a:r>
            <a:r>
              <a:rPr lang="ja-JP" altLang="en-US" sz="2800"/>
              <a:t>);</a:t>
            </a:r>
          </a:p>
          <a:p>
            <a:pPr eaLnBrk="1" hangingPunct="1"/>
            <a:r>
              <a:rPr lang="ja-JP" altLang="en-US" sz="2800"/>
              <a:t>    </a:t>
            </a:r>
            <a:r>
              <a:rPr lang="en-US" altLang="ja-JP" sz="2800"/>
              <a:t>if (token == “=”) {</a:t>
            </a:r>
          </a:p>
          <a:p>
            <a:pPr eaLnBrk="1" hangingPunct="1"/>
            <a:r>
              <a:rPr lang="en-US" altLang="ja-JP" sz="2800"/>
              <a:t>        token = nextToken();</a:t>
            </a:r>
            <a:endParaRPr lang="ja-JP" altLang="en-US" sz="2800"/>
          </a:p>
          <a:p>
            <a:pPr eaLnBrk="1" hangingPunct="1"/>
            <a:r>
              <a:rPr lang="ja-JP" altLang="en-US" sz="2800"/>
              <a:t>        </a:t>
            </a:r>
            <a:r>
              <a:rPr lang="en-US" altLang="ja-JP" sz="2800"/>
              <a:t>if (token </a:t>
            </a:r>
            <a:r>
              <a:rPr lang="ja-JP" altLang="en-US" sz="2800"/>
              <a:t>∈ </a:t>
            </a:r>
            <a:r>
              <a:rPr lang="en-US" altLang="ja-JP" sz="2800"/>
              <a:t>First (&lt;Const&gt;)) parseConst();</a:t>
            </a:r>
          </a:p>
          <a:p>
            <a:pPr eaLnBrk="1" hangingPunct="1"/>
            <a:r>
              <a:rPr lang="en-US" altLang="ja-JP" sz="2800"/>
              <a:t>            else syntaxError (</a:t>
            </a:r>
            <a:r>
              <a:rPr lang="ja-JP" altLang="en-US" sz="2800"/>
              <a:t>);</a:t>
            </a:r>
          </a:p>
          <a:p>
            <a:pPr eaLnBrk="1" hangingPunct="1"/>
            <a:r>
              <a:rPr lang="ja-JP" altLang="en-US" sz="2800"/>
              <a:t>    }</a:t>
            </a:r>
          </a:p>
          <a:p>
            <a:pPr eaLnBrk="1" hangingPunct="1"/>
            <a:r>
              <a:rPr lang="ja-JP" altLang="en-US" sz="2800"/>
              <a:t>    </a:t>
            </a:r>
            <a:r>
              <a:rPr lang="en-US" altLang="ja-JP" sz="2800"/>
              <a:t>if (token == “;”) token = nextToken(); else syntaxError();</a:t>
            </a:r>
          </a:p>
          <a:p>
            <a:pPr eaLnBrk="1" hangingPunct="1"/>
            <a:r>
              <a:rPr lang="ja-JP" altLang="en-US" sz="2800"/>
              <a:t>}</a:t>
            </a:r>
          </a:p>
        </p:txBody>
      </p:sp>
      <p:grpSp>
        <p:nvGrpSpPr>
          <p:cNvPr id="404487" name="Group 7"/>
          <p:cNvGrpSpPr>
            <a:grpSpLocks/>
          </p:cNvGrpSpPr>
          <p:nvPr/>
        </p:nvGrpSpPr>
        <p:grpSpPr bwMode="auto">
          <a:xfrm>
            <a:off x="7010400" y="3657600"/>
            <a:ext cx="1943100" cy="2057400"/>
            <a:chOff x="4416" y="2304"/>
            <a:chExt cx="1224" cy="1296"/>
          </a:xfrm>
        </p:grpSpPr>
        <p:sp>
          <p:nvSpPr>
            <p:cNvPr id="32775" name="AutoShape 5"/>
            <p:cNvSpPr>
              <a:spLocks/>
            </p:cNvSpPr>
            <p:nvPr/>
          </p:nvSpPr>
          <p:spPr bwMode="auto">
            <a:xfrm>
              <a:off x="4416" y="2304"/>
              <a:ext cx="144" cy="1296"/>
            </a:xfrm>
            <a:prstGeom prst="rightBrace">
              <a:avLst>
                <a:gd name="adj1" fmla="val 75000"/>
                <a:gd name="adj2" fmla="val 50000"/>
              </a:avLst>
            </a:prstGeom>
            <a:noFill/>
            <a:ln w="28575">
              <a:solidFill>
                <a:srgbClr val="FFFF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2776" name="Text Box 6"/>
            <p:cNvSpPr txBox="1">
              <a:spLocks noChangeArrowheads="1"/>
            </p:cNvSpPr>
            <p:nvPr/>
          </p:nvSpPr>
          <p:spPr bwMode="auto">
            <a:xfrm>
              <a:off x="4560" y="2784"/>
              <a:ext cx="108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solidFill>
                    <a:srgbClr val="FFFF99"/>
                  </a:solidFill>
                </a:rPr>
                <a:t>[]</a:t>
              </a:r>
              <a:r>
                <a:rPr lang="ja-JP" altLang="en-US" sz="2400">
                  <a:solidFill>
                    <a:srgbClr val="FFFF99"/>
                  </a:solidFill>
                </a:rPr>
                <a:t> 内の解析</a:t>
              </a:r>
            </a:p>
          </p:txBody>
        </p:sp>
      </p:grpSp>
      <p:sp useBgFill="1">
        <p:nvSpPr>
          <p:cNvPr id="404488" name="AutoShape 8"/>
          <p:cNvSpPr>
            <a:spLocks noChangeArrowheads="1"/>
          </p:cNvSpPr>
          <p:nvPr/>
        </p:nvSpPr>
        <p:spPr bwMode="auto">
          <a:xfrm>
            <a:off x="1295400" y="5334000"/>
            <a:ext cx="3733800" cy="381000"/>
          </a:xfrm>
          <a:prstGeom prst="wedgeRoundRectCallout">
            <a:avLst>
              <a:gd name="adj1" fmla="val -62245"/>
              <a:gd name="adj2" fmla="val 10833"/>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00"/>
              <a:t>else syntaxError() </a:t>
            </a:r>
            <a:r>
              <a:rPr lang="ja-JP" altLang="en-US" sz="2000"/>
              <a:t>は付けない</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04484"/>
                                        </p:tgtEl>
                                        <p:attrNameLst>
                                          <p:attrName>style.visibility</p:attrName>
                                        </p:attrNameLst>
                                      </p:cBhvr>
                                      <p:to>
                                        <p:strVal val="visible"/>
                                      </p:to>
                                    </p:set>
                                    <p:animEffect transition="in" filter="checkerboard(across)">
                                      <p:cBhvr>
                                        <p:cTn id="7" dur="500"/>
                                        <p:tgtEl>
                                          <p:spTgt spid="40448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404487"/>
                                        </p:tgtEl>
                                        <p:attrNameLst>
                                          <p:attrName>style.visibility</p:attrName>
                                        </p:attrNameLst>
                                      </p:cBhvr>
                                      <p:to>
                                        <p:strVal val="visible"/>
                                      </p:to>
                                    </p:set>
                                    <p:animEffect transition="in" filter="checkerboard(across)">
                                      <p:cBhvr>
                                        <p:cTn id="12" dur="500"/>
                                        <p:tgtEl>
                                          <p:spTgt spid="40448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04488"/>
                                        </p:tgtEl>
                                        <p:attrNameLst>
                                          <p:attrName>style.visibility</p:attrName>
                                        </p:attrNameLst>
                                      </p:cBhvr>
                                      <p:to>
                                        <p:strVal val="visible"/>
                                      </p:to>
                                    </p:set>
                                    <p:animEffect transition="in" filter="checkerboard(across)">
                                      <p:cBhvr>
                                        <p:cTn id="17" dur="500"/>
                                        <p:tgtEl>
                                          <p:spTgt spid="4044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4484" grpId="0" animBg="1" autoUpdateAnimBg="0"/>
      <p:bldP spid="404488"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a:xfrm>
            <a:off x="1066800" y="228600"/>
            <a:ext cx="7391400" cy="990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処理の流れ</a:t>
            </a:r>
            <a:br>
              <a:rPr lang="ja-JP" altLang="en-US">
                <a:effectLst/>
              </a:rPr>
            </a:br>
            <a:r>
              <a:rPr lang="ja-JP" altLang="en-US" sz="3600">
                <a:effectLst/>
              </a:rPr>
              <a:t>情報システムプロジェクト</a:t>
            </a:r>
            <a:r>
              <a:rPr lang="en-US" altLang="ja-JP" sz="3600">
                <a:effectLst/>
              </a:rPr>
              <a:t>I</a:t>
            </a:r>
            <a:r>
              <a:rPr lang="ja-JP" altLang="en-US" sz="3600">
                <a:effectLst/>
              </a:rPr>
              <a:t>の場合</a:t>
            </a:r>
          </a:p>
        </p:txBody>
      </p:sp>
      <p:sp>
        <p:nvSpPr>
          <p:cNvPr id="258051" name="Rectangle 3"/>
          <p:cNvSpPr>
            <a:spLocks noChangeArrowheads="1"/>
          </p:cNvSpPr>
          <p:nvPr/>
        </p:nvSpPr>
        <p:spPr bwMode="auto">
          <a:xfrm>
            <a:off x="381000" y="1447800"/>
            <a:ext cx="2590800" cy="533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en-US" altLang="ja-JP" dirty="0"/>
              <a:t>output (ab);</a:t>
            </a:r>
          </a:p>
        </p:txBody>
      </p:sp>
      <p:sp>
        <p:nvSpPr>
          <p:cNvPr id="258058" name="Text Box 10"/>
          <p:cNvSpPr txBox="1">
            <a:spLocks noChangeArrowheads="1"/>
          </p:cNvSpPr>
          <p:nvPr/>
        </p:nvSpPr>
        <p:spPr bwMode="auto">
          <a:xfrm>
            <a:off x="3505200" y="2286000"/>
            <a:ext cx="42306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a:t>マイクロ構文の文法に従い解析</a:t>
            </a:r>
          </a:p>
        </p:txBody>
      </p:sp>
      <p:grpSp>
        <p:nvGrpSpPr>
          <p:cNvPr id="258072" name="Group 24"/>
          <p:cNvGrpSpPr>
            <a:grpSpLocks/>
          </p:cNvGrpSpPr>
          <p:nvPr/>
        </p:nvGrpSpPr>
        <p:grpSpPr bwMode="auto">
          <a:xfrm>
            <a:off x="381000" y="1981200"/>
            <a:ext cx="2819400" cy="762000"/>
            <a:chOff x="576" y="1296"/>
            <a:chExt cx="1776" cy="480"/>
          </a:xfrm>
        </p:grpSpPr>
        <p:sp>
          <p:nvSpPr>
            <p:cNvPr id="258052" name="Rectangle 4"/>
            <p:cNvSpPr>
              <a:spLocks noChangeArrowheads="1"/>
            </p:cNvSpPr>
            <p:nvPr/>
          </p:nvSpPr>
          <p:spPr bwMode="auto">
            <a:xfrm>
              <a:off x="576" y="1440"/>
              <a:ext cx="1776"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a:t>字句解析系</a:t>
              </a:r>
              <a:endParaRPr lang="en-US" altLang="ja-JP"/>
            </a:p>
          </p:txBody>
        </p:sp>
        <p:sp>
          <p:nvSpPr>
            <p:cNvPr id="258060" name="Line 12"/>
            <p:cNvSpPr>
              <a:spLocks noChangeShapeType="1"/>
            </p:cNvSpPr>
            <p:nvPr/>
          </p:nvSpPr>
          <p:spPr bwMode="auto">
            <a:xfrm>
              <a:off x="1440" y="1296"/>
              <a:ext cx="0" cy="144"/>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258073" name="Group 25"/>
          <p:cNvGrpSpPr>
            <a:grpSpLocks/>
          </p:cNvGrpSpPr>
          <p:nvPr/>
        </p:nvGrpSpPr>
        <p:grpSpPr bwMode="auto">
          <a:xfrm>
            <a:off x="381000" y="2743198"/>
            <a:ext cx="5268918" cy="815975"/>
            <a:chOff x="576" y="1776"/>
            <a:chExt cx="3319" cy="514"/>
          </a:xfrm>
        </p:grpSpPr>
        <p:sp>
          <p:nvSpPr>
            <p:cNvPr id="258059" name="Text Box 11"/>
            <p:cNvSpPr txBox="1">
              <a:spLocks noChangeArrowheads="1"/>
            </p:cNvSpPr>
            <p:nvPr/>
          </p:nvSpPr>
          <p:spPr bwMode="auto">
            <a:xfrm>
              <a:off x="576" y="1920"/>
              <a:ext cx="3319" cy="37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dirty="0"/>
                <a:t>“output”  “(”   </a:t>
              </a:r>
              <a:r>
                <a:rPr lang="ja-JP" altLang="en-US" sz="2800" dirty="0"/>
                <a:t>変数名</a:t>
              </a:r>
              <a:r>
                <a:rPr lang="ja-JP" altLang="en-US" dirty="0"/>
                <a:t>   </a:t>
              </a:r>
              <a:r>
                <a:rPr lang="en-US" altLang="ja-JP" dirty="0"/>
                <a:t>“</a:t>
              </a:r>
              <a:r>
                <a:rPr lang="ja-JP" altLang="en-US" dirty="0"/>
                <a:t>)</a:t>
              </a:r>
              <a:r>
                <a:rPr lang="en-US" altLang="ja-JP" dirty="0"/>
                <a:t>”</a:t>
              </a:r>
              <a:r>
                <a:rPr lang="ja-JP" altLang="en-US" dirty="0"/>
                <a:t>   </a:t>
              </a:r>
              <a:r>
                <a:rPr lang="en-US" altLang="ja-JP" dirty="0"/>
                <a:t>“</a:t>
              </a:r>
              <a:r>
                <a:rPr lang="ja-JP" altLang="en-US" dirty="0"/>
                <a:t>;</a:t>
              </a:r>
              <a:r>
                <a:rPr lang="en-US" altLang="ja-JP" dirty="0"/>
                <a:t>”</a:t>
              </a:r>
              <a:endParaRPr lang="ja-JP" altLang="en-US" dirty="0"/>
            </a:p>
          </p:txBody>
        </p:sp>
        <p:sp>
          <p:nvSpPr>
            <p:cNvPr id="258061" name="Line 13"/>
            <p:cNvSpPr>
              <a:spLocks noChangeShapeType="1"/>
            </p:cNvSpPr>
            <p:nvPr/>
          </p:nvSpPr>
          <p:spPr bwMode="auto">
            <a:xfrm>
              <a:off x="1440" y="1776"/>
              <a:ext cx="0" cy="144"/>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sp>
        <p:nvSpPr>
          <p:cNvPr id="258063" name="Text Box 15"/>
          <p:cNvSpPr txBox="1">
            <a:spLocks noChangeArrowheads="1"/>
          </p:cNvSpPr>
          <p:nvPr/>
        </p:nvSpPr>
        <p:spPr bwMode="auto">
          <a:xfrm>
            <a:off x="3505200" y="3886200"/>
            <a:ext cx="39798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2400"/>
              <a:t>マクロ構文の文法に従い解析</a:t>
            </a:r>
          </a:p>
        </p:txBody>
      </p:sp>
      <p:grpSp>
        <p:nvGrpSpPr>
          <p:cNvPr id="258074" name="Group 26"/>
          <p:cNvGrpSpPr>
            <a:grpSpLocks/>
          </p:cNvGrpSpPr>
          <p:nvPr/>
        </p:nvGrpSpPr>
        <p:grpSpPr bwMode="auto">
          <a:xfrm>
            <a:off x="381000" y="3581400"/>
            <a:ext cx="2819400" cy="762000"/>
            <a:chOff x="576" y="2304"/>
            <a:chExt cx="1776" cy="480"/>
          </a:xfrm>
        </p:grpSpPr>
        <p:sp>
          <p:nvSpPr>
            <p:cNvPr id="258062" name="Rectangle 14"/>
            <p:cNvSpPr>
              <a:spLocks noChangeArrowheads="1"/>
            </p:cNvSpPr>
            <p:nvPr/>
          </p:nvSpPr>
          <p:spPr bwMode="auto">
            <a:xfrm>
              <a:off x="576" y="2448"/>
              <a:ext cx="1776"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a:t>構文解析系</a:t>
              </a:r>
              <a:endParaRPr lang="en-US" altLang="ja-JP"/>
            </a:p>
          </p:txBody>
        </p:sp>
        <p:sp>
          <p:nvSpPr>
            <p:cNvPr id="258066" name="Line 18"/>
            <p:cNvSpPr>
              <a:spLocks noChangeShapeType="1"/>
            </p:cNvSpPr>
            <p:nvPr/>
          </p:nvSpPr>
          <p:spPr bwMode="auto">
            <a:xfrm>
              <a:off x="1440" y="2304"/>
              <a:ext cx="0" cy="144"/>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258076" name="Group 28"/>
          <p:cNvGrpSpPr>
            <a:grpSpLocks/>
          </p:cNvGrpSpPr>
          <p:nvPr/>
        </p:nvGrpSpPr>
        <p:grpSpPr bwMode="auto">
          <a:xfrm>
            <a:off x="381000" y="4343397"/>
            <a:ext cx="8496304" cy="815975"/>
            <a:chOff x="576" y="2784"/>
            <a:chExt cx="5352" cy="514"/>
          </a:xfrm>
        </p:grpSpPr>
        <p:sp>
          <p:nvSpPr>
            <p:cNvPr id="258064" name="Text Box 16"/>
            <p:cNvSpPr txBox="1">
              <a:spLocks noChangeArrowheads="1"/>
            </p:cNvSpPr>
            <p:nvPr/>
          </p:nvSpPr>
          <p:spPr bwMode="auto">
            <a:xfrm>
              <a:off x="576" y="2928"/>
              <a:ext cx="5352" cy="37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dirty="0"/>
                <a:t>&lt;</a:t>
              </a:r>
              <a:r>
                <a:rPr lang="en-US" altLang="ja-JP" dirty="0" err="1"/>
                <a:t>output_statement</a:t>
              </a:r>
              <a:r>
                <a:rPr lang="en-US" altLang="ja-JP" dirty="0"/>
                <a:t>&gt; ::= “output” “(” &lt;</a:t>
              </a:r>
              <a:r>
                <a:rPr lang="en-US" altLang="ja-JP" dirty="0" err="1"/>
                <a:t>exp</a:t>
              </a:r>
              <a:r>
                <a:rPr lang="en-US" altLang="ja-JP" dirty="0"/>
                <a:t>&gt; “</a:t>
              </a:r>
              <a:r>
                <a:rPr lang="ja-JP" altLang="en-US" dirty="0"/>
                <a:t>)</a:t>
              </a:r>
              <a:r>
                <a:rPr lang="en-US" altLang="ja-JP" dirty="0"/>
                <a:t>”</a:t>
              </a:r>
              <a:r>
                <a:rPr lang="ja-JP" altLang="en-US" dirty="0"/>
                <a:t> </a:t>
              </a:r>
              <a:r>
                <a:rPr lang="en-US" altLang="ja-JP" dirty="0"/>
                <a:t>“</a:t>
              </a:r>
              <a:r>
                <a:rPr lang="ja-JP" altLang="en-US" dirty="0"/>
                <a:t>;</a:t>
              </a:r>
              <a:r>
                <a:rPr lang="en-US" altLang="ja-JP" dirty="0"/>
                <a:t>”</a:t>
              </a:r>
              <a:endParaRPr lang="ja-JP" altLang="en-US" dirty="0"/>
            </a:p>
          </p:txBody>
        </p:sp>
        <p:sp>
          <p:nvSpPr>
            <p:cNvPr id="258065" name="Line 17"/>
            <p:cNvSpPr>
              <a:spLocks noChangeShapeType="1"/>
            </p:cNvSpPr>
            <p:nvPr/>
          </p:nvSpPr>
          <p:spPr bwMode="auto">
            <a:xfrm>
              <a:off x="1440" y="2784"/>
              <a:ext cx="0" cy="144"/>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258077" name="Group 29"/>
          <p:cNvGrpSpPr>
            <a:grpSpLocks/>
          </p:cNvGrpSpPr>
          <p:nvPr/>
        </p:nvGrpSpPr>
        <p:grpSpPr bwMode="auto">
          <a:xfrm>
            <a:off x="381000" y="5181600"/>
            <a:ext cx="2819400" cy="762000"/>
            <a:chOff x="576" y="3264"/>
            <a:chExt cx="1776" cy="480"/>
          </a:xfrm>
        </p:grpSpPr>
        <p:sp>
          <p:nvSpPr>
            <p:cNvPr id="258067" name="Rectangle 19"/>
            <p:cNvSpPr>
              <a:spLocks noChangeArrowheads="1"/>
            </p:cNvSpPr>
            <p:nvPr/>
          </p:nvSpPr>
          <p:spPr bwMode="auto">
            <a:xfrm>
              <a:off x="576" y="3408"/>
              <a:ext cx="1776"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ja-JP" altLang="en-US"/>
                <a:t>コード生成系</a:t>
              </a:r>
              <a:endParaRPr lang="en-US" altLang="ja-JP"/>
            </a:p>
          </p:txBody>
        </p:sp>
        <p:sp>
          <p:nvSpPr>
            <p:cNvPr id="258069" name="Line 21"/>
            <p:cNvSpPr>
              <a:spLocks noChangeShapeType="1"/>
            </p:cNvSpPr>
            <p:nvPr/>
          </p:nvSpPr>
          <p:spPr bwMode="auto">
            <a:xfrm>
              <a:off x="1440" y="3264"/>
              <a:ext cx="0" cy="144"/>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258078" name="Group 30"/>
          <p:cNvGrpSpPr>
            <a:grpSpLocks/>
          </p:cNvGrpSpPr>
          <p:nvPr/>
        </p:nvGrpSpPr>
        <p:grpSpPr bwMode="auto">
          <a:xfrm>
            <a:off x="381000" y="5943603"/>
            <a:ext cx="6400800" cy="827088"/>
            <a:chOff x="576" y="3744"/>
            <a:chExt cx="4032" cy="521"/>
          </a:xfrm>
        </p:grpSpPr>
        <p:sp>
          <p:nvSpPr>
            <p:cNvPr id="258068" name="Line 20"/>
            <p:cNvSpPr>
              <a:spLocks noChangeShapeType="1"/>
            </p:cNvSpPr>
            <p:nvPr/>
          </p:nvSpPr>
          <p:spPr bwMode="auto">
            <a:xfrm>
              <a:off x="1440" y="3744"/>
              <a:ext cx="0" cy="144"/>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258070" name="Text Box 22"/>
            <p:cNvSpPr txBox="1">
              <a:spLocks noChangeArrowheads="1"/>
            </p:cNvSpPr>
            <p:nvPr/>
          </p:nvSpPr>
          <p:spPr bwMode="auto">
            <a:xfrm>
              <a:off x="576" y="3895"/>
              <a:ext cx="4032" cy="37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spAutoFit/>
            </a:bodyPr>
            <a:lstStyle/>
            <a:p>
              <a:r>
                <a:rPr lang="en-US" altLang="ja-JP" dirty="0"/>
                <a:t>1. PUSH &amp;ab            2. OUTPUT</a:t>
              </a:r>
            </a:p>
          </p:txBody>
        </p:sp>
      </p:grpSp>
      <p:sp>
        <p:nvSpPr>
          <p:cNvPr id="258071" name="Text Box 23"/>
          <p:cNvSpPr txBox="1">
            <a:spLocks noChangeArrowheads="1"/>
          </p:cNvSpPr>
          <p:nvPr/>
        </p:nvSpPr>
        <p:spPr bwMode="auto">
          <a:xfrm>
            <a:off x="3505200" y="5410200"/>
            <a:ext cx="45815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ja-JP" sz="2400"/>
              <a:t>VSM</a:t>
            </a:r>
            <a:r>
              <a:rPr lang="ja-JP" altLang="en-US" sz="2400"/>
              <a:t>アセンブラの文法に従い生成</a:t>
            </a:r>
          </a:p>
        </p:txBody>
      </p:sp>
    </p:spTree>
    <p:extLst>
      <p:ext uri="{BB962C8B-B14F-4D97-AF65-F5344CB8AC3E}">
        <p14:creationId xmlns:p14="http://schemas.microsoft.com/office/powerpoint/2010/main" val="37239946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58072"/>
                                        </p:tgtEl>
                                        <p:attrNameLst>
                                          <p:attrName>style.visibility</p:attrName>
                                        </p:attrNameLst>
                                      </p:cBhvr>
                                      <p:to>
                                        <p:strVal val="visible"/>
                                      </p:to>
                                    </p:set>
                                    <p:animEffect transition="in" filter="wipe(up)">
                                      <p:cBhvr>
                                        <p:cTn id="7" dur="500"/>
                                        <p:tgtEl>
                                          <p:spTgt spid="2580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58058"/>
                                        </p:tgtEl>
                                        <p:attrNameLst>
                                          <p:attrName>style.visibility</p:attrName>
                                        </p:attrNameLst>
                                      </p:cBhvr>
                                      <p:to>
                                        <p:strVal val="visible"/>
                                      </p:to>
                                    </p:set>
                                    <p:animEffect transition="in" filter="checkerboard(across)">
                                      <p:cBhvr>
                                        <p:cTn id="12" dur="500"/>
                                        <p:tgtEl>
                                          <p:spTgt spid="25805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258073"/>
                                        </p:tgtEl>
                                        <p:attrNameLst>
                                          <p:attrName>style.visibility</p:attrName>
                                        </p:attrNameLst>
                                      </p:cBhvr>
                                      <p:to>
                                        <p:strVal val="visible"/>
                                      </p:to>
                                    </p:set>
                                    <p:animEffect transition="in" filter="wipe(up)">
                                      <p:cBhvr>
                                        <p:cTn id="17" dur="500"/>
                                        <p:tgtEl>
                                          <p:spTgt spid="25807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258074"/>
                                        </p:tgtEl>
                                        <p:attrNameLst>
                                          <p:attrName>style.visibility</p:attrName>
                                        </p:attrNameLst>
                                      </p:cBhvr>
                                      <p:to>
                                        <p:strVal val="visible"/>
                                      </p:to>
                                    </p:set>
                                    <p:animEffect transition="in" filter="wipe(up)">
                                      <p:cBhvr>
                                        <p:cTn id="22" dur="500"/>
                                        <p:tgtEl>
                                          <p:spTgt spid="25807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58063"/>
                                        </p:tgtEl>
                                        <p:attrNameLst>
                                          <p:attrName>style.visibility</p:attrName>
                                        </p:attrNameLst>
                                      </p:cBhvr>
                                      <p:to>
                                        <p:strVal val="visible"/>
                                      </p:to>
                                    </p:set>
                                    <p:animEffect transition="in" filter="checkerboard(across)">
                                      <p:cBhvr>
                                        <p:cTn id="27" dur="500"/>
                                        <p:tgtEl>
                                          <p:spTgt spid="25806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258076"/>
                                        </p:tgtEl>
                                        <p:attrNameLst>
                                          <p:attrName>style.visibility</p:attrName>
                                        </p:attrNameLst>
                                      </p:cBhvr>
                                      <p:to>
                                        <p:strVal val="visible"/>
                                      </p:to>
                                    </p:set>
                                    <p:animEffect transition="in" filter="wipe(up)">
                                      <p:cBhvr>
                                        <p:cTn id="32" dur="500"/>
                                        <p:tgtEl>
                                          <p:spTgt spid="25807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nodeType="clickEffect">
                                  <p:stCondLst>
                                    <p:cond delay="0"/>
                                  </p:stCondLst>
                                  <p:childTnLst>
                                    <p:set>
                                      <p:cBhvr>
                                        <p:cTn id="36" dur="1" fill="hold">
                                          <p:stCondLst>
                                            <p:cond delay="0"/>
                                          </p:stCondLst>
                                        </p:cTn>
                                        <p:tgtEl>
                                          <p:spTgt spid="258077"/>
                                        </p:tgtEl>
                                        <p:attrNameLst>
                                          <p:attrName>style.visibility</p:attrName>
                                        </p:attrNameLst>
                                      </p:cBhvr>
                                      <p:to>
                                        <p:strVal val="visible"/>
                                      </p:to>
                                    </p:set>
                                    <p:animEffect transition="in" filter="wipe(up)">
                                      <p:cBhvr>
                                        <p:cTn id="37" dur="500"/>
                                        <p:tgtEl>
                                          <p:spTgt spid="25807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258071"/>
                                        </p:tgtEl>
                                        <p:attrNameLst>
                                          <p:attrName>style.visibility</p:attrName>
                                        </p:attrNameLst>
                                      </p:cBhvr>
                                      <p:to>
                                        <p:strVal val="visible"/>
                                      </p:to>
                                    </p:set>
                                    <p:animEffect transition="in" filter="checkerboard(across)">
                                      <p:cBhvr>
                                        <p:cTn id="42" dur="500"/>
                                        <p:tgtEl>
                                          <p:spTgt spid="258071"/>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nodeType="clickEffect">
                                  <p:stCondLst>
                                    <p:cond delay="0"/>
                                  </p:stCondLst>
                                  <p:childTnLst>
                                    <p:set>
                                      <p:cBhvr>
                                        <p:cTn id="46" dur="1" fill="hold">
                                          <p:stCondLst>
                                            <p:cond delay="0"/>
                                          </p:stCondLst>
                                        </p:cTn>
                                        <p:tgtEl>
                                          <p:spTgt spid="258078"/>
                                        </p:tgtEl>
                                        <p:attrNameLst>
                                          <p:attrName>style.visibility</p:attrName>
                                        </p:attrNameLst>
                                      </p:cBhvr>
                                      <p:to>
                                        <p:strVal val="visible"/>
                                      </p:to>
                                    </p:set>
                                    <p:animEffect transition="in" filter="wipe(up)">
                                      <p:cBhvr>
                                        <p:cTn id="47" dur="500"/>
                                        <p:tgtEl>
                                          <p:spTgt spid="2580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8058" grpId="0" autoUpdateAnimBg="0"/>
      <p:bldP spid="258063" grpId="0" autoUpdateAnimBg="0"/>
      <p:bldP spid="258071"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a:xfrm>
            <a:off x="838200" y="304800"/>
            <a:ext cx="79248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左再帰性のある場合の解析</a:t>
            </a:r>
          </a:p>
        </p:txBody>
      </p:sp>
      <p:sp>
        <p:nvSpPr>
          <p:cNvPr id="33795" name="Rectangle 3"/>
          <p:cNvSpPr>
            <a:spLocks noGrp="1" noChangeArrowheads="1"/>
          </p:cNvSpPr>
          <p:nvPr>
            <p:ph type="body" idx="4294967295"/>
          </p:nvPr>
        </p:nvSpPr>
        <p:spPr>
          <a:xfrm>
            <a:off x="228600" y="1219200"/>
            <a:ext cx="87630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2800">
                <a:effectLst/>
              </a:rPr>
              <a:t>例 : </a:t>
            </a:r>
            <a:r>
              <a:rPr lang="ja-JP" altLang="en-US">
                <a:effectLst/>
              </a:rPr>
              <a:t>&lt;</a:t>
            </a:r>
            <a:r>
              <a:rPr lang="en-US" altLang="ja-JP">
                <a:effectLst/>
              </a:rPr>
              <a:t>Term&gt; ::= &lt;Tetm&gt; “+” &lt;Factor &gt; | &lt;Factor&gt;</a:t>
            </a:r>
          </a:p>
        </p:txBody>
      </p:sp>
      <p:sp>
        <p:nvSpPr>
          <p:cNvPr id="410628" name="Rectangle 4"/>
          <p:cNvSpPr>
            <a:spLocks noChangeArrowheads="1"/>
          </p:cNvSpPr>
          <p:nvPr/>
        </p:nvSpPr>
        <p:spPr bwMode="auto">
          <a:xfrm>
            <a:off x="685800" y="2209800"/>
            <a:ext cx="7848600" cy="441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parseTerm() {</a:t>
            </a:r>
          </a:p>
          <a:p>
            <a:pPr eaLnBrk="1" hangingPunct="1"/>
            <a:r>
              <a:rPr lang="en-US" altLang="ja-JP" sz="2800"/>
              <a:t>    if (token </a:t>
            </a:r>
            <a:r>
              <a:rPr lang="ja-JP" altLang="en-US" sz="2800"/>
              <a:t>∈ </a:t>
            </a:r>
            <a:r>
              <a:rPr lang="en-US" altLang="ja-JP" sz="2800"/>
              <a:t>First (&lt;Term&gt;)) {</a:t>
            </a:r>
          </a:p>
          <a:p>
            <a:pPr eaLnBrk="1" hangingPunct="1"/>
            <a:r>
              <a:rPr lang="en-US" altLang="ja-JP" sz="2800"/>
              <a:t>        parseTerm();</a:t>
            </a:r>
          </a:p>
          <a:p>
            <a:pPr eaLnBrk="1" hangingPunct="1"/>
            <a:r>
              <a:rPr lang="en-US" altLang="ja-JP" sz="2800"/>
              <a:t>        if (token == “+”) token = nextToken();</a:t>
            </a:r>
          </a:p>
          <a:p>
            <a:pPr eaLnBrk="1" hangingPunct="1"/>
            <a:r>
              <a:rPr lang="en-US" altLang="ja-JP" sz="2800"/>
              <a:t>            else syntaxError();</a:t>
            </a:r>
          </a:p>
          <a:p>
            <a:pPr eaLnBrk="1" hangingPunct="1"/>
            <a:r>
              <a:rPr lang="en-US" altLang="ja-JP" sz="2800"/>
              <a:t>        if (token </a:t>
            </a:r>
            <a:r>
              <a:rPr lang="ja-JP" altLang="en-US" sz="2800"/>
              <a:t>∈ </a:t>
            </a:r>
            <a:r>
              <a:rPr lang="en-US" altLang="ja-JP" sz="2800"/>
              <a:t>First (&lt;Factor&gt;)) parseFactor();</a:t>
            </a:r>
          </a:p>
          <a:p>
            <a:pPr eaLnBrk="1" hangingPunct="1"/>
            <a:r>
              <a:rPr lang="en-US" altLang="ja-JP" sz="2800"/>
              <a:t>            else syntaxError();</a:t>
            </a:r>
          </a:p>
          <a:p>
            <a:pPr eaLnBrk="1" hangingPunct="1"/>
            <a:r>
              <a:rPr lang="en-US" altLang="ja-JP" sz="2800"/>
              <a:t>    } else if (token </a:t>
            </a:r>
            <a:r>
              <a:rPr lang="ja-JP" altLang="en-US" sz="2800"/>
              <a:t>∈ </a:t>
            </a:r>
            <a:r>
              <a:rPr lang="en-US" altLang="ja-JP" sz="2800"/>
              <a:t>First (&lt;Factor&gt;)) parseFactor();</a:t>
            </a:r>
          </a:p>
          <a:p>
            <a:pPr eaLnBrk="1" hangingPunct="1"/>
            <a:r>
              <a:rPr lang="ja-JP" altLang="en-US" sz="2800"/>
              <a:t>    </a:t>
            </a:r>
            <a:r>
              <a:rPr lang="en-US" altLang="ja-JP" sz="2800"/>
              <a:t>else syntaxError();</a:t>
            </a:r>
            <a:endParaRPr lang="ja-JP" altLang="en-US" sz="2800"/>
          </a:p>
          <a:p>
            <a:pPr eaLnBrk="1" hangingPunct="1"/>
            <a:r>
              <a:rPr lang="ja-JP" altLang="en-US" sz="2800"/>
              <a:t>}</a:t>
            </a:r>
          </a:p>
        </p:txBody>
      </p:sp>
      <p:sp>
        <p:nvSpPr>
          <p:cNvPr id="410629" name="Text Box 5"/>
          <p:cNvSpPr txBox="1">
            <a:spLocks noChangeArrowheads="1"/>
          </p:cNvSpPr>
          <p:nvPr/>
        </p:nvSpPr>
        <p:spPr bwMode="auto">
          <a:xfrm>
            <a:off x="762000" y="1676400"/>
            <a:ext cx="43227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このままプログラムすると…</a:t>
            </a:r>
          </a:p>
        </p:txBody>
      </p:sp>
      <p:sp>
        <p:nvSpPr>
          <p:cNvPr id="410630" name="AutoShape 6"/>
          <p:cNvSpPr>
            <a:spLocks noChangeArrowheads="1"/>
          </p:cNvSpPr>
          <p:nvPr/>
        </p:nvSpPr>
        <p:spPr bwMode="auto">
          <a:xfrm>
            <a:off x="1447800" y="3200400"/>
            <a:ext cx="1981200" cy="381000"/>
          </a:xfrm>
          <a:prstGeom prst="roundRect">
            <a:avLst>
              <a:gd name="adj" fmla="val 16667"/>
            </a:avLst>
          </a:pr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nvGrpSpPr>
          <p:cNvPr id="410635" name="Group 11"/>
          <p:cNvGrpSpPr>
            <a:grpSpLocks/>
          </p:cNvGrpSpPr>
          <p:nvPr/>
        </p:nvGrpSpPr>
        <p:grpSpPr bwMode="auto">
          <a:xfrm>
            <a:off x="457200" y="3048000"/>
            <a:ext cx="990600" cy="304800"/>
            <a:chOff x="288" y="1920"/>
            <a:chExt cx="624" cy="192"/>
          </a:xfrm>
        </p:grpSpPr>
        <p:sp>
          <p:nvSpPr>
            <p:cNvPr id="33808" name="Line 7"/>
            <p:cNvSpPr>
              <a:spLocks noChangeShapeType="1"/>
            </p:cNvSpPr>
            <p:nvPr/>
          </p:nvSpPr>
          <p:spPr bwMode="auto">
            <a:xfrm flipH="1">
              <a:off x="480" y="2112"/>
              <a:ext cx="432" cy="0"/>
            </a:xfrm>
            <a:prstGeom prst="line">
              <a:avLst/>
            </a:prstGeom>
            <a:noFill/>
            <a:ln w="28575">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3809" name="Arc 8"/>
            <p:cNvSpPr>
              <a:spLocks/>
            </p:cNvSpPr>
            <p:nvPr/>
          </p:nvSpPr>
          <p:spPr bwMode="auto">
            <a:xfrm rot="10800000">
              <a:off x="288" y="1920"/>
              <a:ext cx="192" cy="192"/>
            </a:xfrm>
            <a:custGeom>
              <a:avLst/>
              <a:gdLst>
                <a:gd name="T0" fmla="*/ 0 w 21600"/>
                <a:gd name="T1" fmla="*/ 0 h 21600"/>
                <a:gd name="T2" fmla="*/ 192 w 21600"/>
                <a:gd name="T3" fmla="*/ 192 h 21600"/>
                <a:gd name="T4" fmla="*/ 0 w 21600"/>
                <a:gd name="T5" fmla="*/ 19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grpSp>
        <p:nvGrpSpPr>
          <p:cNvPr id="410636" name="Group 12"/>
          <p:cNvGrpSpPr>
            <a:grpSpLocks/>
          </p:cNvGrpSpPr>
          <p:nvPr/>
        </p:nvGrpSpPr>
        <p:grpSpPr bwMode="auto">
          <a:xfrm>
            <a:off x="457200" y="2514600"/>
            <a:ext cx="304800" cy="533400"/>
            <a:chOff x="288" y="1584"/>
            <a:chExt cx="192" cy="336"/>
          </a:xfrm>
        </p:grpSpPr>
        <p:sp>
          <p:nvSpPr>
            <p:cNvPr id="33806" name="Line 9"/>
            <p:cNvSpPr>
              <a:spLocks noChangeShapeType="1"/>
            </p:cNvSpPr>
            <p:nvPr/>
          </p:nvSpPr>
          <p:spPr bwMode="auto">
            <a:xfrm rot="5400000" flipH="1">
              <a:off x="216" y="1848"/>
              <a:ext cx="144" cy="0"/>
            </a:xfrm>
            <a:prstGeom prst="line">
              <a:avLst/>
            </a:prstGeom>
            <a:noFill/>
            <a:ln w="28575">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3807" name="Arc 10"/>
            <p:cNvSpPr>
              <a:spLocks/>
            </p:cNvSpPr>
            <p:nvPr/>
          </p:nvSpPr>
          <p:spPr bwMode="auto">
            <a:xfrm rot="-5400000">
              <a:off x="288" y="1584"/>
              <a:ext cx="192" cy="192"/>
            </a:xfrm>
            <a:custGeom>
              <a:avLst/>
              <a:gdLst>
                <a:gd name="T0" fmla="*/ 0 w 21600"/>
                <a:gd name="T1" fmla="*/ 0 h 21600"/>
                <a:gd name="T2" fmla="*/ 192 w 21600"/>
                <a:gd name="T3" fmla="*/ 192 h 21600"/>
                <a:gd name="T4" fmla="*/ 0 w 21600"/>
                <a:gd name="T5" fmla="*/ 19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 useBgFill="1">
        <p:nvSpPr>
          <p:cNvPr id="410637" name="Text Box 13"/>
          <p:cNvSpPr txBox="1">
            <a:spLocks noChangeArrowheads="1"/>
          </p:cNvSpPr>
          <p:nvPr/>
        </p:nvSpPr>
        <p:spPr bwMode="auto">
          <a:xfrm>
            <a:off x="5638800" y="2590800"/>
            <a:ext cx="2900363" cy="946150"/>
          </a:xfrm>
          <a:prstGeom prst="rect">
            <a:avLst/>
          </a:prstGeom>
          <a:ln>
            <a:noFill/>
          </a:ln>
          <a:effectLst/>
          <a:extLs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左再帰性があると</a:t>
            </a:r>
          </a:p>
          <a:p>
            <a:pPr eaLnBrk="1" hangingPunct="1"/>
            <a:r>
              <a:rPr lang="ja-JP" altLang="en-US" sz="2800"/>
              <a:t>無限ループに陥る</a:t>
            </a:r>
          </a:p>
        </p:txBody>
      </p:sp>
      <p:sp>
        <p:nvSpPr>
          <p:cNvPr id="410639" name="AutoShape 15"/>
          <p:cNvSpPr>
            <a:spLocks noChangeArrowheads="1"/>
          </p:cNvSpPr>
          <p:nvPr/>
        </p:nvSpPr>
        <p:spPr bwMode="auto">
          <a:xfrm>
            <a:off x="4191000" y="914400"/>
            <a:ext cx="1447800" cy="381000"/>
          </a:xfrm>
          <a:prstGeom prst="wedgeRoundRectCallout">
            <a:avLst>
              <a:gd name="adj1" fmla="val -45394"/>
              <a:gd name="adj2" fmla="val 77917"/>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t>左再帰</a:t>
            </a:r>
          </a:p>
        </p:txBody>
      </p:sp>
      <p:grpSp>
        <p:nvGrpSpPr>
          <p:cNvPr id="410640" name="Group 16"/>
          <p:cNvGrpSpPr>
            <a:grpSpLocks/>
          </p:cNvGrpSpPr>
          <p:nvPr/>
        </p:nvGrpSpPr>
        <p:grpSpPr bwMode="auto">
          <a:xfrm>
            <a:off x="2362200" y="1143000"/>
            <a:ext cx="1066800" cy="228600"/>
            <a:chOff x="2688" y="2160"/>
            <a:chExt cx="672" cy="144"/>
          </a:xfrm>
        </p:grpSpPr>
        <p:sp>
          <p:nvSpPr>
            <p:cNvPr id="33804" name="Arc 17"/>
            <p:cNvSpPr>
              <a:spLocks/>
            </p:cNvSpPr>
            <p:nvPr/>
          </p:nvSpPr>
          <p:spPr bwMode="auto">
            <a:xfrm>
              <a:off x="3024" y="2160"/>
              <a:ext cx="336" cy="144"/>
            </a:xfrm>
            <a:custGeom>
              <a:avLst/>
              <a:gdLst>
                <a:gd name="T0" fmla="*/ 0 w 21600"/>
                <a:gd name="T1" fmla="*/ 0 h 21600"/>
                <a:gd name="T2" fmla="*/ 336 w 21600"/>
                <a:gd name="T3" fmla="*/ 144 h 21600"/>
                <a:gd name="T4" fmla="*/ 0 w 21600"/>
                <a:gd name="T5" fmla="*/ 144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3805" name="Arc 18"/>
            <p:cNvSpPr>
              <a:spLocks/>
            </p:cNvSpPr>
            <p:nvPr/>
          </p:nvSpPr>
          <p:spPr bwMode="auto">
            <a:xfrm flipH="1">
              <a:off x="2688" y="2160"/>
              <a:ext cx="336" cy="144"/>
            </a:xfrm>
            <a:custGeom>
              <a:avLst/>
              <a:gdLst>
                <a:gd name="T0" fmla="*/ 0 w 21600"/>
                <a:gd name="T1" fmla="*/ 0 h 21600"/>
                <a:gd name="T2" fmla="*/ 336 w 21600"/>
                <a:gd name="T3" fmla="*/ 144 h 21600"/>
                <a:gd name="T4" fmla="*/ 0 w 21600"/>
                <a:gd name="T5" fmla="*/ 144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prstDash val="solid"/>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10639"/>
                                        </p:tgtEl>
                                        <p:attrNameLst>
                                          <p:attrName>style.visibility</p:attrName>
                                        </p:attrNameLst>
                                      </p:cBhvr>
                                      <p:to>
                                        <p:strVal val="visible"/>
                                      </p:to>
                                    </p:set>
                                    <p:animEffect transition="in" filter="checkerboard(across)">
                                      <p:cBhvr>
                                        <p:cTn id="7" dur="500"/>
                                        <p:tgtEl>
                                          <p:spTgt spid="41063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nodeType="clickEffect">
                                  <p:stCondLst>
                                    <p:cond delay="0"/>
                                  </p:stCondLst>
                                  <p:childTnLst>
                                    <p:set>
                                      <p:cBhvr>
                                        <p:cTn id="11" dur="1" fill="hold">
                                          <p:stCondLst>
                                            <p:cond delay="0"/>
                                          </p:stCondLst>
                                        </p:cTn>
                                        <p:tgtEl>
                                          <p:spTgt spid="410640"/>
                                        </p:tgtEl>
                                        <p:attrNameLst>
                                          <p:attrName>style.visibility</p:attrName>
                                        </p:attrNameLst>
                                      </p:cBhvr>
                                      <p:to>
                                        <p:strVal val="visible"/>
                                      </p:to>
                                    </p:set>
                                    <p:animEffect transition="in" filter="wipe(right)">
                                      <p:cBhvr>
                                        <p:cTn id="12" dur="500"/>
                                        <p:tgtEl>
                                          <p:spTgt spid="41064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10629"/>
                                        </p:tgtEl>
                                        <p:attrNameLst>
                                          <p:attrName>style.visibility</p:attrName>
                                        </p:attrNameLst>
                                      </p:cBhvr>
                                      <p:to>
                                        <p:strVal val="visible"/>
                                      </p:to>
                                    </p:set>
                                    <p:animEffect transition="in" filter="checkerboard(across)">
                                      <p:cBhvr>
                                        <p:cTn id="17" dur="500"/>
                                        <p:tgtEl>
                                          <p:spTgt spid="41062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10628"/>
                                        </p:tgtEl>
                                        <p:attrNameLst>
                                          <p:attrName>style.visibility</p:attrName>
                                        </p:attrNameLst>
                                      </p:cBhvr>
                                      <p:to>
                                        <p:strVal val="visible"/>
                                      </p:to>
                                    </p:set>
                                    <p:animEffect transition="in" filter="checkerboard(across)">
                                      <p:cBhvr>
                                        <p:cTn id="22" dur="500"/>
                                        <p:tgtEl>
                                          <p:spTgt spid="41062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410630"/>
                                        </p:tgtEl>
                                        <p:attrNameLst>
                                          <p:attrName>style.visibility</p:attrName>
                                        </p:attrNameLst>
                                      </p:cBhvr>
                                      <p:to>
                                        <p:strVal val="visible"/>
                                      </p:to>
                                    </p:set>
                                    <p:animEffect transition="in" filter="checkerboard(across)">
                                      <p:cBhvr>
                                        <p:cTn id="27" dur="500"/>
                                        <p:tgtEl>
                                          <p:spTgt spid="410630"/>
                                        </p:tgtEl>
                                      </p:cBhvr>
                                    </p:animEffect>
                                  </p:childTnLst>
                                </p:cTn>
                              </p:par>
                            </p:childTnLst>
                          </p:cTn>
                        </p:par>
                        <p:par>
                          <p:cTn id="28" fill="hold" nodeType="afterGroup">
                            <p:stCondLst>
                              <p:cond delay="500"/>
                            </p:stCondLst>
                            <p:childTnLst>
                              <p:par>
                                <p:cTn id="29" presetID="22" presetClass="entr" presetSubtype="2" fill="hold" nodeType="afterEffect">
                                  <p:stCondLst>
                                    <p:cond delay="0"/>
                                  </p:stCondLst>
                                  <p:childTnLst>
                                    <p:set>
                                      <p:cBhvr>
                                        <p:cTn id="30" dur="1" fill="hold">
                                          <p:stCondLst>
                                            <p:cond delay="0"/>
                                          </p:stCondLst>
                                        </p:cTn>
                                        <p:tgtEl>
                                          <p:spTgt spid="410635"/>
                                        </p:tgtEl>
                                        <p:attrNameLst>
                                          <p:attrName>style.visibility</p:attrName>
                                        </p:attrNameLst>
                                      </p:cBhvr>
                                      <p:to>
                                        <p:strVal val="visible"/>
                                      </p:to>
                                    </p:set>
                                    <p:animEffect transition="in" filter="wipe(right)">
                                      <p:cBhvr>
                                        <p:cTn id="31" dur="500"/>
                                        <p:tgtEl>
                                          <p:spTgt spid="410635"/>
                                        </p:tgtEl>
                                      </p:cBhvr>
                                    </p:animEffect>
                                  </p:childTnLst>
                                </p:cTn>
                              </p:par>
                            </p:childTnLst>
                          </p:cTn>
                        </p:par>
                        <p:par>
                          <p:cTn id="32" fill="hold" nodeType="afterGroup">
                            <p:stCondLst>
                              <p:cond delay="1000"/>
                            </p:stCondLst>
                            <p:childTnLst>
                              <p:par>
                                <p:cTn id="33" presetID="22" presetClass="entr" presetSubtype="4" fill="hold" nodeType="afterEffect">
                                  <p:stCondLst>
                                    <p:cond delay="0"/>
                                  </p:stCondLst>
                                  <p:childTnLst>
                                    <p:set>
                                      <p:cBhvr>
                                        <p:cTn id="34" dur="1" fill="hold">
                                          <p:stCondLst>
                                            <p:cond delay="0"/>
                                          </p:stCondLst>
                                        </p:cTn>
                                        <p:tgtEl>
                                          <p:spTgt spid="410636"/>
                                        </p:tgtEl>
                                        <p:attrNameLst>
                                          <p:attrName>style.visibility</p:attrName>
                                        </p:attrNameLst>
                                      </p:cBhvr>
                                      <p:to>
                                        <p:strVal val="visible"/>
                                      </p:to>
                                    </p:set>
                                    <p:animEffect transition="in" filter="wipe(down)">
                                      <p:cBhvr>
                                        <p:cTn id="35" dur="500"/>
                                        <p:tgtEl>
                                          <p:spTgt spid="410636"/>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5" presetClass="entr" presetSubtype="10" fill="hold" grpId="0" nodeType="clickEffect">
                                  <p:stCondLst>
                                    <p:cond delay="0"/>
                                  </p:stCondLst>
                                  <p:childTnLst>
                                    <p:set>
                                      <p:cBhvr>
                                        <p:cTn id="39" dur="1" fill="hold">
                                          <p:stCondLst>
                                            <p:cond delay="0"/>
                                          </p:stCondLst>
                                        </p:cTn>
                                        <p:tgtEl>
                                          <p:spTgt spid="410637"/>
                                        </p:tgtEl>
                                        <p:attrNameLst>
                                          <p:attrName>style.visibility</p:attrName>
                                        </p:attrNameLst>
                                      </p:cBhvr>
                                      <p:to>
                                        <p:strVal val="visible"/>
                                      </p:to>
                                    </p:set>
                                    <p:animEffect transition="in" filter="checkerboard(across)">
                                      <p:cBhvr>
                                        <p:cTn id="40" dur="500"/>
                                        <p:tgtEl>
                                          <p:spTgt spid="4106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628" grpId="0" animBg="1" autoUpdateAnimBg="0"/>
      <p:bldP spid="410629" grpId="0" autoUpdateAnimBg="0"/>
      <p:bldP spid="410630" grpId="0" animBg="1"/>
      <p:bldP spid="410637" grpId="0" animBg="1" autoUpdateAnimBg="0"/>
      <p:bldP spid="410639" grpId="0" animBg="1"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a:xfrm>
            <a:off x="838200" y="304800"/>
            <a:ext cx="80010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左再帰性のある場合の解析</a:t>
            </a:r>
          </a:p>
        </p:txBody>
      </p:sp>
      <p:sp>
        <p:nvSpPr>
          <p:cNvPr id="34819" name="Rectangle 3"/>
          <p:cNvSpPr>
            <a:spLocks noGrp="1" noChangeArrowheads="1"/>
          </p:cNvSpPr>
          <p:nvPr>
            <p:ph type="body" idx="4294967295"/>
          </p:nvPr>
        </p:nvSpPr>
        <p:spPr>
          <a:xfrm>
            <a:off x="228600" y="1447800"/>
            <a:ext cx="86868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2800" dirty="0">
                <a:effectLst/>
              </a:rPr>
              <a:t>例 : </a:t>
            </a:r>
            <a:r>
              <a:rPr lang="ja-JP" altLang="en-US" dirty="0">
                <a:effectLst/>
              </a:rPr>
              <a:t>&lt;</a:t>
            </a:r>
            <a:r>
              <a:rPr lang="en-US" altLang="ja-JP" dirty="0">
                <a:effectLst/>
              </a:rPr>
              <a:t>Term&gt; ::= &lt;</a:t>
            </a:r>
            <a:r>
              <a:rPr lang="en-US" altLang="ja-JP" dirty="0" err="1">
                <a:effectLst/>
              </a:rPr>
              <a:t>Tetm</a:t>
            </a:r>
            <a:r>
              <a:rPr lang="en-US" altLang="ja-JP" dirty="0">
                <a:effectLst/>
              </a:rPr>
              <a:t>&gt; </a:t>
            </a:r>
            <a:r>
              <a:rPr lang="en-US" altLang="ja-JP" dirty="0">
                <a:solidFill>
                  <a:srgbClr val="00FF00"/>
                </a:solidFill>
                <a:effectLst/>
              </a:rPr>
              <a:t>“+” &lt;Factor &gt; </a:t>
            </a:r>
            <a:r>
              <a:rPr lang="en-US" altLang="ja-JP" dirty="0">
                <a:effectLst/>
              </a:rPr>
              <a:t>| </a:t>
            </a:r>
            <a:r>
              <a:rPr lang="en-US" altLang="ja-JP" dirty="0">
                <a:solidFill>
                  <a:srgbClr val="FFFF99"/>
                </a:solidFill>
                <a:effectLst/>
              </a:rPr>
              <a:t>&lt;Factor&gt;</a:t>
            </a:r>
          </a:p>
        </p:txBody>
      </p:sp>
      <p:grpSp>
        <p:nvGrpSpPr>
          <p:cNvPr id="411668" name="Group 20"/>
          <p:cNvGrpSpPr>
            <a:grpSpLocks/>
          </p:cNvGrpSpPr>
          <p:nvPr/>
        </p:nvGrpSpPr>
        <p:grpSpPr bwMode="auto">
          <a:xfrm>
            <a:off x="762000" y="2667000"/>
            <a:ext cx="5715000" cy="1752600"/>
            <a:chOff x="480" y="1536"/>
            <a:chExt cx="3600" cy="1104"/>
          </a:xfrm>
        </p:grpSpPr>
        <p:sp>
          <p:nvSpPr>
            <p:cNvPr id="34826" name="AutoShape 14"/>
            <p:cNvSpPr>
              <a:spLocks noChangeArrowheads="1"/>
            </p:cNvSpPr>
            <p:nvPr/>
          </p:nvSpPr>
          <p:spPr bwMode="auto">
            <a:xfrm>
              <a:off x="1968" y="1536"/>
              <a:ext cx="384" cy="336"/>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4827" name="Text Box 15"/>
            <p:cNvSpPr txBox="1">
              <a:spLocks noChangeArrowheads="1"/>
            </p:cNvSpPr>
            <p:nvPr/>
          </p:nvSpPr>
          <p:spPr bwMode="auto">
            <a:xfrm>
              <a:off x="2304" y="1536"/>
              <a:ext cx="87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右再帰に</a:t>
              </a:r>
            </a:p>
          </p:txBody>
        </p:sp>
        <p:sp>
          <p:nvSpPr>
            <p:cNvPr id="34828" name="Rectangle 16"/>
            <p:cNvSpPr>
              <a:spLocks noChangeArrowheads="1"/>
            </p:cNvSpPr>
            <p:nvPr/>
          </p:nvSpPr>
          <p:spPr bwMode="auto">
            <a:xfrm>
              <a:off x="480" y="1920"/>
              <a:ext cx="3600"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r>
                <a:rPr lang="ja-JP" altLang="en-US" dirty="0"/>
                <a:t>&lt;</a:t>
              </a:r>
              <a:r>
                <a:rPr lang="en-US" altLang="ja-JP" dirty="0"/>
                <a:t>Term&gt; ::= </a:t>
              </a:r>
              <a:r>
                <a:rPr lang="en-US" altLang="ja-JP" dirty="0">
                  <a:solidFill>
                    <a:srgbClr val="FFFF99"/>
                  </a:solidFill>
                </a:rPr>
                <a:t>&lt;Factor&gt;</a:t>
              </a:r>
              <a:r>
                <a:rPr lang="en-US" altLang="ja-JP" dirty="0"/>
                <a:t> &lt;T’&gt;</a:t>
              </a:r>
            </a:p>
            <a:p>
              <a:r>
                <a:rPr lang="en-US" altLang="ja-JP" dirty="0"/>
                <a:t>&lt;T’&gt; ::= </a:t>
              </a:r>
              <a:r>
                <a:rPr lang="en-US" altLang="ja-JP" dirty="0">
                  <a:solidFill>
                    <a:srgbClr val="00FF00"/>
                  </a:solidFill>
                </a:rPr>
                <a:t>“+” &lt;Factor &gt; </a:t>
              </a:r>
              <a:r>
                <a:rPr lang="en-US" altLang="ja-JP" dirty="0"/>
                <a:t>&lt;T’&gt; | ε</a:t>
              </a:r>
            </a:p>
          </p:txBody>
        </p:sp>
      </p:grpSp>
      <p:grpSp>
        <p:nvGrpSpPr>
          <p:cNvPr id="411669" name="Group 21"/>
          <p:cNvGrpSpPr>
            <a:grpSpLocks/>
          </p:cNvGrpSpPr>
          <p:nvPr/>
        </p:nvGrpSpPr>
        <p:grpSpPr bwMode="auto">
          <a:xfrm>
            <a:off x="762000" y="2667000"/>
            <a:ext cx="7877175" cy="2971800"/>
            <a:chOff x="480" y="1536"/>
            <a:chExt cx="4962" cy="1872"/>
          </a:xfrm>
        </p:grpSpPr>
        <p:sp>
          <p:nvSpPr>
            <p:cNvPr id="34823" name="Rectangle 17"/>
            <p:cNvSpPr>
              <a:spLocks noChangeArrowheads="1"/>
            </p:cNvSpPr>
            <p:nvPr/>
          </p:nvSpPr>
          <p:spPr bwMode="auto">
            <a:xfrm>
              <a:off x="480" y="3024"/>
              <a:ext cx="4512"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buFont typeface="Wingdings" panose="05000000000000000000" pitchFamily="2" charset="2"/>
                <a:buNone/>
              </a:pPr>
              <a:r>
                <a:rPr lang="ja-JP" altLang="en-US" dirty="0"/>
                <a:t>&lt;</a:t>
              </a:r>
              <a:r>
                <a:rPr lang="en-US" altLang="ja-JP" dirty="0"/>
                <a:t>Term&gt; ::= </a:t>
              </a:r>
              <a:r>
                <a:rPr lang="en-US" altLang="ja-JP" dirty="0">
                  <a:solidFill>
                    <a:srgbClr val="FFFF99"/>
                  </a:solidFill>
                </a:rPr>
                <a:t>&lt;Factor&gt;</a:t>
              </a:r>
              <a:r>
                <a:rPr lang="en-US" altLang="ja-JP" dirty="0"/>
                <a:t> { </a:t>
              </a:r>
              <a:r>
                <a:rPr lang="en-US" altLang="ja-JP" dirty="0">
                  <a:solidFill>
                    <a:srgbClr val="00FF00"/>
                  </a:solidFill>
                </a:rPr>
                <a:t>“+” &lt;Factor &gt; </a:t>
              </a:r>
              <a:r>
                <a:rPr lang="en-US" altLang="ja-JP" dirty="0"/>
                <a:t>}</a:t>
              </a:r>
            </a:p>
          </p:txBody>
        </p:sp>
        <p:sp>
          <p:nvSpPr>
            <p:cNvPr id="34824" name="AutoShape 18"/>
            <p:cNvSpPr>
              <a:spLocks noChangeArrowheads="1"/>
            </p:cNvSpPr>
            <p:nvPr/>
          </p:nvSpPr>
          <p:spPr bwMode="auto">
            <a:xfrm>
              <a:off x="3984" y="1536"/>
              <a:ext cx="384" cy="1536"/>
            </a:xfrm>
            <a:prstGeom prst="downArrow">
              <a:avLst>
                <a:gd name="adj1" fmla="val 50000"/>
                <a:gd name="adj2" fmla="val 100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4825" name="Text Box 19"/>
            <p:cNvSpPr txBox="1">
              <a:spLocks noChangeArrowheads="1"/>
            </p:cNvSpPr>
            <p:nvPr/>
          </p:nvSpPr>
          <p:spPr bwMode="auto">
            <a:xfrm>
              <a:off x="4272" y="1968"/>
              <a:ext cx="117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a:t>EBNF</a:t>
              </a:r>
              <a:r>
                <a:rPr lang="ja-JP" altLang="en-US" sz="2400"/>
                <a:t>記法に</a:t>
              </a:r>
            </a:p>
          </p:txBody>
        </p:sp>
      </p:grpSp>
      <p:sp>
        <p:nvSpPr>
          <p:cNvPr id="411670" name="Text Box 22"/>
          <p:cNvSpPr txBox="1">
            <a:spLocks noChangeArrowheads="1"/>
          </p:cNvSpPr>
          <p:nvPr/>
        </p:nvSpPr>
        <p:spPr bwMode="auto">
          <a:xfrm>
            <a:off x="3048000" y="2057400"/>
            <a:ext cx="3581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左再帰性の除去を行う</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11670"/>
                                        </p:tgtEl>
                                        <p:attrNameLst>
                                          <p:attrName>style.visibility</p:attrName>
                                        </p:attrNameLst>
                                      </p:cBhvr>
                                      <p:to>
                                        <p:strVal val="visible"/>
                                      </p:to>
                                    </p:set>
                                    <p:animEffect transition="in" filter="checkerboard(across)">
                                      <p:cBhvr>
                                        <p:cTn id="7" dur="500"/>
                                        <p:tgtEl>
                                          <p:spTgt spid="4116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411668"/>
                                        </p:tgtEl>
                                        <p:attrNameLst>
                                          <p:attrName>style.visibility</p:attrName>
                                        </p:attrNameLst>
                                      </p:cBhvr>
                                      <p:to>
                                        <p:strVal val="visible"/>
                                      </p:to>
                                    </p:set>
                                    <p:animEffect transition="in" filter="wipe(up)">
                                      <p:cBhvr>
                                        <p:cTn id="12" dur="500"/>
                                        <p:tgtEl>
                                          <p:spTgt spid="41166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411669"/>
                                        </p:tgtEl>
                                        <p:attrNameLst>
                                          <p:attrName>style.visibility</p:attrName>
                                        </p:attrNameLst>
                                      </p:cBhvr>
                                      <p:to>
                                        <p:strVal val="visible"/>
                                      </p:to>
                                    </p:set>
                                    <p:animEffect transition="in" filter="wipe(up)">
                                      <p:cBhvr>
                                        <p:cTn id="17" dur="500"/>
                                        <p:tgtEl>
                                          <p:spTgt spid="4116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1670"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a:xfrm>
            <a:off x="838200" y="228600"/>
            <a:ext cx="80010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左再帰性のある場合の解析</a:t>
            </a:r>
          </a:p>
        </p:txBody>
      </p:sp>
      <p:sp>
        <p:nvSpPr>
          <p:cNvPr id="35843" name="Rectangle 3"/>
          <p:cNvSpPr>
            <a:spLocks noGrp="1" noChangeArrowheads="1"/>
          </p:cNvSpPr>
          <p:nvPr>
            <p:ph type="body" idx="4294967295"/>
          </p:nvPr>
        </p:nvSpPr>
        <p:spPr>
          <a:xfrm>
            <a:off x="533400" y="914400"/>
            <a:ext cx="80772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70000"/>
              </a:lnSpc>
              <a:buFont typeface="Wingdings" panose="05000000000000000000" pitchFamily="2" charset="2"/>
              <a:buNone/>
            </a:pPr>
            <a:r>
              <a:rPr lang="ja-JP" altLang="en-US" sz="2800">
                <a:effectLst/>
              </a:rPr>
              <a:t>右再帰に : </a:t>
            </a:r>
            <a:r>
              <a:rPr lang="ja-JP" altLang="en-US">
                <a:effectLst/>
              </a:rPr>
              <a:t>&lt;</a:t>
            </a:r>
            <a:r>
              <a:rPr lang="en-US" altLang="ja-JP">
                <a:effectLst/>
              </a:rPr>
              <a:t>Term&gt; ::= &lt;Factor&gt; &lt;T’&gt;</a:t>
            </a:r>
          </a:p>
          <a:p>
            <a:pPr>
              <a:lnSpc>
                <a:spcPct val="70000"/>
              </a:lnSpc>
              <a:buFont typeface="Wingdings" panose="05000000000000000000" pitchFamily="2" charset="2"/>
              <a:buNone/>
            </a:pPr>
            <a:r>
              <a:rPr lang="en-US" altLang="ja-JP">
                <a:effectLst/>
              </a:rPr>
              <a:t>                 &lt;T’&gt; ::= “+” &lt;Factor &gt; &lt;T’&gt; | ε</a:t>
            </a:r>
          </a:p>
        </p:txBody>
      </p:sp>
      <p:sp>
        <p:nvSpPr>
          <p:cNvPr id="412676" name="Rectangle 4"/>
          <p:cNvSpPr>
            <a:spLocks noChangeArrowheads="1"/>
          </p:cNvSpPr>
          <p:nvPr/>
        </p:nvSpPr>
        <p:spPr bwMode="auto">
          <a:xfrm>
            <a:off x="685800" y="1828800"/>
            <a:ext cx="7772400" cy="4876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lnSpc>
                <a:spcPct val="80000"/>
              </a:lnSpc>
            </a:pPr>
            <a:r>
              <a:rPr lang="en-US" altLang="ja-JP" sz="2800" dirty="0" err="1"/>
              <a:t>parseTerm</a:t>
            </a:r>
            <a:r>
              <a:rPr lang="en-US" altLang="ja-JP" sz="2800" dirty="0"/>
              <a:t>() {</a:t>
            </a:r>
          </a:p>
          <a:p>
            <a:pPr eaLnBrk="1" hangingPunct="1">
              <a:lnSpc>
                <a:spcPct val="80000"/>
              </a:lnSpc>
            </a:pPr>
            <a:r>
              <a:rPr lang="en-US" altLang="ja-JP" sz="2800" dirty="0"/>
              <a:t>    if (token </a:t>
            </a:r>
            <a:r>
              <a:rPr lang="ja-JP" altLang="en-US" sz="2800" dirty="0"/>
              <a:t>∈ </a:t>
            </a:r>
            <a:r>
              <a:rPr lang="en-US" altLang="ja-JP" sz="2800" dirty="0"/>
              <a:t>First (&lt;Factor</a:t>
            </a:r>
            <a:r>
              <a:rPr lang="ja-JP" altLang="en-US" sz="2800" dirty="0"/>
              <a:t>&gt;)) </a:t>
            </a:r>
            <a:r>
              <a:rPr lang="en-US" altLang="ja-JP" sz="2800" dirty="0" err="1"/>
              <a:t>parseFactor</a:t>
            </a:r>
            <a:r>
              <a:rPr lang="en-US" altLang="ja-JP" sz="2800" dirty="0"/>
              <a:t>();</a:t>
            </a:r>
          </a:p>
          <a:p>
            <a:pPr eaLnBrk="1" hangingPunct="1">
              <a:lnSpc>
                <a:spcPct val="80000"/>
              </a:lnSpc>
            </a:pPr>
            <a:r>
              <a:rPr lang="en-US" altLang="ja-JP" sz="2800" dirty="0"/>
              <a:t>        else </a:t>
            </a:r>
            <a:r>
              <a:rPr lang="en-US" altLang="ja-JP" sz="2800" dirty="0" err="1"/>
              <a:t>syntaxError</a:t>
            </a:r>
            <a:r>
              <a:rPr lang="en-US" altLang="ja-JP" sz="2800" dirty="0"/>
              <a:t>();</a:t>
            </a:r>
          </a:p>
          <a:p>
            <a:pPr eaLnBrk="1" hangingPunct="1">
              <a:lnSpc>
                <a:spcPct val="80000"/>
              </a:lnSpc>
            </a:pPr>
            <a:r>
              <a:rPr lang="en-US" altLang="ja-JP" sz="2800" dirty="0"/>
              <a:t>    if (token == “+”) parseT’();</a:t>
            </a:r>
          </a:p>
          <a:p>
            <a:pPr eaLnBrk="1" hangingPunct="1">
              <a:lnSpc>
                <a:spcPct val="80000"/>
              </a:lnSpc>
            </a:pPr>
            <a:r>
              <a:rPr lang="en-US" altLang="ja-JP" sz="2800" dirty="0"/>
              <a:t>}</a:t>
            </a:r>
          </a:p>
          <a:p>
            <a:pPr eaLnBrk="1" hangingPunct="1">
              <a:lnSpc>
                <a:spcPct val="80000"/>
              </a:lnSpc>
            </a:pPr>
            <a:r>
              <a:rPr lang="en-US" altLang="ja-JP" sz="2800" dirty="0"/>
              <a:t>parseT’() {</a:t>
            </a:r>
          </a:p>
          <a:p>
            <a:pPr eaLnBrk="1" hangingPunct="1">
              <a:lnSpc>
                <a:spcPct val="80000"/>
              </a:lnSpc>
            </a:pPr>
            <a:r>
              <a:rPr lang="en-US" altLang="ja-JP" sz="2800" dirty="0"/>
              <a:t>    if (token == “+” ) {</a:t>
            </a:r>
          </a:p>
          <a:p>
            <a:pPr eaLnBrk="1" hangingPunct="1">
              <a:lnSpc>
                <a:spcPct val="80000"/>
              </a:lnSpc>
            </a:pPr>
            <a:r>
              <a:rPr lang="en-US" altLang="ja-JP" sz="2800" dirty="0"/>
              <a:t>        token = </a:t>
            </a:r>
            <a:r>
              <a:rPr lang="en-US" altLang="ja-JP" sz="2800" dirty="0" err="1"/>
              <a:t>nextToken</a:t>
            </a:r>
            <a:r>
              <a:rPr lang="en-US" altLang="ja-JP" sz="2800" dirty="0"/>
              <a:t>();</a:t>
            </a:r>
          </a:p>
          <a:p>
            <a:pPr eaLnBrk="1" hangingPunct="1">
              <a:lnSpc>
                <a:spcPct val="80000"/>
              </a:lnSpc>
            </a:pPr>
            <a:r>
              <a:rPr lang="ja-JP" altLang="en-US" sz="2800" dirty="0"/>
              <a:t>        </a:t>
            </a:r>
            <a:r>
              <a:rPr lang="en-US" altLang="ja-JP" sz="2800" dirty="0"/>
              <a:t>if (token </a:t>
            </a:r>
            <a:r>
              <a:rPr lang="ja-JP" altLang="en-US" sz="2800" dirty="0"/>
              <a:t>∈ </a:t>
            </a:r>
            <a:r>
              <a:rPr lang="en-US" altLang="ja-JP" sz="2800" dirty="0"/>
              <a:t>First (&lt;Factor</a:t>
            </a:r>
            <a:r>
              <a:rPr lang="ja-JP" altLang="en-US" sz="2800" dirty="0"/>
              <a:t>&gt;)) </a:t>
            </a:r>
            <a:r>
              <a:rPr lang="en-US" altLang="ja-JP" sz="2800" dirty="0" err="1"/>
              <a:t>parseFactor</a:t>
            </a:r>
            <a:r>
              <a:rPr lang="en-US" altLang="ja-JP" sz="2800" dirty="0"/>
              <a:t>();</a:t>
            </a:r>
          </a:p>
          <a:p>
            <a:pPr eaLnBrk="1" hangingPunct="1">
              <a:lnSpc>
                <a:spcPct val="80000"/>
              </a:lnSpc>
            </a:pPr>
            <a:r>
              <a:rPr lang="en-US" altLang="ja-JP" sz="2800" dirty="0"/>
              <a:t>            else </a:t>
            </a:r>
            <a:r>
              <a:rPr lang="en-US" altLang="ja-JP" sz="2800" dirty="0" err="1"/>
              <a:t>syntaxError</a:t>
            </a:r>
            <a:r>
              <a:rPr lang="en-US" altLang="ja-JP" sz="2800" dirty="0"/>
              <a:t>();</a:t>
            </a:r>
          </a:p>
          <a:p>
            <a:pPr eaLnBrk="1" hangingPunct="1">
              <a:lnSpc>
                <a:spcPct val="80000"/>
              </a:lnSpc>
            </a:pPr>
            <a:r>
              <a:rPr lang="en-US" altLang="ja-JP" sz="2800" dirty="0"/>
              <a:t>        if (token == “+”) parseT’();</a:t>
            </a:r>
          </a:p>
          <a:p>
            <a:pPr eaLnBrk="1" hangingPunct="1">
              <a:lnSpc>
                <a:spcPct val="80000"/>
              </a:lnSpc>
            </a:pPr>
            <a:r>
              <a:rPr lang="en-US" altLang="ja-JP" sz="2800" dirty="0"/>
              <a:t>    }</a:t>
            </a:r>
          </a:p>
          <a:p>
            <a:pPr eaLnBrk="1" hangingPunct="1">
              <a:lnSpc>
                <a:spcPct val="80000"/>
              </a:lnSpc>
            </a:pPr>
            <a:r>
              <a:rPr lang="ja-JP" altLang="en-US" sz="2800" dirty="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12676"/>
                                        </p:tgtEl>
                                        <p:attrNameLst>
                                          <p:attrName>style.visibility</p:attrName>
                                        </p:attrNameLst>
                                      </p:cBhvr>
                                      <p:to>
                                        <p:strVal val="visible"/>
                                      </p:to>
                                    </p:set>
                                    <p:animEffect transition="in" filter="checkerboard(across)">
                                      <p:cBhvr>
                                        <p:cTn id="7" dur="500"/>
                                        <p:tgtEl>
                                          <p:spTgt spid="4126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2676" grpId="0" animBg="1"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a:xfrm>
            <a:off x="838200" y="304800"/>
            <a:ext cx="79248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左再帰性のある場合の解析</a:t>
            </a:r>
          </a:p>
        </p:txBody>
      </p:sp>
      <p:sp>
        <p:nvSpPr>
          <p:cNvPr id="36867" name="Rectangle 3"/>
          <p:cNvSpPr>
            <a:spLocks noGrp="1" noChangeArrowheads="1"/>
          </p:cNvSpPr>
          <p:nvPr>
            <p:ph type="body" idx="4294967295"/>
          </p:nvPr>
        </p:nvSpPr>
        <p:spPr>
          <a:xfrm>
            <a:off x="152400" y="1219200"/>
            <a:ext cx="8990013"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 typeface="Wingdings" panose="05000000000000000000" pitchFamily="2" charset="2"/>
              <a:buNone/>
            </a:pPr>
            <a:r>
              <a:rPr lang="en-US" altLang="ja-JP" sz="2800">
                <a:effectLst/>
              </a:rPr>
              <a:t>EBNF</a:t>
            </a:r>
            <a:r>
              <a:rPr lang="ja-JP" altLang="en-US" sz="2800">
                <a:effectLst/>
              </a:rPr>
              <a:t>記法に: </a:t>
            </a:r>
            <a:r>
              <a:rPr lang="ja-JP" altLang="en-US">
                <a:effectLst/>
              </a:rPr>
              <a:t>&lt;</a:t>
            </a:r>
            <a:r>
              <a:rPr lang="en-US" altLang="ja-JP">
                <a:effectLst/>
              </a:rPr>
              <a:t>Term&gt; ::= &lt;Factor &gt; { “+” &lt;Factor&gt; }</a:t>
            </a:r>
          </a:p>
        </p:txBody>
      </p:sp>
      <p:sp>
        <p:nvSpPr>
          <p:cNvPr id="414724" name="Rectangle 4"/>
          <p:cNvSpPr>
            <a:spLocks noChangeArrowheads="1"/>
          </p:cNvSpPr>
          <p:nvPr/>
        </p:nvSpPr>
        <p:spPr bwMode="auto">
          <a:xfrm>
            <a:off x="685800" y="2209800"/>
            <a:ext cx="7848600" cy="441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parseTerm() {</a:t>
            </a:r>
          </a:p>
          <a:p>
            <a:pPr eaLnBrk="1" hangingPunct="1"/>
            <a:r>
              <a:rPr lang="en-US" altLang="ja-JP" sz="2800"/>
              <a:t>    if (token </a:t>
            </a:r>
            <a:r>
              <a:rPr lang="ja-JP" altLang="en-US" sz="2800"/>
              <a:t>∈ </a:t>
            </a:r>
            <a:r>
              <a:rPr lang="en-US" altLang="ja-JP" sz="2800"/>
              <a:t>First (&lt;Factor&gt;)) parseFactor();</a:t>
            </a:r>
          </a:p>
          <a:p>
            <a:pPr eaLnBrk="1" hangingPunct="1"/>
            <a:r>
              <a:rPr lang="en-US" altLang="ja-JP" sz="2800"/>
              <a:t>        else syntaxError();</a:t>
            </a:r>
          </a:p>
          <a:p>
            <a:pPr eaLnBrk="1" hangingPunct="1"/>
            <a:r>
              <a:rPr lang="en-US" altLang="ja-JP" sz="2800"/>
              <a:t>    while (token == “+”) {</a:t>
            </a:r>
          </a:p>
          <a:p>
            <a:pPr eaLnBrk="1" hangingPunct="1"/>
            <a:r>
              <a:rPr lang="en-US" altLang="ja-JP" sz="2800"/>
              <a:t>        token = nextToken();</a:t>
            </a:r>
          </a:p>
          <a:p>
            <a:pPr eaLnBrk="1" hangingPunct="1"/>
            <a:r>
              <a:rPr lang="en-US" altLang="ja-JP" sz="2800"/>
              <a:t>        if (token </a:t>
            </a:r>
            <a:r>
              <a:rPr lang="ja-JP" altLang="en-US" sz="2800"/>
              <a:t>∈ </a:t>
            </a:r>
            <a:r>
              <a:rPr lang="en-US" altLang="ja-JP" sz="2800"/>
              <a:t>First (&lt;Factor&gt;)) </a:t>
            </a:r>
          </a:p>
          <a:p>
            <a:pPr eaLnBrk="1" hangingPunct="1"/>
            <a:r>
              <a:rPr lang="en-US" altLang="ja-JP" sz="2800"/>
              <a:t>            parseFactor();</a:t>
            </a:r>
          </a:p>
          <a:p>
            <a:pPr eaLnBrk="1" hangingPunct="1"/>
            <a:r>
              <a:rPr lang="en-US" altLang="ja-JP" sz="2800"/>
              <a:t>            else syntaxError();</a:t>
            </a:r>
          </a:p>
          <a:p>
            <a:pPr eaLnBrk="1" hangingPunct="1"/>
            <a:r>
              <a:rPr lang="en-US" altLang="ja-JP" sz="2800"/>
              <a:t>    }</a:t>
            </a:r>
            <a:endParaRPr lang="ja-JP" altLang="en-US" sz="2800"/>
          </a:p>
          <a:p>
            <a:pPr eaLnBrk="1" hangingPunct="1"/>
            <a:r>
              <a:rPr lang="ja-JP" altLang="en-US" sz="2800"/>
              <a:t>}</a:t>
            </a:r>
          </a:p>
        </p:txBody>
      </p:sp>
      <p:grpSp>
        <p:nvGrpSpPr>
          <p:cNvPr id="414745" name="Group 25"/>
          <p:cNvGrpSpPr>
            <a:grpSpLocks/>
          </p:cNvGrpSpPr>
          <p:nvPr/>
        </p:nvGrpSpPr>
        <p:grpSpPr bwMode="auto">
          <a:xfrm>
            <a:off x="6324600" y="3657600"/>
            <a:ext cx="2047875" cy="2286000"/>
            <a:chOff x="3984" y="2304"/>
            <a:chExt cx="1290" cy="1440"/>
          </a:xfrm>
        </p:grpSpPr>
        <p:sp>
          <p:nvSpPr>
            <p:cNvPr id="36870" name="AutoShape 23"/>
            <p:cNvSpPr>
              <a:spLocks/>
            </p:cNvSpPr>
            <p:nvPr/>
          </p:nvSpPr>
          <p:spPr bwMode="auto">
            <a:xfrm>
              <a:off x="3984" y="2304"/>
              <a:ext cx="192" cy="1440"/>
            </a:xfrm>
            <a:prstGeom prst="rightBrace">
              <a:avLst>
                <a:gd name="adj1" fmla="val 62500"/>
                <a:gd name="adj2" fmla="val 50000"/>
              </a:avLst>
            </a:prstGeom>
            <a:noFill/>
            <a:ln w="28575">
              <a:solidFill>
                <a:srgbClr val="FFFF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6871" name="Text Box 24"/>
            <p:cNvSpPr txBox="1">
              <a:spLocks noChangeArrowheads="1"/>
            </p:cNvSpPr>
            <p:nvPr/>
          </p:nvSpPr>
          <p:spPr bwMode="auto">
            <a:xfrm>
              <a:off x="4128" y="2832"/>
              <a:ext cx="114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solidFill>
                    <a:srgbClr val="FFFF99"/>
                  </a:solidFill>
                </a:rPr>
                <a:t>{}</a:t>
              </a:r>
              <a:r>
                <a:rPr lang="ja-JP" altLang="en-US" sz="2400">
                  <a:solidFill>
                    <a:srgbClr val="FFFF99"/>
                  </a:solidFill>
                </a:rPr>
                <a:t> 内の解析</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14724"/>
                                        </p:tgtEl>
                                        <p:attrNameLst>
                                          <p:attrName>style.visibility</p:attrName>
                                        </p:attrNameLst>
                                      </p:cBhvr>
                                      <p:to>
                                        <p:strVal val="visible"/>
                                      </p:to>
                                    </p:set>
                                    <p:animEffect transition="in" filter="checkerboard(across)">
                                      <p:cBhvr>
                                        <p:cTn id="7" dur="500"/>
                                        <p:tgtEl>
                                          <p:spTgt spid="4147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414745"/>
                                        </p:tgtEl>
                                        <p:attrNameLst>
                                          <p:attrName>style.visibility</p:attrName>
                                        </p:attrNameLst>
                                      </p:cBhvr>
                                      <p:to>
                                        <p:strVal val="visible"/>
                                      </p:to>
                                    </p:set>
                                    <p:animEffect transition="in" filter="checkerboard(across)">
                                      <p:cBhvr>
                                        <p:cTn id="12" dur="500"/>
                                        <p:tgtEl>
                                          <p:spTgt spid="4147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4724" grpId="0" animBg="1"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a:xfrm>
            <a:off x="762000" y="228600"/>
            <a:ext cx="80772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同一の接頭部を持つ場合の解析</a:t>
            </a:r>
          </a:p>
        </p:txBody>
      </p:sp>
      <p:sp>
        <p:nvSpPr>
          <p:cNvPr id="37891" name="Rectangle 3"/>
          <p:cNvSpPr>
            <a:spLocks noGrp="1" noChangeArrowheads="1"/>
          </p:cNvSpPr>
          <p:nvPr>
            <p:ph type="body" idx="4294967295"/>
          </p:nvPr>
        </p:nvSpPr>
        <p:spPr>
          <a:xfrm>
            <a:off x="379413" y="914400"/>
            <a:ext cx="87630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2800">
                <a:effectLst/>
              </a:rPr>
              <a:t>例 : </a:t>
            </a:r>
            <a:r>
              <a:rPr lang="ja-JP" altLang="en-US">
                <a:effectLst/>
              </a:rPr>
              <a:t>&lt;</a:t>
            </a:r>
            <a:r>
              <a:rPr lang="en-US" altLang="ja-JP">
                <a:effectLst/>
              </a:rPr>
              <a:t>Term&gt; ::= &lt;Factor &gt; “+” &lt;Term&gt; | &lt;Factor&gt;</a:t>
            </a:r>
          </a:p>
        </p:txBody>
      </p:sp>
      <p:sp>
        <p:nvSpPr>
          <p:cNvPr id="415749" name="Text Box 5"/>
          <p:cNvSpPr txBox="1">
            <a:spLocks noChangeArrowheads="1"/>
          </p:cNvSpPr>
          <p:nvPr/>
        </p:nvSpPr>
        <p:spPr bwMode="auto">
          <a:xfrm>
            <a:off x="762000" y="1676400"/>
            <a:ext cx="43227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このままプログラムすると…</a:t>
            </a:r>
          </a:p>
        </p:txBody>
      </p:sp>
      <p:sp>
        <p:nvSpPr>
          <p:cNvPr id="415759" name="Rectangle 15"/>
          <p:cNvSpPr>
            <a:spLocks noChangeArrowheads="1"/>
          </p:cNvSpPr>
          <p:nvPr/>
        </p:nvSpPr>
        <p:spPr bwMode="auto">
          <a:xfrm>
            <a:off x="685800" y="2209800"/>
            <a:ext cx="7848600" cy="4419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parseTerm() {</a:t>
            </a:r>
          </a:p>
          <a:p>
            <a:pPr eaLnBrk="1" hangingPunct="1"/>
            <a:r>
              <a:rPr lang="en-US" altLang="ja-JP" sz="2800"/>
              <a:t>    if (token </a:t>
            </a:r>
            <a:r>
              <a:rPr lang="ja-JP" altLang="en-US" sz="2800"/>
              <a:t>∈ </a:t>
            </a:r>
            <a:r>
              <a:rPr lang="en-US" altLang="ja-JP" sz="2800"/>
              <a:t>First (&lt;Factor&gt;)) {</a:t>
            </a:r>
          </a:p>
          <a:p>
            <a:pPr eaLnBrk="1" hangingPunct="1"/>
            <a:r>
              <a:rPr lang="en-US" altLang="ja-JP" sz="2800"/>
              <a:t>        parseFactor();</a:t>
            </a:r>
          </a:p>
          <a:p>
            <a:pPr eaLnBrk="1" hangingPunct="1"/>
            <a:r>
              <a:rPr lang="en-US" altLang="ja-JP" sz="2800"/>
              <a:t>        if (token == “+”) token = nextToken();</a:t>
            </a:r>
          </a:p>
          <a:p>
            <a:pPr eaLnBrk="1" hangingPunct="1"/>
            <a:r>
              <a:rPr lang="en-US" altLang="ja-JP" sz="2800"/>
              <a:t>            else syntaxError();</a:t>
            </a:r>
          </a:p>
          <a:p>
            <a:pPr eaLnBrk="1" hangingPunct="1"/>
            <a:r>
              <a:rPr lang="en-US" altLang="ja-JP" sz="2800"/>
              <a:t>        if (token </a:t>
            </a:r>
            <a:r>
              <a:rPr lang="ja-JP" altLang="en-US" sz="2800"/>
              <a:t>∈ </a:t>
            </a:r>
            <a:r>
              <a:rPr lang="en-US" altLang="ja-JP" sz="2800"/>
              <a:t>First (&lt;Term&gt;)) parseTerm();</a:t>
            </a:r>
          </a:p>
          <a:p>
            <a:pPr eaLnBrk="1" hangingPunct="1"/>
            <a:r>
              <a:rPr lang="en-US" altLang="ja-JP" sz="2800"/>
              <a:t>            else syntaxError();</a:t>
            </a:r>
          </a:p>
          <a:p>
            <a:pPr eaLnBrk="1" hangingPunct="1"/>
            <a:r>
              <a:rPr lang="en-US" altLang="ja-JP" sz="2800"/>
              <a:t>    } else if (token </a:t>
            </a:r>
            <a:r>
              <a:rPr lang="ja-JP" altLang="en-US" sz="2800"/>
              <a:t>∈ </a:t>
            </a:r>
            <a:r>
              <a:rPr lang="en-US" altLang="ja-JP" sz="2800"/>
              <a:t>First (&lt;Factor&gt;)) parseFactor();</a:t>
            </a:r>
          </a:p>
          <a:p>
            <a:pPr eaLnBrk="1" hangingPunct="1"/>
            <a:r>
              <a:rPr lang="ja-JP" altLang="en-US" sz="2800"/>
              <a:t>    </a:t>
            </a:r>
            <a:r>
              <a:rPr lang="en-US" altLang="ja-JP" sz="2800"/>
              <a:t>else syntaxError();</a:t>
            </a:r>
            <a:endParaRPr lang="ja-JP" altLang="en-US" sz="2800"/>
          </a:p>
          <a:p>
            <a:pPr eaLnBrk="1" hangingPunct="1"/>
            <a:r>
              <a:rPr lang="ja-JP" altLang="en-US" sz="2800"/>
              <a:t>}</a:t>
            </a:r>
          </a:p>
        </p:txBody>
      </p:sp>
      <p:grpSp>
        <p:nvGrpSpPr>
          <p:cNvPr id="415763" name="Group 19"/>
          <p:cNvGrpSpPr>
            <a:grpSpLocks/>
          </p:cNvGrpSpPr>
          <p:nvPr/>
        </p:nvGrpSpPr>
        <p:grpSpPr bwMode="auto">
          <a:xfrm>
            <a:off x="1447800" y="3124200"/>
            <a:ext cx="4800600" cy="2590800"/>
            <a:chOff x="912" y="1968"/>
            <a:chExt cx="3024" cy="1632"/>
          </a:xfrm>
        </p:grpSpPr>
        <p:sp>
          <p:nvSpPr>
            <p:cNvPr id="37903" name="Line 16"/>
            <p:cNvSpPr>
              <a:spLocks noChangeShapeType="1"/>
            </p:cNvSpPr>
            <p:nvPr/>
          </p:nvSpPr>
          <p:spPr bwMode="auto">
            <a:xfrm>
              <a:off x="912" y="1968"/>
              <a:ext cx="2448" cy="0"/>
            </a:xfrm>
            <a:prstGeom prst="line">
              <a:avLst/>
            </a:prstGeom>
            <a:noFill/>
            <a:ln w="38100">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7904" name="Line 17"/>
            <p:cNvSpPr>
              <a:spLocks noChangeShapeType="1"/>
            </p:cNvSpPr>
            <p:nvPr/>
          </p:nvSpPr>
          <p:spPr bwMode="auto">
            <a:xfrm>
              <a:off x="1488" y="3600"/>
              <a:ext cx="2448" cy="0"/>
            </a:xfrm>
            <a:prstGeom prst="line">
              <a:avLst/>
            </a:prstGeom>
            <a:noFill/>
            <a:ln w="38100">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sp useBgFill="1">
        <p:nvSpPr>
          <p:cNvPr id="415762" name="Text Box 18"/>
          <p:cNvSpPr txBox="1">
            <a:spLocks noChangeArrowheads="1"/>
          </p:cNvSpPr>
          <p:nvPr/>
        </p:nvSpPr>
        <p:spPr bwMode="auto">
          <a:xfrm>
            <a:off x="5867400" y="2819400"/>
            <a:ext cx="2314575" cy="519113"/>
          </a:xfrm>
          <a:prstGeom prst="rect">
            <a:avLst/>
          </a:prstGeom>
          <a:ln>
            <a:noFill/>
          </a:ln>
          <a:effectLst/>
          <a:extLs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同一の条件式</a:t>
            </a:r>
          </a:p>
        </p:txBody>
      </p:sp>
      <p:sp useBgFill="1">
        <p:nvSpPr>
          <p:cNvPr id="415765" name="AutoShape 21"/>
          <p:cNvSpPr>
            <a:spLocks noChangeArrowheads="1"/>
          </p:cNvSpPr>
          <p:nvPr/>
        </p:nvSpPr>
        <p:spPr bwMode="auto">
          <a:xfrm>
            <a:off x="4419600" y="6019800"/>
            <a:ext cx="3733800" cy="457200"/>
          </a:xfrm>
          <a:prstGeom prst="wedgeRoundRectCallout">
            <a:avLst>
              <a:gd name="adj1" fmla="val 7227"/>
              <a:gd name="adj2" fmla="val -103472"/>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t>絶対にこの分岐には入らない</a:t>
            </a:r>
          </a:p>
        </p:txBody>
      </p:sp>
      <p:grpSp>
        <p:nvGrpSpPr>
          <p:cNvPr id="415771" name="Group 27"/>
          <p:cNvGrpSpPr>
            <a:grpSpLocks/>
          </p:cNvGrpSpPr>
          <p:nvPr/>
        </p:nvGrpSpPr>
        <p:grpSpPr bwMode="auto">
          <a:xfrm>
            <a:off x="3505200" y="1447800"/>
            <a:ext cx="5410200" cy="549275"/>
            <a:chOff x="2208" y="1008"/>
            <a:chExt cx="3408" cy="346"/>
          </a:xfrm>
        </p:grpSpPr>
        <p:sp>
          <p:nvSpPr>
            <p:cNvPr id="37898" name="Line 22"/>
            <p:cNvSpPr>
              <a:spLocks noChangeShapeType="1"/>
            </p:cNvSpPr>
            <p:nvPr/>
          </p:nvSpPr>
          <p:spPr bwMode="auto">
            <a:xfrm>
              <a:off x="2208" y="1008"/>
              <a:ext cx="912" cy="0"/>
            </a:xfrm>
            <a:prstGeom prst="line">
              <a:avLst/>
            </a:prstGeom>
            <a:noFill/>
            <a:ln w="28575">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7899" name="Line 23"/>
            <p:cNvSpPr>
              <a:spLocks noChangeShapeType="1"/>
            </p:cNvSpPr>
            <p:nvPr/>
          </p:nvSpPr>
          <p:spPr bwMode="auto">
            <a:xfrm>
              <a:off x="4704" y="1008"/>
              <a:ext cx="912" cy="0"/>
            </a:xfrm>
            <a:prstGeom prst="line">
              <a:avLst/>
            </a:prstGeom>
            <a:noFill/>
            <a:ln w="28575">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7900" name="Arc 24"/>
            <p:cNvSpPr>
              <a:spLocks/>
            </p:cNvSpPr>
            <p:nvPr/>
          </p:nvSpPr>
          <p:spPr bwMode="auto">
            <a:xfrm flipV="1">
              <a:off x="3936" y="1008"/>
              <a:ext cx="960" cy="96"/>
            </a:xfrm>
            <a:custGeom>
              <a:avLst/>
              <a:gdLst>
                <a:gd name="T0" fmla="*/ 0 w 21600"/>
                <a:gd name="T1" fmla="*/ 0 h 21600"/>
                <a:gd name="T2" fmla="*/ 960 w 21600"/>
                <a:gd name="T3" fmla="*/ 96 h 21600"/>
                <a:gd name="T4" fmla="*/ 0 w 21600"/>
                <a:gd name="T5" fmla="*/ 96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7901" name="Arc 25"/>
            <p:cNvSpPr>
              <a:spLocks/>
            </p:cNvSpPr>
            <p:nvPr/>
          </p:nvSpPr>
          <p:spPr bwMode="auto">
            <a:xfrm flipH="1" flipV="1">
              <a:off x="2976" y="1008"/>
              <a:ext cx="960" cy="96"/>
            </a:xfrm>
            <a:custGeom>
              <a:avLst/>
              <a:gdLst>
                <a:gd name="T0" fmla="*/ 0 w 21600"/>
                <a:gd name="T1" fmla="*/ 0 h 21600"/>
                <a:gd name="T2" fmla="*/ 960 w 21600"/>
                <a:gd name="T3" fmla="*/ 96 h 21600"/>
                <a:gd name="T4" fmla="*/ 0 w 21600"/>
                <a:gd name="T5" fmla="*/ 96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37902" name="Text Box 26"/>
            <p:cNvSpPr txBox="1">
              <a:spLocks noChangeArrowheads="1"/>
            </p:cNvSpPr>
            <p:nvPr/>
          </p:nvSpPr>
          <p:spPr bwMode="auto">
            <a:xfrm>
              <a:off x="3408" y="1104"/>
              <a:ext cx="107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000"/>
                <a:t>同一の接頭部</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415771"/>
                                        </p:tgtEl>
                                        <p:attrNameLst>
                                          <p:attrName>style.visibility</p:attrName>
                                        </p:attrNameLst>
                                      </p:cBhvr>
                                      <p:to>
                                        <p:strVal val="visible"/>
                                      </p:to>
                                    </p:set>
                                    <p:animEffect transition="in" filter="checkerboard(across)">
                                      <p:cBhvr>
                                        <p:cTn id="7" dur="500"/>
                                        <p:tgtEl>
                                          <p:spTgt spid="41577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15749"/>
                                        </p:tgtEl>
                                        <p:attrNameLst>
                                          <p:attrName>style.visibility</p:attrName>
                                        </p:attrNameLst>
                                      </p:cBhvr>
                                      <p:to>
                                        <p:strVal val="visible"/>
                                      </p:to>
                                    </p:set>
                                    <p:animEffect transition="in" filter="checkerboard(across)">
                                      <p:cBhvr>
                                        <p:cTn id="12" dur="500"/>
                                        <p:tgtEl>
                                          <p:spTgt spid="41574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15759"/>
                                        </p:tgtEl>
                                        <p:attrNameLst>
                                          <p:attrName>style.visibility</p:attrName>
                                        </p:attrNameLst>
                                      </p:cBhvr>
                                      <p:to>
                                        <p:strVal val="visible"/>
                                      </p:to>
                                    </p:set>
                                    <p:animEffect transition="in" filter="checkerboard(across)">
                                      <p:cBhvr>
                                        <p:cTn id="17" dur="500"/>
                                        <p:tgtEl>
                                          <p:spTgt spid="41575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415763"/>
                                        </p:tgtEl>
                                        <p:attrNameLst>
                                          <p:attrName>style.visibility</p:attrName>
                                        </p:attrNameLst>
                                      </p:cBhvr>
                                      <p:to>
                                        <p:strVal val="visible"/>
                                      </p:to>
                                    </p:set>
                                    <p:animEffect transition="in" filter="checkerboard(across)">
                                      <p:cBhvr>
                                        <p:cTn id="22" dur="500"/>
                                        <p:tgtEl>
                                          <p:spTgt spid="41576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415762"/>
                                        </p:tgtEl>
                                        <p:attrNameLst>
                                          <p:attrName>style.visibility</p:attrName>
                                        </p:attrNameLst>
                                      </p:cBhvr>
                                      <p:to>
                                        <p:strVal val="visible"/>
                                      </p:to>
                                    </p:set>
                                    <p:animEffect transition="in" filter="checkerboard(across)">
                                      <p:cBhvr>
                                        <p:cTn id="27" dur="500"/>
                                        <p:tgtEl>
                                          <p:spTgt spid="41576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415765"/>
                                        </p:tgtEl>
                                        <p:attrNameLst>
                                          <p:attrName>style.visibility</p:attrName>
                                        </p:attrNameLst>
                                      </p:cBhvr>
                                      <p:to>
                                        <p:strVal val="visible"/>
                                      </p:to>
                                    </p:set>
                                    <p:animEffect transition="in" filter="checkerboard(across)">
                                      <p:cBhvr>
                                        <p:cTn id="32" dur="500"/>
                                        <p:tgtEl>
                                          <p:spTgt spid="4157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5749" grpId="0" autoUpdateAnimBg="0"/>
      <p:bldP spid="415759" grpId="0" animBg="1" autoUpdateAnimBg="0"/>
      <p:bldP spid="415762" grpId="0" animBg="1" autoUpdateAnimBg="0"/>
      <p:bldP spid="415765" grpId="0" animBg="1"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a:xfrm>
            <a:off x="914400" y="304800"/>
            <a:ext cx="8001000" cy="1431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同一の接頭部を持つ場合の解析</a:t>
            </a:r>
          </a:p>
        </p:txBody>
      </p:sp>
      <p:sp>
        <p:nvSpPr>
          <p:cNvPr id="38915" name="Rectangle 3"/>
          <p:cNvSpPr>
            <a:spLocks noGrp="1" noChangeArrowheads="1"/>
          </p:cNvSpPr>
          <p:nvPr>
            <p:ph type="body" idx="4294967295"/>
          </p:nvPr>
        </p:nvSpPr>
        <p:spPr>
          <a:xfrm>
            <a:off x="228600" y="1752600"/>
            <a:ext cx="86868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2800" dirty="0">
                <a:effectLst/>
              </a:rPr>
              <a:t>例 : </a:t>
            </a:r>
            <a:r>
              <a:rPr lang="ja-JP" altLang="en-US" dirty="0">
                <a:effectLst/>
              </a:rPr>
              <a:t>&lt;</a:t>
            </a:r>
            <a:r>
              <a:rPr lang="en-US" altLang="ja-JP" dirty="0">
                <a:effectLst/>
              </a:rPr>
              <a:t>Term&gt; ::= &lt;Factor</a:t>
            </a:r>
            <a:r>
              <a:rPr lang="ja-JP" altLang="en-US" dirty="0">
                <a:effectLst/>
              </a:rPr>
              <a:t>&gt; </a:t>
            </a:r>
            <a:r>
              <a:rPr lang="en-US" altLang="ja-JP" dirty="0">
                <a:effectLst/>
              </a:rPr>
              <a:t>“</a:t>
            </a:r>
            <a:r>
              <a:rPr lang="ja-JP" altLang="en-US" dirty="0">
                <a:effectLst/>
              </a:rPr>
              <a:t>+</a:t>
            </a:r>
            <a:r>
              <a:rPr lang="en-US" altLang="ja-JP" dirty="0">
                <a:effectLst/>
              </a:rPr>
              <a:t>”</a:t>
            </a:r>
            <a:r>
              <a:rPr lang="ja-JP" altLang="en-US" dirty="0">
                <a:effectLst/>
              </a:rPr>
              <a:t> &lt;</a:t>
            </a:r>
            <a:r>
              <a:rPr lang="en-US" altLang="ja-JP" dirty="0">
                <a:effectLst/>
              </a:rPr>
              <a:t>Term&gt; | &lt;Factor&gt;</a:t>
            </a:r>
          </a:p>
        </p:txBody>
      </p:sp>
      <p:grpSp>
        <p:nvGrpSpPr>
          <p:cNvPr id="416781" name="Group 13"/>
          <p:cNvGrpSpPr>
            <a:grpSpLocks/>
          </p:cNvGrpSpPr>
          <p:nvPr/>
        </p:nvGrpSpPr>
        <p:grpSpPr bwMode="auto">
          <a:xfrm>
            <a:off x="990600" y="2971800"/>
            <a:ext cx="6324600" cy="1295400"/>
            <a:chOff x="480" y="1536"/>
            <a:chExt cx="3984" cy="816"/>
          </a:xfrm>
        </p:grpSpPr>
        <p:sp>
          <p:nvSpPr>
            <p:cNvPr id="38918" name="AutoShape 5"/>
            <p:cNvSpPr>
              <a:spLocks noChangeArrowheads="1"/>
            </p:cNvSpPr>
            <p:nvPr/>
          </p:nvSpPr>
          <p:spPr bwMode="auto">
            <a:xfrm>
              <a:off x="1968" y="1536"/>
              <a:ext cx="384" cy="336"/>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8919" name="Text Box 6"/>
            <p:cNvSpPr txBox="1">
              <a:spLocks noChangeArrowheads="1"/>
            </p:cNvSpPr>
            <p:nvPr/>
          </p:nvSpPr>
          <p:spPr bwMode="auto">
            <a:xfrm>
              <a:off x="2304" y="1536"/>
              <a:ext cx="98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左括り出し</a:t>
              </a:r>
            </a:p>
          </p:txBody>
        </p:sp>
        <p:sp>
          <p:nvSpPr>
            <p:cNvPr id="38920" name="Rectangle 7"/>
            <p:cNvSpPr>
              <a:spLocks noChangeArrowheads="1"/>
            </p:cNvSpPr>
            <p:nvPr/>
          </p:nvSpPr>
          <p:spPr bwMode="auto">
            <a:xfrm>
              <a:off x="480" y="1920"/>
              <a:ext cx="3984"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buFont typeface="Wingdings" panose="05000000000000000000" pitchFamily="2" charset="2"/>
                <a:buNone/>
              </a:pPr>
              <a:r>
                <a:rPr lang="ja-JP" altLang="en-US"/>
                <a:t>&lt;</a:t>
              </a:r>
              <a:r>
                <a:rPr lang="en-US" altLang="ja-JP"/>
                <a:t>Term&gt; ::= &lt;Factor&gt; [ “+” &lt;Term&gt; ]</a:t>
              </a:r>
            </a:p>
          </p:txBody>
        </p:sp>
      </p:grpSp>
      <p:sp>
        <p:nvSpPr>
          <p:cNvPr id="416780" name="Text Box 12"/>
          <p:cNvSpPr txBox="1">
            <a:spLocks noChangeArrowheads="1"/>
          </p:cNvSpPr>
          <p:nvPr/>
        </p:nvSpPr>
        <p:spPr bwMode="auto">
          <a:xfrm>
            <a:off x="3276600" y="2362200"/>
            <a:ext cx="26971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左括り出しを行う</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16780"/>
                                        </p:tgtEl>
                                        <p:attrNameLst>
                                          <p:attrName>style.visibility</p:attrName>
                                        </p:attrNameLst>
                                      </p:cBhvr>
                                      <p:to>
                                        <p:strVal val="visible"/>
                                      </p:to>
                                    </p:set>
                                    <p:animEffect transition="in" filter="checkerboard(across)">
                                      <p:cBhvr>
                                        <p:cTn id="7" dur="500"/>
                                        <p:tgtEl>
                                          <p:spTgt spid="41678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416781"/>
                                        </p:tgtEl>
                                        <p:attrNameLst>
                                          <p:attrName>style.visibility</p:attrName>
                                        </p:attrNameLst>
                                      </p:cBhvr>
                                      <p:to>
                                        <p:strVal val="visible"/>
                                      </p:to>
                                    </p:set>
                                    <p:animEffect transition="in" filter="wipe(up)">
                                      <p:cBhvr>
                                        <p:cTn id="12" dur="500"/>
                                        <p:tgtEl>
                                          <p:spTgt spid="4167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6780" grpId="0"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idx="4294967295"/>
          </p:nvPr>
        </p:nvSpPr>
        <p:spPr>
          <a:xfrm>
            <a:off x="914400" y="381000"/>
            <a:ext cx="7924800" cy="1295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同一の接頭部を持つ場合の解析</a:t>
            </a:r>
          </a:p>
        </p:txBody>
      </p:sp>
      <p:sp>
        <p:nvSpPr>
          <p:cNvPr id="39939" name="Rectangle 3"/>
          <p:cNvSpPr>
            <a:spLocks noGrp="1" noChangeArrowheads="1"/>
          </p:cNvSpPr>
          <p:nvPr>
            <p:ph type="body" idx="4294967295"/>
          </p:nvPr>
        </p:nvSpPr>
        <p:spPr>
          <a:xfrm>
            <a:off x="381000" y="1447800"/>
            <a:ext cx="8535988"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 typeface="Wingdings" panose="05000000000000000000" pitchFamily="2" charset="2"/>
              <a:buNone/>
            </a:pPr>
            <a:r>
              <a:rPr lang="ja-JP" altLang="en-US" sz="2800">
                <a:effectLst/>
              </a:rPr>
              <a:t>左括り出し: </a:t>
            </a:r>
            <a:r>
              <a:rPr lang="ja-JP" altLang="en-US">
                <a:effectLst/>
              </a:rPr>
              <a:t>&lt;</a:t>
            </a:r>
            <a:r>
              <a:rPr lang="en-US" altLang="ja-JP">
                <a:effectLst/>
              </a:rPr>
              <a:t>Term&gt; ::= &lt;Factor &gt; [ “+” &lt;Term&gt; ]</a:t>
            </a:r>
          </a:p>
        </p:txBody>
      </p:sp>
      <p:sp>
        <p:nvSpPr>
          <p:cNvPr id="418821" name="Rectangle 5"/>
          <p:cNvSpPr>
            <a:spLocks noChangeArrowheads="1"/>
          </p:cNvSpPr>
          <p:nvPr/>
        </p:nvSpPr>
        <p:spPr bwMode="auto">
          <a:xfrm>
            <a:off x="685800" y="2209800"/>
            <a:ext cx="7772400" cy="4267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parseTerm() {</a:t>
            </a:r>
          </a:p>
          <a:p>
            <a:pPr eaLnBrk="1" hangingPunct="1"/>
            <a:r>
              <a:rPr lang="en-US" altLang="ja-JP" sz="2800"/>
              <a:t>    if (token </a:t>
            </a:r>
            <a:r>
              <a:rPr lang="ja-JP" altLang="en-US" sz="2800"/>
              <a:t>∈ </a:t>
            </a:r>
            <a:r>
              <a:rPr lang="en-US" altLang="ja-JP" sz="2800"/>
              <a:t>First (&lt;Factor&gt;)) parseFactor();</a:t>
            </a:r>
          </a:p>
          <a:p>
            <a:pPr eaLnBrk="1" hangingPunct="1"/>
            <a:r>
              <a:rPr lang="en-US" altLang="ja-JP" sz="2800"/>
              <a:t>        else syntaxError();</a:t>
            </a:r>
          </a:p>
          <a:p>
            <a:pPr eaLnBrk="1" hangingPunct="1"/>
            <a:r>
              <a:rPr lang="en-US" altLang="ja-JP" sz="2800"/>
              <a:t>    if (token == “+”) {</a:t>
            </a:r>
          </a:p>
          <a:p>
            <a:pPr eaLnBrk="1" hangingPunct="1"/>
            <a:r>
              <a:rPr lang="en-US" altLang="ja-JP" sz="2800"/>
              <a:t>        token = nextToken();</a:t>
            </a:r>
          </a:p>
          <a:p>
            <a:pPr eaLnBrk="1" hangingPunct="1"/>
            <a:r>
              <a:rPr lang="en-US" altLang="ja-JP" sz="2800"/>
              <a:t>        if (token </a:t>
            </a:r>
            <a:r>
              <a:rPr lang="ja-JP" altLang="en-US" sz="2800"/>
              <a:t>∈ </a:t>
            </a:r>
            <a:r>
              <a:rPr lang="en-US" altLang="ja-JP" sz="2800"/>
              <a:t>First (&lt;Term&gt;)) </a:t>
            </a:r>
          </a:p>
          <a:p>
            <a:pPr eaLnBrk="1" hangingPunct="1"/>
            <a:r>
              <a:rPr lang="en-US" altLang="ja-JP" sz="2800"/>
              <a:t>            parseTerm();</a:t>
            </a:r>
          </a:p>
          <a:p>
            <a:pPr eaLnBrk="1" hangingPunct="1"/>
            <a:r>
              <a:rPr lang="en-US" altLang="ja-JP" sz="2800"/>
              <a:t>            else syntaxError();</a:t>
            </a:r>
          </a:p>
          <a:p>
            <a:pPr eaLnBrk="1" hangingPunct="1"/>
            <a:r>
              <a:rPr lang="en-US" altLang="ja-JP" sz="2800"/>
              <a:t>    }</a:t>
            </a:r>
            <a:endParaRPr lang="ja-JP" altLang="en-US" sz="2800"/>
          </a:p>
          <a:p>
            <a:pPr eaLnBrk="1" hangingPunct="1"/>
            <a:r>
              <a:rPr lang="ja-JP" altLang="en-US" sz="2800"/>
              <a:t>}</a:t>
            </a:r>
          </a:p>
        </p:txBody>
      </p:sp>
      <p:grpSp>
        <p:nvGrpSpPr>
          <p:cNvPr id="418833" name="Group 17"/>
          <p:cNvGrpSpPr>
            <a:grpSpLocks/>
          </p:cNvGrpSpPr>
          <p:nvPr/>
        </p:nvGrpSpPr>
        <p:grpSpPr bwMode="auto">
          <a:xfrm>
            <a:off x="6324600" y="3657600"/>
            <a:ext cx="1943100" cy="2286000"/>
            <a:chOff x="3984" y="2304"/>
            <a:chExt cx="1224" cy="1440"/>
          </a:xfrm>
        </p:grpSpPr>
        <p:sp>
          <p:nvSpPr>
            <p:cNvPr id="39942" name="AutoShape 18"/>
            <p:cNvSpPr>
              <a:spLocks/>
            </p:cNvSpPr>
            <p:nvPr/>
          </p:nvSpPr>
          <p:spPr bwMode="auto">
            <a:xfrm>
              <a:off x="3984" y="2304"/>
              <a:ext cx="192" cy="1440"/>
            </a:xfrm>
            <a:prstGeom prst="rightBrace">
              <a:avLst>
                <a:gd name="adj1" fmla="val 62500"/>
                <a:gd name="adj2" fmla="val 50000"/>
              </a:avLst>
            </a:prstGeom>
            <a:noFill/>
            <a:ln w="28575">
              <a:solidFill>
                <a:srgbClr val="FFFF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9943" name="Text Box 19"/>
            <p:cNvSpPr txBox="1">
              <a:spLocks noChangeArrowheads="1"/>
            </p:cNvSpPr>
            <p:nvPr/>
          </p:nvSpPr>
          <p:spPr bwMode="auto">
            <a:xfrm>
              <a:off x="4128" y="2832"/>
              <a:ext cx="108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solidFill>
                    <a:srgbClr val="FFFF99"/>
                  </a:solidFill>
                </a:rPr>
                <a:t>[]</a:t>
              </a:r>
              <a:r>
                <a:rPr lang="ja-JP" altLang="en-US" sz="2400">
                  <a:solidFill>
                    <a:srgbClr val="FFFF99"/>
                  </a:solidFill>
                </a:rPr>
                <a:t> 内の解析</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18821"/>
                                        </p:tgtEl>
                                        <p:attrNameLst>
                                          <p:attrName>style.visibility</p:attrName>
                                        </p:attrNameLst>
                                      </p:cBhvr>
                                      <p:to>
                                        <p:strVal val="visible"/>
                                      </p:to>
                                    </p:set>
                                    <p:animEffect transition="in" filter="checkerboard(across)">
                                      <p:cBhvr>
                                        <p:cTn id="7" dur="500"/>
                                        <p:tgtEl>
                                          <p:spTgt spid="41882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418833"/>
                                        </p:tgtEl>
                                        <p:attrNameLst>
                                          <p:attrName>style.visibility</p:attrName>
                                        </p:attrNameLst>
                                      </p:cBhvr>
                                      <p:to>
                                        <p:strVal val="visible"/>
                                      </p:to>
                                    </p:set>
                                    <p:animEffect transition="in" filter="checkerboard(across)">
                                      <p:cBhvr>
                                        <p:cTn id="12" dur="500"/>
                                        <p:tgtEl>
                                          <p:spTgt spid="4188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8821" grpId="0" animBg="1"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idx="4294967295"/>
          </p:nvPr>
        </p:nvSpPr>
        <p:spPr>
          <a:xfrm>
            <a:off x="914400" y="304800"/>
            <a:ext cx="8001000" cy="1431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同一の接頭部を持つ場合の解析</a:t>
            </a:r>
          </a:p>
        </p:txBody>
      </p:sp>
      <p:sp>
        <p:nvSpPr>
          <p:cNvPr id="40963" name="Rectangle 3"/>
          <p:cNvSpPr>
            <a:spLocks noGrp="1" noChangeArrowheads="1"/>
          </p:cNvSpPr>
          <p:nvPr>
            <p:ph type="body" idx="4294967295"/>
          </p:nvPr>
        </p:nvSpPr>
        <p:spPr>
          <a:xfrm>
            <a:off x="228600" y="1752600"/>
            <a:ext cx="8534400" cy="1676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ja-JP" altLang="en-US" sz="2800" dirty="0">
                <a:effectLst/>
              </a:rPr>
              <a:t>例 : </a:t>
            </a:r>
            <a:r>
              <a:rPr lang="ja-JP" altLang="en-US" dirty="0">
                <a:effectLst/>
              </a:rPr>
              <a:t>&lt;</a:t>
            </a:r>
            <a:r>
              <a:rPr lang="en-US" altLang="ja-JP" dirty="0">
                <a:effectLst/>
              </a:rPr>
              <a:t>Term&gt; ::= &lt;Factor</a:t>
            </a:r>
            <a:r>
              <a:rPr lang="ja-JP" altLang="en-US" dirty="0">
                <a:effectLst/>
              </a:rPr>
              <a:t>&gt; </a:t>
            </a:r>
            <a:r>
              <a:rPr lang="en-US" altLang="ja-JP" dirty="0">
                <a:effectLst/>
              </a:rPr>
              <a:t>“</a:t>
            </a:r>
            <a:r>
              <a:rPr lang="ja-JP" altLang="en-US" dirty="0">
                <a:effectLst/>
              </a:rPr>
              <a:t>+</a:t>
            </a:r>
            <a:r>
              <a:rPr lang="en-US" altLang="ja-JP" dirty="0">
                <a:effectLst/>
              </a:rPr>
              <a:t>”</a:t>
            </a:r>
            <a:r>
              <a:rPr lang="ja-JP" altLang="en-US" dirty="0">
                <a:effectLst/>
              </a:rPr>
              <a:t> &lt;</a:t>
            </a:r>
            <a:r>
              <a:rPr lang="en-US" altLang="ja-JP" dirty="0">
                <a:effectLst/>
              </a:rPr>
              <a:t>Term&gt; </a:t>
            </a:r>
          </a:p>
          <a:p>
            <a:pPr>
              <a:lnSpc>
                <a:spcPct val="90000"/>
              </a:lnSpc>
              <a:buFont typeface="Wingdings" panose="05000000000000000000" pitchFamily="2" charset="2"/>
              <a:buNone/>
            </a:pPr>
            <a:r>
              <a:rPr lang="en-US" altLang="ja-JP" dirty="0">
                <a:effectLst/>
              </a:rPr>
              <a:t>                           | &lt;Factor&gt;</a:t>
            </a:r>
            <a:r>
              <a:rPr lang="ja-JP" altLang="en-US" dirty="0">
                <a:effectLst/>
              </a:rPr>
              <a:t> </a:t>
            </a:r>
            <a:r>
              <a:rPr lang="en-US" altLang="ja-JP" dirty="0">
                <a:effectLst/>
              </a:rPr>
              <a:t>“</a:t>
            </a:r>
            <a:r>
              <a:rPr lang="ja-JP" altLang="en-US" dirty="0">
                <a:effectLst/>
              </a:rPr>
              <a:t>-</a:t>
            </a:r>
            <a:r>
              <a:rPr lang="en-US" altLang="ja-JP" dirty="0">
                <a:effectLst/>
              </a:rPr>
              <a:t>”</a:t>
            </a:r>
            <a:r>
              <a:rPr lang="ja-JP" altLang="en-US" dirty="0">
                <a:effectLst/>
              </a:rPr>
              <a:t> &lt;</a:t>
            </a:r>
            <a:r>
              <a:rPr lang="en-US" altLang="ja-JP" dirty="0">
                <a:effectLst/>
              </a:rPr>
              <a:t>Term&gt; </a:t>
            </a:r>
          </a:p>
          <a:p>
            <a:pPr>
              <a:lnSpc>
                <a:spcPct val="90000"/>
              </a:lnSpc>
              <a:buFont typeface="Wingdings" panose="05000000000000000000" pitchFamily="2" charset="2"/>
              <a:buNone/>
            </a:pPr>
            <a:r>
              <a:rPr lang="en-US" altLang="ja-JP" dirty="0">
                <a:effectLst/>
              </a:rPr>
              <a:t>                           | &lt;Factor&gt;</a:t>
            </a:r>
          </a:p>
        </p:txBody>
      </p:sp>
      <p:grpSp>
        <p:nvGrpSpPr>
          <p:cNvPr id="419856" name="Group 16"/>
          <p:cNvGrpSpPr>
            <a:grpSpLocks/>
          </p:cNvGrpSpPr>
          <p:nvPr/>
        </p:nvGrpSpPr>
        <p:grpSpPr bwMode="auto">
          <a:xfrm>
            <a:off x="457200" y="3505200"/>
            <a:ext cx="8458200" cy="1295400"/>
            <a:chOff x="288" y="2208"/>
            <a:chExt cx="5328" cy="816"/>
          </a:xfrm>
        </p:grpSpPr>
        <p:sp>
          <p:nvSpPr>
            <p:cNvPr id="40972" name="AutoShape 5"/>
            <p:cNvSpPr>
              <a:spLocks noChangeArrowheads="1"/>
            </p:cNvSpPr>
            <p:nvPr/>
          </p:nvSpPr>
          <p:spPr bwMode="auto">
            <a:xfrm>
              <a:off x="2112" y="2208"/>
              <a:ext cx="384" cy="336"/>
            </a:xfrm>
            <a:prstGeom prst="downArrow">
              <a:avLst>
                <a:gd name="adj1" fmla="val 50000"/>
                <a:gd name="adj2" fmla="val 25000"/>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0973" name="Text Box 6"/>
            <p:cNvSpPr txBox="1">
              <a:spLocks noChangeArrowheads="1"/>
            </p:cNvSpPr>
            <p:nvPr/>
          </p:nvSpPr>
          <p:spPr bwMode="auto">
            <a:xfrm>
              <a:off x="2448" y="2208"/>
              <a:ext cx="98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左括り出し</a:t>
              </a:r>
            </a:p>
          </p:txBody>
        </p:sp>
        <p:sp>
          <p:nvSpPr>
            <p:cNvPr id="40974" name="Rectangle 7"/>
            <p:cNvSpPr>
              <a:spLocks noChangeArrowheads="1"/>
            </p:cNvSpPr>
            <p:nvPr/>
          </p:nvSpPr>
          <p:spPr bwMode="auto">
            <a:xfrm>
              <a:off x="288" y="2592"/>
              <a:ext cx="5328"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buFont typeface="Wingdings" panose="05000000000000000000" pitchFamily="2" charset="2"/>
                <a:buNone/>
              </a:pPr>
              <a:r>
                <a:rPr lang="ja-JP" altLang="en-US"/>
                <a:t>&lt;</a:t>
              </a:r>
              <a:r>
                <a:rPr lang="en-US" altLang="ja-JP"/>
                <a:t>Term&gt; ::= &lt;Factor&gt; [ “+” &lt;Term&gt; | “-” &lt;Term&gt;]</a:t>
              </a:r>
            </a:p>
          </p:txBody>
        </p:sp>
      </p:grpSp>
      <p:sp>
        <p:nvSpPr>
          <p:cNvPr id="419849" name="Rectangle 9"/>
          <p:cNvSpPr>
            <a:spLocks noChangeArrowheads="1"/>
          </p:cNvSpPr>
          <p:nvPr/>
        </p:nvSpPr>
        <p:spPr bwMode="auto">
          <a:xfrm>
            <a:off x="457200" y="5257800"/>
            <a:ext cx="84582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buFont typeface="Wingdings" panose="05000000000000000000" pitchFamily="2" charset="2"/>
              <a:buNone/>
            </a:pPr>
            <a:r>
              <a:rPr lang="ja-JP" altLang="en-US"/>
              <a:t>&lt;</a:t>
            </a:r>
            <a:r>
              <a:rPr lang="en-US" altLang="ja-JP"/>
              <a:t>Term&gt; ::= &lt;Factor&gt; [ (“+” | “-”) &lt;Term&gt;]</a:t>
            </a:r>
          </a:p>
        </p:txBody>
      </p:sp>
      <p:grpSp>
        <p:nvGrpSpPr>
          <p:cNvPr id="419855" name="Group 15"/>
          <p:cNvGrpSpPr>
            <a:grpSpLocks/>
          </p:cNvGrpSpPr>
          <p:nvPr/>
        </p:nvGrpSpPr>
        <p:grpSpPr bwMode="auto">
          <a:xfrm>
            <a:off x="5029200" y="4648200"/>
            <a:ext cx="3581400" cy="625475"/>
            <a:chOff x="3168" y="2928"/>
            <a:chExt cx="2256" cy="394"/>
          </a:xfrm>
        </p:grpSpPr>
        <p:sp>
          <p:nvSpPr>
            <p:cNvPr id="40967" name="Line 10"/>
            <p:cNvSpPr>
              <a:spLocks noChangeShapeType="1"/>
            </p:cNvSpPr>
            <p:nvPr/>
          </p:nvSpPr>
          <p:spPr bwMode="auto">
            <a:xfrm>
              <a:off x="3168" y="2928"/>
              <a:ext cx="864" cy="0"/>
            </a:xfrm>
            <a:prstGeom prst="line">
              <a:avLst/>
            </a:prstGeom>
            <a:noFill/>
            <a:ln w="28575">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0968" name="Line 11"/>
            <p:cNvSpPr>
              <a:spLocks noChangeShapeType="1"/>
            </p:cNvSpPr>
            <p:nvPr/>
          </p:nvSpPr>
          <p:spPr bwMode="auto">
            <a:xfrm>
              <a:off x="4560" y="2928"/>
              <a:ext cx="864" cy="0"/>
            </a:xfrm>
            <a:prstGeom prst="line">
              <a:avLst/>
            </a:prstGeom>
            <a:noFill/>
            <a:ln w="28575">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0969" name="Arc 12"/>
            <p:cNvSpPr>
              <a:spLocks/>
            </p:cNvSpPr>
            <p:nvPr/>
          </p:nvSpPr>
          <p:spPr bwMode="auto">
            <a:xfrm flipV="1">
              <a:off x="4320" y="2928"/>
              <a:ext cx="480" cy="144"/>
            </a:xfrm>
            <a:custGeom>
              <a:avLst/>
              <a:gdLst>
                <a:gd name="T0" fmla="*/ 0 w 21600"/>
                <a:gd name="T1" fmla="*/ 0 h 21600"/>
                <a:gd name="T2" fmla="*/ 480 w 21600"/>
                <a:gd name="T3" fmla="*/ 144 h 21600"/>
                <a:gd name="T4" fmla="*/ 0 w 21600"/>
                <a:gd name="T5" fmla="*/ 144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0970" name="Arc 13"/>
            <p:cNvSpPr>
              <a:spLocks/>
            </p:cNvSpPr>
            <p:nvPr/>
          </p:nvSpPr>
          <p:spPr bwMode="auto">
            <a:xfrm flipH="1" flipV="1">
              <a:off x="3840" y="2928"/>
              <a:ext cx="480" cy="144"/>
            </a:xfrm>
            <a:custGeom>
              <a:avLst/>
              <a:gdLst>
                <a:gd name="T0" fmla="*/ 0 w 21600"/>
                <a:gd name="T1" fmla="*/ 0 h 21600"/>
                <a:gd name="T2" fmla="*/ 480 w 21600"/>
                <a:gd name="T3" fmla="*/ 144 h 21600"/>
                <a:gd name="T4" fmla="*/ 0 w 21600"/>
                <a:gd name="T5" fmla="*/ 144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40971" name="Text Box 14"/>
            <p:cNvSpPr txBox="1">
              <a:spLocks noChangeArrowheads="1"/>
            </p:cNvSpPr>
            <p:nvPr/>
          </p:nvSpPr>
          <p:spPr bwMode="auto">
            <a:xfrm>
              <a:off x="3792" y="3072"/>
              <a:ext cx="106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000"/>
                <a:t>ここもまとめる</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419856"/>
                                        </p:tgtEl>
                                        <p:attrNameLst>
                                          <p:attrName>style.visibility</p:attrName>
                                        </p:attrNameLst>
                                      </p:cBhvr>
                                      <p:to>
                                        <p:strVal val="visible"/>
                                      </p:to>
                                    </p:set>
                                    <p:animEffect transition="in" filter="wipe(up)">
                                      <p:cBhvr>
                                        <p:cTn id="7" dur="500"/>
                                        <p:tgtEl>
                                          <p:spTgt spid="41985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419855"/>
                                        </p:tgtEl>
                                        <p:attrNameLst>
                                          <p:attrName>style.visibility</p:attrName>
                                        </p:attrNameLst>
                                      </p:cBhvr>
                                      <p:to>
                                        <p:strVal val="visible"/>
                                      </p:to>
                                    </p:set>
                                    <p:animEffect transition="in" filter="checkerboard(across)">
                                      <p:cBhvr>
                                        <p:cTn id="12" dur="500"/>
                                        <p:tgtEl>
                                          <p:spTgt spid="41985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19849"/>
                                        </p:tgtEl>
                                        <p:attrNameLst>
                                          <p:attrName>style.visibility</p:attrName>
                                        </p:attrNameLst>
                                      </p:cBhvr>
                                      <p:to>
                                        <p:strVal val="visible"/>
                                      </p:to>
                                    </p:set>
                                    <p:animEffect transition="in" filter="checkerboard(across)">
                                      <p:cBhvr>
                                        <p:cTn id="17" dur="500"/>
                                        <p:tgtEl>
                                          <p:spTgt spid="4198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49"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xfrm>
            <a:off x="914400" y="381000"/>
            <a:ext cx="7924800" cy="1295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同一の接頭部を持つ場合の解析</a:t>
            </a:r>
          </a:p>
        </p:txBody>
      </p:sp>
      <p:sp>
        <p:nvSpPr>
          <p:cNvPr id="41987" name="Rectangle 3"/>
          <p:cNvSpPr>
            <a:spLocks noGrp="1" noChangeArrowheads="1"/>
          </p:cNvSpPr>
          <p:nvPr>
            <p:ph type="body" idx="4294967295"/>
          </p:nvPr>
        </p:nvSpPr>
        <p:spPr>
          <a:xfrm>
            <a:off x="381000" y="1447800"/>
            <a:ext cx="8535988"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 typeface="Wingdings" panose="05000000000000000000" pitchFamily="2" charset="2"/>
              <a:buNone/>
            </a:pPr>
            <a:r>
              <a:rPr lang="ja-JP" altLang="en-US">
                <a:effectLst/>
              </a:rPr>
              <a:t>&lt;</a:t>
            </a:r>
            <a:r>
              <a:rPr lang="en-US" altLang="ja-JP">
                <a:effectLst/>
              </a:rPr>
              <a:t>Term&gt; ::= &lt;Factor &gt; [ (“+” | “-”) &lt;Term&gt; ]</a:t>
            </a:r>
          </a:p>
        </p:txBody>
      </p:sp>
      <p:sp>
        <p:nvSpPr>
          <p:cNvPr id="420868" name="Rectangle 4"/>
          <p:cNvSpPr>
            <a:spLocks noChangeArrowheads="1"/>
          </p:cNvSpPr>
          <p:nvPr/>
        </p:nvSpPr>
        <p:spPr bwMode="auto">
          <a:xfrm>
            <a:off x="685800" y="2209800"/>
            <a:ext cx="7772400" cy="4267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parseTerm() {</a:t>
            </a:r>
          </a:p>
          <a:p>
            <a:pPr eaLnBrk="1" hangingPunct="1"/>
            <a:r>
              <a:rPr lang="en-US" altLang="ja-JP" sz="2800"/>
              <a:t>    if (token </a:t>
            </a:r>
            <a:r>
              <a:rPr lang="ja-JP" altLang="en-US" sz="2800"/>
              <a:t>∈ </a:t>
            </a:r>
            <a:r>
              <a:rPr lang="en-US" altLang="ja-JP" sz="2800"/>
              <a:t>First (&lt;Factor&gt;)) parseFactor();</a:t>
            </a:r>
          </a:p>
          <a:p>
            <a:pPr eaLnBrk="1" hangingPunct="1"/>
            <a:r>
              <a:rPr lang="en-US" altLang="ja-JP" sz="2800"/>
              <a:t>        else syntaxError();</a:t>
            </a:r>
          </a:p>
          <a:p>
            <a:pPr eaLnBrk="1" hangingPunct="1"/>
            <a:r>
              <a:rPr lang="en-US" altLang="ja-JP" sz="2800"/>
              <a:t>    if (token == “+” || token == “-”) {</a:t>
            </a:r>
          </a:p>
          <a:p>
            <a:pPr eaLnBrk="1" hangingPunct="1"/>
            <a:r>
              <a:rPr lang="en-US" altLang="ja-JP" sz="2800"/>
              <a:t>        token = nextToken();</a:t>
            </a:r>
          </a:p>
          <a:p>
            <a:pPr eaLnBrk="1" hangingPunct="1"/>
            <a:r>
              <a:rPr lang="en-US" altLang="ja-JP" sz="2800"/>
              <a:t>        if (token </a:t>
            </a:r>
            <a:r>
              <a:rPr lang="ja-JP" altLang="en-US" sz="2800"/>
              <a:t>∈ </a:t>
            </a:r>
            <a:r>
              <a:rPr lang="en-US" altLang="ja-JP" sz="2800"/>
              <a:t>First (&lt;Term&gt;))</a:t>
            </a:r>
          </a:p>
          <a:p>
            <a:pPr eaLnBrk="1" hangingPunct="1"/>
            <a:r>
              <a:rPr lang="en-US" altLang="ja-JP" sz="2800"/>
              <a:t>            parseTerm();</a:t>
            </a:r>
          </a:p>
          <a:p>
            <a:pPr eaLnBrk="1" hangingPunct="1"/>
            <a:r>
              <a:rPr lang="en-US" altLang="ja-JP" sz="2800"/>
              <a:t>            else syntaxError();</a:t>
            </a:r>
          </a:p>
          <a:p>
            <a:pPr eaLnBrk="1" hangingPunct="1"/>
            <a:r>
              <a:rPr lang="en-US" altLang="ja-JP" sz="2800"/>
              <a:t>    }</a:t>
            </a:r>
            <a:endParaRPr lang="ja-JP" altLang="en-US" sz="2800"/>
          </a:p>
          <a:p>
            <a:pPr eaLnBrk="1" hangingPunct="1"/>
            <a:r>
              <a:rPr lang="ja-JP" altLang="en-US" sz="2800"/>
              <a:t>}</a:t>
            </a:r>
          </a:p>
        </p:txBody>
      </p:sp>
      <p:grpSp>
        <p:nvGrpSpPr>
          <p:cNvPr id="420869" name="Group 5"/>
          <p:cNvGrpSpPr>
            <a:grpSpLocks/>
          </p:cNvGrpSpPr>
          <p:nvPr/>
        </p:nvGrpSpPr>
        <p:grpSpPr bwMode="auto">
          <a:xfrm>
            <a:off x="6324600" y="3657600"/>
            <a:ext cx="1943100" cy="2286000"/>
            <a:chOff x="3984" y="2304"/>
            <a:chExt cx="1224" cy="1440"/>
          </a:xfrm>
        </p:grpSpPr>
        <p:sp>
          <p:nvSpPr>
            <p:cNvPr id="41990" name="AutoShape 6"/>
            <p:cNvSpPr>
              <a:spLocks/>
            </p:cNvSpPr>
            <p:nvPr/>
          </p:nvSpPr>
          <p:spPr bwMode="auto">
            <a:xfrm>
              <a:off x="3984" y="2304"/>
              <a:ext cx="192" cy="1440"/>
            </a:xfrm>
            <a:prstGeom prst="rightBrace">
              <a:avLst>
                <a:gd name="adj1" fmla="val 62500"/>
                <a:gd name="adj2" fmla="val 50000"/>
              </a:avLst>
            </a:prstGeom>
            <a:noFill/>
            <a:ln w="28575">
              <a:solidFill>
                <a:srgbClr val="FFFF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1991" name="Text Box 7"/>
            <p:cNvSpPr txBox="1">
              <a:spLocks noChangeArrowheads="1"/>
            </p:cNvSpPr>
            <p:nvPr/>
          </p:nvSpPr>
          <p:spPr bwMode="auto">
            <a:xfrm>
              <a:off x="4128" y="2832"/>
              <a:ext cx="108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solidFill>
                    <a:srgbClr val="FFFF99"/>
                  </a:solidFill>
                </a:rPr>
                <a:t>[]</a:t>
              </a:r>
              <a:r>
                <a:rPr lang="ja-JP" altLang="en-US" sz="2400">
                  <a:solidFill>
                    <a:srgbClr val="FFFF99"/>
                  </a:solidFill>
                </a:rPr>
                <a:t> 内の解析</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20868"/>
                                        </p:tgtEl>
                                        <p:attrNameLst>
                                          <p:attrName>style.visibility</p:attrName>
                                        </p:attrNameLst>
                                      </p:cBhvr>
                                      <p:to>
                                        <p:strVal val="visible"/>
                                      </p:to>
                                    </p:set>
                                    <p:animEffect transition="in" filter="checkerboard(across)">
                                      <p:cBhvr>
                                        <p:cTn id="7" dur="500"/>
                                        <p:tgtEl>
                                          <p:spTgt spid="42086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420869"/>
                                        </p:tgtEl>
                                        <p:attrNameLst>
                                          <p:attrName>style.visibility</p:attrName>
                                        </p:attrNameLst>
                                      </p:cBhvr>
                                      <p:to>
                                        <p:strVal val="visible"/>
                                      </p:to>
                                    </p:set>
                                    <p:animEffect transition="in" filter="checkerboard(across)">
                                      <p:cBhvr>
                                        <p:cTn id="12" dur="500"/>
                                        <p:tgtEl>
                                          <p:spTgt spid="4208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0868" grpId="0" animBg="1"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066800" y="304800"/>
            <a:ext cx="75438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構文解析時のエラー処理</a:t>
            </a:r>
          </a:p>
        </p:txBody>
      </p:sp>
      <p:sp>
        <p:nvSpPr>
          <p:cNvPr id="43011" name="Rectangle 3"/>
          <p:cNvSpPr>
            <a:spLocks noGrp="1" noChangeArrowheads="1"/>
          </p:cNvSpPr>
          <p:nvPr>
            <p:ph type="body" idx="1"/>
          </p:nvPr>
        </p:nvSpPr>
        <p:spPr>
          <a:xfrm>
            <a:off x="1066800" y="1066800"/>
            <a:ext cx="75438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ja-JP" altLang="en-US" sz="2800">
                <a:effectLst/>
              </a:rPr>
              <a:t>入力がマクロ構文と一致しなかった</a:t>
            </a:r>
          </a:p>
          <a:p>
            <a:pPr>
              <a:lnSpc>
                <a:spcPct val="90000"/>
              </a:lnSpc>
              <a:buFont typeface="Wingdings" panose="05000000000000000000" pitchFamily="2" charset="2"/>
              <a:buNone/>
            </a:pPr>
            <a:r>
              <a:rPr lang="ja-JP" altLang="en-US" sz="2800">
                <a:effectLst/>
              </a:rPr>
              <a:t>    ⇒構文解析エラー</a:t>
            </a:r>
          </a:p>
        </p:txBody>
      </p:sp>
      <p:sp>
        <p:nvSpPr>
          <p:cNvPr id="43012" name="Rectangle 4"/>
          <p:cNvSpPr>
            <a:spLocks noChangeArrowheads="1"/>
          </p:cNvSpPr>
          <p:nvPr/>
        </p:nvSpPr>
        <p:spPr bwMode="auto">
          <a:xfrm>
            <a:off x="304800" y="1981200"/>
            <a:ext cx="8534400" cy="4267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err="1"/>
              <a:t>parseMainFunction</a:t>
            </a:r>
            <a:r>
              <a:rPr lang="en-US" altLang="ja-JP" sz="2800" dirty="0"/>
              <a:t>() {</a:t>
            </a:r>
          </a:p>
          <a:p>
            <a:pPr eaLnBrk="1" hangingPunct="1"/>
            <a:r>
              <a:rPr lang="en-US" altLang="ja-JP" sz="2800" dirty="0"/>
              <a:t>    if (token == “main”</a:t>
            </a:r>
            <a:r>
              <a:rPr lang="ja-JP" altLang="en-US" sz="2800" dirty="0"/>
              <a:t>) </a:t>
            </a:r>
            <a:r>
              <a:rPr lang="en-US" altLang="ja-JP" sz="2800" dirty="0"/>
              <a:t>token = </a:t>
            </a:r>
            <a:r>
              <a:rPr lang="en-US" altLang="ja-JP" sz="2800" dirty="0" err="1"/>
              <a:t>nextToken</a:t>
            </a:r>
            <a:r>
              <a:rPr lang="en-US" altLang="ja-JP" sz="2800" dirty="0"/>
              <a:t>();</a:t>
            </a:r>
          </a:p>
          <a:p>
            <a:pPr eaLnBrk="1" hangingPunct="1"/>
            <a:r>
              <a:rPr lang="en-US" altLang="ja-JP" sz="2800" dirty="0"/>
              <a:t>       else </a:t>
            </a:r>
            <a:r>
              <a:rPr lang="en-US" altLang="ja-JP" sz="2800" dirty="0" err="1">
                <a:solidFill>
                  <a:srgbClr val="FF99CC"/>
                </a:solidFill>
              </a:rPr>
              <a:t>syntaxError</a:t>
            </a:r>
            <a:r>
              <a:rPr lang="en-US" altLang="ja-JP" sz="2800" dirty="0">
                <a:solidFill>
                  <a:srgbClr val="FF99CC"/>
                </a:solidFill>
              </a:rPr>
              <a:t> (“main </a:t>
            </a:r>
            <a:r>
              <a:rPr lang="ja-JP" altLang="en-US" sz="2800" dirty="0">
                <a:solidFill>
                  <a:srgbClr val="FF99CC"/>
                </a:solidFill>
              </a:rPr>
              <a:t>がありません</a:t>
            </a:r>
            <a:r>
              <a:rPr lang="en-US" altLang="ja-JP" sz="2800" dirty="0">
                <a:solidFill>
                  <a:srgbClr val="FF99CC"/>
                </a:solidFill>
              </a:rPr>
              <a:t>”</a:t>
            </a:r>
            <a:r>
              <a:rPr lang="ja-JP" altLang="en-US" sz="2800" dirty="0">
                <a:solidFill>
                  <a:srgbClr val="FF99CC"/>
                </a:solidFill>
              </a:rPr>
              <a:t>);</a:t>
            </a:r>
          </a:p>
          <a:p>
            <a:pPr eaLnBrk="1" hangingPunct="1"/>
            <a:r>
              <a:rPr lang="ja-JP" altLang="en-US" sz="2800" dirty="0"/>
              <a:t>    </a:t>
            </a:r>
            <a:r>
              <a:rPr lang="en-US" altLang="ja-JP" sz="2800" dirty="0"/>
              <a:t>if (token == “(”) token = </a:t>
            </a:r>
            <a:r>
              <a:rPr lang="en-US" altLang="ja-JP" sz="2800" dirty="0" err="1"/>
              <a:t>nextToken</a:t>
            </a:r>
            <a:r>
              <a:rPr lang="en-US" altLang="ja-JP" sz="2800" dirty="0"/>
              <a:t>();</a:t>
            </a:r>
          </a:p>
          <a:p>
            <a:pPr eaLnBrk="1" hangingPunct="1"/>
            <a:r>
              <a:rPr lang="en-US" altLang="ja-JP" sz="2800" dirty="0"/>
              <a:t>       else </a:t>
            </a:r>
            <a:r>
              <a:rPr lang="en-US" altLang="ja-JP" sz="2800" dirty="0" err="1">
                <a:solidFill>
                  <a:srgbClr val="FF99CC"/>
                </a:solidFill>
              </a:rPr>
              <a:t>syntaxError</a:t>
            </a:r>
            <a:r>
              <a:rPr lang="en-US" altLang="ja-JP" sz="2800" dirty="0">
                <a:solidFill>
                  <a:srgbClr val="FF99CC"/>
                </a:solidFill>
              </a:rPr>
              <a:t> (“( </a:t>
            </a:r>
            <a:r>
              <a:rPr lang="ja-JP" altLang="en-US" sz="2800" dirty="0">
                <a:solidFill>
                  <a:srgbClr val="FF99CC"/>
                </a:solidFill>
              </a:rPr>
              <a:t>がありません</a:t>
            </a:r>
            <a:r>
              <a:rPr lang="en-US" altLang="ja-JP" sz="2800" dirty="0">
                <a:solidFill>
                  <a:srgbClr val="FF99CC"/>
                </a:solidFill>
              </a:rPr>
              <a:t>”</a:t>
            </a:r>
            <a:r>
              <a:rPr lang="ja-JP" altLang="en-US" sz="2800" dirty="0">
                <a:solidFill>
                  <a:srgbClr val="FF99CC"/>
                </a:solidFill>
              </a:rPr>
              <a:t>);</a:t>
            </a:r>
          </a:p>
          <a:p>
            <a:pPr eaLnBrk="1" hangingPunct="1"/>
            <a:r>
              <a:rPr lang="ja-JP" altLang="en-US" sz="2800" dirty="0"/>
              <a:t>    </a:t>
            </a:r>
            <a:r>
              <a:rPr lang="en-US" altLang="ja-JP" sz="2800" dirty="0"/>
              <a:t>if (token == “)”) token = </a:t>
            </a:r>
            <a:r>
              <a:rPr lang="en-US" altLang="ja-JP" sz="2800" dirty="0" err="1"/>
              <a:t>nextToken</a:t>
            </a:r>
            <a:r>
              <a:rPr lang="en-US" altLang="ja-JP" sz="2800" dirty="0"/>
              <a:t>();</a:t>
            </a:r>
          </a:p>
          <a:p>
            <a:pPr eaLnBrk="1" hangingPunct="1"/>
            <a:r>
              <a:rPr lang="en-US" altLang="ja-JP" sz="2800" dirty="0"/>
              <a:t>       else </a:t>
            </a:r>
            <a:r>
              <a:rPr lang="en-US" altLang="ja-JP" sz="2800" dirty="0" err="1">
                <a:solidFill>
                  <a:srgbClr val="FF99CC"/>
                </a:solidFill>
              </a:rPr>
              <a:t>syntaxError</a:t>
            </a:r>
            <a:r>
              <a:rPr lang="en-US" altLang="ja-JP" sz="2800" dirty="0">
                <a:solidFill>
                  <a:srgbClr val="FF99CC"/>
                </a:solidFill>
              </a:rPr>
              <a:t> (“) </a:t>
            </a:r>
            <a:r>
              <a:rPr lang="ja-JP" altLang="en-US" sz="2800" dirty="0">
                <a:solidFill>
                  <a:srgbClr val="FF99CC"/>
                </a:solidFill>
              </a:rPr>
              <a:t>がありません</a:t>
            </a:r>
            <a:r>
              <a:rPr lang="en-US" altLang="ja-JP" sz="2800" dirty="0">
                <a:solidFill>
                  <a:srgbClr val="FF99CC"/>
                </a:solidFill>
              </a:rPr>
              <a:t>”</a:t>
            </a:r>
            <a:r>
              <a:rPr lang="ja-JP" altLang="en-US" sz="2800" dirty="0">
                <a:solidFill>
                  <a:srgbClr val="FF99CC"/>
                </a:solidFill>
              </a:rPr>
              <a:t>);</a:t>
            </a:r>
          </a:p>
          <a:p>
            <a:pPr eaLnBrk="1" hangingPunct="1"/>
            <a:r>
              <a:rPr lang="ja-JP" altLang="en-US" sz="2800" dirty="0"/>
              <a:t>    </a:t>
            </a:r>
            <a:r>
              <a:rPr lang="en-US" altLang="ja-JP" sz="2800" dirty="0"/>
              <a:t>if (token </a:t>
            </a:r>
            <a:r>
              <a:rPr lang="ja-JP" altLang="en-US" sz="2800" dirty="0"/>
              <a:t>∈ </a:t>
            </a:r>
            <a:r>
              <a:rPr lang="en-US" altLang="ja-JP" sz="2800" dirty="0"/>
              <a:t>First (&lt;Block&gt;)) </a:t>
            </a:r>
            <a:r>
              <a:rPr lang="en-US" altLang="ja-JP" sz="2800" dirty="0" err="1"/>
              <a:t>parseBlock</a:t>
            </a:r>
            <a:r>
              <a:rPr lang="en-US" altLang="ja-JP" sz="2800" dirty="0"/>
              <a:t>();</a:t>
            </a:r>
          </a:p>
          <a:p>
            <a:pPr eaLnBrk="1" hangingPunct="1"/>
            <a:r>
              <a:rPr lang="en-US" altLang="ja-JP" sz="2800" dirty="0"/>
              <a:t>       else </a:t>
            </a:r>
            <a:r>
              <a:rPr lang="en-US" altLang="ja-JP" sz="2800" dirty="0" err="1">
                <a:solidFill>
                  <a:srgbClr val="FF99CC"/>
                </a:solidFill>
              </a:rPr>
              <a:t>syntaxError</a:t>
            </a:r>
            <a:r>
              <a:rPr lang="en-US" altLang="ja-JP" sz="2800" dirty="0">
                <a:solidFill>
                  <a:srgbClr val="FF99CC"/>
                </a:solidFill>
              </a:rPr>
              <a:t> (First (&lt;Block&gt;) + “</a:t>
            </a:r>
            <a:r>
              <a:rPr lang="ja-JP" altLang="en-US" sz="2800" dirty="0">
                <a:solidFill>
                  <a:srgbClr val="FF99CC"/>
                </a:solidFill>
              </a:rPr>
              <a:t>がありません</a:t>
            </a:r>
            <a:r>
              <a:rPr lang="en-US" altLang="ja-JP" sz="2800" dirty="0">
                <a:solidFill>
                  <a:srgbClr val="FF99CC"/>
                </a:solidFill>
              </a:rPr>
              <a:t>”</a:t>
            </a:r>
            <a:r>
              <a:rPr lang="ja-JP" altLang="en-US" sz="2800" dirty="0">
                <a:solidFill>
                  <a:srgbClr val="FF99CC"/>
                </a:solidFill>
              </a:rPr>
              <a:t>);</a:t>
            </a:r>
          </a:p>
          <a:p>
            <a:pPr eaLnBrk="1" hangingPunct="1"/>
            <a:r>
              <a:rPr lang="ja-JP" altLang="en-US" sz="2800" dirty="0"/>
              <a:t>}</a:t>
            </a:r>
          </a:p>
        </p:txBody>
      </p:sp>
      <p:sp>
        <p:nvSpPr>
          <p:cNvPr id="381957" name="Text Box 5"/>
          <p:cNvSpPr txBox="1">
            <a:spLocks noChangeArrowheads="1"/>
          </p:cNvSpPr>
          <p:nvPr/>
        </p:nvSpPr>
        <p:spPr bwMode="auto">
          <a:xfrm>
            <a:off x="1524000" y="6172200"/>
            <a:ext cx="7319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エラー検出時はエラーメッセージを表示して停止</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81957"/>
                                        </p:tgtEl>
                                        <p:attrNameLst>
                                          <p:attrName>style.visibility</p:attrName>
                                        </p:attrNameLst>
                                      </p:cBhvr>
                                      <p:to>
                                        <p:strVal val="visible"/>
                                      </p:to>
                                    </p:set>
                                    <p:animEffect transition="in" filter="checkerboard(across)">
                                      <p:cBhvr>
                                        <p:cTn id="7" dur="500"/>
                                        <p:tgtEl>
                                          <p:spTgt spid="3819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1957"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構文解析系</a:t>
            </a:r>
            <a:br>
              <a:rPr lang="ja-JP" altLang="en-US">
                <a:effectLst/>
              </a:rPr>
            </a:br>
            <a:r>
              <a:rPr lang="ja-JP" altLang="en-US" sz="4000">
                <a:effectLst/>
              </a:rPr>
              <a:t>(</a:t>
            </a:r>
            <a:r>
              <a:rPr lang="en-US" altLang="ja-JP" sz="4000">
                <a:effectLst/>
              </a:rPr>
              <a:t>syntax analizer, parser)</a:t>
            </a:r>
          </a:p>
        </p:txBody>
      </p:sp>
      <p:sp>
        <p:nvSpPr>
          <p:cNvPr id="45059" name="Rectangle 3"/>
          <p:cNvSpPr>
            <a:spLocks noGrp="1" noChangeArrowheads="1"/>
          </p:cNvSpPr>
          <p:nvPr>
            <p:ph type="body" idx="1"/>
          </p:nvPr>
        </p:nvSpPr>
        <p:spPr>
          <a:xfrm>
            <a:off x="316375" y="1630363"/>
            <a:ext cx="7620000" cy="1219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構文解析系</a:t>
            </a:r>
          </a:p>
          <a:p>
            <a:pPr lvl="1"/>
            <a:r>
              <a:rPr lang="ja-JP" altLang="en-US" dirty="0">
                <a:effectLst/>
              </a:rPr>
              <a:t>構文解析木を作成</a:t>
            </a:r>
          </a:p>
        </p:txBody>
      </p:sp>
      <p:sp>
        <p:nvSpPr>
          <p:cNvPr id="126980" name="Rectangle 4"/>
          <p:cNvSpPr>
            <a:spLocks noChangeArrowheads="1"/>
          </p:cNvSpPr>
          <p:nvPr/>
        </p:nvSpPr>
        <p:spPr bwMode="auto">
          <a:xfrm>
            <a:off x="304800" y="2971800"/>
            <a:ext cx="2590800" cy="1219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dirty="0"/>
              <a:t>if (</a:t>
            </a:r>
            <a:r>
              <a:rPr lang="en-US" altLang="ja-JP" dirty="0" err="1"/>
              <a:t>ans</a:t>
            </a:r>
            <a:r>
              <a:rPr lang="en-US" altLang="ja-JP" dirty="0"/>
              <a:t> &gt; 123 )</a:t>
            </a:r>
            <a:r>
              <a:rPr lang="en-US" altLang="ja-JP" sz="2000" dirty="0">
                <a:solidFill>
                  <a:srgbClr val="FFFF66"/>
                </a:solidFill>
              </a:rPr>
              <a:t>　</a:t>
            </a:r>
          </a:p>
          <a:p>
            <a:pPr eaLnBrk="1" hangingPunct="1">
              <a:spcBef>
                <a:spcPct val="0"/>
              </a:spcBef>
              <a:buClrTx/>
              <a:buSzTx/>
              <a:buFontTx/>
              <a:buNone/>
            </a:pPr>
            <a:r>
              <a:rPr lang="en-US" altLang="ja-JP" dirty="0"/>
              <a:t>  output (‘1’) ; </a:t>
            </a:r>
          </a:p>
        </p:txBody>
      </p:sp>
      <p:sp>
        <p:nvSpPr>
          <p:cNvPr id="126981" name="Text Box 5"/>
          <p:cNvSpPr txBox="1">
            <a:spLocks noChangeArrowheads="1"/>
          </p:cNvSpPr>
          <p:nvPr/>
        </p:nvSpPr>
        <p:spPr bwMode="auto">
          <a:xfrm>
            <a:off x="4953000" y="1752600"/>
            <a:ext cx="955675" cy="5984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a:t>if </a:t>
            </a:r>
            <a:r>
              <a:rPr lang="ja-JP" altLang="en-US"/>
              <a:t>文</a:t>
            </a:r>
          </a:p>
        </p:txBody>
      </p:sp>
      <p:grpSp>
        <p:nvGrpSpPr>
          <p:cNvPr id="127021" name="Group 45"/>
          <p:cNvGrpSpPr>
            <a:grpSpLocks/>
          </p:cNvGrpSpPr>
          <p:nvPr/>
        </p:nvGrpSpPr>
        <p:grpSpPr bwMode="auto">
          <a:xfrm>
            <a:off x="3581400" y="2362200"/>
            <a:ext cx="3733800" cy="838200"/>
            <a:chOff x="2160" y="1920"/>
            <a:chExt cx="2352" cy="528"/>
          </a:xfrm>
        </p:grpSpPr>
        <p:sp>
          <p:nvSpPr>
            <p:cNvPr id="45102" name="Oval 6"/>
            <p:cNvSpPr>
              <a:spLocks noChangeArrowheads="1"/>
            </p:cNvSpPr>
            <p:nvPr/>
          </p:nvSpPr>
          <p:spPr bwMode="auto">
            <a:xfrm>
              <a:off x="2160" y="2112"/>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a:t>if</a:t>
              </a:r>
            </a:p>
          </p:txBody>
        </p:sp>
        <p:sp>
          <p:nvSpPr>
            <p:cNvPr id="45103" name="Oval 7"/>
            <p:cNvSpPr>
              <a:spLocks noChangeArrowheads="1"/>
            </p:cNvSpPr>
            <p:nvPr/>
          </p:nvSpPr>
          <p:spPr bwMode="auto">
            <a:xfrm>
              <a:off x="2592" y="2112"/>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a:t>(</a:t>
              </a:r>
            </a:p>
          </p:txBody>
        </p:sp>
        <p:sp>
          <p:nvSpPr>
            <p:cNvPr id="45104" name="Rectangle 8"/>
            <p:cNvSpPr>
              <a:spLocks noChangeArrowheads="1"/>
            </p:cNvSpPr>
            <p:nvPr/>
          </p:nvSpPr>
          <p:spPr bwMode="auto">
            <a:xfrm>
              <a:off x="3072" y="2112"/>
              <a:ext cx="432"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式</a:t>
              </a:r>
            </a:p>
          </p:txBody>
        </p:sp>
        <p:sp>
          <p:nvSpPr>
            <p:cNvPr id="45105" name="Oval 9"/>
            <p:cNvSpPr>
              <a:spLocks noChangeArrowheads="1"/>
            </p:cNvSpPr>
            <p:nvPr/>
          </p:nvSpPr>
          <p:spPr bwMode="auto">
            <a:xfrm>
              <a:off x="3600" y="2112"/>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a:t>)</a:t>
              </a:r>
            </a:p>
          </p:txBody>
        </p:sp>
        <p:sp>
          <p:nvSpPr>
            <p:cNvPr id="45106" name="Rectangle 10"/>
            <p:cNvSpPr>
              <a:spLocks noChangeArrowheads="1"/>
            </p:cNvSpPr>
            <p:nvPr/>
          </p:nvSpPr>
          <p:spPr bwMode="auto">
            <a:xfrm>
              <a:off x="4080" y="2112"/>
              <a:ext cx="432"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文</a:t>
              </a:r>
            </a:p>
          </p:txBody>
        </p:sp>
        <p:sp>
          <p:nvSpPr>
            <p:cNvPr id="45107" name="Line 11"/>
            <p:cNvSpPr>
              <a:spLocks noChangeShapeType="1"/>
            </p:cNvSpPr>
            <p:nvPr/>
          </p:nvSpPr>
          <p:spPr bwMode="auto">
            <a:xfrm flipH="1">
              <a:off x="2352" y="1920"/>
              <a:ext cx="960"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5108" name="Line 12"/>
            <p:cNvSpPr>
              <a:spLocks noChangeShapeType="1"/>
            </p:cNvSpPr>
            <p:nvPr/>
          </p:nvSpPr>
          <p:spPr bwMode="auto">
            <a:xfrm flipH="1">
              <a:off x="2784" y="1920"/>
              <a:ext cx="528"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5109" name="Line 13"/>
            <p:cNvSpPr>
              <a:spLocks noChangeShapeType="1"/>
            </p:cNvSpPr>
            <p:nvPr/>
          </p:nvSpPr>
          <p:spPr bwMode="auto">
            <a:xfrm>
              <a:off x="3312" y="1920"/>
              <a:ext cx="0"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5110" name="Line 14"/>
            <p:cNvSpPr>
              <a:spLocks noChangeShapeType="1"/>
            </p:cNvSpPr>
            <p:nvPr/>
          </p:nvSpPr>
          <p:spPr bwMode="auto">
            <a:xfrm>
              <a:off x="3312" y="1920"/>
              <a:ext cx="432"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5111" name="Line 15"/>
            <p:cNvSpPr>
              <a:spLocks noChangeShapeType="1"/>
            </p:cNvSpPr>
            <p:nvPr/>
          </p:nvSpPr>
          <p:spPr bwMode="auto">
            <a:xfrm>
              <a:off x="3312" y="1920"/>
              <a:ext cx="1008"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127024" name="Group 48"/>
          <p:cNvGrpSpPr>
            <a:grpSpLocks/>
          </p:cNvGrpSpPr>
          <p:nvPr/>
        </p:nvGrpSpPr>
        <p:grpSpPr bwMode="auto">
          <a:xfrm>
            <a:off x="2971800" y="4038600"/>
            <a:ext cx="838200" cy="838200"/>
            <a:chOff x="1776" y="2880"/>
            <a:chExt cx="528" cy="528"/>
          </a:xfrm>
        </p:grpSpPr>
        <p:sp>
          <p:nvSpPr>
            <p:cNvPr id="45100" name="Rectangle 19"/>
            <p:cNvSpPr>
              <a:spLocks noChangeArrowheads="1"/>
            </p:cNvSpPr>
            <p:nvPr/>
          </p:nvSpPr>
          <p:spPr bwMode="auto">
            <a:xfrm>
              <a:off x="1776" y="3072"/>
              <a:ext cx="52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変数</a:t>
              </a:r>
            </a:p>
          </p:txBody>
        </p:sp>
        <p:sp>
          <p:nvSpPr>
            <p:cNvPr id="45101" name="Line 21"/>
            <p:cNvSpPr>
              <a:spLocks noChangeShapeType="1"/>
            </p:cNvSpPr>
            <p:nvPr/>
          </p:nvSpPr>
          <p:spPr bwMode="auto">
            <a:xfrm>
              <a:off x="2016" y="2880"/>
              <a:ext cx="0"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127025" name="Group 49"/>
          <p:cNvGrpSpPr>
            <a:grpSpLocks/>
          </p:cNvGrpSpPr>
          <p:nvPr/>
        </p:nvGrpSpPr>
        <p:grpSpPr bwMode="auto">
          <a:xfrm>
            <a:off x="4419600" y="4038600"/>
            <a:ext cx="838200" cy="838200"/>
            <a:chOff x="2688" y="2880"/>
            <a:chExt cx="528" cy="528"/>
          </a:xfrm>
        </p:grpSpPr>
        <p:sp>
          <p:nvSpPr>
            <p:cNvPr id="45098" name="Rectangle 20"/>
            <p:cNvSpPr>
              <a:spLocks noChangeArrowheads="1"/>
            </p:cNvSpPr>
            <p:nvPr/>
          </p:nvSpPr>
          <p:spPr bwMode="auto">
            <a:xfrm>
              <a:off x="2688" y="3072"/>
              <a:ext cx="52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整数</a:t>
              </a:r>
            </a:p>
          </p:txBody>
        </p:sp>
        <p:sp>
          <p:nvSpPr>
            <p:cNvPr id="45099" name="Line 22"/>
            <p:cNvSpPr>
              <a:spLocks noChangeShapeType="1"/>
            </p:cNvSpPr>
            <p:nvPr/>
          </p:nvSpPr>
          <p:spPr bwMode="auto">
            <a:xfrm>
              <a:off x="2928" y="2880"/>
              <a:ext cx="0"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127022" name="Group 46"/>
          <p:cNvGrpSpPr>
            <a:grpSpLocks/>
          </p:cNvGrpSpPr>
          <p:nvPr/>
        </p:nvGrpSpPr>
        <p:grpSpPr bwMode="auto">
          <a:xfrm>
            <a:off x="3048000" y="3200400"/>
            <a:ext cx="2286000" cy="838200"/>
            <a:chOff x="1824" y="2448"/>
            <a:chExt cx="1440" cy="528"/>
          </a:xfrm>
        </p:grpSpPr>
        <p:sp>
          <p:nvSpPr>
            <p:cNvPr id="45092" name="Rectangle 16"/>
            <p:cNvSpPr>
              <a:spLocks noChangeArrowheads="1"/>
            </p:cNvSpPr>
            <p:nvPr/>
          </p:nvSpPr>
          <p:spPr bwMode="auto">
            <a:xfrm>
              <a:off x="1824" y="2640"/>
              <a:ext cx="432"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式</a:t>
              </a:r>
            </a:p>
          </p:txBody>
        </p:sp>
        <p:sp>
          <p:nvSpPr>
            <p:cNvPr id="45093" name="Oval 17"/>
            <p:cNvSpPr>
              <a:spLocks noChangeArrowheads="1"/>
            </p:cNvSpPr>
            <p:nvPr/>
          </p:nvSpPr>
          <p:spPr bwMode="auto">
            <a:xfrm>
              <a:off x="2304" y="2640"/>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a:t>&gt;</a:t>
              </a:r>
            </a:p>
          </p:txBody>
        </p:sp>
        <p:sp>
          <p:nvSpPr>
            <p:cNvPr id="45094" name="Rectangle 18"/>
            <p:cNvSpPr>
              <a:spLocks noChangeArrowheads="1"/>
            </p:cNvSpPr>
            <p:nvPr/>
          </p:nvSpPr>
          <p:spPr bwMode="auto">
            <a:xfrm>
              <a:off x="2688" y="2640"/>
              <a:ext cx="432"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式</a:t>
              </a:r>
            </a:p>
          </p:txBody>
        </p:sp>
        <p:sp>
          <p:nvSpPr>
            <p:cNvPr id="45095" name="Line 23"/>
            <p:cNvSpPr>
              <a:spLocks noChangeShapeType="1"/>
            </p:cNvSpPr>
            <p:nvPr/>
          </p:nvSpPr>
          <p:spPr bwMode="auto">
            <a:xfrm flipH="1">
              <a:off x="2016" y="2448"/>
              <a:ext cx="1248"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5096" name="Line 24"/>
            <p:cNvSpPr>
              <a:spLocks noChangeShapeType="1"/>
            </p:cNvSpPr>
            <p:nvPr/>
          </p:nvSpPr>
          <p:spPr bwMode="auto">
            <a:xfrm flipH="1">
              <a:off x="2496" y="2448"/>
              <a:ext cx="768"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5097" name="Line 25"/>
            <p:cNvSpPr>
              <a:spLocks noChangeShapeType="1"/>
            </p:cNvSpPr>
            <p:nvPr/>
          </p:nvSpPr>
          <p:spPr bwMode="auto">
            <a:xfrm flipH="1">
              <a:off x="2976" y="2448"/>
              <a:ext cx="288"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127035" name="Group 59"/>
          <p:cNvGrpSpPr>
            <a:grpSpLocks/>
          </p:cNvGrpSpPr>
          <p:nvPr/>
        </p:nvGrpSpPr>
        <p:grpSpPr bwMode="auto">
          <a:xfrm>
            <a:off x="3048000" y="4876800"/>
            <a:ext cx="685800" cy="838200"/>
            <a:chOff x="1920" y="3072"/>
            <a:chExt cx="432" cy="528"/>
          </a:xfrm>
        </p:grpSpPr>
        <p:sp>
          <p:nvSpPr>
            <p:cNvPr id="45090" name="Line 26"/>
            <p:cNvSpPr>
              <a:spLocks noChangeShapeType="1"/>
            </p:cNvSpPr>
            <p:nvPr/>
          </p:nvSpPr>
          <p:spPr bwMode="auto">
            <a:xfrm>
              <a:off x="2112" y="3072"/>
              <a:ext cx="0"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5091" name="Oval 27"/>
            <p:cNvSpPr>
              <a:spLocks noChangeArrowheads="1"/>
            </p:cNvSpPr>
            <p:nvPr/>
          </p:nvSpPr>
          <p:spPr bwMode="auto">
            <a:xfrm>
              <a:off x="1920" y="3264"/>
              <a:ext cx="432"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a:t>ans</a:t>
              </a:r>
            </a:p>
          </p:txBody>
        </p:sp>
      </p:grpSp>
      <p:grpSp>
        <p:nvGrpSpPr>
          <p:cNvPr id="127027" name="Group 51"/>
          <p:cNvGrpSpPr>
            <a:grpSpLocks/>
          </p:cNvGrpSpPr>
          <p:nvPr/>
        </p:nvGrpSpPr>
        <p:grpSpPr bwMode="auto">
          <a:xfrm>
            <a:off x="4495800" y="4876800"/>
            <a:ext cx="685800" cy="838200"/>
            <a:chOff x="2736" y="3408"/>
            <a:chExt cx="432" cy="528"/>
          </a:xfrm>
        </p:grpSpPr>
        <p:sp>
          <p:nvSpPr>
            <p:cNvPr id="45088" name="Line 28"/>
            <p:cNvSpPr>
              <a:spLocks noChangeShapeType="1"/>
            </p:cNvSpPr>
            <p:nvPr/>
          </p:nvSpPr>
          <p:spPr bwMode="auto">
            <a:xfrm>
              <a:off x="2928" y="3408"/>
              <a:ext cx="0"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5089" name="Oval 29"/>
            <p:cNvSpPr>
              <a:spLocks noChangeArrowheads="1"/>
            </p:cNvSpPr>
            <p:nvPr/>
          </p:nvSpPr>
          <p:spPr bwMode="auto">
            <a:xfrm>
              <a:off x="2736" y="3600"/>
              <a:ext cx="432"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a:t>123</a:t>
              </a:r>
            </a:p>
          </p:txBody>
        </p:sp>
      </p:grpSp>
      <p:grpSp>
        <p:nvGrpSpPr>
          <p:cNvPr id="127034" name="Group 58"/>
          <p:cNvGrpSpPr>
            <a:grpSpLocks/>
          </p:cNvGrpSpPr>
          <p:nvPr/>
        </p:nvGrpSpPr>
        <p:grpSpPr bwMode="auto">
          <a:xfrm>
            <a:off x="6629400" y="3200400"/>
            <a:ext cx="1219200" cy="838200"/>
            <a:chOff x="4176" y="2016"/>
            <a:chExt cx="768" cy="528"/>
          </a:xfrm>
        </p:grpSpPr>
        <p:sp>
          <p:nvSpPr>
            <p:cNvPr id="45086" name="Rectangle 30"/>
            <p:cNvSpPr>
              <a:spLocks noChangeArrowheads="1"/>
            </p:cNvSpPr>
            <p:nvPr/>
          </p:nvSpPr>
          <p:spPr bwMode="auto">
            <a:xfrm>
              <a:off x="4176" y="2208"/>
              <a:ext cx="76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出力文</a:t>
              </a:r>
            </a:p>
          </p:txBody>
        </p:sp>
        <p:sp>
          <p:nvSpPr>
            <p:cNvPr id="45087" name="Line 31"/>
            <p:cNvSpPr>
              <a:spLocks noChangeShapeType="1"/>
            </p:cNvSpPr>
            <p:nvPr/>
          </p:nvSpPr>
          <p:spPr bwMode="auto">
            <a:xfrm>
              <a:off x="4416" y="2016"/>
              <a:ext cx="144"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127023" name="Group 47"/>
          <p:cNvGrpSpPr>
            <a:grpSpLocks/>
          </p:cNvGrpSpPr>
          <p:nvPr/>
        </p:nvGrpSpPr>
        <p:grpSpPr bwMode="auto">
          <a:xfrm>
            <a:off x="5410200" y="4038600"/>
            <a:ext cx="3429000" cy="838200"/>
            <a:chOff x="3360" y="2880"/>
            <a:chExt cx="2160" cy="528"/>
          </a:xfrm>
        </p:grpSpPr>
        <p:sp>
          <p:nvSpPr>
            <p:cNvPr id="45076" name="Oval 32"/>
            <p:cNvSpPr>
              <a:spLocks noChangeArrowheads="1"/>
            </p:cNvSpPr>
            <p:nvPr/>
          </p:nvSpPr>
          <p:spPr bwMode="auto">
            <a:xfrm>
              <a:off x="3360" y="3072"/>
              <a:ext cx="624"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dirty="0"/>
                <a:t>output</a:t>
              </a:r>
            </a:p>
          </p:txBody>
        </p:sp>
        <p:sp>
          <p:nvSpPr>
            <p:cNvPr id="45077" name="Oval 35"/>
            <p:cNvSpPr>
              <a:spLocks noChangeArrowheads="1"/>
            </p:cNvSpPr>
            <p:nvPr/>
          </p:nvSpPr>
          <p:spPr bwMode="auto">
            <a:xfrm>
              <a:off x="4032" y="3072"/>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a:t>(</a:t>
              </a:r>
            </a:p>
          </p:txBody>
        </p:sp>
        <p:sp>
          <p:nvSpPr>
            <p:cNvPr id="45078" name="Rectangle 36"/>
            <p:cNvSpPr>
              <a:spLocks noChangeArrowheads="1"/>
            </p:cNvSpPr>
            <p:nvPr/>
          </p:nvSpPr>
          <p:spPr bwMode="auto">
            <a:xfrm>
              <a:off x="4416" y="3072"/>
              <a:ext cx="384"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式</a:t>
              </a:r>
            </a:p>
          </p:txBody>
        </p:sp>
        <p:sp>
          <p:nvSpPr>
            <p:cNvPr id="45079" name="Oval 37"/>
            <p:cNvSpPr>
              <a:spLocks noChangeArrowheads="1"/>
            </p:cNvSpPr>
            <p:nvPr/>
          </p:nvSpPr>
          <p:spPr bwMode="auto">
            <a:xfrm>
              <a:off x="4848" y="3072"/>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a:t>)</a:t>
              </a:r>
            </a:p>
          </p:txBody>
        </p:sp>
        <p:sp>
          <p:nvSpPr>
            <p:cNvPr id="45080" name="Line 38"/>
            <p:cNvSpPr>
              <a:spLocks noChangeShapeType="1"/>
            </p:cNvSpPr>
            <p:nvPr/>
          </p:nvSpPr>
          <p:spPr bwMode="auto">
            <a:xfrm flipH="1">
              <a:off x="3744" y="2880"/>
              <a:ext cx="720"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5081" name="Line 39"/>
            <p:cNvSpPr>
              <a:spLocks noChangeShapeType="1"/>
            </p:cNvSpPr>
            <p:nvPr/>
          </p:nvSpPr>
          <p:spPr bwMode="auto">
            <a:xfrm flipH="1">
              <a:off x="4272" y="2880"/>
              <a:ext cx="192"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5082" name="Line 40"/>
            <p:cNvSpPr>
              <a:spLocks noChangeShapeType="1"/>
            </p:cNvSpPr>
            <p:nvPr/>
          </p:nvSpPr>
          <p:spPr bwMode="auto">
            <a:xfrm>
              <a:off x="4464" y="2880"/>
              <a:ext cx="240"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5083" name="Line 41"/>
            <p:cNvSpPr>
              <a:spLocks noChangeShapeType="1"/>
            </p:cNvSpPr>
            <p:nvPr/>
          </p:nvSpPr>
          <p:spPr bwMode="auto">
            <a:xfrm>
              <a:off x="4464" y="2880"/>
              <a:ext cx="528"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5084" name="Oval 42"/>
            <p:cNvSpPr>
              <a:spLocks noChangeArrowheads="1"/>
            </p:cNvSpPr>
            <p:nvPr/>
          </p:nvSpPr>
          <p:spPr bwMode="auto">
            <a:xfrm>
              <a:off x="5184" y="3072"/>
              <a:ext cx="336"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a:t>;</a:t>
              </a:r>
            </a:p>
          </p:txBody>
        </p:sp>
        <p:sp>
          <p:nvSpPr>
            <p:cNvPr id="45085" name="Line 44"/>
            <p:cNvSpPr>
              <a:spLocks noChangeShapeType="1"/>
            </p:cNvSpPr>
            <p:nvPr/>
          </p:nvSpPr>
          <p:spPr bwMode="auto">
            <a:xfrm>
              <a:off x="4464" y="2880"/>
              <a:ext cx="912"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127028" name="Group 52"/>
          <p:cNvGrpSpPr>
            <a:grpSpLocks/>
          </p:cNvGrpSpPr>
          <p:nvPr/>
        </p:nvGrpSpPr>
        <p:grpSpPr bwMode="auto">
          <a:xfrm>
            <a:off x="7010400" y="4876800"/>
            <a:ext cx="838200" cy="838200"/>
            <a:chOff x="2688" y="2880"/>
            <a:chExt cx="528" cy="528"/>
          </a:xfrm>
        </p:grpSpPr>
        <p:sp>
          <p:nvSpPr>
            <p:cNvPr id="45074" name="Rectangle 53"/>
            <p:cNvSpPr>
              <a:spLocks noChangeArrowheads="1"/>
            </p:cNvSpPr>
            <p:nvPr/>
          </p:nvSpPr>
          <p:spPr bwMode="auto">
            <a:xfrm>
              <a:off x="2688" y="3072"/>
              <a:ext cx="528"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a:t>文字</a:t>
              </a:r>
            </a:p>
          </p:txBody>
        </p:sp>
        <p:sp>
          <p:nvSpPr>
            <p:cNvPr id="45075" name="Line 54"/>
            <p:cNvSpPr>
              <a:spLocks noChangeShapeType="1"/>
            </p:cNvSpPr>
            <p:nvPr/>
          </p:nvSpPr>
          <p:spPr bwMode="auto">
            <a:xfrm>
              <a:off x="2928" y="2880"/>
              <a:ext cx="0"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grpSp>
        <p:nvGrpSpPr>
          <p:cNvPr id="127031" name="Group 55"/>
          <p:cNvGrpSpPr>
            <a:grpSpLocks/>
          </p:cNvGrpSpPr>
          <p:nvPr/>
        </p:nvGrpSpPr>
        <p:grpSpPr bwMode="auto">
          <a:xfrm>
            <a:off x="7086600" y="5715000"/>
            <a:ext cx="685800" cy="838200"/>
            <a:chOff x="2736" y="3408"/>
            <a:chExt cx="432" cy="528"/>
          </a:xfrm>
        </p:grpSpPr>
        <p:sp>
          <p:nvSpPr>
            <p:cNvPr id="45072" name="Line 56"/>
            <p:cNvSpPr>
              <a:spLocks noChangeShapeType="1"/>
            </p:cNvSpPr>
            <p:nvPr/>
          </p:nvSpPr>
          <p:spPr bwMode="auto">
            <a:xfrm>
              <a:off x="2928" y="3408"/>
              <a:ext cx="0"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45073" name="Oval 57"/>
            <p:cNvSpPr>
              <a:spLocks noChangeArrowheads="1"/>
            </p:cNvSpPr>
            <p:nvPr/>
          </p:nvSpPr>
          <p:spPr bwMode="auto">
            <a:xfrm>
              <a:off x="2736" y="3600"/>
              <a:ext cx="432" cy="33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en-US" altLang="ja-JP"/>
                <a:t>‘1’</a:t>
              </a:r>
            </a:p>
          </p:txBody>
        </p:sp>
      </p:grpSp>
    </p:spTree>
    <p:extLst>
      <p:ext uri="{BB962C8B-B14F-4D97-AF65-F5344CB8AC3E}">
        <p14:creationId xmlns:p14="http://schemas.microsoft.com/office/powerpoint/2010/main" val="20364995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26980"/>
                                        </p:tgtEl>
                                        <p:attrNameLst>
                                          <p:attrName>style.visibility</p:attrName>
                                        </p:attrNameLst>
                                      </p:cBhvr>
                                      <p:to>
                                        <p:strVal val="visible"/>
                                      </p:to>
                                    </p:set>
                                    <p:animEffect transition="in" filter="checkerboard(across)">
                                      <p:cBhvr>
                                        <p:cTn id="7" dur="500"/>
                                        <p:tgtEl>
                                          <p:spTgt spid="12698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26981"/>
                                        </p:tgtEl>
                                        <p:attrNameLst>
                                          <p:attrName>style.visibility</p:attrName>
                                        </p:attrNameLst>
                                      </p:cBhvr>
                                      <p:to>
                                        <p:strVal val="visible"/>
                                      </p:to>
                                    </p:set>
                                    <p:animEffect transition="in" filter="wipe(up)">
                                      <p:cBhvr>
                                        <p:cTn id="12" dur="500"/>
                                        <p:tgtEl>
                                          <p:spTgt spid="12698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127021"/>
                                        </p:tgtEl>
                                        <p:attrNameLst>
                                          <p:attrName>style.visibility</p:attrName>
                                        </p:attrNameLst>
                                      </p:cBhvr>
                                      <p:to>
                                        <p:strVal val="visible"/>
                                      </p:to>
                                    </p:set>
                                    <p:animEffect transition="in" filter="wipe(up)">
                                      <p:cBhvr>
                                        <p:cTn id="17" dur="500"/>
                                        <p:tgtEl>
                                          <p:spTgt spid="12702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127022"/>
                                        </p:tgtEl>
                                        <p:attrNameLst>
                                          <p:attrName>style.visibility</p:attrName>
                                        </p:attrNameLst>
                                      </p:cBhvr>
                                      <p:to>
                                        <p:strVal val="visible"/>
                                      </p:to>
                                    </p:set>
                                    <p:animEffect transition="in" filter="wipe(up)">
                                      <p:cBhvr>
                                        <p:cTn id="22" dur="500"/>
                                        <p:tgtEl>
                                          <p:spTgt spid="12702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127024"/>
                                        </p:tgtEl>
                                        <p:attrNameLst>
                                          <p:attrName>style.visibility</p:attrName>
                                        </p:attrNameLst>
                                      </p:cBhvr>
                                      <p:to>
                                        <p:strVal val="visible"/>
                                      </p:to>
                                    </p:set>
                                    <p:animEffect transition="in" filter="wipe(up)">
                                      <p:cBhvr>
                                        <p:cTn id="27" dur="500"/>
                                        <p:tgtEl>
                                          <p:spTgt spid="12702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127035"/>
                                        </p:tgtEl>
                                        <p:attrNameLst>
                                          <p:attrName>style.visibility</p:attrName>
                                        </p:attrNameLst>
                                      </p:cBhvr>
                                      <p:to>
                                        <p:strVal val="visible"/>
                                      </p:to>
                                    </p:set>
                                    <p:animEffect transition="in" filter="wipe(up)">
                                      <p:cBhvr>
                                        <p:cTn id="32" dur="500"/>
                                        <p:tgtEl>
                                          <p:spTgt spid="12703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nodeType="clickEffect">
                                  <p:stCondLst>
                                    <p:cond delay="0"/>
                                  </p:stCondLst>
                                  <p:childTnLst>
                                    <p:set>
                                      <p:cBhvr>
                                        <p:cTn id="36" dur="1" fill="hold">
                                          <p:stCondLst>
                                            <p:cond delay="0"/>
                                          </p:stCondLst>
                                        </p:cTn>
                                        <p:tgtEl>
                                          <p:spTgt spid="127025"/>
                                        </p:tgtEl>
                                        <p:attrNameLst>
                                          <p:attrName>style.visibility</p:attrName>
                                        </p:attrNameLst>
                                      </p:cBhvr>
                                      <p:to>
                                        <p:strVal val="visible"/>
                                      </p:to>
                                    </p:set>
                                    <p:animEffect transition="in" filter="wipe(up)">
                                      <p:cBhvr>
                                        <p:cTn id="37" dur="500"/>
                                        <p:tgtEl>
                                          <p:spTgt spid="12702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nodeType="clickEffect">
                                  <p:stCondLst>
                                    <p:cond delay="0"/>
                                  </p:stCondLst>
                                  <p:childTnLst>
                                    <p:set>
                                      <p:cBhvr>
                                        <p:cTn id="41" dur="1" fill="hold">
                                          <p:stCondLst>
                                            <p:cond delay="0"/>
                                          </p:stCondLst>
                                        </p:cTn>
                                        <p:tgtEl>
                                          <p:spTgt spid="127027"/>
                                        </p:tgtEl>
                                        <p:attrNameLst>
                                          <p:attrName>style.visibility</p:attrName>
                                        </p:attrNameLst>
                                      </p:cBhvr>
                                      <p:to>
                                        <p:strVal val="visible"/>
                                      </p:to>
                                    </p:set>
                                    <p:animEffect transition="in" filter="wipe(up)">
                                      <p:cBhvr>
                                        <p:cTn id="42" dur="500"/>
                                        <p:tgtEl>
                                          <p:spTgt spid="127027"/>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nodeType="clickEffect">
                                  <p:stCondLst>
                                    <p:cond delay="0"/>
                                  </p:stCondLst>
                                  <p:childTnLst>
                                    <p:set>
                                      <p:cBhvr>
                                        <p:cTn id="46" dur="1" fill="hold">
                                          <p:stCondLst>
                                            <p:cond delay="0"/>
                                          </p:stCondLst>
                                        </p:cTn>
                                        <p:tgtEl>
                                          <p:spTgt spid="127034"/>
                                        </p:tgtEl>
                                        <p:attrNameLst>
                                          <p:attrName>style.visibility</p:attrName>
                                        </p:attrNameLst>
                                      </p:cBhvr>
                                      <p:to>
                                        <p:strVal val="visible"/>
                                      </p:to>
                                    </p:set>
                                    <p:animEffect transition="in" filter="wipe(up)">
                                      <p:cBhvr>
                                        <p:cTn id="47" dur="500"/>
                                        <p:tgtEl>
                                          <p:spTgt spid="12703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nodeType="clickEffect">
                                  <p:stCondLst>
                                    <p:cond delay="0"/>
                                  </p:stCondLst>
                                  <p:childTnLst>
                                    <p:set>
                                      <p:cBhvr>
                                        <p:cTn id="51" dur="1" fill="hold">
                                          <p:stCondLst>
                                            <p:cond delay="0"/>
                                          </p:stCondLst>
                                        </p:cTn>
                                        <p:tgtEl>
                                          <p:spTgt spid="127023"/>
                                        </p:tgtEl>
                                        <p:attrNameLst>
                                          <p:attrName>style.visibility</p:attrName>
                                        </p:attrNameLst>
                                      </p:cBhvr>
                                      <p:to>
                                        <p:strVal val="visible"/>
                                      </p:to>
                                    </p:set>
                                    <p:animEffect transition="in" filter="wipe(up)">
                                      <p:cBhvr>
                                        <p:cTn id="52" dur="500"/>
                                        <p:tgtEl>
                                          <p:spTgt spid="127023"/>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1" fill="hold" nodeType="clickEffect">
                                  <p:stCondLst>
                                    <p:cond delay="0"/>
                                  </p:stCondLst>
                                  <p:childTnLst>
                                    <p:set>
                                      <p:cBhvr>
                                        <p:cTn id="56" dur="1" fill="hold">
                                          <p:stCondLst>
                                            <p:cond delay="0"/>
                                          </p:stCondLst>
                                        </p:cTn>
                                        <p:tgtEl>
                                          <p:spTgt spid="127028"/>
                                        </p:tgtEl>
                                        <p:attrNameLst>
                                          <p:attrName>style.visibility</p:attrName>
                                        </p:attrNameLst>
                                      </p:cBhvr>
                                      <p:to>
                                        <p:strVal val="visible"/>
                                      </p:to>
                                    </p:set>
                                    <p:animEffect transition="in" filter="wipe(up)">
                                      <p:cBhvr>
                                        <p:cTn id="57" dur="500"/>
                                        <p:tgtEl>
                                          <p:spTgt spid="127028"/>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1" fill="hold" nodeType="clickEffect">
                                  <p:stCondLst>
                                    <p:cond delay="0"/>
                                  </p:stCondLst>
                                  <p:childTnLst>
                                    <p:set>
                                      <p:cBhvr>
                                        <p:cTn id="61" dur="1" fill="hold">
                                          <p:stCondLst>
                                            <p:cond delay="0"/>
                                          </p:stCondLst>
                                        </p:cTn>
                                        <p:tgtEl>
                                          <p:spTgt spid="127031"/>
                                        </p:tgtEl>
                                        <p:attrNameLst>
                                          <p:attrName>style.visibility</p:attrName>
                                        </p:attrNameLst>
                                      </p:cBhvr>
                                      <p:to>
                                        <p:strVal val="visible"/>
                                      </p:to>
                                    </p:set>
                                    <p:animEffect transition="in" filter="wipe(up)">
                                      <p:cBhvr>
                                        <p:cTn id="62" dur="500"/>
                                        <p:tgtEl>
                                          <p:spTgt spid="1270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80" grpId="0" animBg="1" autoUpdateAnimBg="0"/>
      <p:bldP spid="126981" grpId="0" animBg="1"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構文解析時のエラー処理</a:t>
            </a:r>
          </a:p>
        </p:txBody>
      </p:sp>
      <p:sp>
        <p:nvSpPr>
          <p:cNvPr id="44035" name="Rectangle 3"/>
          <p:cNvSpPr>
            <a:spLocks noGrp="1" noChangeArrowheads="1"/>
          </p:cNvSpPr>
          <p:nvPr>
            <p:ph type="body" idx="1"/>
          </p:nvPr>
        </p:nvSpPr>
        <p:spPr>
          <a:xfrm>
            <a:off x="1066800" y="1600200"/>
            <a:ext cx="75438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 typeface="Wingdings" panose="05000000000000000000" pitchFamily="2" charset="2"/>
              <a:buNone/>
            </a:pPr>
            <a:r>
              <a:rPr lang="ja-JP" altLang="en-US" sz="2800">
                <a:effectLst/>
              </a:rPr>
              <a:t>エラー検出時はエラーメッセージを表示して停止</a:t>
            </a:r>
          </a:p>
        </p:txBody>
      </p:sp>
      <p:sp>
        <p:nvSpPr>
          <p:cNvPr id="44036" name="Rectangle 4"/>
          <p:cNvSpPr>
            <a:spLocks noChangeArrowheads="1"/>
          </p:cNvSpPr>
          <p:nvPr/>
        </p:nvSpPr>
        <p:spPr bwMode="auto">
          <a:xfrm>
            <a:off x="533400" y="2209800"/>
            <a:ext cx="8229600" cy="3505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private void syntaxError (String err_mes) {</a:t>
            </a:r>
          </a:p>
          <a:p>
            <a:pPr eaLnBrk="1" hangingPunct="1"/>
            <a:r>
              <a:rPr lang="en-US" altLang="ja-JP" sz="2800"/>
              <a:t>    System.out.println (analyzeAt() + “</a:t>
            </a:r>
            <a:r>
              <a:rPr lang="ja-JP" altLang="en-US" sz="2400"/>
              <a:t>でエラー検出</a:t>
            </a:r>
            <a:r>
              <a:rPr lang="en-US" altLang="ja-JP" sz="2800"/>
              <a:t>”);</a:t>
            </a:r>
          </a:p>
          <a:p>
            <a:pPr eaLnBrk="1" hangingPunct="1"/>
            <a:r>
              <a:rPr lang="en-US" altLang="ja-JP" sz="2800"/>
              <a:t>       </a:t>
            </a:r>
            <a:r>
              <a:rPr lang="en-US" altLang="ja-JP" sz="2000">
                <a:solidFill>
                  <a:srgbClr val="FFFF66"/>
                </a:solidFill>
              </a:rPr>
              <a:t>/* </a:t>
            </a:r>
            <a:r>
              <a:rPr lang="en-US" altLang="ja-JP" sz="2400">
                <a:solidFill>
                  <a:srgbClr val="FFFF66"/>
                </a:solidFill>
              </a:rPr>
              <a:t>LexicalAnalyzer</a:t>
            </a:r>
            <a:r>
              <a:rPr lang="en-US" altLang="ja-JP" sz="2000">
                <a:solidFill>
                  <a:srgbClr val="FFFF66"/>
                </a:solidFill>
              </a:rPr>
              <a:t> </a:t>
            </a:r>
            <a:r>
              <a:rPr lang="ja-JP" altLang="en-US" sz="2000">
                <a:solidFill>
                  <a:srgbClr val="FFFF66"/>
                </a:solidFill>
              </a:rPr>
              <a:t>の </a:t>
            </a:r>
            <a:r>
              <a:rPr lang="en-US" altLang="ja-JP" sz="2400">
                <a:solidFill>
                  <a:srgbClr val="FFFF66"/>
                </a:solidFill>
              </a:rPr>
              <a:t>analyzeAt()</a:t>
            </a:r>
            <a:r>
              <a:rPr lang="en-US" altLang="ja-JP" sz="2000">
                <a:solidFill>
                  <a:srgbClr val="FFFF66"/>
                </a:solidFill>
              </a:rPr>
              <a:t> </a:t>
            </a:r>
            <a:r>
              <a:rPr lang="ja-JP" altLang="en-US" sz="2000">
                <a:solidFill>
                  <a:srgbClr val="FFFF66"/>
                </a:solidFill>
              </a:rPr>
              <a:t>を用いてエラー位置表示 */</a:t>
            </a:r>
          </a:p>
          <a:p>
            <a:pPr eaLnBrk="1" hangingPunct="1"/>
            <a:r>
              <a:rPr lang="en-US" altLang="ja-JP" sz="2800"/>
              <a:t>    System.out.println</a:t>
            </a:r>
            <a:r>
              <a:rPr lang="ja-JP" altLang="en-US" sz="2800"/>
              <a:t> (</a:t>
            </a:r>
            <a:r>
              <a:rPr lang="en-US" altLang="ja-JP" sz="2800"/>
              <a:t>err_mes);  </a:t>
            </a:r>
            <a:r>
              <a:rPr lang="en-US" altLang="ja-JP" sz="2000">
                <a:solidFill>
                  <a:srgbClr val="FFFF66"/>
                </a:solidFill>
              </a:rPr>
              <a:t>/* </a:t>
            </a:r>
            <a:r>
              <a:rPr lang="ja-JP" altLang="en-US" sz="2000">
                <a:solidFill>
                  <a:srgbClr val="FFFF66"/>
                </a:solidFill>
              </a:rPr>
              <a:t>エラーメッセージ表示 */</a:t>
            </a:r>
          </a:p>
          <a:p>
            <a:r>
              <a:rPr lang="en-US" altLang="ja-JP" sz="2800"/>
              <a:t>    closeFile</a:t>
            </a:r>
            <a:r>
              <a:rPr lang="ja-JP" altLang="en-US" sz="2800"/>
              <a:t> (</a:t>
            </a:r>
            <a:r>
              <a:rPr lang="en-US" altLang="ja-JP" sz="2800"/>
              <a:t>);                             </a:t>
            </a:r>
            <a:r>
              <a:rPr lang="en-US" altLang="ja-JP" sz="2000">
                <a:solidFill>
                  <a:srgbClr val="FFFF66"/>
                </a:solidFill>
              </a:rPr>
              <a:t>/* </a:t>
            </a:r>
            <a:r>
              <a:rPr lang="ja-JP" altLang="en-US" sz="2000">
                <a:solidFill>
                  <a:srgbClr val="FFFF66"/>
                </a:solidFill>
              </a:rPr>
              <a:t>入力ファイルを閉じる */</a:t>
            </a:r>
          </a:p>
          <a:p>
            <a:r>
              <a:rPr lang="en-US" altLang="ja-JP" sz="2800"/>
              <a:t>    System.exit (0);                       </a:t>
            </a:r>
            <a:r>
              <a:rPr lang="en-US" altLang="ja-JP" sz="2000">
                <a:solidFill>
                  <a:srgbClr val="FFFF66"/>
                </a:solidFill>
              </a:rPr>
              <a:t>/* </a:t>
            </a:r>
            <a:r>
              <a:rPr lang="ja-JP" altLang="en-US" sz="2000">
                <a:solidFill>
                  <a:srgbClr val="FFFF66"/>
                </a:solidFill>
              </a:rPr>
              <a:t>プロクラム停止 */</a:t>
            </a:r>
          </a:p>
          <a:p>
            <a:r>
              <a:rPr lang="en-US" altLang="ja-JP" sz="2800"/>
              <a:t>}</a:t>
            </a:r>
          </a:p>
        </p:txBody>
      </p:sp>
      <p:sp>
        <p:nvSpPr>
          <p:cNvPr id="44037" name="Text Box 5"/>
          <p:cNvSpPr txBox="1">
            <a:spLocks noChangeArrowheads="1"/>
          </p:cNvSpPr>
          <p:nvPr/>
        </p:nvSpPr>
        <p:spPr bwMode="auto">
          <a:xfrm>
            <a:off x="1905000" y="5867400"/>
            <a:ext cx="535622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エラー箇所およびエラー原因がユーザに</a:t>
            </a:r>
          </a:p>
          <a:p>
            <a:pPr eaLnBrk="1" hangingPunct="1"/>
            <a:r>
              <a:rPr lang="ja-JP" altLang="en-US" sz="2400"/>
              <a:t>分かり易いエラーメッセージを作成する</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プログラム末到達時の処理</a:t>
            </a:r>
          </a:p>
        </p:txBody>
      </p:sp>
      <p:sp>
        <p:nvSpPr>
          <p:cNvPr id="45059" name="Rectangle 3"/>
          <p:cNvSpPr>
            <a:spLocks noGrp="1" noChangeArrowheads="1"/>
          </p:cNvSpPr>
          <p:nvPr>
            <p:ph type="body" idx="1"/>
          </p:nvPr>
        </p:nvSpPr>
        <p:spPr>
          <a:xfrm>
            <a:off x="1066800" y="1524000"/>
            <a:ext cx="7543800" cy="106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ja-JP" altLang="en-US">
                <a:effectLst/>
              </a:rPr>
              <a:t>プログラム末到達時にファイル末ならば</a:t>
            </a:r>
          </a:p>
          <a:p>
            <a:pPr>
              <a:lnSpc>
                <a:spcPct val="90000"/>
              </a:lnSpc>
              <a:buFont typeface="Wingdings" panose="05000000000000000000" pitchFamily="2" charset="2"/>
              <a:buNone/>
            </a:pPr>
            <a:r>
              <a:rPr lang="ja-JP" altLang="en-US">
                <a:effectLst/>
              </a:rPr>
              <a:t>　　コンパイル完了</a:t>
            </a:r>
          </a:p>
        </p:txBody>
      </p:sp>
      <p:sp>
        <p:nvSpPr>
          <p:cNvPr id="45060" name="Rectangle 4"/>
          <p:cNvSpPr>
            <a:spLocks noChangeArrowheads="1"/>
          </p:cNvSpPr>
          <p:nvPr/>
        </p:nvSpPr>
        <p:spPr bwMode="auto">
          <a:xfrm>
            <a:off x="914400" y="2971800"/>
            <a:ext cx="7848600" cy="3505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t>void </a:t>
            </a:r>
            <a:r>
              <a:rPr lang="en-US" altLang="ja-JP" sz="2800" dirty="0" err="1"/>
              <a:t>parseProgram</a:t>
            </a:r>
            <a:r>
              <a:rPr lang="en-US" altLang="ja-JP" sz="2800" dirty="0"/>
              <a:t> () {</a:t>
            </a:r>
          </a:p>
          <a:p>
            <a:pPr eaLnBrk="1" hangingPunct="1"/>
            <a:r>
              <a:rPr lang="en-US" altLang="ja-JP" sz="2800" dirty="0"/>
              <a:t>    if (token </a:t>
            </a:r>
            <a:r>
              <a:rPr lang="ja-JP" altLang="en-US" sz="2800" dirty="0"/>
              <a:t>∈ </a:t>
            </a:r>
            <a:r>
              <a:rPr lang="en-US" altLang="ja-JP" sz="2800" dirty="0"/>
              <a:t>First (&lt;</a:t>
            </a:r>
            <a:r>
              <a:rPr lang="en-US" altLang="ja-JP" sz="2800" dirty="0" err="1"/>
              <a:t>MainFunction</a:t>
            </a:r>
            <a:r>
              <a:rPr lang="en-US" altLang="ja-JP" sz="2800" dirty="0"/>
              <a:t>&gt;))</a:t>
            </a:r>
          </a:p>
          <a:p>
            <a:pPr eaLnBrk="1" hangingPunct="1"/>
            <a:r>
              <a:rPr lang="en-US" altLang="ja-JP" sz="2800" dirty="0"/>
              <a:t>        </a:t>
            </a:r>
            <a:r>
              <a:rPr lang="en-US" altLang="ja-JP" sz="2800" dirty="0" err="1"/>
              <a:t>parseMainFunction</a:t>
            </a:r>
            <a:r>
              <a:rPr lang="en-US" altLang="ja-JP" sz="2800" dirty="0"/>
              <a:t>();</a:t>
            </a:r>
          </a:p>
          <a:p>
            <a:pPr eaLnBrk="1" hangingPunct="1"/>
            <a:r>
              <a:rPr lang="en-US" altLang="ja-JP" sz="2800" dirty="0"/>
              <a:t>        else </a:t>
            </a:r>
            <a:r>
              <a:rPr lang="en-US" altLang="ja-JP" sz="2800" dirty="0" err="1"/>
              <a:t>syntaxError</a:t>
            </a:r>
            <a:r>
              <a:rPr lang="en-US" altLang="ja-JP" sz="2800" dirty="0"/>
              <a:t> ();</a:t>
            </a:r>
          </a:p>
          <a:p>
            <a:pPr eaLnBrk="1" hangingPunct="1"/>
            <a:r>
              <a:rPr lang="en-US" altLang="ja-JP" sz="2800" dirty="0"/>
              <a:t>    if (token == “$”) {</a:t>
            </a:r>
          </a:p>
          <a:p>
            <a:pPr eaLnBrk="1" hangingPunct="1"/>
            <a:r>
              <a:rPr lang="en-US" altLang="ja-JP" sz="2800" dirty="0"/>
              <a:t>       </a:t>
            </a:r>
            <a:r>
              <a:rPr lang="ja-JP" altLang="en-US" sz="2800" dirty="0"/>
              <a:t>コンパイル完了処理</a:t>
            </a:r>
          </a:p>
          <a:p>
            <a:pPr eaLnBrk="1" hangingPunct="1"/>
            <a:r>
              <a:rPr lang="en-US" altLang="ja-JP" sz="2800" dirty="0"/>
              <a:t>    } else </a:t>
            </a:r>
            <a:r>
              <a:rPr lang="en-US" altLang="ja-JP" sz="2800" dirty="0" err="1"/>
              <a:t>syntaxError</a:t>
            </a:r>
            <a:r>
              <a:rPr lang="en-US" altLang="ja-JP" sz="2800" dirty="0"/>
              <a:t> (“</a:t>
            </a:r>
            <a:r>
              <a:rPr lang="ja-JP" altLang="en-US" sz="2800" dirty="0"/>
              <a:t>ファイル末ではありません</a:t>
            </a:r>
            <a:r>
              <a:rPr lang="en-US" altLang="ja-JP" sz="2800" dirty="0"/>
              <a:t>”</a:t>
            </a:r>
            <a:r>
              <a:rPr lang="ja-JP" altLang="en-US" sz="2800" dirty="0"/>
              <a:t>);</a:t>
            </a:r>
          </a:p>
          <a:p>
            <a:pPr eaLnBrk="1" hangingPunct="1"/>
            <a:r>
              <a:rPr lang="ja-JP" altLang="en-US" sz="2800" dirty="0"/>
              <a:t>}</a:t>
            </a:r>
            <a:endParaRPr lang="en-US" altLang="ja-JP" sz="2400" dirty="0">
              <a:solidFill>
                <a:srgbClr val="FFFF66"/>
              </a:solidFill>
            </a:endParaRPr>
          </a:p>
        </p:txBody>
      </p:sp>
      <p:sp useBgFill="1">
        <p:nvSpPr>
          <p:cNvPr id="421893" name="AutoShape 5"/>
          <p:cNvSpPr>
            <a:spLocks noChangeArrowheads="1"/>
          </p:cNvSpPr>
          <p:nvPr/>
        </p:nvSpPr>
        <p:spPr bwMode="auto">
          <a:xfrm>
            <a:off x="4572000" y="4343400"/>
            <a:ext cx="3733800" cy="533400"/>
          </a:xfrm>
          <a:prstGeom prst="wedgeRoundRectCallout">
            <a:avLst>
              <a:gd name="adj1" fmla="val -74148"/>
              <a:gd name="adj2" fmla="val 76486"/>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t>ファイル末を示すトークン</a:t>
            </a:r>
            <a:endParaRPr lang="en-US" altLang="ja-JP"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21893"/>
                                        </p:tgtEl>
                                        <p:attrNameLst>
                                          <p:attrName>style.visibility</p:attrName>
                                        </p:attrNameLst>
                                      </p:cBhvr>
                                      <p:to>
                                        <p:strVal val="visible"/>
                                      </p:to>
                                    </p:set>
                                    <p:animEffect transition="in" filter="checkerboard(across)">
                                      <p:cBhvr>
                                        <p:cTn id="7" dur="500"/>
                                        <p:tgtEl>
                                          <p:spTgt spid="4218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1893" grpId="0" animBg="1"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デバグ用に</a:t>
            </a:r>
            <a:r>
              <a:rPr lang="en-US" altLang="ja-JP" dirty="0">
                <a:effectLst/>
              </a:rPr>
              <a:t>…</a:t>
            </a:r>
            <a:endParaRPr lang="ja-JP" altLang="en-US" dirty="0">
              <a:effectLst/>
            </a:endParaRPr>
          </a:p>
        </p:txBody>
      </p:sp>
      <p:sp>
        <p:nvSpPr>
          <p:cNvPr id="45060" name="Rectangle 4"/>
          <p:cNvSpPr>
            <a:spLocks noChangeArrowheads="1"/>
          </p:cNvSpPr>
          <p:nvPr/>
        </p:nvSpPr>
        <p:spPr bwMode="auto">
          <a:xfrm>
            <a:off x="609600" y="2259945"/>
            <a:ext cx="7848600" cy="2819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t>void parse&lt;A&gt; () {</a:t>
            </a:r>
          </a:p>
          <a:p>
            <a:pPr eaLnBrk="1" hangingPunct="1"/>
            <a:r>
              <a:rPr lang="en-US" altLang="ja-JP" sz="2800" dirty="0"/>
              <a:t>          :</a:t>
            </a:r>
          </a:p>
          <a:p>
            <a:pPr eaLnBrk="1" hangingPunct="1"/>
            <a:r>
              <a:rPr lang="en-US" altLang="ja-JP" sz="2800" dirty="0"/>
              <a:t>    if (DEBUG) </a:t>
            </a:r>
          </a:p>
          <a:p>
            <a:pPr eaLnBrk="1" hangingPunct="1"/>
            <a:r>
              <a:rPr lang="en-US" altLang="ja-JP" sz="2800" dirty="0"/>
              <a:t>      </a:t>
            </a:r>
            <a:r>
              <a:rPr lang="en-US" altLang="ja-JP" sz="2800" dirty="0" err="1"/>
              <a:t>System.out.println</a:t>
            </a:r>
            <a:r>
              <a:rPr lang="en-US" altLang="ja-JP" sz="2800" dirty="0"/>
              <a:t> ( </a:t>
            </a:r>
            <a:r>
              <a:rPr lang="en-US" altLang="ja-JP" sz="2800" dirty="0">
                <a:solidFill>
                  <a:srgbClr val="FFFF99"/>
                </a:solidFill>
              </a:rPr>
              <a:t>/* </a:t>
            </a:r>
            <a:r>
              <a:rPr lang="ja-JP" altLang="en-US" sz="2800" dirty="0">
                <a:solidFill>
                  <a:srgbClr val="FFFF99"/>
                </a:solidFill>
              </a:rPr>
              <a:t>デバグ情報を出力</a:t>
            </a:r>
            <a:r>
              <a:rPr lang="en-US" altLang="ja-JP" sz="2800" dirty="0">
                <a:solidFill>
                  <a:srgbClr val="FFFF99"/>
                </a:solidFill>
              </a:rPr>
              <a:t> */ </a:t>
            </a:r>
            <a:r>
              <a:rPr lang="en-US" altLang="ja-JP" sz="2800" dirty="0"/>
              <a:t>);</a:t>
            </a:r>
          </a:p>
          <a:p>
            <a:pPr eaLnBrk="1" hangingPunct="1"/>
            <a:r>
              <a:rPr lang="en-US" altLang="ja-JP" sz="2800" dirty="0"/>
              <a:t>          :</a:t>
            </a:r>
          </a:p>
          <a:p>
            <a:pPr eaLnBrk="1" hangingPunct="1"/>
            <a:r>
              <a:rPr lang="ja-JP" altLang="en-US" sz="2800" dirty="0"/>
              <a:t>}</a:t>
            </a:r>
            <a:endParaRPr lang="en-US" altLang="ja-JP" sz="2400" dirty="0">
              <a:solidFill>
                <a:srgbClr val="FFFF66"/>
              </a:solidFill>
            </a:endParaRPr>
          </a:p>
        </p:txBody>
      </p:sp>
      <p:sp>
        <p:nvSpPr>
          <p:cNvPr id="6" name="Rectangle 4"/>
          <p:cNvSpPr>
            <a:spLocks noChangeArrowheads="1"/>
          </p:cNvSpPr>
          <p:nvPr/>
        </p:nvSpPr>
        <p:spPr bwMode="auto">
          <a:xfrm>
            <a:off x="609600" y="1459845"/>
            <a:ext cx="7848600" cy="5715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t>static final </a:t>
            </a:r>
            <a:r>
              <a:rPr lang="en-US" altLang="ja-JP" sz="2800" dirty="0" err="1"/>
              <a:t>boolean</a:t>
            </a:r>
            <a:r>
              <a:rPr lang="en-US" altLang="ja-JP" sz="2800" dirty="0"/>
              <a:t> DEBUG = false;</a:t>
            </a:r>
          </a:p>
        </p:txBody>
      </p:sp>
      <p:sp>
        <p:nvSpPr>
          <p:cNvPr id="2" name="テキスト ボックス 1"/>
          <p:cNvSpPr txBox="1"/>
          <p:nvPr/>
        </p:nvSpPr>
        <p:spPr>
          <a:xfrm>
            <a:off x="876782" y="5334000"/>
            <a:ext cx="7696200" cy="523220"/>
          </a:xfrm>
          <a:prstGeom prst="rect">
            <a:avLst/>
          </a:prstGeom>
          <a:noFill/>
        </p:spPr>
        <p:txBody>
          <a:bodyPr wrap="square" rtlCol="0">
            <a:spAutoFit/>
          </a:bodyPr>
          <a:lstStyle/>
          <a:p>
            <a:r>
              <a:rPr kumimoji="1" lang="en-US" altLang="ja-JP" sz="2800" dirty="0"/>
              <a:t>DEBUG = true; </a:t>
            </a:r>
            <a:r>
              <a:rPr kumimoji="1" lang="ja-JP" altLang="en-US" sz="2800" dirty="0"/>
              <a:t>として実行すると</a:t>
            </a:r>
            <a:r>
              <a:rPr lang="ja-JP" altLang="en-US" sz="2800" dirty="0"/>
              <a:t>デバグ情報出力</a:t>
            </a:r>
            <a:endParaRPr kumimoji="1" lang="ja-JP" altLang="en-US" sz="2800" dirty="0"/>
          </a:p>
        </p:txBody>
      </p:sp>
      <p:sp>
        <p:nvSpPr>
          <p:cNvPr id="8" name="テキスト ボックス 7"/>
          <p:cNvSpPr txBox="1"/>
          <p:nvPr/>
        </p:nvSpPr>
        <p:spPr>
          <a:xfrm>
            <a:off x="2667000" y="5857220"/>
            <a:ext cx="3847618" cy="523220"/>
          </a:xfrm>
          <a:prstGeom prst="rect">
            <a:avLst/>
          </a:prstGeom>
          <a:noFill/>
        </p:spPr>
        <p:txBody>
          <a:bodyPr wrap="square" rtlCol="0">
            <a:spAutoFit/>
          </a:bodyPr>
          <a:lstStyle/>
          <a:p>
            <a:r>
              <a:rPr lang="en-US" altLang="ja-JP" sz="2800" dirty="0"/>
              <a:t>(</a:t>
            </a:r>
            <a:r>
              <a:rPr lang="ja-JP" altLang="en-US" sz="2800" dirty="0"/>
              <a:t>デバガがあるなら不要</a:t>
            </a:r>
            <a:r>
              <a:rPr lang="en-US" altLang="ja-JP" sz="2800" dirty="0"/>
              <a:t>)</a:t>
            </a:r>
            <a:endParaRPr kumimoji="1" lang="ja-JP" altLang="en-US" sz="2800" dirty="0"/>
          </a:p>
        </p:txBody>
      </p:sp>
    </p:spTree>
    <p:extLst>
      <p:ext uri="{BB962C8B-B14F-4D97-AF65-F5344CB8AC3E}">
        <p14:creationId xmlns:p14="http://schemas.microsoft.com/office/powerpoint/2010/main" val="36066477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1066800" y="25078"/>
            <a:ext cx="7391399"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トレース機能</a:t>
            </a:r>
          </a:p>
        </p:txBody>
      </p:sp>
      <p:sp>
        <p:nvSpPr>
          <p:cNvPr id="45060" name="Rectangle 4"/>
          <p:cNvSpPr>
            <a:spLocks noChangeArrowheads="1"/>
          </p:cNvSpPr>
          <p:nvPr/>
        </p:nvSpPr>
        <p:spPr bwMode="auto">
          <a:xfrm>
            <a:off x="608634" y="1600200"/>
            <a:ext cx="7849565" cy="5181599"/>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600" dirty="0"/>
              <a:t>void parse&lt;A&gt; () {</a:t>
            </a:r>
          </a:p>
          <a:p>
            <a:pPr eaLnBrk="1" hangingPunct="1"/>
            <a:r>
              <a:rPr lang="en-US" altLang="ja-JP" sz="2600" dirty="0"/>
              <a:t>    ++level;</a:t>
            </a:r>
          </a:p>
          <a:p>
            <a:pPr eaLnBrk="1" hangingPunct="1"/>
            <a:r>
              <a:rPr lang="en-US" altLang="ja-JP" sz="2600" dirty="0"/>
              <a:t>    if (TRACE) {</a:t>
            </a:r>
          </a:p>
          <a:p>
            <a:pPr eaLnBrk="1" hangingPunct="1"/>
            <a:r>
              <a:rPr lang="en-US" altLang="ja-JP" sz="2600" dirty="0"/>
              <a:t>      for (</a:t>
            </a:r>
            <a:r>
              <a:rPr lang="en-US" altLang="ja-JP" sz="2600" dirty="0" err="1"/>
              <a:t>int</a:t>
            </a:r>
            <a:r>
              <a:rPr lang="en-US" altLang="ja-JP" sz="2600" dirty="0"/>
              <a:t> </a:t>
            </a:r>
            <a:r>
              <a:rPr lang="en-US" altLang="ja-JP" sz="2600" dirty="0" err="1"/>
              <a:t>i</a:t>
            </a:r>
            <a:r>
              <a:rPr lang="en-US" altLang="ja-JP" sz="2600" dirty="0"/>
              <a:t>=0; </a:t>
            </a:r>
            <a:r>
              <a:rPr lang="en-US" altLang="ja-JP" sz="2600" dirty="0" err="1"/>
              <a:t>i</a:t>
            </a:r>
            <a:r>
              <a:rPr lang="en-US" altLang="ja-JP" sz="2600" dirty="0"/>
              <a:t>&lt;level; ++</a:t>
            </a:r>
            <a:r>
              <a:rPr lang="en-US" altLang="ja-JP" sz="2600" dirty="0" err="1"/>
              <a:t>i</a:t>
            </a:r>
            <a:r>
              <a:rPr lang="en-US" altLang="ja-JP" sz="2600" dirty="0"/>
              <a:t>) </a:t>
            </a:r>
            <a:r>
              <a:rPr lang="en-US" altLang="ja-JP" sz="2600" dirty="0" err="1"/>
              <a:t>System.out.print</a:t>
            </a:r>
            <a:r>
              <a:rPr lang="en-US" altLang="ja-JP" sz="2600" dirty="0"/>
              <a:t> (“ ”);</a:t>
            </a:r>
          </a:p>
          <a:p>
            <a:pPr eaLnBrk="1" hangingPunct="1"/>
            <a:r>
              <a:rPr lang="en-US" altLang="ja-JP" sz="2600" dirty="0"/>
              <a:t>      </a:t>
            </a:r>
            <a:r>
              <a:rPr lang="en-US" altLang="ja-JP" sz="2600" dirty="0" err="1"/>
              <a:t>System.out.println</a:t>
            </a:r>
            <a:r>
              <a:rPr lang="en-US" altLang="ja-JP" sz="2600" dirty="0"/>
              <a:t> (“&lt;A&gt;</a:t>
            </a:r>
            <a:r>
              <a:rPr lang="ja-JP" altLang="en-US" sz="2600" dirty="0"/>
              <a:t>開始</a:t>
            </a:r>
            <a:r>
              <a:rPr lang="en-US" altLang="ja-JP" sz="2600" dirty="0"/>
              <a:t>”);</a:t>
            </a:r>
          </a:p>
          <a:p>
            <a:pPr eaLnBrk="1" hangingPunct="1"/>
            <a:r>
              <a:rPr lang="en-US" altLang="ja-JP" sz="2600" dirty="0"/>
              <a:t>   }</a:t>
            </a:r>
          </a:p>
          <a:p>
            <a:pPr eaLnBrk="1" hangingPunct="1"/>
            <a:r>
              <a:rPr lang="en-US" altLang="ja-JP" sz="2600" dirty="0"/>
              <a:t>    // &lt;A&gt; </a:t>
            </a:r>
            <a:r>
              <a:rPr lang="ja-JP" altLang="en-US" sz="2600" dirty="0"/>
              <a:t>解析</a:t>
            </a:r>
            <a:endParaRPr lang="en-US" altLang="ja-JP" sz="2600" dirty="0"/>
          </a:p>
          <a:p>
            <a:pPr eaLnBrk="1" hangingPunct="1"/>
            <a:r>
              <a:rPr lang="en-US" altLang="ja-JP" sz="2600" dirty="0"/>
              <a:t>    if (TRACE) {</a:t>
            </a:r>
          </a:p>
          <a:p>
            <a:pPr eaLnBrk="1" hangingPunct="1"/>
            <a:r>
              <a:rPr lang="en-US" altLang="ja-JP" sz="2600" dirty="0"/>
              <a:t>      for (</a:t>
            </a:r>
            <a:r>
              <a:rPr lang="en-US" altLang="ja-JP" sz="2600" dirty="0" err="1"/>
              <a:t>int</a:t>
            </a:r>
            <a:r>
              <a:rPr lang="en-US" altLang="ja-JP" sz="2600" dirty="0"/>
              <a:t> </a:t>
            </a:r>
            <a:r>
              <a:rPr lang="en-US" altLang="ja-JP" sz="2600" dirty="0" err="1"/>
              <a:t>i</a:t>
            </a:r>
            <a:r>
              <a:rPr lang="en-US" altLang="ja-JP" sz="2600" dirty="0"/>
              <a:t>=0; </a:t>
            </a:r>
            <a:r>
              <a:rPr lang="en-US" altLang="ja-JP" sz="2600" dirty="0" err="1"/>
              <a:t>i</a:t>
            </a:r>
            <a:r>
              <a:rPr lang="en-US" altLang="ja-JP" sz="2600" dirty="0"/>
              <a:t>&lt;level; ++</a:t>
            </a:r>
            <a:r>
              <a:rPr lang="en-US" altLang="ja-JP" sz="2600" dirty="0" err="1"/>
              <a:t>i</a:t>
            </a:r>
            <a:r>
              <a:rPr lang="en-US" altLang="ja-JP" sz="2600" dirty="0"/>
              <a:t>) </a:t>
            </a:r>
            <a:r>
              <a:rPr lang="en-US" altLang="ja-JP" sz="2600" dirty="0" err="1"/>
              <a:t>System.out.print</a:t>
            </a:r>
            <a:r>
              <a:rPr lang="en-US" altLang="ja-JP" sz="2600" dirty="0"/>
              <a:t> (“ ”);</a:t>
            </a:r>
          </a:p>
          <a:p>
            <a:pPr eaLnBrk="1" hangingPunct="1"/>
            <a:r>
              <a:rPr lang="en-US" altLang="ja-JP" sz="2600" dirty="0"/>
              <a:t>      </a:t>
            </a:r>
            <a:r>
              <a:rPr lang="en-US" altLang="ja-JP" sz="2600" dirty="0" err="1"/>
              <a:t>System.out.println</a:t>
            </a:r>
            <a:r>
              <a:rPr lang="en-US" altLang="ja-JP" sz="2600" dirty="0"/>
              <a:t> (“&lt;A&gt;</a:t>
            </a:r>
            <a:r>
              <a:rPr lang="ja-JP" altLang="en-US" sz="2600" dirty="0"/>
              <a:t>終了</a:t>
            </a:r>
            <a:r>
              <a:rPr lang="en-US" altLang="ja-JP" sz="2600" dirty="0"/>
              <a:t>”);</a:t>
            </a:r>
          </a:p>
          <a:p>
            <a:pPr eaLnBrk="1" hangingPunct="1"/>
            <a:r>
              <a:rPr lang="en-US" altLang="ja-JP" sz="2600" dirty="0"/>
              <a:t>   }</a:t>
            </a:r>
          </a:p>
          <a:p>
            <a:pPr eaLnBrk="1" hangingPunct="1"/>
            <a:r>
              <a:rPr lang="en-US" altLang="ja-JP" sz="2600" dirty="0"/>
              <a:t>   --level;</a:t>
            </a:r>
          </a:p>
          <a:p>
            <a:pPr eaLnBrk="1" hangingPunct="1"/>
            <a:r>
              <a:rPr lang="ja-JP" altLang="en-US" sz="2600" dirty="0"/>
              <a:t>}</a:t>
            </a:r>
            <a:endParaRPr lang="en-US" altLang="ja-JP" sz="2600" dirty="0">
              <a:solidFill>
                <a:srgbClr val="FFFF66"/>
              </a:solidFill>
            </a:endParaRPr>
          </a:p>
        </p:txBody>
      </p:sp>
      <p:sp>
        <p:nvSpPr>
          <p:cNvPr id="6" name="Rectangle 4"/>
          <p:cNvSpPr>
            <a:spLocks noChangeArrowheads="1"/>
          </p:cNvSpPr>
          <p:nvPr/>
        </p:nvSpPr>
        <p:spPr bwMode="auto">
          <a:xfrm>
            <a:off x="609599" y="634678"/>
            <a:ext cx="7848600" cy="838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600" dirty="0"/>
              <a:t>static final </a:t>
            </a:r>
            <a:r>
              <a:rPr lang="en-US" altLang="ja-JP" sz="2600" dirty="0" err="1"/>
              <a:t>boolean</a:t>
            </a:r>
            <a:r>
              <a:rPr lang="en-US" altLang="ja-JP" sz="2600" dirty="0"/>
              <a:t> TRACE = false;</a:t>
            </a:r>
          </a:p>
          <a:p>
            <a:pPr eaLnBrk="1" hangingPunct="1"/>
            <a:r>
              <a:rPr lang="en-US" altLang="ja-JP" sz="2600" dirty="0" err="1"/>
              <a:t>int</a:t>
            </a:r>
            <a:r>
              <a:rPr lang="en-US" altLang="ja-JP" sz="2600" dirty="0"/>
              <a:t> level = 0;</a:t>
            </a:r>
          </a:p>
        </p:txBody>
      </p:sp>
    </p:spTree>
    <p:extLst>
      <p:ext uri="{BB962C8B-B14F-4D97-AF65-F5344CB8AC3E}">
        <p14:creationId xmlns:p14="http://schemas.microsoft.com/office/powerpoint/2010/main" val="132011713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トレース機能</a:t>
            </a:r>
            <a:endParaRPr kumimoji="1" lang="ja-JP" altLang="en-US" dirty="0"/>
          </a:p>
        </p:txBody>
      </p:sp>
      <p:sp>
        <p:nvSpPr>
          <p:cNvPr id="3" name="Rectangle 4"/>
          <p:cNvSpPr>
            <a:spLocks noChangeArrowheads="1"/>
          </p:cNvSpPr>
          <p:nvPr/>
        </p:nvSpPr>
        <p:spPr bwMode="auto">
          <a:xfrm>
            <a:off x="609600" y="1447800"/>
            <a:ext cx="7848600" cy="4190999"/>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t>% java </a:t>
            </a:r>
            <a:r>
              <a:rPr lang="en-US" altLang="ja-JP" sz="2800" dirty="0" err="1"/>
              <a:t>kc.Kc</a:t>
            </a:r>
            <a:r>
              <a:rPr lang="en-US" altLang="ja-JP" sz="2800" dirty="0"/>
              <a:t> </a:t>
            </a:r>
            <a:r>
              <a:rPr lang="en-US" altLang="ja-JP" sz="2800" dirty="0" err="1"/>
              <a:t>foo.k</a:t>
            </a:r>
            <a:endParaRPr lang="en-US" altLang="ja-JP" sz="2800" dirty="0"/>
          </a:p>
          <a:p>
            <a:pPr eaLnBrk="1" hangingPunct="1"/>
            <a:r>
              <a:rPr lang="en-US" altLang="ja-JP" sz="2800" dirty="0"/>
              <a:t> program </a:t>
            </a:r>
            <a:r>
              <a:rPr lang="ja-JP" altLang="en-US" sz="2800" dirty="0"/>
              <a:t>開始</a:t>
            </a:r>
            <a:endParaRPr lang="en-US" altLang="ja-JP" sz="2800" dirty="0"/>
          </a:p>
          <a:p>
            <a:pPr eaLnBrk="1" hangingPunct="1"/>
            <a:r>
              <a:rPr lang="en-US" altLang="ja-JP" sz="2800" dirty="0"/>
              <a:t>   main </a:t>
            </a:r>
            <a:r>
              <a:rPr lang="ja-JP" altLang="en-US" sz="2800" dirty="0"/>
              <a:t>開始</a:t>
            </a:r>
            <a:endParaRPr lang="en-US" altLang="ja-JP" sz="2800" dirty="0"/>
          </a:p>
          <a:p>
            <a:pPr eaLnBrk="1" hangingPunct="1"/>
            <a:r>
              <a:rPr lang="en-US" altLang="ja-JP" sz="2800" dirty="0"/>
              <a:t>     </a:t>
            </a:r>
            <a:r>
              <a:rPr lang="en-US" altLang="ja-JP" sz="2800" dirty="0" err="1"/>
              <a:t>ver_decl</a:t>
            </a:r>
            <a:r>
              <a:rPr lang="en-US" altLang="ja-JP" sz="2800" dirty="0"/>
              <a:t> </a:t>
            </a:r>
            <a:r>
              <a:rPr lang="ja-JP" altLang="en-US" sz="2800" dirty="0"/>
              <a:t>開始</a:t>
            </a:r>
            <a:endParaRPr lang="en-US" altLang="ja-JP" sz="2800" dirty="0"/>
          </a:p>
          <a:p>
            <a:pPr eaLnBrk="1" hangingPunct="1"/>
            <a:r>
              <a:rPr lang="en-US" altLang="ja-JP" sz="2800" dirty="0"/>
              <a:t>     </a:t>
            </a:r>
            <a:r>
              <a:rPr lang="en-US" altLang="ja-JP" sz="2800" dirty="0" err="1"/>
              <a:t>ver_decl</a:t>
            </a:r>
            <a:r>
              <a:rPr lang="en-US" altLang="ja-JP" sz="2800" dirty="0"/>
              <a:t> </a:t>
            </a:r>
            <a:r>
              <a:rPr lang="ja-JP" altLang="en-US" sz="2800" dirty="0"/>
              <a:t>終了</a:t>
            </a:r>
            <a:endParaRPr lang="en-US" altLang="ja-JP" sz="2800" dirty="0"/>
          </a:p>
          <a:p>
            <a:pPr eaLnBrk="1" hangingPunct="1"/>
            <a:r>
              <a:rPr lang="en-US" altLang="ja-JP" sz="2800" dirty="0"/>
              <a:t>     statement </a:t>
            </a:r>
            <a:r>
              <a:rPr lang="ja-JP" altLang="en-US" sz="2800" dirty="0"/>
              <a:t>開始</a:t>
            </a:r>
            <a:endParaRPr lang="en-US" altLang="ja-JP" sz="2800" dirty="0"/>
          </a:p>
          <a:p>
            <a:pPr eaLnBrk="1" hangingPunct="1"/>
            <a:r>
              <a:rPr lang="en-US" altLang="ja-JP" sz="2800" dirty="0"/>
              <a:t>       </a:t>
            </a:r>
            <a:r>
              <a:rPr lang="en-US" altLang="ja-JP" sz="2800" dirty="0" err="1"/>
              <a:t>if_statement</a:t>
            </a:r>
            <a:r>
              <a:rPr lang="en-US" altLang="ja-JP" sz="2800" dirty="0"/>
              <a:t> </a:t>
            </a:r>
            <a:r>
              <a:rPr lang="ja-JP" altLang="en-US" sz="2800" dirty="0"/>
              <a:t>開始</a:t>
            </a:r>
            <a:endParaRPr lang="en-US" altLang="ja-JP" sz="2800" dirty="0"/>
          </a:p>
          <a:p>
            <a:pPr eaLnBrk="1" hangingPunct="1"/>
            <a:r>
              <a:rPr lang="en-US" altLang="ja-JP" sz="2800" dirty="0"/>
              <a:t>         </a:t>
            </a:r>
            <a:r>
              <a:rPr lang="en-US" altLang="ja-JP" sz="2800" dirty="0" err="1"/>
              <a:t>exp</a:t>
            </a:r>
            <a:r>
              <a:rPr lang="en-US" altLang="ja-JP" sz="2800" dirty="0"/>
              <a:t> </a:t>
            </a:r>
            <a:r>
              <a:rPr lang="ja-JP" altLang="en-US" sz="2800" dirty="0"/>
              <a:t>開始</a:t>
            </a:r>
            <a:endParaRPr lang="en-US" altLang="ja-JP" sz="2800" dirty="0"/>
          </a:p>
          <a:p>
            <a:pPr eaLnBrk="1" hangingPunct="1"/>
            <a:r>
              <a:rPr lang="en-US" altLang="ja-JP" sz="2800" dirty="0"/>
              <a:t>                                      :</a:t>
            </a:r>
          </a:p>
        </p:txBody>
      </p:sp>
      <p:sp>
        <p:nvSpPr>
          <p:cNvPr id="4" name="テキスト ボックス 3"/>
          <p:cNvSpPr txBox="1"/>
          <p:nvPr/>
        </p:nvSpPr>
        <p:spPr>
          <a:xfrm>
            <a:off x="786114" y="5791200"/>
            <a:ext cx="7696200" cy="523220"/>
          </a:xfrm>
          <a:prstGeom prst="rect">
            <a:avLst/>
          </a:prstGeom>
          <a:noFill/>
        </p:spPr>
        <p:txBody>
          <a:bodyPr wrap="square" rtlCol="0">
            <a:spAutoFit/>
          </a:bodyPr>
          <a:lstStyle/>
          <a:p>
            <a:r>
              <a:rPr kumimoji="1" lang="ja-JP" altLang="en-US" sz="2800" dirty="0"/>
              <a:t>トレース機能があると</a:t>
            </a:r>
            <a:r>
              <a:rPr kumimoji="1" lang="en-US" altLang="ja-JP" sz="2800" dirty="0"/>
              <a:t>(</a:t>
            </a:r>
            <a:r>
              <a:rPr kumimoji="1" lang="ja-JP" altLang="en-US" sz="2800" dirty="0"/>
              <a:t>ユーザにとって</a:t>
            </a:r>
            <a:r>
              <a:rPr kumimoji="1" lang="en-US" altLang="ja-JP" sz="2800" dirty="0"/>
              <a:t>)</a:t>
            </a:r>
            <a:r>
              <a:rPr kumimoji="1" lang="ja-JP" altLang="en-US" sz="2800" dirty="0"/>
              <a:t>便利</a:t>
            </a:r>
          </a:p>
        </p:txBody>
      </p:sp>
    </p:spTree>
    <p:extLst>
      <p:ext uri="{BB962C8B-B14F-4D97-AF65-F5344CB8AC3E}">
        <p14:creationId xmlns:p14="http://schemas.microsoft.com/office/powerpoint/2010/main" val="25700558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p:txBody>
          <a:bodyPr/>
          <a:lstStyle/>
          <a:p>
            <a:pPr>
              <a:defRPr/>
            </a:pPr>
            <a:r>
              <a:rPr lang="en-US" altLang="ja-JP"/>
              <a:t>LL(1)</a:t>
            </a:r>
            <a:r>
              <a:rPr lang="ja-JP" altLang="en-US"/>
              <a:t>文法</a:t>
            </a:r>
          </a:p>
        </p:txBody>
      </p:sp>
      <p:sp>
        <p:nvSpPr>
          <p:cNvPr id="3" name="コンテンツ プレースホルダー 2"/>
          <p:cNvSpPr>
            <a:spLocks noGrp="1"/>
          </p:cNvSpPr>
          <p:nvPr>
            <p:ph idx="4294967295"/>
          </p:nvPr>
        </p:nvSpPr>
        <p:spPr>
          <a:xfrm>
            <a:off x="1066800" y="1447800"/>
            <a:ext cx="7696200" cy="4648200"/>
          </a:xfrm>
        </p:spPr>
        <p:txBody>
          <a:bodyPr/>
          <a:lstStyle/>
          <a:p>
            <a:pPr>
              <a:defRPr/>
            </a:pPr>
            <a:r>
              <a:rPr lang="en-US" altLang="ja-JP" dirty="0"/>
              <a:t>LL(1)</a:t>
            </a:r>
            <a:r>
              <a:rPr lang="ja-JP" altLang="en-US" dirty="0"/>
              <a:t>文法</a:t>
            </a:r>
            <a:endParaRPr lang="en-US" altLang="ja-JP" dirty="0"/>
          </a:p>
          <a:p>
            <a:pPr lvl="1">
              <a:defRPr/>
            </a:pPr>
            <a:r>
              <a:rPr lang="en-US" altLang="ja-JP" dirty="0"/>
              <a:t>1</a:t>
            </a:r>
            <a:r>
              <a:rPr lang="ja-JP" altLang="en-US" dirty="0"/>
              <a:t>個のトークン</a:t>
            </a:r>
            <a:r>
              <a:rPr lang="en-US" altLang="ja-JP" dirty="0"/>
              <a:t>(</a:t>
            </a:r>
            <a:r>
              <a:rPr lang="ja-JP" altLang="en-US" dirty="0"/>
              <a:t>直後に来るトークン</a:t>
            </a:r>
            <a:r>
              <a:rPr lang="en-US" altLang="ja-JP" dirty="0"/>
              <a:t>)</a:t>
            </a:r>
            <a:r>
              <a:rPr lang="ja-JP" altLang="en-US" dirty="0"/>
              <a:t>の先読みで構文解析可能な文法</a:t>
            </a:r>
          </a:p>
          <a:p>
            <a:pPr lvl="2">
              <a:defRPr/>
            </a:pPr>
            <a:r>
              <a:rPr lang="ja-JP" altLang="en-US" dirty="0">
                <a:effectLst/>
              </a:rPr>
              <a:t>左辺が同じ生成規則が複数あるとき、トークンを1個先読みすればどの右辺を選択するかわかる</a:t>
            </a:r>
          </a:p>
          <a:p>
            <a:pPr lvl="2">
              <a:defRPr/>
            </a:pPr>
            <a:r>
              <a:rPr kumimoji="0" lang="ja-JP" altLang="en-US" dirty="0">
                <a:effectLst/>
              </a:rPr>
              <a:t>同一の左辺に対して、右辺の先頭トークン（終端記号）が全て異なる</a:t>
            </a:r>
          </a:p>
        </p:txBody>
      </p:sp>
      <p:grpSp>
        <p:nvGrpSpPr>
          <p:cNvPr id="423940" name="Group 4"/>
          <p:cNvGrpSpPr>
            <a:grpSpLocks/>
          </p:cNvGrpSpPr>
          <p:nvPr/>
        </p:nvGrpSpPr>
        <p:grpSpPr bwMode="auto">
          <a:xfrm>
            <a:off x="2133600" y="4724400"/>
            <a:ext cx="5257800" cy="1631950"/>
            <a:chOff x="1344" y="2976"/>
            <a:chExt cx="3312" cy="1028"/>
          </a:xfrm>
        </p:grpSpPr>
        <p:sp>
          <p:nvSpPr>
            <p:cNvPr id="46085" name="テキスト ボックス 3"/>
            <p:cNvSpPr txBox="1">
              <a:spLocks noChangeArrowheads="1"/>
            </p:cNvSpPr>
            <p:nvPr/>
          </p:nvSpPr>
          <p:spPr bwMode="auto">
            <a:xfrm>
              <a:off x="1344" y="3408"/>
              <a:ext cx="3312" cy="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ja-JP" altLang="en-US" sz="2800"/>
                <a:t>次に来るトークンを先読みする</a:t>
              </a:r>
            </a:p>
            <a:p>
              <a:pPr eaLnBrk="1" hangingPunct="1">
                <a:spcBef>
                  <a:spcPct val="0"/>
                </a:spcBef>
                <a:buClrTx/>
                <a:buSzTx/>
                <a:buFontTx/>
                <a:buNone/>
              </a:pPr>
              <a:r>
                <a:rPr lang="ja-JP" altLang="en-US" sz="2800"/>
                <a:t>メソッドがあれば解析可能</a:t>
              </a:r>
            </a:p>
          </p:txBody>
        </p:sp>
        <p:sp>
          <p:nvSpPr>
            <p:cNvPr id="5" name="下矢印 4"/>
            <p:cNvSpPr/>
            <p:nvPr/>
          </p:nvSpPr>
          <p:spPr bwMode="auto">
            <a:xfrm>
              <a:off x="2640" y="2976"/>
              <a:ext cx="480" cy="432"/>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a:lstStyle/>
            <a:p>
              <a:pPr eaLnBrk="1" hangingPunct="1">
                <a:defRPr/>
              </a:pPr>
              <a:endParaRPr lang="ja-JP" altLang="en-US" i="1">
                <a:effectLst>
                  <a:outerShdw blurRad="38100" dist="38100" dir="2700000" algn="tl">
                    <a:srgbClr val="000000">
                      <a:alpha val="43137"/>
                    </a:srgbClr>
                  </a:outerShdw>
                </a:effectLst>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423940"/>
                                        </p:tgtEl>
                                        <p:attrNameLst>
                                          <p:attrName>style.visibility</p:attrName>
                                        </p:attrNameLst>
                                      </p:cBhvr>
                                      <p:to>
                                        <p:strVal val="visible"/>
                                      </p:to>
                                    </p:set>
                                    <p:animEffect transition="in" filter="wipe(up)">
                                      <p:cBhvr>
                                        <p:cTn id="7" dur="500"/>
                                        <p:tgtEl>
                                          <p:spTgt spid="4239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1066800" y="304800"/>
            <a:ext cx="7467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構文解析不能な文法</a:t>
            </a:r>
          </a:p>
        </p:txBody>
      </p:sp>
      <p:sp>
        <p:nvSpPr>
          <p:cNvPr id="47107" name="Rectangle 3"/>
          <p:cNvSpPr>
            <a:spLocks noGrp="1" noChangeArrowheads="1"/>
          </p:cNvSpPr>
          <p:nvPr>
            <p:ph type="body" idx="1"/>
          </p:nvPr>
        </p:nvSpPr>
        <p:spPr>
          <a:xfrm>
            <a:off x="1066800" y="1371600"/>
            <a:ext cx="75438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 typeface="Wingdings" panose="05000000000000000000" pitchFamily="2" charset="2"/>
              <a:buNone/>
            </a:pPr>
            <a:r>
              <a:rPr lang="ja-JP" altLang="en-US" sz="2800">
                <a:effectLst/>
              </a:rPr>
              <a:t>例 : </a:t>
            </a:r>
            <a:r>
              <a:rPr lang="en-US" altLang="ja-JP" sz="2800">
                <a:effectLst/>
              </a:rPr>
              <a:t>First (α) = {“x”, “a”}</a:t>
            </a:r>
          </a:p>
          <a:p>
            <a:pPr>
              <a:buFont typeface="Wingdings" panose="05000000000000000000" pitchFamily="2" charset="2"/>
              <a:buNone/>
            </a:pPr>
            <a:r>
              <a:rPr lang="en-US" altLang="ja-JP" sz="2800">
                <a:effectLst/>
              </a:rPr>
              <a:t>       First (β) = {“x”, “b”}</a:t>
            </a:r>
          </a:p>
          <a:p>
            <a:pPr>
              <a:buFont typeface="Wingdings" panose="05000000000000000000" pitchFamily="2" charset="2"/>
              <a:buNone/>
            </a:pPr>
            <a:r>
              <a:rPr lang="en-US" altLang="ja-JP" sz="2800">
                <a:effectLst/>
              </a:rPr>
              <a:t>       Firsr (γ) = {“x”, “c”}</a:t>
            </a:r>
          </a:p>
          <a:p>
            <a:pPr>
              <a:buFont typeface="Wingdings" panose="05000000000000000000" pitchFamily="2" charset="2"/>
              <a:buNone/>
            </a:pPr>
            <a:r>
              <a:rPr lang="en-US" altLang="ja-JP">
                <a:effectLst/>
              </a:rPr>
              <a:t>&lt;A&gt; ::= α|β|γ</a:t>
            </a:r>
          </a:p>
          <a:p>
            <a:pPr>
              <a:buFont typeface="Wingdings" panose="05000000000000000000" pitchFamily="2" charset="2"/>
              <a:buNone/>
            </a:pPr>
            <a:r>
              <a:rPr lang="en-US" altLang="ja-JP">
                <a:effectLst/>
              </a:rPr>
              <a:t>&lt;B&gt; ::= {α}β</a:t>
            </a:r>
          </a:p>
          <a:p>
            <a:pPr>
              <a:buFont typeface="Wingdings" panose="05000000000000000000" pitchFamily="2" charset="2"/>
              <a:buNone/>
            </a:pPr>
            <a:r>
              <a:rPr lang="en-US" altLang="ja-JP">
                <a:effectLst/>
              </a:rPr>
              <a:t>&lt;C&gt; ::= [α] β</a:t>
            </a:r>
          </a:p>
        </p:txBody>
      </p:sp>
      <p:sp>
        <p:nvSpPr>
          <p:cNvPr id="422916" name="Text Box 4"/>
          <p:cNvSpPr txBox="1">
            <a:spLocks noChangeArrowheads="1"/>
          </p:cNvSpPr>
          <p:nvPr/>
        </p:nvSpPr>
        <p:spPr bwMode="auto">
          <a:xfrm>
            <a:off x="4343400" y="3200400"/>
            <a:ext cx="4325521" cy="1387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t>&lt;</a:t>
            </a:r>
            <a:r>
              <a:rPr lang="en-US" altLang="ja-JP" sz="2800" dirty="0"/>
              <a:t>A&gt; &lt;B&gt; &lt;C&gt; </a:t>
            </a:r>
            <a:r>
              <a:rPr lang="ja-JP" altLang="en-US" sz="2800" dirty="0"/>
              <a:t>共に</a:t>
            </a:r>
          </a:p>
          <a:p>
            <a:pPr eaLnBrk="1" hangingPunct="1"/>
            <a:r>
              <a:rPr lang="ja-JP" altLang="en-US" sz="2800" dirty="0"/>
              <a:t>先頭の終端記号が </a:t>
            </a:r>
            <a:r>
              <a:rPr lang="en-US" altLang="ja-JP" sz="2800" dirty="0"/>
              <a:t>“x” </a:t>
            </a:r>
            <a:r>
              <a:rPr lang="ja-JP" altLang="en-US" sz="2800" dirty="0"/>
              <a:t>だと</a:t>
            </a:r>
          </a:p>
          <a:p>
            <a:pPr eaLnBrk="1" hangingPunct="1"/>
            <a:r>
              <a:rPr lang="ja-JP" altLang="en-US" sz="2800" dirty="0"/>
              <a:t>どの分岐か判定できない</a:t>
            </a:r>
          </a:p>
        </p:txBody>
      </p:sp>
      <p:sp>
        <p:nvSpPr>
          <p:cNvPr id="422917" name="Text Box 5"/>
          <p:cNvSpPr txBox="1">
            <a:spLocks noChangeArrowheads="1"/>
          </p:cNvSpPr>
          <p:nvPr/>
        </p:nvSpPr>
        <p:spPr bwMode="auto">
          <a:xfrm>
            <a:off x="1219200" y="5410200"/>
            <a:ext cx="723265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LL(1) </a:t>
            </a:r>
            <a:r>
              <a:rPr lang="ja-JP" altLang="en-US"/>
              <a:t>文法でないとバックトラック無しでは</a:t>
            </a:r>
          </a:p>
          <a:p>
            <a:pPr eaLnBrk="1" hangingPunct="1"/>
            <a:r>
              <a:rPr lang="ja-JP" altLang="en-US"/>
              <a:t>構文解析不能</a:t>
            </a:r>
          </a:p>
        </p:txBody>
      </p:sp>
      <p:sp>
        <p:nvSpPr>
          <p:cNvPr id="422918" name="Text Box 6"/>
          <p:cNvSpPr txBox="1">
            <a:spLocks noChangeArrowheads="1"/>
          </p:cNvSpPr>
          <p:nvPr/>
        </p:nvSpPr>
        <p:spPr bwMode="auto">
          <a:xfrm>
            <a:off x="4343400" y="4724400"/>
            <a:ext cx="30368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左括り出しも難しい</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22916"/>
                                        </p:tgtEl>
                                        <p:attrNameLst>
                                          <p:attrName>style.visibility</p:attrName>
                                        </p:attrNameLst>
                                      </p:cBhvr>
                                      <p:to>
                                        <p:strVal val="visible"/>
                                      </p:to>
                                    </p:set>
                                    <p:animEffect transition="in" filter="checkerboard(across)">
                                      <p:cBhvr>
                                        <p:cTn id="7" dur="500"/>
                                        <p:tgtEl>
                                          <p:spTgt spid="4229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22918"/>
                                        </p:tgtEl>
                                        <p:attrNameLst>
                                          <p:attrName>style.visibility</p:attrName>
                                        </p:attrNameLst>
                                      </p:cBhvr>
                                      <p:to>
                                        <p:strVal val="visible"/>
                                      </p:to>
                                    </p:set>
                                    <p:animEffect transition="in" filter="checkerboard(across)">
                                      <p:cBhvr>
                                        <p:cTn id="12" dur="500"/>
                                        <p:tgtEl>
                                          <p:spTgt spid="42291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22917"/>
                                        </p:tgtEl>
                                        <p:attrNameLst>
                                          <p:attrName>style.visibility</p:attrName>
                                        </p:attrNameLst>
                                      </p:cBhvr>
                                      <p:to>
                                        <p:strVal val="visible"/>
                                      </p:to>
                                    </p:set>
                                    <p:animEffect transition="in" filter="checkerboard(across)">
                                      <p:cBhvr>
                                        <p:cTn id="17" dur="500"/>
                                        <p:tgtEl>
                                          <p:spTgt spid="4229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2916" grpId="0" autoUpdateAnimBg="0"/>
      <p:bldP spid="422917" grpId="0" autoUpdateAnimBg="0"/>
      <p:bldP spid="422918" grpId="0"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1066800" y="304800"/>
            <a:ext cx="74676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バックトラックありの構文解析</a:t>
            </a:r>
          </a:p>
        </p:txBody>
      </p:sp>
      <p:sp>
        <p:nvSpPr>
          <p:cNvPr id="48131" name="Rectangle 3"/>
          <p:cNvSpPr>
            <a:spLocks noGrp="1" noChangeArrowheads="1"/>
          </p:cNvSpPr>
          <p:nvPr>
            <p:ph type="body" idx="1"/>
          </p:nvPr>
        </p:nvSpPr>
        <p:spPr>
          <a:xfrm>
            <a:off x="1066800" y="1066800"/>
            <a:ext cx="7467600" cy="1752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2800">
                <a:effectLst/>
              </a:rPr>
              <a:t>構文解析メソッドを </a:t>
            </a:r>
            <a:r>
              <a:rPr lang="en-US" altLang="ja-JP" sz="2800">
                <a:effectLst/>
              </a:rPr>
              <a:t>boolean </a:t>
            </a:r>
            <a:r>
              <a:rPr lang="ja-JP" altLang="en-US" sz="2800">
                <a:effectLst/>
              </a:rPr>
              <a:t>型に</a:t>
            </a:r>
          </a:p>
          <a:p>
            <a:pPr lvl="2"/>
            <a:r>
              <a:rPr lang="ja-JP" altLang="en-US" sz="2800">
                <a:effectLst/>
              </a:rPr>
              <a:t>解析完了 ⇒ </a:t>
            </a:r>
            <a:r>
              <a:rPr lang="en-US" altLang="ja-JP" sz="2800">
                <a:effectLst/>
              </a:rPr>
              <a:t>true </a:t>
            </a:r>
            <a:r>
              <a:rPr lang="ja-JP" altLang="en-US" sz="2800">
                <a:effectLst/>
              </a:rPr>
              <a:t>解析失敗 ⇒ </a:t>
            </a:r>
            <a:r>
              <a:rPr lang="en-US" altLang="ja-JP" sz="2800">
                <a:effectLst/>
              </a:rPr>
              <a:t>false</a:t>
            </a:r>
          </a:p>
          <a:p>
            <a:pPr lvl="1"/>
            <a:r>
              <a:rPr lang="ja-JP" altLang="en-US">
                <a:effectLst/>
              </a:rPr>
              <a:t>返り値が </a:t>
            </a:r>
            <a:r>
              <a:rPr lang="en-US" altLang="ja-JP">
                <a:effectLst/>
              </a:rPr>
              <a:t>false </a:t>
            </a:r>
            <a:r>
              <a:rPr lang="ja-JP" altLang="en-US">
                <a:effectLst/>
              </a:rPr>
              <a:t>ならば次の導出パターンへ</a:t>
            </a:r>
          </a:p>
        </p:txBody>
      </p:sp>
      <p:sp>
        <p:nvSpPr>
          <p:cNvPr id="48132" name="Rectangle 4"/>
          <p:cNvSpPr>
            <a:spLocks noChangeArrowheads="1"/>
          </p:cNvSpPr>
          <p:nvPr/>
        </p:nvSpPr>
        <p:spPr bwMode="auto">
          <a:xfrm>
            <a:off x="838200" y="2590800"/>
            <a:ext cx="7543800" cy="40386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000">
                <a:solidFill>
                  <a:srgbClr val="FFFF99"/>
                </a:solidFill>
              </a:rPr>
              <a:t>/* &lt;A&gt;</a:t>
            </a:r>
            <a:r>
              <a:rPr lang="ja-JP" altLang="en-US" sz="2000">
                <a:solidFill>
                  <a:srgbClr val="FFFF99"/>
                </a:solidFill>
              </a:rPr>
              <a:t>の構文解析を行う</a:t>
            </a:r>
          </a:p>
          <a:p>
            <a:pPr eaLnBrk="1" hangingPunct="1"/>
            <a:r>
              <a:rPr lang="ja-JP" altLang="en-US" sz="2000">
                <a:solidFill>
                  <a:srgbClr val="FFFF99"/>
                </a:solidFill>
              </a:rPr>
              <a:t>    構文解析を完了できれば </a:t>
            </a:r>
            <a:r>
              <a:rPr lang="en-US" altLang="ja-JP" sz="2400">
                <a:solidFill>
                  <a:srgbClr val="FFFF99"/>
                </a:solidFill>
              </a:rPr>
              <a:t>true</a:t>
            </a:r>
            <a:r>
              <a:rPr lang="en-US" altLang="ja-JP" sz="2000">
                <a:solidFill>
                  <a:srgbClr val="FFFF99"/>
                </a:solidFill>
              </a:rPr>
              <a:t> </a:t>
            </a:r>
            <a:r>
              <a:rPr lang="ja-JP" altLang="en-US" sz="2000">
                <a:solidFill>
                  <a:srgbClr val="FFFF99"/>
                </a:solidFill>
              </a:rPr>
              <a:t>を返す */</a:t>
            </a:r>
          </a:p>
          <a:p>
            <a:pPr eaLnBrk="1" hangingPunct="1"/>
            <a:r>
              <a:rPr lang="en-US" altLang="ja-JP" sz="2800"/>
              <a:t>boolean parse&lt;A&gt;</a:t>
            </a:r>
            <a:r>
              <a:rPr lang="ja-JP" altLang="en-US" sz="2800"/>
              <a:t> () {</a:t>
            </a:r>
            <a:endParaRPr lang="en-US" altLang="ja-JP" sz="2800"/>
          </a:p>
          <a:p>
            <a:pPr eaLnBrk="1" hangingPunct="1"/>
            <a:r>
              <a:rPr lang="en-US" altLang="ja-JP" sz="2800"/>
              <a:t>    if (</a:t>
            </a:r>
            <a:r>
              <a:rPr lang="ja-JP" altLang="en-US" sz="2400"/>
              <a:t>トークン列が&lt;</a:t>
            </a:r>
            <a:r>
              <a:rPr lang="en-US" altLang="ja-JP" sz="2400"/>
              <a:t>A</a:t>
            </a:r>
            <a:r>
              <a:rPr lang="ja-JP" altLang="en-US" sz="2400"/>
              <a:t>&gt;のマクロ構文と合致</a:t>
            </a:r>
            <a:r>
              <a:rPr lang="ja-JP" altLang="en-US" sz="2800"/>
              <a:t>) {</a:t>
            </a:r>
          </a:p>
          <a:p>
            <a:pPr eaLnBrk="1" hangingPunct="1"/>
            <a:r>
              <a:rPr lang="en-US" altLang="ja-JP" sz="2800"/>
              <a:t>        return true;    </a:t>
            </a:r>
            <a:r>
              <a:rPr lang="en-US" altLang="ja-JP" sz="2400">
                <a:solidFill>
                  <a:srgbClr val="FFFF99"/>
                </a:solidFill>
              </a:rPr>
              <a:t>// </a:t>
            </a:r>
            <a:r>
              <a:rPr lang="ja-JP" altLang="en-US" sz="2400">
                <a:solidFill>
                  <a:srgbClr val="FFFF99"/>
                </a:solidFill>
              </a:rPr>
              <a:t>構文解析完了</a:t>
            </a:r>
          </a:p>
          <a:p>
            <a:pPr eaLnBrk="1" hangingPunct="1"/>
            <a:r>
              <a:rPr lang="en-US" altLang="ja-JP" sz="2800"/>
              <a:t>    } else {</a:t>
            </a:r>
          </a:p>
          <a:p>
            <a:pPr eaLnBrk="1" hangingPunct="1"/>
            <a:r>
              <a:rPr lang="en-US" altLang="ja-JP" sz="2800"/>
              <a:t>        return false;   </a:t>
            </a:r>
            <a:r>
              <a:rPr lang="en-US" altLang="ja-JP" sz="2400">
                <a:solidFill>
                  <a:srgbClr val="FFFF99"/>
                </a:solidFill>
              </a:rPr>
              <a:t>// </a:t>
            </a:r>
            <a:r>
              <a:rPr lang="ja-JP" altLang="en-US" sz="2400">
                <a:solidFill>
                  <a:srgbClr val="FFFF99"/>
                </a:solidFill>
              </a:rPr>
              <a:t>構文解析失敗</a:t>
            </a:r>
          </a:p>
          <a:p>
            <a:pPr eaLnBrk="1" hangingPunct="1"/>
            <a:r>
              <a:rPr lang="en-US" altLang="ja-JP" sz="2800"/>
              <a:t>    }</a:t>
            </a:r>
          </a:p>
          <a:p>
            <a:pPr eaLnBrk="1" hangingPunct="1"/>
            <a:r>
              <a:rPr lang="en-US" altLang="ja-JP" sz="2800"/>
              <a:t>}</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バックトラックありの構文解析</a:t>
            </a:r>
          </a:p>
        </p:txBody>
      </p:sp>
      <p:sp>
        <p:nvSpPr>
          <p:cNvPr id="49155" name="Rectangle 3"/>
          <p:cNvSpPr>
            <a:spLocks noGrp="1" noChangeArrowheads="1"/>
          </p:cNvSpPr>
          <p:nvPr>
            <p:ph type="body" idx="1"/>
          </p:nvPr>
        </p:nvSpPr>
        <p:spPr>
          <a:xfrm>
            <a:off x="1066800" y="1600200"/>
            <a:ext cx="75438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字句解析器から1度に全てのトークンを読み込む</a:t>
            </a:r>
          </a:p>
        </p:txBody>
      </p:sp>
      <p:sp>
        <p:nvSpPr>
          <p:cNvPr id="432132" name="Rectangle 4"/>
          <p:cNvSpPr>
            <a:spLocks noChangeArrowheads="1"/>
          </p:cNvSpPr>
          <p:nvPr/>
        </p:nvSpPr>
        <p:spPr bwMode="auto">
          <a:xfrm>
            <a:off x="990600" y="3429000"/>
            <a:ext cx="2438400" cy="6858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800"/>
              <a:t>LexicalAnalyzer</a:t>
            </a:r>
          </a:p>
        </p:txBody>
      </p:sp>
      <p:sp>
        <p:nvSpPr>
          <p:cNvPr id="432133" name="Line 5"/>
          <p:cNvSpPr>
            <a:spLocks noChangeShapeType="1"/>
          </p:cNvSpPr>
          <p:nvPr/>
        </p:nvSpPr>
        <p:spPr bwMode="auto">
          <a:xfrm>
            <a:off x="3505200" y="3733800"/>
            <a:ext cx="60960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nvGrpSpPr>
          <p:cNvPr id="432152" name="Group 24"/>
          <p:cNvGrpSpPr>
            <a:grpSpLocks/>
          </p:cNvGrpSpPr>
          <p:nvPr/>
        </p:nvGrpSpPr>
        <p:grpSpPr bwMode="auto">
          <a:xfrm>
            <a:off x="6096000" y="3124200"/>
            <a:ext cx="677863" cy="1066800"/>
            <a:chOff x="3984" y="1968"/>
            <a:chExt cx="427" cy="672"/>
          </a:xfrm>
        </p:grpSpPr>
        <p:sp>
          <p:nvSpPr>
            <p:cNvPr id="49186" name="Text Box 25"/>
            <p:cNvSpPr txBox="1">
              <a:spLocks noChangeArrowheads="1"/>
            </p:cNvSpPr>
            <p:nvPr/>
          </p:nvSpPr>
          <p:spPr bwMode="auto">
            <a:xfrm>
              <a:off x="3984" y="1968"/>
              <a:ext cx="427"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loc</a:t>
              </a:r>
            </a:p>
          </p:txBody>
        </p:sp>
        <p:sp>
          <p:nvSpPr>
            <p:cNvPr id="49187" name="Rectangle 26"/>
            <p:cNvSpPr>
              <a:spLocks noChangeArrowheads="1"/>
            </p:cNvSpPr>
            <p:nvPr/>
          </p:nvSpPr>
          <p:spPr bwMode="auto">
            <a:xfrm>
              <a:off x="4032" y="2304"/>
              <a:ext cx="336"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sp>
        <p:nvSpPr>
          <p:cNvPr id="432155" name="Text Box 27"/>
          <p:cNvSpPr txBox="1">
            <a:spLocks noChangeArrowheads="1"/>
          </p:cNvSpPr>
          <p:nvPr/>
        </p:nvSpPr>
        <p:spPr bwMode="auto">
          <a:xfrm>
            <a:off x="5791200" y="2209800"/>
            <a:ext cx="2519363"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int loc </a:t>
            </a:r>
          </a:p>
          <a:p>
            <a:pPr eaLnBrk="1" hangingPunct="1"/>
            <a:r>
              <a:rPr lang="ja-JP" altLang="en-US" sz="2400"/>
              <a:t>現在のマーク位置</a:t>
            </a:r>
          </a:p>
        </p:txBody>
      </p:sp>
      <p:grpSp>
        <p:nvGrpSpPr>
          <p:cNvPr id="432160" name="Group 32"/>
          <p:cNvGrpSpPr>
            <a:grpSpLocks/>
          </p:cNvGrpSpPr>
          <p:nvPr/>
        </p:nvGrpSpPr>
        <p:grpSpPr bwMode="auto">
          <a:xfrm>
            <a:off x="5410200" y="3505200"/>
            <a:ext cx="1295400" cy="685800"/>
            <a:chOff x="3264" y="2208"/>
            <a:chExt cx="816" cy="432"/>
          </a:xfrm>
        </p:grpSpPr>
        <p:sp>
          <p:nvSpPr>
            <p:cNvPr id="49184" name="Rectangle 29"/>
            <p:cNvSpPr>
              <a:spLocks noChangeArrowheads="1"/>
            </p:cNvSpPr>
            <p:nvPr/>
          </p:nvSpPr>
          <p:spPr bwMode="auto">
            <a:xfrm>
              <a:off x="3744" y="2304"/>
              <a:ext cx="336" cy="33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FFFF99"/>
                  </a:solidFill>
                </a:rPr>
                <a:t>2</a:t>
              </a:r>
            </a:p>
          </p:txBody>
        </p:sp>
        <p:sp>
          <p:nvSpPr>
            <p:cNvPr id="49185" name="Line 30"/>
            <p:cNvSpPr>
              <a:spLocks noChangeShapeType="1"/>
            </p:cNvSpPr>
            <p:nvPr/>
          </p:nvSpPr>
          <p:spPr bwMode="auto">
            <a:xfrm flipH="1" flipV="1">
              <a:off x="3264" y="2208"/>
              <a:ext cx="480" cy="288"/>
            </a:xfrm>
            <a:prstGeom prst="line">
              <a:avLst/>
            </a:prstGeom>
            <a:noFill/>
            <a:ln w="28575">
              <a:solidFill>
                <a:srgbClr val="FFFF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sp>
        <p:nvSpPr>
          <p:cNvPr id="432159" name="Rectangle 31"/>
          <p:cNvSpPr>
            <a:spLocks noChangeArrowheads="1"/>
          </p:cNvSpPr>
          <p:nvPr/>
        </p:nvSpPr>
        <p:spPr bwMode="auto">
          <a:xfrm>
            <a:off x="304800" y="4267200"/>
            <a:ext cx="3733800" cy="2286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t>do {</a:t>
            </a:r>
          </a:p>
          <a:p>
            <a:pPr eaLnBrk="1" hangingPunct="1"/>
            <a:r>
              <a:rPr lang="en-US" altLang="ja-JP" sz="2800" dirty="0"/>
              <a:t>    token = </a:t>
            </a:r>
            <a:r>
              <a:rPr lang="en-US" altLang="ja-JP" sz="2800" dirty="0" err="1"/>
              <a:t>nextToken</a:t>
            </a:r>
            <a:r>
              <a:rPr lang="en-US" altLang="ja-JP" sz="2800" dirty="0"/>
              <a:t>();</a:t>
            </a:r>
          </a:p>
          <a:p>
            <a:pPr eaLnBrk="1" hangingPunct="1"/>
            <a:r>
              <a:rPr lang="en-US" altLang="ja-JP" sz="2800" dirty="0"/>
              <a:t>    </a:t>
            </a:r>
            <a:r>
              <a:rPr lang="en-US" altLang="ja-JP" sz="2800" dirty="0" err="1"/>
              <a:t>tokenList</a:t>
            </a:r>
            <a:r>
              <a:rPr lang="en-US" altLang="ja-JP" sz="2800" dirty="0"/>
              <a:t> [</a:t>
            </a:r>
            <a:r>
              <a:rPr lang="en-US" altLang="ja-JP" sz="2800" dirty="0" err="1"/>
              <a:t>i</a:t>
            </a:r>
            <a:r>
              <a:rPr lang="en-US" altLang="ja-JP" sz="2800" dirty="0"/>
              <a:t>] = token;</a:t>
            </a:r>
          </a:p>
          <a:p>
            <a:pPr eaLnBrk="1" hangingPunct="1"/>
            <a:r>
              <a:rPr lang="en-US" altLang="ja-JP" sz="2800" dirty="0"/>
              <a:t>    ++</a:t>
            </a:r>
            <a:r>
              <a:rPr lang="en-US" altLang="ja-JP" sz="2800" dirty="0" err="1"/>
              <a:t>i</a:t>
            </a:r>
            <a:r>
              <a:rPr lang="en-US" altLang="ja-JP" sz="2800" dirty="0"/>
              <a:t>;</a:t>
            </a:r>
          </a:p>
          <a:p>
            <a:pPr eaLnBrk="1" hangingPunct="1"/>
            <a:r>
              <a:rPr lang="en-US" altLang="ja-JP" sz="2800" dirty="0"/>
              <a:t>} while (token != “$”);</a:t>
            </a:r>
          </a:p>
        </p:txBody>
      </p:sp>
      <p:grpSp>
        <p:nvGrpSpPr>
          <p:cNvPr id="432163" name="Group 35"/>
          <p:cNvGrpSpPr>
            <a:grpSpLocks/>
          </p:cNvGrpSpPr>
          <p:nvPr/>
        </p:nvGrpSpPr>
        <p:grpSpPr bwMode="auto">
          <a:xfrm>
            <a:off x="4038600" y="2133600"/>
            <a:ext cx="1522413" cy="3960813"/>
            <a:chOff x="2544" y="1344"/>
            <a:chExt cx="959" cy="2495"/>
          </a:xfrm>
        </p:grpSpPr>
        <p:grpSp>
          <p:nvGrpSpPr>
            <p:cNvPr id="49165" name="Group 6"/>
            <p:cNvGrpSpPr>
              <a:grpSpLocks/>
            </p:cNvGrpSpPr>
            <p:nvPr/>
          </p:nvGrpSpPr>
          <p:grpSpPr bwMode="auto">
            <a:xfrm>
              <a:off x="2640" y="1632"/>
              <a:ext cx="768" cy="2207"/>
              <a:chOff x="3024" y="1920"/>
              <a:chExt cx="768" cy="2207"/>
            </a:xfrm>
          </p:grpSpPr>
          <p:sp>
            <p:nvSpPr>
              <p:cNvPr id="49167" name="Rectangle 7"/>
              <p:cNvSpPr>
                <a:spLocks noChangeArrowheads="1"/>
              </p:cNvSpPr>
              <p:nvPr/>
            </p:nvSpPr>
            <p:spPr bwMode="auto">
              <a:xfrm>
                <a:off x="3024" y="1920"/>
                <a:ext cx="192" cy="24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400"/>
                  <a:t>0</a:t>
                </a:r>
              </a:p>
            </p:txBody>
          </p:sp>
          <p:sp>
            <p:nvSpPr>
              <p:cNvPr id="49168" name="Rectangle 8"/>
              <p:cNvSpPr>
                <a:spLocks noChangeArrowheads="1"/>
              </p:cNvSpPr>
              <p:nvPr/>
            </p:nvSpPr>
            <p:spPr bwMode="auto">
              <a:xfrm>
                <a:off x="3024" y="2160"/>
                <a:ext cx="192" cy="24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400"/>
                  <a:t>1</a:t>
                </a:r>
              </a:p>
            </p:txBody>
          </p:sp>
          <p:sp>
            <p:nvSpPr>
              <p:cNvPr id="49169" name="Rectangle 9"/>
              <p:cNvSpPr>
                <a:spLocks noChangeArrowheads="1"/>
              </p:cNvSpPr>
              <p:nvPr/>
            </p:nvSpPr>
            <p:spPr bwMode="auto">
              <a:xfrm>
                <a:off x="3024" y="2400"/>
                <a:ext cx="192" cy="24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400"/>
                  <a:t>2</a:t>
                </a:r>
              </a:p>
            </p:txBody>
          </p:sp>
          <p:sp>
            <p:nvSpPr>
              <p:cNvPr id="49170" name="Rectangle 10"/>
              <p:cNvSpPr>
                <a:spLocks noChangeArrowheads="1"/>
              </p:cNvSpPr>
              <p:nvPr/>
            </p:nvSpPr>
            <p:spPr bwMode="auto">
              <a:xfrm>
                <a:off x="3024" y="2640"/>
                <a:ext cx="192" cy="24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400"/>
                  <a:t>3</a:t>
                </a:r>
              </a:p>
            </p:txBody>
          </p:sp>
          <p:sp>
            <p:nvSpPr>
              <p:cNvPr id="49171" name="Rectangle 11"/>
              <p:cNvSpPr>
                <a:spLocks noChangeArrowheads="1"/>
              </p:cNvSpPr>
              <p:nvPr/>
            </p:nvSpPr>
            <p:spPr bwMode="auto">
              <a:xfrm>
                <a:off x="3024" y="2880"/>
                <a:ext cx="192" cy="24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400"/>
                  <a:t>4</a:t>
                </a:r>
              </a:p>
            </p:txBody>
          </p:sp>
          <p:sp>
            <p:nvSpPr>
              <p:cNvPr id="49172" name="Rectangle 12"/>
              <p:cNvSpPr>
                <a:spLocks noChangeArrowheads="1"/>
              </p:cNvSpPr>
              <p:nvPr/>
            </p:nvSpPr>
            <p:spPr bwMode="auto">
              <a:xfrm>
                <a:off x="3024" y="3120"/>
                <a:ext cx="192" cy="24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400"/>
                  <a:t>5</a:t>
                </a:r>
              </a:p>
            </p:txBody>
          </p:sp>
          <p:sp>
            <p:nvSpPr>
              <p:cNvPr id="49173" name="Rectangle 13"/>
              <p:cNvSpPr>
                <a:spLocks noChangeArrowheads="1"/>
              </p:cNvSpPr>
              <p:nvPr/>
            </p:nvSpPr>
            <p:spPr bwMode="auto">
              <a:xfrm>
                <a:off x="3024" y="3360"/>
                <a:ext cx="192" cy="24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400"/>
                  <a:t>6</a:t>
                </a:r>
              </a:p>
            </p:txBody>
          </p:sp>
          <p:sp>
            <p:nvSpPr>
              <p:cNvPr id="49174" name="Rectangle 14"/>
              <p:cNvSpPr>
                <a:spLocks noChangeArrowheads="1"/>
              </p:cNvSpPr>
              <p:nvPr/>
            </p:nvSpPr>
            <p:spPr bwMode="auto">
              <a:xfrm>
                <a:off x="3024" y="3600"/>
                <a:ext cx="192" cy="24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400"/>
                  <a:t>7</a:t>
                </a:r>
              </a:p>
            </p:txBody>
          </p:sp>
          <p:sp>
            <p:nvSpPr>
              <p:cNvPr id="49175" name="Rectangle 15"/>
              <p:cNvSpPr>
                <a:spLocks noChangeArrowheads="1"/>
              </p:cNvSpPr>
              <p:nvPr/>
            </p:nvSpPr>
            <p:spPr bwMode="auto">
              <a:xfrm>
                <a:off x="3216" y="1920"/>
                <a:ext cx="576" cy="24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400"/>
                  <a:t>main</a:t>
                </a:r>
              </a:p>
            </p:txBody>
          </p:sp>
          <p:sp>
            <p:nvSpPr>
              <p:cNvPr id="49176" name="Rectangle 16"/>
              <p:cNvSpPr>
                <a:spLocks noChangeArrowheads="1"/>
              </p:cNvSpPr>
              <p:nvPr/>
            </p:nvSpPr>
            <p:spPr bwMode="auto">
              <a:xfrm>
                <a:off x="3216" y="2160"/>
                <a:ext cx="576" cy="24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400"/>
                  <a:t>(</a:t>
                </a:r>
              </a:p>
            </p:txBody>
          </p:sp>
          <p:sp>
            <p:nvSpPr>
              <p:cNvPr id="49177" name="Rectangle 17"/>
              <p:cNvSpPr>
                <a:spLocks noChangeArrowheads="1"/>
              </p:cNvSpPr>
              <p:nvPr/>
            </p:nvSpPr>
            <p:spPr bwMode="auto">
              <a:xfrm>
                <a:off x="3216" y="2400"/>
                <a:ext cx="576" cy="24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400"/>
                  <a:t>)</a:t>
                </a:r>
              </a:p>
            </p:txBody>
          </p:sp>
          <p:sp>
            <p:nvSpPr>
              <p:cNvPr id="49178" name="Rectangle 18"/>
              <p:cNvSpPr>
                <a:spLocks noChangeArrowheads="1"/>
              </p:cNvSpPr>
              <p:nvPr/>
            </p:nvSpPr>
            <p:spPr bwMode="auto">
              <a:xfrm>
                <a:off x="3216" y="2640"/>
                <a:ext cx="576" cy="24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400"/>
                  <a:t>{</a:t>
                </a:r>
              </a:p>
            </p:txBody>
          </p:sp>
          <p:sp>
            <p:nvSpPr>
              <p:cNvPr id="49179" name="Rectangle 19"/>
              <p:cNvSpPr>
                <a:spLocks noChangeArrowheads="1"/>
              </p:cNvSpPr>
              <p:nvPr/>
            </p:nvSpPr>
            <p:spPr bwMode="auto">
              <a:xfrm>
                <a:off x="3216" y="2880"/>
                <a:ext cx="576" cy="24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400"/>
                  <a:t>int</a:t>
                </a:r>
              </a:p>
            </p:txBody>
          </p:sp>
          <p:sp>
            <p:nvSpPr>
              <p:cNvPr id="49180" name="Rectangle 20"/>
              <p:cNvSpPr>
                <a:spLocks noChangeArrowheads="1"/>
              </p:cNvSpPr>
              <p:nvPr/>
            </p:nvSpPr>
            <p:spPr bwMode="auto">
              <a:xfrm>
                <a:off x="3216" y="3120"/>
                <a:ext cx="576" cy="24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400"/>
                  <a:t>a</a:t>
                </a:r>
              </a:p>
            </p:txBody>
          </p:sp>
          <p:sp>
            <p:nvSpPr>
              <p:cNvPr id="49181" name="Rectangle 21"/>
              <p:cNvSpPr>
                <a:spLocks noChangeArrowheads="1"/>
              </p:cNvSpPr>
              <p:nvPr/>
            </p:nvSpPr>
            <p:spPr bwMode="auto">
              <a:xfrm>
                <a:off x="3216" y="3360"/>
                <a:ext cx="576" cy="24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400"/>
                  <a:t>,</a:t>
                </a:r>
              </a:p>
            </p:txBody>
          </p:sp>
          <p:sp>
            <p:nvSpPr>
              <p:cNvPr id="49182" name="Rectangle 22"/>
              <p:cNvSpPr>
                <a:spLocks noChangeArrowheads="1"/>
              </p:cNvSpPr>
              <p:nvPr/>
            </p:nvSpPr>
            <p:spPr bwMode="auto">
              <a:xfrm>
                <a:off x="3216" y="3600"/>
                <a:ext cx="576" cy="24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400"/>
                  <a:t>b</a:t>
                </a:r>
              </a:p>
            </p:txBody>
          </p:sp>
          <p:sp>
            <p:nvSpPr>
              <p:cNvPr id="49183" name="Line 23"/>
              <p:cNvSpPr>
                <a:spLocks noChangeShapeType="1"/>
              </p:cNvSpPr>
              <p:nvPr/>
            </p:nvSpPr>
            <p:spPr bwMode="auto">
              <a:xfrm flipV="1">
                <a:off x="3360" y="3840"/>
                <a:ext cx="0" cy="287"/>
              </a:xfrm>
              <a:prstGeom prst="line">
                <a:avLst/>
              </a:prstGeom>
              <a:noFill/>
              <a:ln w="381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sp>
          <p:nvSpPr>
            <p:cNvPr id="49166" name="Text Box 34"/>
            <p:cNvSpPr txBox="1">
              <a:spLocks noChangeArrowheads="1"/>
            </p:cNvSpPr>
            <p:nvPr/>
          </p:nvSpPr>
          <p:spPr bwMode="auto">
            <a:xfrm>
              <a:off x="2544" y="1344"/>
              <a:ext cx="959"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tokenList</a:t>
              </a:r>
            </a:p>
          </p:txBody>
        </p:sp>
      </p:grpSp>
      <p:sp>
        <p:nvSpPr>
          <p:cNvPr id="6" name="AutoShape 5"/>
          <p:cNvSpPr>
            <a:spLocks noChangeArrowheads="1"/>
          </p:cNvSpPr>
          <p:nvPr/>
        </p:nvSpPr>
        <p:spPr bwMode="auto">
          <a:xfrm>
            <a:off x="4724400" y="6096000"/>
            <a:ext cx="3657600" cy="533400"/>
          </a:xfrm>
          <a:prstGeom prst="wedgeRoundRectCallout">
            <a:avLst>
              <a:gd name="adj1" fmla="val -82421"/>
              <a:gd name="adj2" fmla="val -9227"/>
              <a:gd name="adj3" fmla="val 16667"/>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400"/>
              <a:t>ファイル末を示すトークン</a:t>
            </a:r>
            <a:endParaRPr lang="en-US" altLang="ja-JP"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32132"/>
                                        </p:tgtEl>
                                        <p:attrNameLst>
                                          <p:attrName>style.visibility</p:attrName>
                                        </p:attrNameLst>
                                      </p:cBhvr>
                                      <p:to>
                                        <p:strVal val="visible"/>
                                      </p:to>
                                    </p:set>
                                    <p:animEffect transition="in" filter="checkerboard(across)">
                                      <p:cBhvr>
                                        <p:cTn id="7" dur="500"/>
                                        <p:tgtEl>
                                          <p:spTgt spid="43213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32133"/>
                                        </p:tgtEl>
                                        <p:attrNameLst>
                                          <p:attrName>style.visibility</p:attrName>
                                        </p:attrNameLst>
                                      </p:cBhvr>
                                      <p:to>
                                        <p:strVal val="visible"/>
                                      </p:to>
                                    </p:set>
                                    <p:animEffect transition="in" filter="wipe(left)">
                                      <p:cBhvr>
                                        <p:cTn id="12" dur="500"/>
                                        <p:tgtEl>
                                          <p:spTgt spid="432133"/>
                                        </p:tgtEl>
                                      </p:cBhvr>
                                    </p:animEffect>
                                  </p:childTnLst>
                                </p:cTn>
                              </p:par>
                            </p:childTnLst>
                          </p:cTn>
                        </p:par>
                        <p:par>
                          <p:cTn id="13" fill="hold" nodeType="afterGroup">
                            <p:stCondLst>
                              <p:cond delay="500"/>
                            </p:stCondLst>
                            <p:childTnLst>
                              <p:par>
                                <p:cTn id="14" presetID="22" presetClass="entr" presetSubtype="1" fill="hold" nodeType="afterEffect">
                                  <p:stCondLst>
                                    <p:cond delay="0"/>
                                  </p:stCondLst>
                                  <p:childTnLst>
                                    <p:set>
                                      <p:cBhvr>
                                        <p:cTn id="15" dur="1" fill="hold">
                                          <p:stCondLst>
                                            <p:cond delay="0"/>
                                          </p:stCondLst>
                                        </p:cTn>
                                        <p:tgtEl>
                                          <p:spTgt spid="432163"/>
                                        </p:tgtEl>
                                        <p:attrNameLst>
                                          <p:attrName>style.visibility</p:attrName>
                                        </p:attrNameLst>
                                      </p:cBhvr>
                                      <p:to>
                                        <p:strVal val="visible"/>
                                      </p:to>
                                    </p:set>
                                    <p:animEffect transition="in" filter="wipe(up)">
                                      <p:cBhvr>
                                        <p:cTn id="16" dur="500"/>
                                        <p:tgtEl>
                                          <p:spTgt spid="43216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432159"/>
                                        </p:tgtEl>
                                        <p:attrNameLst>
                                          <p:attrName>style.visibility</p:attrName>
                                        </p:attrNameLst>
                                      </p:cBhvr>
                                      <p:to>
                                        <p:strVal val="visible"/>
                                      </p:to>
                                    </p:set>
                                    <p:animEffect transition="in" filter="checkerboard(across)">
                                      <p:cBhvr>
                                        <p:cTn id="21" dur="500"/>
                                        <p:tgtEl>
                                          <p:spTgt spid="432159"/>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checkerboard(across)">
                                      <p:cBhvr>
                                        <p:cTn id="26" dur="500"/>
                                        <p:tgtEl>
                                          <p:spTgt spid="6"/>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ntr" presetSubtype="10" fill="hold" grpId="0" nodeType="clickEffect">
                                  <p:stCondLst>
                                    <p:cond delay="0"/>
                                  </p:stCondLst>
                                  <p:childTnLst>
                                    <p:set>
                                      <p:cBhvr>
                                        <p:cTn id="30" dur="1" fill="hold">
                                          <p:stCondLst>
                                            <p:cond delay="0"/>
                                          </p:stCondLst>
                                        </p:cTn>
                                        <p:tgtEl>
                                          <p:spTgt spid="432155"/>
                                        </p:tgtEl>
                                        <p:attrNameLst>
                                          <p:attrName>style.visibility</p:attrName>
                                        </p:attrNameLst>
                                      </p:cBhvr>
                                      <p:to>
                                        <p:strVal val="visible"/>
                                      </p:to>
                                    </p:set>
                                    <p:animEffect transition="in" filter="checkerboard(across)">
                                      <p:cBhvr>
                                        <p:cTn id="31" dur="500"/>
                                        <p:tgtEl>
                                          <p:spTgt spid="432155"/>
                                        </p:tgtEl>
                                      </p:cBhvr>
                                    </p:animEffect>
                                  </p:childTnLst>
                                </p:cTn>
                              </p:par>
                            </p:childTnLst>
                          </p:cTn>
                        </p:par>
                        <p:par>
                          <p:cTn id="32" fill="hold" nodeType="afterGroup">
                            <p:stCondLst>
                              <p:cond delay="500"/>
                            </p:stCondLst>
                            <p:childTnLst>
                              <p:par>
                                <p:cTn id="33" presetID="5" presetClass="entr" presetSubtype="10" fill="hold" nodeType="afterEffect">
                                  <p:stCondLst>
                                    <p:cond delay="0"/>
                                  </p:stCondLst>
                                  <p:childTnLst>
                                    <p:set>
                                      <p:cBhvr>
                                        <p:cTn id="34" dur="1" fill="hold">
                                          <p:stCondLst>
                                            <p:cond delay="0"/>
                                          </p:stCondLst>
                                        </p:cTn>
                                        <p:tgtEl>
                                          <p:spTgt spid="432152"/>
                                        </p:tgtEl>
                                        <p:attrNameLst>
                                          <p:attrName>style.visibility</p:attrName>
                                        </p:attrNameLst>
                                      </p:cBhvr>
                                      <p:to>
                                        <p:strVal val="visible"/>
                                      </p:to>
                                    </p:set>
                                    <p:animEffect transition="in" filter="checkerboard(across)">
                                      <p:cBhvr>
                                        <p:cTn id="35" dur="500"/>
                                        <p:tgtEl>
                                          <p:spTgt spid="432152"/>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2" fill="hold" nodeType="clickEffect">
                                  <p:stCondLst>
                                    <p:cond delay="0"/>
                                  </p:stCondLst>
                                  <p:childTnLst>
                                    <p:set>
                                      <p:cBhvr>
                                        <p:cTn id="39" dur="1" fill="hold">
                                          <p:stCondLst>
                                            <p:cond delay="0"/>
                                          </p:stCondLst>
                                        </p:cTn>
                                        <p:tgtEl>
                                          <p:spTgt spid="432160"/>
                                        </p:tgtEl>
                                        <p:attrNameLst>
                                          <p:attrName>style.visibility</p:attrName>
                                        </p:attrNameLst>
                                      </p:cBhvr>
                                      <p:to>
                                        <p:strVal val="visible"/>
                                      </p:to>
                                    </p:set>
                                    <p:animEffect transition="in" filter="wipe(right)">
                                      <p:cBhvr>
                                        <p:cTn id="40" dur="500"/>
                                        <p:tgtEl>
                                          <p:spTgt spid="4321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2132" grpId="0" animBg="1" autoUpdateAnimBg="0"/>
      <p:bldP spid="432133" grpId="0" animBg="1"/>
      <p:bldP spid="432155" grpId="0" autoUpdateAnimBg="0"/>
      <p:bldP spid="432159" grpId="0" animBg="1" autoUpdateAnimBg="0"/>
      <p:bldP spid="6" grpId="0" animBg="1"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バックトラックありの構文解析部</a:t>
            </a:r>
          </a:p>
        </p:txBody>
      </p:sp>
      <p:sp>
        <p:nvSpPr>
          <p:cNvPr id="50179" name="Rectangle 6"/>
          <p:cNvSpPr>
            <a:spLocks noChangeArrowheads="1"/>
          </p:cNvSpPr>
          <p:nvPr/>
        </p:nvSpPr>
        <p:spPr bwMode="auto">
          <a:xfrm>
            <a:off x="457200" y="990600"/>
            <a:ext cx="8382000" cy="5715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marL="342900" indent="-342900">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19050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lvl="1">
              <a:lnSpc>
                <a:spcPct val="80000"/>
              </a:lnSpc>
              <a:buFontTx/>
              <a:buNone/>
            </a:pPr>
            <a:r>
              <a:rPr lang="en-US" altLang="ja-JP"/>
              <a:t>int loc;                   </a:t>
            </a:r>
            <a:r>
              <a:rPr lang="en-US" altLang="ja-JP" sz="2000">
                <a:solidFill>
                  <a:srgbClr val="FFFF99"/>
                </a:solidFill>
              </a:rPr>
              <a:t>// </a:t>
            </a:r>
            <a:r>
              <a:rPr lang="ja-JP" altLang="en-US" sz="2000">
                <a:solidFill>
                  <a:srgbClr val="FFFF99"/>
                </a:solidFill>
              </a:rPr>
              <a:t>現在のマーク位置</a:t>
            </a:r>
          </a:p>
          <a:p>
            <a:pPr lvl="1">
              <a:lnSpc>
                <a:spcPct val="80000"/>
              </a:lnSpc>
              <a:buFontTx/>
              <a:buNone/>
            </a:pPr>
            <a:endParaRPr lang="ja-JP" altLang="en-US" sz="2000">
              <a:solidFill>
                <a:srgbClr val="FFFF99"/>
              </a:solidFill>
            </a:endParaRPr>
          </a:p>
          <a:p>
            <a:pPr lvl="1">
              <a:lnSpc>
                <a:spcPct val="80000"/>
              </a:lnSpc>
              <a:buFontTx/>
              <a:buNone/>
            </a:pPr>
            <a:r>
              <a:rPr lang="ja-JP" altLang="en-US" sz="2000">
                <a:solidFill>
                  <a:srgbClr val="FFFF99"/>
                </a:solidFill>
              </a:rPr>
              <a:t>/* マーク位置を1つ進める</a:t>
            </a:r>
            <a:r>
              <a:rPr lang="en-US" altLang="ja-JP" sz="2000">
                <a:solidFill>
                  <a:srgbClr val="FFFF99"/>
                </a:solidFill>
              </a:rPr>
              <a:t> */</a:t>
            </a:r>
          </a:p>
          <a:p>
            <a:pPr lvl="1">
              <a:lnSpc>
                <a:spcPct val="80000"/>
              </a:lnSpc>
              <a:buFontTx/>
              <a:buNone/>
            </a:pPr>
            <a:r>
              <a:rPr lang="en-US" altLang="ja-JP"/>
              <a:t>void proceed() {</a:t>
            </a:r>
          </a:p>
          <a:p>
            <a:pPr lvl="1">
              <a:lnSpc>
                <a:spcPct val="80000"/>
              </a:lnSpc>
              <a:buFontTx/>
              <a:buNone/>
            </a:pPr>
            <a:r>
              <a:rPr lang="en-US" altLang="ja-JP"/>
              <a:t>    ++loc;</a:t>
            </a:r>
          </a:p>
          <a:p>
            <a:pPr lvl="1">
              <a:lnSpc>
                <a:spcPct val="80000"/>
              </a:lnSpc>
              <a:buFontTx/>
              <a:buNone/>
            </a:pPr>
            <a:r>
              <a:rPr lang="en-US" altLang="ja-JP"/>
              <a:t>    token = tokenList [loc];</a:t>
            </a:r>
          </a:p>
          <a:p>
            <a:pPr lvl="1">
              <a:lnSpc>
                <a:spcPct val="80000"/>
              </a:lnSpc>
              <a:buFontTx/>
              <a:buNone/>
            </a:pPr>
            <a:r>
              <a:rPr lang="en-US" altLang="ja-JP"/>
              <a:t>}</a:t>
            </a:r>
          </a:p>
          <a:p>
            <a:pPr lvl="1">
              <a:lnSpc>
                <a:spcPct val="80000"/>
              </a:lnSpc>
              <a:buFontTx/>
              <a:buNone/>
            </a:pPr>
            <a:endParaRPr lang="en-US" altLang="ja-JP" sz="2000">
              <a:solidFill>
                <a:srgbClr val="FFFF99"/>
              </a:solidFill>
            </a:endParaRPr>
          </a:p>
          <a:p>
            <a:pPr lvl="1">
              <a:lnSpc>
                <a:spcPct val="80000"/>
              </a:lnSpc>
              <a:buFontTx/>
              <a:buNone/>
            </a:pPr>
            <a:r>
              <a:rPr lang="en-US" altLang="ja-JP" sz="2000">
                <a:solidFill>
                  <a:srgbClr val="FFFF99"/>
                </a:solidFill>
              </a:rPr>
              <a:t>/* </a:t>
            </a:r>
            <a:r>
              <a:rPr lang="ja-JP" altLang="en-US" sz="2000">
                <a:solidFill>
                  <a:srgbClr val="FFFF99"/>
                </a:solidFill>
              </a:rPr>
              <a:t>マーク位置を指定の位置に戻し、生成したコードを削除する */</a:t>
            </a:r>
          </a:p>
          <a:p>
            <a:pPr lvl="1">
              <a:lnSpc>
                <a:spcPct val="80000"/>
              </a:lnSpc>
              <a:buFontTx/>
              <a:buNone/>
            </a:pPr>
            <a:r>
              <a:rPr lang="en-US" altLang="ja-JP"/>
              <a:t>void backtrack (int backPoint) {</a:t>
            </a:r>
          </a:p>
          <a:p>
            <a:pPr lvl="1">
              <a:lnSpc>
                <a:spcPct val="80000"/>
              </a:lnSpc>
              <a:buFontTx/>
              <a:buNone/>
            </a:pPr>
            <a:r>
              <a:rPr lang="en-US" altLang="ja-JP"/>
              <a:t>   </a:t>
            </a:r>
            <a:r>
              <a:rPr lang="en-US" altLang="ja-JP" sz="2400"/>
              <a:t> tokenList [backPoint +1 ] </a:t>
            </a:r>
            <a:r>
              <a:rPr lang="ja-JP" altLang="en-US" sz="2400"/>
              <a:t>～ </a:t>
            </a:r>
            <a:r>
              <a:rPr lang="en-US" altLang="ja-JP" sz="2400"/>
              <a:t>tokenList [loc] </a:t>
            </a:r>
            <a:r>
              <a:rPr lang="ja-JP" altLang="en-US" sz="2400"/>
              <a:t>のコードを削除</a:t>
            </a:r>
          </a:p>
          <a:p>
            <a:pPr lvl="1">
              <a:lnSpc>
                <a:spcPct val="80000"/>
              </a:lnSpc>
              <a:buFontTx/>
              <a:buNone/>
            </a:pPr>
            <a:r>
              <a:rPr lang="en-US" altLang="ja-JP"/>
              <a:t>    loc = backPoint;</a:t>
            </a:r>
          </a:p>
          <a:p>
            <a:pPr lvl="1">
              <a:lnSpc>
                <a:spcPct val="80000"/>
              </a:lnSpc>
              <a:buFontTx/>
              <a:buNone/>
            </a:pPr>
            <a:r>
              <a:rPr lang="en-US" altLang="ja-JP"/>
              <a:t>    token = tokenList [loc];</a:t>
            </a:r>
          </a:p>
          <a:p>
            <a:pPr lvl="1">
              <a:lnSpc>
                <a:spcPct val="80000"/>
              </a:lnSpc>
              <a:buFontTx/>
              <a:buNone/>
            </a:pPr>
            <a:r>
              <a:rPr lang="en-US" altLang="ja-JP"/>
              <a:t>}  </a:t>
            </a:r>
            <a:endParaRPr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構文解析</a:t>
            </a:r>
          </a:p>
        </p:txBody>
      </p:sp>
      <p:graphicFrame>
        <p:nvGraphicFramePr>
          <p:cNvPr id="425987" name="Group 3"/>
          <p:cNvGraphicFramePr>
            <a:graphicFrameLocks noGrp="1"/>
          </p:cNvGraphicFramePr>
          <p:nvPr/>
        </p:nvGraphicFramePr>
        <p:xfrm>
          <a:off x="381000" y="2133600"/>
          <a:ext cx="8382000" cy="3889374"/>
        </p:xfrm>
        <a:graphic>
          <a:graphicData uri="http://schemas.openxmlformats.org/drawingml/2006/table">
            <a:tbl>
              <a:tblPr/>
              <a:tblGrid>
                <a:gridCol w="2743200">
                  <a:extLst>
                    <a:ext uri="{9D8B030D-6E8A-4147-A177-3AD203B41FA5}">
                      <a16:colId xmlns:a16="http://schemas.microsoft.com/office/drawing/2014/main" val="20000"/>
                    </a:ext>
                  </a:extLst>
                </a:gridCol>
                <a:gridCol w="5638800">
                  <a:extLst>
                    <a:ext uri="{9D8B030D-6E8A-4147-A177-3AD203B41FA5}">
                      <a16:colId xmlns:a16="http://schemas.microsoft.com/office/drawing/2014/main" val="20001"/>
                    </a:ext>
                  </a:extLst>
                </a:gridCol>
              </a:tblGrid>
              <a:tr h="957103">
                <a:tc row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下降型解析</a:t>
                      </a:r>
                    </a:p>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(top-down parsing)</a:t>
                      </a:r>
                    </a:p>
                  </a:txBody>
                  <a:tcPr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再帰下降解析</a:t>
                      </a:r>
                    </a:p>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recursive descent parsing)</a:t>
                      </a:r>
                    </a:p>
                  </a:txBody>
                  <a:tcPr marL="11430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57103">
                <a:tc v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LL</a:t>
                      </a: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解析</a:t>
                      </a:r>
                    </a:p>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Left to right scan &amp; Left most derivation)</a:t>
                      </a:r>
                    </a:p>
                  </a:txBody>
                  <a:tcPr marL="11430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57103">
                <a:tc row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上昇型解析</a:t>
                      </a:r>
                    </a:p>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bottom-up parsing)</a:t>
                      </a:r>
                    </a:p>
                  </a:txBody>
                  <a:tcPr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演算子順位構文解析</a:t>
                      </a:r>
                    </a:p>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operator precedence parsing)</a:t>
                      </a:r>
                    </a:p>
                  </a:txBody>
                  <a:tcPr marL="11430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18065">
                <a:tc v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32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LR</a:t>
                      </a:r>
                      <a:r>
                        <a:rPr kumimoji="1" lang="ja-JP" altLang="en-US" sz="32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解析</a:t>
                      </a:r>
                    </a:p>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Left to right scan &amp; Right most derivation) </a:t>
                      </a:r>
                    </a:p>
                  </a:txBody>
                  <a:tcPr marL="11430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grpSp>
        <p:nvGrpSpPr>
          <p:cNvPr id="426002" name="Group 18"/>
          <p:cNvGrpSpPr>
            <a:grpSpLocks/>
          </p:cNvGrpSpPr>
          <p:nvPr/>
        </p:nvGrpSpPr>
        <p:grpSpPr bwMode="auto">
          <a:xfrm>
            <a:off x="3200400" y="1371600"/>
            <a:ext cx="5486400" cy="1676400"/>
            <a:chOff x="2016" y="864"/>
            <a:chExt cx="3456" cy="1056"/>
          </a:xfrm>
        </p:grpSpPr>
        <p:sp>
          <p:nvSpPr>
            <p:cNvPr id="8211" name="AutoShape 19"/>
            <p:cNvSpPr>
              <a:spLocks noChangeArrowheads="1"/>
            </p:cNvSpPr>
            <p:nvPr/>
          </p:nvSpPr>
          <p:spPr bwMode="auto">
            <a:xfrm>
              <a:off x="2016" y="1392"/>
              <a:ext cx="3408" cy="528"/>
            </a:xfrm>
            <a:prstGeom prst="roundRect">
              <a:avLst>
                <a:gd name="adj" fmla="val 16667"/>
              </a:avLst>
            </a:prstGeom>
            <a:noFill/>
            <a:ln w="28575">
              <a:solidFill>
                <a:srgbClr val="FF99CC"/>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8212" name="AutoShape 20"/>
            <p:cNvSpPr>
              <a:spLocks noChangeArrowheads="1"/>
            </p:cNvSpPr>
            <p:nvPr/>
          </p:nvSpPr>
          <p:spPr bwMode="auto">
            <a:xfrm>
              <a:off x="2544" y="864"/>
              <a:ext cx="2928" cy="336"/>
            </a:xfrm>
            <a:prstGeom prst="wedgeRoundRectCallout">
              <a:avLst>
                <a:gd name="adj1" fmla="val -28278"/>
                <a:gd name="adj2" fmla="val 96727"/>
                <a:gd name="adj3" fmla="val 16667"/>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t>情報システムプロジェクト</a:t>
              </a:r>
              <a:r>
                <a:rPr lang="en-US" altLang="ja-JP" sz="2000"/>
                <a:t>I </a:t>
              </a:r>
              <a:r>
                <a:rPr lang="ja-JP" altLang="en-US" sz="2000"/>
                <a:t>の構文解析</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426002"/>
                                        </p:tgtEl>
                                        <p:attrNameLst>
                                          <p:attrName>style.visibility</p:attrName>
                                        </p:attrNameLst>
                                      </p:cBhvr>
                                      <p:to>
                                        <p:strVal val="visible"/>
                                      </p:to>
                                    </p:set>
                                    <p:animEffect transition="in" filter="checkerboard(across)">
                                      <p:cBhvr>
                                        <p:cTn id="7" dur="500"/>
                                        <p:tgtEl>
                                          <p:spTgt spid="4260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914400" y="304800"/>
            <a:ext cx="78486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バックトラックありの構文解析部</a:t>
            </a:r>
          </a:p>
        </p:txBody>
      </p:sp>
      <p:sp>
        <p:nvSpPr>
          <p:cNvPr id="51203" name="Rectangle 3"/>
          <p:cNvSpPr>
            <a:spLocks noGrp="1" noChangeArrowheads="1"/>
          </p:cNvSpPr>
          <p:nvPr>
            <p:ph type="body" idx="1"/>
          </p:nvPr>
        </p:nvSpPr>
        <p:spPr>
          <a:xfrm>
            <a:off x="1066800" y="990600"/>
            <a:ext cx="75438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2400">
                <a:effectLst/>
              </a:rPr>
              <a:t>構文解析部のプログラム</a:t>
            </a:r>
            <a:endParaRPr lang="ja-JP" altLang="en-US" sz="2800">
              <a:effectLst/>
            </a:endParaRPr>
          </a:p>
        </p:txBody>
      </p:sp>
      <p:sp>
        <p:nvSpPr>
          <p:cNvPr id="51204" name="Rectangle 4"/>
          <p:cNvSpPr>
            <a:spLocks noChangeArrowheads="1"/>
          </p:cNvSpPr>
          <p:nvPr/>
        </p:nvSpPr>
        <p:spPr bwMode="auto">
          <a:xfrm>
            <a:off x="457200" y="3200400"/>
            <a:ext cx="8382000" cy="3429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000">
                <a:solidFill>
                  <a:srgbClr val="FFFF99"/>
                </a:solidFill>
              </a:rPr>
              <a:t>/* &lt;A&gt;</a:t>
            </a:r>
            <a:r>
              <a:rPr lang="ja-JP" altLang="en-US" sz="2000">
                <a:solidFill>
                  <a:srgbClr val="FFFF99"/>
                </a:solidFill>
              </a:rPr>
              <a:t>の構文解析を行う  構文解析を完了できれば </a:t>
            </a:r>
            <a:r>
              <a:rPr lang="en-US" altLang="ja-JP" sz="2400">
                <a:solidFill>
                  <a:srgbClr val="FFFF99"/>
                </a:solidFill>
              </a:rPr>
              <a:t>true</a:t>
            </a:r>
            <a:r>
              <a:rPr lang="en-US" altLang="ja-JP" sz="2000">
                <a:solidFill>
                  <a:srgbClr val="FFFF99"/>
                </a:solidFill>
              </a:rPr>
              <a:t> </a:t>
            </a:r>
            <a:r>
              <a:rPr lang="ja-JP" altLang="en-US" sz="2000">
                <a:solidFill>
                  <a:srgbClr val="FFFF99"/>
                </a:solidFill>
              </a:rPr>
              <a:t>を返す */</a:t>
            </a:r>
          </a:p>
          <a:p>
            <a:pPr eaLnBrk="1" hangingPunct="1"/>
            <a:r>
              <a:rPr lang="en-US" altLang="ja-JP" sz="2800"/>
              <a:t>boolean parse&lt;A&gt;</a:t>
            </a:r>
            <a:r>
              <a:rPr lang="ja-JP" altLang="en-US" sz="2800"/>
              <a:t> () {</a:t>
            </a:r>
          </a:p>
          <a:p>
            <a:pPr eaLnBrk="1" hangingPunct="1"/>
            <a:r>
              <a:rPr lang="ja-JP" altLang="en-US" sz="2800"/>
              <a:t>   </a:t>
            </a:r>
            <a:r>
              <a:rPr lang="en-US" altLang="ja-JP" sz="2800"/>
              <a:t>int backPoint = loc;           </a:t>
            </a:r>
            <a:r>
              <a:rPr lang="en-US" altLang="ja-JP" sz="2400">
                <a:solidFill>
                  <a:srgbClr val="FFFF99"/>
                </a:solidFill>
              </a:rPr>
              <a:t>// </a:t>
            </a:r>
            <a:r>
              <a:rPr lang="ja-JP" altLang="en-US" sz="2400">
                <a:solidFill>
                  <a:srgbClr val="FFFF99"/>
                </a:solidFill>
              </a:rPr>
              <a:t>開始位置を記憶</a:t>
            </a:r>
          </a:p>
          <a:p>
            <a:pPr eaLnBrk="1" hangingPunct="1"/>
            <a:r>
              <a:rPr lang="ja-JP" altLang="en-US" sz="2800"/>
              <a:t>             :</a:t>
            </a:r>
            <a:endParaRPr lang="en-US" altLang="ja-JP" sz="2800"/>
          </a:p>
          <a:p>
            <a:pPr eaLnBrk="1" hangingPunct="1"/>
            <a:r>
              <a:rPr lang="en-US" altLang="ja-JP" sz="2800"/>
              <a:t>   proceed(); return true;       </a:t>
            </a:r>
            <a:r>
              <a:rPr lang="en-US" altLang="ja-JP" sz="2400">
                <a:solidFill>
                  <a:srgbClr val="FFFF99"/>
                </a:solidFill>
              </a:rPr>
              <a:t>// </a:t>
            </a:r>
            <a:r>
              <a:rPr lang="ja-JP" altLang="en-US" sz="2400">
                <a:solidFill>
                  <a:srgbClr val="FFFF99"/>
                </a:solidFill>
              </a:rPr>
              <a:t>構文解析完了</a:t>
            </a:r>
          </a:p>
          <a:p>
            <a:pPr eaLnBrk="1" hangingPunct="1"/>
            <a:r>
              <a:rPr lang="en-US" altLang="ja-JP" sz="2800"/>
              <a:t>             :</a:t>
            </a:r>
          </a:p>
          <a:p>
            <a:pPr eaLnBrk="1" hangingPunct="1"/>
            <a:r>
              <a:rPr lang="en-US" altLang="ja-JP" sz="2800"/>
              <a:t>   backtrack (backPoint); return false;   </a:t>
            </a:r>
            <a:r>
              <a:rPr lang="en-US" altLang="ja-JP" sz="2400">
                <a:solidFill>
                  <a:srgbClr val="FFFF99"/>
                </a:solidFill>
              </a:rPr>
              <a:t>// </a:t>
            </a:r>
            <a:r>
              <a:rPr lang="ja-JP" altLang="en-US" sz="2400">
                <a:solidFill>
                  <a:srgbClr val="FFFF99"/>
                </a:solidFill>
              </a:rPr>
              <a:t>構文解析失敗</a:t>
            </a:r>
            <a:endParaRPr lang="en-US" altLang="ja-JP" sz="2800"/>
          </a:p>
          <a:p>
            <a:pPr eaLnBrk="1" hangingPunct="1"/>
            <a:r>
              <a:rPr lang="en-US" altLang="ja-JP" sz="2800"/>
              <a:t>}</a:t>
            </a:r>
          </a:p>
        </p:txBody>
      </p:sp>
      <p:sp>
        <p:nvSpPr>
          <p:cNvPr id="51205" name="Rectangle 5"/>
          <p:cNvSpPr>
            <a:spLocks noChangeArrowheads="1"/>
          </p:cNvSpPr>
          <p:nvPr/>
        </p:nvSpPr>
        <p:spPr bwMode="auto">
          <a:xfrm>
            <a:off x="457200" y="1447800"/>
            <a:ext cx="8382000" cy="1676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marL="342900" indent="-342900">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19050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lvl="1">
              <a:buFontTx/>
              <a:buNone/>
            </a:pPr>
            <a:r>
              <a:rPr lang="en-US" altLang="ja-JP"/>
              <a:t>int loc;                   </a:t>
            </a:r>
            <a:r>
              <a:rPr lang="en-US" altLang="ja-JP" sz="2000">
                <a:solidFill>
                  <a:srgbClr val="FFFF99"/>
                </a:solidFill>
              </a:rPr>
              <a:t>// </a:t>
            </a:r>
            <a:r>
              <a:rPr lang="ja-JP" altLang="en-US" sz="2000">
                <a:solidFill>
                  <a:srgbClr val="FFFF99"/>
                </a:solidFill>
              </a:rPr>
              <a:t>現在のマーク位置</a:t>
            </a:r>
          </a:p>
          <a:p>
            <a:pPr lvl="1">
              <a:buFontTx/>
              <a:buNone/>
            </a:pPr>
            <a:r>
              <a:rPr lang="en-US" altLang="ja-JP"/>
              <a:t>void proceed();     </a:t>
            </a:r>
            <a:r>
              <a:rPr lang="en-US" altLang="ja-JP" sz="2000">
                <a:solidFill>
                  <a:srgbClr val="FFFF99"/>
                </a:solidFill>
              </a:rPr>
              <a:t>// </a:t>
            </a:r>
            <a:r>
              <a:rPr lang="ja-JP" altLang="en-US" sz="2000">
                <a:solidFill>
                  <a:srgbClr val="FFFF99"/>
                </a:solidFill>
              </a:rPr>
              <a:t>マーク位置を1つ進める</a:t>
            </a:r>
          </a:p>
          <a:p>
            <a:pPr lvl="1">
              <a:buFontTx/>
              <a:buNone/>
            </a:pPr>
            <a:r>
              <a:rPr lang="en-US" altLang="ja-JP"/>
              <a:t>void backtrack();  </a:t>
            </a:r>
            <a:r>
              <a:rPr lang="en-US" altLang="ja-JP" sz="2000">
                <a:solidFill>
                  <a:srgbClr val="FFFF99"/>
                </a:solidFill>
              </a:rPr>
              <a:t>// </a:t>
            </a:r>
            <a:r>
              <a:rPr lang="ja-JP" altLang="en-US" sz="2000">
                <a:solidFill>
                  <a:srgbClr val="FFFF99"/>
                </a:solidFill>
              </a:rPr>
              <a:t>マークを指定の位置に戻し、コードを削除する</a:t>
            </a:r>
          </a:p>
        </p:txBody>
      </p:sp>
      <p:sp useBgFill="1">
        <p:nvSpPr>
          <p:cNvPr id="457735" name="AutoShape 7"/>
          <p:cNvSpPr>
            <a:spLocks noChangeArrowheads="1"/>
          </p:cNvSpPr>
          <p:nvPr/>
        </p:nvSpPr>
        <p:spPr bwMode="auto">
          <a:xfrm>
            <a:off x="3048000" y="6248400"/>
            <a:ext cx="3048000" cy="457200"/>
          </a:xfrm>
          <a:prstGeom prst="wedgeRoundRectCallout">
            <a:avLst>
              <a:gd name="adj1" fmla="val -44949"/>
              <a:gd name="adj2" fmla="val -76042"/>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t>開始位置まで戻る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57735"/>
                                        </p:tgtEl>
                                        <p:attrNameLst>
                                          <p:attrName>style.visibility</p:attrName>
                                        </p:attrNameLst>
                                      </p:cBhvr>
                                      <p:to>
                                        <p:strVal val="visible"/>
                                      </p:to>
                                    </p:set>
                                    <p:animEffect transition="in" filter="checkerboard(across)">
                                      <p:cBhvr>
                                        <p:cTn id="7" dur="500"/>
                                        <p:tgtEl>
                                          <p:spTgt spid="4577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7735" grpId="0" animBg="1"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バックトラックありの</a:t>
            </a:r>
            <a:br>
              <a:rPr lang="en-US" altLang="ja-JP">
                <a:effectLst/>
              </a:rPr>
            </a:br>
            <a:r>
              <a:rPr lang="ja-JP" altLang="en-US">
                <a:effectLst/>
              </a:rPr>
              <a:t>構文解析の例</a:t>
            </a:r>
          </a:p>
        </p:txBody>
      </p:sp>
      <p:sp>
        <p:nvSpPr>
          <p:cNvPr id="52227" name="Rectangle 3"/>
          <p:cNvSpPr>
            <a:spLocks noGrp="1" noChangeArrowheads="1"/>
          </p:cNvSpPr>
          <p:nvPr>
            <p:ph type="body" idx="1"/>
          </p:nvPr>
        </p:nvSpPr>
        <p:spPr>
          <a:xfrm>
            <a:off x="1066800" y="1981200"/>
            <a:ext cx="7543800" cy="1981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ja-JP" altLang="en-US" sz="2400">
                <a:effectLst/>
              </a:rPr>
              <a:t>生成規則</a:t>
            </a:r>
            <a:endParaRPr lang="en-US" altLang="ja-JP" sz="2400">
              <a:effectLst/>
            </a:endParaRPr>
          </a:p>
          <a:p>
            <a:pPr lvl="1">
              <a:lnSpc>
                <a:spcPct val="90000"/>
              </a:lnSpc>
            </a:pPr>
            <a:r>
              <a:rPr lang="en-US" altLang="ja-JP">
                <a:effectLst/>
              </a:rPr>
              <a:t>&lt;E</a:t>
            </a:r>
            <a:r>
              <a:rPr lang="ja-JP" altLang="en-US">
                <a:effectLst/>
              </a:rPr>
              <a:t>&gt; ::= &lt;</a:t>
            </a:r>
            <a:r>
              <a:rPr lang="en-US" altLang="ja-JP">
                <a:effectLst/>
              </a:rPr>
              <a:t>T&gt; “$” | &lt;F&gt; “$”</a:t>
            </a:r>
          </a:p>
          <a:p>
            <a:pPr lvl="1">
              <a:lnSpc>
                <a:spcPct val="90000"/>
              </a:lnSpc>
            </a:pPr>
            <a:r>
              <a:rPr lang="en-US" altLang="ja-JP">
                <a:effectLst/>
              </a:rPr>
              <a:t>&lt;T&gt; ::= &lt;F&gt; “+” &lt;F&gt;</a:t>
            </a:r>
          </a:p>
          <a:p>
            <a:pPr lvl="1">
              <a:lnSpc>
                <a:spcPct val="90000"/>
              </a:lnSpc>
            </a:pPr>
            <a:r>
              <a:rPr lang="en-US" altLang="ja-JP">
                <a:effectLst/>
              </a:rPr>
              <a:t>&lt;F&gt; ::= “a” | “b” | “c”</a:t>
            </a:r>
            <a:endParaRPr lang="ja-JP" altLang="en-US">
              <a:effectLst/>
            </a:endParaRPr>
          </a:p>
        </p:txBody>
      </p:sp>
      <p:sp>
        <p:nvSpPr>
          <p:cNvPr id="6" name="AutoShape 5"/>
          <p:cNvSpPr>
            <a:spLocks noChangeArrowheads="1"/>
          </p:cNvSpPr>
          <p:nvPr/>
        </p:nvSpPr>
        <p:spPr bwMode="auto">
          <a:xfrm>
            <a:off x="5410200" y="1524000"/>
            <a:ext cx="3048000" cy="533400"/>
          </a:xfrm>
          <a:prstGeom prst="wedgeRoundRectCallout">
            <a:avLst>
              <a:gd name="adj1" fmla="val -41093"/>
              <a:gd name="adj2" fmla="val 108931"/>
              <a:gd name="adj3" fmla="val 16667"/>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ClrTx/>
              <a:buSzTx/>
              <a:buFontTx/>
              <a:buNone/>
            </a:pPr>
            <a:r>
              <a:rPr lang="ja-JP" altLang="en-US" sz="2400"/>
              <a:t>文末を示すトークン</a:t>
            </a:r>
            <a:endParaRPr lang="en-US" altLang="ja-JP" sz="2400"/>
          </a:p>
        </p:txBody>
      </p:sp>
      <p:sp>
        <p:nvSpPr>
          <p:cNvPr id="435207" name="Text Box 7"/>
          <p:cNvSpPr txBox="1">
            <a:spLocks noChangeArrowheads="1"/>
          </p:cNvSpPr>
          <p:nvPr/>
        </p:nvSpPr>
        <p:spPr bwMode="auto">
          <a:xfrm>
            <a:off x="1524000" y="4038600"/>
            <a:ext cx="4881563"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First (&lt;T&gt;) = {“a”, “b”, “c”}</a:t>
            </a:r>
          </a:p>
          <a:p>
            <a:pPr eaLnBrk="1" hangingPunct="1"/>
            <a:r>
              <a:rPr lang="en-US" altLang="ja-JP"/>
              <a:t>First (&lt;F&gt;) = {“a”, “b”, “c”}</a:t>
            </a:r>
          </a:p>
        </p:txBody>
      </p:sp>
      <p:sp>
        <p:nvSpPr>
          <p:cNvPr id="435208" name="Text Box 8"/>
          <p:cNvSpPr txBox="1">
            <a:spLocks noChangeArrowheads="1"/>
          </p:cNvSpPr>
          <p:nvPr/>
        </p:nvSpPr>
        <p:spPr bwMode="auto">
          <a:xfrm>
            <a:off x="1281113" y="5324475"/>
            <a:ext cx="39433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First </a:t>
            </a:r>
            <a:r>
              <a:rPr lang="ja-JP" altLang="en-US" sz="2800"/>
              <a:t>集合で判定できない</a:t>
            </a:r>
          </a:p>
        </p:txBody>
      </p:sp>
      <p:sp>
        <p:nvSpPr>
          <p:cNvPr id="435209" name="Text Box 9"/>
          <p:cNvSpPr txBox="1">
            <a:spLocks noChangeArrowheads="1"/>
          </p:cNvSpPr>
          <p:nvPr/>
        </p:nvSpPr>
        <p:spPr bwMode="auto">
          <a:xfrm>
            <a:off x="1295400" y="5867400"/>
            <a:ext cx="59578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⇒バックトラック無しには構文解析不能</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35207"/>
                                        </p:tgtEl>
                                        <p:attrNameLst>
                                          <p:attrName>style.visibility</p:attrName>
                                        </p:attrNameLst>
                                      </p:cBhvr>
                                      <p:to>
                                        <p:strVal val="visible"/>
                                      </p:to>
                                    </p:set>
                                    <p:animEffect transition="in" filter="checkerboard(across)">
                                      <p:cBhvr>
                                        <p:cTn id="12" dur="500"/>
                                        <p:tgtEl>
                                          <p:spTgt spid="43520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35208"/>
                                        </p:tgtEl>
                                        <p:attrNameLst>
                                          <p:attrName>style.visibility</p:attrName>
                                        </p:attrNameLst>
                                      </p:cBhvr>
                                      <p:to>
                                        <p:strVal val="visible"/>
                                      </p:to>
                                    </p:set>
                                    <p:animEffect transition="in" filter="checkerboard(across)">
                                      <p:cBhvr>
                                        <p:cTn id="17" dur="500"/>
                                        <p:tgtEl>
                                          <p:spTgt spid="43520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35209"/>
                                        </p:tgtEl>
                                        <p:attrNameLst>
                                          <p:attrName>style.visibility</p:attrName>
                                        </p:attrNameLst>
                                      </p:cBhvr>
                                      <p:to>
                                        <p:strVal val="visible"/>
                                      </p:to>
                                    </p:set>
                                    <p:animEffect transition="in" filter="checkerboard(across)">
                                      <p:cBhvr>
                                        <p:cTn id="22" dur="500"/>
                                        <p:tgtEl>
                                          <p:spTgt spid="4352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autoUpdateAnimBg="0"/>
      <p:bldP spid="435207" grpId="0" autoUpdateAnimBg="0"/>
      <p:bldP spid="435208" grpId="0" autoUpdateAnimBg="0"/>
      <p:bldP spid="435209" grpId="0"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バックトラックありの</a:t>
            </a:r>
            <a:br>
              <a:rPr lang="en-US" altLang="ja-JP">
                <a:effectLst/>
              </a:rPr>
            </a:br>
            <a:r>
              <a:rPr lang="ja-JP" altLang="en-US">
                <a:effectLst/>
              </a:rPr>
              <a:t>構文解析の例</a:t>
            </a:r>
          </a:p>
        </p:txBody>
      </p:sp>
      <p:sp>
        <p:nvSpPr>
          <p:cNvPr id="53251" name="Rectangle 3"/>
          <p:cNvSpPr>
            <a:spLocks noGrp="1" noChangeArrowheads="1"/>
          </p:cNvSpPr>
          <p:nvPr>
            <p:ph type="body" idx="1"/>
          </p:nvPr>
        </p:nvSpPr>
        <p:spPr>
          <a:xfrm>
            <a:off x="1066800" y="1981200"/>
            <a:ext cx="7543800" cy="1981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ja-JP" altLang="en-US" sz="2400">
                <a:effectLst/>
              </a:rPr>
              <a:t>生成規則</a:t>
            </a:r>
            <a:endParaRPr lang="en-US" altLang="ja-JP" sz="2400">
              <a:effectLst/>
            </a:endParaRPr>
          </a:p>
          <a:p>
            <a:pPr lvl="1">
              <a:lnSpc>
                <a:spcPct val="90000"/>
              </a:lnSpc>
            </a:pPr>
            <a:r>
              <a:rPr lang="en-US" altLang="ja-JP">
                <a:effectLst/>
              </a:rPr>
              <a:t>&lt;E</a:t>
            </a:r>
            <a:r>
              <a:rPr lang="ja-JP" altLang="en-US">
                <a:effectLst/>
              </a:rPr>
              <a:t>&gt; ::= &lt;</a:t>
            </a:r>
            <a:r>
              <a:rPr lang="en-US" altLang="ja-JP">
                <a:effectLst/>
              </a:rPr>
              <a:t>T&gt; “$” | &lt;F&gt; “$”</a:t>
            </a:r>
          </a:p>
          <a:p>
            <a:pPr lvl="1">
              <a:lnSpc>
                <a:spcPct val="90000"/>
              </a:lnSpc>
            </a:pPr>
            <a:r>
              <a:rPr lang="en-US" altLang="ja-JP">
                <a:effectLst/>
              </a:rPr>
              <a:t>&lt;T&gt; ::= &lt;F&gt; “+” &lt;F&gt;</a:t>
            </a:r>
          </a:p>
          <a:p>
            <a:pPr lvl="1">
              <a:lnSpc>
                <a:spcPct val="90000"/>
              </a:lnSpc>
            </a:pPr>
            <a:r>
              <a:rPr lang="en-US" altLang="ja-JP">
                <a:effectLst/>
              </a:rPr>
              <a:t>&lt;F&gt; ::= “a” | “b” | “c”</a:t>
            </a:r>
            <a:endParaRPr lang="ja-JP" altLang="en-US">
              <a:effectLst/>
            </a:endParaRPr>
          </a:p>
        </p:txBody>
      </p:sp>
      <p:sp>
        <p:nvSpPr>
          <p:cNvPr id="458757" name="正方形/長方形 6"/>
          <p:cNvSpPr>
            <a:spLocks noChangeArrowheads="1"/>
          </p:cNvSpPr>
          <p:nvPr/>
        </p:nvSpPr>
        <p:spPr bwMode="auto">
          <a:xfrm>
            <a:off x="762000" y="3962400"/>
            <a:ext cx="7772400" cy="26670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err="1"/>
              <a:t>boolean</a:t>
            </a:r>
            <a:r>
              <a:rPr lang="en-US" altLang="ja-JP" sz="2800" dirty="0"/>
              <a:t> parseF</a:t>
            </a:r>
            <a:r>
              <a:rPr lang="ja-JP" altLang="en-US" sz="2800" dirty="0"/>
              <a:t>(){</a:t>
            </a:r>
          </a:p>
          <a:p>
            <a:pPr eaLnBrk="1" hangingPunct="1">
              <a:spcBef>
                <a:spcPct val="0"/>
              </a:spcBef>
              <a:buClrTx/>
              <a:buSzTx/>
              <a:buFontTx/>
              <a:buNone/>
            </a:pPr>
            <a:r>
              <a:rPr lang="en-US" altLang="ja-JP" sz="2800" dirty="0"/>
              <a:t>    if (token == “a” | token == “b” | token == “c”) { </a:t>
            </a:r>
            <a:endParaRPr lang="en-US" altLang="ja-JP" sz="2800" dirty="0">
              <a:solidFill>
                <a:srgbClr val="FFFFCC"/>
              </a:solidFill>
            </a:endParaRPr>
          </a:p>
          <a:p>
            <a:pPr eaLnBrk="1" hangingPunct="1">
              <a:spcBef>
                <a:spcPct val="0"/>
              </a:spcBef>
              <a:buClrTx/>
              <a:buSzTx/>
              <a:buFontTx/>
              <a:buNone/>
            </a:pPr>
            <a:r>
              <a:rPr lang="en-US" altLang="ja-JP" sz="2800" dirty="0"/>
              <a:t>         proceed();          </a:t>
            </a:r>
            <a:r>
              <a:rPr lang="en-US" altLang="ja-JP" sz="2400" dirty="0">
                <a:solidFill>
                  <a:srgbClr val="FFFF99"/>
                </a:solidFill>
              </a:rPr>
              <a:t>// </a:t>
            </a:r>
            <a:r>
              <a:rPr lang="ja-JP" altLang="en-US" sz="2400" dirty="0">
                <a:solidFill>
                  <a:srgbClr val="FFFF99"/>
                </a:solidFill>
              </a:rPr>
              <a:t>マーク位置を1つ先へ</a:t>
            </a:r>
          </a:p>
          <a:p>
            <a:pPr eaLnBrk="1" hangingPunct="1">
              <a:spcBef>
                <a:spcPct val="0"/>
              </a:spcBef>
              <a:buClrTx/>
              <a:buSzTx/>
              <a:buFontTx/>
              <a:buNone/>
            </a:pPr>
            <a:r>
              <a:rPr lang="en-US" altLang="ja-JP" sz="2800" dirty="0"/>
              <a:t>         return true;         </a:t>
            </a:r>
            <a:r>
              <a:rPr lang="en-US" altLang="ja-JP" sz="2400" dirty="0">
                <a:solidFill>
                  <a:srgbClr val="FFFF99"/>
                </a:solidFill>
              </a:rPr>
              <a:t>// </a:t>
            </a:r>
            <a:r>
              <a:rPr lang="ja-JP" altLang="en-US" sz="2400" dirty="0">
                <a:solidFill>
                  <a:srgbClr val="FFFF99"/>
                </a:solidFill>
              </a:rPr>
              <a:t>解析完了 &lt;</a:t>
            </a:r>
            <a:r>
              <a:rPr lang="en-US" altLang="ja-JP" sz="2400" dirty="0">
                <a:solidFill>
                  <a:srgbClr val="FFFF99"/>
                </a:solidFill>
              </a:rPr>
              <a:t>F&gt; ::= “a” | “b”</a:t>
            </a:r>
          </a:p>
          <a:p>
            <a:pPr eaLnBrk="1" hangingPunct="1">
              <a:spcBef>
                <a:spcPct val="0"/>
              </a:spcBef>
              <a:buClrTx/>
              <a:buSzTx/>
              <a:buFontTx/>
              <a:buNone/>
            </a:pPr>
            <a:r>
              <a:rPr lang="en-US" altLang="ja-JP" sz="2800" dirty="0"/>
              <a:t>    } else  return false; </a:t>
            </a:r>
            <a:r>
              <a:rPr lang="en-US" altLang="ja-JP" sz="2400" dirty="0">
                <a:solidFill>
                  <a:srgbClr val="FFFF99"/>
                </a:solidFill>
              </a:rPr>
              <a:t>// </a:t>
            </a:r>
            <a:r>
              <a:rPr lang="ja-JP" altLang="en-US" sz="2400" dirty="0">
                <a:solidFill>
                  <a:srgbClr val="FFFF99"/>
                </a:solidFill>
              </a:rPr>
              <a:t>解析失敗</a:t>
            </a:r>
          </a:p>
          <a:p>
            <a:pPr eaLnBrk="1" hangingPunct="1">
              <a:spcBef>
                <a:spcPct val="0"/>
              </a:spcBef>
              <a:buClrTx/>
              <a:buSzTx/>
              <a:buFontTx/>
              <a:buNone/>
            </a:pPr>
            <a:r>
              <a:rPr lang="en-US" altLang="ja-JP" sz="2800" dirty="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58757"/>
                                        </p:tgtEl>
                                        <p:attrNameLst>
                                          <p:attrName>style.visibility</p:attrName>
                                        </p:attrNameLst>
                                      </p:cBhvr>
                                      <p:to>
                                        <p:strVal val="visible"/>
                                      </p:to>
                                    </p:set>
                                    <p:animEffect transition="in" filter="checkerboard(across)">
                                      <p:cBhvr>
                                        <p:cTn id="7" dur="500"/>
                                        <p:tgtEl>
                                          <p:spTgt spid="4587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8757" grpId="0" animBg="1"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タイトル 3"/>
          <p:cNvSpPr>
            <a:spLocks noGrp="1"/>
          </p:cNvSpPr>
          <p:nvPr>
            <p:ph type="title" idx="4294967295"/>
          </p:nvPr>
        </p:nvSpPr>
        <p:spPr>
          <a:xfrm>
            <a:off x="990600" y="381000"/>
            <a:ext cx="77724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バックトラックありの構文解析</a:t>
            </a:r>
          </a:p>
        </p:txBody>
      </p:sp>
      <p:sp>
        <p:nvSpPr>
          <p:cNvPr id="54275" name="Rectangle 6"/>
          <p:cNvSpPr>
            <a:spLocks noGrp="1" noChangeArrowheads="1"/>
          </p:cNvSpPr>
          <p:nvPr>
            <p:ph type="body" idx="1"/>
          </p:nvPr>
        </p:nvSpPr>
        <p:spPr>
          <a:xfrm>
            <a:off x="1143000" y="1219200"/>
            <a:ext cx="74676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r>
              <a:rPr lang="en-US" altLang="ja-JP">
                <a:effectLst/>
              </a:rPr>
              <a:t>&lt;T&gt; ::= &lt;F&gt; “+” &lt;F&gt;</a:t>
            </a:r>
            <a:endParaRPr lang="ja-JP" altLang="en-US">
              <a:effectLst/>
            </a:endParaRPr>
          </a:p>
        </p:txBody>
      </p:sp>
      <p:sp>
        <p:nvSpPr>
          <p:cNvPr id="54276" name="正方形/長方形 4"/>
          <p:cNvSpPr>
            <a:spLocks noChangeArrowheads="1"/>
          </p:cNvSpPr>
          <p:nvPr/>
        </p:nvSpPr>
        <p:spPr bwMode="auto">
          <a:xfrm>
            <a:off x="228600" y="1676400"/>
            <a:ext cx="8534400" cy="47244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err="1"/>
              <a:t>boolean</a:t>
            </a:r>
            <a:r>
              <a:rPr lang="en-US" altLang="ja-JP" sz="2800" dirty="0"/>
              <a:t> parseT(){</a:t>
            </a:r>
          </a:p>
          <a:p>
            <a:pPr eaLnBrk="1" hangingPunct="1">
              <a:spcBef>
                <a:spcPct val="0"/>
              </a:spcBef>
              <a:buClrTx/>
              <a:buSzTx/>
              <a:buFontTx/>
              <a:buNone/>
            </a:pPr>
            <a:r>
              <a:rPr lang="en-US" altLang="ja-JP" sz="2800" dirty="0"/>
              <a:t>   int </a:t>
            </a:r>
            <a:r>
              <a:rPr lang="en-US" altLang="ja-JP" sz="2800" dirty="0" err="1"/>
              <a:t>backPoint</a:t>
            </a:r>
            <a:r>
              <a:rPr lang="en-US" altLang="ja-JP" sz="2800" dirty="0"/>
              <a:t> = loc; </a:t>
            </a:r>
            <a:r>
              <a:rPr lang="en-US" altLang="ja-JP" sz="2400" dirty="0">
                <a:solidFill>
                  <a:srgbClr val="FFFF99"/>
                </a:solidFill>
              </a:rPr>
              <a:t>// </a:t>
            </a:r>
            <a:r>
              <a:rPr lang="ja-JP" altLang="en-US" sz="2400" dirty="0">
                <a:solidFill>
                  <a:srgbClr val="FFFF99"/>
                </a:solidFill>
              </a:rPr>
              <a:t>開始位置を記憶</a:t>
            </a:r>
          </a:p>
          <a:p>
            <a:pPr eaLnBrk="1" hangingPunct="1">
              <a:spcBef>
                <a:spcPct val="0"/>
              </a:spcBef>
              <a:buClrTx/>
              <a:buSzTx/>
              <a:buFontTx/>
              <a:buNone/>
            </a:pPr>
            <a:r>
              <a:rPr lang="en-US" altLang="ja-JP" sz="2800" dirty="0"/>
              <a:t>   if (parseF()) {</a:t>
            </a:r>
          </a:p>
          <a:p>
            <a:pPr eaLnBrk="1" hangingPunct="1">
              <a:spcBef>
                <a:spcPct val="0"/>
              </a:spcBef>
              <a:buClrTx/>
              <a:buSzTx/>
              <a:buFontTx/>
              <a:buNone/>
            </a:pPr>
            <a:r>
              <a:rPr lang="en-US" altLang="ja-JP" sz="2800" dirty="0"/>
              <a:t>        if (token == “+”) {</a:t>
            </a:r>
            <a:endParaRPr lang="en-US" altLang="ja-JP" sz="2400" dirty="0"/>
          </a:p>
          <a:p>
            <a:pPr eaLnBrk="1" hangingPunct="1">
              <a:spcBef>
                <a:spcPct val="0"/>
              </a:spcBef>
              <a:buClrTx/>
              <a:buSzTx/>
              <a:buFontTx/>
              <a:buNone/>
            </a:pPr>
            <a:r>
              <a:rPr lang="en-US" altLang="ja-JP" sz="2800" dirty="0"/>
              <a:t>             proceed();</a:t>
            </a:r>
          </a:p>
          <a:p>
            <a:pPr eaLnBrk="1" hangingPunct="1">
              <a:spcBef>
                <a:spcPct val="0"/>
              </a:spcBef>
              <a:buClrTx/>
              <a:buSzTx/>
              <a:buFontTx/>
              <a:buNone/>
            </a:pPr>
            <a:r>
              <a:rPr lang="en-US" altLang="ja-JP" sz="2800" dirty="0"/>
              <a:t>             if (parseF()) { </a:t>
            </a:r>
          </a:p>
          <a:p>
            <a:pPr eaLnBrk="1" hangingPunct="1">
              <a:spcBef>
                <a:spcPct val="0"/>
              </a:spcBef>
              <a:buClrTx/>
              <a:buSzTx/>
              <a:buFontTx/>
              <a:buNone/>
            </a:pPr>
            <a:r>
              <a:rPr lang="en-US" altLang="ja-JP" sz="2800" dirty="0"/>
              <a:t>                 return true; </a:t>
            </a:r>
            <a:r>
              <a:rPr lang="en-US" altLang="ja-JP" sz="2400" dirty="0">
                <a:solidFill>
                  <a:srgbClr val="FFFF99"/>
                </a:solidFill>
              </a:rPr>
              <a:t>// </a:t>
            </a:r>
            <a:r>
              <a:rPr lang="ja-JP" altLang="en-US" sz="2400" dirty="0">
                <a:solidFill>
                  <a:srgbClr val="FFFF99"/>
                </a:solidFill>
              </a:rPr>
              <a:t>解析完了 &lt;</a:t>
            </a:r>
            <a:r>
              <a:rPr lang="en-US" altLang="ja-JP" sz="2400" dirty="0">
                <a:solidFill>
                  <a:srgbClr val="FFFF99"/>
                </a:solidFill>
              </a:rPr>
              <a:t>T&gt; ::= &lt;F&gt; “+” &lt;F&gt;</a:t>
            </a:r>
            <a:endParaRPr lang="en-US" altLang="ja-JP" sz="2800" dirty="0"/>
          </a:p>
          <a:p>
            <a:pPr eaLnBrk="1" hangingPunct="1">
              <a:spcBef>
                <a:spcPct val="0"/>
              </a:spcBef>
              <a:buClrTx/>
              <a:buSzTx/>
              <a:buFontTx/>
              <a:buNone/>
            </a:pPr>
            <a:r>
              <a:rPr lang="en-US" altLang="ja-JP" sz="2800" dirty="0"/>
              <a:t>             } else {</a:t>
            </a:r>
            <a:r>
              <a:rPr lang="ja-JP" altLang="en-US" sz="2800" dirty="0"/>
              <a:t> </a:t>
            </a:r>
            <a:r>
              <a:rPr lang="en-US" altLang="ja-JP" sz="2800" dirty="0"/>
              <a:t>backtrack (</a:t>
            </a:r>
            <a:r>
              <a:rPr lang="en-US" altLang="ja-JP" sz="2800" dirty="0" err="1"/>
              <a:t>backPoint</a:t>
            </a:r>
            <a:r>
              <a:rPr lang="en-US" altLang="ja-JP" sz="2800" dirty="0"/>
              <a:t>);  return false; } </a:t>
            </a:r>
          </a:p>
          <a:p>
            <a:pPr eaLnBrk="1" hangingPunct="1">
              <a:spcBef>
                <a:spcPct val="0"/>
              </a:spcBef>
              <a:buClrTx/>
              <a:buSzTx/>
              <a:buFontTx/>
              <a:buNone/>
            </a:pPr>
            <a:r>
              <a:rPr lang="en-US" altLang="ja-JP" sz="2800" dirty="0"/>
              <a:t>        } else { backtrack (</a:t>
            </a:r>
            <a:r>
              <a:rPr lang="en-US" altLang="ja-JP" sz="2800" dirty="0" err="1"/>
              <a:t>backPoint</a:t>
            </a:r>
            <a:r>
              <a:rPr lang="en-US" altLang="ja-JP" sz="2800" dirty="0"/>
              <a:t>);  return false; }</a:t>
            </a:r>
          </a:p>
          <a:p>
            <a:pPr eaLnBrk="1" hangingPunct="1">
              <a:spcBef>
                <a:spcPct val="0"/>
              </a:spcBef>
              <a:buClrTx/>
              <a:buSzTx/>
              <a:buFontTx/>
              <a:buNone/>
            </a:pPr>
            <a:r>
              <a:rPr lang="en-US" altLang="ja-JP" sz="2800" dirty="0"/>
              <a:t>    } else { backtrack (</a:t>
            </a:r>
            <a:r>
              <a:rPr lang="en-US" altLang="ja-JP" sz="2800" dirty="0" err="1"/>
              <a:t>backPoint</a:t>
            </a:r>
            <a:r>
              <a:rPr lang="en-US" altLang="ja-JP" sz="2800" dirty="0"/>
              <a:t>);  return false; }</a:t>
            </a:r>
          </a:p>
          <a:p>
            <a:pPr eaLnBrk="1" hangingPunct="1">
              <a:spcBef>
                <a:spcPct val="0"/>
              </a:spcBef>
              <a:buClrTx/>
              <a:buSzTx/>
              <a:buFontTx/>
              <a:buNone/>
            </a:pPr>
            <a:r>
              <a:rPr lang="en-US" altLang="ja-JP" sz="2800" dirty="0"/>
              <a:t>}</a:t>
            </a:r>
          </a:p>
        </p:txBody>
      </p:sp>
      <p:sp useBgFill="1">
        <p:nvSpPr>
          <p:cNvPr id="459783" name="AutoShape 7"/>
          <p:cNvSpPr>
            <a:spLocks noChangeArrowheads="1"/>
          </p:cNvSpPr>
          <p:nvPr/>
        </p:nvSpPr>
        <p:spPr bwMode="auto">
          <a:xfrm>
            <a:off x="2743200" y="6096000"/>
            <a:ext cx="4343400" cy="533400"/>
          </a:xfrm>
          <a:prstGeom prst="wedgeRoundRectCallout">
            <a:avLst>
              <a:gd name="adj1" fmla="val -24380"/>
              <a:gd name="adj2" fmla="val -76190"/>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t>マークを初期位置に戻す</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59783"/>
                                        </p:tgtEl>
                                        <p:attrNameLst>
                                          <p:attrName>style.visibility</p:attrName>
                                        </p:attrNameLst>
                                      </p:cBhvr>
                                      <p:to>
                                        <p:strVal val="visible"/>
                                      </p:to>
                                    </p:set>
                                    <p:animEffect transition="in" filter="checkerboard(across)">
                                      <p:cBhvr>
                                        <p:cTn id="7" dur="500"/>
                                        <p:tgtEl>
                                          <p:spTgt spid="4597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9783" grpId="0" animBg="1"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タイトル 3"/>
          <p:cNvSpPr>
            <a:spLocks noGrp="1"/>
          </p:cNvSpPr>
          <p:nvPr>
            <p:ph type="title" idx="4294967295"/>
          </p:nvPr>
        </p:nvSpPr>
        <p:spPr>
          <a:xfrm>
            <a:off x="914400" y="228600"/>
            <a:ext cx="77724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バックトラックありの構文解析</a:t>
            </a:r>
          </a:p>
        </p:txBody>
      </p:sp>
      <p:sp>
        <p:nvSpPr>
          <p:cNvPr id="55299" name="正方形/長方形 4"/>
          <p:cNvSpPr>
            <a:spLocks noChangeArrowheads="1"/>
          </p:cNvSpPr>
          <p:nvPr/>
        </p:nvSpPr>
        <p:spPr bwMode="auto">
          <a:xfrm>
            <a:off x="228600" y="914400"/>
            <a:ext cx="8763000" cy="57150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800" dirty="0" err="1"/>
              <a:t>boolean</a:t>
            </a:r>
            <a:r>
              <a:rPr lang="en-US" altLang="ja-JP" sz="2800" dirty="0"/>
              <a:t> </a:t>
            </a:r>
            <a:r>
              <a:rPr lang="en-US" altLang="ja-JP" sz="2800" dirty="0" err="1"/>
              <a:t>parseE</a:t>
            </a:r>
            <a:r>
              <a:rPr lang="en-US" altLang="ja-JP" sz="2800" dirty="0"/>
              <a:t>(){</a:t>
            </a:r>
          </a:p>
          <a:p>
            <a:pPr eaLnBrk="1" hangingPunct="1">
              <a:spcBef>
                <a:spcPct val="0"/>
              </a:spcBef>
              <a:buClrTx/>
              <a:buSzTx/>
              <a:buFontTx/>
              <a:buNone/>
            </a:pPr>
            <a:r>
              <a:rPr lang="en-US" altLang="ja-JP" sz="2800" dirty="0"/>
              <a:t>   </a:t>
            </a:r>
            <a:r>
              <a:rPr lang="en-US" altLang="ja-JP" sz="2800" dirty="0" err="1"/>
              <a:t>int</a:t>
            </a:r>
            <a:r>
              <a:rPr lang="en-US" altLang="ja-JP" sz="2800" dirty="0"/>
              <a:t> </a:t>
            </a:r>
            <a:r>
              <a:rPr lang="en-US" altLang="ja-JP" sz="2800" dirty="0" err="1"/>
              <a:t>backPoint</a:t>
            </a:r>
            <a:r>
              <a:rPr lang="en-US" altLang="ja-JP" sz="2800" dirty="0"/>
              <a:t> = </a:t>
            </a:r>
            <a:r>
              <a:rPr lang="en-US" altLang="ja-JP" sz="2800" dirty="0" err="1"/>
              <a:t>loc</a:t>
            </a:r>
            <a:r>
              <a:rPr lang="en-US" altLang="ja-JP" sz="2800" dirty="0"/>
              <a:t>;   </a:t>
            </a:r>
            <a:r>
              <a:rPr lang="en-US" altLang="ja-JP" sz="2400" dirty="0">
                <a:solidFill>
                  <a:srgbClr val="FFFF99"/>
                </a:solidFill>
              </a:rPr>
              <a:t>// </a:t>
            </a:r>
            <a:r>
              <a:rPr lang="ja-JP" altLang="en-US" sz="2400" dirty="0">
                <a:solidFill>
                  <a:srgbClr val="FFFF99"/>
                </a:solidFill>
              </a:rPr>
              <a:t>開始位置を記憶</a:t>
            </a:r>
            <a:endParaRPr lang="en-US" altLang="ja-JP" sz="2800" dirty="0"/>
          </a:p>
          <a:p>
            <a:pPr eaLnBrk="1" hangingPunct="1">
              <a:spcBef>
                <a:spcPct val="0"/>
              </a:spcBef>
              <a:buClrTx/>
              <a:buSzTx/>
              <a:buFontTx/>
              <a:buNone/>
            </a:pPr>
            <a:r>
              <a:rPr lang="en-US" altLang="ja-JP" sz="2800" dirty="0"/>
              <a:t>   if (parseT()) {　</a:t>
            </a:r>
            <a:r>
              <a:rPr lang="en-US" altLang="ja-JP" sz="2400" dirty="0">
                <a:solidFill>
                  <a:srgbClr val="FFFF99"/>
                </a:solidFill>
              </a:rPr>
              <a:t>// &lt;E&gt; ::= &lt;T&gt; “$” </a:t>
            </a:r>
            <a:r>
              <a:rPr lang="ja-JP" altLang="en-US" sz="2400" dirty="0">
                <a:solidFill>
                  <a:srgbClr val="FFFF99"/>
                </a:solidFill>
              </a:rPr>
              <a:t>の解析</a:t>
            </a:r>
            <a:endParaRPr lang="ja-JP" altLang="en-US" sz="2800" dirty="0"/>
          </a:p>
          <a:p>
            <a:pPr eaLnBrk="1" hangingPunct="1">
              <a:spcBef>
                <a:spcPct val="0"/>
              </a:spcBef>
              <a:buClrTx/>
              <a:buSzTx/>
              <a:buFontTx/>
              <a:buNone/>
            </a:pPr>
            <a:r>
              <a:rPr lang="en-US" altLang="ja-JP" sz="2800" dirty="0"/>
              <a:t>        if (token == “$”) {</a:t>
            </a:r>
            <a:endParaRPr lang="en-US" altLang="ja-JP" sz="2400" dirty="0">
              <a:solidFill>
                <a:srgbClr val="FFFF99"/>
              </a:solidFill>
            </a:endParaRPr>
          </a:p>
          <a:p>
            <a:pPr eaLnBrk="1" hangingPunct="1">
              <a:spcBef>
                <a:spcPct val="0"/>
              </a:spcBef>
              <a:buClrTx/>
              <a:buSzTx/>
              <a:buFontTx/>
              <a:buNone/>
            </a:pPr>
            <a:r>
              <a:rPr lang="en-US" altLang="ja-JP" sz="2800" dirty="0"/>
              <a:t>             proceed();  return true;      </a:t>
            </a:r>
            <a:r>
              <a:rPr lang="en-US" altLang="ja-JP" sz="2400" dirty="0">
                <a:solidFill>
                  <a:srgbClr val="FFFF99"/>
                </a:solidFill>
              </a:rPr>
              <a:t>// </a:t>
            </a:r>
            <a:r>
              <a:rPr lang="ja-JP" altLang="en-US" sz="2400" dirty="0">
                <a:solidFill>
                  <a:srgbClr val="FFFF99"/>
                </a:solidFill>
              </a:rPr>
              <a:t>解析完了 &lt;</a:t>
            </a:r>
            <a:r>
              <a:rPr lang="en-US" altLang="ja-JP" sz="2400" dirty="0">
                <a:solidFill>
                  <a:srgbClr val="FFFF99"/>
                </a:solidFill>
              </a:rPr>
              <a:t>E&gt; ::= &lt;T&gt; “$”</a:t>
            </a:r>
            <a:endParaRPr lang="en-US" altLang="ja-JP" sz="2800" dirty="0"/>
          </a:p>
          <a:p>
            <a:pPr eaLnBrk="1" hangingPunct="1">
              <a:spcBef>
                <a:spcPct val="0"/>
              </a:spcBef>
              <a:buClrTx/>
              <a:buSzTx/>
              <a:buFontTx/>
              <a:buNone/>
            </a:pPr>
            <a:r>
              <a:rPr lang="en-US" altLang="ja-JP" sz="2800" dirty="0"/>
              <a:t>        } else backtrack (</a:t>
            </a:r>
            <a:r>
              <a:rPr lang="en-US" altLang="ja-JP" sz="2800" dirty="0" err="1"/>
              <a:t>backPoint</a:t>
            </a:r>
            <a:r>
              <a:rPr lang="en-US" altLang="ja-JP" sz="2800" dirty="0"/>
              <a:t>); </a:t>
            </a:r>
            <a:r>
              <a:rPr lang="en-US" altLang="ja-JP" sz="2400" dirty="0">
                <a:solidFill>
                  <a:srgbClr val="FFFF99"/>
                </a:solidFill>
              </a:rPr>
              <a:t>// </a:t>
            </a:r>
            <a:r>
              <a:rPr lang="ja-JP" altLang="en-US" sz="2400" dirty="0">
                <a:solidFill>
                  <a:srgbClr val="FFFF99"/>
                </a:solidFill>
              </a:rPr>
              <a:t>解析失敗, バックトラック</a:t>
            </a:r>
            <a:endParaRPr lang="en-US" altLang="ja-JP" sz="2800" dirty="0"/>
          </a:p>
          <a:p>
            <a:pPr eaLnBrk="1" hangingPunct="1">
              <a:spcBef>
                <a:spcPct val="0"/>
              </a:spcBef>
              <a:buClrTx/>
              <a:buSzTx/>
              <a:buFontTx/>
              <a:buNone/>
            </a:pPr>
            <a:r>
              <a:rPr lang="en-US" altLang="ja-JP" sz="2800" dirty="0"/>
              <a:t>   }</a:t>
            </a:r>
          </a:p>
          <a:p>
            <a:pPr eaLnBrk="1" hangingPunct="1">
              <a:spcBef>
                <a:spcPct val="0"/>
              </a:spcBef>
              <a:buClrTx/>
              <a:buSzTx/>
              <a:buFontTx/>
              <a:buNone/>
            </a:pPr>
            <a:r>
              <a:rPr lang="en-US" altLang="ja-JP" sz="2800" dirty="0"/>
              <a:t>   if (parseF()) {　</a:t>
            </a:r>
            <a:r>
              <a:rPr lang="en-US" altLang="ja-JP" sz="2400" dirty="0">
                <a:solidFill>
                  <a:srgbClr val="FFFF99"/>
                </a:solidFill>
              </a:rPr>
              <a:t>// &lt;E&gt; ::= &lt;F</a:t>
            </a:r>
            <a:r>
              <a:rPr lang="ja-JP" altLang="en-US" sz="2400" dirty="0">
                <a:solidFill>
                  <a:srgbClr val="FFFF99"/>
                </a:solidFill>
              </a:rPr>
              <a:t>&gt; </a:t>
            </a:r>
            <a:r>
              <a:rPr lang="en-US" altLang="ja-JP" sz="2400" dirty="0">
                <a:solidFill>
                  <a:srgbClr val="FFFF99"/>
                </a:solidFill>
              </a:rPr>
              <a:t>“</a:t>
            </a:r>
            <a:r>
              <a:rPr lang="ja-JP" altLang="en-US" sz="2400" dirty="0">
                <a:solidFill>
                  <a:srgbClr val="FFFF99"/>
                </a:solidFill>
              </a:rPr>
              <a:t>$</a:t>
            </a:r>
            <a:r>
              <a:rPr lang="en-US" altLang="ja-JP" sz="2400" dirty="0">
                <a:solidFill>
                  <a:srgbClr val="FFFF99"/>
                </a:solidFill>
              </a:rPr>
              <a:t>”</a:t>
            </a:r>
            <a:r>
              <a:rPr lang="ja-JP" altLang="en-US" sz="2400" dirty="0">
                <a:solidFill>
                  <a:srgbClr val="FFFF99"/>
                </a:solidFill>
              </a:rPr>
              <a:t> の解析</a:t>
            </a:r>
            <a:endParaRPr lang="en-US" altLang="ja-JP" sz="2800" dirty="0"/>
          </a:p>
          <a:p>
            <a:pPr eaLnBrk="1" hangingPunct="1">
              <a:spcBef>
                <a:spcPct val="0"/>
              </a:spcBef>
              <a:buClrTx/>
              <a:buSzTx/>
              <a:buFontTx/>
              <a:buNone/>
            </a:pPr>
            <a:r>
              <a:rPr lang="en-US" altLang="ja-JP" sz="2800" dirty="0"/>
              <a:t>         if (token == “$”) {</a:t>
            </a:r>
            <a:endParaRPr lang="en-US" altLang="ja-JP" sz="2400" dirty="0">
              <a:solidFill>
                <a:srgbClr val="FFFF99"/>
              </a:solidFill>
            </a:endParaRPr>
          </a:p>
          <a:p>
            <a:pPr eaLnBrk="1" hangingPunct="1">
              <a:spcBef>
                <a:spcPct val="0"/>
              </a:spcBef>
              <a:buClrTx/>
              <a:buSzTx/>
              <a:buFontTx/>
              <a:buNone/>
            </a:pPr>
            <a:r>
              <a:rPr lang="en-US" altLang="ja-JP" sz="2800" dirty="0"/>
              <a:t>             proceed();  return true;      </a:t>
            </a:r>
            <a:r>
              <a:rPr lang="en-US" altLang="ja-JP" sz="2400" dirty="0">
                <a:solidFill>
                  <a:srgbClr val="FFFF99"/>
                </a:solidFill>
              </a:rPr>
              <a:t>// </a:t>
            </a:r>
            <a:r>
              <a:rPr lang="ja-JP" altLang="en-US" sz="2400" dirty="0">
                <a:solidFill>
                  <a:srgbClr val="FFFF99"/>
                </a:solidFill>
              </a:rPr>
              <a:t>解析完了 &lt;</a:t>
            </a:r>
            <a:r>
              <a:rPr lang="en-US" altLang="ja-JP" sz="2400" dirty="0">
                <a:solidFill>
                  <a:srgbClr val="FFFF99"/>
                </a:solidFill>
              </a:rPr>
              <a:t>E&gt; ::= &lt;F&gt; “$”</a:t>
            </a:r>
            <a:endParaRPr lang="en-US" altLang="ja-JP" sz="2800" dirty="0"/>
          </a:p>
          <a:p>
            <a:pPr eaLnBrk="1" hangingPunct="1">
              <a:spcBef>
                <a:spcPct val="0"/>
              </a:spcBef>
              <a:buClrTx/>
              <a:buSzTx/>
              <a:buFontTx/>
              <a:buNone/>
            </a:pPr>
            <a:r>
              <a:rPr lang="en-US" altLang="ja-JP" sz="2800" dirty="0"/>
              <a:t>        } else { backtrack (</a:t>
            </a:r>
            <a:r>
              <a:rPr lang="en-US" altLang="ja-JP" sz="2800" dirty="0" err="1"/>
              <a:t>backPoint</a:t>
            </a:r>
            <a:r>
              <a:rPr lang="en-US" altLang="ja-JP" sz="2800" dirty="0"/>
              <a:t>); return false; }</a:t>
            </a:r>
          </a:p>
          <a:p>
            <a:pPr eaLnBrk="1" hangingPunct="1">
              <a:spcBef>
                <a:spcPct val="0"/>
              </a:spcBef>
              <a:buClrTx/>
              <a:buSzTx/>
              <a:buFontTx/>
              <a:buNone/>
            </a:pPr>
            <a:r>
              <a:rPr lang="en-US" altLang="ja-JP" sz="2800" dirty="0"/>
              <a:t>   } else { backtrack (</a:t>
            </a:r>
            <a:r>
              <a:rPr lang="en-US" altLang="ja-JP" sz="2800" dirty="0" err="1"/>
              <a:t>backPoint</a:t>
            </a:r>
            <a:r>
              <a:rPr lang="en-US" altLang="ja-JP" sz="2800" dirty="0"/>
              <a:t>); return false; }</a:t>
            </a:r>
          </a:p>
          <a:p>
            <a:pPr eaLnBrk="1" hangingPunct="1">
              <a:spcBef>
                <a:spcPct val="0"/>
              </a:spcBef>
              <a:buClrTx/>
              <a:buSzTx/>
              <a:buFontTx/>
              <a:buNone/>
            </a:pPr>
            <a:r>
              <a:rPr lang="en-US" altLang="ja-JP" sz="2800" dirty="0"/>
              <a:t>}</a:t>
            </a:r>
          </a:p>
        </p:txBody>
      </p:sp>
      <p:sp useBgFill="1">
        <p:nvSpPr>
          <p:cNvPr id="436229" name="AutoShape 5"/>
          <p:cNvSpPr>
            <a:spLocks noChangeArrowheads="1"/>
          </p:cNvSpPr>
          <p:nvPr/>
        </p:nvSpPr>
        <p:spPr bwMode="auto">
          <a:xfrm>
            <a:off x="3581400" y="3581400"/>
            <a:ext cx="4267200" cy="457200"/>
          </a:xfrm>
          <a:prstGeom prst="wedgeRoundRectCallout">
            <a:avLst>
              <a:gd name="adj1" fmla="val -35157"/>
              <a:gd name="adj2" fmla="val -76389"/>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t>マークを初期位置に戻す</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36229"/>
                                        </p:tgtEl>
                                        <p:attrNameLst>
                                          <p:attrName>style.visibility</p:attrName>
                                        </p:attrNameLst>
                                      </p:cBhvr>
                                      <p:to>
                                        <p:strVal val="visible"/>
                                      </p:to>
                                    </p:set>
                                    <p:animEffect transition="in" filter="checkerboard(across)">
                                      <p:cBhvr>
                                        <p:cTn id="7" dur="500"/>
                                        <p:tgtEl>
                                          <p:spTgt spid="4362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6229" grpId="0" animBg="1"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1066800" y="304800"/>
            <a:ext cx="75438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構文解析の例</a:t>
            </a:r>
          </a:p>
        </p:txBody>
      </p:sp>
      <p:sp>
        <p:nvSpPr>
          <p:cNvPr id="56323" name="Text Box 3"/>
          <p:cNvSpPr txBox="1">
            <a:spLocks noChangeArrowheads="1"/>
          </p:cNvSpPr>
          <p:nvPr/>
        </p:nvSpPr>
        <p:spPr bwMode="auto">
          <a:xfrm>
            <a:off x="1143000" y="1219200"/>
            <a:ext cx="4311093"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dirty="0"/>
              <a:t>入力列 : </a:t>
            </a:r>
            <a:r>
              <a:rPr lang="en-US" altLang="ja-JP" dirty="0"/>
              <a:t>“a” “+” “b” “$”</a:t>
            </a:r>
          </a:p>
        </p:txBody>
      </p:sp>
      <p:sp>
        <p:nvSpPr>
          <p:cNvPr id="56325" name="正方形/長方形 4"/>
          <p:cNvSpPr>
            <a:spLocks noChangeArrowheads="1"/>
          </p:cNvSpPr>
          <p:nvPr/>
        </p:nvSpPr>
        <p:spPr bwMode="auto">
          <a:xfrm>
            <a:off x="381000" y="1828800"/>
            <a:ext cx="6400800" cy="48768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dirty="0" err="1"/>
              <a:t>boolean</a:t>
            </a:r>
            <a:r>
              <a:rPr lang="en-US" altLang="ja-JP" sz="2400" dirty="0"/>
              <a:t> </a:t>
            </a:r>
            <a:r>
              <a:rPr lang="en-US" altLang="ja-JP" sz="2400" dirty="0" err="1"/>
              <a:t>parseE</a:t>
            </a:r>
            <a:r>
              <a:rPr lang="en-US" altLang="ja-JP" sz="2400" dirty="0"/>
              <a:t>(){</a:t>
            </a:r>
          </a:p>
          <a:p>
            <a:pPr eaLnBrk="1" hangingPunct="1">
              <a:spcBef>
                <a:spcPct val="0"/>
              </a:spcBef>
              <a:buClrTx/>
              <a:buSzTx/>
              <a:buFontTx/>
              <a:buNone/>
            </a:pPr>
            <a:r>
              <a:rPr lang="en-US" altLang="ja-JP" sz="2400" dirty="0"/>
              <a:t>   int </a:t>
            </a:r>
            <a:r>
              <a:rPr lang="en-US" altLang="ja-JP" sz="2400" dirty="0" err="1"/>
              <a:t>backPoint</a:t>
            </a:r>
            <a:r>
              <a:rPr lang="en-US" altLang="ja-JP" sz="2400" dirty="0"/>
              <a:t> = loc;   </a:t>
            </a:r>
            <a:r>
              <a:rPr lang="en-US" altLang="ja-JP" sz="2000" dirty="0">
                <a:solidFill>
                  <a:srgbClr val="FFFF99"/>
                </a:solidFill>
              </a:rPr>
              <a:t>// </a:t>
            </a:r>
            <a:r>
              <a:rPr lang="ja-JP" altLang="en-US" sz="2000" dirty="0">
                <a:solidFill>
                  <a:srgbClr val="FFFF99"/>
                </a:solidFill>
              </a:rPr>
              <a:t>開始位置を記憶</a:t>
            </a:r>
            <a:endParaRPr lang="en-US" altLang="ja-JP" sz="2000" dirty="0"/>
          </a:p>
          <a:p>
            <a:pPr eaLnBrk="1" hangingPunct="1">
              <a:spcBef>
                <a:spcPct val="0"/>
              </a:spcBef>
              <a:buClrTx/>
              <a:buSzTx/>
              <a:buFontTx/>
              <a:buNone/>
            </a:pPr>
            <a:r>
              <a:rPr lang="en-US" altLang="ja-JP" sz="2400" dirty="0"/>
              <a:t>   if (parseT()) {</a:t>
            </a:r>
          </a:p>
          <a:p>
            <a:pPr eaLnBrk="1" hangingPunct="1">
              <a:spcBef>
                <a:spcPct val="0"/>
              </a:spcBef>
              <a:buClrTx/>
              <a:buSzTx/>
              <a:buFontTx/>
              <a:buNone/>
            </a:pPr>
            <a:r>
              <a:rPr lang="en-US" altLang="ja-JP" sz="2400" dirty="0"/>
              <a:t>        if (token == “$”) </a:t>
            </a:r>
            <a:endParaRPr lang="en-US" altLang="ja-JP" sz="2400" dirty="0">
              <a:solidFill>
                <a:srgbClr val="FFFF99"/>
              </a:solidFill>
            </a:endParaRPr>
          </a:p>
          <a:p>
            <a:pPr eaLnBrk="1" hangingPunct="1">
              <a:spcBef>
                <a:spcPct val="0"/>
              </a:spcBef>
              <a:buClrTx/>
              <a:buSzTx/>
              <a:buFontTx/>
              <a:buNone/>
            </a:pPr>
            <a:r>
              <a:rPr lang="en-US" altLang="ja-JP" sz="2400" dirty="0"/>
              <a:t>             proceed();  return true;      </a:t>
            </a:r>
            <a:r>
              <a:rPr lang="en-US" altLang="ja-JP" sz="2000" dirty="0">
                <a:solidFill>
                  <a:srgbClr val="FFFF99"/>
                </a:solidFill>
              </a:rPr>
              <a:t>// </a:t>
            </a:r>
            <a:r>
              <a:rPr lang="ja-JP" altLang="en-US" sz="2000" dirty="0">
                <a:solidFill>
                  <a:srgbClr val="FFFF99"/>
                </a:solidFill>
              </a:rPr>
              <a:t>解析完了</a:t>
            </a:r>
            <a:endParaRPr lang="en-US" altLang="ja-JP" sz="2000" dirty="0"/>
          </a:p>
          <a:p>
            <a:pPr eaLnBrk="1" hangingPunct="1">
              <a:spcBef>
                <a:spcPct val="0"/>
              </a:spcBef>
              <a:buClrTx/>
              <a:buSzTx/>
              <a:buFontTx/>
              <a:buNone/>
            </a:pPr>
            <a:r>
              <a:rPr lang="en-US" altLang="ja-JP" sz="2400" dirty="0"/>
              <a:t>        } else backtrack (</a:t>
            </a:r>
            <a:r>
              <a:rPr lang="en-US" altLang="ja-JP" sz="2400" dirty="0" err="1"/>
              <a:t>backPoint</a:t>
            </a:r>
            <a:r>
              <a:rPr lang="en-US" altLang="ja-JP" sz="2400" dirty="0"/>
              <a:t>); </a:t>
            </a:r>
            <a:r>
              <a:rPr lang="en-US" altLang="ja-JP" sz="2000" dirty="0">
                <a:solidFill>
                  <a:srgbClr val="FFFF99"/>
                </a:solidFill>
              </a:rPr>
              <a:t>// </a:t>
            </a:r>
            <a:r>
              <a:rPr lang="ja-JP" altLang="en-US" sz="2000" dirty="0">
                <a:solidFill>
                  <a:srgbClr val="FFFF99"/>
                </a:solidFill>
              </a:rPr>
              <a:t>解析失敗</a:t>
            </a:r>
            <a:endParaRPr lang="en-US" altLang="ja-JP" sz="2000" dirty="0"/>
          </a:p>
          <a:p>
            <a:pPr eaLnBrk="1" hangingPunct="1">
              <a:spcBef>
                <a:spcPct val="0"/>
              </a:spcBef>
              <a:buClrTx/>
              <a:buSzTx/>
              <a:buFontTx/>
              <a:buNone/>
            </a:pPr>
            <a:r>
              <a:rPr lang="en-US" altLang="ja-JP" sz="2400" dirty="0"/>
              <a:t>   }</a:t>
            </a:r>
          </a:p>
          <a:p>
            <a:pPr eaLnBrk="1" hangingPunct="1">
              <a:spcBef>
                <a:spcPct val="0"/>
              </a:spcBef>
              <a:buClrTx/>
              <a:buSzTx/>
              <a:buFontTx/>
              <a:buNone/>
            </a:pPr>
            <a:r>
              <a:rPr lang="en-US" altLang="ja-JP" sz="2400" dirty="0"/>
              <a:t>   if (parseF()) {</a:t>
            </a:r>
          </a:p>
          <a:p>
            <a:pPr eaLnBrk="1" hangingPunct="1">
              <a:spcBef>
                <a:spcPct val="0"/>
              </a:spcBef>
              <a:buClrTx/>
              <a:buSzTx/>
              <a:buFontTx/>
              <a:buNone/>
            </a:pPr>
            <a:r>
              <a:rPr lang="en-US" altLang="ja-JP" sz="2400" dirty="0"/>
              <a:t>         if (token == “$”) {</a:t>
            </a:r>
            <a:endParaRPr lang="en-US" altLang="ja-JP" sz="2400" dirty="0">
              <a:solidFill>
                <a:srgbClr val="FFFF99"/>
              </a:solidFill>
            </a:endParaRPr>
          </a:p>
          <a:p>
            <a:pPr eaLnBrk="1" hangingPunct="1">
              <a:spcBef>
                <a:spcPct val="0"/>
              </a:spcBef>
              <a:buClrTx/>
              <a:buSzTx/>
              <a:buFontTx/>
              <a:buNone/>
            </a:pPr>
            <a:r>
              <a:rPr lang="en-US" altLang="ja-JP" sz="2400" dirty="0"/>
              <a:t>             proceed();  return true;      </a:t>
            </a:r>
            <a:r>
              <a:rPr lang="en-US" altLang="ja-JP" sz="2000" dirty="0">
                <a:solidFill>
                  <a:srgbClr val="FFFF99"/>
                </a:solidFill>
              </a:rPr>
              <a:t>// </a:t>
            </a:r>
            <a:r>
              <a:rPr lang="ja-JP" altLang="en-US" sz="2000" dirty="0">
                <a:solidFill>
                  <a:srgbClr val="FFFF99"/>
                </a:solidFill>
              </a:rPr>
              <a:t>解析完了</a:t>
            </a:r>
            <a:endParaRPr lang="en-US" altLang="ja-JP" sz="2000" dirty="0"/>
          </a:p>
          <a:p>
            <a:pPr eaLnBrk="1" hangingPunct="1">
              <a:spcBef>
                <a:spcPct val="0"/>
              </a:spcBef>
              <a:buClrTx/>
              <a:buSzTx/>
              <a:buFontTx/>
              <a:buNone/>
            </a:pPr>
            <a:r>
              <a:rPr lang="en-US" altLang="ja-JP" sz="2400" dirty="0"/>
              <a:t>        } else { backtrack (</a:t>
            </a:r>
            <a:r>
              <a:rPr lang="en-US" altLang="ja-JP" sz="2400" dirty="0" err="1"/>
              <a:t>backPoint</a:t>
            </a:r>
            <a:r>
              <a:rPr lang="en-US" altLang="ja-JP" sz="2400" dirty="0"/>
              <a:t>); return false; }</a:t>
            </a:r>
          </a:p>
          <a:p>
            <a:pPr eaLnBrk="1" hangingPunct="1">
              <a:spcBef>
                <a:spcPct val="0"/>
              </a:spcBef>
              <a:buClrTx/>
              <a:buSzTx/>
              <a:buFontTx/>
              <a:buNone/>
            </a:pPr>
            <a:r>
              <a:rPr lang="en-US" altLang="ja-JP" sz="2400" dirty="0"/>
              <a:t>   } else { backtrack (</a:t>
            </a:r>
            <a:r>
              <a:rPr lang="en-US" altLang="ja-JP" sz="2400" dirty="0" err="1"/>
              <a:t>backPoint</a:t>
            </a:r>
            <a:r>
              <a:rPr lang="en-US" altLang="ja-JP" sz="2400" dirty="0"/>
              <a:t>); return false; }</a:t>
            </a:r>
          </a:p>
          <a:p>
            <a:pPr eaLnBrk="1" hangingPunct="1">
              <a:spcBef>
                <a:spcPct val="0"/>
              </a:spcBef>
              <a:buClrTx/>
              <a:buSzTx/>
              <a:buFontTx/>
              <a:buNone/>
            </a:pPr>
            <a:r>
              <a:rPr lang="en-US" altLang="ja-JP" sz="2400" dirty="0"/>
              <a:t>}</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1066800" y="304800"/>
            <a:ext cx="75438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構文解析の例</a:t>
            </a:r>
          </a:p>
        </p:txBody>
      </p:sp>
      <p:sp>
        <p:nvSpPr>
          <p:cNvPr id="57347" name="Text Box 3"/>
          <p:cNvSpPr txBox="1">
            <a:spLocks noChangeArrowheads="1"/>
          </p:cNvSpPr>
          <p:nvPr/>
        </p:nvSpPr>
        <p:spPr bwMode="auto">
          <a:xfrm>
            <a:off x="1143000" y="1219200"/>
            <a:ext cx="4333535"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dirty="0"/>
              <a:t>入力列 : </a:t>
            </a:r>
            <a:r>
              <a:rPr lang="en-US" altLang="ja-JP" u="sng" dirty="0">
                <a:solidFill>
                  <a:srgbClr val="FF99FF"/>
                </a:solidFill>
              </a:rPr>
              <a:t>“</a:t>
            </a:r>
            <a:r>
              <a:rPr lang="en-US" altLang="ja-JP" b="1" u="sng" dirty="0">
                <a:solidFill>
                  <a:srgbClr val="FF99FF"/>
                </a:solidFill>
              </a:rPr>
              <a:t>a</a:t>
            </a:r>
            <a:r>
              <a:rPr lang="en-US" altLang="ja-JP" u="sng" dirty="0">
                <a:solidFill>
                  <a:srgbClr val="FF99FF"/>
                </a:solidFill>
              </a:rPr>
              <a:t>”</a:t>
            </a:r>
            <a:r>
              <a:rPr lang="en-US" altLang="ja-JP" dirty="0"/>
              <a:t> “+” “b” “$”</a:t>
            </a:r>
          </a:p>
        </p:txBody>
      </p:sp>
      <p:sp>
        <p:nvSpPr>
          <p:cNvPr id="57349" name="正方形/長方形 4"/>
          <p:cNvSpPr>
            <a:spLocks noChangeArrowheads="1"/>
          </p:cNvSpPr>
          <p:nvPr/>
        </p:nvSpPr>
        <p:spPr bwMode="auto">
          <a:xfrm>
            <a:off x="381000" y="1828800"/>
            <a:ext cx="6400800" cy="48768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dirty="0" err="1"/>
              <a:t>boolean</a:t>
            </a:r>
            <a:r>
              <a:rPr lang="en-US" altLang="ja-JP" sz="2400" dirty="0"/>
              <a:t> </a:t>
            </a:r>
            <a:r>
              <a:rPr lang="en-US" altLang="ja-JP" sz="2400" dirty="0" err="1"/>
              <a:t>parseE</a:t>
            </a:r>
            <a:r>
              <a:rPr lang="en-US" altLang="ja-JP" sz="2400" dirty="0"/>
              <a:t>(){</a:t>
            </a:r>
          </a:p>
          <a:p>
            <a:pPr eaLnBrk="1" hangingPunct="1">
              <a:spcBef>
                <a:spcPct val="0"/>
              </a:spcBef>
              <a:buClrTx/>
              <a:buSzTx/>
              <a:buFontTx/>
              <a:buNone/>
            </a:pPr>
            <a:r>
              <a:rPr lang="en-US" altLang="ja-JP" sz="2400" dirty="0"/>
              <a:t>   </a:t>
            </a:r>
            <a:r>
              <a:rPr lang="en-US" altLang="ja-JP" sz="2400" dirty="0" err="1"/>
              <a:t>int</a:t>
            </a:r>
            <a:r>
              <a:rPr lang="en-US" altLang="ja-JP" sz="2400" dirty="0"/>
              <a:t> </a:t>
            </a:r>
            <a:r>
              <a:rPr lang="en-US" altLang="ja-JP" sz="2400" dirty="0" err="1"/>
              <a:t>backPoint</a:t>
            </a:r>
            <a:r>
              <a:rPr lang="en-US" altLang="ja-JP" sz="2400" dirty="0"/>
              <a:t> = </a:t>
            </a:r>
            <a:r>
              <a:rPr lang="en-US" altLang="ja-JP" sz="2400" dirty="0" err="1"/>
              <a:t>loc</a:t>
            </a:r>
            <a:r>
              <a:rPr lang="en-US" altLang="ja-JP" sz="2400" dirty="0"/>
              <a:t>;   </a:t>
            </a:r>
            <a:r>
              <a:rPr lang="en-US" altLang="ja-JP" sz="2000" dirty="0">
                <a:solidFill>
                  <a:srgbClr val="FFFF99"/>
                </a:solidFill>
              </a:rPr>
              <a:t>// </a:t>
            </a:r>
            <a:r>
              <a:rPr lang="ja-JP" altLang="en-US" sz="2000" dirty="0">
                <a:solidFill>
                  <a:srgbClr val="FFFF99"/>
                </a:solidFill>
              </a:rPr>
              <a:t>開始位置を記憶</a:t>
            </a:r>
            <a:endParaRPr lang="en-US" altLang="ja-JP" sz="2000" dirty="0"/>
          </a:p>
          <a:p>
            <a:pPr eaLnBrk="1" hangingPunct="1">
              <a:spcBef>
                <a:spcPct val="0"/>
              </a:spcBef>
              <a:buClrTx/>
              <a:buSzTx/>
              <a:buFontTx/>
              <a:buNone/>
            </a:pPr>
            <a:r>
              <a:rPr lang="en-US" altLang="ja-JP" sz="2400" dirty="0"/>
              <a:t>   </a:t>
            </a:r>
            <a:r>
              <a:rPr lang="en-US" altLang="ja-JP" sz="2400" u="sng" dirty="0">
                <a:solidFill>
                  <a:srgbClr val="FF99FF"/>
                </a:solidFill>
              </a:rPr>
              <a:t>if (parseT())</a:t>
            </a:r>
            <a:r>
              <a:rPr lang="en-US" altLang="ja-JP" sz="2400" dirty="0"/>
              <a:t> {</a:t>
            </a:r>
          </a:p>
          <a:p>
            <a:pPr eaLnBrk="1" hangingPunct="1">
              <a:spcBef>
                <a:spcPct val="0"/>
              </a:spcBef>
              <a:buClrTx/>
              <a:buSzTx/>
              <a:buFontTx/>
              <a:buNone/>
            </a:pPr>
            <a:r>
              <a:rPr lang="en-US" altLang="ja-JP" sz="2400" dirty="0"/>
              <a:t>        if (token == “$”) </a:t>
            </a:r>
            <a:endParaRPr lang="en-US" altLang="ja-JP" sz="2400" dirty="0">
              <a:solidFill>
                <a:srgbClr val="FFFF99"/>
              </a:solidFill>
            </a:endParaRPr>
          </a:p>
          <a:p>
            <a:pPr eaLnBrk="1" hangingPunct="1">
              <a:spcBef>
                <a:spcPct val="0"/>
              </a:spcBef>
              <a:buClrTx/>
              <a:buSzTx/>
              <a:buFontTx/>
              <a:buNone/>
            </a:pPr>
            <a:r>
              <a:rPr lang="en-US" altLang="ja-JP" sz="2400" dirty="0"/>
              <a:t>             proceed();  return true;      </a:t>
            </a:r>
            <a:r>
              <a:rPr lang="en-US" altLang="ja-JP" sz="2000" dirty="0">
                <a:solidFill>
                  <a:srgbClr val="FFFF99"/>
                </a:solidFill>
              </a:rPr>
              <a:t>// </a:t>
            </a:r>
            <a:r>
              <a:rPr lang="ja-JP" altLang="en-US" sz="2000" dirty="0">
                <a:solidFill>
                  <a:srgbClr val="FFFF99"/>
                </a:solidFill>
              </a:rPr>
              <a:t>解析完了</a:t>
            </a:r>
            <a:endParaRPr lang="en-US" altLang="ja-JP" sz="2000" dirty="0"/>
          </a:p>
          <a:p>
            <a:pPr eaLnBrk="1" hangingPunct="1">
              <a:spcBef>
                <a:spcPct val="0"/>
              </a:spcBef>
              <a:buClrTx/>
              <a:buSzTx/>
              <a:buFontTx/>
              <a:buNone/>
            </a:pPr>
            <a:r>
              <a:rPr lang="en-US" altLang="ja-JP" sz="2400" dirty="0"/>
              <a:t>        } else backtrack (</a:t>
            </a:r>
            <a:r>
              <a:rPr lang="en-US" altLang="ja-JP" sz="2400" dirty="0" err="1"/>
              <a:t>backPoint</a:t>
            </a:r>
            <a:r>
              <a:rPr lang="en-US" altLang="ja-JP" sz="2400" dirty="0"/>
              <a:t>); </a:t>
            </a:r>
            <a:r>
              <a:rPr lang="en-US" altLang="ja-JP" sz="2000" dirty="0">
                <a:solidFill>
                  <a:srgbClr val="FFFF99"/>
                </a:solidFill>
              </a:rPr>
              <a:t>// </a:t>
            </a:r>
            <a:r>
              <a:rPr lang="ja-JP" altLang="en-US" sz="2000" dirty="0">
                <a:solidFill>
                  <a:srgbClr val="FFFF99"/>
                </a:solidFill>
              </a:rPr>
              <a:t>解析失敗</a:t>
            </a:r>
            <a:endParaRPr lang="en-US" altLang="ja-JP" sz="2000" dirty="0"/>
          </a:p>
          <a:p>
            <a:pPr eaLnBrk="1" hangingPunct="1">
              <a:spcBef>
                <a:spcPct val="0"/>
              </a:spcBef>
              <a:buClrTx/>
              <a:buSzTx/>
              <a:buFontTx/>
              <a:buNone/>
            </a:pPr>
            <a:r>
              <a:rPr lang="en-US" altLang="ja-JP" sz="2400" dirty="0"/>
              <a:t>   }</a:t>
            </a:r>
          </a:p>
          <a:p>
            <a:pPr eaLnBrk="1" hangingPunct="1">
              <a:spcBef>
                <a:spcPct val="0"/>
              </a:spcBef>
              <a:buClrTx/>
              <a:buSzTx/>
              <a:buFontTx/>
              <a:buNone/>
            </a:pPr>
            <a:r>
              <a:rPr lang="en-US" altLang="ja-JP" sz="2400" dirty="0"/>
              <a:t>   if (parseF()) {</a:t>
            </a:r>
          </a:p>
          <a:p>
            <a:pPr eaLnBrk="1" hangingPunct="1">
              <a:spcBef>
                <a:spcPct val="0"/>
              </a:spcBef>
              <a:buClrTx/>
              <a:buSzTx/>
              <a:buFontTx/>
              <a:buNone/>
            </a:pPr>
            <a:r>
              <a:rPr lang="en-US" altLang="ja-JP" sz="2400" dirty="0"/>
              <a:t>         if (token == “$”) {</a:t>
            </a:r>
            <a:endParaRPr lang="en-US" altLang="ja-JP" sz="2400" dirty="0">
              <a:solidFill>
                <a:srgbClr val="FFFF99"/>
              </a:solidFill>
            </a:endParaRPr>
          </a:p>
          <a:p>
            <a:pPr eaLnBrk="1" hangingPunct="1">
              <a:spcBef>
                <a:spcPct val="0"/>
              </a:spcBef>
              <a:buClrTx/>
              <a:buSzTx/>
              <a:buFontTx/>
              <a:buNone/>
            </a:pPr>
            <a:r>
              <a:rPr lang="en-US" altLang="ja-JP" sz="2400" dirty="0"/>
              <a:t>             proceed();  return true;      </a:t>
            </a:r>
            <a:r>
              <a:rPr lang="en-US" altLang="ja-JP" sz="2000" dirty="0">
                <a:solidFill>
                  <a:srgbClr val="FFFF99"/>
                </a:solidFill>
              </a:rPr>
              <a:t>// </a:t>
            </a:r>
            <a:r>
              <a:rPr lang="ja-JP" altLang="en-US" sz="2000" dirty="0">
                <a:solidFill>
                  <a:srgbClr val="FFFF99"/>
                </a:solidFill>
              </a:rPr>
              <a:t>解析完了</a:t>
            </a:r>
            <a:endParaRPr lang="en-US" altLang="ja-JP" sz="2000" dirty="0"/>
          </a:p>
          <a:p>
            <a:pPr eaLnBrk="1" hangingPunct="1">
              <a:spcBef>
                <a:spcPct val="0"/>
              </a:spcBef>
              <a:buClrTx/>
              <a:buSzTx/>
              <a:buFontTx/>
              <a:buNone/>
            </a:pPr>
            <a:r>
              <a:rPr lang="en-US" altLang="ja-JP" sz="2400" dirty="0"/>
              <a:t>        } else { backtrack (</a:t>
            </a:r>
            <a:r>
              <a:rPr lang="en-US" altLang="ja-JP" sz="2400" dirty="0" err="1"/>
              <a:t>backPoint</a:t>
            </a:r>
            <a:r>
              <a:rPr lang="en-US" altLang="ja-JP" sz="2400" dirty="0"/>
              <a:t>); return false; }</a:t>
            </a:r>
          </a:p>
          <a:p>
            <a:pPr eaLnBrk="1" hangingPunct="1">
              <a:spcBef>
                <a:spcPct val="0"/>
              </a:spcBef>
              <a:buClrTx/>
              <a:buSzTx/>
              <a:buFontTx/>
              <a:buNone/>
            </a:pPr>
            <a:r>
              <a:rPr lang="en-US" altLang="ja-JP" sz="2400" dirty="0"/>
              <a:t>   } else { backtrack (</a:t>
            </a:r>
            <a:r>
              <a:rPr lang="en-US" altLang="ja-JP" sz="2400" dirty="0" err="1"/>
              <a:t>backPoint</a:t>
            </a:r>
            <a:r>
              <a:rPr lang="en-US" altLang="ja-JP" sz="2400" dirty="0"/>
              <a:t>); return false; }</a:t>
            </a:r>
          </a:p>
          <a:p>
            <a:pPr eaLnBrk="1" hangingPunct="1">
              <a:spcBef>
                <a:spcPct val="0"/>
              </a:spcBef>
              <a:buClrTx/>
              <a:buSzTx/>
              <a:buFontTx/>
              <a:buNone/>
            </a:pPr>
            <a:r>
              <a:rPr lang="en-US" altLang="ja-JP" sz="2400" dirty="0"/>
              <a:t>}</a:t>
            </a:r>
          </a:p>
        </p:txBody>
      </p:sp>
      <p:sp>
        <p:nvSpPr>
          <p:cNvPr id="465926" name="正方形/長方形 4"/>
          <p:cNvSpPr>
            <a:spLocks noChangeArrowheads="1"/>
          </p:cNvSpPr>
          <p:nvPr/>
        </p:nvSpPr>
        <p:spPr bwMode="auto">
          <a:xfrm>
            <a:off x="2209800" y="2133600"/>
            <a:ext cx="6768000" cy="44958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dirty="0" err="1"/>
              <a:t>boolean</a:t>
            </a:r>
            <a:r>
              <a:rPr lang="en-US" altLang="ja-JP" sz="2400" dirty="0"/>
              <a:t> parseT(){</a:t>
            </a:r>
          </a:p>
          <a:p>
            <a:pPr eaLnBrk="1" hangingPunct="1">
              <a:spcBef>
                <a:spcPct val="0"/>
              </a:spcBef>
              <a:buClrTx/>
              <a:buSzTx/>
              <a:buFontTx/>
              <a:buNone/>
            </a:pPr>
            <a:r>
              <a:rPr lang="en-US" altLang="ja-JP" sz="2400" dirty="0"/>
              <a:t>   int </a:t>
            </a:r>
            <a:r>
              <a:rPr lang="en-US" altLang="ja-JP" sz="2400" dirty="0" err="1"/>
              <a:t>backPoint</a:t>
            </a:r>
            <a:r>
              <a:rPr lang="en-US" altLang="ja-JP" sz="2400" dirty="0"/>
              <a:t> = loc; </a:t>
            </a:r>
            <a:r>
              <a:rPr lang="en-US" altLang="ja-JP" sz="2000" dirty="0">
                <a:solidFill>
                  <a:srgbClr val="FFFF99"/>
                </a:solidFill>
              </a:rPr>
              <a:t>// </a:t>
            </a:r>
            <a:r>
              <a:rPr lang="ja-JP" altLang="en-US" sz="2000" dirty="0">
                <a:solidFill>
                  <a:srgbClr val="FFFF99"/>
                </a:solidFill>
              </a:rPr>
              <a:t>開始位置を記憶</a:t>
            </a:r>
          </a:p>
          <a:p>
            <a:pPr eaLnBrk="1" hangingPunct="1">
              <a:spcBef>
                <a:spcPct val="0"/>
              </a:spcBef>
              <a:buClrTx/>
              <a:buSzTx/>
              <a:buFontTx/>
              <a:buNone/>
            </a:pPr>
            <a:r>
              <a:rPr lang="en-US" altLang="ja-JP" sz="2400" dirty="0"/>
              <a:t>   </a:t>
            </a:r>
            <a:r>
              <a:rPr lang="en-US" altLang="ja-JP" sz="2400" u="sng" dirty="0">
                <a:solidFill>
                  <a:srgbClr val="FF99FF"/>
                </a:solidFill>
              </a:rPr>
              <a:t>if (parseF())</a:t>
            </a:r>
            <a:r>
              <a:rPr lang="en-US" altLang="ja-JP" sz="2400" dirty="0"/>
              <a:t> {</a:t>
            </a:r>
          </a:p>
          <a:p>
            <a:pPr eaLnBrk="1" hangingPunct="1">
              <a:spcBef>
                <a:spcPct val="0"/>
              </a:spcBef>
              <a:buClrTx/>
              <a:buSzTx/>
              <a:buFontTx/>
              <a:buNone/>
            </a:pPr>
            <a:r>
              <a:rPr lang="en-US" altLang="ja-JP" sz="2400" dirty="0"/>
              <a:t>        if (token == “+”) {</a:t>
            </a:r>
          </a:p>
          <a:p>
            <a:pPr eaLnBrk="1" hangingPunct="1">
              <a:spcBef>
                <a:spcPct val="0"/>
              </a:spcBef>
              <a:buClrTx/>
              <a:buSzTx/>
              <a:buFontTx/>
              <a:buNone/>
            </a:pPr>
            <a:r>
              <a:rPr lang="en-US" altLang="ja-JP" sz="2400" dirty="0"/>
              <a:t>             proceed();</a:t>
            </a:r>
          </a:p>
          <a:p>
            <a:pPr eaLnBrk="1" hangingPunct="1">
              <a:spcBef>
                <a:spcPct val="0"/>
              </a:spcBef>
              <a:buClrTx/>
              <a:buSzTx/>
              <a:buFontTx/>
              <a:buNone/>
            </a:pPr>
            <a:r>
              <a:rPr lang="en-US" altLang="ja-JP" sz="2400" dirty="0"/>
              <a:t>             if (parseF()) { </a:t>
            </a:r>
          </a:p>
          <a:p>
            <a:pPr eaLnBrk="1" hangingPunct="1">
              <a:spcBef>
                <a:spcPct val="0"/>
              </a:spcBef>
              <a:buClrTx/>
              <a:buSzTx/>
              <a:buFontTx/>
              <a:buNone/>
            </a:pPr>
            <a:r>
              <a:rPr lang="en-US" altLang="ja-JP" sz="2400" dirty="0"/>
              <a:t>                 return true; </a:t>
            </a:r>
            <a:r>
              <a:rPr lang="en-US" altLang="ja-JP" sz="2000" dirty="0">
                <a:solidFill>
                  <a:srgbClr val="FFFF99"/>
                </a:solidFill>
              </a:rPr>
              <a:t>// </a:t>
            </a:r>
            <a:r>
              <a:rPr lang="ja-JP" altLang="en-US" sz="2000" dirty="0">
                <a:solidFill>
                  <a:srgbClr val="FFFF99"/>
                </a:solidFill>
              </a:rPr>
              <a:t>解析完了</a:t>
            </a:r>
            <a:endParaRPr lang="en-US" altLang="ja-JP" sz="2000" dirty="0"/>
          </a:p>
          <a:p>
            <a:pPr eaLnBrk="1" hangingPunct="1">
              <a:spcBef>
                <a:spcPct val="0"/>
              </a:spcBef>
              <a:buClrTx/>
              <a:buSzTx/>
              <a:buFontTx/>
              <a:buNone/>
            </a:pPr>
            <a:r>
              <a:rPr lang="en-US" altLang="ja-JP" sz="2400" dirty="0"/>
              <a:t>             } else {</a:t>
            </a:r>
            <a:r>
              <a:rPr lang="ja-JP" altLang="en-US" sz="2400" dirty="0"/>
              <a:t> </a:t>
            </a:r>
            <a:r>
              <a:rPr lang="en-US" altLang="ja-JP" sz="2400" dirty="0"/>
              <a:t>backtrack (</a:t>
            </a:r>
            <a:r>
              <a:rPr lang="en-US" altLang="ja-JP" sz="2400" dirty="0" err="1"/>
              <a:t>backPoint</a:t>
            </a:r>
            <a:r>
              <a:rPr lang="en-US" altLang="ja-JP" sz="2400" dirty="0"/>
              <a:t>);  return false; } </a:t>
            </a:r>
          </a:p>
          <a:p>
            <a:pPr eaLnBrk="1" hangingPunct="1">
              <a:spcBef>
                <a:spcPct val="0"/>
              </a:spcBef>
              <a:buClrTx/>
              <a:buSzTx/>
              <a:buFontTx/>
              <a:buNone/>
            </a:pPr>
            <a:r>
              <a:rPr lang="en-US" altLang="ja-JP" sz="2400" dirty="0"/>
              <a:t>        } else { backtrack (</a:t>
            </a:r>
            <a:r>
              <a:rPr lang="en-US" altLang="ja-JP" sz="2400" dirty="0" err="1"/>
              <a:t>backPoint</a:t>
            </a:r>
            <a:r>
              <a:rPr lang="en-US" altLang="ja-JP" sz="2400" dirty="0"/>
              <a:t>);  return false; }</a:t>
            </a:r>
          </a:p>
          <a:p>
            <a:pPr eaLnBrk="1" hangingPunct="1">
              <a:spcBef>
                <a:spcPct val="0"/>
              </a:spcBef>
              <a:buClrTx/>
              <a:buSzTx/>
              <a:buFontTx/>
              <a:buNone/>
            </a:pPr>
            <a:r>
              <a:rPr lang="en-US" altLang="ja-JP" sz="2400" dirty="0"/>
              <a:t>    } else { backtrack (</a:t>
            </a:r>
            <a:r>
              <a:rPr lang="en-US" altLang="ja-JP" sz="2400" dirty="0" err="1"/>
              <a:t>backPoint</a:t>
            </a:r>
            <a:r>
              <a:rPr lang="en-US" altLang="ja-JP" sz="2400" dirty="0"/>
              <a:t>);  return false; }</a:t>
            </a:r>
          </a:p>
          <a:p>
            <a:pPr eaLnBrk="1" hangingPunct="1">
              <a:spcBef>
                <a:spcPct val="0"/>
              </a:spcBef>
              <a:buClrTx/>
              <a:buSzTx/>
              <a:buFontTx/>
              <a:buNone/>
            </a:pPr>
            <a:r>
              <a:rPr lang="en-US" altLang="ja-JP" sz="2400" dirty="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65926"/>
                                        </p:tgtEl>
                                        <p:attrNameLst>
                                          <p:attrName>style.visibility</p:attrName>
                                        </p:attrNameLst>
                                      </p:cBhvr>
                                      <p:to>
                                        <p:strVal val="visible"/>
                                      </p:to>
                                    </p:set>
                                    <p:animEffect transition="in" filter="checkerboard(across)">
                                      <p:cBhvr>
                                        <p:cTn id="7" dur="500"/>
                                        <p:tgtEl>
                                          <p:spTgt spid="4659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5926" grpId="0" animBg="1"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1066800" y="304800"/>
            <a:ext cx="75438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構文解析の例</a:t>
            </a:r>
          </a:p>
        </p:txBody>
      </p:sp>
      <p:sp>
        <p:nvSpPr>
          <p:cNvPr id="58371" name="Text Box 3"/>
          <p:cNvSpPr txBox="1">
            <a:spLocks noChangeArrowheads="1"/>
          </p:cNvSpPr>
          <p:nvPr/>
        </p:nvSpPr>
        <p:spPr bwMode="auto">
          <a:xfrm>
            <a:off x="1143000" y="1219200"/>
            <a:ext cx="4314299"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dirty="0"/>
              <a:t>入力列 : </a:t>
            </a:r>
            <a:r>
              <a:rPr lang="en-US" altLang="ja-JP" dirty="0"/>
              <a:t>“a” </a:t>
            </a:r>
            <a:r>
              <a:rPr lang="en-US" altLang="ja-JP" u="sng" dirty="0">
                <a:solidFill>
                  <a:srgbClr val="FF99FF"/>
                </a:solidFill>
              </a:rPr>
              <a:t>“</a:t>
            </a:r>
            <a:r>
              <a:rPr lang="en-US" altLang="ja-JP" b="1" u="sng" dirty="0">
                <a:solidFill>
                  <a:srgbClr val="FF99FF"/>
                </a:solidFill>
              </a:rPr>
              <a:t>+</a:t>
            </a:r>
            <a:r>
              <a:rPr lang="en-US" altLang="ja-JP" u="sng" dirty="0">
                <a:solidFill>
                  <a:srgbClr val="FF99FF"/>
                </a:solidFill>
              </a:rPr>
              <a:t>”</a:t>
            </a:r>
            <a:r>
              <a:rPr lang="en-US" altLang="ja-JP" dirty="0"/>
              <a:t> “b” “$”</a:t>
            </a:r>
          </a:p>
        </p:txBody>
      </p:sp>
      <p:sp>
        <p:nvSpPr>
          <p:cNvPr id="58373" name="正方形/長方形 4"/>
          <p:cNvSpPr>
            <a:spLocks noChangeArrowheads="1"/>
          </p:cNvSpPr>
          <p:nvPr/>
        </p:nvSpPr>
        <p:spPr bwMode="auto">
          <a:xfrm>
            <a:off x="381000" y="1828800"/>
            <a:ext cx="6400800" cy="48768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dirty="0" err="1"/>
              <a:t>boolean</a:t>
            </a:r>
            <a:r>
              <a:rPr lang="en-US" altLang="ja-JP" sz="2400" dirty="0"/>
              <a:t> </a:t>
            </a:r>
            <a:r>
              <a:rPr lang="en-US" altLang="ja-JP" sz="2400" dirty="0" err="1"/>
              <a:t>parseE</a:t>
            </a:r>
            <a:r>
              <a:rPr lang="en-US" altLang="ja-JP" sz="2400" dirty="0"/>
              <a:t>(){</a:t>
            </a:r>
          </a:p>
          <a:p>
            <a:pPr eaLnBrk="1" hangingPunct="1">
              <a:spcBef>
                <a:spcPct val="0"/>
              </a:spcBef>
              <a:buClrTx/>
              <a:buSzTx/>
              <a:buFontTx/>
              <a:buNone/>
            </a:pPr>
            <a:r>
              <a:rPr lang="en-US" altLang="ja-JP" sz="2400" dirty="0"/>
              <a:t>   int </a:t>
            </a:r>
            <a:r>
              <a:rPr lang="en-US" altLang="ja-JP" sz="2400" dirty="0" err="1"/>
              <a:t>backPoint</a:t>
            </a:r>
            <a:r>
              <a:rPr lang="en-US" altLang="ja-JP" sz="2400" dirty="0"/>
              <a:t> = loc;   </a:t>
            </a:r>
            <a:r>
              <a:rPr lang="en-US" altLang="ja-JP" sz="2000" dirty="0">
                <a:solidFill>
                  <a:srgbClr val="FFFF99"/>
                </a:solidFill>
              </a:rPr>
              <a:t>// </a:t>
            </a:r>
            <a:r>
              <a:rPr lang="ja-JP" altLang="en-US" sz="2000" dirty="0">
                <a:solidFill>
                  <a:srgbClr val="FFFF99"/>
                </a:solidFill>
              </a:rPr>
              <a:t>開始位置を記憶</a:t>
            </a:r>
            <a:endParaRPr lang="en-US" altLang="ja-JP" sz="2000" dirty="0"/>
          </a:p>
          <a:p>
            <a:pPr eaLnBrk="1" hangingPunct="1">
              <a:spcBef>
                <a:spcPct val="0"/>
              </a:spcBef>
              <a:buClrTx/>
              <a:buSzTx/>
              <a:buFontTx/>
              <a:buNone/>
            </a:pPr>
            <a:r>
              <a:rPr lang="en-US" altLang="ja-JP" sz="2400" dirty="0"/>
              <a:t>   </a:t>
            </a:r>
            <a:r>
              <a:rPr lang="en-US" altLang="ja-JP" sz="2400" u="sng" dirty="0">
                <a:solidFill>
                  <a:srgbClr val="FF99FF"/>
                </a:solidFill>
              </a:rPr>
              <a:t>if (parseT())</a:t>
            </a:r>
            <a:r>
              <a:rPr lang="en-US" altLang="ja-JP" sz="2400" dirty="0"/>
              <a:t> {</a:t>
            </a:r>
          </a:p>
          <a:p>
            <a:pPr eaLnBrk="1" hangingPunct="1">
              <a:spcBef>
                <a:spcPct val="0"/>
              </a:spcBef>
              <a:buClrTx/>
              <a:buSzTx/>
              <a:buFontTx/>
              <a:buNone/>
            </a:pPr>
            <a:r>
              <a:rPr lang="en-US" altLang="ja-JP" sz="2400" dirty="0"/>
              <a:t>        if (token == “$”) </a:t>
            </a:r>
            <a:endParaRPr lang="en-US" altLang="ja-JP" sz="2400" dirty="0">
              <a:solidFill>
                <a:srgbClr val="FFFF99"/>
              </a:solidFill>
            </a:endParaRPr>
          </a:p>
          <a:p>
            <a:pPr eaLnBrk="1" hangingPunct="1">
              <a:spcBef>
                <a:spcPct val="0"/>
              </a:spcBef>
              <a:buClrTx/>
              <a:buSzTx/>
              <a:buFontTx/>
              <a:buNone/>
            </a:pPr>
            <a:r>
              <a:rPr lang="en-US" altLang="ja-JP" sz="2400" dirty="0"/>
              <a:t>             proceed();  return true;      </a:t>
            </a:r>
            <a:r>
              <a:rPr lang="en-US" altLang="ja-JP" sz="2000" dirty="0">
                <a:solidFill>
                  <a:srgbClr val="FFFF99"/>
                </a:solidFill>
              </a:rPr>
              <a:t>// </a:t>
            </a:r>
            <a:r>
              <a:rPr lang="ja-JP" altLang="en-US" sz="2000" dirty="0">
                <a:solidFill>
                  <a:srgbClr val="FFFF99"/>
                </a:solidFill>
              </a:rPr>
              <a:t>解析完了</a:t>
            </a:r>
            <a:endParaRPr lang="en-US" altLang="ja-JP" sz="2000" dirty="0"/>
          </a:p>
          <a:p>
            <a:pPr eaLnBrk="1" hangingPunct="1">
              <a:spcBef>
                <a:spcPct val="0"/>
              </a:spcBef>
              <a:buClrTx/>
              <a:buSzTx/>
              <a:buFontTx/>
              <a:buNone/>
            </a:pPr>
            <a:r>
              <a:rPr lang="en-US" altLang="ja-JP" sz="2400" dirty="0"/>
              <a:t>        } else backtrack (</a:t>
            </a:r>
            <a:r>
              <a:rPr lang="en-US" altLang="ja-JP" sz="2400" dirty="0" err="1"/>
              <a:t>backPoint</a:t>
            </a:r>
            <a:r>
              <a:rPr lang="en-US" altLang="ja-JP" sz="2400" dirty="0"/>
              <a:t>); </a:t>
            </a:r>
            <a:r>
              <a:rPr lang="en-US" altLang="ja-JP" sz="2000" dirty="0">
                <a:solidFill>
                  <a:srgbClr val="FFFF99"/>
                </a:solidFill>
              </a:rPr>
              <a:t>// </a:t>
            </a:r>
            <a:r>
              <a:rPr lang="ja-JP" altLang="en-US" sz="2000" dirty="0">
                <a:solidFill>
                  <a:srgbClr val="FFFF99"/>
                </a:solidFill>
              </a:rPr>
              <a:t>解析失敗</a:t>
            </a:r>
            <a:endParaRPr lang="en-US" altLang="ja-JP" sz="2000" dirty="0"/>
          </a:p>
          <a:p>
            <a:pPr eaLnBrk="1" hangingPunct="1">
              <a:spcBef>
                <a:spcPct val="0"/>
              </a:spcBef>
              <a:buClrTx/>
              <a:buSzTx/>
              <a:buFontTx/>
              <a:buNone/>
            </a:pPr>
            <a:r>
              <a:rPr lang="en-US" altLang="ja-JP" sz="2400" dirty="0"/>
              <a:t>   }</a:t>
            </a:r>
          </a:p>
          <a:p>
            <a:pPr eaLnBrk="1" hangingPunct="1">
              <a:spcBef>
                <a:spcPct val="0"/>
              </a:spcBef>
              <a:buClrTx/>
              <a:buSzTx/>
              <a:buFontTx/>
              <a:buNone/>
            </a:pPr>
            <a:r>
              <a:rPr lang="en-US" altLang="ja-JP" sz="2400" dirty="0"/>
              <a:t>   if (parseF()) {</a:t>
            </a:r>
          </a:p>
          <a:p>
            <a:pPr eaLnBrk="1" hangingPunct="1">
              <a:spcBef>
                <a:spcPct val="0"/>
              </a:spcBef>
              <a:buClrTx/>
              <a:buSzTx/>
              <a:buFontTx/>
              <a:buNone/>
            </a:pPr>
            <a:r>
              <a:rPr lang="en-US" altLang="ja-JP" sz="2400" dirty="0"/>
              <a:t>         if (token == “$”) {</a:t>
            </a:r>
            <a:endParaRPr lang="en-US" altLang="ja-JP" sz="2400" dirty="0">
              <a:solidFill>
                <a:srgbClr val="FFFF99"/>
              </a:solidFill>
            </a:endParaRPr>
          </a:p>
          <a:p>
            <a:pPr eaLnBrk="1" hangingPunct="1">
              <a:spcBef>
                <a:spcPct val="0"/>
              </a:spcBef>
              <a:buClrTx/>
              <a:buSzTx/>
              <a:buFontTx/>
              <a:buNone/>
            </a:pPr>
            <a:r>
              <a:rPr lang="en-US" altLang="ja-JP" sz="2400" dirty="0"/>
              <a:t>             proceed();  return true;      </a:t>
            </a:r>
            <a:r>
              <a:rPr lang="en-US" altLang="ja-JP" sz="2000" dirty="0">
                <a:solidFill>
                  <a:srgbClr val="FFFF99"/>
                </a:solidFill>
              </a:rPr>
              <a:t>// </a:t>
            </a:r>
            <a:r>
              <a:rPr lang="ja-JP" altLang="en-US" sz="2000" dirty="0">
                <a:solidFill>
                  <a:srgbClr val="FFFF99"/>
                </a:solidFill>
              </a:rPr>
              <a:t>解析完了</a:t>
            </a:r>
            <a:endParaRPr lang="en-US" altLang="ja-JP" sz="2000" dirty="0"/>
          </a:p>
          <a:p>
            <a:pPr eaLnBrk="1" hangingPunct="1">
              <a:spcBef>
                <a:spcPct val="0"/>
              </a:spcBef>
              <a:buClrTx/>
              <a:buSzTx/>
              <a:buFontTx/>
              <a:buNone/>
            </a:pPr>
            <a:r>
              <a:rPr lang="en-US" altLang="ja-JP" sz="2400" dirty="0"/>
              <a:t>        } else { backtrack (</a:t>
            </a:r>
            <a:r>
              <a:rPr lang="en-US" altLang="ja-JP" sz="2400" dirty="0" err="1"/>
              <a:t>backPoint</a:t>
            </a:r>
            <a:r>
              <a:rPr lang="en-US" altLang="ja-JP" sz="2400" dirty="0"/>
              <a:t>); return false; }</a:t>
            </a:r>
          </a:p>
          <a:p>
            <a:pPr eaLnBrk="1" hangingPunct="1">
              <a:spcBef>
                <a:spcPct val="0"/>
              </a:spcBef>
              <a:buClrTx/>
              <a:buSzTx/>
              <a:buFontTx/>
              <a:buNone/>
            </a:pPr>
            <a:r>
              <a:rPr lang="en-US" altLang="ja-JP" sz="2400" dirty="0"/>
              <a:t>   } else { backtrack (</a:t>
            </a:r>
            <a:r>
              <a:rPr lang="en-US" altLang="ja-JP" sz="2400" dirty="0" err="1"/>
              <a:t>backPoint</a:t>
            </a:r>
            <a:r>
              <a:rPr lang="en-US" altLang="ja-JP" sz="2400" dirty="0"/>
              <a:t>); return false; }</a:t>
            </a:r>
          </a:p>
          <a:p>
            <a:pPr eaLnBrk="1" hangingPunct="1">
              <a:spcBef>
                <a:spcPct val="0"/>
              </a:spcBef>
              <a:buClrTx/>
              <a:buSzTx/>
              <a:buFontTx/>
              <a:buNone/>
            </a:pPr>
            <a:r>
              <a:rPr lang="en-US" altLang="ja-JP" sz="2400" dirty="0"/>
              <a:t>}</a:t>
            </a:r>
          </a:p>
        </p:txBody>
      </p:sp>
      <p:sp>
        <p:nvSpPr>
          <p:cNvPr id="58374" name="正方形/長方形 4"/>
          <p:cNvSpPr>
            <a:spLocks noChangeArrowheads="1"/>
          </p:cNvSpPr>
          <p:nvPr/>
        </p:nvSpPr>
        <p:spPr bwMode="auto">
          <a:xfrm>
            <a:off x="2209800" y="2133600"/>
            <a:ext cx="6768000" cy="44958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dirty="0" err="1"/>
              <a:t>boolean</a:t>
            </a:r>
            <a:r>
              <a:rPr lang="en-US" altLang="ja-JP" sz="2400" dirty="0"/>
              <a:t> parseT(){</a:t>
            </a:r>
          </a:p>
          <a:p>
            <a:pPr eaLnBrk="1" hangingPunct="1">
              <a:spcBef>
                <a:spcPct val="0"/>
              </a:spcBef>
              <a:buClrTx/>
              <a:buSzTx/>
              <a:buFontTx/>
              <a:buNone/>
            </a:pPr>
            <a:r>
              <a:rPr lang="en-US" altLang="ja-JP" sz="2400" dirty="0"/>
              <a:t>   int </a:t>
            </a:r>
            <a:r>
              <a:rPr lang="en-US" altLang="ja-JP" sz="2400" dirty="0" err="1"/>
              <a:t>backPoint</a:t>
            </a:r>
            <a:r>
              <a:rPr lang="en-US" altLang="ja-JP" sz="2400" dirty="0"/>
              <a:t> = loc; </a:t>
            </a:r>
            <a:r>
              <a:rPr lang="en-US" altLang="ja-JP" sz="2000" dirty="0">
                <a:solidFill>
                  <a:srgbClr val="FFFF99"/>
                </a:solidFill>
              </a:rPr>
              <a:t>// </a:t>
            </a:r>
            <a:r>
              <a:rPr lang="ja-JP" altLang="en-US" sz="2000" dirty="0">
                <a:solidFill>
                  <a:srgbClr val="FFFF99"/>
                </a:solidFill>
              </a:rPr>
              <a:t>開始位置を記憶</a:t>
            </a:r>
          </a:p>
          <a:p>
            <a:pPr eaLnBrk="1" hangingPunct="1">
              <a:spcBef>
                <a:spcPct val="0"/>
              </a:spcBef>
              <a:buClrTx/>
              <a:buSzTx/>
              <a:buFontTx/>
              <a:buNone/>
            </a:pPr>
            <a:r>
              <a:rPr lang="en-US" altLang="ja-JP" sz="2400" dirty="0"/>
              <a:t>   if (parseF()) {</a:t>
            </a:r>
          </a:p>
          <a:p>
            <a:pPr eaLnBrk="1" hangingPunct="1">
              <a:spcBef>
                <a:spcPct val="0"/>
              </a:spcBef>
              <a:buClrTx/>
              <a:buSzTx/>
              <a:buFontTx/>
              <a:buNone/>
            </a:pPr>
            <a:r>
              <a:rPr lang="en-US" altLang="ja-JP" sz="2400" dirty="0"/>
              <a:t>        </a:t>
            </a:r>
            <a:r>
              <a:rPr lang="en-US" altLang="ja-JP" sz="2400" u="sng" dirty="0">
                <a:solidFill>
                  <a:srgbClr val="FF99FF"/>
                </a:solidFill>
              </a:rPr>
              <a:t>if (token == “+”)</a:t>
            </a:r>
            <a:r>
              <a:rPr lang="en-US" altLang="ja-JP" sz="2400" dirty="0"/>
              <a:t> {</a:t>
            </a:r>
          </a:p>
          <a:p>
            <a:pPr eaLnBrk="1" hangingPunct="1">
              <a:spcBef>
                <a:spcPct val="0"/>
              </a:spcBef>
              <a:buClrTx/>
              <a:buSzTx/>
              <a:buFontTx/>
              <a:buNone/>
            </a:pPr>
            <a:r>
              <a:rPr lang="en-US" altLang="ja-JP" sz="2400" dirty="0"/>
              <a:t>             </a:t>
            </a:r>
            <a:r>
              <a:rPr lang="en-US" altLang="ja-JP" sz="2400" u="sng" dirty="0">
                <a:solidFill>
                  <a:srgbClr val="FF99FF"/>
                </a:solidFill>
              </a:rPr>
              <a:t>proceed();</a:t>
            </a:r>
          </a:p>
          <a:p>
            <a:pPr eaLnBrk="1" hangingPunct="1">
              <a:spcBef>
                <a:spcPct val="0"/>
              </a:spcBef>
              <a:buClrTx/>
              <a:buSzTx/>
              <a:buFontTx/>
              <a:buNone/>
            </a:pPr>
            <a:r>
              <a:rPr lang="en-US" altLang="ja-JP" sz="2400" dirty="0"/>
              <a:t>             if (parseF()) { </a:t>
            </a:r>
          </a:p>
          <a:p>
            <a:pPr eaLnBrk="1" hangingPunct="1">
              <a:spcBef>
                <a:spcPct val="0"/>
              </a:spcBef>
              <a:buClrTx/>
              <a:buSzTx/>
              <a:buFontTx/>
              <a:buNone/>
            </a:pPr>
            <a:r>
              <a:rPr lang="en-US" altLang="ja-JP" sz="2400" dirty="0"/>
              <a:t>                 return true; </a:t>
            </a:r>
            <a:r>
              <a:rPr lang="en-US" altLang="ja-JP" sz="2000" dirty="0">
                <a:solidFill>
                  <a:srgbClr val="FFFF99"/>
                </a:solidFill>
              </a:rPr>
              <a:t>// </a:t>
            </a:r>
            <a:r>
              <a:rPr lang="ja-JP" altLang="en-US" sz="2000" dirty="0">
                <a:solidFill>
                  <a:srgbClr val="FFFF99"/>
                </a:solidFill>
              </a:rPr>
              <a:t>解析完了</a:t>
            </a:r>
            <a:endParaRPr lang="en-US" altLang="ja-JP" sz="2000" dirty="0"/>
          </a:p>
          <a:p>
            <a:pPr eaLnBrk="1" hangingPunct="1">
              <a:spcBef>
                <a:spcPct val="0"/>
              </a:spcBef>
              <a:buClrTx/>
              <a:buSzTx/>
              <a:buFontTx/>
              <a:buNone/>
            </a:pPr>
            <a:r>
              <a:rPr lang="en-US" altLang="ja-JP" sz="2400" dirty="0"/>
              <a:t>             } else {</a:t>
            </a:r>
            <a:r>
              <a:rPr lang="ja-JP" altLang="en-US" sz="2400" dirty="0"/>
              <a:t> </a:t>
            </a:r>
            <a:r>
              <a:rPr lang="en-US" altLang="ja-JP" sz="2400" dirty="0"/>
              <a:t>backtrack (</a:t>
            </a:r>
            <a:r>
              <a:rPr lang="en-US" altLang="ja-JP" sz="2400" dirty="0" err="1"/>
              <a:t>backPoint</a:t>
            </a:r>
            <a:r>
              <a:rPr lang="en-US" altLang="ja-JP" sz="2400" dirty="0"/>
              <a:t>);  return false; } </a:t>
            </a:r>
          </a:p>
          <a:p>
            <a:pPr eaLnBrk="1" hangingPunct="1">
              <a:spcBef>
                <a:spcPct val="0"/>
              </a:spcBef>
              <a:buClrTx/>
              <a:buSzTx/>
              <a:buFontTx/>
              <a:buNone/>
            </a:pPr>
            <a:r>
              <a:rPr lang="en-US" altLang="ja-JP" sz="2400" dirty="0"/>
              <a:t>        } else { backtrack (</a:t>
            </a:r>
            <a:r>
              <a:rPr lang="en-US" altLang="ja-JP" sz="2400" dirty="0" err="1"/>
              <a:t>backPoint</a:t>
            </a:r>
            <a:r>
              <a:rPr lang="en-US" altLang="ja-JP" sz="2400" dirty="0"/>
              <a:t>);  return false; }</a:t>
            </a:r>
          </a:p>
          <a:p>
            <a:pPr eaLnBrk="1" hangingPunct="1">
              <a:spcBef>
                <a:spcPct val="0"/>
              </a:spcBef>
              <a:buClrTx/>
              <a:buSzTx/>
              <a:buFontTx/>
              <a:buNone/>
            </a:pPr>
            <a:r>
              <a:rPr lang="en-US" altLang="ja-JP" sz="2400" dirty="0"/>
              <a:t>    } else { backtrack (</a:t>
            </a:r>
            <a:r>
              <a:rPr lang="en-US" altLang="ja-JP" sz="2400" dirty="0" err="1"/>
              <a:t>backPoint</a:t>
            </a:r>
            <a:r>
              <a:rPr lang="en-US" altLang="ja-JP" sz="2400" dirty="0"/>
              <a:t>);  return false; }</a:t>
            </a:r>
          </a:p>
          <a:p>
            <a:pPr eaLnBrk="1" hangingPunct="1">
              <a:spcBef>
                <a:spcPct val="0"/>
              </a:spcBef>
              <a:buClrTx/>
              <a:buSzTx/>
              <a:buFontTx/>
              <a:buNone/>
            </a:pPr>
            <a:r>
              <a:rPr lang="en-US" altLang="ja-JP" sz="2400" dirty="0"/>
              <a:t>}</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1066800" y="304800"/>
            <a:ext cx="75438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構文解析の例</a:t>
            </a:r>
          </a:p>
        </p:txBody>
      </p:sp>
      <p:sp>
        <p:nvSpPr>
          <p:cNvPr id="59395" name="Text Box 3"/>
          <p:cNvSpPr txBox="1">
            <a:spLocks noChangeArrowheads="1"/>
          </p:cNvSpPr>
          <p:nvPr/>
        </p:nvSpPr>
        <p:spPr bwMode="auto">
          <a:xfrm>
            <a:off x="1143000" y="1219200"/>
            <a:ext cx="4333535"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dirty="0"/>
              <a:t>入力列 : </a:t>
            </a:r>
            <a:r>
              <a:rPr lang="en-US" altLang="ja-JP" dirty="0"/>
              <a:t>“a” “+” </a:t>
            </a:r>
            <a:r>
              <a:rPr lang="en-US" altLang="ja-JP" u="sng" dirty="0">
                <a:solidFill>
                  <a:srgbClr val="FF99FF"/>
                </a:solidFill>
              </a:rPr>
              <a:t>“</a:t>
            </a:r>
            <a:r>
              <a:rPr lang="en-US" altLang="ja-JP" b="1" u="sng" dirty="0">
                <a:solidFill>
                  <a:srgbClr val="FF99FF"/>
                </a:solidFill>
              </a:rPr>
              <a:t>b</a:t>
            </a:r>
            <a:r>
              <a:rPr lang="en-US" altLang="ja-JP" u="sng" dirty="0">
                <a:solidFill>
                  <a:srgbClr val="FF99FF"/>
                </a:solidFill>
              </a:rPr>
              <a:t>”</a:t>
            </a:r>
            <a:r>
              <a:rPr lang="en-US" altLang="ja-JP" dirty="0"/>
              <a:t> “$”</a:t>
            </a:r>
          </a:p>
        </p:txBody>
      </p:sp>
      <p:sp>
        <p:nvSpPr>
          <p:cNvPr id="59397" name="正方形/長方形 4"/>
          <p:cNvSpPr>
            <a:spLocks noChangeArrowheads="1"/>
          </p:cNvSpPr>
          <p:nvPr/>
        </p:nvSpPr>
        <p:spPr bwMode="auto">
          <a:xfrm>
            <a:off x="381000" y="1828800"/>
            <a:ext cx="6400800" cy="48768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dirty="0" err="1"/>
              <a:t>boolean</a:t>
            </a:r>
            <a:r>
              <a:rPr lang="en-US" altLang="ja-JP" sz="2400" dirty="0"/>
              <a:t> </a:t>
            </a:r>
            <a:r>
              <a:rPr lang="en-US" altLang="ja-JP" sz="2400" dirty="0" err="1"/>
              <a:t>parseE</a:t>
            </a:r>
            <a:r>
              <a:rPr lang="en-US" altLang="ja-JP" sz="2400" dirty="0"/>
              <a:t>(){</a:t>
            </a:r>
          </a:p>
          <a:p>
            <a:pPr eaLnBrk="1" hangingPunct="1">
              <a:spcBef>
                <a:spcPct val="0"/>
              </a:spcBef>
              <a:buClrTx/>
              <a:buSzTx/>
              <a:buFontTx/>
              <a:buNone/>
            </a:pPr>
            <a:r>
              <a:rPr lang="en-US" altLang="ja-JP" sz="2400" dirty="0"/>
              <a:t>   int </a:t>
            </a:r>
            <a:r>
              <a:rPr lang="en-US" altLang="ja-JP" sz="2400" dirty="0" err="1"/>
              <a:t>backPoint</a:t>
            </a:r>
            <a:r>
              <a:rPr lang="en-US" altLang="ja-JP" sz="2400" dirty="0"/>
              <a:t> = loc;   </a:t>
            </a:r>
            <a:r>
              <a:rPr lang="en-US" altLang="ja-JP" sz="2000" dirty="0">
                <a:solidFill>
                  <a:srgbClr val="FFFF99"/>
                </a:solidFill>
              </a:rPr>
              <a:t>// </a:t>
            </a:r>
            <a:r>
              <a:rPr lang="ja-JP" altLang="en-US" sz="2000" dirty="0">
                <a:solidFill>
                  <a:srgbClr val="FFFF99"/>
                </a:solidFill>
              </a:rPr>
              <a:t>開始位置を記憶</a:t>
            </a:r>
            <a:endParaRPr lang="en-US" altLang="ja-JP" sz="2000" dirty="0"/>
          </a:p>
          <a:p>
            <a:pPr eaLnBrk="1" hangingPunct="1">
              <a:spcBef>
                <a:spcPct val="0"/>
              </a:spcBef>
              <a:buClrTx/>
              <a:buSzTx/>
              <a:buFontTx/>
              <a:buNone/>
            </a:pPr>
            <a:r>
              <a:rPr lang="en-US" altLang="ja-JP" sz="2400" dirty="0"/>
              <a:t>   </a:t>
            </a:r>
            <a:r>
              <a:rPr lang="en-US" altLang="ja-JP" sz="2400" dirty="0">
                <a:solidFill>
                  <a:srgbClr val="FF99FF"/>
                </a:solidFill>
              </a:rPr>
              <a:t>if (</a:t>
            </a:r>
            <a:r>
              <a:rPr lang="en-US" altLang="ja-JP" sz="2400" u="sng" dirty="0">
                <a:solidFill>
                  <a:srgbClr val="FF99FF"/>
                </a:solidFill>
              </a:rPr>
              <a:t>parseT()</a:t>
            </a:r>
            <a:r>
              <a:rPr lang="en-US" altLang="ja-JP" sz="2400" dirty="0">
                <a:solidFill>
                  <a:srgbClr val="FF99FF"/>
                </a:solidFill>
              </a:rPr>
              <a:t>)</a:t>
            </a:r>
            <a:r>
              <a:rPr lang="en-US" altLang="ja-JP" sz="2400" dirty="0"/>
              <a:t> {</a:t>
            </a:r>
          </a:p>
          <a:p>
            <a:pPr eaLnBrk="1" hangingPunct="1">
              <a:spcBef>
                <a:spcPct val="0"/>
              </a:spcBef>
              <a:buClrTx/>
              <a:buSzTx/>
              <a:buFontTx/>
              <a:buNone/>
            </a:pPr>
            <a:r>
              <a:rPr lang="en-US" altLang="ja-JP" sz="2400" dirty="0"/>
              <a:t>        if (token == “$”) </a:t>
            </a:r>
            <a:endParaRPr lang="en-US" altLang="ja-JP" sz="2400" dirty="0">
              <a:solidFill>
                <a:srgbClr val="FFFF99"/>
              </a:solidFill>
            </a:endParaRPr>
          </a:p>
          <a:p>
            <a:pPr eaLnBrk="1" hangingPunct="1">
              <a:spcBef>
                <a:spcPct val="0"/>
              </a:spcBef>
              <a:buClrTx/>
              <a:buSzTx/>
              <a:buFontTx/>
              <a:buNone/>
            </a:pPr>
            <a:r>
              <a:rPr lang="en-US" altLang="ja-JP" sz="2400" dirty="0"/>
              <a:t>             proceed();  return true;      </a:t>
            </a:r>
            <a:r>
              <a:rPr lang="en-US" altLang="ja-JP" sz="2000" dirty="0">
                <a:solidFill>
                  <a:srgbClr val="FFFF99"/>
                </a:solidFill>
              </a:rPr>
              <a:t>// </a:t>
            </a:r>
            <a:r>
              <a:rPr lang="ja-JP" altLang="en-US" sz="2000" dirty="0">
                <a:solidFill>
                  <a:srgbClr val="FFFF99"/>
                </a:solidFill>
              </a:rPr>
              <a:t>解析完了</a:t>
            </a:r>
            <a:endParaRPr lang="en-US" altLang="ja-JP" sz="2000" dirty="0"/>
          </a:p>
          <a:p>
            <a:pPr eaLnBrk="1" hangingPunct="1">
              <a:spcBef>
                <a:spcPct val="0"/>
              </a:spcBef>
              <a:buClrTx/>
              <a:buSzTx/>
              <a:buFontTx/>
              <a:buNone/>
            </a:pPr>
            <a:r>
              <a:rPr lang="en-US" altLang="ja-JP" sz="2400" dirty="0"/>
              <a:t>        } else backtrack (</a:t>
            </a:r>
            <a:r>
              <a:rPr lang="en-US" altLang="ja-JP" sz="2400" dirty="0" err="1"/>
              <a:t>backPoint</a:t>
            </a:r>
            <a:r>
              <a:rPr lang="en-US" altLang="ja-JP" sz="2400" dirty="0"/>
              <a:t>); </a:t>
            </a:r>
            <a:r>
              <a:rPr lang="en-US" altLang="ja-JP" sz="2000" dirty="0">
                <a:solidFill>
                  <a:srgbClr val="FFFF99"/>
                </a:solidFill>
              </a:rPr>
              <a:t>// </a:t>
            </a:r>
            <a:r>
              <a:rPr lang="ja-JP" altLang="en-US" sz="2000" dirty="0">
                <a:solidFill>
                  <a:srgbClr val="FFFF99"/>
                </a:solidFill>
              </a:rPr>
              <a:t>解析失敗</a:t>
            </a:r>
            <a:endParaRPr lang="en-US" altLang="ja-JP" sz="2000" dirty="0"/>
          </a:p>
          <a:p>
            <a:pPr eaLnBrk="1" hangingPunct="1">
              <a:spcBef>
                <a:spcPct val="0"/>
              </a:spcBef>
              <a:buClrTx/>
              <a:buSzTx/>
              <a:buFontTx/>
              <a:buNone/>
            </a:pPr>
            <a:r>
              <a:rPr lang="en-US" altLang="ja-JP" sz="2400" dirty="0"/>
              <a:t>   }</a:t>
            </a:r>
          </a:p>
          <a:p>
            <a:pPr eaLnBrk="1" hangingPunct="1">
              <a:spcBef>
                <a:spcPct val="0"/>
              </a:spcBef>
              <a:buClrTx/>
              <a:buSzTx/>
              <a:buFontTx/>
              <a:buNone/>
            </a:pPr>
            <a:r>
              <a:rPr lang="en-US" altLang="ja-JP" sz="2400" dirty="0"/>
              <a:t>   if (parseF()) {</a:t>
            </a:r>
          </a:p>
          <a:p>
            <a:pPr eaLnBrk="1" hangingPunct="1">
              <a:spcBef>
                <a:spcPct val="0"/>
              </a:spcBef>
              <a:buClrTx/>
              <a:buSzTx/>
              <a:buFontTx/>
              <a:buNone/>
            </a:pPr>
            <a:r>
              <a:rPr lang="en-US" altLang="ja-JP" sz="2400" dirty="0"/>
              <a:t>         if (token == “$”) {</a:t>
            </a:r>
            <a:endParaRPr lang="en-US" altLang="ja-JP" sz="2400" dirty="0">
              <a:solidFill>
                <a:srgbClr val="FFFF99"/>
              </a:solidFill>
            </a:endParaRPr>
          </a:p>
          <a:p>
            <a:pPr eaLnBrk="1" hangingPunct="1">
              <a:spcBef>
                <a:spcPct val="0"/>
              </a:spcBef>
              <a:buClrTx/>
              <a:buSzTx/>
              <a:buFontTx/>
              <a:buNone/>
            </a:pPr>
            <a:r>
              <a:rPr lang="en-US" altLang="ja-JP" sz="2400" dirty="0"/>
              <a:t>             proceed();  return true;      </a:t>
            </a:r>
            <a:r>
              <a:rPr lang="en-US" altLang="ja-JP" sz="2000" dirty="0">
                <a:solidFill>
                  <a:srgbClr val="FFFF99"/>
                </a:solidFill>
              </a:rPr>
              <a:t>// </a:t>
            </a:r>
            <a:r>
              <a:rPr lang="ja-JP" altLang="en-US" sz="2000" dirty="0">
                <a:solidFill>
                  <a:srgbClr val="FFFF99"/>
                </a:solidFill>
              </a:rPr>
              <a:t>解析完了</a:t>
            </a:r>
            <a:endParaRPr lang="en-US" altLang="ja-JP" sz="2000" dirty="0"/>
          </a:p>
          <a:p>
            <a:pPr eaLnBrk="1" hangingPunct="1">
              <a:spcBef>
                <a:spcPct val="0"/>
              </a:spcBef>
              <a:buClrTx/>
              <a:buSzTx/>
              <a:buFontTx/>
              <a:buNone/>
            </a:pPr>
            <a:r>
              <a:rPr lang="en-US" altLang="ja-JP" sz="2400" dirty="0"/>
              <a:t>        } else { backtrack (</a:t>
            </a:r>
            <a:r>
              <a:rPr lang="en-US" altLang="ja-JP" sz="2400" dirty="0" err="1"/>
              <a:t>backPoint</a:t>
            </a:r>
            <a:r>
              <a:rPr lang="en-US" altLang="ja-JP" sz="2400" dirty="0"/>
              <a:t>); return false; }</a:t>
            </a:r>
          </a:p>
          <a:p>
            <a:pPr eaLnBrk="1" hangingPunct="1">
              <a:spcBef>
                <a:spcPct val="0"/>
              </a:spcBef>
              <a:buClrTx/>
              <a:buSzTx/>
              <a:buFontTx/>
              <a:buNone/>
            </a:pPr>
            <a:r>
              <a:rPr lang="en-US" altLang="ja-JP" sz="2400" dirty="0"/>
              <a:t>   } else { backtrack (</a:t>
            </a:r>
            <a:r>
              <a:rPr lang="en-US" altLang="ja-JP" sz="2400" dirty="0" err="1"/>
              <a:t>backPoint</a:t>
            </a:r>
            <a:r>
              <a:rPr lang="en-US" altLang="ja-JP" sz="2400" dirty="0"/>
              <a:t>); return false; }</a:t>
            </a:r>
          </a:p>
          <a:p>
            <a:pPr eaLnBrk="1" hangingPunct="1">
              <a:spcBef>
                <a:spcPct val="0"/>
              </a:spcBef>
              <a:buClrTx/>
              <a:buSzTx/>
              <a:buFontTx/>
              <a:buNone/>
            </a:pPr>
            <a:r>
              <a:rPr lang="en-US" altLang="ja-JP" sz="2400" dirty="0"/>
              <a:t>}</a:t>
            </a:r>
          </a:p>
        </p:txBody>
      </p:sp>
      <p:sp>
        <p:nvSpPr>
          <p:cNvPr id="59398" name="正方形/長方形 4"/>
          <p:cNvSpPr>
            <a:spLocks noChangeArrowheads="1"/>
          </p:cNvSpPr>
          <p:nvPr/>
        </p:nvSpPr>
        <p:spPr bwMode="auto">
          <a:xfrm>
            <a:off x="2209800" y="2133600"/>
            <a:ext cx="6768000" cy="44958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dirty="0" err="1"/>
              <a:t>boolean</a:t>
            </a:r>
            <a:r>
              <a:rPr lang="en-US" altLang="ja-JP" sz="2400" dirty="0"/>
              <a:t> parseT(){</a:t>
            </a:r>
          </a:p>
          <a:p>
            <a:pPr eaLnBrk="1" hangingPunct="1">
              <a:spcBef>
                <a:spcPct val="0"/>
              </a:spcBef>
              <a:buClrTx/>
              <a:buSzTx/>
              <a:buFontTx/>
              <a:buNone/>
            </a:pPr>
            <a:r>
              <a:rPr lang="en-US" altLang="ja-JP" sz="2400" dirty="0"/>
              <a:t>   int </a:t>
            </a:r>
            <a:r>
              <a:rPr lang="en-US" altLang="ja-JP" sz="2400" dirty="0" err="1"/>
              <a:t>backPoint</a:t>
            </a:r>
            <a:r>
              <a:rPr lang="en-US" altLang="ja-JP" sz="2400" dirty="0"/>
              <a:t> = loc; </a:t>
            </a:r>
            <a:r>
              <a:rPr lang="en-US" altLang="ja-JP" sz="2000" dirty="0">
                <a:solidFill>
                  <a:srgbClr val="FFFF99"/>
                </a:solidFill>
              </a:rPr>
              <a:t>// </a:t>
            </a:r>
            <a:r>
              <a:rPr lang="ja-JP" altLang="en-US" sz="2000" dirty="0">
                <a:solidFill>
                  <a:srgbClr val="FFFF99"/>
                </a:solidFill>
              </a:rPr>
              <a:t>開始位置を記憶</a:t>
            </a:r>
          </a:p>
          <a:p>
            <a:pPr eaLnBrk="1" hangingPunct="1">
              <a:spcBef>
                <a:spcPct val="0"/>
              </a:spcBef>
              <a:buClrTx/>
              <a:buSzTx/>
              <a:buFontTx/>
              <a:buNone/>
            </a:pPr>
            <a:r>
              <a:rPr lang="en-US" altLang="ja-JP" sz="2400" dirty="0"/>
              <a:t>   if (parseF()) {</a:t>
            </a:r>
          </a:p>
          <a:p>
            <a:pPr eaLnBrk="1" hangingPunct="1">
              <a:spcBef>
                <a:spcPct val="0"/>
              </a:spcBef>
              <a:buClrTx/>
              <a:buSzTx/>
              <a:buFontTx/>
              <a:buNone/>
            </a:pPr>
            <a:r>
              <a:rPr lang="en-US" altLang="ja-JP" sz="2400" dirty="0"/>
              <a:t>        if (token == “+”) {</a:t>
            </a:r>
          </a:p>
          <a:p>
            <a:pPr eaLnBrk="1" hangingPunct="1">
              <a:spcBef>
                <a:spcPct val="0"/>
              </a:spcBef>
              <a:buClrTx/>
              <a:buSzTx/>
              <a:buFontTx/>
              <a:buNone/>
            </a:pPr>
            <a:r>
              <a:rPr lang="en-US" altLang="ja-JP" sz="2400" dirty="0"/>
              <a:t>             proceed();</a:t>
            </a:r>
          </a:p>
          <a:p>
            <a:pPr eaLnBrk="1" hangingPunct="1">
              <a:spcBef>
                <a:spcPct val="0"/>
              </a:spcBef>
              <a:buClrTx/>
              <a:buSzTx/>
              <a:buFontTx/>
              <a:buNone/>
            </a:pPr>
            <a:r>
              <a:rPr lang="en-US" altLang="ja-JP" sz="2400" dirty="0"/>
              <a:t>             </a:t>
            </a:r>
            <a:r>
              <a:rPr lang="en-US" altLang="ja-JP" sz="2400" u="sng" dirty="0">
                <a:solidFill>
                  <a:srgbClr val="FF99FF"/>
                </a:solidFill>
              </a:rPr>
              <a:t>if (parseF())</a:t>
            </a:r>
            <a:r>
              <a:rPr lang="en-US" altLang="ja-JP" sz="2400" dirty="0"/>
              <a:t> { </a:t>
            </a:r>
          </a:p>
          <a:p>
            <a:pPr eaLnBrk="1" hangingPunct="1">
              <a:spcBef>
                <a:spcPct val="0"/>
              </a:spcBef>
              <a:buClrTx/>
              <a:buSzTx/>
              <a:buFontTx/>
              <a:buNone/>
            </a:pPr>
            <a:r>
              <a:rPr lang="en-US" altLang="ja-JP" sz="2400" dirty="0"/>
              <a:t>                 return true; </a:t>
            </a:r>
            <a:r>
              <a:rPr lang="en-US" altLang="ja-JP" sz="2000" dirty="0">
                <a:solidFill>
                  <a:srgbClr val="FFFF99"/>
                </a:solidFill>
              </a:rPr>
              <a:t>// </a:t>
            </a:r>
            <a:r>
              <a:rPr lang="ja-JP" altLang="en-US" sz="2000" dirty="0">
                <a:solidFill>
                  <a:srgbClr val="FFFF99"/>
                </a:solidFill>
              </a:rPr>
              <a:t>解析完了</a:t>
            </a:r>
            <a:endParaRPr lang="en-US" altLang="ja-JP" sz="2000" dirty="0"/>
          </a:p>
          <a:p>
            <a:pPr eaLnBrk="1" hangingPunct="1">
              <a:spcBef>
                <a:spcPct val="0"/>
              </a:spcBef>
              <a:buClrTx/>
              <a:buSzTx/>
              <a:buFontTx/>
              <a:buNone/>
            </a:pPr>
            <a:r>
              <a:rPr lang="en-US" altLang="ja-JP" sz="2400" dirty="0"/>
              <a:t>             } else {</a:t>
            </a:r>
            <a:r>
              <a:rPr lang="ja-JP" altLang="en-US" sz="2400" dirty="0"/>
              <a:t> </a:t>
            </a:r>
            <a:r>
              <a:rPr lang="en-US" altLang="ja-JP" sz="2400" dirty="0"/>
              <a:t>backtrack (</a:t>
            </a:r>
            <a:r>
              <a:rPr lang="en-US" altLang="ja-JP" sz="2400" dirty="0" err="1"/>
              <a:t>backPoint</a:t>
            </a:r>
            <a:r>
              <a:rPr lang="en-US" altLang="ja-JP" sz="2400" dirty="0"/>
              <a:t>);  return false; } </a:t>
            </a:r>
          </a:p>
          <a:p>
            <a:pPr eaLnBrk="1" hangingPunct="1">
              <a:spcBef>
                <a:spcPct val="0"/>
              </a:spcBef>
              <a:buClrTx/>
              <a:buSzTx/>
              <a:buFontTx/>
              <a:buNone/>
            </a:pPr>
            <a:r>
              <a:rPr lang="en-US" altLang="ja-JP" sz="2400" dirty="0"/>
              <a:t>        } else { backtrack (</a:t>
            </a:r>
            <a:r>
              <a:rPr lang="en-US" altLang="ja-JP" sz="2400" dirty="0" err="1"/>
              <a:t>backPoint</a:t>
            </a:r>
            <a:r>
              <a:rPr lang="en-US" altLang="ja-JP" sz="2400" dirty="0"/>
              <a:t>);  return false; }</a:t>
            </a:r>
          </a:p>
          <a:p>
            <a:pPr eaLnBrk="1" hangingPunct="1">
              <a:spcBef>
                <a:spcPct val="0"/>
              </a:spcBef>
              <a:buClrTx/>
              <a:buSzTx/>
              <a:buFontTx/>
              <a:buNone/>
            </a:pPr>
            <a:r>
              <a:rPr lang="en-US" altLang="ja-JP" sz="2400" dirty="0"/>
              <a:t>    } else { backtrack (</a:t>
            </a:r>
            <a:r>
              <a:rPr lang="en-US" altLang="ja-JP" sz="2400" dirty="0" err="1"/>
              <a:t>backPoint</a:t>
            </a:r>
            <a:r>
              <a:rPr lang="en-US" altLang="ja-JP" sz="2400" dirty="0"/>
              <a:t>);  return false; }</a:t>
            </a:r>
          </a:p>
          <a:p>
            <a:pPr eaLnBrk="1" hangingPunct="1">
              <a:spcBef>
                <a:spcPct val="0"/>
              </a:spcBef>
              <a:buClrTx/>
              <a:buSzTx/>
              <a:buFontTx/>
              <a:buNone/>
            </a:pPr>
            <a:r>
              <a:rPr lang="en-US" altLang="ja-JP" sz="2400" dirty="0"/>
              <a:t>}</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066800" y="304800"/>
            <a:ext cx="75438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構文解析の例</a:t>
            </a:r>
          </a:p>
        </p:txBody>
      </p:sp>
      <p:sp>
        <p:nvSpPr>
          <p:cNvPr id="60419" name="Text Box 3"/>
          <p:cNvSpPr txBox="1">
            <a:spLocks noChangeArrowheads="1"/>
          </p:cNvSpPr>
          <p:nvPr/>
        </p:nvSpPr>
        <p:spPr bwMode="auto">
          <a:xfrm>
            <a:off x="1143000" y="1219200"/>
            <a:ext cx="4311093"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dirty="0"/>
              <a:t>入力列 : </a:t>
            </a:r>
            <a:r>
              <a:rPr lang="en-US" altLang="ja-JP" dirty="0"/>
              <a:t>“a” “+” “b” </a:t>
            </a:r>
            <a:r>
              <a:rPr lang="en-US" altLang="ja-JP" u="sng" dirty="0">
                <a:solidFill>
                  <a:srgbClr val="FF99FF"/>
                </a:solidFill>
              </a:rPr>
              <a:t>“</a:t>
            </a:r>
            <a:r>
              <a:rPr lang="en-US" altLang="ja-JP" b="1" u="sng" dirty="0">
                <a:solidFill>
                  <a:srgbClr val="FF99FF"/>
                </a:solidFill>
              </a:rPr>
              <a:t>$</a:t>
            </a:r>
            <a:r>
              <a:rPr lang="en-US" altLang="ja-JP" u="sng" dirty="0">
                <a:solidFill>
                  <a:srgbClr val="FF99FF"/>
                </a:solidFill>
              </a:rPr>
              <a:t>”</a:t>
            </a:r>
          </a:p>
        </p:txBody>
      </p:sp>
      <p:sp>
        <p:nvSpPr>
          <p:cNvPr id="60421" name="正方形/長方形 4"/>
          <p:cNvSpPr>
            <a:spLocks noChangeArrowheads="1"/>
          </p:cNvSpPr>
          <p:nvPr/>
        </p:nvSpPr>
        <p:spPr bwMode="auto">
          <a:xfrm>
            <a:off x="381000" y="1828800"/>
            <a:ext cx="6400800" cy="48768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dirty="0" err="1"/>
              <a:t>boolean</a:t>
            </a:r>
            <a:r>
              <a:rPr lang="en-US" altLang="ja-JP" sz="2400" dirty="0"/>
              <a:t> </a:t>
            </a:r>
            <a:r>
              <a:rPr lang="en-US" altLang="ja-JP" sz="2400" dirty="0" err="1"/>
              <a:t>parseE</a:t>
            </a:r>
            <a:r>
              <a:rPr lang="en-US" altLang="ja-JP" sz="2400" dirty="0"/>
              <a:t>(){</a:t>
            </a:r>
          </a:p>
          <a:p>
            <a:pPr eaLnBrk="1" hangingPunct="1">
              <a:spcBef>
                <a:spcPct val="0"/>
              </a:spcBef>
              <a:buClrTx/>
              <a:buSzTx/>
              <a:buFontTx/>
              <a:buNone/>
            </a:pPr>
            <a:r>
              <a:rPr lang="en-US" altLang="ja-JP" sz="2400" dirty="0"/>
              <a:t>   int </a:t>
            </a:r>
            <a:r>
              <a:rPr lang="en-US" altLang="ja-JP" sz="2400" dirty="0" err="1"/>
              <a:t>backPoint</a:t>
            </a:r>
            <a:r>
              <a:rPr lang="en-US" altLang="ja-JP" sz="2400" dirty="0"/>
              <a:t> = loc;   </a:t>
            </a:r>
            <a:r>
              <a:rPr lang="en-US" altLang="ja-JP" sz="2000" dirty="0">
                <a:solidFill>
                  <a:srgbClr val="FFFF99"/>
                </a:solidFill>
              </a:rPr>
              <a:t>// </a:t>
            </a:r>
            <a:r>
              <a:rPr lang="ja-JP" altLang="en-US" sz="2000" dirty="0">
                <a:solidFill>
                  <a:srgbClr val="FFFF99"/>
                </a:solidFill>
              </a:rPr>
              <a:t>開始位置を記憶</a:t>
            </a:r>
            <a:endParaRPr lang="en-US" altLang="ja-JP" sz="2000" dirty="0"/>
          </a:p>
          <a:p>
            <a:pPr eaLnBrk="1" hangingPunct="1">
              <a:spcBef>
                <a:spcPct val="0"/>
              </a:spcBef>
              <a:buClrTx/>
              <a:buSzTx/>
              <a:buFontTx/>
              <a:buNone/>
            </a:pPr>
            <a:r>
              <a:rPr lang="en-US" altLang="ja-JP" sz="2400" dirty="0"/>
              <a:t>   </a:t>
            </a:r>
            <a:r>
              <a:rPr lang="en-US" altLang="ja-JP" sz="2400" u="sng" dirty="0">
                <a:solidFill>
                  <a:srgbClr val="FF99FF"/>
                </a:solidFill>
              </a:rPr>
              <a:t>if (parseT())</a:t>
            </a:r>
            <a:r>
              <a:rPr lang="en-US" altLang="ja-JP" sz="2400" dirty="0"/>
              <a:t> {</a:t>
            </a:r>
          </a:p>
          <a:p>
            <a:pPr eaLnBrk="1" hangingPunct="1">
              <a:spcBef>
                <a:spcPct val="0"/>
              </a:spcBef>
              <a:buClrTx/>
              <a:buSzTx/>
              <a:buFontTx/>
              <a:buNone/>
            </a:pPr>
            <a:r>
              <a:rPr lang="en-US" altLang="ja-JP" sz="2400" dirty="0"/>
              <a:t>        if (token == “$”) </a:t>
            </a:r>
            <a:endParaRPr lang="en-US" altLang="ja-JP" sz="2400" dirty="0">
              <a:solidFill>
                <a:srgbClr val="FFFF99"/>
              </a:solidFill>
            </a:endParaRPr>
          </a:p>
          <a:p>
            <a:pPr eaLnBrk="1" hangingPunct="1">
              <a:spcBef>
                <a:spcPct val="0"/>
              </a:spcBef>
              <a:buClrTx/>
              <a:buSzTx/>
              <a:buFontTx/>
              <a:buNone/>
            </a:pPr>
            <a:r>
              <a:rPr lang="en-US" altLang="ja-JP" sz="2400" dirty="0"/>
              <a:t>             proceed();  return true;      </a:t>
            </a:r>
            <a:r>
              <a:rPr lang="en-US" altLang="ja-JP" sz="2000" dirty="0">
                <a:solidFill>
                  <a:srgbClr val="FFFF99"/>
                </a:solidFill>
              </a:rPr>
              <a:t>// </a:t>
            </a:r>
            <a:r>
              <a:rPr lang="ja-JP" altLang="en-US" sz="2000" dirty="0">
                <a:solidFill>
                  <a:srgbClr val="FFFF99"/>
                </a:solidFill>
              </a:rPr>
              <a:t>解析完了</a:t>
            </a:r>
            <a:endParaRPr lang="en-US" altLang="ja-JP" sz="2000" dirty="0"/>
          </a:p>
          <a:p>
            <a:pPr eaLnBrk="1" hangingPunct="1">
              <a:spcBef>
                <a:spcPct val="0"/>
              </a:spcBef>
              <a:buClrTx/>
              <a:buSzTx/>
              <a:buFontTx/>
              <a:buNone/>
            </a:pPr>
            <a:r>
              <a:rPr lang="en-US" altLang="ja-JP" sz="2400" dirty="0"/>
              <a:t>        } else backtrack (</a:t>
            </a:r>
            <a:r>
              <a:rPr lang="en-US" altLang="ja-JP" sz="2400" dirty="0" err="1"/>
              <a:t>backPoint</a:t>
            </a:r>
            <a:r>
              <a:rPr lang="en-US" altLang="ja-JP" sz="2400" dirty="0"/>
              <a:t>); </a:t>
            </a:r>
            <a:r>
              <a:rPr lang="en-US" altLang="ja-JP" sz="2000" dirty="0">
                <a:solidFill>
                  <a:srgbClr val="FFFF99"/>
                </a:solidFill>
              </a:rPr>
              <a:t>// </a:t>
            </a:r>
            <a:r>
              <a:rPr lang="ja-JP" altLang="en-US" sz="2000" dirty="0">
                <a:solidFill>
                  <a:srgbClr val="FFFF99"/>
                </a:solidFill>
              </a:rPr>
              <a:t>解析失敗</a:t>
            </a:r>
            <a:endParaRPr lang="en-US" altLang="ja-JP" sz="2000" dirty="0"/>
          </a:p>
          <a:p>
            <a:pPr eaLnBrk="1" hangingPunct="1">
              <a:spcBef>
                <a:spcPct val="0"/>
              </a:spcBef>
              <a:buClrTx/>
              <a:buSzTx/>
              <a:buFontTx/>
              <a:buNone/>
            </a:pPr>
            <a:r>
              <a:rPr lang="en-US" altLang="ja-JP" sz="2400" dirty="0"/>
              <a:t>   }</a:t>
            </a:r>
          </a:p>
          <a:p>
            <a:pPr eaLnBrk="1" hangingPunct="1">
              <a:spcBef>
                <a:spcPct val="0"/>
              </a:spcBef>
              <a:buClrTx/>
              <a:buSzTx/>
              <a:buFontTx/>
              <a:buNone/>
            </a:pPr>
            <a:r>
              <a:rPr lang="en-US" altLang="ja-JP" sz="2400" dirty="0"/>
              <a:t>   if (parseF()) {</a:t>
            </a:r>
          </a:p>
          <a:p>
            <a:pPr eaLnBrk="1" hangingPunct="1">
              <a:spcBef>
                <a:spcPct val="0"/>
              </a:spcBef>
              <a:buClrTx/>
              <a:buSzTx/>
              <a:buFontTx/>
              <a:buNone/>
            </a:pPr>
            <a:r>
              <a:rPr lang="en-US" altLang="ja-JP" sz="2400" dirty="0"/>
              <a:t>         if (token == “$”) {</a:t>
            </a:r>
            <a:endParaRPr lang="en-US" altLang="ja-JP" sz="2400" dirty="0">
              <a:solidFill>
                <a:srgbClr val="FFFF99"/>
              </a:solidFill>
            </a:endParaRPr>
          </a:p>
          <a:p>
            <a:pPr eaLnBrk="1" hangingPunct="1">
              <a:spcBef>
                <a:spcPct val="0"/>
              </a:spcBef>
              <a:buClrTx/>
              <a:buSzTx/>
              <a:buFontTx/>
              <a:buNone/>
            </a:pPr>
            <a:r>
              <a:rPr lang="en-US" altLang="ja-JP" sz="2400" dirty="0"/>
              <a:t>             proceed();  return true;      </a:t>
            </a:r>
            <a:r>
              <a:rPr lang="en-US" altLang="ja-JP" sz="2000" dirty="0">
                <a:solidFill>
                  <a:srgbClr val="FFFF99"/>
                </a:solidFill>
              </a:rPr>
              <a:t>// </a:t>
            </a:r>
            <a:r>
              <a:rPr lang="ja-JP" altLang="en-US" sz="2000" dirty="0">
                <a:solidFill>
                  <a:srgbClr val="FFFF99"/>
                </a:solidFill>
              </a:rPr>
              <a:t>解析完了</a:t>
            </a:r>
            <a:endParaRPr lang="en-US" altLang="ja-JP" sz="2000" dirty="0"/>
          </a:p>
          <a:p>
            <a:pPr eaLnBrk="1" hangingPunct="1">
              <a:spcBef>
                <a:spcPct val="0"/>
              </a:spcBef>
              <a:buClrTx/>
              <a:buSzTx/>
              <a:buFontTx/>
              <a:buNone/>
            </a:pPr>
            <a:r>
              <a:rPr lang="en-US" altLang="ja-JP" sz="2400" dirty="0"/>
              <a:t>        } else { backtrack (</a:t>
            </a:r>
            <a:r>
              <a:rPr lang="en-US" altLang="ja-JP" sz="2400" dirty="0" err="1"/>
              <a:t>backPoint</a:t>
            </a:r>
            <a:r>
              <a:rPr lang="en-US" altLang="ja-JP" sz="2400" dirty="0"/>
              <a:t>); return false; }</a:t>
            </a:r>
          </a:p>
          <a:p>
            <a:pPr eaLnBrk="1" hangingPunct="1">
              <a:spcBef>
                <a:spcPct val="0"/>
              </a:spcBef>
              <a:buClrTx/>
              <a:buSzTx/>
              <a:buFontTx/>
              <a:buNone/>
            </a:pPr>
            <a:r>
              <a:rPr lang="en-US" altLang="ja-JP" sz="2400" dirty="0"/>
              <a:t>   } else { backtrack (</a:t>
            </a:r>
            <a:r>
              <a:rPr lang="en-US" altLang="ja-JP" sz="2400" dirty="0" err="1"/>
              <a:t>backPoint</a:t>
            </a:r>
            <a:r>
              <a:rPr lang="en-US" altLang="ja-JP" sz="2400" dirty="0"/>
              <a:t>); return false; }</a:t>
            </a:r>
          </a:p>
          <a:p>
            <a:pPr eaLnBrk="1" hangingPunct="1">
              <a:spcBef>
                <a:spcPct val="0"/>
              </a:spcBef>
              <a:buClrTx/>
              <a:buSzTx/>
              <a:buFontTx/>
              <a:buNone/>
            </a:pPr>
            <a:r>
              <a:rPr lang="en-US" altLang="ja-JP" sz="2400" dirty="0"/>
              <a:t>}</a:t>
            </a:r>
          </a:p>
        </p:txBody>
      </p:sp>
      <p:sp>
        <p:nvSpPr>
          <p:cNvPr id="60422" name="正方形/長方形 4"/>
          <p:cNvSpPr>
            <a:spLocks noChangeArrowheads="1"/>
          </p:cNvSpPr>
          <p:nvPr/>
        </p:nvSpPr>
        <p:spPr bwMode="auto">
          <a:xfrm>
            <a:off x="2209800" y="2133600"/>
            <a:ext cx="6768000" cy="44958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dirty="0" err="1"/>
              <a:t>boolean</a:t>
            </a:r>
            <a:r>
              <a:rPr lang="en-US" altLang="ja-JP" sz="2400" dirty="0"/>
              <a:t> parseT(){</a:t>
            </a:r>
          </a:p>
          <a:p>
            <a:pPr eaLnBrk="1" hangingPunct="1">
              <a:spcBef>
                <a:spcPct val="0"/>
              </a:spcBef>
              <a:buClrTx/>
              <a:buSzTx/>
              <a:buFontTx/>
              <a:buNone/>
            </a:pPr>
            <a:r>
              <a:rPr lang="en-US" altLang="ja-JP" sz="2400" dirty="0"/>
              <a:t>   int </a:t>
            </a:r>
            <a:r>
              <a:rPr lang="en-US" altLang="ja-JP" sz="2400" dirty="0" err="1"/>
              <a:t>backPoint</a:t>
            </a:r>
            <a:r>
              <a:rPr lang="en-US" altLang="ja-JP" sz="2400" dirty="0"/>
              <a:t> = loc; </a:t>
            </a:r>
            <a:r>
              <a:rPr lang="en-US" altLang="ja-JP" sz="2000" dirty="0">
                <a:solidFill>
                  <a:srgbClr val="FFFF99"/>
                </a:solidFill>
              </a:rPr>
              <a:t>// </a:t>
            </a:r>
            <a:r>
              <a:rPr lang="ja-JP" altLang="en-US" sz="2000" dirty="0">
                <a:solidFill>
                  <a:srgbClr val="FFFF99"/>
                </a:solidFill>
              </a:rPr>
              <a:t>開始位置を記憶</a:t>
            </a:r>
          </a:p>
          <a:p>
            <a:pPr eaLnBrk="1" hangingPunct="1">
              <a:spcBef>
                <a:spcPct val="0"/>
              </a:spcBef>
              <a:buClrTx/>
              <a:buSzTx/>
              <a:buFontTx/>
              <a:buNone/>
            </a:pPr>
            <a:r>
              <a:rPr lang="en-US" altLang="ja-JP" sz="2400" dirty="0"/>
              <a:t>   if (parseF()) {</a:t>
            </a:r>
          </a:p>
          <a:p>
            <a:pPr eaLnBrk="1" hangingPunct="1">
              <a:spcBef>
                <a:spcPct val="0"/>
              </a:spcBef>
              <a:buClrTx/>
              <a:buSzTx/>
              <a:buFontTx/>
              <a:buNone/>
            </a:pPr>
            <a:r>
              <a:rPr lang="en-US" altLang="ja-JP" sz="2400" dirty="0"/>
              <a:t>        if (token == “+”) {</a:t>
            </a:r>
          </a:p>
          <a:p>
            <a:pPr eaLnBrk="1" hangingPunct="1">
              <a:spcBef>
                <a:spcPct val="0"/>
              </a:spcBef>
              <a:buClrTx/>
              <a:buSzTx/>
              <a:buFontTx/>
              <a:buNone/>
            </a:pPr>
            <a:r>
              <a:rPr lang="en-US" altLang="ja-JP" sz="2400" dirty="0"/>
              <a:t>             proceed();</a:t>
            </a:r>
          </a:p>
          <a:p>
            <a:pPr eaLnBrk="1" hangingPunct="1">
              <a:spcBef>
                <a:spcPct val="0"/>
              </a:spcBef>
              <a:buClrTx/>
              <a:buSzTx/>
              <a:buFontTx/>
              <a:buNone/>
            </a:pPr>
            <a:r>
              <a:rPr lang="en-US" altLang="ja-JP" sz="2400" dirty="0"/>
              <a:t>             if (parseF()) { </a:t>
            </a:r>
          </a:p>
          <a:p>
            <a:pPr eaLnBrk="1" hangingPunct="1">
              <a:spcBef>
                <a:spcPct val="0"/>
              </a:spcBef>
              <a:buClrTx/>
              <a:buSzTx/>
              <a:buFontTx/>
              <a:buNone/>
            </a:pPr>
            <a:r>
              <a:rPr lang="en-US" altLang="ja-JP" sz="2400" dirty="0"/>
              <a:t>                 </a:t>
            </a:r>
            <a:r>
              <a:rPr lang="en-US" altLang="ja-JP" sz="2400" u="sng" dirty="0">
                <a:solidFill>
                  <a:srgbClr val="FF99FF"/>
                </a:solidFill>
              </a:rPr>
              <a:t>return true;</a:t>
            </a:r>
            <a:r>
              <a:rPr lang="en-US" altLang="ja-JP" sz="2400" dirty="0"/>
              <a:t> </a:t>
            </a:r>
            <a:r>
              <a:rPr lang="en-US" altLang="ja-JP" sz="2000" dirty="0">
                <a:solidFill>
                  <a:srgbClr val="FFFF99"/>
                </a:solidFill>
              </a:rPr>
              <a:t>// </a:t>
            </a:r>
            <a:r>
              <a:rPr lang="ja-JP" altLang="en-US" sz="2000" dirty="0">
                <a:solidFill>
                  <a:srgbClr val="FFFF99"/>
                </a:solidFill>
              </a:rPr>
              <a:t>解析完了</a:t>
            </a:r>
            <a:endParaRPr lang="en-US" altLang="ja-JP" sz="2000" dirty="0"/>
          </a:p>
          <a:p>
            <a:pPr eaLnBrk="1" hangingPunct="1">
              <a:spcBef>
                <a:spcPct val="0"/>
              </a:spcBef>
              <a:buClrTx/>
              <a:buSzTx/>
              <a:buFontTx/>
              <a:buNone/>
            </a:pPr>
            <a:r>
              <a:rPr lang="en-US" altLang="ja-JP" sz="2400" dirty="0"/>
              <a:t>             } else {</a:t>
            </a:r>
            <a:r>
              <a:rPr lang="ja-JP" altLang="en-US" sz="2400" dirty="0"/>
              <a:t> </a:t>
            </a:r>
            <a:r>
              <a:rPr lang="en-US" altLang="ja-JP" sz="2400" dirty="0"/>
              <a:t>backtrack (</a:t>
            </a:r>
            <a:r>
              <a:rPr lang="en-US" altLang="ja-JP" sz="2400" dirty="0" err="1"/>
              <a:t>backPoint</a:t>
            </a:r>
            <a:r>
              <a:rPr lang="en-US" altLang="ja-JP" sz="2400" dirty="0"/>
              <a:t>);  return false; } </a:t>
            </a:r>
          </a:p>
          <a:p>
            <a:pPr eaLnBrk="1" hangingPunct="1">
              <a:spcBef>
                <a:spcPct val="0"/>
              </a:spcBef>
              <a:buClrTx/>
              <a:buSzTx/>
              <a:buFontTx/>
              <a:buNone/>
            </a:pPr>
            <a:r>
              <a:rPr lang="en-US" altLang="ja-JP" sz="2400" dirty="0"/>
              <a:t>        } else { backtrack (</a:t>
            </a:r>
            <a:r>
              <a:rPr lang="en-US" altLang="ja-JP" sz="2400" dirty="0" err="1"/>
              <a:t>backPoint</a:t>
            </a:r>
            <a:r>
              <a:rPr lang="en-US" altLang="ja-JP" sz="2400" dirty="0"/>
              <a:t>);  return false; }</a:t>
            </a:r>
          </a:p>
          <a:p>
            <a:pPr eaLnBrk="1" hangingPunct="1">
              <a:spcBef>
                <a:spcPct val="0"/>
              </a:spcBef>
              <a:buClrTx/>
              <a:buSzTx/>
              <a:buFontTx/>
              <a:buNone/>
            </a:pPr>
            <a:r>
              <a:rPr lang="en-US" altLang="ja-JP" sz="2400" dirty="0"/>
              <a:t>    } else { backtrack (</a:t>
            </a:r>
            <a:r>
              <a:rPr lang="en-US" altLang="ja-JP" sz="2400" dirty="0" err="1"/>
              <a:t>backPoint</a:t>
            </a:r>
            <a:r>
              <a:rPr lang="en-US" altLang="ja-JP" sz="2400" dirty="0"/>
              <a:t>);  return false; }</a:t>
            </a:r>
          </a:p>
          <a:p>
            <a:pPr eaLnBrk="1" hangingPunct="1">
              <a:spcBef>
                <a:spcPct val="0"/>
              </a:spcBef>
              <a:buClrTx/>
              <a:buSzTx/>
              <a:buFontTx/>
              <a:buNone/>
            </a:pPr>
            <a:r>
              <a:rPr lang="en-US" altLang="ja-JP" sz="2400" dirty="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プログラムの構造</a:t>
            </a:r>
            <a:r>
              <a:rPr lang="ja-JP" altLang="en-US" sz="3600">
                <a:effectLst/>
              </a:rPr>
              <a:t>(構文解析系)</a:t>
            </a:r>
          </a:p>
        </p:txBody>
      </p:sp>
      <p:sp>
        <p:nvSpPr>
          <p:cNvPr id="9219" name="AutoShape 3"/>
          <p:cNvSpPr>
            <a:spLocks noChangeArrowheads="1"/>
          </p:cNvSpPr>
          <p:nvPr/>
        </p:nvSpPr>
        <p:spPr bwMode="auto">
          <a:xfrm>
            <a:off x="457200" y="4572000"/>
            <a:ext cx="1752600" cy="1066800"/>
          </a:xfrm>
          <a:prstGeom prst="can">
            <a:avLst>
              <a:gd name="adj" fmla="val 25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00" dirty="0"/>
              <a:t>k22</a:t>
            </a:r>
            <a:r>
              <a:rPr lang="ja-JP" altLang="en-US" sz="2000" dirty="0"/>
              <a:t>言語</a:t>
            </a:r>
          </a:p>
          <a:p>
            <a:pPr algn="ctr" eaLnBrk="1" hangingPunct="1"/>
            <a:r>
              <a:rPr lang="ja-JP" altLang="en-US" sz="2000" dirty="0"/>
              <a:t>原始プログラム</a:t>
            </a:r>
          </a:p>
        </p:txBody>
      </p:sp>
      <p:sp>
        <p:nvSpPr>
          <p:cNvPr id="9220" name="Rectangle 4"/>
          <p:cNvSpPr>
            <a:spLocks noChangeArrowheads="1"/>
          </p:cNvSpPr>
          <p:nvPr/>
        </p:nvSpPr>
        <p:spPr bwMode="auto">
          <a:xfrm>
            <a:off x="228600" y="2209800"/>
            <a:ext cx="1905000" cy="1676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72741" name="Rectangle 5"/>
          <p:cNvSpPr>
            <a:spLocks noChangeArrowheads="1"/>
          </p:cNvSpPr>
          <p:nvPr/>
        </p:nvSpPr>
        <p:spPr bwMode="auto">
          <a:xfrm>
            <a:off x="304800" y="2743200"/>
            <a:ext cx="1752600" cy="1066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000"/>
              <a:t>char nextChar();</a:t>
            </a:r>
          </a:p>
          <a:p>
            <a:pPr eaLnBrk="1" hangingPunct="1"/>
            <a:r>
              <a:rPr lang="ja-JP" altLang="en-US" sz="1800">
                <a:solidFill>
                  <a:srgbClr val="FFFF99"/>
                </a:solidFill>
              </a:rPr>
              <a:t>//1文字読み込む</a:t>
            </a:r>
          </a:p>
        </p:txBody>
      </p:sp>
      <p:sp>
        <p:nvSpPr>
          <p:cNvPr id="9222" name="Text Box 6"/>
          <p:cNvSpPr txBox="1">
            <a:spLocks noChangeArrowheads="1"/>
          </p:cNvSpPr>
          <p:nvPr/>
        </p:nvSpPr>
        <p:spPr bwMode="auto">
          <a:xfrm>
            <a:off x="228600" y="1752600"/>
            <a:ext cx="22177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a:t>FileScanner.java</a:t>
            </a:r>
          </a:p>
        </p:txBody>
      </p:sp>
      <p:sp>
        <p:nvSpPr>
          <p:cNvPr id="9223" name="Rectangle 7"/>
          <p:cNvSpPr>
            <a:spLocks noChangeArrowheads="1"/>
          </p:cNvSpPr>
          <p:nvPr/>
        </p:nvSpPr>
        <p:spPr bwMode="auto">
          <a:xfrm>
            <a:off x="2971800" y="2209800"/>
            <a:ext cx="2362200" cy="1676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72744" name="Rectangle 8"/>
          <p:cNvSpPr>
            <a:spLocks noChangeArrowheads="1"/>
          </p:cNvSpPr>
          <p:nvPr/>
        </p:nvSpPr>
        <p:spPr bwMode="auto">
          <a:xfrm>
            <a:off x="3048000" y="2743200"/>
            <a:ext cx="2209800" cy="1066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000"/>
              <a:t>Token nextToken();</a:t>
            </a:r>
          </a:p>
          <a:p>
            <a:pPr eaLnBrk="1" hangingPunct="1"/>
            <a:r>
              <a:rPr lang="ja-JP" altLang="en-US" sz="1800">
                <a:solidFill>
                  <a:srgbClr val="FFFF99"/>
                </a:solidFill>
              </a:rPr>
              <a:t>// トークンを切り出す</a:t>
            </a:r>
            <a:endParaRPr lang="en-US" altLang="ja-JP" sz="1800">
              <a:solidFill>
                <a:srgbClr val="FFFF99"/>
              </a:solidFill>
            </a:endParaRPr>
          </a:p>
        </p:txBody>
      </p:sp>
      <p:sp>
        <p:nvSpPr>
          <p:cNvPr id="9225" name="Text Box 9"/>
          <p:cNvSpPr txBox="1">
            <a:spLocks noChangeArrowheads="1"/>
          </p:cNvSpPr>
          <p:nvPr/>
        </p:nvSpPr>
        <p:spPr bwMode="auto">
          <a:xfrm>
            <a:off x="2895600" y="1752600"/>
            <a:ext cx="27908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a:t>LexicalAnalyzer.java</a:t>
            </a:r>
          </a:p>
        </p:txBody>
      </p:sp>
      <p:sp>
        <p:nvSpPr>
          <p:cNvPr id="9226" name="Text Box 10"/>
          <p:cNvSpPr txBox="1">
            <a:spLocks noChangeArrowheads="1"/>
          </p:cNvSpPr>
          <p:nvPr/>
        </p:nvSpPr>
        <p:spPr bwMode="auto">
          <a:xfrm>
            <a:off x="152400" y="2262188"/>
            <a:ext cx="1803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000"/>
              <a:t>ファイル探査部</a:t>
            </a:r>
          </a:p>
        </p:txBody>
      </p:sp>
      <p:sp>
        <p:nvSpPr>
          <p:cNvPr id="9227" name="Text Box 11"/>
          <p:cNvSpPr txBox="1">
            <a:spLocks noChangeArrowheads="1"/>
          </p:cNvSpPr>
          <p:nvPr/>
        </p:nvSpPr>
        <p:spPr bwMode="auto">
          <a:xfrm>
            <a:off x="2971800" y="2262188"/>
            <a:ext cx="14509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000"/>
              <a:t>字句解析部</a:t>
            </a:r>
          </a:p>
        </p:txBody>
      </p:sp>
      <p:sp>
        <p:nvSpPr>
          <p:cNvPr id="9228" name="Rectangle 12"/>
          <p:cNvSpPr>
            <a:spLocks noChangeArrowheads="1"/>
          </p:cNvSpPr>
          <p:nvPr/>
        </p:nvSpPr>
        <p:spPr bwMode="auto">
          <a:xfrm>
            <a:off x="6096000" y="2209800"/>
            <a:ext cx="2743200" cy="17526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9229" name="Text Box 13"/>
          <p:cNvSpPr txBox="1">
            <a:spLocks noChangeArrowheads="1"/>
          </p:cNvSpPr>
          <p:nvPr/>
        </p:nvSpPr>
        <p:spPr bwMode="auto">
          <a:xfrm>
            <a:off x="6705600" y="1752600"/>
            <a:ext cx="11191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a:t>Kc.java</a:t>
            </a:r>
          </a:p>
        </p:txBody>
      </p:sp>
      <p:sp>
        <p:nvSpPr>
          <p:cNvPr id="9230" name="Text Box 14"/>
          <p:cNvSpPr txBox="1">
            <a:spLocks noChangeArrowheads="1"/>
          </p:cNvSpPr>
          <p:nvPr/>
        </p:nvSpPr>
        <p:spPr bwMode="auto">
          <a:xfrm>
            <a:off x="6096000" y="2209800"/>
            <a:ext cx="1704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構文解析部</a:t>
            </a:r>
          </a:p>
        </p:txBody>
      </p:sp>
      <p:sp>
        <p:nvSpPr>
          <p:cNvPr id="9231" name="Rectangle 15"/>
          <p:cNvSpPr>
            <a:spLocks noChangeArrowheads="1"/>
          </p:cNvSpPr>
          <p:nvPr/>
        </p:nvSpPr>
        <p:spPr bwMode="auto">
          <a:xfrm>
            <a:off x="3276600" y="4648200"/>
            <a:ext cx="4267200" cy="15240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9232" name="Text Box 16"/>
          <p:cNvSpPr txBox="1">
            <a:spLocks noChangeArrowheads="1"/>
          </p:cNvSpPr>
          <p:nvPr/>
        </p:nvSpPr>
        <p:spPr bwMode="auto">
          <a:xfrm>
            <a:off x="3200400" y="4191000"/>
            <a:ext cx="15414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a:t>Token.java</a:t>
            </a:r>
          </a:p>
        </p:txBody>
      </p:sp>
      <p:sp>
        <p:nvSpPr>
          <p:cNvPr id="9233" name="Text Box 17"/>
          <p:cNvSpPr txBox="1">
            <a:spLocks noChangeArrowheads="1"/>
          </p:cNvSpPr>
          <p:nvPr/>
        </p:nvSpPr>
        <p:spPr bwMode="auto">
          <a:xfrm>
            <a:off x="3276600" y="4648200"/>
            <a:ext cx="20970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トークン定義部</a:t>
            </a:r>
          </a:p>
        </p:txBody>
      </p:sp>
      <p:sp>
        <p:nvSpPr>
          <p:cNvPr id="372754" name="Line 18"/>
          <p:cNvSpPr>
            <a:spLocks noChangeShapeType="1"/>
          </p:cNvSpPr>
          <p:nvPr/>
        </p:nvSpPr>
        <p:spPr bwMode="auto">
          <a:xfrm flipV="1">
            <a:off x="1371600" y="3810000"/>
            <a:ext cx="0" cy="7620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372755" name="Line 19"/>
          <p:cNvSpPr>
            <a:spLocks noChangeShapeType="1"/>
          </p:cNvSpPr>
          <p:nvPr/>
        </p:nvSpPr>
        <p:spPr bwMode="auto">
          <a:xfrm flipV="1">
            <a:off x="4800600" y="3886200"/>
            <a:ext cx="0" cy="6858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grpSp>
        <p:nvGrpSpPr>
          <p:cNvPr id="372756" name="Group 20"/>
          <p:cNvGrpSpPr>
            <a:grpSpLocks/>
          </p:cNvGrpSpPr>
          <p:nvPr/>
        </p:nvGrpSpPr>
        <p:grpSpPr bwMode="auto">
          <a:xfrm>
            <a:off x="2133600" y="2667000"/>
            <a:ext cx="838200" cy="457200"/>
            <a:chOff x="1728" y="1680"/>
            <a:chExt cx="528" cy="288"/>
          </a:xfrm>
        </p:grpSpPr>
        <p:sp>
          <p:nvSpPr>
            <p:cNvPr id="9243" name="Line 21"/>
            <p:cNvSpPr>
              <a:spLocks noChangeShapeType="1"/>
            </p:cNvSpPr>
            <p:nvPr/>
          </p:nvSpPr>
          <p:spPr bwMode="auto">
            <a:xfrm>
              <a:off x="1728" y="1968"/>
              <a:ext cx="528"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9244" name="Text Box 22"/>
            <p:cNvSpPr txBox="1">
              <a:spLocks noChangeArrowheads="1"/>
            </p:cNvSpPr>
            <p:nvPr/>
          </p:nvSpPr>
          <p:spPr bwMode="auto">
            <a:xfrm>
              <a:off x="1776" y="1680"/>
              <a:ext cx="389"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000"/>
                <a:t>char</a:t>
              </a:r>
            </a:p>
          </p:txBody>
        </p:sp>
      </p:grpSp>
      <p:grpSp>
        <p:nvGrpSpPr>
          <p:cNvPr id="372759" name="Group 23"/>
          <p:cNvGrpSpPr>
            <a:grpSpLocks/>
          </p:cNvGrpSpPr>
          <p:nvPr/>
        </p:nvGrpSpPr>
        <p:grpSpPr bwMode="auto">
          <a:xfrm>
            <a:off x="5334000" y="2590800"/>
            <a:ext cx="830263" cy="457200"/>
            <a:chOff x="3984" y="1632"/>
            <a:chExt cx="523" cy="288"/>
          </a:xfrm>
        </p:grpSpPr>
        <p:sp>
          <p:nvSpPr>
            <p:cNvPr id="9241" name="Line 24"/>
            <p:cNvSpPr>
              <a:spLocks noChangeShapeType="1"/>
            </p:cNvSpPr>
            <p:nvPr/>
          </p:nvSpPr>
          <p:spPr bwMode="auto">
            <a:xfrm>
              <a:off x="3984" y="1920"/>
              <a:ext cx="480" cy="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
          <p:nvSpPr>
            <p:cNvPr id="9242" name="Text Box 25"/>
            <p:cNvSpPr txBox="1">
              <a:spLocks noChangeArrowheads="1"/>
            </p:cNvSpPr>
            <p:nvPr/>
          </p:nvSpPr>
          <p:spPr bwMode="auto">
            <a:xfrm>
              <a:off x="3984" y="1632"/>
              <a:ext cx="52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000"/>
                <a:t>Token</a:t>
              </a:r>
            </a:p>
          </p:txBody>
        </p:sp>
      </p:grpSp>
      <p:sp>
        <p:nvSpPr>
          <p:cNvPr id="372762" name="Rectangle 26"/>
          <p:cNvSpPr>
            <a:spLocks noChangeArrowheads="1"/>
          </p:cNvSpPr>
          <p:nvPr/>
        </p:nvSpPr>
        <p:spPr bwMode="auto">
          <a:xfrm>
            <a:off x="6172200" y="2743200"/>
            <a:ext cx="2590800" cy="11430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a:t>void parse&lt;A&gt;();</a:t>
            </a:r>
          </a:p>
          <a:p>
            <a:pPr eaLnBrk="1" hangingPunct="1"/>
            <a:r>
              <a:rPr lang="ja-JP" altLang="en-US" sz="2000">
                <a:solidFill>
                  <a:srgbClr val="FFFF66"/>
                </a:solidFill>
              </a:rPr>
              <a:t>// 非終端記号&lt;</a:t>
            </a:r>
            <a:r>
              <a:rPr lang="en-US" altLang="ja-JP" sz="2000">
                <a:solidFill>
                  <a:srgbClr val="FFFF66"/>
                </a:solidFill>
              </a:rPr>
              <a:t>A&gt;</a:t>
            </a:r>
            <a:r>
              <a:rPr lang="ja-JP" altLang="en-US" sz="2000">
                <a:solidFill>
                  <a:srgbClr val="FFFF66"/>
                </a:solidFill>
              </a:rPr>
              <a:t>を</a:t>
            </a:r>
          </a:p>
          <a:p>
            <a:pPr eaLnBrk="1" hangingPunct="1"/>
            <a:r>
              <a:rPr lang="ja-JP" altLang="en-US" sz="2000">
                <a:solidFill>
                  <a:srgbClr val="FFFF66"/>
                </a:solidFill>
              </a:rPr>
              <a:t>//  解析をする</a:t>
            </a:r>
          </a:p>
        </p:txBody>
      </p:sp>
      <p:sp>
        <p:nvSpPr>
          <p:cNvPr id="372763" name="Rectangle 27"/>
          <p:cNvSpPr>
            <a:spLocks noChangeArrowheads="1"/>
          </p:cNvSpPr>
          <p:nvPr/>
        </p:nvSpPr>
        <p:spPr bwMode="auto">
          <a:xfrm>
            <a:off x="3352800" y="5181600"/>
            <a:ext cx="4114800" cy="8382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a:t>boolean checkSymbol (Symbol);</a:t>
            </a:r>
          </a:p>
          <a:p>
            <a:pPr eaLnBrk="1" hangingPunct="1"/>
            <a:r>
              <a:rPr lang="ja-JP" altLang="en-US" sz="1800">
                <a:solidFill>
                  <a:srgbClr val="FFFF99"/>
                </a:solidFill>
              </a:rPr>
              <a:t>// トークンを識別する</a:t>
            </a:r>
            <a:endParaRPr lang="en-US" altLang="ja-JP" sz="1800">
              <a:solidFill>
                <a:srgbClr val="FFFF99"/>
              </a:solidFill>
            </a:endParaRPr>
          </a:p>
        </p:txBody>
      </p:sp>
      <p:sp>
        <p:nvSpPr>
          <p:cNvPr id="372764" name="Line 28"/>
          <p:cNvSpPr>
            <a:spLocks noChangeShapeType="1"/>
          </p:cNvSpPr>
          <p:nvPr/>
        </p:nvSpPr>
        <p:spPr bwMode="auto">
          <a:xfrm flipV="1">
            <a:off x="6477000" y="3962400"/>
            <a:ext cx="0" cy="609600"/>
          </a:xfrm>
          <a:prstGeom prst="line">
            <a:avLst/>
          </a:prstGeom>
          <a:noFill/>
          <a:ln w="28575">
            <a:solidFill>
              <a:srgbClr val="FF99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72754"/>
                                        </p:tgtEl>
                                        <p:attrNameLst>
                                          <p:attrName>style.visibility</p:attrName>
                                        </p:attrNameLst>
                                      </p:cBhvr>
                                      <p:to>
                                        <p:strVal val="visible"/>
                                      </p:to>
                                    </p:set>
                                    <p:animEffect transition="in" filter="wipe(down)">
                                      <p:cBhvr>
                                        <p:cTn id="7" dur="500"/>
                                        <p:tgtEl>
                                          <p:spTgt spid="3727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72741"/>
                                        </p:tgtEl>
                                        <p:attrNameLst>
                                          <p:attrName>style.visibility</p:attrName>
                                        </p:attrNameLst>
                                      </p:cBhvr>
                                      <p:to>
                                        <p:strVal val="visible"/>
                                      </p:to>
                                    </p:set>
                                    <p:animEffect transition="in" filter="checkerboard(across)">
                                      <p:cBhvr>
                                        <p:cTn id="12" dur="500"/>
                                        <p:tgtEl>
                                          <p:spTgt spid="37274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372756"/>
                                        </p:tgtEl>
                                        <p:attrNameLst>
                                          <p:attrName>style.visibility</p:attrName>
                                        </p:attrNameLst>
                                      </p:cBhvr>
                                      <p:to>
                                        <p:strVal val="visible"/>
                                      </p:to>
                                    </p:set>
                                    <p:animEffect transition="in" filter="wipe(left)">
                                      <p:cBhvr>
                                        <p:cTn id="17" dur="500"/>
                                        <p:tgtEl>
                                          <p:spTgt spid="37275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72755"/>
                                        </p:tgtEl>
                                        <p:attrNameLst>
                                          <p:attrName>style.visibility</p:attrName>
                                        </p:attrNameLst>
                                      </p:cBhvr>
                                      <p:to>
                                        <p:strVal val="visible"/>
                                      </p:to>
                                    </p:set>
                                    <p:animEffect transition="in" filter="wipe(down)">
                                      <p:cBhvr>
                                        <p:cTn id="22" dur="500"/>
                                        <p:tgtEl>
                                          <p:spTgt spid="37275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72744"/>
                                        </p:tgtEl>
                                        <p:attrNameLst>
                                          <p:attrName>style.visibility</p:attrName>
                                        </p:attrNameLst>
                                      </p:cBhvr>
                                      <p:to>
                                        <p:strVal val="visible"/>
                                      </p:to>
                                    </p:set>
                                    <p:animEffect transition="in" filter="checkerboard(across)">
                                      <p:cBhvr>
                                        <p:cTn id="27" dur="500"/>
                                        <p:tgtEl>
                                          <p:spTgt spid="37274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372759"/>
                                        </p:tgtEl>
                                        <p:attrNameLst>
                                          <p:attrName>style.visibility</p:attrName>
                                        </p:attrNameLst>
                                      </p:cBhvr>
                                      <p:to>
                                        <p:strVal val="visible"/>
                                      </p:to>
                                    </p:set>
                                    <p:animEffect transition="in" filter="wipe(left)">
                                      <p:cBhvr>
                                        <p:cTn id="32" dur="500"/>
                                        <p:tgtEl>
                                          <p:spTgt spid="37275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72763"/>
                                        </p:tgtEl>
                                        <p:attrNameLst>
                                          <p:attrName>style.visibility</p:attrName>
                                        </p:attrNameLst>
                                      </p:cBhvr>
                                      <p:to>
                                        <p:strVal val="visible"/>
                                      </p:to>
                                    </p:set>
                                    <p:animEffect transition="in" filter="checkerboard(across)">
                                      <p:cBhvr>
                                        <p:cTn id="37" dur="500"/>
                                        <p:tgtEl>
                                          <p:spTgt spid="37276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72764"/>
                                        </p:tgtEl>
                                        <p:attrNameLst>
                                          <p:attrName>style.visibility</p:attrName>
                                        </p:attrNameLst>
                                      </p:cBhvr>
                                      <p:to>
                                        <p:strVal val="visible"/>
                                      </p:to>
                                    </p:set>
                                    <p:animEffect transition="in" filter="wipe(down)">
                                      <p:cBhvr>
                                        <p:cTn id="42" dur="500"/>
                                        <p:tgtEl>
                                          <p:spTgt spid="372764"/>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372762"/>
                                        </p:tgtEl>
                                        <p:attrNameLst>
                                          <p:attrName>style.visibility</p:attrName>
                                        </p:attrNameLst>
                                      </p:cBhvr>
                                      <p:to>
                                        <p:strVal val="visible"/>
                                      </p:to>
                                    </p:set>
                                    <p:animEffect transition="in" filter="checkerboard(across)">
                                      <p:cBhvr>
                                        <p:cTn id="47" dur="500"/>
                                        <p:tgtEl>
                                          <p:spTgt spid="3727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2741" grpId="0" animBg="1" autoUpdateAnimBg="0"/>
      <p:bldP spid="372744" grpId="0" animBg="1" autoUpdateAnimBg="0"/>
      <p:bldP spid="372754" grpId="0" animBg="1"/>
      <p:bldP spid="372755" grpId="0" animBg="1"/>
      <p:bldP spid="372762" grpId="0" animBg="1" autoUpdateAnimBg="0"/>
      <p:bldP spid="372763" grpId="0" animBg="1" autoUpdateAnimBg="0"/>
      <p:bldP spid="372764"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1066800" y="304800"/>
            <a:ext cx="75438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構文解析の例</a:t>
            </a:r>
          </a:p>
        </p:txBody>
      </p:sp>
      <p:sp>
        <p:nvSpPr>
          <p:cNvPr id="61443" name="Text Box 3"/>
          <p:cNvSpPr txBox="1">
            <a:spLocks noChangeArrowheads="1"/>
          </p:cNvSpPr>
          <p:nvPr/>
        </p:nvSpPr>
        <p:spPr bwMode="auto">
          <a:xfrm>
            <a:off x="1143000" y="1219200"/>
            <a:ext cx="4311093"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dirty="0"/>
              <a:t>入力列 : </a:t>
            </a:r>
            <a:r>
              <a:rPr lang="en-US" altLang="ja-JP" dirty="0"/>
              <a:t>“a” “+” “b” </a:t>
            </a:r>
            <a:r>
              <a:rPr lang="en-US" altLang="ja-JP" u="sng" dirty="0">
                <a:solidFill>
                  <a:srgbClr val="FF99FF"/>
                </a:solidFill>
              </a:rPr>
              <a:t>“</a:t>
            </a:r>
            <a:r>
              <a:rPr lang="en-US" altLang="ja-JP" b="1" u="sng" dirty="0">
                <a:solidFill>
                  <a:srgbClr val="FF99FF"/>
                </a:solidFill>
              </a:rPr>
              <a:t>$</a:t>
            </a:r>
            <a:r>
              <a:rPr lang="en-US" altLang="ja-JP" u="sng" dirty="0">
                <a:solidFill>
                  <a:srgbClr val="FF99FF"/>
                </a:solidFill>
              </a:rPr>
              <a:t>”</a:t>
            </a:r>
          </a:p>
        </p:txBody>
      </p:sp>
      <p:sp>
        <p:nvSpPr>
          <p:cNvPr id="61445" name="正方形/長方形 4"/>
          <p:cNvSpPr>
            <a:spLocks noChangeArrowheads="1"/>
          </p:cNvSpPr>
          <p:nvPr/>
        </p:nvSpPr>
        <p:spPr bwMode="auto">
          <a:xfrm>
            <a:off x="381000" y="1828800"/>
            <a:ext cx="6400800" cy="48768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dirty="0" err="1"/>
              <a:t>boolean</a:t>
            </a:r>
            <a:r>
              <a:rPr lang="en-US" altLang="ja-JP" sz="2400" dirty="0"/>
              <a:t> </a:t>
            </a:r>
            <a:r>
              <a:rPr lang="en-US" altLang="ja-JP" sz="2400" dirty="0" err="1"/>
              <a:t>parseE</a:t>
            </a:r>
            <a:r>
              <a:rPr lang="en-US" altLang="ja-JP" sz="2400" dirty="0"/>
              <a:t>(){</a:t>
            </a:r>
          </a:p>
          <a:p>
            <a:pPr eaLnBrk="1" hangingPunct="1">
              <a:spcBef>
                <a:spcPct val="0"/>
              </a:spcBef>
              <a:buClrTx/>
              <a:buSzTx/>
              <a:buFontTx/>
              <a:buNone/>
            </a:pPr>
            <a:r>
              <a:rPr lang="en-US" altLang="ja-JP" sz="2400" dirty="0"/>
              <a:t>   int </a:t>
            </a:r>
            <a:r>
              <a:rPr lang="en-US" altLang="ja-JP" sz="2400" dirty="0" err="1"/>
              <a:t>backPoint</a:t>
            </a:r>
            <a:r>
              <a:rPr lang="en-US" altLang="ja-JP" sz="2400" dirty="0"/>
              <a:t> = loc;   </a:t>
            </a:r>
            <a:r>
              <a:rPr lang="en-US" altLang="ja-JP" sz="2000" dirty="0">
                <a:solidFill>
                  <a:srgbClr val="FFFF99"/>
                </a:solidFill>
              </a:rPr>
              <a:t>// </a:t>
            </a:r>
            <a:r>
              <a:rPr lang="ja-JP" altLang="en-US" sz="2000" dirty="0">
                <a:solidFill>
                  <a:srgbClr val="FFFF99"/>
                </a:solidFill>
              </a:rPr>
              <a:t>開始位置を記憶</a:t>
            </a:r>
            <a:endParaRPr lang="en-US" altLang="ja-JP" sz="2000" dirty="0"/>
          </a:p>
          <a:p>
            <a:pPr eaLnBrk="1" hangingPunct="1">
              <a:spcBef>
                <a:spcPct val="0"/>
              </a:spcBef>
              <a:buClrTx/>
              <a:buSzTx/>
              <a:buFontTx/>
              <a:buNone/>
            </a:pPr>
            <a:r>
              <a:rPr lang="en-US" altLang="ja-JP" sz="2400" dirty="0"/>
              <a:t>   if (parseT()) {</a:t>
            </a:r>
          </a:p>
          <a:p>
            <a:pPr eaLnBrk="1" hangingPunct="1">
              <a:spcBef>
                <a:spcPct val="0"/>
              </a:spcBef>
              <a:buClrTx/>
              <a:buSzTx/>
              <a:buFontTx/>
              <a:buNone/>
            </a:pPr>
            <a:r>
              <a:rPr lang="en-US" altLang="ja-JP" sz="2400" dirty="0"/>
              <a:t>        </a:t>
            </a:r>
            <a:r>
              <a:rPr lang="en-US" altLang="ja-JP" sz="2400" u="sng" dirty="0">
                <a:solidFill>
                  <a:srgbClr val="FF99FF"/>
                </a:solidFill>
              </a:rPr>
              <a:t>if (token == “$”)</a:t>
            </a:r>
            <a:r>
              <a:rPr lang="en-US" altLang="ja-JP" sz="2400" dirty="0">
                <a:solidFill>
                  <a:srgbClr val="FF99FF"/>
                </a:solidFill>
              </a:rPr>
              <a:t> </a:t>
            </a:r>
          </a:p>
          <a:p>
            <a:pPr eaLnBrk="1" hangingPunct="1">
              <a:spcBef>
                <a:spcPct val="0"/>
              </a:spcBef>
              <a:buClrTx/>
              <a:buSzTx/>
              <a:buFontTx/>
              <a:buNone/>
            </a:pPr>
            <a:r>
              <a:rPr lang="en-US" altLang="ja-JP" sz="2400" dirty="0"/>
              <a:t>             </a:t>
            </a:r>
            <a:r>
              <a:rPr lang="en-US" altLang="ja-JP" sz="2400" u="sng" dirty="0">
                <a:solidFill>
                  <a:srgbClr val="FF99FF"/>
                </a:solidFill>
              </a:rPr>
              <a:t>proceed();</a:t>
            </a:r>
            <a:r>
              <a:rPr lang="en-US" altLang="ja-JP" sz="2400" dirty="0"/>
              <a:t>  return true;      </a:t>
            </a:r>
            <a:r>
              <a:rPr lang="en-US" altLang="ja-JP" sz="2000" dirty="0">
                <a:solidFill>
                  <a:srgbClr val="FFFF99"/>
                </a:solidFill>
              </a:rPr>
              <a:t>// </a:t>
            </a:r>
            <a:r>
              <a:rPr lang="ja-JP" altLang="en-US" sz="2000" dirty="0">
                <a:solidFill>
                  <a:srgbClr val="FFFF99"/>
                </a:solidFill>
              </a:rPr>
              <a:t>解析完了</a:t>
            </a:r>
            <a:endParaRPr lang="en-US" altLang="ja-JP" sz="2000" dirty="0"/>
          </a:p>
          <a:p>
            <a:pPr eaLnBrk="1" hangingPunct="1">
              <a:spcBef>
                <a:spcPct val="0"/>
              </a:spcBef>
              <a:buClrTx/>
              <a:buSzTx/>
              <a:buFontTx/>
              <a:buNone/>
            </a:pPr>
            <a:r>
              <a:rPr lang="en-US" altLang="ja-JP" sz="2400" dirty="0"/>
              <a:t>        } else backtrack (</a:t>
            </a:r>
            <a:r>
              <a:rPr lang="en-US" altLang="ja-JP" sz="2400" dirty="0" err="1"/>
              <a:t>backPoint</a:t>
            </a:r>
            <a:r>
              <a:rPr lang="en-US" altLang="ja-JP" sz="2400" dirty="0"/>
              <a:t>); </a:t>
            </a:r>
            <a:r>
              <a:rPr lang="en-US" altLang="ja-JP" sz="2000" dirty="0">
                <a:solidFill>
                  <a:srgbClr val="FFFF99"/>
                </a:solidFill>
              </a:rPr>
              <a:t>// </a:t>
            </a:r>
            <a:r>
              <a:rPr lang="ja-JP" altLang="en-US" sz="2000" dirty="0">
                <a:solidFill>
                  <a:srgbClr val="FFFF99"/>
                </a:solidFill>
              </a:rPr>
              <a:t>解析失敗</a:t>
            </a:r>
            <a:endParaRPr lang="en-US" altLang="ja-JP" sz="2000" dirty="0"/>
          </a:p>
          <a:p>
            <a:pPr eaLnBrk="1" hangingPunct="1">
              <a:spcBef>
                <a:spcPct val="0"/>
              </a:spcBef>
              <a:buClrTx/>
              <a:buSzTx/>
              <a:buFontTx/>
              <a:buNone/>
            </a:pPr>
            <a:r>
              <a:rPr lang="en-US" altLang="ja-JP" sz="2400" dirty="0"/>
              <a:t>   }</a:t>
            </a:r>
          </a:p>
          <a:p>
            <a:pPr eaLnBrk="1" hangingPunct="1">
              <a:spcBef>
                <a:spcPct val="0"/>
              </a:spcBef>
              <a:buClrTx/>
              <a:buSzTx/>
              <a:buFontTx/>
              <a:buNone/>
            </a:pPr>
            <a:r>
              <a:rPr lang="en-US" altLang="ja-JP" sz="2400" dirty="0"/>
              <a:t>   if (parseF()) {</a:t>
            </a:r>
          </a:p>
          <a:p>
            <a:pPr eaLnBrk="1" hangingPunct="1">
              <a:spcBef>
                <a:spcPct val="0"/>
              </a:spcBef>
              <a:buClrTx/>
              <a:buSzTx/>
              <a:buFontTx/>
              <a:buNone/>
            </a:pPr>
            <a:r>
              <a:rPr lang="en-US" altLang="ja-JP" sz="2400" dirty="0"/>
              <a:t>         if (token == “$”) {</a:t>
            </a:r>
            <a:endParaRPr lang="en-US" altLang="ja-JP" sz="2400" dirty="0">
              <a:solidFill>
                <a:srgbClr val="FFFF99"/>
              </a:solidFill>
            </a:endParaRPr>
          </a:p>
          <a:p>
            <a:pPr eaLnBrk="1" hangingPunct="1">
              <a:spcBef>
                <a:spcPct val="0"/>
              </a:spcBef>
              <a:buClrTx/>
              <a:buSzTx/>
              <a:buFontTx/>
              <a:buNone/>
            </a:pPr>
            <a:r>
              <a:rPr lang="en-US" altLang="ja-JP" sz="2400" dirty="0"/>
              <a:t>             proceed();  return true;      </a:t>
            </a:r>
            <a:r>
              <a:rPr lang="en-US" altLang="ja-JP" sz="2000" dirty="0">
                <a:solidFill>
                  <a:srgbClr val="FFFF99"/>
                </a:solidFill>
              </a:rPr>
              <a:t>// </a:t>
            </a:r>
            <a:r>
              <a:rPr lang="ja-JP" altLang="en-US" sz="2000" dirty="0">
                <a:solidFill>
                  <a:srgbClr val="FFFF99"/>
                </a:solidFill>
              </a:rPr>
              <a:t>解析完了</a:t>
            </a:r>
            <a:endParaRPr lang="en-US" altLang="ja-JP" sz="2000" dirty="0"/>
          </a:p>
          <a:p>
            <a:pPr eaLnBrk="1" hangingPunct="1">
              <a:spcBef>
                <a:spcPct val="0"/>
              </a:spcBef>
              <a:buClrTx/>
              <a:buSzTx/>
              <a:buFontTx/>
              <a:buNone/>
            </a:pPr>
            <a:r>
              <a:rPr lang="en-US" altLang="ja-JP" sz="2400" dirty="0"/>
              <a:t>        } else { backtrack (</a:t>
            </a:r>
            <a:r>
              <a:rPr lang="en-US" altLang="ja-JP" sz="2400" dirty="0" err="1"/>
              <a:t>backPoint</a:t>
            </a:r>
            <a:r>
              <a:rPr lang="en-US" altLang="ja-JP" sz="2400" dirty="0"/>
              <a:t>); return false; }</a:t>
            </a:r>
          </a:p>
          <a:p>
            <a:pPr eaLnBrk="1" hangingPunct="1">
              <a:spcBef>
                <a:spcPct val="0"/>
              </a:spcBef>
              <a:buClrTx/>
              <a:buSzTx/>
              <a:buFontTx/>
              <a:buNone/>
            </a:pPr>
            <a:r>
              <a:rPr lang="en-US" altLang="ja-JP" sz="2400" dirty="0"/>
              <a:t>   } else { backtrack (</a:t>
            </a:r>
            <a:r>
              <a:rPr lang="en-US" altLang="ja-JP" sz="2400" dirty="0" err="1"/>
              <a:t>backPoint</a:t>
            </a:r>
            <a:r>
              <a:rPr lang="en-US" altLang="ja-JP" sz="2400" dirty="0"/>
              <a:t>); return false; }</a:t>
            </a:r>
          </a:p>
          <a:p>
            <a:pPr eaLnBrk="1" hangingPunct="1">
              <a:spcBef>
                <a:spcPct val="0"/>
              </a:spcBef>
              <a:buClrTx/>
              <a:buSzTx/>
              <a:buFontTx/>
              <a:buNone/>
            </a:pPr>
            <a:r>
              <a:rPr lang="en-US" altLang="ja-JP" sz="2400" dirty="0"/>
              <a:t>}</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1066800" y="304800"/>
            <a:ext cx="75438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構文解析の例</a:t>
            </a:r>
          </a:p>
        </p:txBody>
      </p:sp>
      <p:sp>
        <p:nvSpPr>
          <p:cNvPr id="62467" name="Text Box 3"/>
          <p:cNvSpPr txBox="1">
            <a:spLocks noChangeArrowheads="1"/>
          </p:cNvSpPr>
          <p:nvPr/>
        </p:nvSpPr>
        <p:spPr bwMode="auto">
          <a:xfrm>
            <a:off x="1143000" y="1219200"/>
            <a:ext cx="4311093"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dirty="0"/>
              <a:t>入力列 : </a:t>
            </a:r>
            <a:r>
              <a:rPr lang="en-US" altLang="ja-JP" dirty="0"/>
              <a:t>“a” “+” “b” “$”</a:t>
            </a:r>
          </a:p>
        </p:txBody>
      </p:sp>
      <p:sp>
        <p:nvSpPr>
          <p:cNvPr id="62469" name="正方形/長方形 4"/>
          <p:cNvSpPr>
            <a:spLocks noChangeArrowheads="1"/>
          </p:cNvSpPr>
          <p:nvPr/>
        </p:nvSpPr>
        <p:spPr bwMode="auto">
          <a:xfrm>
            <a:off x="381000" y="1828800"/>
            <a:ext cx="6400800" cy="48768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dirty="0" err="1"/>
              <a:t>boolean</a:t>
            </a:r>
            <a:r>
              <a:rPr lang="en-US" altLang="ja-JP" sz="2400" dirty="0"/>
              <a:t> </a:t>
            </a:r>
            <a:r>
              <a:rPr lang="en-US" altLang="ja-JP" sz="2400" dirty="0" err="1"/>
              <a:t>parseE</a:t>
            </a:r>
            <a:r>
              <a:rPr lang="en-US" altLang="ja-JP" sz="2400" dirty="0"/>
              <a:t>(){</a:t>
            </a:r>
          </a:p>
          <a:p>
            <a:pPr eaLnBrk="1" hangingPunct="1">
              <a:spcBef>
                <a:spcPct val="0"/>
              </a:spcBef>
              <a:buClrTx/>
              <a:buSzTx/>
              <a:buFontTx/>
              <a:buNone/>
            </a:pPr>
            <a:r>
              <a:rPr lang="en-US" altLang="ja-JP" sz="2400" dirty="0"/>
              <a:t>   int </a:t>
            </a:r>
            <a:r>
              <a:rPr lang="en-US" altLang="ja-JP" sz="2400" dirty="0" err="1"/>
              <a:t>backPoint</a:t>
            </a:r>
            <a:r>
              <a:rPr lang="en-US" altLang="ja-JP" sz="2400" dirty="0"/>
              <a:t> = loc;   </a:t>
            </a:r>
            <a:r>
              <a:rPr lang="en-US" altLang="ja-JP" sz="2000" dirty="0">
                <a:solidFill>
                  <a:srgbClr val="FFFF99"/>
                </a:solidFill>
              </a:rPr>
              <a:t>// </a:t>
            </a:r>
            <a:r>
              <a:rPr lang="ja-JP" altLang="en-US" sz="2000" dirty="0">
                <a:solidFill>
                  <a:srgbClr val="FFFF99"/>
                </a:solidFill>
              </a:rPr>
              <a:t>開始位置を記憶</a:t>
            </a:r>
            <a:endParaRPr lang="en-US" altLang="ja-JP" sz="2000" dirty="0"/>
          </a:p>
          <a:p>
            <a:pPr eaLnBrk="1" hangingPunct="1">
              <a:spcBef>
                <a:spcPct val="0"/>
              </a:spcBef>
              <a:buClrTx/>
              <a:buSzTx/>
              <a:buFontTx/>
              <a:buNone/>
            </a:pPr>
            <a:r>
              <a:rPr lang="en-US" altLang="ja-JP" sz="2400" dirty="0"/>
              <a:t>   if (parseT()) {</a:t>
            </a:r>
          </a:p>
          <a:p>
            <a:pPr eaLnBrk="1" hangingPunct="1">
              <a:spcBef>
                <a:spcPct val="0"/>
              </a:spcBef>
              <a:buClrTx/>
              <a:buSzTx/>
              <a:buFontTx/>
              <a:buNone/>
            </a:pPr>
            <a:r>
              <a:rPr lang="en-US" altLang="ja-JP" sz="2400" dirty="0"/>
              <a:t>        if (token == “$”) </a:t>
            </a:r>
          </a:p>
          <a:p>
            <a:pPr eaLnBrk="1" hangingPunct="1">
              <a:spcBef>
                <a:spcPct val="0"/>
              </a:spcBef>
              <a:buClrTx/>
              <a:buSzTx/>
              <a:buFontTx/>
              <a:buNone/>
            </a:pPr>
            <a:r>
              <a:rPr lang="en-US" altLang="ja-JP" sz="2400" dirty="0"/>
              <a:t>             proceed();  </a:t>
            </a:r>
            <a:r>
              <a:rPr lang="en-US" altLang="ja-JP" sz="2400" u="sng" dirty="0">
                <a:solidFill>
                  <a:srgbClr val="FF99FF"/>
                </a:solidFill>
              </a:rPr>
              <a:t>return true;</a:t>
            </a:r>
            <a:r>
              <a:rPr lang="en-US" altLang="ja-JP" sz="2400" dirty="0"/>
              <a:t>      </a:t>
            </a:r>
            <a:r>
              <a:rPr lang="en-US" altLang="ja-JP" sz="2000" dirty="0">
                <a:solidFill>
                  <a:srgbClr val="FFFF99"/>
                </a:solidFill>
              </a:rPr>
              <a:t>// </a:t>
            </a:r>
            <a:r>
              <a:rPr lang="ja-JP" altLang="en-US" sz="2000" dirty="0">
                <a:solidFill>
                  <a:srgbClr val="FFFF99"/>
                </a:solidFill>
              </a:rPr>
              <a:t>解析完了</a:t>
            </a:r>
            <a:endParaRPr lang="en-US" altLang="ja-JP" sz="2000" dirty="0"/>
          </a:p>
          <a:p>
            <a:pPr eaLnBrk="1" hangingPunct="1">
              <a:spcBef>
                <a:spcPct val="0"/>
              </a:spcBef>
              <a:buClrTx/>
              <a:buSzTx/>
              <a:buFontTx/>
              <a:buNone/>
            </a:pPr>
            <a:r>
              <a:rPr lang="en-US" altLang="ja-JP" sz="2400" dirty="0"/>
              <a:t>        } else backtrack (</a:t>
            </a:r>
            <a:r>
              <a:rPr lang="en-US" altLang="ja-JP" sz="2400" dirty="0" err="1"/>
              <a:t>backPoint</a:t>
            </a:r>
            <a:r>
              <a:rPr lang="en-US" altLang="ja-JP" sz="2400" dirty="0"/>
              <a:t>); </a:t>
            </a:r>
            <a:r>
              <a:rPr lang="en-US" altLang="ja-JP" sz="2000" dirty="0">
                <a:solidFill>
                  <a:srgbClr val="FFFF99"/>
                </a:solidFill>
              </a:rPr>
              <a:t>// </a:t>
            </a:r>
            <a:r>
              <a:rPr lang="ja-JP" altLang="en-US" sz="2000" dirty="0">
                <a:solidFill>
                  <a:srgbClr val="FFFF99"/>
                </a:solidFill>
              </a:rPr>
              <a:t>解析失敗</a:t>
            </a:r>
            <a:endParaRPr lang="en-US" altLang="ja-JP" sz="2000" dirty="0"/>
          </a:p>
          <a:p>
            <a:pPr eaLnBrk="1" hangingPunct="1">
              <a:spcBef>
                <a:spcPct val="0"/>
              </a:spcBef>
              <a:buClrTx/>
              <a:buSzTx/>
              <a:buFontTx/>
              <a:buNone/>
            </a:pPr>
            <a:r>
              <a:rPr lang="en-US" altLang="ja-JP" sz="2400" dirty="0"/>
              <a:t>   }</a:t>
            </a:r>
          </a:p>
          <a:p>
            <a:pPr eaLnBrk="1" hangingPunct="1">
              <a:spcBef>
                <a:spcPct val="0"/>
              </a:spcBef>
              <a:buClrTx/>
              <a:buSzTx/>
              <a:buFontTx/>
              <a:buNone/>
            </a:pPr>
            <a:r>
              <a:rPr lang="en-US" altLang="ja-JP" sz="2400" dirty="0"/>
              <a:t>   if (parseF()) {</a:t>
            </a:r>
          </a:p>
          <a:p>
            <a:pPr eaLnBrk="1" hangingPunct="1">
              <a:spcBef>
                <a:spcPct val="0"/>
              </a:spcBef>
              <a:buClrTx/>
              <a:buSzTx/>
              <a:buFontTx/>
              <a:buNone/>
            </a:pPr>
            <a:r>
              <a:rPr lang="en-US" altLang="ja-JP" sz="2400" dirty="0"/>
              <a:t>         if (token == “$”) {</a:t>
            </a:r>
            <a:endParaRPr lang="en-US" altLang="ja-JP" sz="2400" dirty="0">
              <a:solidFill>
                <a:srgbClr val="FFFF99"/>
              </a:solidFill>
            </a:endParaRPr>
          </a:p>
          <a:p>
            <a:pPr eaLnBrk="1" hangingPunct="1">
              <a:spcBef>
                <a:spcPct val="0"/>
              </a:spcBef>
              <a:buClrTx/>
              <a:buSzTx/>
              <a:buFontTx/>
              <a:buNone/>
            </a:pPr>
            <a:r>
              <a:rPr lang="en-US" altLang="ja-JP" sz="2400" dirty="0"/>
              <a:t>             proceed();  return true;      </a:t>
            </a:r>
            <a:r>
              <a:rPr lang="en-US" altLang="ja-JP" sz="2000" dirty="0">
                <a:solidFill>
                  <a:srgbClr val="FFFF99"/>
                </a:solidFill>
              </a:rPr>
              <a:t>// </a:t>
            </a:r>
            <a:r>
              <a:rPr lang="ja-JP" altLang="en-US" sz="2000" dirty="0">
                <a:solidFill>
                  <a:srgbClr val="FFFF99"/>
                </a:solidFill>
              </a:rPr>
              <a:t>解析完了</a:t>
            </a:r>
            <a:endParaRPr lang="en-US" altLang="ja-JP" sz="2000" dirty="0"/>
          </a:p>
          <a:p>
            <a:pPr eaLnBrk="1" hangingPunct="1">
              <a:spcBef>
                <a:spcPct val="0"/>
              </a:spcBef>
              <a:buClrTx/>
              <a:buSzTx/>
              <a:buFontTx/>
              <a:buNone/>
            </a:pPr>
            <a:r>
              <a:rPr lang="en-US" altLang="ja-JP" sz="2400" dirty="0"/>
              <a:t>        } else { backtrack (</a:t>
            </a:r>
            <a:r>
              <a:rPr lang="en-US" altLang="ja-JP" sz="2400" dirty="0" err="1"/>
              <a:t>backPoint</a:t>
            </a:r>
            <a:r>
              <a:rPr lang="en-US" altLang="ja-JP" sz="2400" dirty="0"/>
              <a:t>); return false; }</a:t>
            </a:r>
          </a:p>
          <a:p>
            <a:pPr eaLnBrk="1" hangingPunct="1">
              <a:spcBef>
                <a:spcPct val="0"/>
              </a:spcBef>
              <a:buClrTx/>
              <a:buSzTx/>
              <a:buFontTx/>
              <a:buNone/>
            </a:pPr>
            <a:r>
              <a:rPr lang="en-US" altLang="ja-JP" sz="2400" dirty="0"/>
              <a:t>   } else { backtrack (</a:t>
            </a:r>
            <a:r>
              <a:rPr lang="en-US" altLang="ja-JP" sz="2400" dirty="0" err="1"/>
              <a:t>backPoint</a:t>
            </a:r>
            <a:r>
              <a:rPr lang="en-US" altLang="ja-JP" sz="2400" dirty="0"/>
              <a:t>); return false; }</a:t>
            </a:r>
          </a:p>
          <a:p>
            <a:pPr eaLnBrk="1" hangingPunct="1">
              <a:spcBef>
                <a:spcPct val="0"/>
              </a:spcBef>
              <a:buClrTx/>
              <a:buSzTx/>
              <a:buFontTx/>
              <a:buNone/>
            </a:pPr>
            <a:r>
              <a:rPr lang="en-US" altLang="ja-JP" sz="2400" dirty="0"/>
              <a:t>}</a:t>
            </a:r>
          </a:p>
        </p:txBody>
      </p:sp>
      <p:sp>
        <p:nvSpPr>
          <p:cNvPr id="470022" name="Text Box 6"/>
          <p:cNvSpPr txBox="1">
            <a:spLocks noChangeArrowheads="1"/>
          </p:cNvSpPr>
          <p:nvPr/>
        </p:nvSpPr>
        <p:spPr bwMode="auto">
          <a:xfrm>
            <a:off x="5715000" y="1219200"/>
            <a:ext cx="2619375"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構文解析完了</a:t>
            </a:r>
            <a:endParaRPr lang="en-US" altLang="ja-JP"/>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70022"/>
                                        </p:tgtEl>
                                        <p:attrNameLst>
                                          <p:attrName>style.visibility</p:attrName>
                                        </p:attrNameLst>
                                      </p:cBhvr>
                                      <p:to>
                                        <p:strVal val="visible"/>
                                      </p:to>
                                    </p:set>
                                    <p:animEffect transition="in" filter="checkerboard(across)">
                                      <p:cBhvr>
                                        <p:cTn id="7" dur="500"/>
                                        <p:tgtEl>
                                          <p:spTgt spid="4700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0022" grpId="0"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1066800" y="304800"/>
            <a:ext cx="75438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構文解析の例</a:t>
            </a:r>
          </a:p>
        </p:txBody>
      </p:sp>
      <p:sp>
        <p:nvSpPr>
          <p:cNvPr id="63491" name="Text Box 3"/>
          <p:cNvSpPr txBox="1">
            <a:spLocks noChangeArrowheads="1"/>
          </p:cNvSpPr>
          <p:nvPr/>
        </p:nvSpPr>
        <p:spPr bwMode="auto">
          <a:xfrm>
            <a:off x="1143000" y="1219200"/>
            <a:ext cx="2938923"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dirty="0"/>
              <a:t>入力列 : </a:t>
            </a:r>
            <a:r>
              <a:rPr lang="en-US" altLang="ja-JP" dirty="0"/>
              <a:t>“c” “$”</a:t>
            </a:r>
          </a:p>
        </p:txBody>
      </p:sp>
      <p:sp>
        <p:nvSpPr>
          <p:cNvPr id="63493" name="正方形/長方形 4"/>
          <p:cNvSpPr>
            <a:spLocks noChangeArrowheads="1"/>
          </p:cNvSpPr>
          <p:nvPr/>
        </p:nvSpPr>
        <p:spPr bwMode="auto">
          <a:xfrm>
            <a:off x="381000" y="1828800"/>
            <a:ext cx="6400800" cy="48768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dirty="0" err="1"/>
              <a:t>boolean</a:t>
            </a:r>
            <a:r>
              <a:rPr lang="en-US" altLang="ja-JP" sz="2400" dirty="0"/>
              <a:t> </a:t>
            </a:r>
            <a:r>
              <a:rPr lang="en-US" altLang="ja-JP" sz="2400" dirty="0" err="1"/>
              <a:t>parseE</a:t>
            </a:r>
            <a:r>
              <a:rPr lang="en-US" altLang="ja-JP" sz="2400" dirty="0"/>
              <a:t>(){</a:t>
            </a:r>
          </a:p>
          <a:p>
            <a:pPr eaLnBrk="1" hangingPunct="1">
              <a:spcBef>
                <a:spcPct val="0"/>
              </a:spcBef>
              <a:buClrTx/>
              <a:buSzTx/>
              <a:buFontTx/>
              <a:buNone/>
            </a:pPr>
            <a:r>
              <a:rPr lang="en-US" altLang="ja-JP" sz="2400" dirty="0"/>
              <a:t>   int </a:t>
            </a:r>
            <a:r>
              <a:rPr lang="en-US" altLang="ja-JP" sz="2400" dirty="0" err="1"/>
              <a:t>backPoint</a:t>
            </a:r>
            <a:r>
              <a:rPr lang="en-US" altLang="ja-JP" sz="2400" dirty="0"/>
              <a:t> = loc;   </a:t>
            </a:r>
            <a:r>
              <a:rPr lang="en-US" altLang="ja-JP" sz="2000" dirty="0">
                <a:solidFill>
                  <a:srgbClr val="FFFF99"/>
                </a:solidFill>
              </a:rPr>
              <a:t>// </a:t>
            </a:r>
            <a:r>
              <a:rPr lang="ja-JP" altLang="en-US" sz="2000" dirty="0">
                <a:solidFill>
                  <a:srgbClr val="FFFF99"/>
                </a:solidFill>
              </a:rPr>
              <a:t>開始位置を記憶</a:t>
            </a:r>
            <a:endParaRPr lang="en-US" altLang="ja-JP" sz="2000" dirty="0"/>
          </a:p>
          <a:p>
            <a:pPr eaLnBrk="1" hangingPunct="1">
              <a:spcBef>
                <a:spcPct val="0"/>
              </a:spcBef>
              <a:buClrTx/>
              <a:buSzTx/>
              <a:buFontTx/>
              <a:buNone/>
            </a:pPr>
            <a:r>
              <a:rPr lang="en-US" altLang="ja-JP" sz="2400" dirty="0"/>
              <a:t>   if (parseT()) {</a:t>
            </a:r>
          </a:p>
          <a:p>
            <a:pPr eaLnBrk="1" hangingPunct="1">
              <a:spcBef>
                <a:spcPct val="0"/>
              </a:spcBef>
              <a:buClrTx/>
              <a:buSzTx/>
              <a:buFontTx/>
              <a:buNone/>
            </a:pPr>
            <a:r>
              <a:rPr lang="en-US" altLang="ja-JP" sz="2400" dirty="0"/>
              <a:t>        if (token == “$”) </a:t>
            </a:r>
            <a:endParaRPr lang="en-US" altLang="ja-JP" sz="2400" dirty="0">
              <a:solidFill>
                <a:srgbClr val="FFFF99"/>
              </a:solidFill>
            </a:endParaRPr>
          </a:p>
          <a:p>
            <a:pPr eaLnBrk="1" hangingPunct="1">
              <a:spcBef>
                <a:spcPct val="0"/>
              </a:spcBef>
              <a:buClrTx/>
              <a:buSzTx/>
              <a:buFontTx/>
              <a:buNone/>
            </a:pPr>
            <a:r>
              <a:rPr lang="en-US" altLang="ja-JP" sz="2400" dirty="0"/>
              <a:t>             proceed();  return true;      </a:t>
            </a:r>
            <a:r>
              <a:rPr lang="en-US" altLang="ja-JP" sz="2000" dirty="0">
                <a:solidFill>
                  <a:srgbClr val="FFFF99"/>
                </a:solidFill>
              </a:rPr>
              <a:t>// </a:t>
            </a:r>
            <a:r>
              <a:rPr lang="ja-JP" altLang="en-US" sz="2000" dirty="0">
                <a:solidFill>
                  <a:srgbClr val="FFFF99"/>
                </a:solidFill>
              </a:rPr>
              <a:t>解析完了</a:t>
            </a:r>
            <a:endParaRPr lang="en-US" altLang="ja-JP" sz="2000" dirty="0"/>
          </a:p>
          <a:p>
            <a:pPr eaLnBrk="1" hangingPunct="1">
              <a:spcBef>
                <a:spcPct val="0"/>
              </a:spcBef>
              <a:buClrTx/>
              <a:buSzTx/>
              <a:buFontTx/>
              <a:buNone/>
            </a:pPr>
            <a:r>
              <a:rPr lang="en-US" altLang="ja-JP" sz="2400" dirty="0"/>
              <a:t>        } else backtrack (</a:t>
            </a:r>
            <a:r>
              <a:rPr lang="en-US" altLang="ja-JP" sz="2400" dirty="0" err="1"/>
              <a:t>backPoint</a:t>
            </a:r>
            <a:r>
              <a:rPr lang="en-US" altLang="ja-JP" sz="2400" dirty="0"/>
              <a:t>); </a:t>
            </a:r>
            <a:r>
              <a:rPr lang="en-US" altLang="ja-JP" sz="2000" dirty="0">
                <a:solidFill>
                  <a:srgbClr val="FFFF99"/>
                </a:solidFill>
              </a:rPr>
              <a:t>// </a:t>
            </a:r>
            <a:r>
              <a:rPr lang="ja-JP" altLang="en-US" sz="2000" dirty="0">
                <a:solidFill>
                  <a:srgbClr val="FFFF99"/>
                </a:solidFill>
              </a:rPr>
              <a:t>解析失敗</a:t>
            </a:r>
            <a:endParaRPr lang="en-US" altLang="ja-JP" sz="2000" dirty="0"/>
          </a:p>
          <a:p>
            <a:pPr eaLnBrk="1" hangingPunct="1">
              <a:spcBef>
                <a:spcPct val="0"/>
              </a:spcBef>
              <a:buClrTx/>
              <a:buSzTx/>
              <a:buFontTx/>
              <a:buNone/>
            </a:pPr>
            <a:r>
              <a:rPr lang="en-US" altLang="ja-JP" sz="2400" dirty="0"/>
              <a:t>   }</a:t>
            </a:r>
          </a:p>
          <a:p>
            <a:pPr eaLnBrk="1" hangingPunct="1">
              <a:spcBef>
                <a:spcPct val="0"/>
              </a:spcBef>
              <a:buClrTx/>
              <a:buSzTx/>
              <a:buFontTx/>
              <a:buNone/>
            </a:pPr>
            <a:r>
              <a:rPr lang="en-US" altLang="ja-JP" sz="2400" dirty="0"/>
              <a:t>   if (parseF()) {</a:t>
            </a:r>
          </a:p>
          <a:p>
            <a:pPr eaLnBrk="1" hangingPunct="1">
              <a:spcBef>
                <a:spcPct val="0"/>
              </a:spcBef>
              <a:buClrTx/>
              <a:buSzTx/>
              <a:buFontTx/>
              <a:buNone/>
            </a:pPr>
            <a:r>
              <a:rPr lang="en-US" altLang="ja-JP" sz="2400" dirty="0"/>
              <a:t>         if (token == “$”) {</a:t>
            </a:r>
            <a:endParaRPr lang="en-US" altLang="ja-JP" sz="2400" dirty="0">
              <a:solidFill>
                <a:srgbClr val="FFFF99"/>
              </a:solidFill>
            </a:endParaRPr>
          </a:p>
          <a:p>
            <a:pPr eaLnBrk="1" hangingPunct="1">
              <a:spcBef>
                <a:spcPct val="0"/>
              </a:spcBef>
              <a:buClrTx/>
              <a:buSzTx/>
              <a:buFontTx/>
              <a:buNone/>
            </a:pPr>
            <a:r>
              <a:rPr lang="en-US" altLang="ja-JP" sz="2400" dirty="0"/>
              <a:t>             proceed();  return true;      </a:t>
            </a:r>
            <a:r>
              <a:rPr lang="en-US" altLang="ja-JP" sz="2000" dirty="0">
                <a:solidFill>
                  <a:srgbClr val="FFFF99"/>
                </a:solidFill>
              </a:rPr>
              <a:t>// </a:t>
            </a:r>
            <a:r>
              <a:rPr lang="ja-JP" altLang="en-US" sz="2000" dirty="0">
                <a:solidFill>
                  <a:srgbClr val="FFFF99"/>
                </a:solidFill>
              </a:rPr>
              <a:t>解析完了</a:t>
            </a:r>
            <a:endParaRPr lang="en-US" altLang="ja-JP" sz="2000" dirty="0"/>
          </a:p>
          <a:p>
            <a:pPr eaLnBrk="1" hangingPunct="1">
              <a:spcBef>
                <a:spcPct val="0"/>
              </a:spcBef>
              <a:buClrTx/>
              <a:buSzTx/>
              <a:buFontTx/>
              <a:buNone/>
            </a:pPr>
            <a:r>
              <a:rPr lang="en-US" altLang="ja-JP" sz="2400" dirty="0"/>
              <a:t>        } else { backtrack (</a:t>
            </a:r>
            <a:r>
              <a:rPr lang="en-US" altLang="ja-JP" sz="2400" dirty="0" err="1"/>
              <a:t>backPoint</a:t>
            </a:r>
            <a:r>
              <a:rPr lang="en-US" altLang="ja-JP" sz="2400" dirty="0"/>
              <a:t>); return false; }</a:t>
            </a:r>
          </a:p>
          <a:p>
            <a:pPr eaLnBrk="1" hangingPunct="1">
              <a:spcBef>
                <a:spcPct val="0"/>
              </a:spcBef>
              <a:buClrTx/>
              <a:buSzTx/>
              <a:buFontTx/>
              <a:buNone/>
            </a:pPr>
            <a:r>
              <a:rPr lang="en-US" altLang="ja-JP" sz="2400" dirty="0"/>
              <a:t>   } else { backtrack (</a:t>
            </a:r>
            <a:r>
              <a:rPr lang="en-US" altLang="ja-JP" sz="2400" dirty="0" err="1"/>
              <a:t>backPoint</a:t>
            </a:r>
            <a:r>
              <a:rPr lang="en-US" altLang="ja-JP" sz="2400" dirty="0"/>
              <a:t>); return false; }</a:t>
            </a:r>
          </a:p>
          <a:p>
            <a:pPr eaLnBrk="1" hangingPunct="1">
              <a:spcBef>
                <a:spcPct val="0"/>
              </a:spcBef>
              <a:buClrTx/>
              <a:buSzTx/>
              <a:buFontTx/>
              <a:buNone/>
            </a:pPr>
            <a:r>
              <a:rPr lang="en-US" altLang="ja-JP" sz="2400" dirty="0"/>
              <a:t>}</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1066800" y="304800"/>
            <a:ext cx="75438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構文解析の例</a:t>
            </a:r>
          </a:p>
        </p:txBody>
      </p:sp>
      <p:sp>
        <p:nvSpPr>
          <p:cNvPr id="64515" name="Text Box 3"/>
          <p:cNvSpPr txBox="1">
            <a:spLocks noChangeArrowheads="1"/>
          </p:cNvSpPr>
          <p:nvPr/>
        </p:nvSpPr>
        <p:spPr bwMode="auto">
          <a:xfrm>
            <a:off x="1143000" y="1219200"/>
            <a:ext cx="2938923"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dirty="0"/>
              <a:t>入力列 : </a:t>
            </a:r>
            <a:r>
              <a:rPr lang="en-US" altLang="ja-JP" u="sng" dirty="0">
                <a:solidFill>
                  <a:srgbClr val="FF99FF"/>
                </a:solidFill>
              </a:rPr>
              <a:t>“</a:t>
            </a:r>
            <a:r>
              <a:rPr lang="en-US" altLang="ja-JP" b="1" u="sng" dirty="0">
                <a:solidFill>
                  <a:srgbClr val="FF99FF"/>
                </a:solidFill>
              </a:rPr>
              <a:t>c</a:t>
            </a:r>
            <a:r>
              <a:rPr lang="en-US" altLang="ja-JP" u="sng" dirty="0">
                <a:solidFill>
                  <a:srgbClr val="FF99FF"/>
                </a:solidFill>
              </a:rPr>
              <a:t>”</a:t>
            </a:r>
            <a:r>
              <a:rPr lang="ja-JP" altLang="en-US" dirty="0"/>
              <a:t> </a:t>
            </a:r>
            <a:r>
              <a:rPr lang="en-US" altLang="ja-JP" dirty="0"/>
              <a:t>“</a:t>
            </a:r>
            <a:r>
              <a:rPr lang="ja-JP" altLang="en-US" dirty="0"/>
              <a:t>$</a:t>
            </a:r>
            <a:r>
              <a:rPr lang="en-US" altLang="ja-JP" dirty="0"/>
              <a:t>”</a:t>
            </a:r>
            <a:endParaRPr lang="ja-JP" altLang="en-US" dirty="0"/>
          </a:p>
        </p:txBody>
      </p:sp>
      <p:sp>
        <p:nvSpPr>
          <p:cNvPr id="64517" name="正方形/長方形 4"/>
          <p:cNvSpPr>
            <a:spLocks noChangeArrowheads="1"/>
          </p:cNvSpPr>
          <p:nvPr/>
        </p:nvSpPr>
        <p:spPr bwMode="auto">
          <a:xfrm>
            <a:off x="381000" y="1828800"/>
            <a:ext cx="6400800" cy="48768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dirty="0" err="1"/>
              <a:t>boolean</a:t>
            </a:r>
            <a:r>
              <a:rPr lang="en-US" altLang="ja-JP" sz="2400" dirty="0"/>
              <a:t> </a:t>
            </a:r>
            <a:r>
              <a:rPr lang="en-US" altLang="ja-JP" sz="2400" dirty="0" err="1"/>
              <a:t>parseE</a:t>
            </a:r>
            <a:r>
              <a:rPr lang="en-US" altLang="ja-JP" sz="2400" dirty="0"/>
              <a:t>(){</a:t>
            </a:r>
          </a:p>
          <a:p>
            <a:pPr eaLnBrk="1" hangingPunct="1">
              <a:spcBef>
                <a:spcPct val="0"/>
              </a:spcBef>
              <a:buClrTx/>
              <a:buSzTx/>
              <a:buFontTx/>
              <a:buNone/>
            </a:pPr>
            <a:r>
              <a:rPr lang="en-US" altLang="ja-JP" sz="2400" dirty="0"/>
              <a:t>   int </a:t>
            </a:r>
            <a:r>
              <a:rPr lang="en-US" altLang="ja-JP" sz="2400" dirty="0" err="1"/>
              <a:t>backPoint</a:t>
            </a:r>
            <a:r>
              <a:rPr lang="en-US" altLang="ja-JP" sz="2400" dirty="0"/>
              <a:t> = loc;   </a:t>
            </a:r>
            <a:r>
              <a:rPr lang="en-US" altLang="ja-JP" sz="2000" dirty="0">
                <a:solidFill>
                  <a:srgbClr val="FFFF99"/>
                </a:solidFill>
              </a:rPr>
              <a:t>// </a:t>
            </a:r>
            <a:r>
              <a:rPr lang="ja-JP" altLang="en-US" sz="2000" dirty="0">
                <a:solidFill>
                  <a:srgbClr val="FFFF99"/>
                </a:solidFill>
              </a:rPr>
              <a:t>開始位置を記憶</a:t>
            </a:r>
            <a:endParaRPr lang="en-US" altLang="ja-JP" sz="2000" dirty="0"/>
          </a:p>
          <a:p>
            <a:pPr eaLnBrk="1" hangingPunct="1">
              <a:spcBef>
                <a:spcPct val="0"/>
              </a:spcBef>
              <a:buClrTx/>
              <a:buSzTx/>
              <a:buFontTx/>
              <a:buNone/>
            </a:pPr>
            <a:r>
              <a:rPr lang="en-US" altLang="ja-JP" sz="2400" dirty="0"/>
              <a:t>   </a:t>
            </a:r>
            <a:r>
              <a:rPr lang="en-US" altLang="ja-JP" sz="2400" u="sng" dirty="0">
                <a:solidFill>
                  <a:srgbClr val="FF99FF"/>
                </a:solidFill>
              </a:rPr>
              <a:t>if (parseT())</a:t>
            </a:r>
            <a:r>
              <a:rPr lang="en-US" altLang="ja-JP" sz="2400" dirty="0"/>
              <a:t> {</a:t>
            </a:r>
          </a:p>
          <a:p>
            <a:pPr eaLnBrk="1" hangingPunct="1">
              <a:spcBef>
                <a:spcPct val="0"/>
              </a:spcBef>
              <a:buClrTx/>
              <a:buSzTx/>
              <a:buFontTx/>
              <a:buNone/>
            </a:pPr>
            <a:r>
              <a:rPr lang="en-US" altLang="ja-JP" sz="2400" dirty="0"/>
              <a:t>        if (token == “$”) </a:t>
            </a:r>
            <a:endParaRPr lang="en-US" altLang="ja-JP" sz="2400" dirty="0">
              <a:solidFill>
                <a:srgbClr val="FFFF99"/>
              </a:solidFill>
            </a:endParaRPr>
          </a:p>
          <a:p>
            <a:pPr eaLnBrk="1" hangingPunct="1">
              <a:spcBef>
                <a:spcPct val="0"/>
              </a:spcBef>
              <a:buClrTx/>
              <a:buSzTx/>
              <a:buFontTx/>
              <a:buNone/>
            </a:pPr>
            <a:r>
              <a:rPr lang="en-US" altLang="ja-JP" sz="2400" dirty="0"/>
              <a:t>             proceed();  return true;      </a:t>
            </a:r>
            <a:r>
              <a:rPr lang="en-US" altLang="ja-JP" sz="2000" dirty="0">
                <a:solidFill>
                  <a:srgbClr val="FFFF99"/>
                </a:solidFill>
              </a:rPr>
              <a:t>// </a:t>
            </a:r>
            <a:r>
              <a:rPr lang="ja-JP" altLang="en-US" sz="2000" dirty="0">
                <a:solidFill>
                  <a:srgbClr val="FFFF99"/>
                </a:solidFill>
              </a:rPr>
              <a:t>解析完了</a:t>
            </a:r>
            <a:endParaRPr lang="en-US" altLang="ja-JP" sz="2000" dirty="0"/>
          </a:p>
          <a:p>
            <a:pPr eaLnBrk="1" hangingPunct="1">
              <a:spcBef>
                <a:spcPct val="0"/>
              </a:spcBef>
              <a:buClrTx/>
              <a:buSzTx/>
              <a:buFontTx/>
              <a:buNone/>
            </a:pPr>
            <a:r>
              <a:rPr lang="en-US" altLang="ja-JP" sz="2400" dirty="0"/>
              <a:t>        } else backtrack (</a:t>
            </a:r>
            <a:r>
              <a:rPr lang="en-US" altLang="ja-JP" sz="2400" dirty="0" err="1"/>
              <a:t>backPoint</a:t>
            </a:r>
            <a:r>
              <a:rPr lang="en-US" altLang="ja-JP" sz="2400" dirty="0"/>
              <a:t>); </a:t>
            </a:r>
            <a:r>
              <a:rPr lang="en-US" altLang="ja-JP" sz="2000" dirty="0">
                <a:solidFill>
                  <a:srgbClr val="FFFF99"/>
                </a:solidFill>
              </a:rPr>
              <a:t>// </a:t>
            </a:r>
            <a:r>
              <a:rPr lang="ja-JP" altLang="en-US" sz="2000" dirty="0">
                <a:solidFill>
                  <a:srgbClr val="FFFF99"/>
                </a:solidFill>
              </a:rPr>
              <a:t>解析失敗</a:t>
            </a:r>
            <a:endParaRPr lang="en-US" altLang="ja-JP" sz="2000" dirty="0"/>
          </a:p>
          <a:p>
            <a:pPr eaLnBrk="1" hangingPunct="1">
              <a:spcBef>
                <a:spcPct val="0"/>
              </a:spcBef>
              <a:buClrTx/>
              <a:buSzTx/>
              <a:buFontTx/>
              <a:buNone/>
            </a:pPr>
            <a:r>
              <a:rPr lang="en-US" altLang="ja-JP" sz="2400" dirty="0"/>
              <a:t>   }</a:t>
            </a:r>
          </a:p>
          <a:p>
            <a:pPr eaLnBrk="1" hangingPunct="1">
              <a:spcBef>
                <a:spcPct val="0"/>
              </a:spcBef>
              <a:buClrTx/>
              <a:buSzTx/>
              <a:buFontTx/>
              <a:buNone/>
            </a:pPr>
            <a:r>
              <a:rPr lang="en-US" altLang="ja-JP" sz="2400" dirty="0"/>
              <a:t>   if (parseF()) {</a:t>
            </a:r>
          </a:p>
          <a:p>
            <a:pPr eaLnBrk="1" hangingPunct="1">
              <a:spcBef>
                <a:spcPct val="0"/>
              </a:spcBef>
              <a:buClrTx/>
              <a:buSzTx/>
              <a:buFontTx/>
              <a:buNone/>
            </a:pPr>
            <a:r>
              <a:rPr lang="en-US" altLang="ja-JP" sz="2400" dirty="0"/>
              <a:t>         if (token == “$”) {</a:t>
            </a:r>
            <a:endParaRPr lang="en-US" altLang="ja-JP" sz="2400" dirty="0">
              <a:solidFill>
                <a:srgbClr val="FFFF99"/>
              </a:solidFill>
            </a:endParaRPr>
          </a:p>
          <a:p>
            <a:pPr eaLnBrk="1" hangingPunct="1">
              <a:spcBef>
                <a:spcPct val="0"/>
              </a:spcBef>
              <a:buClrTx/>
              <a:buSzTx/>
              <a:buFontTx/>
              <a:buNone/>
            </a:pPr>
            <a:r>
              <a:rPr lang="en-US" altLang="ja-JP" sz="2400" dirty="0"/>
              <a:t>             proceed();  return true;      </a:t>
            </a:r>
            <a:r>
              <a:rPr lang="en-US" altLang="ja-JP" sz="2000" dirty="0">
                <a:solidFill>
                  <a:srgbClr val="FFFF99"/>
                </a:solidFill>
              </a:rPr>
              <a:t>// </a:t>
            </a:r>
            <a:r>
              <a:rPr lang="ja-JP" altLang="en-US" sz="2000" dirty="0">
                <a:solidFill>
                  <a:srgbClr val="FFFF99"/>
                </a:solidFill>
              </a:rPr>
              <a:t>解析完了</a:t>
            </a:r>
            <a:endParaRPr lang="en-US" altLang="ja-JP" sz="2000" dirty="0"/>
          </a:p>
          <a:p>
            <a:pPr eaLnBrk="1" hangingPunct="1">
              <a:spcBef>
                <a:spcPct val="0"/>
              </a:spcBef>
              <a:buClrTx/>
              <a:buSzTx/>
              <a:buFontTx/>
              <a:buNone/>
            </a:pPr>
            <a:r>
              <a:rPr lang="en-US" altLang="ja-JP" sz="2400" dirty="0"/>
              <a:t>        } else { backtrack (</a:t>
            </a:r>
            <a:r>
              <a:rPr lang="en-US" altLang="ja-JP" sz="2400" dirty="0" err="1"/>
              <a:t>backPoint</a:t>
            </a:r>
            <a:r>
              <a:rPr lang="en-US" altLang="ja-JP" sz="2400" dirty="0"/>
              <a:t>); return false; }</a:t>
            </a:r>
          </a:p>
          <a:p>
            <a:pPr eaLnBrk="1" hangingPunct="1">
              <a:spcBef>
                <a:spcPct val="0"/>
              </a:spcBef>
              <a:buClrTx/>
              <a:buSzTx/>
              <a:buFontTx/>
              <a:buNone/>
            </a:pPr>
            <a:r>
              <a:rPr lang="en-US" altLang="ja-JP" sz="2400" dirty="0"/>
              <a:t>   } else { backtrack (</a:t>
            </a:r>
            <a:r>
              <a:rPr lang="en-US" altLang="ja-JP" sz="2400" dirty="0" err="1"/>
              <a:t>backPoint</a:t>
            </a:r>
            <a:r>
              <a:rPr lang="en-US" altLang="ja-JP" sz="2400" dirty="0"/>
              <a:t>); return false; }</a:t>
            </a:r>
          </a:p>
          <a:p>
            <a:pPr eaLnBrk="1" hangingPunct="1">
              <a:spcBef>
                <a:spcPct val="0"/>
              </a:spcBef>
              <a:buClrTx/>
              <a:buSzTx/>
              <a:buFontTx/>
              <a:buNone/>
            </a:pPr>
            <a:r>
              <a:rPr lang="en-US" altLang="ja-JP" sz="2400" dirty="0"/>
              <a:t>}</a:t>
            </a:r>
          </a:p>
        </p:txBody>
      </p:sp>
      <p:sp>
        <p:nvSpPr>
          <p:cNvPr id="472070" name="正方形/長方形 4"/>
          <p:cNvSpPr>
            <a:spLocks noChangeArrowheads="1"/>
          </p:cNvSpPr>
          <p:nvPr/>
        </p:nvSpPr>
        <p:spPr bwMode="auto">
          <a:xfrm>
            <a:off x="2209800" y="2133600"/>
            <a:ext cx="6768000" cy="44958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dirty="0" err="1"/>
              <a:t>boolean</a:t>
            </a:r>
            <a:r>
              <a:rPr lang="en-US" altLang="ja-JP" sz="2400" dirty="0"/>
              <a:t> parseT(){</a:t>
            </a:r>
          </a:p>
          <a:p>
            <a:pPr eaLnBrk="1" hangingPunct="1">
              <a:spcBef>
                <a:spcPct val="0"/>
              </a:spcBef>
              <a:buClrTx/>
              <a:buSzTx/>
              <a:buFontTx/>
              <a:buNone/>
            </a:pPr>
            <a:r>
              <a:rPr lang="en-US" altLang="ja-JP" sz="2400" dirty="0"/>
              <a:t>   int </a:t>
            </a:r>
            <a:r>
              <a:rPr lang="en-US" altLang="ja-JP" sz="2400" dirty="0" err="1"/>
              <a:t>backPoint</a:t>
            </a:r>
            <a:r>
              <a:rPr lang="en-US" altLang="ja-JP" sz="2400" dirty="0"/>
              <a:t> = loc; </a:t>
            </a:r>
            <a:r>
              <a:rPr lang="en-US" altLang="ja-JP" sz="2000" dirty="0">
                <a:solidFill>
                  <a:srgbClr val="FFFF99"/>
                </a:solidFill>
              </a:rPr>
              <a:t>// </a:t>
            </a:r>
            <a:r>
              <a:rPr lang="ja-JP" altLang="en-US" sz="2000" dirty="0">
                <a:solidFill>
                  <a:srgbClr val="FFFF99"/>
                </a:solidFill>
              </a:rPr>
              <a:t>開始位置を記憶</a:t>
            </a:r>
          </a:p>
          <a:p>
            <a:pPr eaLnBrk="1" hangingPunct="1">
              <a:spcBef>
                <a:spcPct val="0"/>
              </a:spcBef>
              <a:buClrTx/>
              <a:buSzTx/>
              <a:buFontTx/>
              <a:buNone/>
            </a:pPr>
            <a:r>
              <a:rPr lang="en-US" altLang="ja-JP" sz="2400" dirty="0"/>
              <a:t>   </a:t>
            </a:r>
            <a:r>
              <a:rPr lang="en-US" altLang="ja-JP" sz="2400" u="sng" dirty="0">
                <a:solidFill>
                  <a:srgbClr val="FF99FF"/>
                </a:solidFill>
              </a:rPr>
              <a:t>if (parseF())</a:t>
            </a:r>
            <a:r>
              <a:rPr lang="en-US" altLang="ja-JP" sz="2400" dirty="0"/>
              <a:t> {</a:t>
            </a:r>
          </a:p>
          <a:p>
            <a:pPr eaLnBrk="1" hangingPunct="1">
              <a:spcBef>
                <a:spcPct val="0"/>
              </a:spcBef>
              <a:buClrTx/>
              <a:buSzTx/>
              <a:buFontTx/>
              <a:buNone/>
            </a:pPr>
            <a:r>
              <a:rPr lang="en-US" altLang="ja-JP" sz="2400" dirty="0"/>
              <a:t>        if (token == “+”) {</a:t>
            </a:r>
          </a:p>
          <a:p>
            <a:pPr eaLnBrk="1" hangingPunct="1">
              <a:spcBef>
                <a:spcPct val="0"/>
              </a:spcBef>
              <a:buClrTx/>
              <a:buSzTx/>
              <a:buFontTx/>
              <a:buNone/>
            </a:pPr>
            <a:r>
              <a:rPr lang="en-US" altLang="ja-JP" sz="2400" dirty="0"/>
              <a:t>             proceed();</a:t>
            </a:r>
          </a:p>
          <a:p>
            <a:pPr eaLnBrk="1" hangingPunct="1">
              <a:spcBef>
                <a:spcPct val="0"/>
              </a:spcBef>
              <a:buClrTx/>
              <a:buSzTx/>
              <a:buFontTx/>
              <a:buNone/>
            </a:pPr>
            <a:r>
              <a:rPr lang="en-US" altLang="ja-JP" sz="2400" dirty="0"/>
              <a:t>             if (parseF()) { </a:t>
            </a:r>
          </a:p>
          <a:p>
            <a:pPr eaLnBrk="1" hangingPunct="1">
              <a:spcBef>
                <a:spcPct val="0"/>
              </a:spcBef>
              <a:buClrTx/>
              <a:buSzTx/>
              <a:buFontTx/>
              <a:buNone/>
            </a:pPr>
            <a:r>
              <a:rPr lang="en-US" altLang="ja-JP" sz="2400" dirty="0"/>
              <a:t>                 return true; </a:t>
            </a:r>
            <a:r>
              <a:rPr lang="en-US" altLang="ja-JP" sz="2000" dirty="0">
                <a:solidFill>
                  <a:srgbClr val="FFFF99"/>
                </a:solidFill>
              </a:rPr>
              <a:t>// </a:t>
            </a:r>
            <a:r>
              <a:rPr lang="ja-JP" altLang="en-US" sz="2000" dirty="0">
                <a:solidFill>
                  <a:srgbClr val="FFFF99"/>
                </a:solidFill>
              </a:rPr>
              <a:t>解析完了</a:t>
            </a:r>
            <a:endParaRPr lang="en-US" altLang="ja-JP" sz="2000" dirty="0"/>
          </a:p>
          <a:p>
            <a:pPr eaLnBrk="1" hangingPunct="1">
              <a:spcBef>
                <a:spcPct val="0"/>
              </a:spcBef>
              <a:buClrTx/>
              <a:buSzTx/>
              <a:buFontTx/>
              <a:buNone/>
            </a:pPr>
            <a:r>
              <a:rPr lang="en-US" altLang="ja-JP" sz="2400" dirty="0"/>
              <a:t>             } else {</a:t>
            </a:r>
            <a:r>
              <a:rPr lang="ja-JP" altLang="en-US" sz="2400" dirty="0"/>
              <a:t> </a:t>
            </a:r>
            <a:r>
              <a:rPr lang="en-US" altLang="ja-JP" sz="2400" dirty="0"/>
              <a:t>backtrack (</a:t>
            </a:r>
            <a:r>
              <a:rPr lang="en-US" altLang="ja-JP" sz="2400" dirty="0" err="1"/>
              <a:t>backPoint</a:t>
            </a:r>
            <a:r>
              <a:rPr lang="en-US" altLang="ja-JP" sz="2400" dirty="0"/>
              <a:t>);  return false; } </a:t>
            </a:r>
          </a:p>
          <a:p>
            <a:pPr eaLnBrk="1" hangingPunct="1">
              <a:spcBef>
                <a:spcPct val="0"/>
              </a:spcBef>
              <a:buClrTx/>
              <a:buSzTx/>
              <a:buFontTx/>
              <a:buNone/>
            </a:pPr>
            <a:r>
              <a:rPr lang="en-US" altLang="ja-JP" sz="2400" dirty="0"/>
              <a:t>        } else { backtrack (</a:t>
            </a:r>
            <a:r>
              <a:rPr lang="en-US" altLang="ja-JP" sz="2400" dirty="0" err="1"/>
              <a:t>backPoint</a:t>
            </a:r>
            <a:r>
              <a:rPr lang="en-US" altLang="ja-JP" sz="2400" dirty="0"/>
              <a:t>);  return false; }</a:t>
            </a:r>
          </a:p>
          <a:p>
            <a:pPr eaLnBrk="1" hangingPunct="1">
              <a:spcBef>
                <a:spcPct val="0"/>
              </a:spcBef>
              <a:buClrTx/>
              <a:buSzTx/>
              <a:buFontTx/>
              <a:buNone/>
            </a:pPr>
            <a:r>
              <a:rPr lang="en-US" altLang="ja-JP" sz="2400" dirty="0"/>
              <a:t>    } else { backtrack (</a:t>
            </a:r>
            <a:r>
              <a:rPr lang="en-US" altLang="ja-JP" sz="2400" dirty="0" err="1"/>
              <a:t>backPoint</a:t>
            </a:r>
            <a:r>
              <a:rPr lang="en-US" altLang="ja-JP" sz="2400" dirty="0"/>
              <a:t>);  return false; }</a:t>
            </a:r>
          </a:p>
          <a:p>
            <a:pPr eaLnBrk="1" hangingPunct="1">
              <a:spcBef>
                <a:spcPct val="0"/>
              </a:spcBef>
              <a:buClrTx/>
              <a:buSzTx/>
              <a:buFontTx/>
              <a:buNone/>
            </a:pPr>
            <a:r>
              <a:rPr lang="en-US" altLang="ja-JP" sz="2400" dirty="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72070"/>
                                        </p:tgtEl>
                                        <p:attrNameLst>
                                          <p:attrName>style.visibility</p:attrName>
                                        </p:attrNameLst>
                                      </p:cBhvr>
                                      <p:to>
                                        <p:strVal val="visible"/>
                                      </p:to>
                                    </p:set>
                                    <p:animEffect transition="in" filter="checkerboard(across)">
                                      <p:cBhvr>
                                        <p:cTn id="7" dur="500"/>
                                        <p:tgtEl>
                                          <p:spTgt spid="4720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2070" grpId="0" animBg="1"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1066800" y="304800"/>
            <a:ext cx="75438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構文解析の例</a:t>
            </a:r>
          </a:p>
        </p:txBody>
      </p:sp>
      <p:sp>
        <p:nvSpPr>
          <p:cNvPr id="65539" name="Text Box 3"/>
          <p:cNvSpPr txBox="1">
            <a:spLocks noChangeArrowheads="1"/>
          </p:cNvSpPr>
          <p:nvPr/>
        </p:nvSpPr>
        <p:spPr bwMode="auto">
          <a:xfrm>
            <a:off x="1143000" y="1219200"/>
            <a:ext cx="2938923"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dirty="0"/>
              <a:t>入力列 : </a:t>
            </a:r>
            <a:r>
              <a:rPr lang="en-US" altLang="ja-JP" dirty="0"/>
              <a:t>“c” </a:t>
            </a:r>
            <a:r>
              <a:rPr lang="en-US" altLang="ja-JP" u="sng" dirty="0">
                <a:solidFill>
                  <a:srgbClr val="FF99FF"/>
                </a:solidFill>
              </a:rPr>
              <a:t>“</a:t>
            </a:r>
            <a:r>
              <a:rPr lang="en-US" altLang="ja-JP" b="1" u="sng" dirty="0">
                <a:solidFill>
                  <a:srgbClr val="FF99FF"/>
                </a:solidFill>
              </a:rPr>
              <a:t>$</a:t>
            </a:r>
            <a:r>
              <a:rPr lang="en-US" altLang="ja-JP" u="sng" dirty="0">
                <a:solidFill>
                  <a:srgbClr val="FF99FF"/>
                </a:solidFill>
              </a:rPr>
              <a:t>”</a:t>
            </a:r>
          </a:p>
        </p:txBody>
      </p:sp>
      <p:sp>
        <p:nvSpPr>
          <p:cNvPr id="65541" name="正方形/長方形 4"/>
          <p:cNvSpPr>
            <a:spLocks noChangeArrowheads="1"/>
          </p:cNvSpPr>
          <p:nvPr/>
        </p:nvSpPr>
        <p:spPr bwMode="auto">
          <a:xfrm>
            <a:off x="381000" y="1828800"/>
            <a:ext cx="6400800" cy="48768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dirty="0" err="1"/>
              <a:t>boolean</a:t>
            </a:r>
            <a:r>
              <a:rPr lang="en-US" altLang="ja-JP" sz="2400" dirty="0"/>
              <a:t> </a:t>
            </a:r>
            <a:r>
              <a:rPr lang="en-US" altLang="ja-JP" sz="2400" dirty="0" err="1"/>
              <a:t>parseE</a:t>
            </a:r>
            <a:r>
              <a:rPr lang="en-US" altLang="ja-JP" sz="2400" dirty="0"/>
              <a:t>(){</a:t>
            </a:r>
          </a:p>
          <a:p>
            <a:pPr eaLnBrk="1" hangingPunct="1">
              <a:spcBef>
                <a:spcPct val="0"/>
              </a:spcBef>
              <a:buClrTx/>
              <a:buSzTx/>
              <a:buFontTx/>
              <a:buNone/>
            </a:pPr>
            <a:r>
              <a:rPr lang="en-US" altLang="ja-JP" sz="2400" dirty="0"/>
              <a:t>   int </a:t>
            </a:r>
            <a:r>
              <a:rPr lang="en-US" altLang="ja-JP" sz="2400" dirty="0" err="1"/>
              <a:t>backPoint</a:t>
            </a:r>
            <a:r>
              <a:rPr lang="en-US" altLang="ja-JP" sz="2400" dirty="0"/>
              <a:t> = loc;   </a:t>
            </a:r>
            <a:r>
              <a:rPr lang="en-US" altLang="ja-JP" sz="2000" dirty="0">
                <a:solidFill>
                  <a:srgbClr val="FFFF99"/>
                </a:solidFill>
              </a:rPr>
              <a:t>// </a:t>
            </a:r>
            <a:r>
              <a:rPr lang="ja-JP" altLang="en-US" sz="2000" dirty="0">
                <a:solidFill>
                  <a:srgbClr val="FFFF99"/>
                </a:solidFill>
              </a:rPr>
              <a:t>開始位置を記憶</a:t>
            </a:r>
            <a:endParaRPr lang="en-US" altLang="ja-JP" sz="2000" dirty="0"/>
          </a:p>
          <a:p>
            <a:pPr eaLnBrk="1" hangingPunct="1">
              <a:spcBef>
                <a:spcPct val="0"/>
              </a:spcBef>
              <a:buClrTx/>
              <a:buSzTx/>
              <a:buFontTx/>
              <a:buNone/>
            </a:pPr>
            <a:r>
              <a:rPr lang="en-US" altLang="ja-JP" sz="2400" dirty="0"/>
              <a:t>   </a:t>
            </a:r>
            <a:r>
              <a:rPr lang="en-US" altLang="ja-JP" sz="2400" u="sng" dirty="0">
                <a:solidFill>
                  <a:srgbClr val="FF99FF"/>
                </a:solidFill>
              </a:rPr>
              <a:t>if (parseT())</a:t>
            </a:r>
            <a:r>
              <a:rPr lang="en-US" altLang="ja-JP" sz="2400" dirty="0"/>
              <a:t> {</a:t>
            </a:r>
          </a:p>
          <a:p>
            <a:pPr eaLnBrk="1" hangingPunct="1">
              <a:spcBef>
                <a:spcPct val="0"/>
              </a:spcBef>
              <a:buClrTx/>
              <a:buSzTx/>
              <a:buFontTx/>
              <a:buNone/>
            </a:pPr>
            <a:r>
              <a:rPr lang="en-US" altLang="ja-JP" sz="2400" dirty="0"/>
              <a:t>        if (token == “$”) </a:t>
            </a:r>
            <a:endParaRPr lang="en-US" altLang="ja-JP" sz="2400" dirty="0">
              <a:solidFill>
                <a:srgbClr val="FFFF99"/>
              </a:solidFill>
            </a:endParaRPr>
          </a:p>
          <a:p>
            <a:pPr eaLnBrk="1" hangingPunct="1">
              <a:spcBef>
                <a:spcPct val="0"/>
              </a:spcBef>
              <a:buClrTx/>
              <a:buSzTx/>
              <a:buFontTx/>
              <a:buNone/>
            </a:pPr>
            <a:r>
              <a:rPr lang="en-US" altLang="ja-JP" sz="2400" dirty="0"/>
              <a:t>             proceed();  return true;      </a:t>
            </a:r>
            <a:r>
              <a:rPr lang="en-US" altLang="ja-JP" sz="2000" dirty="0">
                <a:solidFill>
                  <a:srgbClr val="FFFF99"/>
                </a:solidFill>
              </a:rPr>
              <a:t>// </a:t>
            </a:r>
            <a:r>
              <a:rPr lang="ja-JP" altLang="en-US" sz="2000" dirty="0">
                <a:solidFill>
                  <a:srgbClr val="FFFF99"/>
                </a:solidFill>
              </a:rPr>
              <a:t>解析完了</a:t>
            </a:r>
            <a:endParaRPr lang="en-US" altLang="ja-JP" sz="2000" dirty="0"/>
          </a:p>
          <a:p>
            <a:pPr eaLnBrk="1" hangingPunct="1">
              <a:spcBef>
                <a:spcPct val="0"/>
              </a:spcBef>
              <a:buClrTx/>
              <a:buSzTx/>
              <a:buFontTx/>
              <a:buNone/>
            </a:pPr>
            <a:r>
              <a:rPr lang="en-US" altLang="ja-JP" sz="2400" dirty="0"/>
              <a:t>        } else backtrack (</a:t>
            </a:r>
            <a:r>
              <a:rPr lang="en-US" altLang="ja-JP" sz="2400" dirty="0" err="1"/>
              <a:t>backPoint</a:t>
            </a:r>
            <a:r>
              <a:rPr lang="en-US" altLang="ja-JP" sz="2400" dirty="0"/>
              <a:t>); </a:t>
            </a:r>
            <a:r>
              <a:rPr lang="en-US" altLang="ja-JP" sz="2000" dirty="0">
                <a:solidFill>
                  <a:srgbClr val="FFFF99"/>
                </a:solidFill>
              </a:rPr>
              <a:t>// </a:t>
            </a:r>
            <a:r>
              <a:rPr lang="ja-JP" altLang="en-US" sz="2000" dirty="0">
                <a:solidFill>
                  <a:srgbClr val="FFFF99"/>
                </a:solidFill>
              </a:rPr>
              <a:t>解析失敗</a:t>
            </a:r>
            <a:endParaRPr lang="en-US" altLang="ja-JP" sz="2000" dirty="0"/>
          </a:p>
          <a:p>
            <a:pPr eaLnBrk="1" hangingPunct="1">
              <a:spcBef>
                <a:spcPct val="0"/>
              </a:spcBef>
              <a:buClrTx/>
              <a:buSzTx/>
              <a:buFontTx/>
              <a:buNone/>
            </a:pPr>
            <a:r>
              <a:rPr lang="en-US" altLang="ja-JP" sz="2400" dirty="0"/>
              <a:t>   }</a:t>
            </a:r>
          </a:p>
          <a:p>
            <a:pPr eaLnBrk="1" hangingPunct="1">
              <a:spcBef>
                <a:spcPct val="0"/>
              </a:spcBef>
              <a:buClrTx/>
              <a:buSzTx/>
              <a:buFontTx/>
              <a:buNone/>
            </a:pPr>
            <a:r>
              <a:rPr lang="en-US" altLang="ja-JP" sz="2400" dirty="0"/>
              <a:t>   if (parseF()) {</a:t>
            </a:r>
          </a:p>
          <a:p>
            <a:pPr eaLnBrk="1" hangingPunct="1">
              <a:spcBef>
                <a:spcPct val="0"/>
              </a:spcBef>
              <a:buClrTx/>
              <a:buSzTx/>
              <a:buFontTx/>
              <a:buNone/>
            </a:pPr>
            <a:r>
              <a:rPr lang="en-US" altLang="ja-JP" sz="2400" dirty="0"/>
              <a:t>         if (token == “$”) {</a:t>
            </a:r>
            <a:endParaRPr lang="en-US" altLang="ja-JP" sz="2400" dirty="0">
              <a:solidFill>
                <a:srgbClr val="FFFF99"/>
              </a:solidFill>
            </a:endParaRPr>
          </a:p>
          <a:p>
            <a:pPr eaLnBrk="1" hangingPunct="1">
              <a:spcBef>
                <a:spcPct val="0"/>
              </a:spcBef>
              <a:buClrTx/>
              <a:buSzTx/>
              <a:buFontTx/>
              <a:buNone/>
            </a:pPr>
            <a:r>
              <a:rPr lang="en-US" altLang="ja-JP" sz="2400" dirty="0"/>
              <a:t>             proceed();  return true;      </a:t>
            </a:r>
            <a:r>
              <a:rPr lang="en-US" altLang="ja-JP" sz="2000" dirty="0">
                <a:solidFill>
                  <a:srgbClr val="FFFF99"/>
                </a:solidFill>
              </a:rPr>
              <a:t>// </a:t>
            </a:r>
            <a:r>
              <a:rPr lang="ja-JP" altLang="en-US" sz="2000" dirty="0">
                <a:solidFill>
                  <a:srgbClr val="FFFF99"/>
                </a:solidFill>
              </a:rPr>
              <a:t>解析完了</a:t>
            </a:r>
            <a:endParaRPr lang="en-US" altLang="ja-JP" sz="2000" dirty="0"/>
          </a:p>
          <a:p>
            <a:pPr eaLnBrk="1" hangingPunct="1">
              <a:spcBef>
                <a:spcPct val="0"/>
              </a:spcBef>
              <a:buClrTx/>
              <a:buSzTx/>
              <a:buFontTx/>
              <a:buNone/>
            </a:pPr>
            <a:r>
              <a:rPr lang="en-US" altLang="ja-JP" sz="2400" dirty="0"/>
              <a:t>        } else { backtrack (</a:t>
            </a:r>
            <a:r>
              <a:rPr lang="en-US" altLang="ja-JP" sz="2400" dirty="0" err="1"/>
              <a:t>backPoint</a:t>
            </a:r>
            <a:r>
              <a:rPr lang="en-US" altLang="ja-JP" sz="2400" dirty="0"/>
              <a:t>); return false; }</a:t>
            </a:r>
          </a:p>
          <a:p>
            <a:pPr eaLnBrk="1" hangingPunct="1">
              <a:spcBef>
                <a:spcPct val="0"/>
              </a:spcBef>
              <a:buClrTx/>
              <a:buSzTx/>
              <a:buFontTx/>
              <a:buNone/>
            </a:pPr>
            <a:r>
              <a:rPr lang="en-US" altLang="ja-JP" sz="2400" dirty="0"/>
              <a:t>   } else { backtrack (</a:t>
            </a:r>
            <a:r>
              <a:rPr lang="en-US" altLang="ja-JP" sz="2400" dirty="0" err="1"/>
              <a:t>backPoint</a:t>
            </a:r>
            <a:r>
              <a:rPr lang="en-US" altLang="ja-JP" sz="2400" dirty="0"/>
              <a:t>); return false; }</a:t>
            </a:r>
          </a:p>
          <a:p>
            <a:pPr eaLnBrk="1" hangingPunct="1">
              <a:spcBef>
                <a:spcPct val="0"/>
              </a:spcBef>
              <a:buClrTx/>
              <a:buSzTx/>
              <a:buFontTx/>
              <a:buNone/>
            </a:pPr>
            <a:r>
              <a:rPr lang="en-US" altLang="ja-JP" sz="2400" dirty="0"/>
              <a:t>}</a:t>
            </a:r>
          </a:p>
        </p:txBody>
      </p:sp>
      <p:sp>
        <p:nvSpPr>
          <p:cNvPr id="65542" name="正方形/長方形 4"/>
          <p:cNvSpPr>
            <a:spLocks noChangeArrowheads="1"/>
          </p:cNvSpPr>
          <p:nvPr/>
        </p:nvSpPr>
        <p:spPr bwMode="auto">
          <a:xfrm>
            <a:off x="2209800" y="2133600"/>
            <a:ext cx="6768000" cy="44958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dirty="0" err="1"/>
              <a:t>boolean</a:t>
            </a:r>
            <a:r>
              <a:rPr lang="en-US" altLang="ja-JP" sz="2400" dirty="0"/>
              <a:t> parseT(){</a:t>
            </a:r>
          </a:p>
          <a:p>
            <a:pPr eaLnBrk="1" hangingPunct="1">
              <a:spcBef>
                <a:spcPct val="0"/>
              </a:spcBef>
              <a:buClrTx/>
              <a:buSzTx/>
              <a:buFontTx/>
              <a:buNone/>
            </a:pPr>
            <a:r>
              <a:rPr lang="en-US" altLang="ja-JP" sz="2400" dirty="0"/>
              <a:t>   int </a:t>
            </a:r>
            <a:r>
              <a:rPr lang="en-US" altLang="ja-JP" sz="2400" dirty="0" err="1"/>
              <a:t>backPoint</a:t>
            </a:r>
            <a:r>
              <a:rPr lang="en-US" altLang="ja-JP" sz="2400" dirty="0"/>
              <a:t> = loc; </a:t>
            </a:r>
            <a:r>
              <a:rPr lang="en-US" altLang="ja-JP" sz="2000" dirty="0">
                <a:solidFill>
                  <a:srgbClr val="FFFF99"/>
                </a:solidFill>
              </a:rPr>
              <a:t>// </a:t>
            </a:r>
            <a:r>
              <a:rPr lang="ja-JP" altLang="en-US" sz="2000" dirty="0">
                <a:solidFill>
                  <a:srgbClr val="FFFF99"/>
                </a:solidFill>
              </a:rPr>
              <a:t>開始位置を記憶</a:t>
            </a:r>
          </a:p>
          <a:p>
            <a:pPr eaLnBrk="1" hangingPunct="1">
              <a:spcBef>
                <a:spcPct val="0"/>
              </a:spcBef>
              <a:buClrTx/>
              <a:buSzTx/>
              <a:buFontTx/>
              <a:buNone/>
            </a:pPr>
            <a:r>
              <a:rPr lang="en-US" altLang="ja-JP" sz="2400" dirty="0"/>
              <a:t>   if (parseF()) {</a:t>
            </a:r>
          </a:p>
          <a:p>
            <a:pPr eaLnBrk="1" hangingPunct="1">
              <a:spcBef>
                <a:spcPct val="0"/>
              </a:spcBef>
              <a:buClrTx/>
              <a:buSzTx/>
              <a:buFontTx/>
              <a:buNone/>
            </a:pPr>
            <a:r>
              <a:rPr lang="en-US" altLang="ja-JP" sz="2400" dirty="0"/>
              <a:t>        </a:t>
            </a:r>
            <a:r>
              <a:rPr lang="en-US" altLang="ja-JP" sz="2400" u="sng" dirty="0">
                <a:solidFill>
                  <a:srgbClr val="FF99FF"/>
                </a:solidFill>
              </a:rPr>
              <a:t>if (token == “+”)</a:t>
            </a:r>
            <a:r>
              <a:rPr lang="en-US" altLang="ja-JP" sz="2400" dirty="0"/>
              <a:t> {</a:t>
            </a:r>
          </a:p>
          <a:p>
            <a:pPr eaLnBrk="1" hangingPunct="1">
              <a:spcBef>
                <a:spcPct val="0"/>
              </a:spcBef>
              <a:buClrTx/>
              <a:buSzTx/>
              <a:buFontTx/>
              <a:buNone/>
            </a:pPr>
            <a:r>
              <a:rPr lang="en-US" altLang="ja-JP" sz="2400" dirty="0"/>
              <a:t>             proceed();</a:t>
            </a:r>
          </a:p>
          <a:p>
            <a:pPr eaLnBrk="1" hangingPunct="1">
              <a:spcBef>
                <a:spcPct val="0"/>
              </a:spcBef>
              <a:buClrTx/>
              <a:buSzTx/>
              <a:buFontTx/>
              <a:buNone/>
            </a:pPr>
            <a:r>
              <a:rPr lang="en-US" altLang="ja-JP" sz="2400" dirty="0"/>
              <a:t>             if (parseF()) { </a:t>
            </a:r>
          </a:p>
          <a:p>
            <a:pPr eaLnBrk="1" hangingPunct="1">
              <a:spcBef>
                <a:spcPct val="0"/>
              </a:spcBef>
              <a:buClrTx/>
              <a:buSzTx/>
              <a:buFontTx/>
              <a:buNone/>
            </a:pPr>
            <a:r>
              <a:rPr lang="en-US" altLang="ja-JP" sz="2400" dirty="0"/>
              <a:t>                 return true; </a:t>
            </a:r>
            <a:r>
              <a:rPr lang="en-US" altLang="ja-JP" sz="2000" dirty="0">
                <a:solidFill>
                  <a:srgbClr val="FFFF99"/>
                </a:solidFill>
              </a:rPr>
              <a:t>// </a:t>
            </a:r>
            <a:r>
              <a:rPr lang="ja-JP" altLang="en-US" sz="2000" dirty="0">
                <a:solidFill>
                  <a:srgbClr val="FFFF99"/>
                </a:solidFill>
              </a:rPr>
              <a:t>解析完了</a:t>
            </a:r>
            <a:endParaRPr lang="en-US" altLang="ja-JP" sz="2000" dirty="0"/>
          </a:p>
          <a:p>
            <a:pPr eaLnBrk="1" hangingPunct="1">
              <a:spcBef>
                <a:spcPct val="0"/>
              </a:spcBef>
              <a:buClrTx/>
              <a:buSzTx/>
              <a:buFontTx/>
              <a:buNone/>
            </a:pPr>
            <a:r>
              <a:rPr lang="en-US" altLang="ja-JP" sz="2400" dirty="0"/>
              <a:t>             } else {</a:t>
            </a:r>
            <a:r>
              <a:rPr lang="ja-JP" altLang="en-US" sz="2400" dirty="0"/>
              <a:t> </a:t>
            </a:r>
            <a:r>
              <a:rPr lang="en-US" altLang="ja-JP" sz="2400" dirty="0"/>
              <a:t>backtrack (</a:t>
            </a:r>
            <a:r>
              <a:rPr lang="en-US" altLang="ja-JP" sz="2400" dirty="0" err="1"/>
              <a:t>backPoint</a:t>
            </a:r>
            <a:r>
              <a:rPr lang="en-US" altLang="ja-JP" sz="2400" dirty="0"/>
              <a:t>);  return false; } </a:t>
            </a:r>
          </a:p>
          <a:p>
            <a:pPr eaLnBrk="1" hangingPunct="1">
              <a:spcBef>
                <a:spcPct val="0"/>
              </a:spcBef>
              <a:buClrTx/>
              <a:buSzTx/>
              <a:buFontTx/>
              <a:buNone/>
            </a:pPr>
            <a:r>
              <a:rPr lang="en-US" altLang="ja-JP" sz="2400" dirty="0"/>
              <a:t>        } else { </a:t>
            </a:r>
            <a:r>
              <a:rPr lang="en-US" altLang="ja-JP" sz="2400" u="sng" dirty="0">
                <a:solidFill>
                  <a:srgbClr val="FF99FF"/>
                </a:solidFill>
              </a:rPr>
              <a:t>backtrack (</a:t>
            </a:r>
            <a:r>
              <a:rPr lang="en-US" altLang="ja-JP" sz="2400" u="sng" dirty="0" err="1">
                <a:solidFill>
                  <a:srgbClr val="FF99FF"/>
                </a:solidFill>
              </a:rPr>
              <a:t>backPoint</a:t>
            </a:r>
            <a:r>
              <a:rPr lang="en-US" altLang="ja-JP" sz="2400" u="sng" dirty="0">
                <a:solidFill>
                  <a:srgbClr val="FF99FF"/>
                </a:solidFill>
              </a:rPr>
              <a:t>);</a:t>
            </a:r>
            <a:r>
              <a:rPr lang="en-US" altLang="ja-JP" sz="2400" dirty="0"/>
              <a:t>  return false; }</a:t>
            </a:r>
          </a:p>
          <a:p>
            <a:pPr eaLnBrk="1" hangingPunct="1">
              <a:spcBef>
                <a:spcPct val="0"/>
              </a:spcBef>
              <a:buClrTx/>
              <a:buSzTx/>
              <a:buFontTx/>
              <a:buNone/>
            </a:pPr>
            <a:r>
              <a:rPr lang="en-US" altLang="ja-JP" sz="2400" dirty="0"/>
              <a:t>    } else { backtrack (</a:t>
            </a:r>
            <a:r>
              <a:rPr lang="en-US" altLang="ja-JP" sz="2400" dirty="0" err="1"/>
              <a:t>backPoint</a:t>
            </a:r>
            <a:r>
              <a:rPr lang="en-US" altLang="ja-JP" sz="2400" dirty="0"/>
              <a:t>);  return false; }</a:t>
            </a:r>
          </a:p>
          <a:p>
            <a:pPr eaLnBrk="1" hangingPunct="1">
              <a:spcBef>
                <a:spcPct val="0"/>
              </a:spcBef>
              <a:buClrTx/>
              <a:buSzTx/>
              <a:buFontTx/>
              <a:buNone/>
            </a:pPr>
            <a:r>
              <a:rPr lang="en-US" altLang="ja-JP" sz="2400" dirty="0"/>
              <a:t>}</a:t>
            </a:r>
          </a:p>
        </p:txBody>
      </p:sp>
      <p:sp useBgFill="1">
        <p:nvSpPr>
          <p:cNvPr id="473095" name="AutoShape 7"/>
          <p:cNvSpPr>
            <a:spLocks noChangeArrowheads="1"/>
          </p:cNvSpPr>
          <p:nvPr/>
        </p:nvSpPr>
        <p:spPr bwMode="auto">
          <a:xfrm>
            <a:off x="4267200" y="5943600"/>
            <a:ext cx="2286000" cy="381000"/>
          </a:xfrm>
          <a:prstGeom prst="wedgeRoundRectCallout">
            <a:avLst>
              <a:gd name="adj1" fmla="val -25347"/>
              <a:gd name="adj2" fmla="val -160833"/>
              <a:gd name="adj3" fmla="val 16667"/>
            </a:avLst>
          </a:prstGeom>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latin typeface="Tahoma" panose="020B0604030504040204" pitchFamily="34" charset="0"/>
              </a:rPr>
              <a:t>開始位置に戻る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73095"/>
                                        </p:tgtEl>
                                        <p:attrNameLst>
                                          <p:attrName>style.visibility</p:attrName>
                                        </p:attrNameLst>
                                      </p:cBhvr>
                                      <p:to>
                                        <p:strVal val="visible"/>
                                      </p:to>
                                    </p:set>
                                    <p:animEffect transition="in" filter="checkerboard(across)">
                                      <p:cBhvr>
                                        <p:cTn id="7" dur="500"/>
                                        <p:tgtEl>
                                          <p:spTgt spid="4730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3095" grpId="0" animBg="1" autoUpdateAnimBg="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1066800" y="304800"/>
            <a:ext cx="75438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構文解析の例</a:t>
            </a:r>
          </a:p>
        </p:txBody>
      </p:sp>
      <p:sp>
        <p:nvSpPr>
          <p:cNvPr id="66563" name="Text Box 3"/>
          <p:cNvSpPr txBox="1">
            <a:spLocks noChangeArrowheads="1"/>
          </p:cNvSpPr>
          <p:nvPr/>
        </p:nvSpPr>
        <p:spPr bwMode="auto">
          <a:xfrm>
            <a:off x="1143000" y="1219200"/>
            <a:ext cx="2938923"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dirty="0"/>
              <a:t>入力列 : </a:t>
            </a:r>
            <a:r>
              <a:rPr lang="en-US" altLang="ja-JP" u="sng" dirty="0">
                <a:solidFill>
                  <a:srgbClr val="FF99FF"/>
                </a:solidFill>
              </a:rPr>
              <a:t>“</a:t>
            </a:r>
            <a:r>
              <a:rPr lang="en-US" altLang="ja-JP" b="1" u="sng" dirty="0">
                <a:solidFill>
                  <a:srgbClr val="FF99FF"/>
                </a:solidFill>
              </a:rPr>
              <a:t>c</a:t>
            </a:r>
            <a:r>
              <a:rPr lang="en-US" altLang="ja-JP" u="sng" dirty="0">
                <a:solidFill>
                  <a:srgbClr val="FF99FF"/>
                </a:solidFill>
              </a:rPr>
              <a:t>”</a:t>
            </a:r>
            <a:r>
              <a:rPr lang="en-US" altLang="ja-JP" dirty="0"/>
              <a:t> “$”</a:t>
            </a:r>
          </a:p>
        </p:txBody>
      </p:sp>
      <p:sp>
        <p:nvSpPr>
          <p:cNvPr id="66565" name="正方形/長方形 4"/>
          <p:cNvSpPr>
            <a:spLocks noChangeArrowheads="1"/>
          </p:cNvSpPr>
          <p:nvPr/>
        </p:nvSpPr>
        <p:spPr bwMode="auto">
          <a:xfrm>
            <a:off x="381000" y="1828800"/>
            <a:ext cx="6400800" cy="48768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dirty="0" err="1"/>
              <a:t>boolean</a:t>
            </a:r>
            <a:r>
              <a:rPr lang="en-US" altLang="ja-JP" sz="2400" dirty="0"/>
              <a:t> </a:t>
            </a:r>
            <a:r>
              <a:rPr lang="en-US" altLang="ja-JP" sz="2400" dirty="0" err="1"/>
              <a:t>parseE</a:t>
            </a:r>
            <a:r>
              <a:rPr lang="en-US" altLang="ja-JP" sz="2400" dirty="0"/>
              <a:t>(){</a:t>
            </a:r>
          </a:p>
          <a:p>
            <a:pPr eaLnBrk="1" hangingPunct="1">
              <a:spcBef>
                <a:spcPct val="0"/>
              </a:spcBef>
              <a:buClrTx/>
              <a:buSzTx/>
              <a:buFontTx/>
              <a:buNone/>
            </a:pPr>
            <a:r>
              <a:rPr lang="en-US" altLang="ja-JP" sz="2400" dirty="0"/>
              <a:t>   int </a:t>
            </a:r>
            <a:r>
              <a:rPr lang="en-US" altLang="ja-JP" sz="2400" dirty="0" err="1"/>
              <a:t>backPoint</a:t>
            </a:r>
            <a:r>
              <a:rPr lang="en-US" altLang="ja-JP" sz="2400" dirty="0"/>
              <a:t> = loc;   </a:t>
            </a:r>
            <a:r>
              <a:rPr lang="en-US" altLang="ja-JP" sz="2000" dirty="0">
                <a:solidFill>
                  <a:srgbClr val="FFFF99"/>
                </a:solidFill>
              </a:rPr>
              <a:t>// </a:t>
            </a:r>
            <a:r>
              <a:rPr lang="ja-JP" altLang="en-US" sz="2000" dirty="0">
                <a:solidFill>
                  <a:srgbClr val="FFFF99"/>
                </a:solidFill>
              </a:rPr>
              <a:t>開始位置を記憶</a:t>
            </a:r>
            <a:endParaRPr lang="en-US" altLang="ja-JP" sz="2000" dirty="0"/>
          </a:p>
          <a:p>
            <a:pPr eaLnBrk="1" hangingPunct="1">
              <a:spcBef>
                <a:spcPct val="0"/>
              </a:spcBef>
              <a:buClrTx/>
              <a:buSzTx/>
              <a:buFontTx/>
              <a:buNone/>
            </a:pPr>
            <a:r>
              <a:rPr lang="en-US" altLang="ja-JP" sz="2400" dirty="0"/>
              <a:t>   </a:t>
            </a:r>
            <a:r>
              <a:rPr lang="en-US" altLang="ja-JP" sz="2400" u="sng" dirty="0">
                <a:solidFill>
                  <a:srgbClr val="FF99FF"/>
                </a:solidFill>
              </a:rPr>
              <a:t>if (parseT())</a:t>
            </a:r>
            <a:r>
              <a:rPr lang="en-US" altLang="ja-JP" sz="2400" dirty="0"/>
              <a:t> {</a:t>
            </a:r>
          </a:p>
          <a:p>
            <a:pPr eaLnBrk="1" hangingPunct="1">
              <a:spcBef>
                <a:spcPct val="0"/>
              </a:spcBef>
              <a:buClrTx/>
              <a:buSzTx/>
              <a:buFontTx/>
              <a:buNone/>
            </a:pPr>
            <a:r>
              <a:rPr lang="en-US" altLang="ja-JP" sz="2400" dirty="0"/>
              <a:t>        if (token == “$”) </a:t>
            </a:r>
            <a:endParaRPr lang="en-US" altLang="ja-JP" sz="2400" dirty="0">
              <a:solidFill>
                <a:srgbClr val="FFFF99"/>
              </a:solidFill>
            </a:endParaRPr>
          </a:p>
          <a:p>
            <a:pPr eaLnBrk="1" hangingPunct="1">
              <a:spcBef>
                <a:spcPct val="0"/>
              </a:spcBef>
              <a:buClrTx/>
              <a:buSzTx/>
              <a:buFontTx/>
              <a:buNone/>
            </a:pPr>
            <a:r>
              <a:rPr lang="en-US" altLang="ja-JP" sz="2400" dirty="0"/>
              <a:t>             proceed();  return true;      </a:t>
            </a:r>
            <a:r>
              <a:rPr lang="en-US" altLang="ja-JP" sz="2000" dirty="0">
                <a:solidFill>
                  <a:srgbClr val="FFFF99"/>
                </a:solidFill>
              </a:rPr>
              <a:t>// </a:t>
            </a:r>
            <a:r>
              <a:rPr lang="ja-JP" altLang="en-US" sz="2000" dirty="0">
                <a:solidFill>
                  <a:srgbClr val="FFFF99"/>
                </a:solidFill>
              </a:rPr>
              <a:t>解析完了</a:t>
            </a:r>
            <a:endParaRPr lang="en-US" altLang="ja-JP" sz="2000" dirty="0"/>
          </a:p>
          <a:p>
            <a:pPr eaLnBrk="1" hangingPunct="1">
              <a:spcBef>
                <a:spcPct val="0"/>
              </a:spcBef>
              <a:buClrTx/>
              <a:buSzTx/>
              <a:buFontTx/>
              <a:buNone/>
            </a:pPr>
            <a:r>
              <a:rPr lang="en-US" altLang="ja-JP" sz="2400" dirty="0"/>
              <a:t>        } else backtrack (</a:t>
            </a:r>
            <a:r>
              <a:rPr lang="en-US" altLang="ja-JP" sz="2400" dirty="0" err="1"/>
              <a:t>backPoint</a:t>
            </a:r>
            <a:r>
              <a:rPr lang="en-US" altLang="ja-JP" sz="2400" dirty="0"/>
              <a:t>); </a:t>
            </a:r>
            <a:r>
              <a:rPr lang="en-US" altLang="ja-JP" sz="2000" dirty="0">
                <a:solidFill>
                  <a:srgbClr val="FFFF99"/>
                </a:solidFill>
              </a:rPr>
              <a:t>// </a:t>
            </a:r>
            <a:r>
              <a:rPr lang="ja-JP" altLang="en-US" sz="2000" dirty="0">
                <a:solidFill>
                  <a:srgbClr val="FFFF99"/>
                </a:solidFill>
              </a:rPr>
              <a:t>解析失敗</a:t>
            </a:r>
            <a:endParaRPr lang="en-US" altLang="ja-JP" sz="2000" dirty="0"/>
          </a:p>
          <a:p>
            <a:pPr eaLnBrk="1" hangingPunct="1">
              <a:spcBef>
                <a:spcPct val="0"/>
              </a:spcBef>
              <a:buClrTx/>
              <a:buSzTx/>
              <a:buFontTx/>
              <a:buNone/>
            </a:pPr>
            <a:r>
              <a:rPr lang="en-US" altLang="ja-JP" sz="2400" dirty="0"/>
              <a:t>   }</a:t>
            </a:r>
          </a:p>
          <a:p>
            <a:pPr eaLnBrk="1" hangingPunct="1">
              <a:spcBef>
                <a:spcPct val="0"/>
              </a:spcBef>
              <a:buClrTx/>
              <a:buSzTx/>
              <a:buFontTx/>
              <a:buNone/>
            </a:pPr>
            <a:r>
              <a:rPr lang="en-US" altLang="ja-JP" sz="2400" dirty="0"/>
              <a:t>   if (parseF()) {</a:t>
            </a:r>
          </a:p>
          <a:p>
            <a:pPr eaLnBrk="1" hangingPunct="1">
              <a:spcBef>
                <a:spcPct val="0"/>
              </a:spcBef>
              <a:buClrTx/>
              <a:buSzTx/>
              <a:buFontTx/>
              <a:buNone/>
            </a:pPr>
            <a:r>
              <a:rPr lang="en-US" altLang="ja-JP" sz="2400" dirty="0"/>
              <a:t>         if (token == “$”) {</a:t>
            </a:r>
            <a:endParaRPr lang="en-US" altLang="ja-JP" sz="2400" dirty="0">
              <a:solidFill>
                <a:srgbClr val="FFFF99"/>
              </a:solidFill>
            </a:endParaRPr>
          </a:p>
          <a:p>
            <a:pPr eaLnBrk="1" hangingPunct="1">
              <a:spcBef>
                <a:spcPct val="0"/>
              </a:spcBef>
              <a:buClrTx/>
              <a:buSzTx/>
              <a:buFontTx/>
              <a:buNone/>
            </a:pPr>
            <a:r>
              <a:rPr lang="en-US" altLang="ja-JP" sz="2400" dirty="0"/>
              <a:t>             proceed();  return true;      </a:t>
            </a:r>
            <a:r>
              <a:rPr lang="en-US" altLang="ja-JP" sz="2000" dirty="0">
                <a:solidFill>
                  <a:srgbClr val="FFFF99"/>
                </a:solidFill>
              </a:rPr>
              <a:t>// </a:t>
            </a:r>
            <a:r>
              <a:rPr lang="ja-JP" altLang="en-US" sz="2000" dirty="0">
                <a:solidFill>
                  <a:srgbClr val="FFFF99"/>
                </a:solidFill>
              </a:rPr>
              <a:t>解析完了</a:t>
            </a:r>
            <a:endParaRPr lang="en-US" altLang="ja-JP" sz="2000" dirty="0"/>
          </a:p>
          <a:p>
            <a:pPr eaLnBrk="1" hangingPunct="1">
              <a:spcBef>
                <a:spcPct val="0"/>
              </a:spcBef>
              <a:buClrTx/>
              <a:buSzTx/>
              <a:buFontTx/>
              <a:buNone/>
            </a:pPr>
            <a:r>
              <a:rPr lang="en-US" altLang="ja-JP" sz="2400" dirty="0"/>
              <a:t>        } else { backtrack (</a:t>
            </a:r>
            <a:r>
              <a:rPr lang="en-US" altLang="ja-JP" sz="2400" dirty="0" err="1"/>
              <a:t>backPoint</a:t>
            </a:r>
            <a:r>
              <a:rPr lang="en-US" altLang="ja-JP" sz="2400" dirty="0"/>
              <a:t>); return false; }</a:t>
            </a:r>
          </a:p>
          <a:p>
            <a:pPr eaLnBrk="1" hangingPunct="1">
              <a:spcBef>
                <a:spcPct val="0"/>
              </a:spcBef>
              <a:buClrTx/>
              <a:buSzTx/>
              <a:buFontTx/>
              <a:buNone/>
            </a:pPr>
            <a:r>
              <a:rPr lang="en-US" altLang="ja-JP" sz="2400" dirty="0"/>
              <a:t>   } else { backtrack (</a:t>
            </a:r>
            <a:r>
              <a:rPr lang="en-US" altLang="ja-JP" sz="2400" dirty="0" err="1"/>
              <a:t>backPoint</a:t>
            </a:r>
            <a:r>
              <a:rPr lang="en-US" altLang="ja-JP" sz="2400" dirty="0"/>
              <a:t>); return false; }</a:t>
            </a:r>
          </a:p>
          <a:p>
            <a:pPr eaLnBrk="1" hangingPunct="1">
              <a:spcBef>
                <a:spcPct val="0"/>
              </a:spcBef>
              <a:buClrTx/>
              <a:buSzTx/>
              <a:buFontTx/>
              <a:buNone/>
            </a:pPr>
            <a:r>
              <a:rPr lang="en-US" altLang="ja-JP" sz="2400" dirty="0"/>
              <a:t>}</a:t>
            </a:r>
          </a:p>
        </p:txBody>
      </p:sp>
      <p:sp>
        <p:nvSpPr>
          <p:cNvPr id="66566" name="正方形/長方形 4"/>
          <p:cNvSpPr>
            <a:spLocks noChangeArrowheads="1"/>
          </p:cNvSpPr>
          <p:nvPr/>
        </p:nvSpPr>
        <p:spPr bwMode="auto">
          <a:xfrm>
            <a:off x="2209800" y="2133600"/>
            <a:ext cx="6768000" cy="44958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dirty="0" err="1"/>
              <a:t>boolean</a:t>
            </a:r>
            <a:r>
              <a:rPr lang="en-US" altLang="ja-JP" sz="2400" dirty="0"/>
              <a:t> parseT(){</a:t>
            </a:r>
          </a:p>
          <a:p>
            <a:pPr eaLnBrk="1" hangingPunct="1">
              <a:spcBef>
                <a:spcPct val="0"/>
              </a:spcBef>
              <a:buClrTx/>
              <a:buSzTx/>
              <a:buFontTx/>
              <a:buNone/>
            </a:pPr>
            <a:r>
              <a:rPr lang="en-US" altLang="ja-JP" sz="2400" dirty="0"/>
              <a:t>   int </a:t>
            </a:r>
            <a:r>
              <a:rPr lang="en-US" altLang="ja-JP" sz="2400" dirty="0" err="1"/>
              <a:t>backPoint</a:t>
            </a:r>
            <a:r>
              <a:rPr lang="en-US" altLang="ja-JP" sz="2400" dirty="0"/>
              <a:t> = loc; </a:t>
            </a:r>
            <a:r>
              <a:rPr lang="en-US" altLang="ja-JP" sz="2000" dirty="0">
                <a:solidFill>
                  <a:srgbClr val="FFFF99"/>
                </a:solidFill>
              </a:rPr>
              <a:t>// </a:t>
            </a:r>
            <a:r>
              <a:rPr lang="ja-JP" altLang="en-US" sz="2000" dirty="0">
                <a:solidFill>
                  <a:srgbClr val="FFFF99"/>
                </a:solidFill>
              </a:rPr>
              <a:t>開始位置を記憶</a:t>
            </a:r>
          </a:p>
          <a:p>
            <a:pPr eaLnBrk="1" hangingPunct="1">
              <a:spcBef>
                <a:spcPct val="0"/>
              </a:spcBef>
              <a:buClrTx/>
              <a:buSzTx/>
              <a:buFontTx/>
              <a:buNone/>
            </a:pPr>
            <a:r>
              <a:rPr lang="en-US" altLang="ja-JP" sz="2400" dirty="0"/>
              <a:t>   if (parseF()) {</a:t>
            </a:r>
          </a:p>
          <a:p>
            <a:pPr eaLnBrk="1" hangingPunct="1">
              <a:spcBef>
                <a:spcPct val="0"/>
              </a:spcBef>
              <a:buClrTx/>
              <a:buSzTx/>
              <a:buFontTx/>
              <a:buNone/>
            </a:pPr>
            <a:r>
              <a:rPr lang="en-US" altLang="ja-JP" sz="2400" dirty="0"/>
              <a:t>        if (token == “+”) {</a:t>
            </a:r>
          </a:p>
          <a:p>
            <a:pPr eaLnBrk="1" hangingPunct="1">
              <a:spcBef>
                <a:spcPct val="0"/>
              </a:spcBef>
              <a:buClrTx/>
              <a:buSzTx/>
              <a:buFontTx/>
              <a:buNone/>
            </a:pPr>
            <a:r>
              <a:rPr lang="en-US" altLang="ja-JP" sz="2400" dirty="0"/>
              <a:t>             proceed();</a:t>
            </a:r>
          </a:p>
          <a:p>
            <a:pPr eaLnBrk="1" hangingPunct="1">
              <a:spcBef>
                <a:spcPct val="0"/>
              </a:spcBef>
              <a:buClrTx/>
              <a:buSzTx/>
              <a:buFontTx/>
              <a:buNone/>
            </a:pPr>
            <a:r>
              <a:rPr lang="en-US" altLang="ja-JP" sz="2400" dirty="0"/>
              <a:t>             if (parseF()) { </a:t>
            </a:r>
          </a:p>
          <a:p>
            <a:pPr eaLnBrk="1" hangingPunct="1">
              <a:spcBef>
                <a:spcPct val="0"/>
              </a:spcBef>
              <a:buClrTx/>
              <a:buSzTx/>
              <a:buFontTx/>
              <a:buNone/>
            </a:pPr>
            <a:r>
              <a:rPr lang="en-US" altLang="ja-JP" sz="2400" dirty="0"/>
              <a:t>                 return true; </a:t>
            </a:r>
            <a:r>
              <a:rPr lang="en-US" altLang="ja-JP" sz="2000" dirty="0">
                <a:solidFill>
                  <a:srgbClr val="FFFF99"/>
                </a:solidFill>
              </a:rPr>
              <a:t>// </a:t>
            </a:r>
            <a:r>
              <a:rPr lang="ja-JP" altLang="en-US" sz="2000" dirty="0">
                <a:solidFill>
                  <a:srgbClr val="FFFF99"/>
                </a:solidFill>
              </a:rPr>
              <a:t>解析完了</a:t>
            </a:r>
            <a:endParaRPr lang="en-US" altLang="ja-JP" sz="2000" dirty="0"/>
          </a:p>
          <a:p>
            <a:pPr eaLnBrk="1" hangingPunct="1">
              <a:spcBef>
                <a:spcPct val="0"/>
              </a:spcBef>
              <a:buClrTx/>
              <a:buSzTx/>
              <a:buFontTx/>
              <a:buNone/>
            </a:pPr>
            <a:r>
              <a:rPr lang="en-US" altLang="ja-JP" sz="2400" dirty="0"/>
              <a:t>             } else {</a:t>
            </a:r>
            <a:r>
              <a:rPr lang="ja-JP" altLang="en-US" sz="2400" dirty="0"/>
              <a:t> </a:t>
            </a:r>
            <a:r>
              <a:rPr lang="en-US" altLang="ja-JP" sz="2400" dirty="0"/>
              <a:t>backtrack (</a:t>
            </a:r>
            <a:r>
              <a:rPr lang="en-US" altLang="ja-JP" sz="2400" dirty="0" err="1"/>
              <a:t>backPoint</a:t>
            </a:r>
            <a:r>
              <a:rPr lang="en-US" altLang="ja-JP" sz="2400" dirty="0"/>
              <a:t>);  return false; } </a:t>
            </a:r>
          </a:p>
          <a:p>
            <a:pPr eaLnBrk="1" hangingPunct="1">
              <a:spcBef>
                <a:spcPct val="0"/>
              </a:spcBef>
              <a:buClrTx/>
              <a:buSzTx/>
              <a:buFontTx/>
              <a:buNone/>
            </a:pPr>
            <a:r>
              <a:rPr lang="en-US" altLang="ja-JP" sz="2400" dirty="0"/>
              <a:t>        } else { backtrack (</a:t>
            </a:r>
            <a:r>
              <a:rPr lang="en-US" altLang="ja-JP" sz="2400" dirty="0" err="1"/>
              <a:t>backPoint</a:t>
            </a:r>
            <a:r>
              <a:rPr lang="en-US" altLang="ja-JP" sz="2400" dirty="0"/>
              <a:t>);  </a:t>
            </a:r>
            <a:r>
              <a:rPr lang="en-US" altLang="ja-JP" sz="2400" u="sng" dirty="0">
                <a:solidFill>
                  <a:srgbClr val="FF99FF"/>
                </a:solidFill>
              </a:rPr>
              <a:t>return false;</a:t>
            </a:r>
            <a:r>
              <a:rPr lang="en-US" altLang="ja-JP" sz="2400" dirty="0"/>
              <a:t> }</a:t>
            </a:r>
          </a:p>
          <a:p>
            <a:pPr eaLnBrk="1" hangingPunct="1">
              <a:spcBef>
                <a:spcPct val="0"/>
              </a:spcBef>
              <a:buClrTx/>
              <a:buSzTx/>
              <a:buFontTx/>
              <a:buNone/>
            </a:pPr>
            <a:r>
              <a:rPr lang="en-US" altLang="ja-JP" sz="2400" dirty="0"/>
              <a:t>    } else { backtrack (</a:t>
            </a:r>
            <a:r>
              <a:rPr lang="en-US" altLang="ja-JP" sz="2400" dirty="0" err="1"/>
              <a:t>backPoint</a:t>
            </a:r>
            <a:r>
              <a:rPr lang="en-US" altLang="ja-JP" sz="2400" dirty="0"/>
              <a:t>);  return false; }</a:t>
            </a:r>
          </a:p>
          <a:p>
            <a:pPr eaLnBrk="1" hangingPunct="1">
              <a:spcBef>
                <a:spcPct val="0"/>
              </a:spcBef>
              <a:buClrTx/>
              <a:buSzTx/>
              <a:buFontTx/>
              <a:buNone/>
            </a:pPr>
            <a:r>
              <a:rPr lang="en-US" altLang="ja-JP" sz="2400" dirty="0"/>
              <a:t>}</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1066800" y="304800"/>
            <a:ext cx="75438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構文解析の例</a:t>
            </a:r>
          </a:p>
        </p:txBody>
      </p:sp>
      <p:sp>
        <p:nvSpPr>
          <p:cNvPr id="67587" name="Text Box 3"/>
          <p:cNvSpPr txBox="1">
            <a:spLocks noChangeArrowheads="1"/>
          </p:cNvSpPr>
          <p:nvPr/>
        </p:nvSpPr>
        <p:spPr bwMode="auto">
          <a:xfrm>
            <a:off x="1143000" y="1219200"/>
            <a:ext cx="2938923"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dirty="0"/>
              <a:t>入力列 : </a:t>
            </a:r>
            <a:r>
              <a:rPr lang="en-US" altLang="ja-JP" u="sng" dirty="0">
                <a:solidFill>
                  <a:srgbClr val="FF99FF"/>
                </a:solidFill>
              </a:rPr>
              <a:t>“</a:t>
            </a:r>
            <a:r>
              <a:rPr lang="en-US" altLang="ja-JP" b="1" u="sng" dirty="0">
                <a:solidFill>
                  <a:srgbClr val="FF99FF"/>
                </a:solidFill>
              </a:rPr>
              <a:t>c</a:t>
            </a:r>
            <a:r>
              <a:rPr lang="en-US" altLang="ja-JP" u="sng" dirty="0">
                <a:solidFill>
                  <a:srgbClr val="FF99FF"/>
                </a:solidFill>
              </a:rPr>
              <a:t>”</a:t>
            </a:r>
            <a:r>
              <a:rPr lang="en-US" altLang="ja-JP" dirty="0"/>
              <a:t> “$”</a:t>
            </a:r>
          </a:p>
        </p:txBody>
      </p:sp>
      <p:sp>
        <p:nvSpPr>
          <p:cNvPr id="67589" name="正方形/長方形 4"/>
          <p:cNvSpPr>
            <a:spLocks noChangeArrowheads="1"/>
          </p:cNvSpPr>
          <p:nvPr/>
        </p:nvSpPr>
        <p:spPr bwMode="auto">
          <a:xfrm>
            <a:off x="381000" y="1828800"/>
            <a:ext cx="6400800" cy="48768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dirty="0" err="1"/>
              <a:t>boolean</a:t>
            </a:r>
            <a:r>
              <a:rPr lang="en-US" altLang="ja-JP" sz="2400" dirty="0"/>
              <a:t> </a:t>
            </a:r>
            <a:r>
              <a:rPr lang="en-US" altLang="ja-JP" sz="2400" dirty="0" err="1"/>
              <a:t>parseE</a:t>
            </a:r>
            <a:r>
              <a:rPr lang="en-US" altLang="ja-JP" sz="2400" dirty="0"/>
              <a:t>(){</a:t>
            </a:r>
          </a:p>
          <a:p>
            <a:pPr eaLnBrk="1" hangingPunct="1">
              <a:spcBef>
                <a:spcPct val="0"/>
              </a:spcBef>
              <a:buClrTx/>
              <a:buSzTx/>
              <a:buFontTx/>
              <a:buNone/>
            </a:pPr>
            <a:r>
              <a:rPr lang="en-US" altLang="ja-JP" sz="2400" dirty="0"/>
              <a:t>   int </a:t>
            </a:r>
            <a:r>
              <a:rPr lang="en-US" altLang="ja-JP" sz="2400" dirty="0" err="1"/>
              <a:t>backPoint</a:t>
            </a:r>
            <a:r>
              <a:rPr lang="en-US" altLang="ja-JP" sz="2400" dirty="0"/>
              <a:t> = loc;   </a:t>
            </a:r>
            <a:r>
              <a:rPr lang="en-US" altLang="ja-JP" sz="2000" dirty="0">
                <a:solidFill>
                  <a:srgbClr val="FFFF99"/>
                </a:solidFill>
              </a:rPr>
              <a:t>// </a:t>
            </a:r>
            <a:r>
              <a:rPr lang="ja-JP" altLang="en-US" sz="2000" dirty="0">
                <a:solidFill>
                  <a:srgbClr val="FFFF99"/>
                </a:solidFill>
              </a:rPr>
              <a:t>開始位置を記憶</a:t>
            </a:r>
            <a:endParaRPr lang="en-US" altLang="ja-JP" sz="2000" dirty="0"/>
          </a:p>
          <a:p>
            <a:pPr eaLnBrk="1" hangingPunct="1">
              <a:spcBef>
                <a:spcPct val="0"/>
              </a:spcBef>
              <a:buClrTx/>
              <a:buSzTx/>
              <a:buFontTx/>
              <a:buNone/>
            </a:pPr>
            <a:r>
              <a:rPr lang="en-US" altLang="ja-JP" sz="2400" dirty="0"/>
              <a:t>   if (parseT()) {</a:t>
            </a:r>
          </a:p>
          <a:p>
            <a:pPr eaLnBrk="1" hangingPunct="1">
              <a:spcBef>
                <a:spcPct val="0"/>
              </a:spcBef>
              <a:buClrTx/>
              <a:buSzTx/>
              <a:buFontTx/>
              <a:buNone/>
            </a:pPr>
            <a:r>
              <a:rPr lang="en-US" altLang="ja-JP" sz="2400" dirty="0"/>
              <a:t>        if (token == “$”) </a:t>
            </a:r>
            <a:endParaRPr lang="en-US" altLang="ja-JP" sz="2400" dirty="0">
              <a:solidFill>
                <a:srgbClr val="FFFF99"/>
              </a:solidFill>
            </a:endParaRPr>
          </a:p>
          <a:p>
            <a:pPr eaLnBrk="1" hangingPunct="1">
              <a:spcBef>
                <a:spcPct val="0"/>
              </a:spcBef>
              <a:buClrTx/>
              <a:buSzTx/>
              <a:buFontTx/>
              <a:buNone/>
            </a:pPr>
            <a:r>
              <a:rPr lang="en-US" altLang="ja-JP" sz="2400" dirty="0"/>
              <a:t>             proceed();  return true;      </a:t>
            </a:r>
            <a:r>
              <a:rPr lang="en-US" altLang="ja-JP" sz="2000" dirty="0">
                <a:solidFill>
                  <a:srgbClr val="FFFF99"/>
                </a:solidFill>
              </a:rPr>
              <a:t>// </a:t>
            </a:r>
            <a:r>
              <a:rPr lang="ja-JP" altLang="en-US" sz="2000" dirty="0">
                <a:solidFill>
                  <a:srgbClr val="FFFF99"/>
                </a:solidFill>
              </a:rPr>
              <a:t>解析完了</a:t>
            </a:r>
            <a:endParaRPr lang="en-US" altLang="ja-JP" sz="2000" dirty="0"/>
          </a:p>
          <a:p>
            <a:pPr eaLnBrk="1" hangingPunct="1">
              <a:spcBef>
                <a:spcPct val="0"/>
              </a:spcBef>
              <a:buClrTx/>
              <a:buSzTx/>
              <a:buFontTx/>
              <a:buNone/>
            </a:pPr>
            <a:r>
              <a:rPr lang="en-US" altLang="ja-JP" sz="2400" dirty="0"/>
              <a:t>        } else backtrack (</a:t>
            </a:r>
            <a:r>
              <a:rPr lang="en-US" altLang="ja-JP" sz="2400" dirty="0" err="1"/>
              <a:t>backPoint</a:t>
            </a:r>
            <a:r>
              <a:rPr lang="en-US" altLang="ja-JP" sz="2400" dirty="0"/>
              <a:t>); </a:t>
            </a:r>
            <a:r>
              <a:rPr lang="en-US" altLang="ja-JP" sz="2000" dirty="0">
                <a:solidFill>
                  <a:srgbClr val="FFFF99"/>
                </a:solidFill>
              </a:rPr>
              <a:t>// </a:t>
            </a:r>
            <a:r>
              <a:rPr lang="ja-JP" altLang="en-US" sz="2000" dirty="0">
                <a:solidFill>
                  <a:srgbClr val="FFFF99"/>
                </a:solidFill>
              </a:rPr>
              <a:t>解析失敗</a:t>
            </a:r>
            <a:endParaRPr lang="en-US" altLang="ja-JP" sz="2000" dirty="0"/>
          </a:p>
          <a:p>
            <a:pPr eaLnBrk="1" hangingPunct="1">
              <a:spcBef>
                <a:spcPct val="0"/>
              </a:spcBef>
              <a:buClrTx/>
              <a:buSzTx/>
              <a:buFontTx/>
              <a:buNone/>
            </a:pPr>
            <a:r>
              <a:rPr lang="en-US" altLang="ja-JP" sz="2400" dirty="0"/>
              <a:t>   }</a:t>
            </a:r>
          </a:p>
          <a:p>
            <a:pPr eaLnBrk="1" hangingPunct="1">
              <a:spcBef>
                <a:spcPct val="0"/>
              </a:spcBef>
              <a:buClrTx/>
              <a:buSzTx/>
              <a:buFontTx/>
              <a:buNone/>
            </a:pPr>
            <a:r>
              <a:rPr lang="en-US" altLang="ja-JP" sz="2400" dirty="0"/>
              <a:t>   </a:t>
            </a:r>
            <a:r>
              <a:rPr lang="en-US" altLang="ja-JP" sz="2400" u="sng" dirty="0">
                <a:solidFill>
                  <a:srgbClr val="FF99FF"/>
                </a:solidFill>
              </a:rPr>
              <a:t>if (parseF())</a:t>
            </a:r>
            <a:r>
              <a:rPr lang="en-US" altLang="ja-JP" sz="2400" dirty="0"/>
              <a:t> {</a:t>
            </a:r>
          </a:p>
          <a:p>
            <a:pPr eaLnBrk="1" hangingPunct="1">
              <a:spcBef>
                <a:spcPct val="0"/>
              </a:spcBef>
              <a:buClrTx/>
              <a:buSzTx/>
              <a:buFontTx/>
              <a:buNone/>
            </a:pPr>
            <a:r>
              <a:rPr lang="en-US" altLang="ja-JP" sz="2400" dirty="0"/>
              <a:t>         if (token == “$”) {</a:t>
            </a:r>
            <a:endParaRPr lang="en-US" altLang="ja-JP" sz="2400" dirty="0">
              <a:solidFill>
                <a:srgbClr val="FFFF99"/>
              </a:solidFill>
            </a:endParaRPr>
          </a:p>
          <a:p>
            <a:pPr eaLnBrk="1" hangingPunct="1">
              <a:spcBef>
                <a:spcPct val="0"/>
              </a:spcBef>
              <a:buClrTx/>
              <a:buSzTx/>
              <a:buFontTx/>
              <a:buNone/>
            </a:pPr>
            <a:r>
              <a:rPr lang="en-US" altLang="ja-JP" sz="2400" dirty="0"/>
              <a:t>             proceed();  return true;      </a:t>
            </a:r>
            <a:r>
              <a:rPr lang="en-US" altLang="ja-JP" sz="2000" dirty="0">
                <a:solidFill>
                  <a:srgbClr val="FFFF99"/>
                </a:solidFill>
              </a:rPr>
              <a:t>// </a:t>
            </a:r>
            <a:r>
              <a:rPr lang="ja-JP" altLang="en-US" sz="2000" dirty="0">
                <a:solidFill>
                  <a:srgbClr val="FFFF99"/>
                </a:solidFill>
              </a:rPr>
              <a:t>解析完了</a:t>
            </a:r>
            <a:endParaRPr lang="en-US" altLang="ja-JP" sz="2000" dirty="0"/>
          </a:p>
          <a:p>
            <a:pPr eaLnBrk="1" hangingPunct="1">
              <a:spcBef>
                <a:spcPct val="0"/>
              </a:spcBef>
              <a:buClrTx/>
              <a:buSzTx/>
              <a:buFontTx/>
              <a:buNone/>
            </a:pPr>
            <a:r>
              <a:rPr lang="en-US" altLang="ja-JP" sz="2400" dirty="0"/>
              <a:t>        } else { backtrack (</a:t>
            </a:r>
            <a:r>
              <a:rPr lang="en-US" altLang="ja-JP" sz="2400" dirty="0" err="1"/>
              <a:t>backPoint</a:t>
            </a:r>
            <a:r>
              <a:rPr lang="en-US" altLang="ja-JP" sz="2400" dirty="0"/>
              <a:t>); return false; }</a:t>
            </a:r>
          </a:p>
          <a:p>
            <a:pPr eaLnBrk="1" hangingPunct="1">
              <a:spcBef>
                <a:spcPct val="0"/>
              </a:spcBef>
              <a:buClrTx/>
              <a:buSzTx/>
              <a:buFontTx/>
              <a:buNone/>
            </a:pPr>
            <a:r>
              <a:rPr lang="en-US" altLang="ja-JP" sz="2400" dirty="0"/>
              <a:t>   } else { backtrack (</a:t>
            </a:r>
            <a:r>
              <a:rPr lang="en-US" altLang="ja-JP" sz="2400" dirty="0" err="1"/>
              <a:t>backPoint</a:t>
            </a:r>
            <a:r>
              <a:rPr lang="en-US" altLang="ja-JP" sz="2400" dirty="0"/>
              <a:t>); return false; }</a:t>
            </a:r>
          </a:p>
          <a:p>
            <a:pPr eaLnBrk="1" hangingPunct="1">
              <a:spcBef>
                <a:spcPct val="0"/>
              </a:spcBef>
              <a:buClrTx/>
              <a:buSzTx/>
              <a:buFontTx/>
              <a:buNone/>
            </a:pPr>
            <a:r>
              <a:rPr lang="en-US" altLang="ja-JP" sz="2400" dirty="0"/>
              <a:t>}</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1066800" y="304800"/>
            <a:ext cx="75438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構文解析の例</a:t>
            </a:r>
          </a:p>
        </p:txBody>
      </p:sp>
      <p:sp>
        <p:nvSpPr>
          <p:cNvPr id="68611" name="Text Box 3"/>
          <p:cNvSpPr txBox="1">
            <a:spLocks noChangeArrowheads="1"/>
          </p:cNvSpPr>
          <p:nvPr/>
        </p:nvSpPr>
        <p:spPr bwMode="auto">
          <a:xfrm>
            <a:off x="1143000" y="1219200"/>
            <a:ext cx="2938923"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dirty="0"/>
              <a:t>入力列 : </a:t>
            </a:r>
            <a:r>
              <a:rPr lang="en-US" altLang="ja-JP" dirty="0"/>
              <a:t>“c” </a:t>
            </a:r>
            <a:r>
              <a:rPr lang="en-US" altLang="ja-JP" u="sng" dirty="0">
                <a:solidFill>
                  <a:srgbClr val="FF99FF"/>
                </a:solidFill>
              </a:rPr>
              <a:t>“</a:t>
            </a:r>
            <a:r>
              <a:rPr lang="en-US" altLang="ja-JP" b="1" u="sng" dirty="0">
                <a:solidFill>
                  <a:srgbClr val="FF99FF"/>
                </a:solidFill>
              </a:rPr>
              <a:t>$</a:t>
            </a:r>
            <a:r>
              <a:rPr lang="en-US" altLang="ja-JP" u="sng" dirty="0">
                <a:solidFill>
                  <a:srgbClr val="FF99FF"/>
                </a:solidFill>
              </a:rPr>
              <a:t>”</a:t>
            </a:r>
          </a:p>
        </p:txBody>
      </p:sp>
      <p:sp>
        <p:nvSpPr>
          <p:cNvPr id="68613" name="正方形/長方形 4"/>
          <p:cNvSpPr>
            <a:spLocks noChangeArrowheads="1"/>
          </p:cNvSpPr>
          <p:nvPr/>
        </p:nvSpPr>
        <p:spPr bwMode="auto">
          <a:xfrm>
            <a:off x="381000" y="1828800"/>
            <a:ext cx="6400800" cy="48768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dirty="0" err="1"/>
              <a:t>boolean</a:t>
            </a:r>
            <a:r>
              <a:rPr lang="en-US" altLang="ja-JP" sz="2400" dirty="0"/>
              <a:t> </a:t>
            </a:r>
            <a:r>
              <a:rPr lang="en-US" altLang="ja-JP" sz="2400" dirty="0" err="1"/>
              <a:t>parseE</a:t>
            </a:r>
            <a:r>
              <a:rPr lang="en-US" altLang="ja-JP" sz="2400" dirty="0"/>
              <a:t>(){</a:t>
            </a:r>
          </a:p>
          <a:p>
            <a:pPr eaLnBrk="1" hangingPunct="1">
              <a:spcBef>
                <a:spcPct val="0"/>
              </a:spcBef>
              <a:buClrTx/>
              <a:buSzTx/>
              <a:buFontTx/>
              <a:buNone/>
            </a:pPr>
            <a:r>
              <a:rPr lang="en-US" altLang="ja-JP" sz="2400" dirty="0"/>
              <a:t>   int </a:t>
            </a:r>
            <a:r>
              <a:rPr lang="en-US" altLang="ja-JP" sz="2400" dirty="0" err="1"/>
              <a:t>backPoint</a:t>
            </a:r>
            <a:r>
              <a:rPr lang="en-US" altLang="ja-JP" sz="2400" dirty="0"/>
              <a:t> = loc;   </a:t>
            </a:r>
            <a:r>
              <a:rPr lang="en-US" altLang="ja-JP" sz="2000" dirty="0">
                <a:solidFill>
                  <a:srgbClr val="FFFF99"/>
                </a:solidFill>
              </a:rPr>
              <a:t>// </a:t>
            </a:r>
            <a:r>
              <a:rPr lang="ja-JP" altLang="en-US" sz="2000" dirty="0">
                <a:solidFill>
                  <a:srgbClr val="FFFF99"/>
                </a:solidFill>
              </a:rPr>
              <a:t>開始位置を記憶</a:t>
            </a:r>
            <a:endParaRPr lang="en-US" altLang="ja-JP" sz="2000" dirty="0"/>
          </a:p>
          <a:p>
            <a:pPr eaLnBrk="1" hangingPunct="1">
              <a:spcBef>
                <a:spcPct val="0"/>
              </a:spcBef>
              <a:buClrTx/>
              <a:buSzTx/>
              <a:buFontTx/>
              <a:buNone/>
            </a:pPr>
            <a:r>
              <a:rPr lang="en-US" altLang="ja-JP" sz="2400" dirty="0"/>
              <a:t>   if (parseT()) {</a:t>
            </a:r>
          </a:p>
          <a:p>
            <a:pPr eaLnBrk="1" hangingPunct="1">
              <a:spcBef>
                <a:spcPct val="0"/>
              </a:spcBef>
              <a:buClrTx/>
              <a:buSzTx/>
              <a:buFontTx/>
              <a:buNone/>
            </a:pPr>
            <a:r>
              <a:rPr lang="en-US" altLang="ja-JP" sz="2400" dirty="0"/>
              <a:t>        if (token == “$”) </a:t>
            </a:r>
            <a:endParaRPr lang="en-US" altLang="ja-JP" sz="2400" dirty="0">
              <a:solidFill>
                <a:srgbClr val="FFFF99"/>
              </a:solidFill>
            </a:endParaRPr>
          </a:p>
          <a:p>
            <a:pPr eaLnBrk="1" hangingPunct="1">
              <a:spcBef>
                <a:spcPct val="0"/>
              </a:spcBef>
              <a:buClrTx/>
              <a:buSzTx/>
              <a:buFontTx/>
              <a:buNone/>
            </a:pPr>
            <a:r>
              <a:rPr lang="en-US" altLang="ja-JP" sz="2400" dirty="0"/>
              <a:t>             proceed();  return true;      </a:t>
            </a:r>
            <a:r>
              <a:rPr lang="en-US" altLang="ja-JP" sz="2000" dirty="0">
                <a:solidFill>
                  <a:srgbClr val="FFFF99"/>
                </a:solidFill>
              </a:rPr>
              <a:t>// </a:t>
            </a:r>
            <a:r>
              <a:rPr lang="ja-JP" altLang="en-US" sz="2000" dirty="0">
                <a:solidFill>
                  <a:srgbClr val="FFFF99"/>
                </a:solidFill>
              </a:rPr>
              <a:t>解析完了</a:t>
            </a:r>
            <a:endParaRPr lang="en-US" altLang="ja-JP" sz="2000" dirty="0"/>
          </a:p>
          <a:p>
            <a:pPr eaLnBrk="1" hangingPunct="1">
              <a:spcBef>
                <a:spcPct val="0"/>
              </a:spcBef>
              <a:buClrTx/>
              <a:buSzTx/>
              <a:buFontTx/>
              <a:buNone/>
            </a:pPr>
            <a:r>
              <a:rPr lang="en-US" altLang="ja-JP" sz="2400" dirty="0"/>
              <a:t>        } else backtrack (</a:t>
            </a:r>
            <a:r>
              <a:rPr lang="en-US" altLang="ja-JP" sz="2400" dirty="0" err="1"/>
              <a:t>backPoint</a:t>
            </a:r>
            <a:r>
              <a:rPr lang="en-US" altLang="ja-JP" sz="2400" dirty="0"/>
              <a:t>); </a:t>
            </a:r>
            <a:r>
              <a:rPr lang="en-US" altLang="ja-JP" sz="2000" dirty="0">
                <a:solidFill>
                  <a:srgbClr val="FFFF99"/>
                </a:solidFill>
              </a:rPr>
              <a:t>// </a:t>
            </a:r>
            <a:r>
              <a:rPr lang="ja-JP" altLang="en-US" sz="2000" dirty="0">
                <a:solidFill>
                  <a:srgbClr val="FFFF99"/>
                </a:solidFill>
              </a:rPr>
              <a:t>解析失敗</a:t>
            </a:r>
            <a:endParaRPr lang="en-US" altLang="ja-JP" sz="2000" dirty="0"/>
          </a:p>
          <a:p>
            <a:pPr eaLnBrk="1" hangingPunct="1">
              <a:spcBef>
                <a:spcPct val="0"/>
              </a:spcBef>
              <a:buClrTx/>
              <a:buSzTx/>
              <a:buFontTx/>
              <a:buNone/>
            </a:pPr>
            <a:r>
              <a:rPr lang="en-US" altLang="ja-JP" sz="2400" dirty="0"/>
              <a:t>   }</a:t>
            </a:r>
          </a:p>
          <a:p>
            <a:pPr eaLnBrk="1" hangingPunct="1">
              <a:spcBef>
                <a:spcPct val="0"/>
              </a:spcBef>
              <a:buClrTx/>
              <a:buSzTx/>
              <a:buFontTx/>
              <a:buNone/>
            </a:pPr>
            <a:r>
              <a:rPr lang="en-US" altLang="ja-JP" sz="2400" dirty="0"/>
              <a:t>   if (parseF()) {</a:t>
            </a:r>
          </a:p>
          <a:p>
            <a:pPr eaLnBrk="1" hangingPunct="1">
              <a:spcBef>
                <a:spcPct val="0"/>
              </a:spcBef>
              <a:buClrTx/>
              <a:buSzTx/>
              <a:buFontTx/>
              <a:buNone/>
            </a:pPr>
            <a:r>
              <a:rPr lang="en-US" altLang="ja-JP" sz="2400" dirty="0"/>
              <a:t>         </a:t>
            </a:r>
            <a:r>
              <a:rPr lang="en-US" altLang="ja-JP" sz="2400" u="sng" dirty="0">
                <a:solidFill>
                  <a:srgbClr val="FF99FF"/>
                </a:solidFill>
              </a:rPr>
              <a:t>if (token == “$”)</a:t>
            </a:r>
            <a:r>
              <a:rPr lang="en-US" altLang="ja-JP" sz="2400" dirty="0"/>
              <a:t> {</a:t>
            </a:r>
            <a:endParaRPr lang="en-US" altLang="ja-JP" sz="2400" dirty="0">
              <a:solidFill>
                <a:srgbClr val="FFFF99"/>
              </a:solidFill>
            </a:endParaRPr>
          </a:p>
          <a:p>
            <a:pPr eaLnBrk="1" hangingPunct="1">
              <a:spcBef>
                <a:spcPct val="0"/>
              </a:spcBef>
              <a:buClrTx/>
              <a:buSzTx/>
              <a:buFontTx/>
              <a:buNone/>
            </a:pPr>
            <a:r>
              <a:rPr lang="en-US" altLang="ja-JP" sz="2400" dirty="0"/>
              <a:t>             </a:t>
            </a:r>
            <a:r>
              <a:rPr lang="en-US" altLang="ja-JP" sz="2400" u="sng" dirty="0">
                <a:solidFill>
                  <a:srgbClr val="FF99FF"/>
                </a:solidFill>
              </a:rPr>
              <a:t>proceed();</a:t>
            </a:r>
            <a:r>
              <a:rPr lang="en-US" altLang="ja-JP" sz="2400" dirty="0"/>
              <a:t>  return true;      </a:t>
            </a:r>
            <a:r>
              <a:rPr lang="en-US" altLang="ja-JP" sz="2000" dirty="0">
                <a:solidFill>
                  <a:srgbClr val="FFFF99"/>
                </a:solidFill>
              </a:rPr>
              <a:t>// </a:t>
            </a:r>
            <a:r>
              <a:rPr lang="ja-JP" altLang="en-US" sz="2000" dirty="0">
                <a:solidFill>
                  <a:srgbClr val="FFFF99"/>
                </a:solidFill>
              </a:rPr>
              <a:t>解析完了</a:t>
            </a:r>
            <a:endParaRPr lang="en-US" altLang="ja-JP" sz="2000" dirty="0"/>
          </a:p>
          <a:p>
            <a:pPr eaLnBrk="1" hangingPunct="1">
              <a:spcBef>
                <a:spcPct val="0"/>
              </a:spcBef>
              <a:buClrTx/>
              <a:buSzTx/>
              <a:buFontTx/>
              <a:buNone/>
            </a:pPr>
            <a:r>
              <a:rPr lang="en-US" altLang="ja-JP" sz="2400" dirty="0"/>
              <a:t>        } else { backtrack (</a:t>
            </a:r>
            <a:r>
              <a:rPr lang="en-US" altLang="ja-JP" sz="2400" dirty="0" err="1"/>
              <a:t>backPoint</a:t>
            </a:r>
            <a:r>
              <a:rPr lang="en-US" altLang="ja-JP" sz="2400" dirty="0"/>
              <a:t>); return false; }</a:t>
            </a:r>
          </a:p>
          <a:p>
            <a:pPr eaLnBrk="1" hangingPunct="1">
              <a:spcBef>
                <a:spcPct val="0"/>
              </a:spcBef>
              <a:buClrTx/>
              <a:buSzTx/>
              <a:buFontTx/>
              <a:buNone/>
            </a:pPr>
            <a:r>
              <a:rPr lang="en-US" altLang="ja-JP" sz="2400" dirty="0"/>
              <a:t>   } else { backtrack (</a:t>
            </a:r>
            <a:r>
              <a:rPr lang="en-US" altLang="ja-JP" sz="2400" dirty="0" err="1"/>
              <a:t>backPoint</a:t>
            </a:r>
            <a:r>
              <a:rPr lang="en-US" altLang="ja-JP" sz="2400" dirty="0"/>
              <a:t>); return false; }</a:t>
            </a:r>
          </a:p>
          <a:p>
            <a:pPr eaLnBrk="1" hangingPunct="1">
              <a:spcBef>
                <a:spcPct val="0"/>
              </a:spcBef>
              <a:buClrTx/>
              <a:buSzTx/>
              <a:buFontTx/>
              <a:buNone/>
            </a:pPr>
            <a:r>
              <a:rPr lang="en-US" altLang="ja-JP" sz="2400" dirty="0"/>
              <a:t>}</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1066800" y="304800"/>
            <a:ext cx="75438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構文解析の例</a:t>
            </a:r>
          </a:p>
        </p:txBody>
      </p:sp>
      <p:sp>
        <p:nvSpPr>
          <p:cNvPr id="69635" name="Text Box 3"/>
          <p:cNvSpPr txBox="1">
            <a:spLocks noChangeArrowheads="1"/>
          </p:cNvSpPr>
          <p:nvPr/>
        </p:nvSpPr>
        <p:spPr bwMode="auto">
          <a:xfrm>
            <a:off x="1143000" y="1219200"/>
            <a:ext cx="2938923" cy="58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dirty="0"/>
              <a:t>入力列 : </a:t>
            </a:r>
            <a:r>
              <a:rPr lang="en-US" altLang="ja-JP" dirty="0"/>
              <a:t>“c” “$”</a:t>
            </a:r>
          </a:p>
        </p:txBody>
      </p:sp>
      <p:sp>
        <p:nvSpPr>
          <p:cNvPr id="69637" name="正方形/長方形 4"/>
          <p:cNvSpPr>
            <a:spLocks noChangeArrowheads="1"/>
          </p:cNvSpPr>
          <p:nvPr/>
        </p:nvSpPr>
        <p:spPr bwMode="auto">
          <a:xfrm>
            <a:off x="381000" y="1828800"/>
            <a:ext cx="6400800" cy="4876800"/>
          </a:xfrm>
          <a:prstGeom prst="rect">
            <a:avLst/>
          </a:prstGeom>
          <a:solidFill>
            <a:srgbClr val="000000"/>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ClrTx/>
              <a:buSzTx/>
              <a:buFontTx/>
              <a:buNone/>
            </a:pPr>
            <a:r>
              <a:rPr lang="en-US" altLang="ja-JP" sz="2400" dirty="0" err="1"/>
              <a:t>boolean</a:t>
            </a:r>
            <a:r>
              <a:rPr lang="en-US" altLang="ja-JP" sz="2400" dirty="0"/>
              <a:t> </a:t>
            </a:r>
            <a:r>
              <a:rPr lang="en-US" altLang="ja-JP" sz="2400" dirty="0" err="1"/>
              <a:t>parseE</a:t>
            </a:r>
            <a:r>
              <a:rPr lang="en-US" altLang="ja-JP" sz="2400" dirty="0"/>
              <a:t>(){</a:t>
            </a:r>
          </a:p>
          <a:p>
            <a:pPr eaLnBrk="1" hangingPunct="1">
              <a:spcBef>
                <a:spcPct val="0"/>
              </a:spcBef>
              <a:buClrTx/>
              <a:buSzTx/>
              <a:buFontTx/>
              <a:buNone/>
            </a:pPr>
            <a:r>
              <a:rPr lang="en-US" altLang="ja-JP" sz="2400" dirty="0"/>
              <a:t>   int </a:t>
            </a:r>
            <a:r>
              <a:rPr lang="en-US" altLang="ja-JP" sz="2400" dirty="0" err="1"/>
              <a:t>backPoint</a:t>
            </a:r>
            <a:r>
              <a:rPr lang="en-US" altLang="ja-JP" sz="2400" dirty="0"/>
              <a:t> = loc;   </a:t>
            </a:r>
            <a:r>
              <a:rPr lang="en-US" altLang="ja-JP" sz="2000" dirty="0">
                <a:solidFill>
                  <a:srgbClr val="FFFF99"/>
                </a:solidFill>
              </a:rPr>
              <a:t>// </a:t>
            </a:r>
            <a:r>
              <a:rPr lang="ja-JP" altLang="en-US" sz="2000" dirty="0">
                <a:solidFill>
                  <a:srgbClr val="FFFF99"/>
                </a:solidFill>
              </a:rPr>
              <a:t>開始位置を記憶</a:t>
            </a:r>
            <a:endParaRPr lang="en-US" altLang="ja-JP" sz="2000" dirty="0"/>
          </a:p>
          <a:p>
            <a:pPr eaLnBrk="1" hangingPunct="1">
              <a:spcBef>
                <a:spcPct val="0"/>
              </a:spcBef>
              <a:buClrTx/>
              <a:buSzTx/>
              <a:buFontTx/>
              <a:buNone/>
            </a:pPr>
            <a:r>
              <a:rPr lang="en-US" altLang="ja-JP" sz="2400" dirty="0"/>
              <a:t>   if (parseT()) {</a:t>
            </a:r>
          </a:p>
          <a:p>
            <a:pPr eaLnBrk="1" hangingPunct="1">
              <a:spcBef>
                <a:spcPct val="0"/>
              </a:spcBef>
              <a:buClrTx/>
              <a:buSzTx/>
              <a:buFontTx/>
              <a:buNone/>
            </a:pPr>
            <a:r>
              <a:rPr lang="en-US" altLang="ja-JP" sz="2400" dirty="0"/>
              <a:t>        if (token == “$”) </a:t>
            </a:r>
          </a:p>
          <a:p>
            <a:pPr eaLnBrk="1" hangingPunct="1">
              <a:spcBef>
                <a:spcPct val="0"/>
              </a:spcBef>
              <a:buClrTx/>
              <a:buSzTx/>
              <a:buFontTx/>
              <a:buNone/>
            </a:pPr>
            <a:r>
              <a:rPr lang="en-US" altLang="ja-JP" sz="2400" dirty="0"/>
              <a:t>             proceed();  return true;      </a:t>
            </a:r>
            <a:r>
              <a:rPr lang="en-US" altLang="ja-JP" sz="2000" dirty="0">
                <a:solidFill>
                  <a:srgbClr val="FFFF99"/>
                </a:solidFill>
              </a:rPr>
              <a:t>// </a:t>
            </a:r>
            <a:r>
              <a:rPr lang="ja-JP" altLang="en-US" sz="2000" dirty="0">
                <a:solidFill>
                  <a:srgbClr val="FFFF99"/>
                </a:solidFill>
              </a:rPr>
              <a:t>解析完了</a:t>
            </a:r>
            <a:endParaRPr lang="en-US" altLang="ja-JP" sz="2000" dirty="0"/>
          </a:p>
          <a:p>
            <a:pPr eaLnBrk="1" hangingPunct="1">
              <a:spcBef>
                <a:spcPct val="0"/>
              </a:spcBef>
              <a:buClrTx/>
              <a:buSzTx/>
              <a:buFontTx/>
              <a:buNone/>
            </a:pPr>
            <a:r>
              <a:rPr lang="en-US" altLang="ja-JP" sz="2400" dirty="0"/>
              <a:t>        } else backtrack (</a:t>
            </a:r>
            <a:r>
              <a:rPr lang="en-US" altLang="ja-JP" sz="2400" dirty="0" err="1"/>
              <a:t>backPoint</a:t>
            </a:r>
            <a:r>
              <a:rPr lang="en-US" altLang="ja-JP" sz="2400" dirty="0"/>
              <a:t>); </a:t>
            </a:r>
            <a:r>
              <a:rPr lang="en-US" altLang="ja-JP" sz="2000" dirty="0">
                <a:solidFill>
                  <a:srgbClr val="FFFF99"/>
                </a:solidFill>
              </a:rPr>
              <a:t>// </a:t>
            </a:r>
            <a:r>
              <a:rPr lang="ja-JP" altLang="en-US" sz="2000" dirty="0">
                <a:solidFill>
                  <a:srgbClr val="FFFF99"/>
                </a:solidFill>
              </a:rPr>
              <a:t>解析失敗</a:t>
            </a:r>
            <a:endParaRPr lang="en-US" altLang="ja-JP" sz="2000" dirty="0"/>
          </a:p>
          <a:p>
            <a:pPr eaLnBrk="1" hangingPunct="1">
              <a:spcBef>
                <a:spcPct val="0"/>
              </a:spcBef>
              <a:buClrTx/>
              <a:buSzTx/>
              <a:buFontTx/>
              <a:buNone/>
            </a:pPr>
            <a:r>
              <a:rPr lang="en-US" altLang="ja-JP" sz="2400" dirty="0"/>
              <a:t>   }</a:t>
            </a:r>
          </a:p>
          <a:p>
            <a:pPr eaLnBrk="1" hangingPunct="1">
              <a:spcBef>
                <a:spcPct val="0"/>
              </a:spcBef>
              <a:buClrTx/>
              <a:buSzTx/>
              <a:buFontTx/>
              <a:buNone/>
            </a:pPr>
            <a:r>
              <a:rPr lang="en-US" altLang="ja-JP" sz="2400" dirty="0"/>
              <a:t>   if (parseF()) {</a:t>
            </a:r>
          </a:p>
          <a:p>
            <a:pPr eaLnBrk="1" hangingPunct="1">
              <a:spcBef>
                <a:spcPct val="0"/>
              </a:spcBef>
              <a:buClrTx/>
              <a:buSzTx/>
              <a:buFontTx/>
              <a:buNone/>
            </a:pPr>
            <a:r>
              <a:rPr lang="en-US" altLang="ja-JP" sz="2400" dirty="0"/>
              <a:t>         if (token == “$”) {</a:t>
            </a:r>
            <a:endParaRPr lang="en-US" altLang="ja-JP" sz="2400" dirty="0">
              <a:solidFill>
                <a:srgbClr val="FFFF99"/>
              </a:solidFill>
            </a:endParaRPr>
          </a:p>
          <a:p>
            <a:pPr eaLnBrk="1" hangingPunct="1">
              <a:spcBef>
                <a:spcPct val="0"/>
              </a:spcBef>
              <a:buClrTx/>
              <a:buSzTx/>
              <a:buFontTx/>
              <a:buNone/>
            </a:pPr>
            <a:r>
              <a:rPr lang="en-US" altLang="ja-JP" sz="2400" dirty="0"/>
              <a:t>             proceed();  </a:t>
            </a:r>
            <a:r>
              <a:rPr lang="en-US" altLang="ja-JP" sz="2400" u="sng" dirty="0">
                <a:solidFill>
                  <a:srgbClr val="FF99FF"/>
                </a:solidFill>
              </a:rPr>
              <a:t>return true;</a:t>
            </a:r>
            <a:r>
              <a:rPr lang="en-US" altLang="ja-JP" sz="2400" dirty="0"/>
              <a:t>      </a:t>
            </a:r>
            <a:r>
              <a:rPr lang="en-US" altLang="ja-JP" sz="2000" dirty="0">
                <a:solidFill>
                  <a:srgbClr val="FFFF99"/>
                </a:solidFill>
              </a:rPr>
              <a:t>// </a:t>
            </a:r>
            <a:r>
              <a:rPr lang="ja-JP" altLang="en-US" sz="2000" dirty="0">
                <a:solidFill>
                  <a:srgbClr val="FFFF99"/>
                </a:solidFill>
              </a:rPr>
              <a:t>解析完了</a:t>
            </a:r>
            <a:endParaRPr lang="en-US" altLang="ja-JP" sz="2000" dirty="0"/>
          </a:p>
          <a:p>
            <a:pPr eaLnBrk="1" hangingPunct="1">
              <a:spcBef>
                <a:spcPct val="0"/>
              </a:spcBef>
              <a:buClrTx/>
              <a:buSzTx/>
              <a:buFontTx/>
              <a:buNone/>
            </a:pPr>
            <a:r>
              <a:rPr lang="en-US" altLang="ja-JP" sz="2400" dirty="0"/>
              <a:t>        } else { backtrack (</a:t>
            </a:r>
            <a:r>
              <a:rPr lang="en-US" altLang="ja-JP" sz="2400" dirty="0" err="1"/>
              <a:t>backPoint</a:t>
            </a:r>
            <a:r>
              <a:rPr lang="en-US" altLang="ja-JP" sz="2400" dirty="0"/>
              <a:t>); return false; }</a:t>
            </a:r>
          </a:p>
          <a:p>
            <a:pPr eaLnBrk="1" hangingPunct="1">
              <a:spcBef>
                <a:spcPct val="0"/>
              </a:spcBef>
              <a:buClrTx/>
              <a:buSzTx/>
              <a:buFontTx/>
              <a:buNone/>
            </a:pPr>
            <a:r>
              <a:rPr lang="en-US" altLang="ja-JP" sz="2400" dirty="0"/>
              <a:t>   } else { backtrack (</a:t>
            </a:r>
            <a:r>
              <a:rPr lang="en-US" altLang="ja-JP" sz="2400" dirty="0" err="1"/>
              <a:t>backPoint</a:t>
            </a:r>
            <a:r>
              <a:rPr lang="en-US" altLang="ja-JP" sz="2400" dirty="0"/>
              <a:t>); return false; }</a:t>
            </a:r>
          </a:p>
          <a:p>
            <a:pPr eaLnBrk="1" hangingPunct="1">
              <a:spcBef>
                <a:spcPct val="0"/>
              </a:spcBef>
              <a:buClrTx/>
              <a:buSzTx/>
              <a:buFontTx/>
              <a:buNone/>
            </a:pPr>
            <a:r>
              <a:rPr lang="en-US" altLang="ja-JP" sz="2400" dirty="0"/>
              <a:t>}</a:t>
            </a:r>
          </a:p>
        </p:txBody>
      </p:sp>
      <p:sp>
        <p:nvSpPr>
          <p:cNvPr id="481286" name="Text Box 6"/>
          <p:cNvSpPr txBox="1">
            <a:spLocks noChangeArrowheads="1"/>
          </p:cNvSpPr>
          <p:nvPr/>
        </p:nvSpPr>
        <p:spPr bwMode="auto">
          <a:xfrm>
            <a:off x="5715000" y="1219200"/>
            <a:ext cx="2619375"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構文解析完了</a:t>
            </a:r>
            <a:endParaRPr lang="en-US" altLang="ja-JP"/>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81286"/>
                                        </p:tgtEl>
                                        <p:attrNameLst>
                                          <p:attrName>style.visibility</p:attrName>
                                        </p:attrNameLst>
                                      </p:cBhvr>
                                      <p:to>
                                        <p:strVal val="visible"/>
                                      </p:to>
                                    </p:set>
                                    <p:animEffect transition="in" filter="checkerboard(across)">
                                      <p:cBhvr>
                                        <p:cTn id="7" dur="500"/>
                                        <p:tgtEl>
                                          <p:spTgt spid="4812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286"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4057" name="Group 297"/>
          <p:cNvGraphicFramePr>
            <a:graphicFrameLocks noGrp="1"/>
          </p:cNvGraphicFramePr>
          <p:nvPr/>
        </p:nvGraphicFramePr>
        <p:xfrm>
          <a:off x="304800" y="1066800"/>
          <a:ext cx="8610600" cy="5547240"/>
        </p:xfrm>
        <a:graphic>
          <a:graphicData uri="http://schemas.openxmlformats.org/drawingml/2006/table">
            <a:tbl>
              <a:tblPr/>
              <a:tblGrid>
                <a:gridCol w="300038">
                  <a:extLst>
                    <a:ext uri="{9D8B030D-6E8A-4147-A177-3AD203B41FA5}">
                      <a16:colId xmlns:a16="http://schemas.microsoft.com/office/drawing/2014/main" val="20000"/>
                    </a:ext>
                  </a:extLst>
                </a:gridCol>
                <a:gridCol w="3068637">
                  <a:extLst>
                    <a:ext uri="{9D8B030D-6E8A-4147-A177-3AD203B41FA5}">
                      <a16:colId xmlns:a16="http://schemas.microsoft.com/office/drawing/2014/main" val="20001"/>
                    </a:ext>
                  </a:extLst>
                </a:gridCol>
                <a:gridCol w="749300">
                  <a:extLst>
                    <a:ext uri="{9D8B030D-6E8A-4147-A177-3AD203B41FA5}">
                      <a16:colId xmlns:a16="http://schemas.microsoft.com/office/drawing/2014/main" val="20002"/>
                    </a:ext>
                  </a:extLst>
                </a:gridCol>
                <a:gridCol w="1647825">
                  <a:extLst>
                    <a:ext uri="{9D8B030D-6E8A-4147-A177-3AD203B41FA5}">
                      <a16:colId xmlns:a16="http://schemas.microsoft.com/office/drawing/2014/main" val="20003"/>
                    </a:ext>
                  </a:extLst>
                </a:gridCol>
                <a:gridCol w="2844800">
                  <a:extLst>
                    <a:ext uri="{9D8B030D-6E8A-4147-A177-3AD203B41FA5}">
                      <a16:colId xmlns:a16="http://schemas.microsoft.com/office/drawing/2014/main" val="20004"/>
                    </a:ext>
                  </a:extLst>
                </a:gridCol>
              </a:tblGrid>
              <a:tr h="518101">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2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5" marB="45715" anchor="ct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Kc</a:t>
                      </a:r>
                    </a:p>
                  </a:txBody>
                  <a:tcPr marL="0" marR="0" marT="45715" marB="45715" anchor="ctr" horzOverflow="overflow">
                    <a:lnL>
                      <a:noFill/>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構文解析部</a:t>
                      </a:r>
                      <a:endPar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15" marB="45715" anchor="ct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14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15" marB="45715"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lexer</a:t>
                      </a:r>
                    </a:p>
                  </a:txBody>
                  <a:tcPr marL="0" marR="0" marT="45715" marB="45715"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LexicalAnalyzer</a:t>
                      </a:r>
                    </a:p>
                  </a:txBody>
                  <a:tcPr marL="0" marR="0" marT="45715" marB="45715"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字句解析器</a:t>
                      </a:r>
                      <a:endPar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15" marB="45715"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45714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15" marB="45715" anchor="ctr" horzOverflow="overflow">
                    <a:lnL w="28575"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token</a:t>
                      </a:r>
                    </a:p>
                  </a:txBody>
                  <a:tcPr marL="0" marR="0" marT="45715" marB="45715"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Token</a:t>
                      </a:r>
                    </a:p>
                  </a:txBody>
                  <a:tcPr marL="0" marR="0" marT="45715" marB="45715"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読み取りトークン</a:t>
                      </a:r>
                    </a:p>
                  </a:txBody>
                  <a:tcPr marL="0" marR="0" marT="45715" marB="45715" anchor="ctr" horzOverflow="overflow">
                    <a:lnL>
                      <a:noFill/>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714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15" marB="45715"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Kc (sourceFileName : String)</a:t>
                      </a:r>
                    </a:p>
                  </a:txBody>
                  <a:tcPr marL="0" marR="0" marT="45715" marB="45715"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コンストラクタ</a:t>
                      </a:r>
                    </a:p>
                  </a:txBody>
                  <a:tcPr marL="0" marR="0" marT="45715" marB="45715"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714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5" marB="45715" anchor="ct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parseProgram()</a:t>
                      </a: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15" marB="45715"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void</a:t>
                      </a:r>
                    </a:p>
                  </a:txBody>
                  <a:tcPr marL="0" marR="0" marT="45715" marB="45715"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&lt;</a:t>
                      </a: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Program&gt;</a:t>
                      </a: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の解析</a:t>
                      </a:r>
                    </a:p>
                  </a:txBody>
                  <a:tcPr marL="0" marR="0" marT="45715" marB="45715" anchor="ct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4"/>
                  </a:ext>
                </a:extLst>
              </a:tr>
              <a:tr h="45714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5" marB="45715"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parseMainFunction()</a:t>
                      </a:r>
                    </a:p>
                  </a:txBody>
                  <a:tcPr marL="0" marR="0" marT="45715" marB="45715" anchor="ctr" horzOverflow="overflow">
                    <a:lnL>
                      <a:noFill/>
                    </a:lnL>
                    <a:lnR>
                      <a:noFill/>
                    </a:lnR>
                    <a:lnT>
                      <a:noFill/>
                    </a:lnT>
                    <a:lnB>
                      <a:noFill/>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void</a:t>
                      </a:r>
                    </a:p>
                  </a:txBody>
                  <a:tcPr marL="0" marR="0" marT="45715" marB="45715"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&lt;</a:t>
                      </a: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MainFuntion&gt;</a:t>
                      </a: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の解析</a:t>
                      </a:r>
                    </a:p>
                  </a:txBody>
                  <a:tcPr marL="0" marR="0" marT="45715" marB="45715"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5"/>
                  </a:ext>
                </a:extLst>
              </a:tr>
              <a:tr h="45714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5" marB="45715"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parseBlock()</a:t>
                      </a:r>
                    </a:p>
                  </a:txBody>
                  <a:tcPr marL="0" marR="0" marT="45715" marB="45715" anchor="ctr" horzOverflow="overflow">
                    <a:lnL>
                      <a:noFill/>
                    </a:lnL>
                    <a:lnR>
                      <a:noFill/>
                    </a:lnR>
                    <a:lnT>
                      <a:noFill/>
                    </a:lnT>
                    <a:lnB>
                      <a:noFill/>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void</a:t>
                      </a:r>
                    </a:p>
                  </a:txBody>
                  <a:tcPr marL="0" marR="0" marT="45715" marB="45715"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&lt;</a:t>
                      </a: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Block&gt;</a:t>
                      </a: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の解析</a:t>
                      </a:r>
                    </a:p>
                  </a:txBody>
                  <a:tcPr marL="0" marR="0" marT="45715" marB="45715"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6"/>
                  </a:ext>
                </a:extLst>
              </a:tr>
              <a:tr h="45714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5" marB="45715"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parseVar_decl()</a:t>
                      </a:r>
                    </a:p>
                  </a:txBody>
                  <a:tcPr marL="0" marR="0" marT="45715" marB="45715" anchor="ctr" horzOverflow="overflow">
                    <a:lnL>
                      <a:noFill/>
                    </a:lnL>
                    <a:lnR>
                      <a:noFill/>
                    </a:lnR>
                    <a:lnT>
                      <a:noFill/>
                    </a:lnT>
                    <a:lnB>
                      <a:noFill/>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void</a:t>
                      </a:r>
                    </a:p>
                  </a:txBody>
                  <a:tcPr marL="0" marR="0" marT="45715" marB="45715"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&lt;</a:t>
                      </a: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Var_decl&gt;</a:t>
                      </a: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の解析</a:t>
                      </a:r>
                    </a:p>
                  </a:txBody>
                  <a:tcPr marL="0" marR="0" marT="45715" marB="45715"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7"/>
                  </a:ext>
                </a:extLst>
              </a:tr>
              <a:tr h="45714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5" marB="45715"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p>
                  </a:txBody>
                  <a:tcPr marL="0" marR="0" marT="45715" marB="45715" anchor="ctr" horzOverflow="overflow">
                    <a:lnL>
                      <a:noFill/>
                    </a:lnL>
                    <a:lnR>
                      <a:noFill/>
                    </a:lnR>
                    <a:lnT>
                      <a:noFill/>
                    </a:lnT>
                    <a:lnB>
                      <a:noFill/>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p>
                  </a:txBody>
                  <a:tcPr marL="0" marR="0" marT="45715" marB="45715"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15" marB="45715"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8"/>
                  </a:ext>
                </a:extLst>
              </a:tr>
              <a:tr h="45714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15" marB="45715"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closeFile ()</a:t>
                      </a:r>
                    </a:p>
                  </a:txBody>
                  <a:tcPr marL="0" marR="0" marT="45715" marB="45715" anchor="ctr" horzOverflow="overflow">
                    <a:lnL>
                      <a:noFill/>
                    </a:lnL>
                    <a:lnR>
                      <a:noFill/>
                    </a:lnR>
                    <a:lnT>
                      <a:noFill/>
                    </a:lnT>
                    <a:lnB>
                      <a:noFill/>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void</a:t>
                      </a:r>
                    </a:p>
                  </a:txBody>
                  <a:tcPr marL="0" marR="0" marT="45715" marB="45715"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入力ファイルを閉じる</a:t>
                      </a:r>
                    </a:p>
                  </a:txBody>
                  <a:tcPr marL="0" marR="0" marT="45715" marB="45715"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9"/>
                  </a:ext>
                </a:extLst>
              </a:tr>
              <a:tr h="45714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15" marB="45715"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syntaxError (message : String)</a:t>
                      </a:r>
                    </a:p>
                  </a:txBody>
                  <a:tcPr marL="0" marR="0" marT="45715" marB="45715" anchor="ctr" horzOverflow="overflow">
                    <a:lnL>
                      <a:noFill/>
                    </a:lnL>
                    <a:lnR>
                      <a:noFill/>
                    </a:lnR>
                    <a:lnT>
                      <a:noFill/>
                    </a:lnT>
                    <a:lnB>
                      <a:noFill/>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void</a:t>
                      </a:r>
                    </a:p>
                  </a:txBody>
                  <a:tcPr marL="0" marR="0" marT="45715" marB="45715"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エラー検出時の処理</a:t>
                      </a:r>
                      <a:endPar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L="0" marR="0" marT="45715" marB="45715"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10"/>
                  </a:ext>
                </a:extLst>
              </a:tr>
              <a:tr h="457148">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marT="45715" marB="45715"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en-US" altLang="ja-JP" sz="2400" b="0" i="0" u="sng"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main (args : String[])</a:t>
                      </a:r>
                    </a:p>
                  </a:txBody>
                  <a:tcPr marL="0" marR="0" marT="45715" marB="45715"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void</a:t>
                      </a:r>
                    </a:p>
                  </a:txBody>
                  <a:tcPr marL="0" marR="0" marT="45715" marB="45715"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70000"/>
                        <a:buFont typeface="Wingdings" panose="05000000000000000000" pitchFamily="2" charset="2"/>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spcBef>
                          <a:spcPct val="20000"/>
                        </a:spcBef>
                        <a:buClr>
                          <a:schemeClr val="tx1"/>
                        </a:buClr>
                        <a:defRPr kumimoji="1" sz="2400">
                          <a:solidFill>
                            <a:schemeClr val="tx1"/>
                          </a:solidFill>
                          <a:latin typeface="Times New Roman" panose="02020603050405020304" pitchFamily="18" charset="0"/>
                          <a:ea typeface="ＭＳ Ｐゴシック" panose="020B0600070205080204" pitchFamily="50" charset="-128"/>
                        </a:defRPr>
                      </a:lvl2pPr>
                      <a:lvl3pPr eaLnBrk="0" hangingPunct="0">
                        <a:spcBef>
                          <a:spcPct val="20000"/>
                        </a:spcBef>
                        <a:buClr>
                          <a:schemeClr val="hlink"/>
                        </a:buClr>
                        <a:buSzPct val="70000"/>
                        <a:buFont typeface="Wingdings" panose="05000000000000000000" pitchFamily="2" charset="2"/>
                        <a:defRPr kumimoji="1" sz="2000">
                          <a:solidFill>
                            <a:schemeClr val="tx1"/>
                          </a:solidFill>
                          <a:latin typeface="Times New Roman" panose="02020603050405020304" pitchFamily="18" charset="0"/>
                          <a:ea typeface="ＭＳ Ｐゴシック" panose="020B0600070205080204" pitchFamily="50" charset="-128"/>
                        </a:defRPr>
                      </a:lvl3pPr>
                      <a:lvl4pPr eaLnBrk="0" hangingPunct="0">
                        <a:spcBef>
                          <a:spcPct val="20000"/>
                        </a:spcBef>
                        <a:buClr>
                          <a:schemeClr val="tx1"/>
                        </a:buClr>
                        <a:defRPr kumimoji="1">
                          <a:solidFill>
                            <a:schemeClr val="tx1"/>
                          </a:solidFill>
                          <a:latin typeface="Times New Roman" panose="02020603050405020304" pitchFamily="18" charset="0"/>
                          <a:ea typeface="ＭＳ Ｐゴシック" panose="020B0600070205080204" pitchFamily="50" charset="-128"/>
                        </a:defRPr>
                      </a:lvl4pPr>
                      <a:lvl5pPr eaLnBrk="0" hangingPunct="0">
                        <a:spcBef>
                          <a:spcPct val="20000"/>
                        </a:spcBef>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5pPr>
                      <a:lvl6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6pPr>
                      <a:lvl7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7pPr>
                      <a:lvl8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8pPr>
                      <a:lvl9pP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メイン</a:t>
                      </a:r>
                    </a:p>
                  </a:txBody>
                  <a:tcPr marL="0" marR="0" marT="45715" marB="45715" anchor="ct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
        <p:nvSpPr>
          <p:cNvPr id="10296" name="Rectangle 121"/>
          <p:cNvSpPr>
            <a:spLocks noGrp="1" noChangeArrowheads="1"/>
          </p:cNvSpPr>
          <p:nvPr>
            <p:ph type="title" idx="4294967295"/>
          </p:nvPr>
        </p:nvSpPr>
        <p:spPr>
          <a:xfrm>
            <a:off x="1066800" y="152400"/>
            <a:ext cx="7543800" cy="91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a:effectLst/>
              </a:rPr>
              <a:t>Kc </a:t>
            </a:r>
            <a:r>
              <a:rPr lang="ja-JP" altLang="en-US">
                <a:effectLst/>
              </a:rPr>
              <a:t>クラス</a:t>
            </a:r>
          </a:p>
        </p:txBody>
      </p:sp>
      <p:sp>
        <p:nvSpPr>
          <p:cNvPr id="373882" name="AutoShape 122"/>
          <p:cNvSpPr>
            <a:spLocks noChangeArrowheads="1"/>
          </p:cNvSpPr>
          <p:nvPr/>
        </p:nvSpPr>
        <p:spPr bwMode="auto">
          <a:xfrm>
            <a:off x="381000" y="3048000"/>
            <a:ext cx="8458200" cy="2209800"/>
          </a:xfrm>
          <a:prstGeom prst="roundRect">
            <a:avLst>
              <a:gd name="adj" fmla="val 16667"/>
            </a:avLst>
          </a:prstGeom>
          <a:noFill/>
          <a:ln w="28575">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73882"/>
                                        </p:tgtEl>
                                        <p:attrNameLst>
                                          <p:attrName>style.visibility</p:attrName>
                                        </p:attrNameLst>
                                      </p:cBhvr>
                                      <p:to>
                                        <p:strVal val="visible"/>
                                      </p:to>
                                    </p:set>
                                    <p:animEffect transition="in" filter="checkerboard(across)">
                                      <p:cBhvr>
                                        <p:cTn id="7" dur="500"/>
                                        <p:tgtEl>
                                          <p:spTgt spid="3738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388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1143000" y="3124200"/>
            <a:ext cx="7543800" cy="2971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void parse&lt;A&gt; () {</a:t>
            </a:r>
          </a:p>
          <a:p>
            <a:pPr eaLnBrk="1" hangingPunct="1"/>
            <a:r>
              <a:rPr lang="en-US" altLang="ja-JP" sz="2800"/>
              <a:t>   if (</a:t>
            </a:r>
            <a:r>
              <a:rPr lang="ja-JP" altLang="en-US" sz="2800"/>
              <a:t>トークン列が&lt;</a:t>
            </a:r>
            <a:r>
              <a:rPr lang="en-US" altLang="ja-JP" sz="2800"/>
              <a:t>A&gt;</a:t>
            </a:r>
            <a:r>
              <a:rPr lang="ja-JP" altLang="en-US" sz="2800"/>
              <a:t>のマクロ構文と合致) {</a:t>
            </a:r>
          </a:p>
          <a:p>
            <a:pPr eaLnBrk="1" hangingPunct="1"/>
            <a:r>
              <a:rPr lang="en-US" altLang="ja-JP" sz="2800"/>
              <a:t>       &lt;A&gt;</a:t>
            </a:r>
            <a:r>
              <a:rPr lang="ja-JP" altLang="en-US" sz="2800"/>
              <a:t>のコード生成;</a:t>
            </a:r>
          </a:p>
          <a:p>
            <a:pPr eaLnBrk="1" hangingPunct="1"/>
            <a:r>
              <a:rPr lang="ja-JP" altLang="en-US" sz="2800"/>
              <a:t>   } </a:t>
            </a:r>
            <a:r>
              <a:rPr lang="en-US" altLang="ja-JP" sz="2800"/>
              <a:t>else syntaxError(); </a:t>
            </a:r>
            <a:r>
              <a:rPr lang="en-US" altLang="ja-JP" sz="2400"/>
              <a:t>   </a:t>
            </a:r>
          </a:p>
          <a:p>
            <a:pPr eaLnBrk="1" hangingPunct="1"/>
            <a:r>
              <a:rPr lang="en-US" altLang="ja-JP" sz="2400"/>
              <a:t>      </a:t>
            </a:r>
            <a:r>
              <a:rPr lang="en-US" altLang="ja-JP" sz="2000">
                <a:solidFill>
                  <a:srgbClr val="FFFF99"/>
                </a:solidFill>
              </a:rPr>
              <a:t>/* </a:t>
            </a:r>
            <a:r>
              <a:rPr lang="ja-JP" altLang="en-US" sz="2000">
                <a:solidFill>
                  <a:srgbClr val="FFFF99"/>
                </a:solidFill>
              </a:rPr>
              <a:t>マクロ構文と一致しなかった場合はエラー</a:t>
            </a:r>
            <a:r>
              <a:rPr lang="en-US" altLang="ja-JP" sz="2000">
                <a:solidFill>
                  <a:srgbClr val="FFFF99"/>
                </a:solidFill>
              </a:rPr>
              <a:t> */</a:t>
            </a:r>
            <a:endParaRPr lang="en-US" altLang="ja-JP" sz="2400">
              <a:solidFill>
                <a:srgbClr val="FFFF99"/>
              </a:solidFill>
            </a:endParaRPr>
          </a:p>
          <a:p>
            <a:pPr eaLnBrk="1" hangingPunct="1"/>
            <a:r>
              <a:rPr lang="en-US" altLang="ja-JP" sz="2800"/>
              <a:t>}</a:t>
            </a:r>
          </a:p>
        </p:txBody>
      </p:sp>
      <p:sp>
        <p:nvSpPr>
          <p:cNvPr id="11267" name="Rectangle 3"/>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構文解析プログラム</a:t>
            </a:r>
          </a:p>
        </p:txBody>
      </p:sp>
      <p:sp>
        <p:nvSpPr>
          <p:cNvPr id="11268" name="Rectangle 4"/>
          <p:cNvSpPr>
            <a:spLocks noGrp="1" noChangeArrowheads="1"/>
          </p:cNvSpPr>
          <p:nvPr>
            <p:ph type="body" idx="4294967295"/>
          </p:nvPr>
        </p:nvSpPr>
        <p:spPr>
          <a:xfrm>
            <a:off x="1066800" y="1524000"/>
            <a:ext cx="75438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非終端記号ごとに解析用メソッドを作成</a:t>
            </a:r>
          </a:p>
          <a:p>
            <a:pPr lvl="1"/>
            <a:r>
              <a:rPr lang="ja-JP" altLang="en-US">
                <a:effectLst/>
              </a:rPr>
              <a:t>例 :非終端記号 &lt;</a:t>
            </a:r>
            <a:r>
              <a:rPr lang="en-US" altLang="ja-JP">
                <a:effectLst/>
              </a:rPr>
              <a:t>A&gt; </a:t>
            </a:r>
            <a:r>
              <a:rPr lang="ja-JP" altLang="en-US">
                <a:effectLst/>
              </a:rPr>
              <a:t>の解析</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a:xfrm>
            <a:off x="1066800" y="304800"/>
            <a:ext cx="75438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ffectLst/>
              </a:rPr>
              <a:t>構文解析部</a:t>
            </a:r>
          </a:p>
        </p:txBody>
      </p:sp>
      <p:sp>
        <p:nvSpPr>
          <p:cNvPr id="12291" name="Rectangle 3"/>
          <p:cNvSpPr>
            <a:spLocks noGrp="1" noChangeArrowheads="1"/>
          </p:cNvSpPr>
          <p:nvPr>
            <p:ph type="body" idx="4294967295"/>
          </p:nvPr>
        </p:nvSpPr>
        <p:spPr>
          <a:xfrm>
            <a:off x="1066800" y="990600"/>
            <a:ext cx="75438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2400">
                <a:effectLst/>
              </a:rPr>
              <a:t>構文解析部のプログラム</a:t>
            </a:r>
            <a:endParaRPr lang="ja-JP" altLang="en-US" sz="2800">
              <a:effectLst/>
            </a:endParaRPr>
          </a:p>
        </p:txBody>
      </p:sp>
      <p:sp>
        <p:nvSpPr>
          <p:cNvPr id="12292" name="Rectangle 4"/>
          <p:cNvSpPr>
            <a:spLocks noChangeArrowheads="1"/>
          </p:cNvSpPr>
          <p:nvPr/>
        </p:nvSpPr>
        <p:spPr bwMode="auto">
          <a:xfrm>
            <a:off x="457200" y="3048000"/>
            <a:ext cx="8153400" cy="35814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void parseDecl</a:t>
            </a:r>
            <a:r>
              <a:rPr lang="ja-JP" altLang="en-US" sz="2800"/>
              <a:t> () {</a:t>
            </a:r>
          </a:p>
          <a:p>
            <a:pPr eaLnBrk="1" hangingPunct="1"/>
            <a:r>
              <a:rPr lang="ja-JP" altLang="en-US" sz="2800"/>
              <a:t>   </a:t>
            </a:r>
            <a:r>
              <a:rPr lang="en-US" altLang="ja-JP" sz="2800"/>
              <a:t>if (token == “int” ) token = nextToken();</a:t>
            </a:r>
          </a:p>
          <a:p>
            <a:pPr eaLnBrk="1" hangingPunct="1"/>
            <a:r>
              <a:rPr lang="en-US" altLang="ja-JP" sz="2800"/>
              <a:t>      else syntaxError();</a:t>
            </a:r>
          </a:p>
          <a:p>
            <a:pPr eaLnBrk="1" hangingPunct="1"/>
            <a:r>
              <a:rPr lang="en-US" altLang="ja-JP" sz="2800"/>
              <a:t>   if (token == NAME ) token = nextToken();</a:t>
            </a:r>
          </a:p>
          <a:p>
            <a:pPr eaLnBrk="1" hangingPunct="1"/>
            <a:r>
              <a:rPr lang="en-US" altLang="ja-JP" sz="2800"/>
              <a:t>      else syntaxError();</a:t>
            </a:r>
            <a:endParaRPr lang="ja-JP" altLang="en-US" sz="2800"/>
          </a:p>
          <a:p>
            <a:pPr eaLnBrk="1" hangingPunct="1"/>
            <a:r>
              <a:rPr lang="en-US" altLang="ja-JP" sz="2800"/>
              <a:t>   if (token == “;”) token = nextToken();</a:t>
            </a:r>
          </a:p>
          <a:p>
            <a:pPr eaLnBrk="1" hangingPunct="1"/>
            <a:r>
              <a:rPr lang="ja-JP" altLang="en-US" sz="2800"/>
              <a:t>     </a:t>
            </a:r>
            <a:r>
              <a:rPr lang="en-US" altLang="ja-JP" sz="2800"/>
              <a:t>else syntaxError(); </a:t>
            </a:r>
          </a:p>
          <a:p>
            <a:pPr eaLnBrk="1" hangingPunct="1"/>
            <a:r>
              <a:rPr lang="en-US" altLang="ja-JP" sz="2800"/>
              <a:t>}</a:t>
            </a:r>
          </a:p>
        </p:txBody>
      </p:sp>
      <p:sp>
        <p:nvSpPr>
          <p:cNvPr id="12293" name="Text Box 5"/>
          <p:cNvSpPr txBox="1">
            <a:spLocks noChangeArrowheads="1"/>
          </p:cNvSpPr>
          <p:nvPr/>
        </p:nvSpPr>
        <p:spPr bwMode="auto">
          <a:xfrm>
            <a:off x="457200" y="2514600"/>
            <a:ext cx="63277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例 </a:t>
            </a:r>
            <a:r>
              <a:rPr lang="ja-JP" altLang="en-US"/>
              <a:t>&lt;</a:t>
            </a:r>
            <a:r>
              <a:rPr lang="en-US" altLang="ja-JP"/>
              <a:t>decl&gt; ::= “int” NAME “;”</a:t>
            </a:r>
            <a:r>
              <a:rPr lang="en-US" altLang="ja-JP" sz="2800"/>
              <a:t>  </a:t>
            </a:r>
            <a:r>
              <a:rPr lang="ja-JP" altLang="en-US" sz="2800"/>
              <a:t>の解析</a:t>
            </a:r>
          </a:p>
        </p:txBody>
      </p:sp>
      <p:sp>
        <p:nvSpPr>
          <p:cNvPr id="12294" name="Rectangle 6"/>
          <p:cNvSpPr>
            <a:spLocks noChangeArrowheads="1"/>
          </p:cNvSpPr>
          <p:nvPr/>
        </p:nvSpPr>
        <p:spPr bwMode="auto">
          <a:xfrm>
            <a:off x="457200" y="1447800"/>
            <a:ext cx="8077200" cy="1066800"/>
          </a:xfrm>
          <a:prstGeom prst="rect">
            <a:avLst/>
          </a:prstGeom>
          <a:solidFill>
            <a:srgbClr val="00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lvl1pPr marL="342900" indent="-342900">
              <a:spcBef>
                <a:spcPct val="20000"/>
              </a:spcBef>
              <a:buClr>
                <a:schemeClr val="hlink"/>
              </a:buClr>
              <a:buSzPct val="70000"/>
              <a:buFont typeface="Wingdings" panose="05000000000000000000" pitchFamily="2" charset="2"/>
              <a:buChar char="n"/>
              <a:defRPr kumimoji="1" sz="3200">
                <a:solidFill>
                  <a:schemeClr val="tx1"/>
                </a:solidFill>
                <a:latin typeface="Times New Roman" panose="02020603050405020304" pitchFamily="18" charset="0"/>
                <a:ea typeface="ＭＳ Ｐゴシック" panose="020B0600070205080204" pitchFamily="50" charset="-128"/>
              </a:defRPr>
            </a:lvl1pPr>
            <a:lvl2pPr marL="190500">
              <a:spcBef>
                <a:spcPct val="20000"/>
              </a:spcBef>
              <a:buClr>
                <a:schemeClr val="tx1"/>
              </a:buClr>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lr>
                <a:schemeClr val="hlink"/>
              </a:buClr>
              <a:buSzPct val="70000"/>
              <a:buFont typeface="Wingdings" panose="05000000000000000000" pitchFamily="2" charset="2"/>
              <a:buChar char="n"/>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lr>
                <a:schemeClr val="tx1"/>
              </a:buClr>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Times New Roman" panose="02020603050405020304" pitchFamily="18" charset="0"/>
                <a:ea typeface="ＭＳ Ｐゴシック" panose="020B0600070205080204" pitchFamily="50" charset="-128"/>
              </a:defRPr>
            </a:lvl9pPr>
          </a:lstStyle>
          <a:p>
            <a:pPr lvl="1">
              <a:buFontTx/>
              <a:buNone/>
            </a:pPr>
            <a:r>
              <a:rPr lang="en-US" altLang="ja-JP"/>
              <a:t>Token token;                   </a:t>
            </a:r>
            <a:r>
              <a:rPr lang="en-US" altLang="ja-JP" sz="2400">
                <a:solidFill>
                  <a:srgbClr val="FFFF99"/>
                </a:solidFill>
              </a:rPr>
              <a:t>// </a:t>
            </a:r>
            <a:r>
              <a:rPr lang="ja-JP" altLang="en-US" sz="2400">
                <a:solidFill>
                  <a:srgbClr val="FFFF99"/>
                </a:solidFill>
              </a:rPr>
              <a:t>現在読み込み中のトークン</a:t>
            </a:r>
          </a:p>
          <a:p>
            <a:pPr lvl="1">
              <a:buFontTx/>
              <a:buNone/>
            </a:pPr>
            <a:r>
              <a:rPr lang="en-US" altLang="ja-JP"/>
              <a:t>Token nextToken();         </a:t>
            </a:r>
            <a:r>
              <a:rPr lang="en-US" altLang="ja-JP" sz="2400">
                <a:solidFill>
                  <a:srgbClr val="FFFF99"/>
                </a:solidFill>
              </a:rPr>
              <a:t>// </a:t>
            </a:r>
            <a:r>
              <a:rPr lang="ja-JP" altLang="en-US" sz="2400">
                <a:solidFill>
                  <a:srgbClr val="FFFF99"/>
                </a:solidFill>
              </a:rPr>
              <a:t>次のトークンを読み込む</a:t>
            </a:r>
            <a:endParaRPr lang="en-US" altLang="ja-JP" sz="2400">
              <a:solidFill>
                <a:srgbClr val="FFFF99"/>
              </a:solidFill>
            </a:endParaRPr>
          </a:p>
        </p:txBody>
      </p:sp>
      <p:sp useBgFill="1">
        <p:nvSpPr>
          <p:cNvPr id="387079" name="AutoShape 7"/>
          <p:cNvSpPr>
            <a:spLocks noChangeArrowheads="1"/>
          </p:cNvSpPr>
          <p:nvPr/>
        </p:nvSpPr>
        <p:spPr bwMode="auto">
          <a:xfrm>
            <a:off x="4038600" y="3048000"/>
            <a:ext cx="4114800" cy="533400"/>
          </a:xfrm>
          <a:prstGeom prst="wedgeRoundRectCallout">
            <a:avLst>
              <a:gd name="adj1" fmla="val -68134"/>
              <a:gd name="adj2" fmla="val 64287"/>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46800" rIns="54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t>マクロ構文と合致しているか？</a:t>
            </a:r>
          </a:p>
        </p:txBody>
      </p:sp>
      <p:sp useBgFill="1">
        <p:nvSpPr>
          <p:cNvPr id="387080" name="AutoShape 8"/>
          <p:cNvSpPr>
            <a:spLocks noChangeArrowheads="1"/>
          </p:cNvSpPr>
          <p:nvPr/>
        </p:nvSpPr>
        <p:spPr bwMode="auto">
          <a:xfrm>
            <a:off x="3886200" y="4038600"/>
            <a:ext cx="5029200" cy="457200"/>
          </a:xfrm>
          <a:prstGeom prst="wedgeRoundRectCallout">
            <a:avLst>
              <a:gd name="adj1" fmla="val -25787"/>
              <a:gd name="adj2" fmla="val -69792"/>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46800" rIns="18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t>合致すれば次のトークンを読み込む</a:t>
            </a:r>
          </a:p>
        </p:txBody>
      </p:sp>
      <p:sp useBgFill="1">
        <p:nvSpPr>
          <p:cNvPr id="387081" name="AutoShape 9"/>
          <p:cNvSpPr>
            <a:spLocks noChangeArrowheads="1"/>
          </p:cNvSpPr>
          <p:nvPr/>
        </p:nvSpPr>
        <p:spPr bwMode="auto">
          <a:xfrm>
            <a:off x="4191000" y="5867400"/>
            <a:ext cx="4038600" cy="457200"/>
          </a:xfrm>
          <a:prstGeom prst="wedgeRoundRectCallout">
            <a:avLst>
              <a:gd name="adj1" fmla="val -62106"/>
              <a:gd name="adj2" fmla="val -26389"/>
              <a:gd name="adj3" fmla="val 16667"/>
            </a:avLst>
          </a:prstGeom>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46800" rIns="54000" bIns="46800"/>
          <a:lstStyle>
            <a:lvl1pP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32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32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32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32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32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t>合致しなければ構文エラー</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87079"/>
                                        </p:tgtEl>
                                        <p:attrNameLst>
                                          <p:attrName>style.visibility</p:attrName>
                                        </p:attrNameLst>
                                      </p:cBhvr>
                                      <p:to>
                                        <p:strVal val="visible"/>
                                      </p:to>
                                    </p:set>
                                    <p:animEffect transition="in" filter="checkerboard(across)">
                                      <p:cBhvr>
                                        <p:cTn id="7" dur="500"/>
                                        <p:tgtEl>
                                          <p:spTgt spid="38707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87080"/>
                                        </p:tgtEl>
                                        <p:attrNameLst>
                                          <p:attrName>style.visibility</p:attrName>
                                        </p:attrNameLst>
                                      </p:cBhvr>
                                      <p:to>
                                        <p:strVal val="visible"/>
                                      </p:to>
                                    </p:set>
                                    <p:animEffect transition="in" filter="checkerboard(across)">
                                      <p:cBhvr>
                                        <p:cTn id="12" dur="500"/>
                                        <p:tgtEl>
                                          <p:spTgt spid="38708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87081"/>
                                        </p:tgtEl>
                                        <p:attrNameLst>
                                          <p:attrName>style.visibility</p:attrName>
                                        </p:attrNameLst>
                                      </p:cBhvr>
                                      <p:to>
                                        <p:strVal val="visible"/>
                                      </p:to>
                                    </p:set>
                                    <p:animEffect transition="in" filter="checkerboard(across)">
                                      <p:cBhvr>
                                        <p:cTn id="17" dur="500"/>
                                        <p:tgtEl>
                                          <p:spTgt spid="3870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7079" grpId="0" animBg="1" autoUpdateAnimBg="0"/>
      <p:bldP spid="387080" grpId="0" animBg="1" autoUpdateAnimBg="0"/>
      <p:bldP spid="387081" grpId="0" animBg="1" autoUpdateAnimBg="0"/>
    </p:bldLst>
  </p:timing>
</p:sld>
</file>

<file path=ppt/theme/theme1.xml><?xml version="1.0" encoding="utf-8"?>
<a:theme xmlns:a="http://schemas.openxmlformats.org/drawingml/2006/main" name="Shimmer">
  <a:themeElements>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Times - MSPゴシック">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3200" b="0"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3200" b="0"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a typeface="ＭＳ Ｐゴシック" pitchFamily="50" charset="-128"/>
          </a:defRPr>
        </a:defPPr>
      </a:lstStyle>
    </a:lnDef>
  </a:objectDefaults>
  <a:extraClrSchemeLst>
    <a:extraClrScheme>
      <a:clrScheme name="Shimmer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Shimmer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Shimmer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Shimmer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Shimmer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Shimmer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Shimmer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Shimmer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Shimmer</Template>
  <TotalTime>14767</TotalTime>
  <Words>12787</Words>
  <Application>Microsoft Office PowerPoint</Application>
  <PresentationFormat>画面に合わせる (4:3)</PresentationFormat>
  <Paragraphs>1504</Paragraphs>
  <Slides>68</Slides>
  <Notes>68</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68</vt:i4>
      </vt:variant>
    </vt:vector>
  </HeadingPairs>
  <TitlesOfParts>
    <vt:vector size="74" baseType="lpstr">
      <vt:lpstr>游ゴシック</vt:lpstr>
      <vt:lpstr>Arial</vt:lpstr>
      <vt:lpstr>Tahoma</vt:lpstr>
      <vt:lpstr>Times New Roman</vt:lpstr>
      <vt:lpstr>Wingdings</vt:lpstr>
      <vt:lpstr>Shimmer</vt:lpstr>
      <vt:lpstr>コンパイラ</vt:lpstr>
      <vt:lpstr>コンパイラの構造</vt:lpstr>
      <vt:lpstr>処理の流れ 情報システムプロジェクトIの場合</vt:lpstr>
      <vt:lpstr>構文解析系 (syntax analizer, parser)</vt:lpstr>
      <vt:lpstr>構文解析</vt:lpstr>
      <vt:lpstr>プログラムの構造(構文解析系)</vt:lpstr>
      <vt:lpstr>Kc クラス</vt:lpstr>
      <vt:lpstr>構文解析プログラム</vt:lpstr>
      <vt:lpstr>構文解析部</vt:lpstr>
      <vt:lpstr>Token クラス</vt:lpstr>
      <vt:lpstr>Token クラス</vt:lpstr>
      <vt:lpstr>トークンの判定</vt:lpstr>
      <vt:lpstr>値を持つトークン</vt:lpstr>
      <vt:lpstr>構文解析部</vt:lpstr>
      <vt:lpstr>非終端記号 &lt;A&gt; の解析</vt:lpstr>
      <vt:lpstr>非終端記号 &lt;A&gt; の解析</vt:lpstr>
      <vt:lpstr>非終端記号 &lt;A&gt; (分岐) の解析</vt:lpstr>
      <vt:lpstr>非終端記号 &lt;A&gt; (分岐) の解析</vt:lpstr>
      <vt:lpstr>非終端記号 &lt;A&gt; (分岐) の解析</vt:lpstr>
      <vt:lpstr>非終端記号 &lt;A&gt; (連接) の解析</vt:lpstr>
      <vt:lpstr>非終端記号 &lt;A&gt; (閉包) の解析</vt:lpstr>
      <vt:lpstr>非終端記号 &lt;A&gt; (省略) の解析</vt:lpstr>
      <vt:lpstr>非終端記号 &lt;A&gt; (括弧) の解析</vt:lpstr>
      <vt:lpstr>非終端記号解析の例</vt:lpstr>
      <vt:lpstr>非終端記号解析の例 (分岐)</vt:lpstr>
      <vt:lpstr>非終端記号解析の例 (閉包)</vt:lpstr>
      <vt:lpstr>非終端記号解析の例 (閉包)</vt:lpstr>
      <vt:lpstr>First 集合の判定</vt:lpstr>
      <vt:lpstr>非終端記号解析の例 (省略)</vt:lpstr>
      <vt:lpstr>左再帰性のある場合の解析</vt:lpstr>
      <vt:lpstr>左再帰性のある場合の解析</vt:lpstr>
      <vt:lpstr>左再帰性のある場合の解析</vt:lpstr>
      <vt:lpstr>左再帰性のある場合の解析</vt:lpstr>
      <vt:lpstr>同一の接頭部を持つ場合の解析</vt:lpstr>
      <vt:lpstr>同一の接頭部を持つ場合の解析</vt:lpstr>
      <vt:lpstr>同一の接頭部を持つ場合の解析</vt:lpstr>
      <vt:lpstr>同一の接頭部を持つ場合の解析</vt:lpstr>
      <vt:lpstr>同一の接頭部を持つ場合の解析</vt:lpstr>
      <vt:lpstr>構文解析時のエラー処理</vt:lpstr>
      <vt:lpstr>構文解析時のエラー処理</vt:lpstr>
      <vt:lpstr>プログラム末到達時の処理</vt:lpstr>
      <vt:lpstr>デバグ用に…</vt:lpstr>
      <vt:lpstr>トレース機能</vt:lpstr>
      <vt:lpstr>トレース機能</vt:lpstr>
      <vt:lpstr>LL(1)文法</vt:lpstr>
      <vt:lpstr>構文解析不能な文法</vt:lpstr>
      <vt:lpstr>バックトラックありの構文解析</vt:lpstr>
      <vt:lpstr>バックトラックありの構文解析</vt:lpstr>
      <vt:lpstr>バックトラックありの構文解析部</vt:lpstr>
      <vt:lpstr>バックトラックありの構文解析部</vt:lpstr>
      <vt:lpstr>バックトラックありの 構文解析の例</vt:lpstr>
      <vt:lpstr>バックトラックありの 構文解析の例</vt:lpstr>
      <vt:lpstr>バックトラックありの構文解析</vt:lpstr>
      <vt:lpstr>バックトラックありの構文解析</vt:lpstr>
      <vt:lpstr>構文解析の例</vt:lpstr>
      <vt:lpstr>構文解析の例</vt:lpstr>
      <vt:lpstr>構文解析の例</vt:lpstr>
      <vt:lpstr>構文解析の例</vt:lpstr>
      <vt:lpstr>構文解析の例</vt:lpstr>
      <vt:lpstr>構文解析の例</vt:lpstr>
      <vt:lpstr>構文解析の例</vt:lpstr>
      <vt:lpstr>構文解析の例</vt:lpstr>
      <vt:lpstr>構文解析の例</vt:lpstr>
      <vt:lpstr>構文解析の例</vt:lpstr>
      <vt:lpstr>構文解析の例</vt:lpstr>
      <vt:lpstr>構文解析の例</vt:lpstr>
      <vt:lpstr>構文解析の例</vt:lpstr>
      <vt:lpstr>構文解析の例</vt:lpstr>
    </vt:vector>
  </TitlesOfParts>
  <Manager>T.Ishimizu</Manager>
  <Company>KINKI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Compiler</dc:title>
  <dc:subject>Compiler 06</dc:subject>
  <dc:creator>T.Ishimizu</dc:creator>
  <cp:lastModifiedBy>石水隆</cp:lastModifiedBy>
  <cp:revision>609</cp:revision>
  <cp:lastPrinted>2022-04-28T01:42:55Z</cp:lastPrinted>
  <dcterms:created xsi:type="dcterms:W3CDTF">1601-01-01T00:00:00Z</dcterms:created>
  <dcterms:modified xsi:type="dcterms:W3CDTF">2022-04-28T01:43:03Z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