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0"/>
  </p:notesMasterIdLst>
  <p:handoutMasterIdLst>
    <p:handoutMasterId r:id="rId71"/>
  </p:handoutMasterIdLst>
  <p:sldIdLst>
    <p:sldId id="256" r:id="rId2"/>
    <p:sldId id="513" r:id="rId3"/>
    <p:sldId id="615" r:id="rId4"/>
    <p:sldId id="624" r:id="rId5"/>
    <p:sldId id="625" r:id="rId6"/>
    <p:sldId id="574" r:id="rId7"/>
    <p:sldId id="629" r:id="rId8"/>
    <p:sldId id="627" r:id="rId9"/>
    <p:sldId id="575" r:id="rId10"/>
    <p:sldId id="628" r:id="rId11"/>
    <p:sldId id="576" r:id="rId12"/>
    <p:sldId id="608" r:id="rId13"/>
    <p:sldId id="618" r:id="rId14"/>
    <p:sldId id="619" r:id="rId15"/>
    <p:sldId id="567" r:id="rId16"/>
    <p:sldId id="623" r:id="rId17"/>
    <p:sldId id="571" r:id="rId18"/>
    <p:sldId id="545" r:id="rId19"/>
    <p:sldId id="616" r:id="rId20"/>
    <p:sldId id="541" r:id="rId21"/>
    <p:sldId id="581" r:id="rId22"/>
    <p:sldId id="548" r:id="rId23"/>
    <p:sldId id="549" r:id="rId24"/>
    <p:sldId id="552" r:id="rId25"/>
    <p:sldId id="578" r:id="rId26"/>
    <p:sldId id="455" r:id="rId27"/>
    <p:sldId id="457" r:id="rId28"/>
    <p:sldId id="539" r:id="rId29"/>
    <p:sldId id="538" r:id="rId30"/>
    <p:sldId id="601" r:id="rId31"/>
    <p:sldId id="603" r:id="rId32"/>
    <p:sldId id="602" r:id="rId33"/>
    <p:sldId id="532" r:id="rId34"/>
    <p:sldId id="537" r:id="rId35"/>
    <p:sldId id="533" r:id="rId36"/>
    <p:sldId id="561" r:id="rId37"/>
    <p:sldId id="559" r:id="rId38"/>
    <p:sldId id="562" r:id="rId39"/>
    <p:sldId id="560" r:id="rId40"/>
    <p:sldId id="584" r:id="rId41"/>
    <p:sldId id="583" r:id="rId42"/>
    <p:sldId id="534" r:id="rId43"/>
    <p:sldId id="555" r:id="rId44"/>
    <p:sldId id="334" r:id="rId45"/>
    <p:sldId id="556" r:id="rId46"/>
    <p:sldId id="613" r:id="rId47"/>
    <p:sldId id="610" r:id="rId48"/>
    <p:sldId id="614" r:id="rId49"/>
    <p:sldId id="557" r:id="rId50"/>
    <p:sldId id="564" r:id="rId51"/>
    <p:sldId id="558" r:id="rId52"/>
    <p:sldId id="565" r:id="rId53"/>
    <p:sldId id="621" r:id="rId54"/>
    <p:sldId id="598" r:id="rId55"/>
    <p:sldId id="599" r:id="rId56"/>
    <p:sldId id="600" r:id="rId57"/>
    <p:sldId id="597" r:id="rId58"/>
    <p:sldId id="586" r:id="rId59"/>
    <p:sldId id="587" r:id="rId60"/>
    <p:sldId id="588" r:id="rId61"/>
    <p:sldId id="611" r:id="rId62"/>
    <p:sldId id="589" r:id="rId63"/>
    <p:sldId id="591" r:id="rId64"/>
    <p:sldId id="590" r:id="rId65"/>
    <p:sldId id="592" r:id="rId66"/>
    <p:sldId id="605" r:id="rId67"/>
    <p:sldId id="604" r:id="rId68"/>
    <p:sldId id="606" r:id="rId69"/>
  </p:sldIdLst>
  <p:sldSz cx="9144000" cy="6858000" type="screen4x3"/>
  <p:notesSz cx="7099300" cy="10234613"/>
  <p:defaultTextStyle>
    <a:defPPr>
      <a:defRPr lang="ja-JP"/>
    </a:defPPr>
    <a:lvl1pPr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272">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3300"/>
    <a:srgbClr val="00FF00"/>
    <a:srgbClr val="000000"/>
    <a:srgbClr val="FF66CC"/>
    <a:srgbClr val="FFFF99"/>
    <a:srgbClr val="006600"/>
    <a:srgbClr val="336600"/>
    <a:srgbClr val="0080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5" autoAdjust="0"/>
    <p:restoredTop sz="66561" autoAdjust="0"/>
  </p:normalViewPr>
  <p:slideViewPr>
    <p:cSldViewPr>
      <p:cViewPr varScale="1">
        <p:scale>
          <a:sx n="51" d="100"/>
          <a:sy n="51" d="100"/>
        </p:scale>
        <p:origin x="2130" y="72"/>
      </p:cViewPr>
      <p:guideLst>
        <p:guide orient="horz" pos="4272"/>
        <p:guide pos="5759"/>
      </p:guideLst>
    </p:cSldViewPr>
  </p:slideViewPr>
  <p:outlineViewPr>
    <p:cViewPr>
      <p:scale>
        <a:sx n="33" d="100"/>
        <a:sy n="33" d="100"/>
      </p:scale>
      <p:origin x="0" y="-26208"/>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1" y="0"/>
            <a:ext cx="3076575" cy="511176"/>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9" y="0"/>
            <a:ext cx="3076575" cy="511176"/>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1" y="9721850"/>
            <a:ext cx="3076575" cy="511176"/>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9" y="9721850"/>
            <a:ext cx="3076575" cy="511176"/>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a:defRPr sz="1300">
                <a:latin typeface="Arial" panose="020B0604020202020204" pitchFamily="34" charset="0"/>
              </a:defRPr>
            </a:lvl1pPr>
          </a:lstStyle>
          <a:p>
            <a:fld id="{C5971ECD-40E1-4BD6-9E55-6DCAB8884105}" type="slidenum">
              <a:rPr lang="en-US" altLang="ja-JP"/>
              <a:pPr/>
              <a:t>‹#›</a:t>
            </a:fld>
            <a:endParaRPr lang="en-US" altLang="ja-JP"/>
          </a:p>
        </p:txBody>
      </p:sp>
    </p:spTree>
    <p:extLst>
      <p:ext uri="{BB962C8B-B14F-4D97-AF65-F5344CB8AC3E}">
        <p14:creationId xmlns:p14="http://schemas.microsoft.com/office/powerpoint/2010/main" val="89523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9" y="1"/>
            <a:ext cx="3076575" cy="512763"/>
          </a:xfrm>
          <a:prstGeom prst="rect">
            <a:avLst/>
          </a:prstGeom>
        </p:spPr>
        <p:txBody>
          <a:bodyPr vert="horz" lIns="91440" tIns="45720" rIns="91440" bIns="45720" rtlCol="0"/>
          <a:lstStyle>
            <a:lvl1pPr algn="r">
              <a:defRPr sz="1200"/>
            </a:lvl1pPr>
          </a:lstStyle>
          <a:p>
            <a:fld id="{488AD553-EA84-4009-A395-47E604384146}" type="datetimeFigureOut">
              <a:rPr kumimoji="1" lang="ja-JP" altLang="en-US" smtClean="0"/>
              <a:t>2023/4/22</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28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4"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851"/>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9" y="9721851"/>
            <a:ext cx="3076575" cy="512763"/>
          </a:xfrm>
          <a:prstGeom prst="rect">
            <a:avLst/>
          </a:prstGeom>
        </p:spPr>
        <p:txBody>
          <a:bodyPr vert="horz" lIns="91440" tIns="45720" rIns="91440" bIns="45720" rtlCol="0" anchor="b"/>
          <a:lstStyle>
            <a:lvl1pPr algn="r">
              <a:defRPr sz="1200"/>
            </a:lvl1pPr>
          </a:lstStyle>
          <a:p>
            <a:fld id="{51E9779E-51DE-4199-B2D1-5C0BE4ED0CFD}" type="slidenum">
              <a:rPr kumimoji="1" lang="ja-JP" altLang="en-US" smtClean="0"/>
              <a:t>‹#›</a:t>
            </a:fld>
            <a:endParaRPr kumimoji="1" lang="ja-JP" altLang="en-US"/>
          </a:p>
        </p:txBody>
      </p:sp>
    </p:spTree>
    <p:extLst>
      <p:ext uri="{BB962C8B-B14F-4D97-AF65-F5344CB8AC3E}">
        <p14:creationId xmlns:p14="http://schemas.microsoft.com/office/powerpoint/2010/main" val="500500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5</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a:t>
            </a:fld>
            <a:endParaRPr kumimoji="1" lang="ja-JP" altLang="en-US"/>
          </a:p>
        </p:txBody>
      </p:sp>
    </p:spTree>
    <p:extLst>
      <p:ext uri="{BB962C8B-B14F-4D97-AF65-F5344CB8AC3E}">
        <p14:creationId xmlns:p14="http://schemas.microsoft.com/office/powerpoint/2010/main" val="729134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ここまでにに挙げたもの以外にも色々な文が考えられます。</a:t>
            </a:r>
            <a:endParaRPr kumimoji="1" lang="en-US" altLang="ja-JP" dirty="0"/>
          </a:p>
          <a:p>
            <a:r>
              <a:rPr kumimoji="1" lang="ja-JP" altLang="en-US" dirty="0"/>
              <a:t>余裕のある人は拡張課題として文を追加してみてください。</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10</a:t>
            </a:fld>
            <a:endParaRPr kumimoji="1" lang="ja-JP" altLang="en-US"/>
          </a:p>
        </p:txBody>
      </p:sp>
    </p:spTree>
    <p:extLst>
      <p:ext uri="{BB962C8B-B14F-4D97-AF65-F5344CB8AC3E}">
        <p14:creationId xmlns:p14="http://schemas.microsoft.com/office/powerpoint/2010/main" val="289372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式は以下のように、</a:t>
            </a:r>
            <a:endParaRPr kumimoji="1" lang="en-US" altLang="ja-JP" dirty="0"/>
          </a:p>
          <a:p>
            <a:r>
              <a:rPr kumimoji="1" lang="ja-JP" altLang="en-US" dirty="0"/>
              <a:t>一番上の </a:t>
            </a:r>
            <a:r>
              <a:rPr kumimoji="1" lang="en-US" altLang="ja-JP" dirty="0"/>
              <a:t>&lt;Expression&gt; </a:t>
            </a:r>
            <a:r>
              <a:rPr kumimoji="1" lang="ja-JP" altLang="en-US" dirty="0"/>
              <a:t>から始まって、</a:t>
            </a:r>
            <a:endParaRPr kumimoji="1" lang="en-US" altLang="ja-JP" dirty="0"/>
          </a:p>
          <a:p>
            <a:r>
              <a:rPr kumimoji="1" lang="ja-JP" altLang="en-US" dirty="0"/>
              <a:t>一番下の </a:t>
            </a:r>
            <a:r>
              <a:rPr kumimoji="1" lang="en-US" altLang="ja-JP" dirty="0"/>
              <a:t>&lt;</a:t>
            </a:r>
            <a:r>
              <a:rPr kumimoji="1" lang="en-US" altLang="ja-JP" dirty="0" err="1"/>
              <a:t>Unsigned_factor</a:t>
            </a:r>
            <a:r>
              <a:rPr kumimoji="1" lang="en-US" altLang="ja-JP" dirty="0"/>
              <a:t>&gt; </a:t>
            </a:r>
            <a:r>
              <a:rPr kumimoji="1" lang="ja-JP" altLang="en-US" dirty="0"/>
              <a:t>まで階層的に定義されています。</a:t>
            </a:r>
            <a:endParaRPr kumimoji="1" lang="en-US" altLang="ja-JP" dirty="0"/>
          </a:p>
          <a:p>
            <a:r>
              <a:rPr kumimoji="1" lang="en-US" altLang="ja-JP" dirty="0"/>
              <a:t>&lt;Exp&gt; </a:t>
            </a:r>
            <a:r>
              <a:rPr kumimoji="1" lang="ja-JP" altLang="en-US" dirty="0"/>
              <a:t>や </a:t>
            </a:r>
            <a:r>
              <a:rPr kumimoji="1" lang="en-US" altLang="ja-JP" dirty="0"/>
              <a:t>&lt;</a:t>
            </a:r>
            <a:r>
              <a:rPr kumimoji="1" lang="en-US" altLang="ja-JP" dirty="0" err="1"/>
              <a:t>Logical_team</a:t>
            </a:r>
            <a:r>
              <a:rPr kumimoji="1" lang="en-US" altLang="ja-JP" dirty="0"/>
              <a:t>&gt;</a:t>
            </a:r>
            <a:r>
              <a:rPr kumimoji="1" lang="ja-JP" altLang="en-US" dirty="0"/>
              <a:t>は再帰的に定義されています。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11</a:t>
            </a:fld>
            <a:endParaRPr kumimoji="1" lang="ja-JP" altLang="en-US"/>
          </a:p>
        </p:txBody>
      </p:sp>
    </p:spTree>
    <p:extLst>
      <p:ext uri="{BB962C8B-B14F-4D97-AF65-F5344CB8AC3E}">
        <p14:creationId xmlns:p14="http://schemas.microsoft.com/office/powerpoint/2010/main" val="3045014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err="1"/>
              <a:t>Arithmetic_expression</a:t>
            </a:r>
            <a:r>
              <a:rPr kumimoji="1" lang="en-US" altLang="ja-JP" dirty="0"/>
              <a:t>&gt;</a:t>
            </a:r>
            <a:r>
              <a:rPr kumimoji="1" lang="ja-JP" altLang="en-US" dirty="0"/>
              <a:t> </a:t>
            </a:r>
            <a:r>
              <a:rPr kumimoji="1" lang="en-US" altLang="ja-JP" dirty="0"/>
              <a:t>&lt;</a:t>
            </a:r>
            <a:r>
              <a:rPr kumimoji="1" lang="en-US" altLang="ja-JP" dirty="0" err="1"/>
              <a:t>Arithmetic_term</a:t>
            </a:r>
            <a:r>
              <a:rPr kumimoji="1" lang="en-US" altLang="ja-JP" dirty="0"/>
              <a:t>&gt; &lt;</a:t>
            </a:r>
            <a:r>
              <a:rPr kumimoji="1" lang="en-US" altLang="ja-JP" dirty="0" err="1"/>
              <a:t>Arithmetic_factor</a:t>
            </a:r>
            <a:r>
              <a:rPr kumimoji="1" lang="en-US" altLang="ja-JP" dirty="0"/>
              <a:t>&gt;</a:t>
            </a:r>
            <a:r>
              <a:rPr kumimoji="1" lang="ja-JP" altLang="en-US" dirty="0"/>
              <a:t> も</a:t>
            </a:r>
            <a:endParaRPr kumimoji="1" lang="en-US" altLang="ja-JP" dirty="0"/>
          </a:p>
          <a:p>
            <a:r>
              <a:rPr kumimoji="1" lang="ja-JP" altLang="en-US" dirty="0"/>
              <a:t>再再帰的に定義されています。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12</a:t>
            </a:fld>
            <a:endParaRPr kumimoji="1" lang="ja-JP" altLang="en-US"/>
          </a:p>
        </p:txBody>
      </p:sp>
    </p:spTree>
    <p:extLst>
      <p:ext uri="{BB962C8B-B14F-4D97-AF65-F5344CB8AC3E}">
        <p14:creationId xmlns:p14="http://schemas.microsoft.com/office/powerpoint/2010/main" val="2949063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式の一番下の階層が </a:t>
            </a:r>
            <a:r>
              <a:rPr kumimoji="1" lang="en-US" altLang="ja-JP" dirty="0"/>
              <a:t>&lt;</a:t>
            </a:r>
            <a:r>
              <a:rPr kumimoji="1" lang="en-US" altLang="ja-JP" dirty="0" err="1"/>
              <a:t>Unsigined_factor</a:t>
            </a:r>
            <a:r>
              <a:rPr kumimoji="1" lang="en-US" altLang="ja-JP" dirty="0"/>
              <a:t>&gt; </a:t>
            </a:r>
            <a:r>
              <a:rPr kumimoji="1" lang="ja-JP" altLang="en-US" dirty="0"/>
              <a:t>符号無し因子です。</a:t>
            </a:r>
            <a:endParaRPr kumimoji="1" lang="en-US" altLang="ja-JP" dirty="0"/>
          </a:p>
          <a:p>
            <a:r>
              <a:rPr kumimoji="1" lang="ja-JP" altLang="en-US" dirty="0"/>
              <a:t>＜</a:t>
            </a:r>
            <a:r>
              <a:rPr kumimoji="1" lang="en-US" altLang="ja-JP" dirty="0" err="1"/>
              <a:t>Unsigned_factor</a:t>
            </a:r>
            <a:r>
              <a:rPr kumimoji="1" lang="en-US" altLang="ja-JP" dirty="0"/>
              <a:t>&gt; </a:t>
            </a:r>
            <a:r>
              <a:rPr kumimoji="1" lang="ja-JP" altLang="en-US" dirty="0"/>
              <a:t>では</a:t>
            </a:r>
            <a:endParaRPr kumimoji="1" lang="en-US" altLang="ja-JP" dirty="0"/>
          </a:p>
          <a:p>
            <a:r>
              <a:rPr kumimoji="1" lang="ja-JP" altLang="en-US" dirty="0"/>
              <a:t>スカラー変数、配列、整数、文字、入力等が定義されています。</a:t>
            </a:r>
            <a:endParaRPr kumimoji="1" lang="en-US" altLang="ja-JP" dirty="0"/>
          </a:p>
          <a:p>
            <a:r>
              <a:rPr kumimoji="1" lang="ja-JP" altLang="en-US" dirty="0"/>
              <a:t>課題では、前置 </a:t>
            </a:r>
            <a:r>
              <a:rPr kumimoji="1" lang="en-US" altLang="ja-JP" dirty="0"/>
              <a:t>++ </a:t>
            </a:r>
            <a:r>
              <a:rPr kumimoji="1" lang="ja-JP" altLang="en-US" dirty="0"/>
              <a:t>はスカラー変数、配列共に定義されていますが、</a:t>
            </a:r>
            <a:endParaRPr kumimoji="1" lang="en-US" altLang="ja-JP" dirty="0"/>
          </a:p>
          <a:p>
            <a:r>
              <a:rPr kumimoji="1" lang="ja-JP" altLang="en-US" dirty="0"/>
              <a:t>後置 </a:t>
            </a:r>
            <a:r>
              <a:rPr kumimoji="1" lang="en-US" altLang="ja-JP" dirty="0"/>
              <a:t>++ </a:t>
            </a:r>
            <a:r>
              <a:rPr kumimoji="1" lang="ja-JP" altLang="en-US" dirty="0"/>
              <a:t>はスカラー変数にのみ定義されています。</a:t>
            </a:r>
            <a:endParaRPr kumimoji="1" lang="en-US" altLang="ja-JP" dirty="0"/>
          </a:p>
          <a:p>
            <a:r>
              <a:rPr kumimoji="1" lang="ja-JP" altLang="en-US" dirty="0"/>
              <a:t>配列に対する後置 </a:t>
            </a:r>
            <a:r>
              <a:rPr kumimoji="1" lang="en-US" altLang="ja-JP" dirty="0"/>
              <a:t>++ </a:t>
            </a:r>
            <a:r>
              <a:rPr kumimoji="1" lang="ja-JP" altLang="en-US" dirty="0"/>
              <a:t>は拡張課題です。</a:t>
            </a:r>
            <a:endParaRPr kumimoji="1" lang="en-US" altLang="ja-JP" dirty="0"/>
          </a:p>
          <a:p>
            <a:r>
              <a:rPr kumimoji="1" lang="ja-JP" altLang="en-US" dirty="0"/>
              <a:t>また、</a:t>
            </a:r>
            <a:r>
              <a:rPr kumimoji="1" lang="en-US" altLang="ja-JP" dirty="0"/>
              <a:t>2</a:t>
            </a:r>
            <a:r>
              <a:rPr kumimoji="1" lang="ja-JP" altLang="en-US" dirty="0"/>
              <a:t>次元以上の配列に対応させる場合はここで定義します。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13</a:t>
            </a:fld>
            <a:endParaRPr kumimoji="1" lang="ja-JP" altLang="en-US"/>
          </a:p>
        </p:txBody>
      </p:sp>
    </p:spTree>
    <p:extLst>
      <p:ext uri="{BB962C8B-B14F-4D97-AF65-F5344CB8AC3E}">
        <p14:creationId xmlns:p14="http://schemas.microsoft.com/office/powerpoint/2010/main" val="2335739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皆さんは、字句解析でマイクロ構文を解析しました。</a:t>
            </a:r>
            <a:endParaRPr kumimoji="1" lang="en-US" altLang="ja-JP" dirty="0"/>
          </a:p>
          <a:p>
            <a:r>
              <a:rPr kumimoji="1" lang="ja-JP" altLang="en-US" dirty="0"/>
              <a:t>字句解析では、文字を読み取り、文字がマイクロ構文の並びに合っているかどうか</a:t>
            </a:r>
            <a:endParaRPr kumimoji="1" lang="en-US" altLang="ja-JP" dirty="0"/>
          </a:p>
          <a:p>
            <a:r>
              <a:rPr kumimoji="1" lang="ja-JP" altLang="en-US" dirty="0"/>
              <a:t>オートマトンを使って判定し </a:t>
            </a:r>
            <a:r>
              <a:rPr kumimoji="1" lang="en-US" altLang="ja-JP" dirty="0"/>
              <a:t>Token </a:t>
            </a:r>
            <a:r>
              <a:rPr kumimoji="1" lang="ja-JP" altLang="en-US" dirty="0"/>
              <a:t>に切り取りました。</a:t>
            </a:r>
            <a:endParaRPr kumimoji="1" lang="en-US" altLang="ja-JP" dirty="0"/>
          </a:p>
          <a:p>
            <a:r>
              <a:rPr kumimoji="1" lang="ja-JP" altLang="en-US" dirty="0"/>
              <a:t>構文解析では、字句解析系が切り取った </a:t>
            </a:r>
            <a:r>
              <a:rPr kumimoji="1" lang="en-US" altLang="ja-JP" dirty="0"/>
              <a:t>Token </a:t>
            </a:r>
            <a:r>
              <a:rPr kumimoji="1" lang="ja-JP" altLang="en-US" dirty="0"/>
              <a:t>がマクロ構文の並びに</a:t>
            </a:r>
            <a:endParaRPr kumimoji="1" lang="en-US" altLang="ja-JP" dirty="0"/>
          </a:p>
          <a:p>
            <a:r>
              <a:rPr kumimoji="1" lang="ja-JP" altLang="en-US" dirty="0"/>
              <a:t>合っているかどうか判定します。</a:t>
            </a:r>
            <a:endParaRPr kumimoji="1" lang="en-US" altLang="ja-JP" dirty="0"/>
          </a:p>
          <a:p>
            <a:r>
              <a:rPr kumimoji="1" lang="ja-JP" altLang="en-US" dirty="0"/>
              <a:t>それでは、解析対象が文字か</a:t>
            </a:r>
            <a:r>
              <a:rPr kumimoji="1" lang="en-US" altLang="ja-JP" dirty="0"/>
              <a:t>Token</a:t>
            </a:r>
            <a:r>
              <a:rPr kumimoji="1" lang="ja-JP" altLang="en-US" dirty="0"/>
              <a:t>かの違いだけで、</a:t>
            </a:r>
            <a:endParaRPr kumimoji="1" lang="en-US" altLang="ja-JP" dirty="0"/>
          </a:p>
          <a:p>
            <a:r>
              <a:rPr kumimoji="1" lang="ja-JP" altLang="en-US" dirty="0"/>
              <a:t>構文解析もオートマトンでできるのでしょうか。</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15</a:t>
            </a:fld>
            <a:endParaRPr kumimoji="1" lang="ja-JP" altLang="en-US"/>
          </a:p>
        </p:txBody>
      </p:sp>
    </p:spTree>
    <p:extLst>
      <p:ext uri="{BB962C8B-B14F-4D97-AF65-F5344CB8AC3E}">
        <p14:creationId xmlns:p14="http://schemas.microsoft.com/office/powerpoint/2010/main" val="4177656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例えば、非終端記号 </a:t>
            </a:r>
            <a:r>
              <a:rPr kumimoji="1" lang="en-US" altLang="ja-JP" dirty="0"/>
              <a:t>&lt;main&gt; </a:t>
            </a:r>
            <a:r>
              <a:rPr kumimoji="1" lang="ja-JP" altLang="en-US" dirty="0"/>
              <a:t>の解析を考えてみましょう。</a:t>
            </a:r>
            <a:endParaRPr kumimoji="1" lang="en-US" altLang="ja-JP" dirty="0"/>
          </a:p>
          <a:p>
            <a:r>
              <a:rPr kumimoji="1" lang="en-US" altLang="ja-JP" dirty="0"/>
              <a:t>“main” “(” “)” </a:t>
            </a:r>
            <a:r>
              <a:rPr kumimoji="1" lang="ja-JP" altLang="en-US" dirty="0"/>
              <a:t>と来て、次は </a:t>
            </a:r>
            <a:r>
              <a:rPr kumimoji="1" lang="en-US" altLang="ja-JP" dirty="0"/>
              <a:t>&lt;block&gt;</a:t>
            </a:r>
            <a:r>
              <a:rPr kumimoji="1" lang="ja-JP" altLang="en-US" dirty="0"/>
              <a:t> という非終端記号が来ます。</a:t>
            </a:r>
            <a:endParaRPr kumimoji="1" lang="en-US" altLang="ja-JP" dirty="0"/>
          </a:p>
          <a:p>
            <a:r>
              <a:rPr kumimoji="1" lang="en-US" altLang="ja-JP" dirty="0"/>
              <a:t>&lt;block&gt; </a:t>
            </a:r>
            <a:r>
              <a:rPr kumimoji="1" lang="ja-JP" altLang="en-US" dirty="0"/>
              <a:t>はさらにこのように</a:t>
            </a:r>
            <a:endParaRPr kumimoji="1" lang="en-US" altLang="ja-JP" dirty="0"/>
          </a:p>
          <a:p>
            <a:r>
              <a:rPr kumimoji="1" lang="en-US" altLang="ja-JP" dirty="0"/>
              <a:t>“{“ &lt;statement&gt;</a:t>
            </a:r>
            <a:r>
              <a:rPr kumimoji="1" lang="ja-JP" altLang="en-US" dirty="0"/>
              <a:t>の並び </a:t>
            </a:r>
            <a:r>
              <a:rPr kumimoji="1" lang="en-US" altLang="ja-JP" dirty="0"/>
              <a:t>“}” </a:t>
            </a:r>
            <a:r>
              <a:rPr kumimoji="1" lang="ja-JP" altLang="en-US" dirty="0"/>
              <a:t>と定義されています。</a:t>
            </a:r>
            <a:endParaRPr kumimoji="1" lang="en-US" altLang="ja-JP" dirty="0"/>
          </a:p>
          <a:p>
            <a:r>
              <a:rPr kumimoji="1" lang="ja-JP" altLang="en-US" dirty="0"/>
              <a:t>この中にも非終端記号 </a:t>
            </a:r>
            <a:r>
              <a:rPr kumimoji="1" lang="en-US" altLang="ja-JP" dirty="0"/>
              <a:t>&lt;statement&gt; </a:t>
            </a:r>
            <a:r>
              <a:rPr kumimoji="1" lang="ja-JP" altLang="en-US" dirty="0"/>
              <a:t>が使われています。</a:t>
            </a:r>
            <a:endParaRPr kumimoji="1" lang="en-US" altLang="ja-JP" dirty="0"/>
          </a:p>
          <a:p>
            <a:r>
              <a:rPr kumimoji="1" lang="ja-JP" altLang="en-US" dirty="0"/>
              <a:t>このように、マクロ構文は階層的に作られています。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16</a:t>
            </a:fld>
            <a:endParaRPr kumimoji="1" lang="ja-JP" altLang="en-US"/>
          </a:p>
        </p:txBody>
      </p:sp>
    </p:spTree>
    <p:extLst>
      <p:ext uri="{BB962C8B-B14F-4D97-AF65-F5344CB8AC3E}">
        <p14:creationId xmlns:p14="http://schemas.microsoft.com/office/powerpoint/2010/main" val="782452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&lt;statement&gt; </a:t>
            </a:r>
            <a:r>
              <a:rPr kumimoji="1" lang="ja-JP" altLang="en-US" dirty="0"/>
              <a:t>の解析を見ると</a:t>
            </a:r>
            <a:endParaRPr kumimoji="1" lang="en-US" altLang="ja-JP" dirty="0"/>
          </a:p>
          <a:p>
            <a:r>
              <a:rPr kumimoji="1" lang="en-US" altLang="ja-JP" dirty="0"/>
              <a:t>while </a:t>
            </a:r>
            <a:r>
              <a:rPr kumimoji="1" lang="ja-JP" altLang="en-US" dirty="0"/>
              <a:t>文、</a:t>
            </a:r>
            <a:r>
              <a:rPr kumimoji="1" lang="en-US" altLang="ja-JP" dirty="0"/>
              <a:t>if </a:t>
            </a:r>
            <a:r>
              <a:rPr kumimoji="1" lang="ja-JP" altLang="en-US" dirty="0"/>
              <a:t>文、文の並び等が定期されています。</a:t>
            </a:r>
            <a:endParaRPr kumimoji="1" lang="en-US" altLang="ja-JP" dirty="0"/>
          </a:p>
          <a:p>
            <a:r>
              <a:rPr kumimoji="1" lang="ja-JP" altLang="en-US" dirty="0"/>
              <a:t>さらに </a:t>
            </a:r>
            <a:r>
              <a:rPr kumimoji="1" lang="en-US" altLang="ja-JP" dirty="0"/>
              <a:t>if </a:t>
            </a:r>
            <a:r>
              <a:rPr kumimoji="1" lang="ja-JP" altLang="en-US" dirty="0"/>
              <a:t>文の解析を見ると、</a:t>
            </a:r>
            <a:r>
              <a:rPr kumimoji="1" lang="en-US" altLang="ja-JP" dirty="0"/>
              <a:t>”if” “(“ &lt;exp&gt; “)” “&lt;statement&gt; </a:t>
            </a:r>
            <a:r>
              <a:rPr kumimoji="1" lang="ja-JP" altLang="en-US" dirty="0"/>
              <a:t>となっています。</a:t>
            </a:r>
            <a:endParaRPr kumimoji="1" lang="en-US" altLang="ja-JP" dirty="0"/>
          </a:p>
          <a:p>
            <a:r>
              <a:rPr kumimoji="1" lang="ja-JP" altLang="en-US" dirty="0"/>
              <a:t>ここで </a:t>
            </a:r>
            <a:r>
              <a:rPr kumimoji="1" lang="en-US" altLang="ja-JP" dirty="0"/>
              <a:t>&lt;statement&gt; </a:t>
            </a:r>
            <a:r>
              <a:rPr kumimoji="1" lang="ja-JP" altLang="en-US" dirty="0"/>
              <a:t>が再帰的に定義されています。</a:t>
            </a:r>
            <a:endParaRPr kumimoji="1" lang="en-US" altLang="ja-JP" dirty="0"/>
          </a:p>
          <a:p>
            <a:r>
              <a:rPr kumimoji="1" lang="ja-JP" altLang="en-US" dirty="0"/>
              <a:t>また、文の並びでも </a:t>
            </a:r>
            <a:r>
              <a:rPr kumimoji="1" lang="en-US" altLang="ja-JP" dirty="0"/>
              <a:t>&lt;statement&gt; </a:t>
            </a:r>
            <a:r>
              <a:rPr kumimoji="1" lang="ja-JP" altLang="en-US" dirty="0"/>
              <a:t>自身が使われています。</a:t>
            </a:r>
            <a:endParaRPr kumimoji="1" lang="en-US" altLang="ja-JP" dirty="0"/>
          </a:p>
          <a:p>
            <a:r>
              <a:rPr kumimoji="1" lang="ja-JP" altLang="en-US" dirty="0"/>
              <a:t>このように、マクロ構文は再帰的に定義されています。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17</a:t>
            </a:fld>
            <a:endParaRPr kumimoji="1" lang="ja-JP" altLang="en-US"/>
          </a:p>
        </p:txBody>
      </p:sp>
    </p:spTree>
    <p:extLst>
      <p:ext uri="{BB962C8B-B14F-4D97-AF65-F5344CB8AC3E}">
        <p14:creationId xmlns:p14="http://schemas.microsoft.com/office/powerpoint/2010/main" val="2471159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字句解析系では、マイクロ構文を解析し、</a:t>
            </a:r>
            <a:endParaRPr kumimoji="1" lang="en-US" altLang="ja-JP" dirty="0"/>
          </a:p>
          <a:p>
            <a:r>
              <a:rPr kumimoji="1" lang="ja-JP" altLang="en-US" dirty="0"/>
              <a:t>文字列からトークンを得ました。</a:t>
            </a:r>
            <a:endParaRPr kumimoji="1" lang="en-US" altLang="ja-JP" dirty="0"/>
          </a:p>
          <a:p>
            <a:r>
              <a:rPr kumimoji="1" lang="ja-JP" altLang="en-US" dirty="0"/>
              <a:t>構文解析系では、マクロ構文を解析します。</a:t>
            </a:r>
            <a:endParaRPr kumimoji="1" lang="en-US" altLang="ja-JP" dirty="0"/>
          </a:p>
          <a:p>
            <a:r>
              <a:rPr kumimoji="1" lang="ja-JP" altLang="en-US" dirty="0"/>
              <a:t>それでは、構文解析系はトークン列を解析して何を得るのでしょうか。</a:t>
            </a:r>
            <a:endParaRPr kumimoji="1" lang="en-US" altLang="ja-JP" dirty="0"/>
          </a:p>
          <a:p>
            <a:r>
              <a:rPr kumimoji="1" lang="ja-JP" altLang="en-US" dirty="0"/>
              <a:t>マイクロ構文と同じようにオートマトンを使ってマクロ構文を解析することは理論上は可能です。</a:t>
            </a:r>
            <a:endParaRPr kumimoji="1" lang="en-US" altLang="ja-JP" dirty="0"/>
          </a:p>
          <a:p>
            <a:r>
              <a:rPr kumimoji="1" lang="ja-JP" altLang="en-US" dirty="0"/>
              <a:t>しかし、マクロ構文は、階層的、再帰的に定義されていますので、</a:t>
            </a:r>
            <a:endParaRPr kumimoji="1" lang="en-US" altLang="ja-JP" dirty="0"/>
          </a:p>
          <a:p>
            <a:r>
              <a:rPr kumimoji="1" lang="ja-JP" altLang="en-US" dirty="0"/>
              <a:t>マイクロ構文よりも複雑な構造をしています。</a:t>
            </a:r>
            <a:endParaRPr kumimoji="1" lang="en-US" altLang="ja-JP" dirty="0"/>
          </a:p>
          <a:p>
            <a:r>
              <a:rPr kumimoji="1" lang="ja-JP" altLang="en-US" dirty="0"/>
              <a:t>そこで、マクロ構文では、構文解析木を生成します。</a:t>
            </a:r>
            <a:endParaRPr kumimoji="1" lang="en-US" altLang="ja-JP" dirty="0"/>
          </a:p>
          <a:p>
            <a:r>
              <a:rPr kumimoji="1" lang="ja-JP" altLang="en-US" dirty="0"/>
              <a:t>構文解析では、トークン列から、構文解析木を作ります。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18</a:t>
            </a:fld>
            <a:endParaRPr kumimoji="1" lang="ja-JP" altLang="en-US"/>
          </a:p>
        </p:txBody>
      </p:sp>
    </p:spTree>
    <p:extLst>
      <p:ext uri="{BB962C8B-B14F-4D97-AF65-F5344CB8AC3E}">
        <p14:creationId xmlns:p14="http://schemas.microsoft.com/office/powerpoint/2010/main" val="3582117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構文解析系 </a:t>
            </a:r>
            <a:r>
              <a:rPr kumimoji="1" lang="en-US" altLang="ja-JP" dirty="0"/>
              <a:t>syntax analyzer </a:t>
            </a:r>
            <a:r>
              <a:rPr kumimoji="1" lang="ja-JP" altLang="en-US" dirty="0"/>
              <a:t>では、マクロ構文の文法に従って構文解析木を作ります。</a:t>
            </a:r>
            <a:endParaRPr kumimoji="1" lang="en-US" altLang="ja-JP" dirty="0"/>
          </a:p>
          <a:p>
            <a:r>
              <a:rPr kumimoji="1" lang="ja-JP" altLang="en-US" dirty="0"/>
              <a:t>例えば左のような </a:t>
            </a:r>
            <a:r>
              <a:rPr kumimoji="1" lang="en-US" altLang="ja-JP" dirty="0"/>
              <a:t>if </a:t>
            </a:r>
            <a:r>
              <a:rPr kumimoji="1" lang="ja-JP" altLang="en-US" dirty="0"/>
              <a:t>文を解析する場合を考えましょう。</a:t>
            </a:r>
            <a:endParaRPr kumimoji="1" lang="en-US" altLang="ja-JP" dirty="0"/>
          </a:p>
          <a:p>
            <a:r>
              <a:rPr kumimoji="1" lang="ja-JP" altLang="en-US" dirty="0"/>
              <a:t>先頭に </a:t>
            </a:r>
            <a:r>
              <a:rPr kumimoji="1" lang="en-US" altLang="ja-JP" dirty="0"/>
              <a:t>if </a:t>
            </a:r>
            <a:r>
              <a:rPr kumimoji="1" lang="ja-JP" altLang="en-US" dirty="0"/>
              <a:t>という終端記号が来ていますので、</a:t>
            </a:r>
            <a:r>
              <a:rPr kumimoji="1" lang="en-US" altLang="ja-JP" dirty="0"/>
              <a:t>if </a:t>
            </a:r>
            <a:r>
              <a:rPr kumimoji="1" lang="ja-JP" altLang="en-US" dirty="0"/>
              <a:t>文が始まるとわかります。</a:t>
            </a:r>
            <a:endParaRPr kumimoji="1" lang="en-US" altLang="ja-JP" dirty="0"/>
          </a:p>
          <a:p>
            <a:r>
              <a:rPr kumimoji="1" lang="en-US" altLang="ja-JP" dirty="0"/>
              <a:t>if </a:t>
            </a:r>
            <a:r>
              <a:rPr kumimoji="1" lang="ja-JP" altLang="en-US" dirty="0"/>
              <a:t>文のマクロ構文を見ると、</a:t>
            </a:r>
            <a:r>
              <a:rPr kumimoji="1" lang="en-US" altLang="ja-JP" dirty="0"/>
              <a:t>if </a:t>
            </a:r>
            <a:r>
              <a:rPr kumimoji="1" lang="ja-JP" altLang="en-US" dirty="0"/>
              <a:t>文は</a:t>
            </a:r>
            <a:endParaRPr kumimoji="1" lang="en-US" altLang="ja-JP" dirty="0"/>
          </a:p>
          <a:p>
            <a:r>
              <a:rPr kumimoji="1" lang="en-US" altLang="ja-JP" dirty="0"/>
              <a:t>if ( </a:t>
            </a:r>
            <a:r>
              <a:rPr kumimoji="1" lang="ja-JP" altLang="en-US" dirty="0"/>
              <a:t>式 </a:t>
            </a:r>
            <a:r>
              <a:rPr kumimoji="1" lang="en-US" altLang="ja-JP" dirty="0"/>
              <a:t>) </a:t>
            </a:r>
            <a:r>
              <a:rPr kumimoji="1" lang="ja-JP" altLang="en-US" dirty="0"/>
              <a:t>文 と並んでいます。</a:t>
            </a:r>
            <a:endParaRPr kumimoji="1" lang="en-US" altLang="ja-JP" dirty="0"/>
          </a:p>
          <a:p>
            <a:r>
              <a:rPr kumimoji="1" lang="ja-JP" altLang="en-US" dirty="0"/>
              <a:t>式 は 式</a:t>
            </a:r>
            <a:r>
              <a:rPr kumimoji="1" lang="en-US" altLang="ja-JP" dirty="0"/>
              <a:t> &gt; </a:t>
            </a:r>
            <a:r>
              <a:rPr kumimoji="1" lang="ja-JP" altLang="en-US" dirty="0"/>
              <a:t>式 です。</a:t>
            </a:r>
            <a:endParaRPr kumimoji="1" lang="en-US" altLang="ja-JP" dirty="0"/>
          </a:p>
          <a:p>
            <a:r>
              <a:rPr kumimoji="1" lang="ja-JP" altLang="en-US" dirty="0"/>
              <a:t>式 は 変数です。</a:t>
            </a:r>
            <a:endParaRPr kumimoji="1" lang="en-US" altLang="ja-JP" dirty="0"/>
          </a:p>
          <a:p>
            <a:r>
              <a:rPr kumimoji="1" lang="ja-JP" altLang="en-US" dirty="0"/>
              <a:t>変数は </a:t>
            </a:r>
            <a:r>
              <a:rPr kumimoji="1" lang="en-US" altLang="ja-JP" dirty="0" err="1"/>
              <a:t>ans</a:t>
            </a:r>
            <a:r>
              <a:rPr kumimoji="1" lang="en-US" altLang="ja-JP" dirty="0"/>
              <a:t> </a:t>
            </a:r>
            <a:r>
              <a:rPr kumimoji="1" lang="ja-JP" altLang="en-US" dirty="0"/>
              <a:t>という変数名です。</a:t>
            </a:r>
            <a:endParaRPr kumimoji="1" lang="en-US" altLang="ja-JP" dirty="0"/>
          </a:p>
          <a:p>
            <a:r>
              <a:rPr kumimoji="1" lang="ja-JP" altLang="en-US" dirty="0"/>
              <a:t>式は 整数です。</a:t>
            </a:r>
            <a:endParaRPr kumimoji="1" lang="en-US" altLang="ja-JP" dirty="0"/>
          </a:p>
          <a:p>
            <a:r>
              <a:rPr kumimoji="1" lang="ja-JP" altLang="en-US" dirty="0"/>
              <a:t>整数は </a:t>
            </a:r>
            <a:r>
              <a:rPr kumimoji="1" lang="en-US" altLang="ja-JP" dirty="0"/>
              <a:t>123 </a:t>
            </a:r>
            <a:r>
              <a:rPr kumimoji="1" lang="ja-JP" altLang="en-US" dirty="0"/>
              <a:t>という整数です。</a:t>
            </a:r>
            <a:endParaRPr kumimoji="1" lang="en-US" altLang="ja-JP" dirty="0"/>
          </a:p>
          <a:p>
            <a:r>
              <a:rPr kumimoji="1" lang="ja-JP" altLang="en-US" dirty="0"/>
              <a:t>文は出力文です。</a:t>
            </a:r>
            <a:endParaRPr kumimoji="1" lang="en-US" altLang="ja-JP" dirty="0"/>
          </a:p>
          <a:p>
            <a:r>
              <a:rPr kumimoji="1" lang="ja-JP" altLang="en-US" dirty="0"/>
              <a:t>出力文は </a:t>
            </a:r>
            <a:r>
              <a:rPr kumimoji="1" lang="en-US" altLang="ja-JP" dirty="0"/>
              <a:t>output ( </a:t>
            </a:r>
            <a:r>
              <a:rPr kumimoji="1" lang="ja-JP" altLang="en-US" dirty="0"/>
              <a:t>式 </a:t>
            </a:r>
            <a:r>
              <a:rPr kumimoji="1" lang="en-US" altLang="ja-JP" dirty="0"/>
              <a:t>) ; </a:t>
            </a:r>
            <a:r>
              <a:rPr kumimoji="1" lang="ja-JP" altLang="en-US" dirty="0"/>
              <a:t>です。</a:t>
            </a:r>
            <a:endParaRPr kumimoji="1" lang="en-US" altLang="ja-JP" dirty="0"/>
          </a:p>
          <a:p>
            <a:r>
              <a:rPr kumimoji="1" lang="ja-JP" altLang="en-US" dirty="0"/>
              <a:t>式は 文字です。</a:t>
            </a:r>
            <a:endParaRPr kumimoji="1" lang="en-US" altLang="ja-JP" dirty="0"/>
          </a:p>
          <a:p>
            <a:r>
              <a:rPr kumimoji="1" lang="ja-JP" altLang="en-US" dirty="0"/>
              <a:t>文字は </a:t>
            </a:r>
            <a:r>
              <a:rPr kumimoji="1" lang="en-US" altLang="ja-JP" dirty="0"/>
              <a:t>‘1’ </a:t>
            </a:r>
            <a:r>
              <a:rPr kumimoji="1" lang="ja-JP" altLang="en-US" dirty="0"/>
              <a:t>です。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19</a:t>
            </a:fld>
            <a:endParaRPr kumimoji="1" lang="ja-JP" altLang="en-US"/>
          </a:p>
        </p:txBody>
      </p:sp>
    </p:spTree>
    <p:extLst>
      <p:ext uri="{BB962C8B-B14F-4D97-AF65-F5344CB8AC3E}">
        <p14:creationId xmlns:p14="http://schemas.microsoft.com/office/powerpoint/2010/main" val="878528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構文解析は、文法 </a:t>
            </a:r>
            <a:r>
              <a:rPr kumimoji="1" lang="en-US" altLang="ja-JP" dirty="0"/>
              <a:t>G </a:t>
            </a:r>
            <a:r>
              <a:rPr kumimoji="1" lang="ja-JP" altLang="en-US" dirty="0"/>
              <a:t>が与えられたときに、</a:t>
            </a:r>
            <a:endParaRPr kumimoji="1" lang="en-US" altLang="ja-JP" dirty="0"/>
          </a:p>
          <a:p>
            <a:r>
              <a:rPr kumimoji="1" lang="en-US" altLang="ja-JP" dirty="0"/>
              <a:t>G </a:t>
            </a:r>
            <a:r>
              <a:rPr kumimoji="1" lang="ja-JP" altLang="en-US" dirty="0"/>
              <a:t>の開始記号 </a:t>
            </a:r>
            <a:r>
              <a:rPr kumimoji="1" lang="en-US" altLang="ja-JP" dirty="0"/>
              <a:t>S </a:t>
            </a:r>
            <a:r>
              <a:rPr kumimoji="1" lang="ja-JP" altLang="en-US" dirty="0"/>
              <a:t>から文字列 </a:t>
            </a:r>
            <a:r>
              <a:rPr kumimoji="1" lang="en-US" altLang="ja-JP" dirty="0"/>
              <a:t>ω</a:t>
            </a:r>
            <a:r>
              <a:rPr kumimoji="1" lang="ja-JP" altLang="en-US" dirty="0"/>
              <a:t>　が導出できるかを判定し、その導出木を得ます。</a:t>
            </a:r>
            <a:endParaRPr kumimoji="1" lang="en-US" altLang="ja-JP" dirty="0"/>
          </a:p>
          <a:p>
            <a:r>
              <a:rPr kumimoji="1" lang="ja-JP" altLang="en-US" dirty="0"/>
              <a:t>構文解析には大きく分けて</a:t>
            </a:r>
            <a:r>
              <a:rPr kumimoji="1" lang="en-US" altLang="ja-JP" dirty="0"/>
              <a:t>2</a:t>
            </a:r>
            <a:r>
              <a:rPr kumimoji="1" lang="ja-JP" altLang="en-US" dirty="0"/>
              <a:t>つのやり方があります。</a:t>
            </a:r>
            <a:endParaRPr kumimoji="1" lang="en-US" altLang="ja-JP" dirty="0"/>
          </a:p>
          <a:p>
            <a:r>
              <a:rPr kumimoji="1" lang="ja-JP" altLang="en-US" dirty="0"/>
              <a:t>一つは、開始記号 </a:t>
            </a:r>
            <a:r>
              <a:rPr kumimoji="1" lang="en-US" altLang="ja-JP" dirty="0"/>
              <a:t>S </a:t>
            </a:r>
            <a:r>
              <a:rPr kumimoji="1" lang="ja-JP" altLang="en-US" dirty="0"/>
              <a:t>から初めて、与えられた終端記号まで導出木を降りていくやり方です。</a:t>
            </a:r>
            <a:endParaRPr kumimoji="1" lang="en-US" altLang="ja-JP" dirty="0"/>
          </a:p>
          <a:p>
            <a:r>
              <a:rPr kumimoji="1" lang="ja-JP" altLang="en-US" dirty="0"/>
              <a:t>このような解析方法を、下降型解析と言います。</a:t>
            </a:r>
            <a:endParaRPr kumimoji="1" lang="en-US" altLang="ja-JP" dirty="0"/>
          </a:p>
          <a:p>
            <a:r>
              <a:rPr kumimoji="1" lang="ja-JP" altLang="en-US" dirty="0"/>
              <a:t>もう一つは、与えられた終端記号から初めて、開始記号 </a:t>
            </a:r>
            <a:r>
              <a:rPr kumimoji="1" lang="en-US" altLang="ja-JP" dirty="0"/>
              <a:t>S </a:t>
            </a:r>
            <a:r>
              <a:rPr kumimoji="1" lang="ja-JP" altLang="en-US" dirty="0"/>
              <a:t>まで導出木を登っていくやり方です。</a:t>
            </a:r>
            <a:endParaRPr kumimoji="1" lang="en-US" altLang="ja-JP" dirty="0"/>
          </a:p>
          <a:p>
            <a:r>
              <a:rPr kumimoji="1" lang="ja-JP" altLang="en-US"/>
              <a:t>このような解析方法を、上昇型解析と言います。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20</a:t>
            </a:fld>
            <a:endParaRPr kumimoji="1" lang="ja-JP" altLang="en-US"/>
          </a:p>
        </p:txBody>
      </p:sp>
    </p:spTree>
    <p:extLst>
      <p:ext uri="{BB962C8B-B14F-4D97-AF65-F5344CB8AC3E}">
        <p14:creationId xmlns:p14="http://schemas.microsoft.com/office/powerpoint/2010/main" val="3116306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今回は構文解析系について学びます。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a:t>
            </a:fld>
            <a:endParaRPr kumimoji="1" lang="ja-JP" altLang="en-US"/>
          </a:p>
        </p:txBody>
      </p:sp>
    </p:spTree>
    <p:extLst>
      <p:ext uri="{BB962C8B-B14F-4D97-AF65-F5344CB8AC3E}">
        <p14:creationId xmlns:p14="http://schemas.microsoft.com/office/powerpoint/2010/main" val="1094515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下降型解析 </a:t>
            </a:r>
            <a:r>
              <a:rPr kumimoji="1" lang="en-US" altLang="ja-JP" dirty="0"/>
              <a:t>top down parsing </a:t>
            </a:r>
            <a:r>
              <a:rPr kumimoji="1" lang="ja-JP" altLang="en-US" dirty="0"/>
              <a:t>では、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入力記号列を読み進めると、</a:t>
            </a:r>
          </a:p>
          <a:p>
            <a:r>
              <a:rPr kumimoji="1" lang="ja-JP" altLang="en-US" dirty="0"/>
              <a:t>根から葉に向けて構文解析木を決定していきます。</a:t>
            </a:r>
            <a:endParaRPr kumimoji="1" lang="en-US" altLang="ja-JP" dirty="0"/>
          </a:p>
          <a:p>
            <a:r>
              <a:rPr kumimoji="1" lang="ja-JP" altLang="en-US" dirty="0"/>
              <a:t>全ての葉に到達できれば解析完了です。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21</a:t>
            </a:fld>
            <a:endParaRPr kumimoji="1" lang="ja-JP" altLang="en-US"/>
          </a:p>
        </p:txBody>
      </p:sp>
    </p:spTree>
    <p:extLst>
      <p:ext uri="{BB962C8B-B14F-4D97-AF65-F5344CB8AC3E}">
        <p14:creationId xmlns:p14="http://schemas.microsoft.com/office/powerpoint/2010/main" val="3071443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例えばこのような生成規則が与えられたときに、</a:t>
            </a:r>
            <a:endParaRPr kumimoji="1" lang="en-US" altLang="ja-JP" dirty="0"/>
          </a:p>
          <a:p>
            <a:r>
              <a:rPr kumimoji="1" lang="ja-JP" altLang="en-US" dirty="0"/>
              <a:t>下降型解析をする場合を考えます。</a:t>
            </a:r>
            <a:endParaRPr kumimoji="1" lang="en-US" altLang="ja-JP" dirty="0"/>
          </a:p>
          <a:p>
            <a:r>
              <a:rPr kumimoji="1" lang="ja-JP" altLang="en-US" dirty="0"/>
              <a:t>下降型解析では、生成規則の左辺を右辺に変換する、という操作を繰り返していきます。</a:t>
            </a:r>
            <a:endParaRPr kumimoji="1" lang="en-US" altLang="ja-JP" dirty="0"/>
          </a:p>
          <a:p>
            <a:r>
              <a:rPr kumimoji="1" lang="ja-JP" altLang="en-US" dirty="0"/>
              <a:t>文字列 </a:t>
            </a:r>
            <a:r>
              <a:rPr kumimoji="1" lang="en-US" altLang="ja-JP" dirty="0" err="1"/>
              <a:t>a,b,c</a:t>
            </a:r>
            <a:r>
              <a:rPr kumimoji="1" lang="en-US" altLang="ja-JP" dirty="0"/>
              <a:t> </a:t>
            </a:r>
            <a:r>
              <a:rPr kumimoji="1" lang="ja-JP" altLang="en-US" dirty="0"/>
              <a:t>が入力されたとします。</a:t>
            </a:r>
            <a:endParaRPr kumimoji="1" lang="en-US" altLang="ja-JP" dirty="0"/>
          </a:p>
          <a:p>
            <a:r>
              <a:rPr kumimoji="1" lang="ja-JP" altLang="en-US" dirty="0"/>
              <a:t>開始記号は </a:t>
            </a:r>
            <a:r>
              <a:rPr kumimoji="1" lang="en-US" altLang="ja-JP" dirty="0"/>
              <a:t>&lt;</a:t>
            </a:r>
            <a:r>
              <a:rPr kumimoji="1" lang="en-US" altLang="ja-JP" dirty="0" err="1"/>
              <a:t>namelist</a:t>
            </a:r>
            <a:r>
              <a:rPr kumimoji="1" lang="en-US" altLang="ja-JP" dirty="0"/>
              <a:t>&gt; </a:t>
            </a:r>
            <a:r>
              <a:rPr kumimoji="1" lang="ja-JP" altLang="en-US" dirty="0"/>
              <a:t>ですので、ここから </a:t>
            </a:r>
            <a:r>
              <a:rPr kumimoji="1" lang="en-US" altLang="ja-JP" dirty="0" err="1"/>
              <a:t>a,b,c</a:t>
            </a:r>
            <a:r>
              <a:rPr kumimoji="1" lang="en-US" altLang="ja-JP" dirty="0"/>
              <a:t> </a:t>
            </a:r>
            <a:r>
              <a:rPr kumimoji="1" lang="ja-JP" altLang="en-US" dirty="0"/>
              <a:t>が導出できるか判定します。</a:t>
            </a:r>
            <a:endParaRPr kumimoji="1" lang="en-US" altLang="ja-JP" dirty="0"/>
          </a:p>
          <a:p>
            <a:r>
              <a:rPr kumimoji="1" lang="en-US" altLang="ja-JP" dirty="0"/>
              <a:t>&lt;</a:t>
            </a:r>
            <a:r>
              <a:rPr kumimoji="1" lang="en-US" altLang="ja-JP" dirty="0" err="1"/>
              <a:t>namelist</a:t>
            </a:r>
            <a:r>
              <a:rPr kumimoji="1" lang="en-US" altLang="ja-JP" dirty="0"/>
              <a:t>&gt; </a:t>
            </a:r>
            <a:r>
              <a:rPr kumimoji="1" lang="ja-JP" altLang="en-US" dirty="0"/>
              <a:t>を </a:t>
            </a:r>
            <a:r>
              <a:rPr kumimoji="1" lang="en-US" altLang="ja-JP" dirty="0"/>
              <a:t>&lt;name&gt; “,” &lt;</a:t>
            </a:r>
            <a:r>
              <a:rPr kumimoji="1" lang="en-US" altLang="ja-JP" dirty="0" err="1"/>
              <a:t>namelist</a:t>
            </a:r>
            <a:r>
              <a:rPr kumimoji="1" lang="en-US" altLang="ja-JP" dirty="0"/>
              <a:t>&gt; </a:t>
            </a:r>
            <a:r>
              <a:rPr kumimoji="1" lang="ja-JP" altLang="en-US" dirty="0"/>
              <a:t>に変換します。</a:t>
            </a:r>
            <a:endParaRPr kumimoji="1" lang="en-US" altLang="ja-JP" dirty="0"/>
          </a:p>
          <a:p>
            <a:r>
              <a:rPr kumimoji="1" lang="en-US" altLang="ja-JP" dirty="0"/>
              <a:t>&lt;name&gt; </a:t>
            </a:r>
            <a:r>
              <a:rPr kumimoji="1" lang="ja-JP" altLang="en-US" dirty="0"/>
              <a:t>を </a:t>
            </a:r>
            <a:r>
              <a:rPr kumimoji="1" lang="en-US" altLang="ja-JP" dirty="0"/>
              <a:t>“a” </a:t>
            </a:r>
            <a:r>
              <a:rPr kumimoji="1" lang="ja-JP" altLang="en-US" dirty="0"/>
              <a:t>に変換します。</a:t>
            </a:r>
            <a:endParaRPr kumimoji="1" lang="en-US" altLang="ja-JP" dirty="0"/>
          </a:p>
          <a:p>
            <a:r>
              <a:rPr kumimoji="1" lang="en-US" altLang="ja-JP" dirty="0"/>
              <a:t>&lt;</a:t>
            </a:r>
            <a:r>
              <a:rPr kumimoji="1" lang="en-US" altLang="ja-JP" dirty="0" err="1"/>
              <a:t>namelist</a:t>
            </a:r>
            <a:r>
              <a:rPr kumimoji="1" lang="en-US" altLang="ja-JP" dirty="0"/>
              <a:t>&gt; </a:t>
            </a:r>
            <a:r>
              <a:rPr kumimoji="1" lang="ja-JP" altLang="en-US" dirty="0"/>
              <a:t>を </a:t>
            </a:r>
            <a:r>
              <a:rPr kumimoji="1" lang="en-US" altLang="ja-JP" dirty="0"/>
              <a:t>&lt;name&gt; “,” &lt;</a:t>
            </a:r>
            <a:r>
              <a:rPr kumimoji="1" lang="en-US" altLang="ja-JP" dirty="0" err="1"/>
              <a:t>namelist</a:t>
            </a:r>
            <a:r>
              <a:rPr kumimoji="1" lang="en-US" altLang="ja-JP" dirty="0"/>
              <a:t>&gt; </a:t>
            </a:r>
            <a:r>
              <a:rPr kumimoji="1" lang="ja-JP" altLang="en-US" dirty="0"/>
              <a:t>に変換します。</a:t>
            </a:r>
            <a:endParaRPr kumimoji="1" lang="en-US" altLang="ja-JP" dirty="0"/>
          </a:p>
          <a:p>
            <a:r>
              <a:rPr kumimoji="1" lang="en-US" altLang="ja-JP" dirty="0"/>
              <a:t>&lt;name&gt; </a:t>
            </a:r>
            <a:r>
              <a:rPr kumimoji="1" lang="ja-JP" altLang="en-US" dirty="0"/>
              <a:t>を </a:t>
            </a:r>
            <a:r>
              <a:rPr kumimoji="1" lang="en-US" altLang="ja-JP" dirty="0"/>
              <a:t>“b” </a:t>
            </a:r>
            <a:r>
              <a:rPr kumimoji="1" lang="ja-JP" altLang="en-US" dirty="0"/>
              <a:t>に変換します。</a:t>
            </a:r>
            <a:endParaRPr kumimoji="1" lang="en-US" altLang="ja-JP" dirty="0"/>
          </a:p>
          <a:p>
            <a:r>
              <a:rPr kumimoji="1" lang="en-US" altLang="ja-JP" dirty="0"/>
              <a:t>&lt;</a:t>
            </a:r>
            <a:r>
              <a:rPr kumimoji="1" lang="en-US" altLang="ja-JP" dirty="0" err="1"/>
              <a:t>namelist</a:t>
            </a:r>
            <a:r>
              <a:rPr kumimoji="1" lang="en-US" altLang="ja-JP" dirty="0"/>
              <a:t>&gt; </a:t>
            </a:r>
            <a:r>
              <a:rPr kumimoji="1" lang="ja-JP" altLang="en-US" dirty="0"/>
              <a:t>を </a:t>
            </a:r>
            <a:r>
              <a:rPr kumimoji="1" lang="en-US" altLang="ja-JP" dirty="0"/>
              <a:t>&lt;name&gt; </a:t>
            </a:r>
            <a:r>
              <a:rPr kumimoji="1" lang="ja-JP" altLang="en-US" dirty="0"/>
              <a:t>に変換します。</a:t>
            </a:r>
            <a:endParaRPr kumimoji="1" lang="en-US" altLang="ja-JP" dirty="0"/>
          </a:p>
          <a:p>
            <a:r>
              <a:rPr kumimoji="1" lang="en-US" altLang="ja-JP" dirty="0"/>
              <a:t>&lt;name&gt; </a:t>
            </a:r>
            <a:r>
              <a:rPr kumimoji="1" lang="ja-JP" altLang="en-US" dirty="0"/>
              <a:t>を </a:t>
            </a:r>
            <a:r>
              <a:rPr kumimoji="1" lang="en-US" altLang="ja-JP" dirty="0"/>
              <a:t>“c” </a:t>
            </a:r>
            <a:r>
              <a:rPr kumimoji="1" lang="ja-JP" altLang="en-US" dirty="0"/>
              <a:t>に変換します。</a:t>
            </a:r>
            <a:endParaRPr kumimoji="1" lang="en-US" altLang="ja-JP" dirty="0"/>
          </a:p>
          <a:p>
            <a:r>
              <a:rPr kumimoji="1" lang="ja-JP" altLang="en-US" dirty="0"/>
              <a:t>入力文字列 </a:t>
            </a:r>
            <a:r>
              <a:rPr kumimoji="1" lang="en-US" altLang="ja-JP" dirty="0" err="1"/>
              <a:t>a,b,c</a:t>
            </a:r>
            <a:r>
              <a:rPr kumimoji="1" lang="en-US" altLang="ja-JP" dirty="0"/>
              <a:t> </a:t>
            </a:r>
            <a:r>
              <a:rPr kumimoji="1" lang="ja-JP" altLang="en-US" dirty="0"/>
              <a:t>にたどり着きましたので、</a:t>
            </a:r>
            <a:endParaRPr kumimoji="1" lang="en-US" altLang="ja-JP" dirty="0"/>
          </a:p>
          <a:p>
            <a:r>
              <a:rPr kumimoji="1" lang="ja-JP" altLang="en-US" dirty="0"/>
              <a:t>これで、 開始記号 </a:t>
            </a:r>
            <a:r>
              <a:rPr kumimoji="1" lang="en-US" altLang="ja-JP" dirty="0"/>
              <a:t>&lt;</a:t>
            </a:r>
            <a:r>
              <a:rPr kumimoji="1" lang="en-US" altLang="ja-JP" dirty="0" err="1"/>
              <a:t>namelist</a:t>
            </a:r>
            <a:r>
              <a:rPr kumimoji="1" lang="en-US" altLang="ja-JP" dirty="0"/>
              <a:t>&gt; </a:t>
            </a:r>
            <a:r>
              <a:rPr kumimoji="1" lang="ja-JP" altLang="en-US" dirty="0"/>
              <a:t>から入力文字列 </a:t>
            </a:r>
            <a:r>
              <a:rPr kumimoji="1" lang="en-US" altLang="ja-JP" dirty="0" err="1"/>
              <a:t>a,b,c</a:t>
            </a:r>
            <a:r>
              <a:rPr kumimoji="1" lang="en-US" altLang="ja-JP" dirty="0"/>
              <a:t> </a:t>
            </a:r>
            <a:r>
              <a:rPr kumimoji="1" lang="ja-JP" altLang="en-US" dirty="0"/>
              <a:t>が導出されました。</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22</a:t>
            </a:fld>
            <a:endParaRPr kumimoji="1" lang="ja-JP" altLang="en-US"/>
          </a:p>
        </p:txBody>
      </p:sp>
    </p:spTree>
    <p:extLst>
      <p:ext uri="{BB962C8B-B14F-4D97-AF65-F5344CB8AC3E}">
        <p14:creationId xmlns:p14="http://schemas.microsoft.com/office/powerpoint/2010/main" val="3644816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上昇型解析 </a:t>
            </a:r>
            <a:r>
              <a:rPr kumimoji="1" lang="en-US" altLang="ja-JP" dirty="0"/>
              <a:t>bottom up parsing </a:t>
            </a:r>
            <a:r>
              <a:rPr kumimoji="1" lang="ja-JP" altLang="en-US" dirty="0"/>
              <a:t>では、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入力記号列を読み進めると、</a:t>
            </a:r>
          </a:p>
          <a:p>
            <a:r>
              <a:rPr kumimoji="1" lang="ja-JP" altLang="en-US" dirty="0"/>
              <a:t>葉から根に向けて構文解析木を決定していきます。</a:t>
            </a:r>
            <a:endParaRPr kumimoji="1" lang="en-US" altLang="ja-JP" dirty="0"/>
          </a:p>
          <a:p>
            <a:r>
              <a:rPr kumimoji="1" lang="ja-JP" altLang="en-US" dirty="0"/>
              <a:t>根に到達できれば解析完了です。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23</a:t>
            </a:fld>
            <a:endParaRPr kumimoji="1" lang="ja-JP" altLang="en-US"/>
          </a:p>
        </p:txBody>
      </p:sp>
    </p:spTree>
    <p:extLst>
      <p:ext uri="{BB962C8B-B14F-4D97-AF65-F5344CB8AC3E}">
        <p14:creationId xmlns:p14="http://schemas.microsoft.com/office/powerpoint/2010/main" val="178395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先ほどと同じ構文規則に対して、上昇型解析をする場合を考えます。</a:t>
            </a:r>
            <a:endParaRPr kumimoji="1" lang="en-US" altLang="ja-JP" dirty="0"/>
          </a:p>
          <a:p>
            <a:r>
              <a:rPr kumimoji="1" lang="ja-JP" altLang="en-US" dirty="0"/>
              <a:t>上昇型解析では、生成規則の右辺を左辺に変換する、という操作を繰り返していきます。</a:t>
            </a:r>
            <a:endParaRPr kumimoji="1" lang="en-US" altLang="ja-JP" dirty="0"/>
          </a:p>
          <a:p>
            <a:r>
              <a:rPr kumimoji="1" lang="ja-JP" altLang="en-US" dirty="0"/>
              <a:t>先ほどと同じく文字列 </a:t>
            </a:r>
            <a:r>
              <a:rPr kumimoji="1" lang="en-US" altLang="ja-JP" dirty="0" err="1"/>
              <a:t>a,b,c</a:t>
            </a:r>
            <a:r>
              <a:rPr kumimoji="1" lang="en-US" altLang="ja-JP" dirty="0"/>
              <a:t> </a:t>
            </a:r>
            <a:r>
              <a:rPr kumimoji="1" lang="ja-JP" altLang="en-US" dirty="0"/>
              <a:t>が入力されたとします。</a:t>
            </a:r>
            <a:endParaRPr kumimoji="1" lang="en-US" altLang="ja-JP" dirty="0"/>
          </a:p>
          <a:p>
            <a:r>
              <a:rPr kumimoji="1" lang="en-US" altLang="ja-JP" dirty="0"/>
              <a:t>“a”</a:t>
            </a:r>
            <a:r>
              <a:rPr kumimoji="1" lang="ja-JP" altLang="en-US" dirty="0"/>
              <a:t> を </a:t>
            </a:r>
            <a:r>
              <a:rPr kumimoji="1" lang="en-US" altLang="ja-JP" dirty="0"/>
              <a:t>&lt;name&gt; </a:t>
            </a:r>
            <a:r>
              <a:rPr kumimoji="1" lang="ja-JP" altLang="en-US" dirty="0"/>
              <a:t>に変換します。。</a:t>
            </a:r>
            <a:endParaRPr kumimoji="1" lang="en-US" altLang="ja-JP" dirty="0"/>
          </a:p>
          <a:p>
            <a:r>
              <a:rPr kumimoji="1" lang="en-US" altLang="ja-JP" dirty="0"/>
              <a:t>&lt;name&gt; </a:t>
            </a:r>
            <a:r>
              <a:rPr kumimoji="1" lang="ja-JP" altLang="en-US" dirty="0"/>
              <a:t>を </a:t>
            </a:r>
            <a:r>
              <a:rPr kumimoji="1" lang="en-US" altLang="ja-JP" dirty="0"/>
              <a:t>&lt;</a:t>
            </a:r>
            <a:r>
              <a:rPr kumimoji="1" lang="en-US" altLang="ja-JP" dirty="0" err="1"/>
              <a:t>namelist</a:t>
            </a:r>
            <a:r>
              <a:rPr kumimoji="1" lang="en-US" altLang="ja-JP" dirty="0"/>
              <a:t>&gt; </a:t>
            </a:r>
            <a:r>
              <a:rPr kumimoji="1" lang="ja-JP" altLang="en-US" dirty="0"/>
              <a:t>に変換します。</a:t>
            </a:r>
            <a:endParaRPr kumimoji="1" lang="en-US" altLang="ja-JP" dirty="0"/>
          </a:p>
          <a:p>
            <a:r>
              <a:rPr kumimoji="1" lang="en-US" altLang="ja-JP" dirty="0"/>
              <a:t>“b” </a:t>
            </a:r>
            <a:r>
              <a:rPr kumimoji="1" lang="ja-JP" altLang="en-US" dirty="0"/>
              <a:t>を </a:t>
            </a:r>
            <a:r>
              <a:rPr kumimoji="1" lang="en-US" altLang="ja-JP" dirty="0"/>
              <a:t>&lt;name&gt; </a:t>
            </a:r>
            <a:r>
              <a:rPr kumimoji="1" lang="ja-JP" altLang="en-US" dirty="0"/>
              <a:t>に変換します。</a:t>
            </a:r>
            <a:endParaRPr kumimoji="1" lang="en-US" altLang="ja-JP" dirty="0"/>
          </a:p>
          <a:p>
            <a:r>
              <a:rPr kumimoji="1" lang="en-US" altLang="ja-JP" dirty="0"/>
              <a:t>&lt;</a:t>
            </a:r>
            <a:r>
              <a:rPr kumimoji="1" lang="en-US" altLang="ja-JP" dirty="0" err="1"/>
              <a:t>namelist</a:t>
            </a:r>
            <a:r>
              <a:rPr kumimoji="1" lang="en-US" altLang="ja-JP" dirty="0"/>
              <a:t>&gt; “,” &lt;name&gt; </a:t>
            </a:r>
            <a:r>
              <a:rPr kumimoji="1" lang="ja-JP" altLang="en-US" dirty="0"/>
              <a:t>を </a:t>
            </a:r>
            <a:r>
              <a:rPr kumimoji="1" lang="en-US" altLang="ja-JP" dirty="0"/>
              <a:t>&lt;</a:t>
            </a:r>
            <a:r>
              <a:rPr kumimoji="1" lang="en-US" altLang="ja-JP" dirty="0" err="1"/>
              <a:t>namelist</a:t>
            </a:r>
            <a:r>
              <a:rPr kumimoji="1" lang="en-US" altLang="ja-JP" dirty="0"/>
              <a:t>&gt; </a:t>
            </a:r>
            <a:r>
              <a:rPr kumimoji="1" lang="ja-JP" altLang="en-US" dirty="0"/>
              <a:t>に変換します。</a:t>
            </a:r>
            <a:endParaRPr kumimoji="1" lang="en-US" altLang="ja-JP" dirty="0"/>
          </a:p>
          <a:p>
            <a:r>
              <a:rPr kumimoji="1" lang="en-US" altLang="ja-JP" dirty="0"/>
              <a:t>“c” </a:t>
            </a:r>
            <a:r>
              <a:rPr kumimoji="1" lang="ja-JP" altLang="en-US" dirty="0"/>
              <a:t>を </a:t>
            </a:r>
            <a:r>
              <a:rPr kumimoji="1" lang="en-US" altLang="ja-JP" dirty="0"/>
              <a:t>&lt;name&gt; </a:t>
            </a:r>
            <a:r>
              <a:rPr kumimoji="1" lang="ja-JP" altLang="en-US" dirty="0"/>
              <a:t>に変換します。</a:t>
            </a:r>
            <a:endParaRPr kumimoji="1" lang="en-US" altLang="ja-JP" dirty="0"/>
          </a:p>
          <a:p>
            <a:r>
              <a:rPr kumimoji="1" lang="en-US" altLang="ja-JP" dirty="0"/>
              <a:t>&lt;</a:t>
            </a:r>
            <a:r>
              <a:rPr kumimoji="1" lang="en-US" altLang="ja-JP" dirty="0" err="1"/>
              <a:t>namelist</a:t>
            </a:r>
            <a:r>
              <a:rPr kumimoji="1" lang="en-US" altLang="ja-JP" dirty="0"/>
              <a:t>&gt; “,”  &lt;name&gt; </a:t>
            </a:r>
            <a:r>
              <a:rPr kumimoji="1" lang="ja-JP" altLang="en-US" dirty="0"/>
              <a:t>を </a:t>
            </a:r>
            <a:r>
              <a:rPr kumimoji="1" lang="en-US" altLang="ja-JP" dirty="0"/>
              <a:t>&lt;</a:t>
            </a:r>
            <a:r>
              <a:rPr kumimoji="1" lang="en-US" altLang="ja-JP" dirty="0" err="1"/>
              <a:t>namelist</a:t>
            </a:r>
            <a:r>
              <a:rPr kumimoji="1" lang="en-US" altLang="ja-JP" dirty="0"/>
              <a:t>&gt; </a:t>
            </a:r>
            <a:r>
              <a:rPr kumimoji="1" lang="ja-JP" altLang="en-US" dirty="0"/>
              <a:t>に変換します。</a:t>
            </a:r>
            <a:endParaRPr kumimoji="1" lang="en-US" altLang="ja-JP" dirty="0"/>
          </a:p>
          <a:p>
            <a:r>
              <a:rPr kumimoji="1" lang="ja-JP" altLang="en-US" dirty="0"/>
              <a:t>開始記号 </a:t>
            </a:r>
            <a:r>
              <a:rPr kumimoji="1" lang="en-US" altLang="ja-JP" dirty="0"/>
              <a:t>&lt;</a:t>
            </a:r>
            <a:r>
              <a:rPr kumimoji="1" lang="en-US" altLang="ja-JP" dirty="0" err="1"/>
              <a:t>namelist</a:t>
            </a:r>
            <a:r>
              <a:rPr kumimoji="1" lang="en-US" altLang="ja-JP" dirty="0"/>
              <a:t>&gt; </a:t>
            </a:r>
            <a:r>
              <a:rPr kumimoji="1" lang="ja-JP" altLang="en-US" dirty="0"/>
              <a:t>にたどり着きましたので、</a:t>
            </a:r>
            <a:endParaRPr kumimoji="1" lang="en-US" altLang="ja-JP" dirty="0"/>
          </a:p>
          <a:p>
            <a:r>
              <a:rPr kumimoji="1" lang="ja-JP" altLang="en-US" dirty="0"/>
              <a:t>これで、 開始記号 </a:t>
            </a:r>
            <a:r>
              <a:rPr kumimoji="1" lang="en-US" altLang="ja-JP" dirty="0"/>
              <a:t>&lt;</a:t>
            </a:r>
            <a:r>
              <a:rPr kumimoji="1" lang="en-US" altLang="ja-JP" dirty="0" err="1"/>
              <a:t>namelist</a:t>
            </a:r>
            <a:r>
              <a:rPr kumimoji="1" lang="en-US" altLang="ja-JP" dirty="0"/>
              <a:t>&gt; </a:t>
            </a:r>
            <a:r>
              <a:rPr kumimoji="1" lang="ja-JP" altLang="en-US" dirty="0"/>
              <a:t>から入力文字列 </a:t>
            </a:r>
            <a:r>
              <a:rPr kumimoji="1" lang="en-US" altLang="ja-JP" dirty="0" err="1"/>
              <a:t>a,b,c</a:t>
            </a:r>
            <a:r>
              <a:rPr kumimoji="1" lang="en-US" altLang="ja-JP" dirty="0"/>
              <a:t> </a:t>
            </a:r>
            <a:r>
              <a:rPr kumimoji="1" lang="ja-JP" altLang="en-US" dirty="0"/>
              <a:t>が導出されました。</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24</a:t>
            </a:fld>
            <a:endParaRPr kumimoji="1" lang="ja-JP" altLang="en-US"/>
          </a:p>
        </p:txBody>
      </p:sp>
    </p:spTree>
    <p:extLst>
      <p:ext uri="{BB962C8B-B14F-4D97-AF65-F5344CB8AC3E}">
        <p14:creationId xmlns:p14="http://schemas.microsoft.com/office/powerpoint/2010/main" val="17497441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代表的な構文解析をまとめたのがこの表です。</a:t>
            </a:r>
            <a:endParaRPr kumimoji="1" lang="en-US" altLang="ja-JP" dirty="0"/>
          </a:p>
          <a:p>
            <a:r>
              <a:rPr kumimoji="1" lang="ja-JP" altLang="en-US" dirty="0"/>
              <a:t>下降型解析には、再帰下降型解析 </a:t>
            </a:r>
            <a:r>
              <a:rPr kumimoji="1" lang="en-US" altLang="ja-JP" dirty="0"/>
              <a:t>recursive descent parsing </a:t>
            </a:r>
            <a:r>
              <a:rPr kumimoji="1" lang="ja-JP" altLang="en-US" dirty="0"/>
              <a:t>と</a:t>
            </a:r>
            <a:endParaRPr kumimoji="1" lang="en-US" altLang="ja-JP" dirty="0"/>
          </a:p>
          <a:p>
            <a:r>
              <a:rPr kumimoji="1" lang="en-US" altLang="ja-JP" dirty="0"/>
              <a:t>LL </a:t>
            </a:r>
            <a:r>
              <a:rPr kumimoji="1" lang="ja-JP" altLang="en-US" dirty="0"/>
              <a:t>解析 </a:t>
            </a:r>
            <a:r>
              <a:rPr kumimoji="1" lang="en-US" altLang="ja-JP" dirty="0"/>
              <a:t>left to right scan left most derivation </a:t>
            </a:r>
            <a:r>
              <a:rPr kumimoji="1" lang="ja-JP" altLang="en-US" dirty="0"/>
              <a:t>があります。</a:t>
            </a:r>
            <a:endParaRPr kumimoji="1" lang="en-US" altLang="ja-JP" dirty="0"/>
          </a:p>
          <a:p>
            <a:r>
              <a:rPr kumimoji="1" lang="ja-JP" altLang="en-US" dirty="0"/>
              <a:t>上昇型解析には、演算子順位構文解析 </a:t>
            </a:r>
            <a:r>
              <a:rPr kumimoji="1" lang="en-US" altLang="ja-JP" dirty="0"/>
              <a:t>operator precedence parsing </a:t>
            </a:r>
            <a:r>
              <a:rPr kumimoji="1" lang="ja-JP" altLang="en-US" dirty="0"/>
              <a:t>と</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LR </a:t>
            </a:r>
            <a:r>
              <a:rPr kumimoji="1" lang="ja-JP" altLang="en-US" dirty="0"/>
              <a:t>解析 </a:t>
            </a:r>
            <a:r>
              <a:rPr kumimoji="1" lang="en-US" altLang="ja-JP" dirty="0"/>
              <a:t>left to right scan right most derivation </a:t>
            </a:r>
            <a:r>
              <a:rPr kumimoji="1" lang="ja-JP" altLang="en-US" dirty="0"/>
              <a:t>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皆さんが情報システムプロジェクト</a:t>
            </a:r>
            <a:r>
              <a:rPr kumimoji="1" lang="en-US" altLang="ja-JP" dirty="0"/>
              <a:t>1 </a:t>
            </a:r>
            <a:r>
              <a:rPr kumimoji="1" lang="ja-JP" altLang="en-US" dirty="0"/>
              <a:t>で用いるのは、再帰下降型解析です。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以下では再帰下降型解析について説明します。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25</a:t>
            </a:fld>
            <a:endParaRPr kumimoji="1" lang="ja-JP" altLang="en-US"/>
          </a:p>
        </p:txBody>
      </p:sp>
    </p:spTree>
    <p:extLst>
      <p:ext uri="{BB962C8B-B14F-4D97-AF65-F5344CB8AC3E}">
        <p14:creationId xmlns:p14="http://schemas.microsoft.com/office/powerpoint/2010/main" val="280922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導出では、左辺の文字列のうち、生成規則と一致する部分のどれかを右辺の文字列に変換します。</a:t>
            </a:r>
            <a:endParaRPr kumimoji="1" lang="en-US" altLang="ja-JP" dirty="0"/>
          </a:p>
          <a:p>
            <a:r>
              <a:rPr kumimoji="1" lang="ja-JP" altLang="en-US" dirty="0"/>
              <a:t>複数の選択肢があるときに、必ず一番左にある非終端記号を置き換える、という条件で</a:t>
            </a:r>
            <a:endParaRPr kumimoji="1" lang="en-US" altLang="ja-JP" dirty="0"/>
          </a:p>
          <a:p>
            <a:r>
              <a:rPr kumimoji="1" lang="ja-JP" altLang="en-US" dirty="0"/>
              <a:t>導出することを、最左導出 </a:t>
            </a:r>
            <a:r>
              <a:rPr kumimoji="1" lang="en-US" altLang="ja-JP" dirty="0"/>
              <a:t>left most derivation </a:t>
            </a:r>
            <a:r>
              <a:rPr kumimoji="1" lang="ja-JP" altLang="en-US" dirty="0"/>
              <a:t>と言います。</a:t>
            </a:r>
            <a:endParaRPr kumimoji="1" lang="en-US" altLang="ja-JP" dirty="0"/>
          </a:p>
          <a:p>
            <a:r>
              <a:rPr kumimoji="1" lang="ja-JP" altLang="en-US" dirty="0"/>
              <a:t>対して、最も右の非終端記号から置き換える導出を</a:t>
            </a:r>
            <a:endParaRPr kumimoji="1" lang="en-US" altLang="ja-JP" dirty="0"/>
          </a:p>
          <a:p>
            <a:r>
              <a:rPr kumimoji="1" lang="ja-JP" altLang="en-US" dirty="0"/>
              <a:t>最右導出 </a:t>
            </a:r>
            <a:r>
              <a:rPr kumimoji="1" lang="en-US" altLang="ja-JP" dirty="0"/>
              <a:t>right most derivation </a:t>
            </a:r>
            <a:r>
              <a:rPr kumimoji="1" lang="ja-JP" altLang="en-US" dirty="0"/>
              <a:t>と言います。</a:t>
            </a:r>
            <a:endParaRPr kumimoji="1" lang="en-US" altLang="ja-JP" dirty="0"/>
          </a:p>
          <a:p>
            <a:r>
              <a:rPr kumimoji="1" lang="ja-JP" altLang="en-US" dirty="0"/>
              <a:t>たとえばこのような文法が与えられたときの導出を考えてみます。</a:t>
            </a:r>
            <a:endParaRPr kumimoji="1" lang="en-US" altLang="ja-JP" dirty="0"/>
          </a:p>
          <a:p>
            <a:r>
              <a:rPr kumimoji="1" lang="ja-JP" altLang="en-US" dirty="0"/>
              <a:t>まず </a:t>
            </a:r>
            <a:r>
              <a:rPr kumimoji="1" lang="en-US" altLang="ja-JP" dirty="0"/>
              <a:t>S </a:t>
            </a:r>
            <a:r>
              <a:rPr kumimoji="1" lang="ja-JP" altLang="en-US" dirty="0"/>
              <a:t>から </a:t>
            </a:r>
            <a:r>
              <a:rPr kumimoji="1" lang="en-US" altLang="ja-JP" dirty="0"/>
              <a:t>ABC </a:t>
            </a:r>
            <a:r>
              <a:rPr kumimoji="1" lang="ja-JP" altLang="en-US" dirty="0"/>
              <a:t>が生成されます。</a:t>
            </a:r>
            <a:endParaRPr kumimoji="1" lang="en-US" altLang="ja-JP" dirty="0"/>
          </a:p>
          <a:p>
            <a:r>
              <a:rPr kumimoji="1" lang="ja-JP" altLang="en-US" dirty="0"/>
              <a:t>非終端記号は </a:t>
            </a:r>
            <a:r>
              <a:rPr kumimoji="1" lang="en-US" altLang="ja-JP" dirty="0"/>
              <a:t>A B C </a:t>
            </a:r>
            <a:r>
              <a:rPr kumimoji="1" lang="ja-JP" altLang="en-US" dirty="0"/>
              <a:t>の</a:t>
            </a:r>
            <a:r>
              <a:rPr kumimoji="1" lang="en-US" altLang="ja-JP" dirty="0"/>
              <a:t>3</a:t>
            </a:r>
            <a:r>
              <a:rPr kumimoji="1" lang="ja-JP" altLang="en-US" dirty="0"/>
              <a:t>つがありますが、最左導出では一番左にある </a:t>
            </a:r>
            <a:r>
              <a:rPr kumimoji="1" lang="en-US" altLang="ja-JP" dirty="0"/>
              <a:t>A </a:t>
            </a:r>
            <a:r>
              <a:rPr kumimoji="1" lang="ja-JP" altLang="en-US" dirty="0"/>
              <a:t>を右辺に変換します。</a:t>
            </a:r>
            <a:endParaRPr kumimoji="1" lang="en-US" altLang="ja-JP" dirty="0"/>
          </a:p>
          <a:p>
            <a:r>
              <a:rPr kumimoji="1" lang="en-US" altLang="ja-JP" dirty="0"/>
              <a:t>ABC </a:t>
            </a:r>
            <a:r>
              <a:rPr kumimoji="1" lang="ja-JP" altLang="en-US" dirty="0"/>
              <a:t>が </a:t>
            </a:r>
            <a:r>
              <a:rPr kumimoji="1" lang="en-US" altLang="ja-JP" dirty="0" err="1"/>
              <a:t>aBC</a:t>
            </a:r>
            <a:r>
              <a:rPr kumimoji="1" lang="en-US" altLang="ja-JP" dirty="0"/>
              <a:t> </a:t>
            </a:r>
            <a:r>
              <a:rPr kumimoji="1" lang="ja-JP" altLang="en-US" dirty="0"/>
              <a:t>になります。</a:t>
            </a:r>
            <a:endParaRPr kumimoji="1" lang="en-US" altLang="ja-JP" dirty="0"/>
          </a:p>
          <a:p>
            <a:r>
              <a:rPr kumimoji="1" lang="ja-JP" altLang="en-US" dirty="0"/>
              <a:t>次に一番左にある非終端記号は </a:t>
            </a:r>
            <a:r>
              <a:rPr kumimoji="1" lang="en-US" altLang="ja-JP" dirty="0"/>
              <a:t>B </a:t>
            </a:r>
            <a:r>
              <a:rPr kumimoji="1" lang="ja-JP" altLang="en-US" dirty="0"/>
              <a:t>ですので、これを </a:t>
            </a:r>
            <a:r>
              <a:rPr kumimoji="1" lang="en-US" altLang="ja-JP" dirty="0" err="1"/>
              <a:t>bD</a:t>
            </a:r>
            <a:r>
              <a:rPr kumimoji="1" lang="en-US" altLang="ja-JP" dirty="0"/>
              <a:t> </a:t>
            </a:r>
            <a:r>
              <a:rPr kumimoji="1" lang="ja-JP" altLang="en-US" dirty="0"/>
              <a:t>に変換します。</a:t>
            </a:r>
            <a:endParaRPr kumimoji="1" lang="en-US" altLang="ja-JP" dirty="0"/>
          </a:p>
          <a:p>
            <a:r>
              <a:rPr kumimoji="1" lang="ja-JP" altLang="en-US" dirty="0"/>
              <a:t>続いて </a:t>
            </a:r>
            <a:r>
              <a:rPr kumimoji="1" lang="en-US" altLang="ja-JP" dirty="0"/>
              <a:t>D </a:t>
            </a:r>
            <a:r>
              <a:rPr kumimoji="1" lang="ja-JP" altLang="en-US" dirty="0"/>
              <a:t>を変換し、最後に </a:t>
            </a:r>
            <a:r>
              <a:rPr kumimoji="1" lang="en-US" altLang="ja-JP" dirty="0"/>
              <a:t>C </a:t>
            </a:r>
            <a:r>
              <a:rPr kumimoji="1" lang="ja-JP" altLang="en-US" dirty="0"/>
              <a:t>を変換すると、文字列 </a:t>
            </a:r>
            <a:r>
              <a:rPr kumimoji="1" lang="en-US" altLang="ja-JP" dirty="0" err="1"/>
              <a:t>abdc</a:t>
            </a:r>
            <a:r>
              <a:rPr kumimoji="1" lang="en-US" altLang="ja-JP" dirty="0"/>
              <a:t> </a:t>
            </a:r>
            <a:r>
              <a:rPr kumimoji="1" lang="ja-JP" altLang="en-US" dirty="0"/>
              <a:t>が得られます。</a:t>
            </a:r>
          </a:p>
        </p:txBody>
      </p:sp>
      <p:sp>
        <p:nvSpPr>
          <p:cNvPr id="4" name="スライド番号プレースホルダー 3"/>
          <p:cNvSpPr>
            <a:spLocks noGrp="1"/>
          </p:cNvSpPr>
          <p:nvPr>
            <p:ph type="sldNum" sz="quarter" idx="5"/>
          </p:nvPr>
        </p:nvSpPr>
        <p:spPr/>
        <p:txBody>
          <a:bodyPr/>
          <a:lstStyle/>
          <a:p>
            <a:fld id="{D0527270-D511-4978-98E8-09C7493F1FDB}" type="slidenum">
              <a:rPr kumimoji="1" lang="ja-JP" altLang="en-US" smtClean="0"/>
              <a:t>26</a:t>
            </a:fld>
            <a:endParaRPr kumimoji="1" lang="ja-JP" altLang="en-US"/>
          </a:p>
        </p:txBody>
      </p:sp>
    </p:spTree>
    <p:extLst>
      <p:ext uri="{BB962C8B-B14F-4D97-AF65-F5344CB8AC3E}">
        <p14:creationId xmlns:p14="http://schemas.microsoft.com/office/powerpoint/2010/main" val="2204105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最左導出は左から右に順に置き換えていきます。</a:t>
            </a:r>
            <a:endParaRPr kumimoji="1" lang="en-US" altLang="ja-JP" dirty="0"/>
          </a:p>
          <a:p>
            <a:r>
              <a:rPr kumimoji="1" lang="ja-JP" altLang="en-US" dirty="0"/>
              <a:t>そのため、変換位置を左に戻す必要がありません。</a:t>
            </a:r>
            <a:endParaRPr kumimoji="1" lang="en-US" altLang="ja-JP" dirty="0"/>
          </a:p>
          <a:p>
            <a:r>
              <a:rPr kumimoji="1" lang="ja-JP" altLang="en-US" dirty="0"/>
              <a:t>例えば、</a:t>
            </a:r>
            <a:r>
              <a:rPr kumimoji="1" lang="en-US" altLang="ja-JP" dirty="0" err="1"/>
              <a:t>abcdEFGhIjK</a:t>
            </a:r>
            <a:r>
              <a:rPr kumimoji="1" lang="en-US" altLang="ja-JP" dirty="0"/>
              <a:t> </a:t>
            </a:r>
            <a:r>
              <a:rPr kumimoji="1" lang="ja-JP" altLang="en-US" dirty="0"/>
              <a:t>という文字列で、一番左にある非終端記号 </a:t>
            </a:r>
            <a:r>
              <a:rPr kumimoji="1" lang="en-US" altLang="ja-JP" dirty="0"/>
              <a:t>E </a:t>
            </a:r>
            <a:r>
              <a:rPr kumimoji="1" lang="ja-JP" altLang="en-US" dirty="0"/>
              <a:t>を変換したとします。</a:t>
            </a:r>
            <a:endParaRPr kumimoji="1" lang="en-US" altLang="ja-JP" dirty="0"/>
          </a:p>
          <a:p>
            <a:r>
              <a:rPr kumimoji="1" lang="ja-JP" altLang="en-US" dirty="0"/>
              <a:t>このとき、変換した </a:t>
            </a:r>
            <a:r>
              <a:rPr kumimoji="1" lang="en-US" altLang="ja-JP" dirty="0"/>
              <a:t>E </a:t>
            </a:r>
            <a:r>
              <a:rPr kumimoji="1" lang="ja-JP" altLang="en-US" dirty="0"/>
              <a:t>より前の部分は変化がありませんので、すでに変換済です。</a:t>
            </a:r>
            <a:endParaRPr kumimoji="1" lang="en-US" altLang="ja-JP" dirty="0"/>
          </a:p>
          <a:p>
            <a:r>
              <a:rPr kumimoji="1" lang="ja-JP" altLang="en-US" dirty="0"/>
              <a:t>ですので、</a:t>
            </a:r>
            <a:r>
              <a:rPr kumimoji="1" lang="en-US" altLang="ja-JP" dirty="0"/>
              <a:t>E </a:t>
            </a:r>
            <a:r>
              <a:rPr kumimoji="1" lang="ja-JP" altLang="en-US" dirty="0"/>
              <a:t>を変換したら、次の変換場所は </a:t>
            </a:r>
            <a:r>
              <a:rPr kumimoji="1" lang="en-US" altLang="ja-JP" dirty="0"/>
              <a:t>E </a:t>
            </a:r>
            <a:r>
              <a:rPr kumimoji="1" lang="ja-JP" altLang="en-US" dirty="0"/>
              <a:t>よりは右になります。</a:t>
            </a:r>
            <a:endParaRPr kumimoji="1" lang="en-US" altLang="ja-JP" dirty="0"/>
          </a:p>
          <a:p>
            <a:r>
              <a:rPr kumimoji="1" lang="ja-JP" altLang="en-US" dirty="0"/>
              <a:t>最左導出では、変換場所を左に戻す必要がありません。</a:t>
            </a:r>
            <a:endParaRPr kumimoji="1" lang="en-US" altLang="ja-JP" dirty="0"/>
          </a:p>
          <a:p>
            <a:r>
              <a:rPr kumimoji="1" lang="ja-JP" altLang="en-US" dirty="0"/>
              <a:t>このため、最左導出を用いれば、入力記号を</a:t>
            </a:r>
            <a:r>
              <a:rPr kumimoji="1" lang="en-US" altLang="ja-JP" dirty="0"/>
              <a:t>1</a:t>
            </a:r>
            <a:r>
              <a:rPr kumimoji="1" lang="ja-JP" altLang="en-US" dirty="0"/>
              <a:t>回だけ読めばすみます。</a:t>
            </a:r>
          </a:p>
        </p:txBody>
      </p:sp>
      <p:sp>
        <p:nvSpPr>
          <p:cNvPr id="4" name="スライド番号プレースホルダー 3"/>
          <p:cNvSpPr>
            <a:spLocks noGrp="1"/>
          </p:cNvSpPr>
          <p:nvPr>
            <p:ph type="sldNum" sz="quarter" idx="5"/>
          </p:nvPr>
        </p:nvSpPr>
        <p:spPr/>
        <p:txBody>
          <a:bodyPr/>
          <a:lstStyle/>
          <a:p>
            <a:fld id="{D0527270-D511-4978-98E8-09C7493F1FDB}" type="slidenum">
              <a:rPr kumimoji="1" lang="ja-JP" altLang="en-US" smtClean="0"/>
              <a:t>27</a:t>
            </a:fld>
            <a:endParaRPr kumimoji="1" lang="ja-JP" altLang="en-US"/>
          </a:p>
        </p:txBody>
      </p:sp>
    </p:spTree>
    <p:extLst>
      <p:ext uri="{BB962C8B-B14F-4D97-AF65-F5344CB8AC3E}">
        <p14:creationId xmlns:p14="http://schemas.microsoft.com/office/powerpoint/2010/main" val="1409177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こちらの生成規則が与えられたときに、最左導出で解析する場合を考えましょう。</a:t>
            </a:r>
            <a:endParaRPr kumimoji="1" lang="en-US" altLang="ja-JP" dirty="0"/>
          </a:p>
          <a:p>
            <a:r>
              <a:rPr kumimoji="1" lang="ja-JP" altLang="en-US" dirty="0"/>
              <a:t>入力記号として </a:t>
            </a:r>
            <a:r>
              <a:rPr kumimoji="1" lang="en-US" altLang="ja-JP" dirty="0"/>
              <a:t>a*</a:t>
            </a:r>
            <a:r>
              <a:rPr kumimoji="1" lang="en-US" altLang="ja-JP" dirty="0" err="1"/>
              <a:t>b+c</a:t>
            </a:r>
            <a:r>
              <a:rPr kumimoji="1" lang="en-US" altLang="ja-JP" dirty="0"/>
              <a:t>*d </a:t>
            </a:r>
            <a:r>
              <a:rPr kumimoji="1" lang="ja-JP" altLang="en-US" dirty="0"/>
              <a:t>が与えられたとします。</a:t>
            </a:r>
            <a:endParaRPr kumimoji="1" lang="en-US" altLang="ja-JP" dirty="0"/>
          </a:p>
          <a:p>
            <a:r>
              <a:rPr kumimoji="1" lang="ja-JP" altLang="en-US" dirty="0"/>
              <a:t>まず </a:t>
            </a:r>
            <a:r>
              <a:rPr kumimoji="1" lang="en-US" altLang="ja-JP" dirty="0"/>
              <a:t>E </a:t>
            </a:r>
            <a:r>
              <a:rPr kumimoji="1" lang="ja-JP" altLang="en-US" dirty="0"/>
              <a:t>を </a:t>
            </a:r>
            <a:r>
              <a:rPr kumimoji="1" lang="en-US" altLang="ja-JP" dirty="0"/>
              <a:t>T+T</a:t>
            </a:r>
            <a:r>
              <a:rPr kumimoji="1" lang="ja-JP" altLang="en-US" dirty="0"/>
              <a:t> に変換します。</a:t>
            </a:r>
            <a:endParaRPr kumimoji="1" lang="en-US" altLang="ja-JP" dirty="0"/>
          </a:p>
          <a:p>
            <a:r>
              <a:rPr kumimoji="1" lang="en-US" altLang="ja-JP" dirty="0"/>
              <a:t>T+T </a:t>
            </a:r>
            <a:r>
              <a:rPr kumimoji="1" lang="ja-JP" altLang="en-US" dirty="0"/>
              <a:t>には非終端記号 </a:t>
            </a:r>
            <a:r>
              <a:rPr kumimoji="1" lang="en-US" altLang="ja-JP" dirty="0"/>
              <a:t>T </a:t>
            </a:r>
            <a:r>
              <a:rPr kumimoji="1" lang="ja-JP" altLang="en-US" dirty="0"/>
              <a:t>が</a:t>
            </a:r>
            <a:r>
              <a:rPr kumimoji="1" lang="en-US" altLang="ja-JP" dirty="0"/>
              <a:t>2</a:t>
            </a:r>
            <a:r>
              <a:rPr kumimoji="1" lang="ja-JP" altLang="en-US" dirty="0"/>
              <a:t>つありますが、最左導出では左側の </a:t>
            </a:r>
            <a:r>
              <a:rPr kumimoji="1" lang="en-US" altLang="ja-JP" dirty="0"/>
              <a:t>T </a:t>
            </a:r>
            <a:r>
              <a:rPr kumimoji="1" lang="ja-JP" altLang="en-US" dirty="0"/>
              <a:t>を </a:t>
            </a:r>
            <a:r>
              <a:rPr kumimoji="1" lang="en-US" altLang="ja-JP" dirty="0"/>
              <a:t>F*F </a:t>
            </a:r>
            <a:r>
              <a:rPr kumimoji="1" lang="ja-JP" altLang="en-US" dirty="0"/>
              <a:t>に変換します。</a:t>
            </a:r>
            <a:endParaRPr kumimoji="1" lang="en-US" altLang="ja-JP" dirty="0"/>
          </a:p>
          <a:p>
            <a:r>
              <a:rPr kumimoji="1" lang="en-US" altLang="ja-JP" dirty="0"/>
              <a:t>F</a:t>
            </a:r>
            <a:r>
              <a:rPr kumimoji="1" lang="ja-JP" altLang="en-US" dirty="0"/>
              <a:t>*</a:t>
            </a:r>
            <a:r>
              <a:rPr kumimoji="1" lang="en-US" altLang="ja-JP" dirty="0"/>
              <a:t>F+T</a:t>
            </a:r>
            <a:r>
              <a:rPr kumimoji="1" lang="ja-JP" altLang="en-US" dirty="0"/>
              <a:t> では最も左にある </a:t>
            </a:r>
            <a:r>
              <a:rPr kumimoji="1" lang="en-US" altLang="ja-JP" dirty="0"/>
              <a:t>F </a:t>
            </a:r>
            <a:r>
              <a:rPr kumimoji="1" lang="ja-JP" altLang="en-US" dirty="0"/>
              <a:t>を </a:t>
            </a:r>
            <a:r>
              <a:rPr kumimoji="1" lang="en-US" altLang="ja-JP" dirty="0"/>
              <a:t>a </a:t>
            </a:r>
            <a:r>
              <a:rPr kumimoji="1" lang="ja-JP" altLang="en-US" dirty="0"/>
              <a:t>に変換します。</a:t>
            </a:r>
            <a:endParaRPr kumimoji="1" lang="en-US" altLang="ja-JP" dirty="0"/>
          </a:p>
          <a:p>
            <a:r>
              <a:rPr kumimoji="1" lang="en-US" altLang="ja-JP" dirty="0"/>
              <a:t>F </a:t>
            </a:r>
            <a:r>
              <a:rPr kumimoji="1" lang="ja-JP" altLang="en-US" dirty="0"/>
              <a:t>を </a:t>
            </a:r>
            <a:r>
              <a:rPr kumimoji="1" lang="en-US" altLang="ja-JP" dirty="0"/>
              <a:t>b </a:t>
            </a:r>
            <a:r>
              <a:rPr kumimoji="1" lang="ja-JP" altLang="en-US" dirty="0"/>
              <a:t>に変換します。</a:t>
            </a:r>
            <a:endParaRPr kumimoji="1" lang="en-US" altLang="ja-JP" dirty="0"/>
          </a:p>
          <a:p>
            <a:r>
              <a:rPr kumimoji="1" lang="en-US" altLang="ja-JP" dirty="0"/>
              <a:t>T </a:t>
            </a:r>
            <a:r>
              <a:rPr kumimoji="1" lang="ja-JP" altLang="en-US" dirty="0"/>
              <a:t>を </a:t>
            </a:r>
            <a:r>
              <a:rPr kumimoji="1" lang="en-US" altLang="ja-JP" dirty="0"/>
              <a:t>F*F </a:t>
            </a:r>
            <a:r>
              <a:rPr kumimoji="1" lang="ja-JP" altLang="en-US" dirty="0"/>
              <a:t>に変換します。</a:t>
            </a:r>
            <a:endParaRPr kumimoji="1" lang="en-US" altLang="ja-JP" dirty="0"/>
          </a:p>
          <a:p>
            <a:r>
              <a:rPr kumimoji="1" lang="ja-JP" altLang="en-US" dirty="0"/>
              <a:t>左の </a:t>
            </a:r>
            <a:r>
              <a:rPr kumimoji="1" lang="en-US" altLang="ja-JP" dirty="0"/>
              <a:t>F </a:t>
            </a:r>
            <a:r>
              <a:rPr kumimoji="1" lang="ja-JP" altLang="en-US" dirty="0"/>
              <a:t>を </a:t>
            </a:r>
            <a:r>
              <a:rPr kumimoji="1" lang="en-US" altLang="ja-JP" dirty="0"/>
              <a:t>c </a:t>
            </a:r>
            <a:r>
              <a:rPr kumimoji="1" lang="ja-JP" altLang="en-US" dirty="0"/>
              <a:t>に変換します。</a:t>
            </a:r>
            <a:endParaRPr kumimoji="1" lang="en-US" altLang="ja-JP" dirty="0"/>
          </a:p>
          <a:p>
            <a:r>
              <a:rPr kumimoji="1" lang="en-US" altLang="ja-JP" dirty="0"/>
              <a:t>F </a:t>
            </a:r>
            <a:r>
              <a:rPr kumimoji="1" lang="ja-JP" altLang="en-US" dirty="0"/>
              <a:t>を </a:t>
            </a:r>
            <a:r>
              <a:rPr kumimoji="1" lang="en-US" altLang="ja-JP" dirty="0"/>
              <a:t>d </a:t>
            </a:r>
            <a:r>
              <a:rPr kumimoji="1" lang="ja-JP" altLang="en-US" dirty="0"/>
              <a:t>に変換します。</a:t>
            </a:r>
            <a:endParaRPr kumimoji="1" lang="en-US" altLang="ja-JP" dirty="0"/>
          </a:p>
          <a:p>
            <a:r>
              <a:rPr kumimoji="1" lang="ja-JP" altLang="en-US" dirty="0"/>
              <a:t>これで開始記号 </a:t>
            </a:r>
            <a:r>
              <a:rPr kumimoji="1" lang="en-US" altLang="ja-JP" dirty="0"/>
              <a:t>E </a:t>
            </a:r>
            <a:r>
              <a:rPr kumimoji="1" lang="ja-JP" altLang="en-US" dirty="0"/>
              <a:t>から 入力記号 </a:t>
            </a:r>
            <a:r>
              <a:rPr kumimoji="1" lang="en-US" altLang="ja-JP" dirty="0"/>
              <a:t>a*</a:t>
            </a:r>
            <a:r>
              <a:rPr kumimoji="1" lang="en-US" altLang="ja-JP" dirty="0" err="1"/>
              <a:t>b+c</a:t>
            </a:r>
            <a:r>
              <a:rPr kumimoji="1" lang="en-US" altLang="ja-JP" dirty="0"/>
              <a:t>*d </a:t>
            </a:r>
            <a:r>
              <a:rPr kumimoji="1" lang="ja-JP" altLang="en-US" dirty="0"/>
              <a:t>が導出されました。</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28</a:t>
            </a:fld>
            <a:endParaRPr kumimoji="1" lang="ja-JP" altLang="en-US"/>
          </a:p>
        </p:txBody>
      </p:sp>
    </p:spTree>
    <p:extLst>
      <p:ext uri="{BB962C8B-B14F-4D97-AF65-F5344CB8AC3E}">
        <p14:creationId xmlns:p14="http://schemas.microsoft.com/office/powerpoint/2010/main" val="8192047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if </a:t>
            </a:r>
            <a:r>
              <a:rPr kumimoji="1" lang="ja-JP" altLang="en-US" dirty="0"/>
              <a:t>文の解析例を見てみましょう。</a:t>
            </a:r>
            <a:endParaRPr kumimoji="1" lang="en-US" altLang="ja-JP" dirty="0"/>
          </a:p>
          <a:p>
            <a:r>
              <a:rPr kumimoji="1" lang="ja-JP" altLang="en-US" dirty="0"/>
              <a:t>こちらの、</a:t>
            </a:r>
            <a:r>
              <a:rPr kumimoji="1" lang="en-US" altLang="ja-JP" dirty="0"/>
              <a:t>if (</a:t>
            </a:r>
            <a:r>
              <a:rPr kumimoji="1" lang="en-US" altLang="ja-JP" dirty="0" err="1"/>
              <a:t>ans</a:t>
            </a:r>
            <a:r>
              <a:rPr kumimoji="1" lang="en-US" altLang="ja-JP" dirty="0"/>
              <a:t> &gt;= 123) output ( ‘a’ ) ; </a:t>
            </a:r>
            <a:r>
              <a:rPr kumimoji="1" lang="ja-JP" altLang="en-US" dirty="0"/>
              <a:t>の解析をします。</a:t>
            </a:r>
            <a:endParaRPr kumimoji="1" lang="en-US" altLang="ja-JP" dirty="0"/>
          </a:p>
          <a:p>
            <a:r>
              <a:rPr kumimoji="1" lang="en-US" altLang="ja-JP" dirty="0"/>
              <a:t>&lt;statement&gt; </a:t>
            </a:r>
            <a:r>
              <a:rPr kumimoji="1" lang="ja-JP" altLang="en-US" dirty="0"/>
              <a:t>文 を </a:t>
            </a:r>
            <a:r>
              <a:rPr kumimoji="1" lang="en-US" altLang="ja-JP" dirty="0"/>
              <a:t>&lt;</a:t>
            </a:r>
            <a:r>
              <a:rPr kumimoji="1" lang="en-US" altLang="ja-JP" dirty="0" err="1"/>
              <a:t>if_statement</a:t>
            </a:r>
            <a:r>
              <a:rPr kumimoji="1" lang="en-US" altLang="ja-JP" dirty="0"/>
              <a:t>&gt; if </a:t>
            </a:r>
            <a:r>
              <a:rPr kumimoji="1" lang="ja-JP" altLang="en-US" dirty="0"/>
              <a:t>文に変換します。</a:t>
            </a:r>
            <a:endParaRPr kumimoji="1" lang="en-US" altLang="ja-JP" dirty="0"/>
          </a:p>
          <a:p>
            <a:r>
              <a:rPr kumimoji="1" lang="en-US" altLang="ja-JP" dirty="0"/>
              <a:t>&lt;</a:t>
            </a:r>
            <a:r>
              <a:rPr kumimoji="1" lang="en-US" altLang="ja-JP" dirty="0" err="1"/>
              <a:t>if_statement</a:t>
            </a:r>
            <a:r>
              <a:rPr kumimoji="1" lang="en-US" altLang="ja-JP" dirty="0"/>
              <a:t>&gt; </a:t>
            </a:r>
            <a:r>
              <a:rPr kumimoji="1" lang="ja-JP" altLang="en-US" dirty="0"/>
              <a:t>を </a:t>
            </a:r>
            <a:r>
              <a:rPr kumimoji="1" lang="en-US" altLang="ja-JP" dirty="0"/>
              <a:t>“if” “(“ &lt;exp&gt; “)” &lt;statement&gt; </a:t>
            </a:r>
            <a:r>
              <a:rPr kumimoji="1" lang="ja-JP" altLang="en-US" dirty="0"/>
              <a:t>に変換します。</a:t>
            </a:r>
            <a:endParaRPr kumimoji="1" lang="en-US" altLang="ja-JP" dirty="0"/>
          </a:p>
          <a:p>
            <a:r>
              <a:rPr kumimoji="1" lang="en-US" altLang="ja-JP" dirty="0"/>
              <a:t>&lt;exp&gt; </a:t>
            </a:r>
            <a:r>
              <a:rPr kumimoji="1" lang="ja-JP" altLang="en-US" dirty="0"/>
              <a:t>を </a:t>
            </a:r>
            <a:r>
              <a:rPr kumimoji="1" lang="en-US" altLang="ja-JP" dirty="0"/>
              <a:t>&lt;factor&gt; “&gt;=“ &lt;factor&gt; </a:t>
            </a:r>
            <a:r>
              <a:rPr kumimoji="1" lang="ja-JP" altLang="en-US" dirty="0"/>
              <a:t>に変換します。</a:t>
            </a:r>
            <a:endParaRPr kumimoji="1" lang="en-US" altLang="ja-JP" dirty="0"/>
          </a:p>
          <a:p>
            <a:r>
              <a:rPr kumimoji="1" lang="ja-JP" altLang="en-US" dirty="0"/>
              <a:t>左側の</a:t>
            </a:r>
            <a:r>
              <a:rPr kumimoji="1" lang="en-US" altLang="ja-JP" dirty="0"/>
              <a:t>&lt;factor&gt; </a:t>
            </a:r>
            <a:r>
              <a:rPr kumimoji="1" lang="ja-JP" altLang="en-US" dirty="0"/>
              <a:t>を </a:t>
            </a:r>
            <a:r>
              <a:rPr kumimoji="1" lang="en-US" altLang="ja-JP" dirty="0" err="1"/>
              <a:t>ans</a:t>
            </a:r>
            <a:r>
              <a:rPr kumimoji="1" lang="en-US" altLang="ja-JP" dirty="0"/>
              <a:t> </a:t>
            </a:r>
            <a:r>
              <a:rPr kumimoji="1" lang="ja-JP" altLang="en-US" dirty="0"/>
              <a:t>に変換します。</a:t>
            </a:r>
            <a:endParaRPr kumimoji="1" lang="en-US" altLang="ja-JP" dirty="0"/>
          </a:p>
          <a:p>
            <a:r>
              <a:rPr kumimoji="1" lang="en-US" altLang="ja-JP" dirty="0"/>
              <a:t>&lt;factor&gt; </a:t>
            </a:r>
            <a:r>
              <a:rPr kumimoji="1" lang="ja-JP" altLang="en-US" dirty="0"/>
              <a:t>を </a:t>
            </a:r>
            <a:r>
              <a:rPr kumimoji="1" lang="en-US" altLang="ja-JP" dirty="0"/>
              <a:t>123 </a:t>
            </a:r>
            <a:r>
              <a:rPr kumimoji="1" lang="ja-JP" altLang="en-US" dirty="0"/>
              <a:t>に変換します。</a:t>
            </a:r>
            <a:endParaRPr kumimoji="1" lang="en-US" altLang="ja-JP" dirty="0"/>
          </a:p>
          <a:p>
            <a:r>
              <a:rPr kumimoji="1" lang="en-US" altLang="ja-JP" dirty="0"/>
              <a:t>&lt;statement&gt; </a:t>
            </a:r>
            <a:r>
              <a:rPr kumimoji="1" lang="ja-JP" altLang="en-US" dirty="0"/>
              <a:t>を </a:t>
            </a:r>
            <a:r>
              <a:rPr kumimoji="1" lang="en-US" altLang="ja-JP" dirty="0"/>
              <a:t>&lt;</a:t>
            </a:r>
            <a:r>
              <a:rPr kumimoji="1" lang="en-US" altLang="ja-JP" dirty="0" err="1"/>
              <a:t>output_statement</a:t>
            </a:r>
            <a:r>
              <a:rPr kumimoji="1" lang="en-US" altLang="ja-JP" dirty="0"/>
              <a:t>&gt; </a:t>
            </a:r>
            <a:r>
              <a:rPr kumimoji="1" lang="ja-JP" altLang="en-US" dirty="0"/>
              <a:t>に変換します。</a:t>
            </a:r>
            <a:endParaRPr kumimoji="1" lang="en-US" altLang="ja-JP" dirty="0"/>
          </a:p>
          <a:p>
            <a:r>
              <a:rPr kumimoji="1" lang="en-US" altLang="ja-JP" dirty="0"/>
              <a:t>&lt;</a:t>
            </a:r>
            <a:r>
              <a:rPr kumimoji="1" lang="en-US" altLang="ja-JP" dirty="0" err="1"/>
              <a:t>output_statement</a:t>
            </a:r>
            <a:r>
              <a:rPr kumimoji="1" lang="en-US" altLang="ja-JP" dirty="0"/>
              <a:t>&gt; </a:t>
            </a:r>
            <a:r>
              <a:rPr kumimoji="1" lang="ja-JP" altLang="en-US" dirty="0"/>
              <a:t>を </a:t>
            </a:r>
            <a:r>
              <a:rPr kumimoji="1" lang="en-US" altLang="ja-JP" dirty="0"/>
              <a:t>“output” “(“ &lt;exp&gt; “)” “;” </a:t>
            </a:r>
            <a:r>
              <a:rPr kumimoji="1" lang="ja-JP" altLang="en-US" dirty="0"/>
              <a:t>に変換します。</a:t>
            </a:r>
            <a:endParaRPr kumimoji="1" lang="en-US" altLang="ja-JP" dirty="0"/>
          </a:p>
          <a:p>
            <a:r>
              <a:rPr kumimoji="1" lang="en-US" altLang="ja-JP" dirty="0"/>
              <a:t>&lt;exp&gt; </a:t>
            </a:r>
            <a:r>
              <a:rPr kumimoji="1" lang="ja-JP" altLang="en-US" dirty="0"/>
              <a:t>を </a:t>
            </a:r>
            <a:r>
              <a:rPr kumimoji="1" lang="en-US" altLang="ja-JP" dirty="0"/>
              <a:t>‘a’ </a:t>
            </a:r>
            <a:r>
              <a:rPr kumimoji="1" lang="ja-JP" altLang="en-US" dirty="0"/>
              <a:t>に変換します。</a:t>
            </a:r>
            <a:endParaRPr kumimoji="1" lang="en-US" altLang="ja-JP" dirty="0"/>
          </a:p>
          <a:p>
            <a:r>
              <a:rPr kumimoji="1" lang="ja-JP" altLang="en-US" dirty="0"/>
              <a:t>入力記号列にたどり着きましたので、解析完了です。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29</a:t>
            </a:fld>
            <a:endParaRPr kumimoji="1" lang="ja-JP" altLang="en-US"/>
          </a:p>
        </p:txBody>
      </p:sp>
    </p:spTree>
    <p:extLst>
      <p:ext uri="{BB962C8B-B14F-4D97-AF65-F5344CB8AC3E}">
        <p14:creationId xmlns:p14="http://schemas.microsoft.com/office/powerpoint/2010/main" val="10348937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マクロ構文は再帰的に定義されています。</a:t>
            </a:r>
            <a:endParaRPr kumimoji="1" lang="en-US" altLang="ja-JP" dirty="0"/>
          </a:p>
          <a:p>
            <a:r>
              <a:rPr kumimoji="1" lang="ja-JP" altLang="en-US" dirty="0"/>
              <a:t>例えば、</a:t>
            </a:r>
            <a:r>
              <a:rPr kumimoji="1" lang="en-US" altLang="ja-JP" dirty="0"/>
              <a:t>&lt;statement&gt; </a:t>
            </a:r>
            <a:r>
              <a:rPr kumimoji="1" lang="ja-JP" altLang="en-US" dirty="0"/>
              <a:t>の定義では、右辺に </a:t>
            </a:r>
            <a:r>
              <a:rPr kumimoji="1" lang="en-US" altLang="ja-JP" dirty="0"/>
              <a:t>&lt;statement&gt; </a:t>
            </a:r>
            <a:r>
              <a:rPr kumimoji="1" lang="ja-JP" altLang="en-US" dirty="0"/>
              <a:t>自身が現れます。</a:t>
            </a:r>
            <a:endParaRPr kumimoji="1" lang="en-US" altLang="ja-JP" dirty="0"/>
          </a:p>
          <a:p>
            <a:r>
              <a:rPr kumimoji="1" lang="ja-JP" altLang="en-US" dirty="0"/>
              <a:t>さらに、</a:t>
            </a:r>
            <a:r>
              <a:rPr kumimoji="1" lang="en-US" altLang="ja-JP" dirty="0"/>
              <a:t>&lt;statement&gt; </a:t>
            </a:r>
            <a:r>
              <a:rPr kumimoji="1" lang="ja-JP" altLang="en-US" dirty="0"/>
              <a:t>の右辺にある </a:t>
            </a:r>
            <a:r>
              <a:rPr kumimoji="1" lang="en-US" altLang="ja-JP" dirty="0"/>
              <a:t>&lt;</a:t>
            </a:r>
            <a:r>
              <a:rPr kumimoji="1" lang="en-US" altLang="ja-JP" dirty="0" err="1"/>
              <a:t>if_statement</a:t>
            </a:r>
            <a:r>
              <a:rPr kumimoji="1" lang="en-US" altLang="ja-JP" dirty="0"/>
              <a:t>&gt; &lt;</a:t>
            </a:r>
            <a:r>
              <a:rPr kumimoji="1" lang="en-US" altLang="ja-JP" dirty="0" err="1"/>
              <a:t>while_statement</a:t>
            </a:r>
            <a:r>
              <a:rPr kumimoji="1" lang="en-US" altLang="ja-JP" dirty="0"/>
              <a:t>&gt; </a:t>
            </a:r>
            <a:r>
              <a:rPr kumimoji="1" lang="ja-JP" altLang="en-US" dirty="0"/>
              <a:t>を見ると、</a:t>
            </a:r>
            <a:endParaRPr kumimoji="1" lang="en-US" altLang="ja-JP" dirty="0"/>
          </a:p>
          <a:p>
            <a:r>
              <a:rPr kumimoji="1" lang="ja-JP" altLang="en-US" dirty="0"/>
              <a:t>右辺にまた </a:t>
            </a:r>
            <a:r>
              <a:rPr kumimoji="1" lang="en-US" altLang="ja-JP" dirty="0"/>
              <a:t>&lt;statement&gt; </a:t>
            </a:r>
            <a:r>
              <a:rPr kumimoji="1" lang="ja-JP" altLang="en-US" dirty="0"/>
              <a:t>が現れます。</a:t>
            </a:r>
            <a:endParaRPr kumimoji="1" lang="en-US" altLang="ja-JP" dirty="0"/>
          </a:p>
          <a:p>
            <a:r>
              <a:rPr kumimoji="1" lang="ja-JP" altLang="en-US" dirty="0"/>
              <a:t>このように、ある非終端記号からの導出時に、</a:t>
            </a:r>
            <a:endParaRPr kumimoji="1" lang="en-US" altLang="ja-JP" dirty="0"/>
          </a:p>
          <a:p>
            <a:r>
              <a:rPr kumimoji="1" lang="ja-JP" altLang="en-US" dirty="0"/>
              <a:t>同一の非終端記号に戻ってくる可能性があります。</a:t>
            </a:r>
            <a:endParaRPr kumimoji="1" lang="en-US" altLang="ja-JP" dirty="0"/>
          </a:p>
          <a:p>
            <a:r>
              <a:rPr kumimoji="1" lang="ja-JP" altLang="en-US" dirty="0"/>
              <a:t>このような再帰がある場合、解析する上で問題が起きることがあります。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30</a:t>
            </a:fld>
            <a:endParaRPr kumimoji="1" lang="ja-JP" altLang="en-US"/>
          </a:p>
        </p:txBody>
      </p:sp>
    </p:spTree>
    <p:extLst>
      <p:ext uri="{BB962C8B-B14F-4D97-AF65-F5344CB8AC3E}">
        <p14:creationId xmlns:p14="http://schemas.microsoft.com/office/powerpoint/2010/main" val="891220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今まで何度も出ていますが、皆さんが情報システムプロジェクト</a:t>
            </a:r>
            <a:r>
              <a:rPr kumimoji="1" lang="en-US" altLang="ja-JP" dirty="0"/>
              <a:t>1</a:t>
            </a:r>
            <a:r>
              <a:rPr kumimoji="1" lang="ja-JP" altLang="en-US" dirty="0"/>
              <a:t>で作成するコンパイラでは、処理の流れはこのようになります。</a:t>
            </a:r>
            <a:endParaRPr kumimoji="1" lang="en-US" altLang="ja-JP" dirty="0"/>
          </a:p>
          <a:p>
            <a:r>
              <a:rPr kumimoji="1" lang="ja-JP" altLang="en-US" dirty="0"/>
              <a:t>まず入力として</a:t>
            </a:r>
            <a:r>
              <a:rPr kumimoji="1" lang="en-US" altLang="ja-JP" dirty="0"/>
              <a:t>K22</a:t>
            </a:r>
            <a:r>
              <a:rPr kumimoji="1" lang="ja-JP" altLang="en-US" dirty="0"/>
              <a:t>言語で書かれたプログラムが与えられます。</a:t>
            </a:r>
            <a:endParaRPr kumimoji="1" lang="en-US" altLang="ja-JP" dirty="0"/>
          </a:p>
          <a:p>
            <a:r>
              <a:rPr kumimoji="1" lang="ja-JP" altLang="en-US" dirty="0"/>
              <a:t>字句解析系が、マイクロ構文の文法に従って、トークンと呼ばれる単語単位に区切ります。</a:t>
            </a:r>
            <a:endParaRPr kumimoji="1" lang="en-US" altLang="ja-JP" dirty="0"/>
          </a:p>
          <a:p>
            <a:r>
              <a:rPr kumimoji="1" lang="ja-JP" altLang="en-US" dirty="0"/>
              <a:t>この場合は </a:t>
            </a:r>
            <a:r>
              <a:rPr kumimoji="1" lang="en-US" altLang="ja-JP" dirty="0"/>
              <a:t>output ( </a:t>
            </a:r>
            <a:r>
              <a:rPr kumimoji="1" lang="ja-JP" altLang="en-US" dirty="0"/>
              <a:t>変数名 </a:t>
            </a:r>
            <a:r>
              <a:rPr kumimoji="1" lang="en-US" altLang="ja-JP" dirty="0"/>
              <a:t>) ; </a:t>
            </a:r>
            <a:r>
              <a:rPr kumimoji="1" lang="ja-JP" altLang="en-US" dirty="0"/>
              <a:t>と区切られます。</a:t>
            </a:r>
            <a:endParaRPr kumimoji="1" lang="en-US" altLang="ja-JP" dirty="0"/>
          </a:p>
          <a:p>
            <a:r>
              <a:rPr kumimoji="1" lang="ja-JP" altLang="en-US" dirty="0"/>
              <a:t>次に構文解析系が、マクロ構文の文法に従い構文木を作成します。</a:t>
            </a:r>
            <a:endParaRPr kumimoji="1" lang="en-US" altLang="ja-JP" dirty="0"/>
          </a:p>
          <a:p>
            <a:r>
              <a:rPr kumimoji="1" lang="ja-JP" altLang="en-US" dirty="0"/>
              <a:t>例えば、出力文は、最初に </a:t>
            </a:r>
            <a:r>
              <a:rPr kumimoji="1" lang="en-US" altLang="ja-JP" dirty="0"/>
              <a:t>output </a:t>
            </a:r>
            <a:r>
              <a:rPr kumimoji="1" lang="ja-JP" altLang="en-US" dirty="0"/>
              <a:t>が来て、次に </a:t>
            </a:r>
            <a:r>
              <a:rPr kumimoji="1" lang="en-US" altLang="ja-JP" dirty="0"/>
              <a:t>( </a:t>
            </a:r>
            <a:r>
              <a:rPr kumimoji="1" lang="ja-JP" altLang="en-US" dirty="0"/>
              <a:t>式　</a:t>
            </a:r>
            <a:r>
              <a:rPr kumimoji="1" lang="en-US" altLang="ja-JP" dirty="0"/>
              <a:t>) ; </a:t>
            </a:r>
            <a:r>
              <a:rPr kumimoji="1" lang="ja-JP" altLang="en-US" dirty="0"/>
              <a:t>が来る、という規則に合っているかを判定します。</a:t>
            </a:r>
            <a:endParaRPr kumimoji="1" lang="en-US" altLang="ja-JP" dirty="0"/>
          </a:p>
          <a:p>
            <a:r>
              <a:rPr kumimoji="1" lang="ja-JP" altLang="en-US" dirty="0"/>
              <a:t>コード生成系が対応するアセンブリコードを出力します。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a:t>
            </a:fld>
            <a:endParaRPr kumimoji="1" lang="ja-JP" altLang="en-US"/>
          </a:p>
        </p:txBody>
      </p:sp>
    </p:spTree>
    <p:extLst>
      <p:ext uri="{BB962C8B-B14F-4D97-AF65-F5344CB8AC3E}">
        <p14:creationId xmlns:p14="http://schemas.microsoft.com/office/powerpoint/2010/main" val="13921217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再帰があるときに、問題となるのが左再帰がある場合です。</a:t>
            </a:r>
            <a:endParaRPr kumimoji="1" lang="en-US" altLang="ja-JP" dirty="0"/>
          </a:p>
          <a:p>
            <a:r>
              <a:rPr kumimoji="1" lang="ja-JP" altLang="en-US" dirty="0"/>
              <a:t>左再帰とは、右辺の左端、先頭に自分自身への再帰がある場合です。</a:t>
            </a:r>
            <a:endParaRPr kumimoji="1" lang="en-US" altLang="ja-JP" dirty="0"/>
          </a:p>
          <a:p>
            <a:r>
              <a:rPr kumimoji="1" lang="ja-JP" altLang="en-US" dirty="0"/>
              <a:t>例えば、非終端記号 </a:t>
            </a:r>
            <a:r>
              <a:rPr kumimoji="1" lang="en-US" altLang="ja-JP" dirty="0"/>
              <a:t>&lt;A&gt; </a:t>
            </a:r>
            <a:r>
              <a:rPr kumimoji="1" lang="ja-JP" altLang="en-US" dirty="0"/>
              <a:t>の右辺の先頭に </a:t>
            </a:r>
            <a:r>
              <a:rPr kumimoji="1" lang="en-US" altLang="ja-JP" dirty="0"/>
              <a:t>&lt;A&gt; </a:t>
            </a:r>
            <a:r>
              <a:rPr kumimoji="1" lang="ja-JP" altLang="en-US" dirty="0"/>
              <a:t>自身がある場合です。</a:t>
            </a:r>
            <a:endParaRPr kumimoji="1" lang="en-US" altLang="ja-JP" dirty="0"/>
          </a:p>
          <a:p>
            <a:r>
              <a:rPr kumimoji="1" lang="ja-JP" altLang="en-US" dirty="0"/>
              <a:t>このような再帰を直接左再帰と言います。</a:t>
            </a:r>
            <a:endParaRPr kumimoji="1" lang="en-US" altLang="ja-JP" dirty="0"/>
          </a:p>
          <a:p>
            <a:r>
              <a:rPr kumimoji="1" lang="ja-JP" altLang="en-US" dirty="0"/>
              <a:t>右辺の先頭非終端記号 </a:t>
            </a:r>
            <a:r>
              <a:rPr kumimoji="1" lang="en-US" altLang="ja-JP" dirty="0"/>
              <a:t>&lt;B&gt; </a:t>
            </a:r>
            <a:r>
              <a:rPr kumimoji="1" lang="ja-JP" altLang="en-US" dirty="0"/>
              <a:t>があり、</a:t>
            </a:r>
            <a:r>
              <a:rPr kumimoji="1" lang="en-US" altLang="ja-JP" dirty="0"/>
              <a:t>&lt;B&gt; </a:t>
            </a:r>
            <a:r>
              <a:rPr kumimoji="1" lang="ja-JP" altLang="en-US" dirty="0"/>
              <a:t>の右辺の先頭に </a:t>
            </a:r>
            <a:r>
              <a:rPr kumimoji="1" lang="en-US" altLang="ja-JP" dirty="0"/>
              <a:t>&lt;A&gt; </a:t>
            </a:r>
            <a:r>
              <a:rPr kumimoji="1" lang="ja-JP" altLang="en-US" dirty="0"/>
              <a:t>があるものを</a:t>
            </a:r>
            <a:endParaRPr kumimoji="1" lang="en-US" altLang="ja-JP" dirty="0"/>
          </a:p>
          <a:p>
            <a:r>
              <a:rPr kumimoji="1" lang="ja-JP" altLang="en-US" dirty="0"/>
              <a:t>関節左再帰と言います。</a:t>
            </a:r>
            <a:endParaRPr kumimoji="1" lang="en-US" altLang="ja-JP" dirty="0"/>
          </a:p>
          <a:p>
            <a:r>
              <a:rPr kumimoji="1" lang="ja-JP" altLang="en-US" dirty="0"/>
              <a:t>どちらの左再帰も、解析するときに問題が発生します。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31</a:t>
            </a:fld>
            <a:endParaRPr kumimoji="1" lang="ja-JP" altLang="en-US"/>
          </a:p>
        </p:txBody>
      </p:sp>
    </p:spTree>
    <p:extLst>
      <p:ext uri="{BB962C8B-B14F-4D97-AF65-F5344CB8AC3E}">
        <p14:creationId xmlns:p14="http://schemas.microsoft.com/office/powerpoint/2010/main" val="12218195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右辺の先頭に再帰がある左再帰に対して、右辺の右端に自分自身への</a:t>
            </a:r>
            <a:endParaRPr kumimoji="1" lang="en-US" altLang="ja-JP" dirty="0"/>
          </a:p>
          <a:p>
            <a:r>
              <a:rPr kumimoji="1" lang="ja-JP" altLang="en-US" dirty="0"/>
              <a:t>再帰がるものを右再帰といいます。</a:t>
            </a:r>
            <a:endParaRPr kumimoji="1" lang="en-US" altLang="ja-JP" dirty="0"/>
          </a:p>
          <a:p>
            <a:r>
              <a:rPr kumimoji="1" lang="ja-JP" altLang="en-US" dirty="0"/>
              <a:t>左再帰とは違い、右再帰では問題は発生しません。</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32</a:t>
            </a:fld>
            <a:endParaRPr kumimoji="1" lang="ja-JP" altLang="en-US"/>
          </a:p>
        </p:txBody>
      </p:sp>
    </p:spTree>
    <p:extLst>
      <p:ext uri="{BB962C8B-B14F-4D97-AF65-F5344CB8AC3E}">
        <p14:creationId xmlns:p14="http://schemas.microsoft.com/office/powerpoint/2010/main" val="162662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左再帰がある場合に起きる問題は、左再帰があると解析が終わらないということです。</a:t>
            </a:r>
            <a:endParaRPr kumimoji="1" lang="en-US" altLang="ja-JP" dirty="0"/>
          </a:p>
          <a:p>
            <a:r>
              <a:rPr kumimoji="1" lang="ja-JP" altLang="en-US" dirty="0"/>
              <a:t>例えば、</a:t>
            </a:r>
            <a:r>
              <a:rPr kumimoji="1" lang="en-US" altLang="ja-JP" dirty="0"/>
              <a:t>&lt;E&gt; ::= &lt;E&gt; “+” &lt;T&gt; | &lt;T&gt; </a:t>
            </a:r>
            <a:r>
              <a:rPr kumimoji="1" lang="ja-JP" altLang="en-US" dirty="0"/>
              <a:t>という生成規則を考えてみます。</a:t>
            </a:r>
            <a:endParaRPr kumimoji="1" lang="en-US" altLang="ja-JP" dirty="0"/>
          </a:p>
          <a:p>
            <a:r>
              <a:rPr kumimoji="1" lang="ja-JP" altLang="en-US" dirty="0"/>
              <a:t>この規則では、右辺の左端に </a:t>
            </a:r>
            <a:r>
              <a:rPr kumimoji="1" lang="en-US" altLang="ja-JP" dirty="0"/>
              <a:t>&lt;E&gt; </a:t>
            </a:r>
            <a:r>
              <a:rPr kumimoji="1" lang="ja-JP" altLang="en-US" dirty="0"/>
              <a:t>自身がある直接左再帰です。</a:t>
            </a:r>
            <a:endParaRPr kumimoji="1" lang="en-US" altLang="ja-JP" dirty="0"/>
          </a:p>
          <a:p>
            <a:r>
              <a:rPr kumimoji="1" lang="ja-JP" altLang="en-US" dirty="0"/>
              <a:t>これを解析する場合、どのような問題が発生するか見てみます。</a:t>
            </a:r>
            <a:endParaRPr kumimoji="1" lang="en-US" altLang="ja-JP" dirty="0"/>
          </a:p>
          <a:p>
            <a:r>
              <a:rPr kumimoji="1" lang="ja-JP" altLang="en-US" dirty="0"/>
              <a:t>まず </a:t>
            </a:r>
            <a:r>
              <a:rPr kumimoji="1" lang="en-US" altLang="ja-JP" dirty="0"/>
              <a:t>E </a:t>
            </a:r>
            <a:r>
              <a:rPr kumimoji="1" lang="ja-JP" altLang="en-US" dirty="0"/>
              <a:t>を </a:t>
            </a:r>
            <a:r>
              <a:rPr kumimoji="1" lang="en-US" altLang="ja-JP" dirty="0"/>
              <a:t>E+T </a:t>
            </a:r>
            <a:r>
              <a:rPr kumimoji="1" lang="ja-JP" altLang="en-US" dirty="0"/>
              <a:t>に変換します。</a:t>
            </a:r>
            <a:endParaRPr kumimoji="1" lang="en-US" altLang="ja-JP" dirty="0"/>
          </a:p>
          <a:p>
            <a:r>
              <a:rPr kumimoji="1" lang="ja-JP" altLang="en-US" dirty="0"/>
              <a:t>非終端記号が </a:t>
            </a:r>
            <a:r>
              <a:rPr kumimoji="1" lang="en-US" altLang="ja-JP" dirty="0"/>
              <a:t>E </a:t>
            </a:r>
            <a:r>
              <a:rPr kumimoji="1" lang="ja-JP" altLang="en-US" dirty="0"/>
              <a:t>と </a:t>
            </a:r>
            <a:r>
              <a:rPr kumimoji="1" lang="en-US" altLang="ja-JP" dirty="0"/>
              <a:t>T </a:t>
            </a:r>
            <a:r>
              <a:rPr kumimoji="1" lang="ja-JP" altLang="en-US" dirty="0"/>
              <a:t>の</a:t>
            </a:r>
            <a:r>
              <a:rPr kumimoji="1" lang="en-US" altLang="ja-JP" dirty="0"/>
              <a:t>2</a:t>
            </a:r>
            <a:r>
              <a:rPr kumimoji="1" lang="ja-JP" altLang="en-US" dirty="0"/>
              <a:t>個ありますので、左側の </a:t>
            </a:r>
            <a:r>
              <a:rPr kumimoji="1" lang="en-US" altLang="ja-JP" dirty="0"/>
              <a:t>E </a:t>
            </a:r>
            <a:r>
              <a:rPr kumimoji="1" lang="ja-JP" altLang="en-US" dirty="0"/>
              <a:t>を </a:t>
            </a:r>
            <a:r>
              <a:rPr kumimoji="1" lang="en-US" altLang="ja-JP" dirty="0"/>
              <a:t>E+T </a:t>
            </a:r>
            <a:r>
              <a:rPr kumimoji="1" lang="ja-JP" altLang="en-US" dirty="0"/>
              <a:t>に変換します。</a:t>
            </a:r>
            <a:endParaRPr kumimoji="1" lang="en-US" altLang="ja-JP" dirty="0"/>
          </a:p>
          <a:p>
            <a:r>
              <a:rPr kumimoji="1" lang="ja-JP" altLang="en-US" dirty="0"/>
              <a:t>さらに </a:t>
            </a:r>
            <a:r>
              <a:rPr kumimoji="1" lang="en-US" altLang="ja-JP" dirty="0"/>
              <a:t>E</a:t>
            </a:r>
            <a:r>
              <a:rPr kumimoji="1" lang="ja-JP" altLang="en-US" dirty="0"/>
              <a:t> を </a:t>
            </a:r>
            <a:r>
              <a:rPr kumimoji="1" lang="en-US" altLang="ja-JP" dirty="0"/>
              <a:t>E+T </a:t>
            </a:r>
            <a:r>
              <a:rPr kumimoji="1" lang="ja-JP" altLang="en-US" dirty="0"/>
              <a:t>に変換します。</a:t>
            </a:r>
            <a:endParaRPr kumimoji="1" lang="en-US" altLang="ja-JP" dirty="0"/>
          </a:p>
          <a:p>
            <a:r>
              <a:rPr kumimoji="1" lang="ja-JP" altLang="en-US" dirty="0"/>
              <a:t>このように </a:t>
            </a:r>
            <a:r>
              <a:rPr kumimoji="1" lang="en-US" altLang="ja-JP" dirty="0"/>
              <a:t>E </a:t>
            </a:r>
            <a:r>
              <a:rPr kumimoji="1" lang="ja-JP" altLang="en-US" dirty="0"/>
              <a:t>を </a:t>
            </a:r>
            <a:r>
              <a:rPr kumimoji="1" lang="en-US" altLang="ja-JP" dirty="0"/>
              <a:t>E+T </a:t>
            </a:r>
            <a:r>
              <a:rPr kumimoji="1" lang="ja-JP" altLang="en-US" dirty="0"/>
              <a:t>に変換する、という操作が永久に続きます。</a:t>
            </a:r>
            <a:endParaRPr kumimoji="1" lang="en-US" altLang="ja-JP" dirty="0"/>
          </a:p>
          <a:p>
            <a:r>
              <a:rPr kumimoji="1" lang="ja-JP" altLang="en-US" dirty="0"/>
              <a:t>このままプログラムを組んだ場合、無限ループとなってプログラムが終了しません。</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33</a:t>
            </a:fld>
            <a:endParaRPr kumimoji="1" lang="ja-JP" altLang="en-US"/>
          </a:p>
        </p:txBody>
      </p:sp>
    </p:spTree>
    <p:extLst>
      <p:ext uri="{BB962C8B-B14F-4D97-AF65-F5344CB8AC3E}">
        <p14:creationId xmlns:p14="http://schemas.microsoft.com/office/powerpoint/2010/main" val="28213709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左再帰がある場合は、生成規則を書き換えて、左再帰を無くす必要があります。</a:t>
            </a:r>
            <a:endParaRPr kumimoji="1" lang="en-US" altLang="ja-JP" dirty="0"/>
          </a:p>
          <a:p>
            <a:r>
              <a:rPr kumimoji="1" lang="ja-JP" altLang="en-US" dirty="0"/>
              <a:t>左再帰の除去の方法の一つは、左再帰を右再帰に変形することです。</a:t>
            </a:r>
            <a:endParaRPr kumimoji="1" lang="en-US" altLang="ja-JP" dirty="0"/>
          </a:p>
          <a:p>
            <a:r>
              <a:rPr kumimoji="1" lang="ja-JP" altLang="en-US" dirty="0"/>
              <a:t>例えば、</a:t>
            </a:r>
            <a:r>
              <a:rPr kumimoji="1" lang="en-US" altLang="ja-JP" dirty="0"/>
              <a:t>&lt;E&gt; ::= &lt;E&gt; “+” &lt;T&gt; | &lt;T&gt; </a:t>
            </a:r>
            <a:r>
              <a:rPr kumimoji="1" lang="ja-JP" altLang="en-US" dirty="0"/>
              <a:t>という生成規則を右再帰に書き換えます。</a:t>
            </a:r>
            <a:endParaRPr kumimoji="1" lang="en-US" altLang="ja-JP" dirty="0"/>
          </a:p>
          <a:p>
            <a:r>
              <a:rPr kumimoji="1" lang="ja-JP" altLang="en-US" dirty="0"/>
              <a:t>左再帰がある場合、縦棒 またはで再帰する部分 </a:t>
            </a:r>
            <a:r>
              <a:rPr kumimoji="1" lang="en-US" altLang="ja-JP" dirty="0"/>
              <a:t>&lt;E&gt; “+” &lt;T&gt; </a:t>
            </a:r>
            <a:r>
              <a:rPr kumimoji="1" lang="ja-JP" altLang="en-US" dirty="0"/>
              <a:t>と</a:t>
            </a:r>
            <a:endParaRPr kumimoji="1" lang="en-US" altLang="ja-JP" dirty="0"/>
          </a:p>
          <a:p>
            <a:r>
              <a:rPr kumimoji="1" lang="ja-JP" altLang="en-US" dirty="0"/>
              <a:t>再帰しない部分 </a:t>
            </a:r>
            <a:r>
              <a:rPr kumimoji="1" lang="en-US" altLang="ja-JP" dirty="0"/>
              <a:t>&lt;T&gt; </a:t>
            </a:r>
            <a:r>
              <a:rPr kumimoji="1" lang="ja-JP" altLang="en-US" dirty="0"/>
              <a:t>とに分けられています。</a:t>
            </a:r>
            <a:endParaRPr kumimoji="1" lang="en-US" altLang="ja-JP" dirty="0"/>
          </a:p>
          <a:p>
            <a:r>
              <a:rPr kumimoji="1" lang="ja-JP" altLang="en-US" dirty="0"/>
              <a:t>このとき再帰しない部分 </a:t>
            </a:r>
            <a:r>
              <a:rPr kumimoji="1" lang="en-US" altLang="ja-JP" dirty="0"/>
              <a:t>&lt;T&gt; </a:t>
            </a:r>
            <a:r>
              <a:rPr kumimoji="1" lang="ja-JP" altLang="en-US" dirty="0"/>
              <a:t>を先頭に持ってきます。</a:t>
            </a:r>
            <a:endParaRPr kumimoji="1" lang="en-US" altLang="ja-JP" dirty="0"/>
          </a:p>
          <a:p>
            <a:r>
              <a:rPr kumimoji="1" lang="ja-JP" altLang="en-US" dirty="0"/>
              <a:t>そして、</a:t>
            </a:r>
            <a:r>
              <a:rPr kumimoji="1" lang="en-US" altLang="ja-JP" dirty="0"/>
              <a:t>&lt;E&gt; ::= &lt;T&gt; </a:t>
            </a:r>
            <a:r>
              <a:rPr kumimoji="1" lang="ja-JP" altLang="en-US" dirty="0"/>
              <a:t>の後に新たな非終端記号 </a:t>
            </a:r>
            <a:r>
              <a:rPr kumimoji="1" lang="en-US" altLang="ja-JP" dirty="0"/>
              <a:t>&lt;E’&gt; </a:t>
            </a:r>
            <a:r>
              <a:rPr kumimoji="1" lang="ja-JP" altLang="en-US" dirty="0"/>
              <a:t>を加えます。</a:t>
            </a:r>
            <a:endParaRPr kumimoji="1" lang="en-US" altLang="ja-JP" dirty="0"/>
          </a:p>
          <a:p>
            <a:r>
              <a:rPr kumimoji="1" lang="en-US" altLang="ja-JP" dirty="0"/>
              <a:t>&lt;E’&gt; </a:t>
            </a:r>
            <a:r>
              <a:rPr kumimoji="1" lang="ja-JP" altLang="en-US" dirty="0"/>
              <a:t>は、再帰する部分の後半 </a:t>
            </a:r>
            <a:r>
              <a:rPr kumimoji="1" lang="en-US" altLang="ja-JP" dirty="0"/>
              <a:t>“+” &lt;T&gt; </a:t>
            </a:r>
            <a:r>
              <a:rPr kumimoji="1" lang="ja-JP" altLang="en-US" dirty="0"/>
              <a:t>の後に、 </a:t>
            </a:r>
            <a:r>
              <a:rPr kumimoji="1" lang="en-US" altLang="ja-JP" dirty="0"/>
              <a:t>&lt;E’&gt; </a:t>
            </a:r>
            <a:r>
              <a:rPr kumimoji="1" lang="ja-JP" altLang="en-US" dirty="0"/>
              <a:t>自身を付けます。</a:t>
            </a:r>
            <a:endParaRPr kumimoji="1" lang="en-US" altLang="ja-JP" dirty="0"/>
          </a:p>
          <a:p>
            <a:r>
              <a:rPr kumimoji="1" lang="ja-JP" altLang="en-US" dirty="0"/>
              <a:t>最後に、縦棒 </a:t>
            </a:r>
            <a:r>
              <a:rPr kumimoji="1" lang="en-US" altLang="ja-JP" dirty="0"/>
              <a:t>ε </a:t>
            </a:r>
            <a:r>
              <a:rPr kumimoji="1" lang="ja-JP" altLang="en-US" dirty="0"/>
              <a:t>と付けると完成です。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34</a:t>
            </a:fld>
            <a:endParaRPr kumimoji="1" lang="ja-JP" altLang="en-US"/>
          </a:p>
        </p:txBody>
      </p:sp>
    </p:spTree>
    <p:extLst>
      <p:ext uri="{BB962C8B-B14F-4D97-AF65-F5344CB8AC3E}">
        <p14:creationId xmlns:p14="http://schemas.microsoft.com/office/powerpoint/2010/main" val="3956476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左再帰の除去のもう一つの方法は、</a:t>
            </a:r>
            <a:r>
              <a:rPr kumimoji="1" lang="en-US" altLang="ja-JP" dirty="0"/>
              <a:t>BNF </a:t>
            </a:r>
            <a:r>
              <a:rPr kumimoji="1" lang="ja-JP" altLang="en-US" dirty="0"/>
              <a:t>記法で書かれた生成規則を、</a:t>
            </a:r>
            <a:endParaRPr kumimoji="1" lang="en-US" altLang="ja-JP" dirty="0"/>
          </a:p>
          <a:p>
            <a:r>
              <a:rPr kumimoji="1" lang="en-US" altLang="ja-JP" dirty="0"/>
              <a:t>EBNF</a:t>
            </a:r>
            <a:r>
              <a:rPr kumimoji="1" lang="ja-JP" altLang="en-US" dirty="0"/>
              <a:t>記法 </a:t>
            </a:r>
            <a:r>
              <a:rPr kumimoji="1" lang="en-US" altLang="ja-JP" dirty="0"/>
              <a:t>extended </a:t>
            </a:r>
            <a:r>
              <a:rPr kumimoji="1" lang="en-US" altLang="ja-JP" dirty="0" err="1"/>
              <a:t>Buckus</a:t>
            </a:r>
            <a:r>
              <a:rPr kumimoji="1" lang="en-US" altLang="ja-JP" dirty="0"/>
              <a:t> </a:t>
            </a:r>
            <a:r>
              <a:rPr kumimoji="1" lang="en-US" altLang="ja-JP" dirty="0" err="1"/>
              <a:t>Naur</a:t>
            </a:r>
            <a:r>
              <a:rPr kumimoji="1" lang="en-US" altLang="ja-JP" dirty="0"/>
              <a:t> form </a:t>
            </a:r>
            <a:r>
              <a:rPr kumimoji="1" lang="ja-JP" altLang="en-US" dirty="0"/>
              <a:t>に変形することです。</a:t>
            </a:r>
            <a:endParaRPr kumimoji="1" lang="en-US" altLang="ja-JP" dirty="0"/>
          </a:p>
          <a:p>
            <a:r>
              <a:rPr kumimoji="1" lang="ja-JP" altLang="en-US" dirty="0"/>
              <a:t>先ほどと同様に、</a:t>
            </a:r>
            <a:r>
              <a:rPr kumimoji="1" lang="en-US" altLang="ja-JP" dirty="0"/>
              <a:t>&lt;E&gt; ::= &lt;E&gt; “+” &lt;T&gt; | &lt;T&gt; </a:t>
            </a:r>
            <a:r>
              <a:rPr kumimoji="1" lang="ja-JP" altLang="en-US" dirty="0"/>
              <a:t>を </a:t>
            </a:r>
            <a:r>
              <a:rPr kumimoji="1" lang="en-US" altLang="ja-JP" dirty="0"/>
              <a:t>EBNF </a:t>
            </a:r>
            <a:r>
              <a:rPr kumimoji="1" lang="ja-JP" altLang="en-US" dirty="0"/>
              <a:t>記法に変形します。</a:t>
            </a:r>
            <a:endParaRPr kumimoji="1" lang="en-US" altLang="ja-JP" dirty="0"/>
          </a:p>
          <a:p>
            <a:r>
              <a:rPr kumimoji="1" lang="ja-JP" altLang="en-US" dirty="0"/>
              <a:t>まず、再帰しない部分 </a:t>
            </a:r>
            <a:r>
              <a:rPr kumimoji="1" lang="en-US" altLang="ja-JP" dirty="0"/>
              <a:t>&lt;T&gt; </a:t>
            </a:r>
            <a:r>
              <a:rPr kumimoji="1" lang="ja-JP" altLang="en-US" dirty="0"/>
              <a:t>を先頭に持ってきます。</a:t>
            </a:r>
            <a:endParaRPr kumimoji="1" lang="en-US" altLang="ja-JP" dirty="0"/>
          </a:p>
          <a:p>
            <a:r>
              <a:rPr kumimoji="1" lang="ja-JP" altLang="en-US" dirty="0"/>
              <a:t>そして、</a:t>
            </a:r>
            <a:r>
              <a:rPr kumimoji="1" lang="en-US" altLang="ja-JP" dirty="0"/>
              <a:t>&lt;E&gt; ::= &lt;T&gt; </a:t>
            </a:r>
            <a:r>
              <a:rPr kumimoji="1" lang="ja-JP" altLang="en-US" dirty="0"/>
              <a:t>の後に、再帰する部分の後半 </a:t>
            </a:r>
            <a:r>
              <a:rPr kumimoji="1" lang="en-US" altLang="ja-JP" dirty="0"/>
              <a:t>“+” &lt;T&gt; </a:t>
            </a:r>
            <a:r>
              <a:rPr kumimoji="1" lang="ja-JP" altLang="en-US" dirty="0"/>
              <a:t>を中括弧で囲んで付けます。</a:t>
            </a:r>
            <a:endParaRPr kumimoji="1" lang="en-US" altLang="ja-JP" dirty="0"/>
          </a:p>
          <a:p>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35</a:t>
            </a:fld>
            <a:endParaRPr kumimoji="1" lang="ja-JP" altLang="en-US"/>
          </a:p>
        </p:txBody>
      </p:sp>
    </p:spTree>
    <p:extLst>
      <p:ext uri="{BB962C8B-B14F-4D97-AF65-F5344CB8AC3E}">
        <p14:creationId xmlns:p14="http://schemas.microsoft.com/office/powerpoint/2010/main" val="12520141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左再帰の除去の方法をまとめます。</a:t>
            </a:r>
            <a:endParaRPr kumimoji="1" lang="en-US" altLang="ja-JP" dirty="0"/>
          </a:p>
          <a:p>
            <a:r>
              <a:rPr kumimoji="1" lang="ja-JP" altLang="en-US" dirty="0"/>
              <a:t>左再帰がある場合、左再帰する部分と、再帰しない部分が縦棒で区切られています。</a:t>
            </a:r>
            <a:endParaRPr kumimoji="1" lang="en-US" altLang="ja-JP" dirty="0"/>
          </a:p>
          <a:p>
            <a:r>
              <a:rPr kumimoji="1" lang="en-US" altLang="ja-JP" dirty="0"/>
              <a:t>&lt;A&gt; = &lt;A&gt; α | β </a:t>
            </a:r>
            <a:r>
              <a:rPr kumimoji="1" lang="ja-JP" altLang="en-US" dirty="0"/>
              <a:t>の場合、再帰しない部分 </a:t>
            </a:r>
            <a:r>
              <a:rPr kumimoji="1" lang="en-US" altLang="ja-JP" dirty="0"/>
              <a:t>β </a:t>
            </a:r>
            <a:r>
              <a:rPr kumimoji="1" lang="ja-JP" altLang="en-US" dirty="0"/>
              <a:t>を先頭に持ってきます。</a:t>
            </a:r>
            <a:endParaRPr kumimoji="1" lang="en-US" altLang="ja-JP" dirty="0"/>
          </a:p>
          <a:p>
            <a:r>
              <a:rPr kumimoji="1" lang="ja-JP" altLang="en-US" dirty="0"/>
              <a:t>右再帰をするのであれば、</a:t>
            </a:r>
            <a:endParaRPr kumimoji="1" lang="en-US" altLang="ja-JP" dirty="0"/>
          </a:p>
          <a:p>
            <a:r>
              <a:rPr kumimoji="1" lang="en-US" altLang="ja-JP" dirty="0"/>
              <a:t>&lt;A&gt; ::= β </a:t>
            </a:r>
            <a:r>
              <a:rPr kumimoji="1" lang="ja-JP" altLang="en-US" dirty="0"/>
              <a:t>の後に、新しい非終端記号 </a:t>
            </a:r>
            <a:r>
              <a:rPr kumimoji="1" lang="en-US" altLang="ja-JP" dirty="0"/>
              <a:t>&lt;A’&gt; </a:t>
            </a:r>
            <a:r>
              <a:rPr kumimoji="1" lang="ja-JP" altLang="en-US" dirty="0"/>
              <a:t>を加えます。</a:t>
            </a:r>
            <a:endParaRPr kumimoji="1" lang="en-US" altLang="ja-JP" dirty="0"/>
          </a:p>
          <a:p>
            <a:r>
              <a:rPr kumimoji="1" lang="en-US" altLang="ja-JP" dirty="0"/>
              <a:t>&lt;A’&gt; </a:t>
            </a:r>
            <a:r>
              <a:rPr kumimoji="1" lang="ja-JP" altLang="en-US" dirty="0"/>
              <a:t>は、再帰する部分の後半 </a:t>
            </a:r>
            <a:r>
              <a:rPr kumimoji="1" lang="en-US" altLang="ja-JP" dirty="0"/>
              <a:t>α </a:t>
            </a:r>
            <a:r>
              <a:rPr kumimoji="1" lang="ja-JP" altLang="en-US" dirty="0"/>
              <a:t>のあとに </a:t>
            </a:r>
            <a:r>
              <a:rPr kumimoji="1" lang="en-US" altLang="ja-JP" dirty="0"/>
              <a:t>&lt;A’&gt; </a:t>
            </a:r>
            <a:r>
              <a:rPr kumimoji="1" lang="ja-JP" altLang="en-US" dirty="0"/>
              <a:t>自身を付け、最後に縦棒 </a:t>
            </a:r>
            <a:r>
              <a:rPr kumimoji="1" lang="en-US" altLang="ja-JP" dirty="0"/>
              <a:t>ε </a:t>
            </a:r>
            <a:r>
              <a:rPr kumimoji="1" lang="ja-JP" altLang="en-US" dirty="0"/>
              <a:t>とします。</a:t>
            </a:r>
            <a:endParaRPr kumimoji="1" lang="en-US" altLang="ja-JP" dirty="0"/>
          </a:p>
          <a:p>
            <a:r>
              <a:rPr kumimoji="1" lang="en-US" altLang="ja-JP" dirty="0"/>
              <a:t>EBNF </a:t>
            </a:r>
            <a:r>
              <a:rPr kumimoji="1" lang="ja-JP" altLang="en-US" dirty="0"/>
              <a:t>記法にするのであれば、</a:t>
            </a:r>
            <a:endParaRPr kumimoji="1" lang="en-US" altLang="ja-JP" dirty="0"/>
          </a:p>
          <a:p>
            <a:r>
              <a:rPr kumimoji="1" lang="en-US" altLang="ja-JP" dirty="0"/>
              <a:t>&lt;A&gt; ::= β </a:t>
            </a:r>
            <a:r>
              <a:rPr kumimoji="1" lang="ja-JP" altLang="en-US" dirty="0"/>
              <a:t>の後に、再帰する部分の後半 </a:t>
            </a:r>
            <a:r>
              <a:rPr kumimoji="1" lang="en-US" altLang="ja-JP" dirty="0"/>
              <a:t>α </a:t>
            </a:r>
            <a:r>
              <a:rPr kumimoji="1" lang="ja-JP" altLang="en-US" dirty="0"/>
              <a:t>を中括弧で囲んで付けます。</a:t>
            </a:r>
            <a:endParaRPr kumimoji="1" lang="en-US" altLang="ja-JP" dirty="0"/>
          </a:p>
          <a:p>
            <a:r>
              <a:rPr kumimoji="1" lang="ja-JP" altLang="en-US" dirty="0"/>
              <a:t>この生成規則から得られる言語は、</a:t>
            </a:r>
            <a:r>
              <a:rPr kumimoji="1" lang="en-US" altLang="ja-JP" dirty="0"/>
              <a:t>β </a:t>
            </a:r>
            <a:r>
              <a:rPr kumimoji="1" lang="ja-JP" altLang="en-US" dirty="0"/>
              <a:t>の後に </a:t>
            </a:r>
            <a:r>
              <a:rPr kumimoji="1" lang="en-US" altLang="ja-JP" dirty="0"/>
              <a:t>α </a:t>
            </a:r>
            <a:r>
              <a:rPr kumimoji="1" lang="ja-JP" altLang="en-US" dirty="0"/>
              <a:t>が </a:t>
            </a:r>
            <a:r>
              <a:rPr kumimoji="1" lang="en-US" altLang="ja-JP" dirty="0"/>
              <a:t>0 </a:t>
            </a:r>
            <a:r>
              <a:rPr kumimoji="1" lang="ja-JP" altLang="en-US" dirty="0"/>
              <a:t>個以上並びます。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36</a:t>
            </a:fld>
            <a:endParaRPr kumimoji="1" lang="ja-JP" altLang="en-US"/>
          </a:p>
        </p:txBody>
      </p:sp>
    </p:spTree>
    <p:extLst>
      <p:ext uri="{BB962C8B-B14F-4D97-AF65-F5344CB8AC3E}">
        <p14:creationId xmlns:p14="http://schemas.microsoft.com/office/powerpoint/2010/main" val="21968885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右辺に縦棒が複数並んでいる場合でも同様に変形できます。</a:t>
            </a:r>
            <a:endParaRPr kumimoji="1" lang="en-US" altLang="ja-JP" dirty="0"/>
          </a:p>
          <a:p>
            <a:r>
              <a:rPr kumimoji="1" lang="ja-JP" altLang="en-US" dirty="0"/>
              <a:t>例えば、</a:t>
            </a:r>
            <a:r>
              <a:rPr kumimoji="1" lang="en-US" altLang="ja-JP" dirty="0"/>
              <a:t>&lt;A&gt; ::= &lt;A&gt; α1 | &lt;A&gt; α2 | β1 | β2 </a:t>
            </a:r>
            <a:r>
              <a:rPr kumimoji="1" lang="ja-JP" altLang="en-US" dirty="0"/>
              <a:t>の場合、</a:t>
            </a:r>
            <a:endParaRPr kumimoji="1" lang="en-US" altLang="ja-JP" dirty="0"/>
          </a:p>
          <a:p>
            <a:r>
              <a:rPr kumimoji="1" lang="ja-JP" altLang="en-US" dirty="0"/>
              <a:t>再帰に関係しない部分は </a:t>
            </a:r>
            <a:r>
              <a:rPr kumimoji="1" lang="en-US" altLang="ja-JP" dirty="0"/>
              <a:t>β1 | β2 </a:t>
            </a:r>
            <a:r>
              <a:rPr kumimoji="1" lang="ja-JP" altLang="en-US" dirty="0"/>
              <a:t>ですので、これを先頭に持ってきます。</a:t>
            </a:r>
            <a:endParaRPr kumimoji="1" lang="en-US" altLang="ja-JP" dirty="0"/>
          </a:p>
          <a:p>
            <a:r>
              <a:rPr kumimoji="1" lang="ja-JP" altLang="en-US" dirty="0"/>
              <a:t>右再帰にするのであれば、</a:t>
            </a:r>
            <a:endParaRPr kumimoji="1" lang="en-US" altLang="ja-JP" dirty="0"/>
          </a:p>
          <a:p>
            <a:r>
              <a:rPr kumimoji="1" lang="en-US" altLang="ja-JP" dirty="0"/>
              <a:t>&lt;A&gt; ::= (β1 | β2) &lt;A’&gt; &lt;A’&gt; = (α1 | α2) &lt;A’&gt; | ε </a:t>
            </a:r>
            <a:r>
              <a:rPr kumimoji="1" lang="ja-JP" altLang="en-US" dirty="0"/>
              <a:t>となり、</a:t>
            </a:r>
            <a:endParaRPr kumimoji="1" lang="en-US" altLang="ja-JP" dirty="0"/>
          </a:p>
          <a:p>
            <a:r>
              <a:rPr kumimoji="1" lang="en-US" altLang="ja-JP" dirty="0"/>
              <a:t>EBNF</a:t>
            </a:r>
            <a:r>
              <a:rPr kumimoji="1" lang="ja-JP" altLang="en-US" dirty="0"/>
              <a:t>記法にするのであれば、</a:t>
            </a:r>
            <a:endParaRPr kumimoji="1" lang="en-US" altLang="ja-JP" dirty="0"/>
          </a:p>
          <a:p>
            <a:r>
              <a:rPr kumimoji="1" lang="en-US" altLang="ja-JP" dirty="0"/>
              <a:t>&lt;A&gt; ::= (β1 | β2) {α1 | α2} </a:t>
            </a:r>
            <a:r>
              <a:rPr kumimoji="1" lang="ja-JP" altLang="en-US" dirty="0"/>
              <a:t>となります。</a:t>
            </a:r>
            <a:endParaRPr kumimoji="1" lang="en-US" altLang="ja-JP" dirty="0"/>
          </a:p>
          <a:p>
            <a:r>
              <a:rPr kumimoji="1" lang="ja-JP" altLang="en-US" dirty="0"/>
              <a:t>この生成規則から得られる言語は、</a:t>
            </a:r>
            <a:r>
              <a:rPr kumimoji="1" lang="en-US" altLang="ja-JP" dirty="0"/>
              <a:t>β1 </a:t>
            </a:r>
            <a:r>
              <a:rPr kumimoji="1" lang="ja-JP" altLang="en-US" dirty="0"/>
              <a:t>または </a:t>
            </a:r>
            <a:r>
              <a:rPr kumimoji="1" lang="en-US" altLang="ja-JP" dirty="0"/>
              <a:t>β2 </a:t>
            </a:r>
            <a:r>
              <a:rPr kumimoji="1" lang="ja-JP" altLang="en-US" dirty="0"/>
              <a:t>の後に </a:t>
            </a:r>
            <a:r>
              <a:rPr kumimoji="1" lang="en-US" altLang="ja-JP" dirty="0"/>
              <a:t>α1 </a:t>
            </a:r>
            <a:r>
              <a:rPr kumimoji="1" lang="ja-JP" altLang="en-US" dirty="0"/>
              <a:t>または </a:t>
            </a:r>
            <a:r>
              <a:rPr kumimoji="1" lang="en-US" altLang="ja-JP" dirty="0"/>
              <a:t>α2 </a:t>
            </a:r>
            <a:r>
              <a:rPr kumimoji="1" lang="ja-JP" altLang="en-US" dirty="0"/>
              <a:t>が </a:t>
            </a:r>
            <a:r>
              <a:rPr kumimoji="1" lang="en-US" altLang="ja-JP" dirty="0"/>
              <a:t>0 </a:t>
            </a:r>
            <a:r>
              <a:rPr kumimoji="1" lang="ja-JP" altLang="en-US" dirty="0"/>
              <a:t>個以上並びます。</a:t>
            </a:r>
            <a:endParaRPr kumimoji="1" lang="en-US" altLang="ja-JP" dirty="0"/>
          </a:p>
          <a:p>
            <a:r>
              <a:rPr kumimoji="1" lang="ja-JP" altLang="en-US" dirty="0"/>
              <a:t>このように、生成規則を右再帰または</a:t>
            </a:r>
            <a:r>
              <a:rPr kumimoji="1" lang="en-US" altLang="ja-JP" dirty="0"/>
              <a:t>EBNF</a:t>
            </a:r>
            <a:r>
              <a:rPr kumimoji="1" lang="ja-JP" altLang="en-US" dirty="0"/>
              <a:t>記法に変形すれば、左再帰性は除去できます。</a:t>
            </a:r>
            <a:endParaRPr kumimoji="1" lang="en-US" altLang="ja-JP" dirty="0"/>
          </a:p>
          <a:p>
            <a:r>
              <a:rPr kumimoji="1" lang="ja-JP" altLang="en-US" dirty="0"/>
              <a:t>しかし、こうして変形すると、演算子の結合性が失われてしまいます。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37</a:t>
            </a:fld>
            <a:endParaRPr kumimoji="1" lang="ja-JP" altLang="en-US"/>
          </a:p>
        </p:txBody>
      </p:sp>
    </p:spTree>
    <p:extLst>
      <p:ext uri="{BB962C8B-B14F-4D97-AF65-F5344CB8AC3E}">
        <p14:creationId xmlns:p14="http://schemas.microsoft.com/office/powerpoint/2010/main" val="25801553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a/b/c </a:t>
            </a:r>
            <a:r>
              <a:rPr kumimoji="1" lang="ja-JP" altLang="en-US" dirty="0"/>
              <a:t>という入力に対して、こちらの生成規則で解析する場合を考えます。</a:t>
            </a:r>
            <a:endParaRPr kumimoji="1" lang="en-US" altLang="ja-JP" dirty="0"/>
          </a:p>
          <a:p>
            <a:r>
              <a:rPr kumimoji="1" lang="ja-JP" altLang="en-US" dirty="0"/>
              <a:t>この生成規則から作られる構文木は、このようになります。</a:t>
            </a:r>
            <a:endParaRPr kumimoji="1" lang="en-US" altLang="ja-JP" dirty="0"/>
          </a:p>
          <a:p>
            <a:r>
              <a:rPr kumimoji="1" lang="ja-JP" altLang="en-US" dirty="0"/>
              <a:t>これは、まず </a:t>
            </a:r>
            <a:r>
              <a:rPr kumimoji="1" lang="en-US" altLang="ja-JP" dirty="0"/>
              <a:t>a/b </a:t>
            </a:r>
            <a:r>
              <a:rPr kumimoji="1" lang="ja-JP" altLang="en-US" dirty="0"/>
              <a:t>をした後、その結果を </a:t>
            </a:r>
            <a:r>
              <a:rPr kumimoji="1" lang="en-US" altLang="ja-JP" dirty="0"/>
              <a:t>c </a:t>
            </a:r>
            <a:r>
              <a:rPr kumimoji="1" lang="ja-JP" altLang="en-US" dirty="0"/>
              <a:t>で割っています。</a:t>
            </a:r>
            <a:endParaRPr kumimoji="1" lang="en-US" altLang="ja-JP" dirty="0"/>
          </a:p>
          <a:p>
            <a:r>
              <a:rPr kumimoji="1" lang="ja-JP" altLang="en-US" dirty="0"/>
              <a:t>この生成規則を右再帰にすると、こちらの生成規則が得られます。</a:t>
            </a:r>
            <a:endParaRPr kumimoji="1" lang="en-US" altLang="ja-JP" dirty="0"/>
          </a:p>
          <a:p>
            <a:r>
              <a:rPr kumimoji="1" lang="ja-JP" altLang="en-US" dirty="0"/>
              <a:t>この生成規則から作られる構文木は、このようになります。</a:t>
            </a:r>
            <a:endParaRPr kumimoji="1" lang="en-US" altLang="ja-JP" dirty="0"/>
          </a:p>
          <a:p>
            <a:r>
              <a:rPr kumimoji="1" lang="ja-JP" altLang="en-US" dirty="0"/>
              <a:t>これは、まず </a:t>
            </a:r>
            <a:r>
              <a:rPr kumimoji="1" lang="en-US" altLang="ja-JP" dirty="0"/>
              <a:t>b/c </a:t>
            </a:r>
            <a:r>
              <a:rPr kumimoji="1" lang="ja-JP" altLang="en-US" dirty="0"/>
              <a:t>をした後、その結果で </a:t>
            </a:r>
            <a:r>
              <a:rPr kumimoji="1" lang="en-US" altLang="ja-JP" dirty="0"/>
              <a:t>a </a:t>
            </a:r>
            <a:r>
              <a:rPr kumimoji="1" lang="ja-JP" altLang="en-US" dirty="0"/>
              <a:t>を割っています。</a:t>
            </a:r>
            <a:endParaRPr kumimoji="1" lang="en-US" altLang="ja-JP" dirty="0"/>
          </a:p>
          <a:p>
            <a:r>
              <a:rPr kumimoji="1" lang="ja-JP" altLang="en-US" dirty="0"/>
              <a:t>このように、右再帰にすると、構文木の構造が変わってしまいます。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38</a:t>
            </a:fld>
            <a:endParaRPr kumimoji="1" lang="ja-JP" altLang="en-US"/>
          </a:p>
        </p:txBody>
      </p:sp>
    </p:spTree>
    <p:extLst>
      <p:ext uri="{BB962C8B-B14F-4D97-AF65-F5344CB8AC3E}">
        <p14:creationId xmlns:p14="http://schemas.microsoft.com/office/powerpoint/2010/main" val="24822050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同じ生成規則に対して、今後は </a:t>
            </a:r>
            <a:r>
              <a:rPr kumimoji="1" lang="en-US" altLang="ja-JP" dirty="0"/>
              <a:t>EBNF </a:t>
            </a:r>
            <a:r>
              <a:rPr kumimoji="1" lang="ja-JP" altLang="en-US" dirty="0"/>
              <a:t>記法に変形します。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この生成規則から作られる構文木は、このようになります。</a:t>
            </a:r>
            <a:endParaRPr kumimoji="1" lang="en-US" altLang="ja-JP" dirty="0"/>
          </a:p>
          <a:p>
            <a:r>
              <a:rPr kumimoji="1" lang="ja-JP" altLang="en-US" dirty="0"/>
              <a:t>この導出木では、</a:t>
            </a:r>
            <a:r>
              <a:rPr kumimoji="1" lang="en-US" altLang="ja-JP" dirty="0"/>
              <a:t>a/b/c </a:t>
            </a:r>
            <a:r>
              <a:rPr kumimoji="1" lang="ja-JP" altLang="en-US" dirty="0"/>
              <a:t>を求めるときに、</a:t>
            </a:r>
            <a:r>
              <a:rPr kumimoji="1" lang="en-US" altLang="ja-JP" dirty="0"/>
              <a:t>a/b </a:t>
            </a:r>
            <a:r>
              <a:rPr kumimoji="1" lang="ja-JP" altLang="en-US" dirty="0"/>
              <a:t>を先にするのか、</a:t>
            </a:r>
            <a:r>
              <a:rPr kumimoji="1" lang="en-US" altLang="ja-JP" dirty="0"/>
              <a:t>b/c </a:t>
            </a:r>
            <a:r>
              <a:rPr kumimoji="1" lang="ja-JP" altLang="en-US" dirty="0"/>
              <a:t>を先にするのか分かりません。</a:t>
            </a:r>
            <a:endParaRPr kumimoji="1" lang="en-US" altLang="ja-JP" dirty="0"/>
          </a:p>
          <a:p>
            <a:r>
              <a:rPr kumimoji="1" lang="en-US" altLang="ja-JP" dirty="0"/>
              <a:t>EBNF </a:t>
            </a:r>
            <a:r>
              <a:rPr kumimoji="1" lang="ja-JP" altLang="en-US" dirty="0"/>
              <a:t>記法にすると演算子の結合性に関する情報が失われてしまします。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39</a:t>
            </a:fld>
            <a:endParaRPr kumimoji="1" lang="ja-JP" altLang="en-US"/>
          </a:p>
        </p:txBody>
      </p:sp>
    </p:spTree>
    <p:extLst>
      <p:ext uri="{BB962C8B-B14F-4D97-AF65-F5344CB8AC3E}">
        <p14:creationId xmlns:p14="http://schemas.microsoft.com/office/powerpoint/2010/main" val="24823288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演算子の結合性の情報は、構文解析では要りません。</a:t>
            </a:r>
            <a:endParaRPr kumimoji="1" lang="en-US" altLang="ja-JP" dirty="0"/>
          </a:p>
          <a:p>
            <a:r>
              <a:rPr kumimoji="1" lang="ja-JP" altLang="en-US" dirty="0"/>
              <a:t>しかし、コード生成する際には必要になります。</a:t>
            </a:r>
            <a:endParaRPr kumimoji="1" lang="en-US" altLang="ja-JP" dirty="0"/>
          </a:p>
          <a:p>
            <a:r>
              <a:rPr kumimoji="1" lang="ja-JP" altLang="en-US" dirty="0"/>
              <a:t>そこで、左再帰性を除去する際には、演算子の結合性の情報を残しておかねばなりません。</a:t>
            </a:r>
            <a:endParaRPr kumimoji="1" lang="en-US" altLang="ja-JP" dirty="0"/>
          </a:p>
          <a:p>
            <a:r>
              <a:rPr kumimoji="1" lang="ja-JP" altLang="en-US" dirty="0"/>
              <a:t>たとえば、このような表を作ります。</a:t>
            </a:r>
            <a:endParaRPr kumimoji="1" lang="en-US" altLang="ja-JP" dirty="0"/>
          </a:p>
          <a:p>
            <a:r>
              <a:rPr kumimoji="1" lang="ja-JP" altLang="en-US" dirty="0"/>
              <a:t>この表は、</a:t>
            </a:r>
            <a:r>
              <a:rPr kumimoji="1" lang="en-US" altLang="ja-JP" dirty="0"/>
              <a:t>2</a:t>
            </a:r>
            <a:r>
              <a:rPr kumimoji="1" lang="ja-JP" altLang="en-US" dirty="0"/>
              <a:t>つの演算子があった、場合、左の演算子と右の演算子のどちらを優先するかを表したものです。</a:t>
            </a:r>
            <a:endParaRPr kumimoji="1" lang="en-US" altLang="ja-JP" dirty="0"/>
          </a:p>
          <a:p>
            <a:pPr marL="0" indent="0">
              <a:buFont typeface="Wingdings" panose="05000000000000000000" pitchFamily="2" charset="2"/>
              <a:buNone/>
            </a:pPr>
            <a:r>
              <a:rPr kumimoji="1" lang="en-US" altLang="ja-JP" dirty="0"/>
              <a:t>&gt; </a:t>
            </a:r>
            <a:r>
              <a:rPr kumimoji="1" lang="ja-JP" altLang="en-US" dirty="0"/>
              <a:t>ならば左の演算子の優先、</a:t>
            </a:r>
            <a:r>
              <a:rPr kumimoji="1" lang="en-US" altLang="ja-JP" dirty="0"/>
              <a:t>&lt; </a:t>
            </a:r>
            <a:r>
              <a:rPr kumimoji="1" lang="ja-JP" altLang="en-US" dirty="0"/>
              <a:t>ならば右の演算子を優先します。</a:t>
            </a:r>
            <a:endParaRPr kumimoji="1" lang="en-US" altLang="ja-JP" dirty="0"/>
          </a:p>
          <a:p>
            <a:pPr marL="0" indent="0">
              <a:buFont typeface="Wingdings" panose="05000000000000000000" pitchFamily="2" charset="2"/>
              <a:buNone/>
            </a:pPr>
            <a:r>
              <a:rPr kumimoji="1" lang="ja-JP" altLang="en-US" dirty="0"/>
              <a:t>左再帰性の除去をした際に失われる情報は、同じ演算子同士の結合性、</a:t>
            </a:r>
            <a:endParaRPr kumimoji="1" lang="en-US" altLang="ja-JP" dirty="0"/>
          </a:p>
          <a:p>
            <a:pPr marL="0" indent="0">
              <a:buFont typeface="Wingdings" panose="05000000000000000000" pitchFamily="2" charset="2"/>
              <a:buNone/>
            </a:pPr>
            <a:r>
              <a:rPr kumimoji="1" lang="ja-JP" altLang="en-US" dirty="0"/>
              <a:t>この表の対角線上のデータです。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40</a:t>
            </a:fld>
            <a:endParaRPr kumimoji="1" lang="ja-JP" altLang="en-US"/>
          </a:p>
        </p:txBody>
      </p:sp>
    </p:spTree>
    <p:extLst>
      <p:ext uri="{BB962C8B-B14F-4D97-AF65-F5344CB8AC3E}">
        <p14:creationId xmlns:p14="http://schemas.microsoft.com/office/powerpoint/2010/main" val="2620477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構文解析では、字句解析が切り取ったトークンの並びが、</a:t>
            </a:r>
            <a:endParaRPr kumimoji="1" lang="en-US" altLang="ja-JP" dirty="0"/>
          </a:p>
          <a:p>
            <a:r>
              <a:rPr kumimoji="1" lang="ja-JP" altLang="en-US" dirty="0"/>
              <a:t>マクロ構文の文法に合っているか判定します。</a:t>
            </a:r>
            <a:endParaRPr kumimoji="1" lang="en-US" altLang="ja-JP" dirty="0"/>
          </a:p>
          <a:p>
            <a:r>
              <a:rPr kumimoji="1" lang="ja-JP" altLang="en-US" dirty="0"/>
              <a:t>マクロ構文は、システムプロジェクト</a:t>
            </a:r>
            <a:r>
              <a:rPr kumimoji="1" lang="en-US" altLang="ja-JP" dirty="0"/>
              <a:t>1</a:t>
            </a:r>
            <a:r>
              <a:rPr kumimoji="1" lang="ja-JP" altLang="en-US" dirty="0"/>
              <a:t>の指導書の</a:t>
            </a:r>
            <a:r>
              <a:rPr kumimoji="1" lang="en-US" altLang="ja-JP" dirty="0"/>
              <a:t>p.3</a:t>
            </a:r>
            <a:r>
              <a:rPr kumimoji="1" lang="ja-JP" altLang="en-US" dirty="0"/>
              <a:t>に記載されています。</a:t>
            </a:r>
            <a:endParaRPr kumimoji="1" lang="en-US" altLang="ja-JP" dirty="0"/>
          </a:p>
          <a:p>
            <a:r>
              <a:rPr kumimoji="1" lang="ja-JP" altLang="en-US" dirty="0"/>
              <a:t>それではマクロ構文を見ていきましょう。</a:t>
            </a:r>
            <a:endParaRPr kumimoji="1" lang="en-US" altLang="ja-JP" dirty="0"/>
          </a:p>
          <a:p>
            <a:r>
              <a:rPr kumimoji="1" lang="en-US" altLang="ja-JP" dirty="0"/>
              <a:t>K22</a:t>
            </a:r>
            <a:r>
              <a:rPr kumimoji="1" lang="ja-JP" altLang="en-US" dirty="0"/>
              <a:t>言語の開始記号に当たるのが、</a:t>
            </a:r>
            <a:r>
              <a:rPr kumimoji="1" lang="en-US" altLang="ja-JP" dirty="0"/>
              <a:t>&lt;Program&gt; </a:t>
            </a:r>
            <a:r>
              <a:rPr kumimoji="1" lang="ja-JP" altLang="en-US" dirty="0"/>
              <a:t>です。</a:t>
            </a:r>
            <a:endParaRPr kumimoji="1" lang="en-US" altLang="ja-JP" dirty="0"/>
          </a:p>
          <a:p>
            <a:r>
              <a:rPr kumimoji="1" lang="en-US" altLang="ja-JP" dirty="0"/>
              <a:t>K22</a:t>
            </a:r>
            <a:r>
              <a:rPr kumimoji="1" lang="ja-JP" altLang="en-US" dirty="0"/>
              <a:t>言語では、 </a:t>
            </a:r>
            <a:r>
              <a:rPr kumimoji="1" lang="en-US" altLang="ja-JP" dirty="0"/>
              <a:t>&lt;Program&gt; </a:t>
            </a:r>
            <a:r>
              <a:rPr kumimoji="1" lang="ja-JP" altLang="en-US" dirty="0"/>
              <a:t>は </a:t>
            </a:r>
            <a:r>
              <a:rPr kumimoji="1" lang="en-US" altLang="ja-JP" dirty="0"/>
              <a:t>&lt;</a:t>
            </a:r>
            <a:r>
              <a:rPr kumimoji="1" lang="en-US" altLang="ja-JP" dirty="0" err="1"/>
              <a:t>Main_functon</a:t>
            </a:r>
            <a:r>
              <a:rPr kumimoji="1" lang="en-US" altLang="ja-JP" dirty="0"/>
              <a:t>&gt; </a:t>
            </a:r>
            <a:r>
              <a:rPr kumimoji="1" lang="ja-JP" altLang="en-US" dirty="0"/>
              <a:t>のみから構成されています。</a:t>
            </a:r>
            <a:endParaRPr kumimoji="1" lang="en-US" altLang="ja-JP" dirty="0"/>
          </a:p>
          <a:p>
            <a:r>
              <a:rPr kumimoji="1" lang="en-US" altLang="ja-JP" dirty="0"/>
              <a:t>EOF end of file </a:t>
            </a:r>
            <a:r>
              <a:rPr kumimoji="1" lang="ja-JP" altLang="en-US" dirty="0"/>
              <a:t>はファイル末を表す特別なトークンです。</a:t>
            </a:r>
            <a:endParaRPr kumimoji="1" lang="en-US" altLang="ja-JP" dirty="0"/>
          </a:p>
          <a:p>
            <a:r>
              <a:rPr kumimoji="1" lang="ja-JP" altLang="en-US" dirty="0"/>
              <a:t>マクロ構文は、 </a:t>
            </a:r>
            <a:r>
              <a:rPr kumimoji="1" lang="en-US" altLang="ja-JP" dirty="0"/>
              <a:t>EBNF </a:t>
            </a:r>
            <a:r>
              <a:rPr kumimoji="1" lang="ja-JP" altLang="en-US" dirty="0"/>
              <a:t>記法 </a:t>
            </a:r>
            <a:r>
              <a:rPr kumimoji="1" lang="en-US" altLang="ja-JP" dirty="0"/>
              <a:t>extended </a:t>
            </a:r>
            <a:r>
              <a:rPr kumimoji="1" lang="en-US" altLang="ja-JP" dirty="0" err="1"/>
              <a:t>Buckus</a:t>
            </a:r>
            <a:r>
              <a:rPr kumimoji="1" lang="en-US" altLang="ja-JP" dirty="0"/>
              <a:t> </a:t>
            </a:r>
            <a:r>
              <a:rPr kumimoji="1" lang="en-US" altLang="ja-JP" dirty="0" err="1"/>
              <a:t>Naur</a:t>
            </a:r>
            <a:r>
              <a:rPr kumimoji="1" lang="en-US" altLang="ja-JP" dirty="0"/>
              <a:t> form </a:t>
            </a:r>
            <a:r>
              <a:rPr kumimoji="1" lang="ja-JP" altLang="en-US" dirty="0"/>
              <a:t>で書かれていますので、</a:t>
            </a:r>
            <a:endParaRPr kumimoji="1" lang="en-US" altLang="ja-JP" dirty="0"/>
          </a:p>
          <a:p>
            <a:r>
              <a:rPr kumimoji="1" lang="ja-JP" altLang="en-US" dirty="0"/>
              <a:t>中括弧は </a:t>
            </a:r>
            <a:r>
              <a:rPr kumimoji="1" lang="en-US" altLang="ja-JP" dirty="0"/>
              <a:t>0 </a:t>
            </a:r>
            <a:r>
              <a:rPr kumimoji="1" lang="ja-JP" altLang="en-US" dirty="0"/>
              <a:t>回以上の繰り返しを表します。</a:t>
            </a:r>
            <a:endParaRPr kumimoji="1" lang="en-US" altLang="ja-JP" dirty="0"/>
          </a:p>
          <a:p>
            <a:r>
              <a:rPr kumimoji="1" lang="ja-JP" altLang="en-US" dirty="0"/>
              <a:t>中括弧の中に </a:t>
            </a:r>
            <a:r>
              <a:rPr kumimoji="1" lang="en-US" altLang="ja-JP" dirty="0" err="1"/>
              <a:t>Var_decl</a:t>
            </a:r>
            <a:r>
              <a:rPr kumimoji="1" lang="en-US" altLang="ja-JP" dirty="0"/>
              <a:t> </a:t>
            </a:r>
            <a:r>
              <a:rPr kumimoji="1" lang="ja-JP" altLang="en-US" dirty="0"/>
              <a:t>変数宣言と </a:t>
            </a:r>
            <a:r>
              <a:rPr kumimoji="1" lang="en-US" altLang="ja-JP" dirty="0"/>
              <a:t>Statement </a:t>
            </a:r>
            <a:r>
              <a:rPr kumimoji="1" lang="ja-JP" altLang="en-US" dirty="0"/>
              <a:t>文 が入っていますので、</a:t>
            </a:r>
            <a:endParaRPr kumimoji="1" lang="en-US" altLang="ja-JP" dirty="0"/>
          </a:p>
          <a:p>
            <a:r>
              <a:rPr kumimoji="1" lang="en-US" altLang="ja-JP" dirty="0"/>
              <a:t>Block </a:t>
            </a:r>
            <a:r>
              <a:rPr kumimoji="1" lang="ja-JP" altLang="en-US" dirty="0"/>
              <a:t>はまず変数宣言が</a:t>
            </a:r>
            <a:r>
              <a:rPr kumimoji="1" lang="en-US" altLang="ja-JP" dirty="0"/>
              <a:t>0</a:t>
            </a:r>
            <a:r>
              <a:rPr kumimoji="1" lang="ja-JP" altLang="en-US" dirty="0"/>
              <a:t>個以上来た後に、文が並んでいることになります。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a:t>
            </a:fld>
            <a:endParaRPr kumimoji="1" lang="ja-JP" altLang="en-US"/>
          </a:p>
        </p:txBody>
      </p:sp>
    </p:spTree>
    <p:extLst>
      <p:ext uri="{BB962C8B-B14F-4D97-AF65-F5344CB8AC3E}">
        <p14:creationId xmlns:p14="http://schemas.microsoft.com/office/powerpoint/2010/main" val="27926657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左再帰性の除去をしても、まだ下降型解析際の問題はあります。</a:t>
            </a:r>
            <a:endParaRPr kumimoji="1" lang="en-US" altLang="ja-JP" dirty="0"/>
          </a:p>
          <a:p>
            <a:r>
              <a:rPr kumimoji="1" lang="ja-JP" altLang="en-US" dirty="0"/>
              <a:t>例えば、このような生成規則が与えられたとします。</a:t>
            </a:r>
            <a:endParaRPr kumimoji="1" lang="en-US" altLang="ja-JP" dirty="0"/>
          </a:p>
          <a:p>
            <a:r>
              <a:rPr kumimoji="1" lang="ja-JP" altLang="en-US" dirty="0"/>
              <a:t>このとき、入力 </a:t>
            </a:r>
            <a:r>
              <a:rPr kumimoji="1" lang="en-US" altLang="ja-JP" dirty="0" err="1"/>
              <a:t>a,b,c</a:t>
            </a:r>
            <a:r>
              <a:rPr kumimoji="1" lang="en-US" altLang="ja-JP" dirty="0"/>
              <a:t> </a:t>
            </a:r>
            <a:r>
              <a:rPr kumimoji="1" lang="ja-JP" altLang="en-US" dirty="0"/>
              <a:t>を解析してみます。</a:t>
            </a:r>
            <a:endParaRPr kumimoji="1" lang="en-US" altLang="ja-JP" dirty="0"/>
          </a:p>
          <a:p>
            <a:r>
              <a:rPr kumimoji="1" lang="en-US" altLang="ja-JP" dirty="0"/>
              <a:t>&lt;</a:t>
            </a:r>
            <a:r>
              <a:rPr kumimoji="1" lang="en-US" altLang="ja-JP" dirty="0" err="1"/>
              <a:t>namelist</a:t>
            </a:r>
            <a:r>
              <a:rPr kumimoji="1" lang="en-US" altLang="ja-JP" dirty="0"/>
              <a:t>&gt; </a:t>
            </a:r>
            <a:r>
              <a:rPr kumimoji="1" lang="ja-JP" altLang="en-US" dirty="0"/>
              <a:t>の右辺には、</a:t>
            </a:r>
            <a:r>
              <a:rPr kumimoji="1" lang="en-US" altLang="ja-JP" dirty="0"/>
              <a:t>&lt;name&gt; </a:t>
            </a:r>
            <a:r>
              <a:rPr kumimoji="1" lang="ja-JP" altLang="en-US" dirty="0"/>
              <a:t>と </a:t>
            </a:r>
            <a:r>
              <a:rPr kumimoji="1" lang="en-US" altLang="ja-JP" dirty="0"/>
              <a:t>&lt;name&gt; “,” &lt;</a:t>
            </a:r>
            <a:r>
              <a:rPr kumimoji="1" lang="en-US" altLang="ja-JP" dirty="0" err="1"/>
              <a:t>namelist</a:t>
            </a:r>
            <a:r>
              <a:rPr kumimoji="1" lang="en-US" altLang="ja-JP" dirty="0"/>
              <a:t>&gt; </a:t>
            </a:r>
            <a:r>
              <a:rPr kumimoji="1" lang="ja-JP" altLang="en-US" dirty="0"/>
              <a:t>がありますので、</a:t>
            </a:r>
            <a:endParaRPr kumimoji="1" lang="en-US" altLang="ja-JP" dirty="0"/>
          </a:p>
          <a:p>
            <a:r>
              <a:rPr kumimoji="1" lang="ja-JP" altLang="en-US" dirty="0"/>
              <a:t>どちらかを選択しなければなりません。</a:t>
            </a:r>
            <a:endParaRPr kumimoji="1" lang="en-US" altLang="ja-JP" dirty="0"/>
          </a:p>
          <a:p>
            <a:r>
              <a:rPr kumimoji="1" lang="ja-JP" altLang="en-US" dirty="0"/>
              <a:t>今回はまず </a:t>
            </a:r>
            <a:r>
              <a:rPr kumimoji="1" lang="en-US" altLang="ja-JP" dirty="0"/>
              <a:t>&lt;name&gt; </a:t>
            </a:r>
            <a:r>
              <a:rPr kumimoji="1" lang="ja-JP" altLang="en-US" dirty="0"/>
              <a:t>を選んだとします。</a:t>
            </a:r>
            <a:endParaRPr kumimoji="1" lang="en-US" altLang="ja-JP" dirty="0"/>
          </a:p>
          <a:p>
            <a:r>
              <a:rPr kumimoji="1" lang="ja-JP" altLang="en-US" dirty="0"/>
              <a:t>すると、 </a:t>
            </a:r>
            <a:r>
              <a:rPr kumimoji="1" lang="en-US" altLang="ja-JP" dirty="0"/>
              <a:t>“a” </a:t>
            </a:r>
            <a:r>
              <a:rPr kumimoji="1" lang="ja-JP" altLang="en-US" dirty="0"/>
              <a:t>は一致しますが、次の </a:t>
            </a:r>
            <a:r>
              <a:rPr kumimoji="1" lang="en-US" altLang="ja-JP" dirty="0"/>
              <a:t>“,”</a:t>
            </a:r>
            <a:r>
              <a:rPr kumimoji="1" lang="ja-JP" altLang="en-US" dirty="0"/>
              <a:t> で不一致が起きます。</a:t>
            </a:r>
            <a:endParaRPr kumimoji="1" lang="en-US" altLang="ja-JP" dirty="0"/>
          </a:p>
          <a:p>
            <a:r>
              <a:rPr kumimoji="1" lang="ja-JP" altLang="en-US" dirty="0"/>
              <a:t>不一致が起きると、</a:t>
            </a:r>
            <a:r>
              <a:rPr kumimoji="1" lang="en-US" altLang="ja-JP" dirty="0"/>
              <a:t>&lt;</a:t>
            </a:r>
            <a:r>
              <a:rPr kumimoji="1" lang="en-US" altLang="ja-JP" dirty="0" err="1"/>
              <a:t>namelist</a:t>
            </a:r>
            <a:r>
              <a:rPr kumimoji="1" lang="en-US" altLang="ja-JP" dirty="0"/>
              <a:t>&gt; </a:t>
            </a:r>
            <a:r>
              <a:rPr kumimoji="1" lang="ja-JP" altLang="en-US" dirty="0"/>
              <a:t>まで戻ってもう一つの選択肢を確認しなければなりません。</a:t>
            </a:r>
            <a:endParaRPr kumimoji="1" lang="en-US" altLang="ja-JP" dirty="0"/>
          </a:p>
          <a:p>
            <a:r>
              <a:rPr kumimoji="1" lang="ja-JP" altLang="en-US" dirty="0"/>
              <a:t>このように後戻りすることを </a:t>
            </a:r>
            <a:r>
              <a:rPr kumimoji="1" lang="en-US" altLang="ja-JP" dirty="0"/>
              <a:t>back tracking </a:t>
            </a:r>
            <a:r>
              <a:rPr kumimoji="1" lang="ja-JP" altLang="en-US" dirty="0"/>
              <a:t>と言います。</a:t>
            </a:r>
            <a:endParaRPr kumimoji="1" lang="en-US" altLang="ja-JP" dirty="0"/>
          </a:p>
          <a:p>
            <a:r>
              <a:rPr kumimoji="1" lang="en-US" altLang="ja-JP" dirty="0"/>
              <a:t>&lt;name&gt; “,” &lt;</a:t>
            </a:r>
            <a:r>
              <a:rPr kumimoji="1" lang="en-US" altLang="ja-JP" dirty="0" err="1"/>
              <a:t>namelist</a:t>
            </a:r>
            <a:r>
              <a:rPr kumimoji="1" lang="en-US" altLang="ja-JP" dirty="0"/>
              <a:t>&gt; </a:t>
            </a:r>
            <a:r>
              <a:rPr kumimoji="1" lang="ja-JP" altLang="en-US" dirty="0"/>
              <a:t>とすると、</a:t>
            </a:r>
            <a:r>
              <a:rPr kumimoji="1" lang="en-US" altLang="ja-JP" dirty="0"/>
              <a:t>”a” “,” </a:t>
            </a:r>
            <a:r>
              <a:rPr kumimoji="1" lang="ja-JP" altLang="en-US" dirty="0"/>
              <a:t>まで解析できます。</a:t>
            </a:r>
            <a:endParaRPr kumimoji="1" lang="en-US" altLang="ja-JP" dirty="0"/>
          </a:p>
          <a:p>
            <a:r>
              <a:rPr kumimoji="1" lang="ja-JP" altLang="en-US" dirty="0"/>
              <a:t>次はまた、</a:t>
            </a:r>
            <a:r>
              <a:rPr kumimoji="1" lang="en-US" altLang="ja-JP" dirty="0"/>
              <a:t>&lt;name&gt; </a:t>
            </a:r>
            <a:r>
              <a:rPr kumimoji="1" lang="ja-JP" altLang="en-US" dirty="0"/>
              <a:t>と </a:t>
            </a:r>
            <a:r>
              <a:rPr kumimoji="1" lang="en-US" altLang="ja-JP" dirty="0"/>
              <a:t>&lt;name&gt; “,” &lt;</a:t>
            </a:r>
            <a:r>
              <a:rPr kumimoji="1" lang="en-US" altLang="ja-JP" dirty="0" err="1"/>
              <a:t>namelist</a:t>
            </a:r>
            <a:r>
              <a:rPr kumimoji="1" lang="en-US" altLang="ja-JP" dirty="0"/>
              <a:t>&gt; </a:t>
            </a:r>
            <a:r>
              <a:rPr kumimoji="1" lang="ja-JP" altLang="en-US" dirty="0"/>
              <a:t>のどちらかを選ばなければなりません。</a:t>
            </a:r>
            <a:endParaRPr kumimoji="1" lang="en-US" altLang="ja-JP" dirty="0"/>
          </a:p>
          <a:p>
            <a:r>
              <a:rPr kumimoji="1" lang="ja-JP" altLang="en-US" dirty="0"/>
              <a:t>今度も </a:t>
            </a:r>
            <a:r>
              <a:rPr kumimoji="1" lang="en-US" altLang="ja-JP" dirty="0"/>
              <a:t>&lt;name&gt;</a:t>
            </a:r>
            <a:r>
              <a:rPr kumimoji="1" lang="ja-JP" altLang="en-US" dirty="0"/>
              <a:t> を選んだとします。</a:t>
            </a:r>
            <a:endParaRPr kumimoji="1" lang="en-US" altLang="ja-JP" dirty="0"/>
          </a:p>
          <a:p>
            <a:r>
              <a:rPr kumimoji="1" lang="ja-JP" altLang="en-US" dirty="0"/>
              <a:t>すると、</a:t>
            </a:r>
            <a:r>
              <a:rPr kumimoji="1" lang="en-US" altLang="ja-JP" dirty="0"/>
              <a:t>”b” </a:t>
            </a:r>
            <a:r>
              <a:rPr kumimoji="1" lang="ja-JP" altLang="en-US" dirty="0"/>
              <a:t>は一致しますが、次の </a:t>
            </a:r>
            <a:r>
              <a:rPr kumimoji="1" lang="en-US" altLang="ja-JP" dirty="0"/>
              <a:t>“,” </a:t>
            </a:r>
            <a:r>
              <a:rPr kumimoji="1" lang="ja-JP" altLang="en-US" dirty="0"/>
              <a:t>で不一致が起きます。</a:t>
            </a:r>
            <a:endParaRPr kumimoji="1" lang="en-US" altLang="ja-JP" dirty="0"/>
          </a:p>
          <a:p>
            <a:r>
              <a:rPr kumimoji="1" lang="ja-JP" altLang="en-US" dirty="0"/>
              <a:t>また </a:t>
            </a:r>
            <a:r>
              <a:rPr kumimoji="1" lang="en-US" altLang="ja-JP" dirty="0"/>
              <a:t>backtracking </a:t>
            </a:r>
            <a:r>
              <a:rPr kumimoji="1" lang="ja-JP" altLang="en-US" dirty="0"/>
              <a:t>して、</a:t>
            </a:r>
            <a:r>
              <a:rPr kumimoji="1" lang="en-US" altLang="ja-JP" dirty="0"/>
              <a:t>&lt;name&gt;  “,” &lt;</a:t>
            </a:r>
            <a:r>
              <a:rPr kumimoji="1" lang="en-US" altLang="ja-JP" dirty="0" err="1"/>
              <a:t>namelist</a:t>
            </a:r>
            <a:r>
              <a:rPr kumimoji="1" lang="en-US" altLang="ja-JP" dirty="0"/>
              <a:t>&gt; </a:t>
            </a:r>
            <a:r>
              <a:rPr kumimoji="1" lang="ja-JP" altLang="en-US" dirty="0"/>
              <a:t>を選択します。</a:t>
            </a:r>
            <a:endParaRPr kumimoji="1" lang="en-US" altLang="ja-JP" dirty="0"/>
          </a:p>
          <a:p>
            <a:r>
              <a:rPr kumimoji="1" lang="ja-JP" altLang="en-US" dirty="0"/>
              <a:t>このように不一致が起きるとそのたびに後戻り </a:t>
            </a:r>
            <a:r>
              <a:rPr kumimoji="1" lang="en-US" altLang="ja-JP" dirty="0"/>
              <a:t>backtracking </a:t>
            </a:r>
            <a:r>
              <a:rPr kumimoji="1" lang="ja-JP" altLang="en-US" dirty="0"/>
              <a:t>が必要になります。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41</a:t>
            </a:fld>
            <a:endParaRPr kumimoji="1" lang="ja-JP" altLang="en-US"/>
          </a:p>
        </p:txBody>
      </p:sp>
    </p:spTree>
    <p:extLst>
      <p:ext uri="{BB962C8B-B14F-4D97-AF65-F5344CB8AC3E}">
        <p14:creationId xmlns:p14="http://schemas.microsoft.com/office/powerpoint/2010/main" val="35661534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入力が文法に一致しない場合は後戻り </a:t>
            </a:r>
            <a:r>
              <a:rPr kumimoji="1" lang="en-US" altLang="ja-JP" dirty="0"/>
              <a:t>backtracking </a:t>
            </a:r>
            <a:r>
              <a:rPr kumimoji="1" lang="ja-JP" altLang="en-US" dirty="0"/>
              <a:t>が必要です。</a:t>
            </a:r>
            <a:endParaRPr kumimoji="1" lang="en-US" altLang="ja-JP" dirty="0"/>
          </a:p>
          <a:p>
            <a:r>
              <a:rPr kumimoji="1" lang="ja-JP" altLang="en-US" dirty="0"/>
              <a:t>場合によっては、かなり前まで戻る必要があります。</a:t>
            </a:r>
            <a:endParaRPr kumimoji="1" lang="en-US" altLang="ja-JP" dirty="0"/>
          </a:p>
          <a:p>
            <a:r>
              <a:rPr kumimoji="1" lang="ja-JP" altLang="en-US" dirty="0"/>
              <a:t>例えばこのような生成規則が与えられたとします。</a:t>
            </a:r>
            <a:endParaRPr kumimoji="1" lang="en-US" altLang="ja-JP" dirty="0"/>
          </a:p>
          <a:p>
            <a:r>
              <a:rPr kumimoji="1" lang="ja-JP" altLang="en-US" dirty="0"/>
              <a:t>この生成規則に対して、入力 </a:t>
            </a:r>
            <a:r>
              <a:rPr kumimoji="1" lang="en-US" altLang="ja-JP" dirty="0"/>
              <a:t>a*b-c*d </a:t>
            </a:r>
            <a:r>
              <a:rPr kumimoji="1" lang="ja-JP" altLang="en-US" dirty="0"/>
              <a:t>を判定します。</a:t>
            </a:r>
            <a:endParaRPr kumimoji="1" lang="en-US" altLang="ja-JP" dirty="0"/>
          </a:p>
          <a:p>
            <a:r>
              <a:rPr kumimoji="1" lang="ja-JP" altLang="en-US" dirty="0"/>
              <a:t>まず </a:t>
            </a:r>
            <a:r>
              <a:rPr kumimoji="1" lang="en-US" altLang="ja-JP" dirty="0"/>
              <a:t>E </a:t>
            </a:r>
            <a:r>
              <a:rPr kumimoji="1" lang="ja-JP" altLang="en-US" dirty="0"/>
              <a:t>から右辺の生成規則のうち、</a:t>
            </a:r>
            <a:r>
              <a:rPr kumimoji="1" lang="en-US" altLang="ja-JP" dirty="0"/>
              <a:t>T+E, T-E, T </a:t>
            </a:r>
            <a:r>
              <a:rPr kumimoji="1" lang="ja-JP" altLang="en-US" dirty="0"/>
              <a:t>のいずれかを選ぶ必要があります。</a:t>
            </a:r>
            <a:endParaRPr kumimoji="1" lang="en-US" altLang="ja-JP" dirty="0"/>
          </a:p>
          <a:p>
            <a:r>
              <a:rPr kumimoji="1" lang="ja-JP" altLang="en-US" dirty="0"/>
              <a:t>ここでは </a:t>
            </a:r>
            <a:r>
              <a:rPr kumimoji="1" lang="en-US" altLang="ja-JP" dirty="0"/>
              <a:t>T+E </a:t>
            </a:r>
            <a:r>
              <a:rPr kumimoji="1" lang="ja-JP" altLang="en-US" dirty="0"/>
              <a:t>を選んだとします。</a:t>
            </a:r>
            <a:endParaRPr kumimoji="1" lang="en-US" altLang="ja-JP" dirty="0"/>
          </a:p>
          <a:p>
            <a:r>
              <a:rPr kumimoji="1" lang="ja-JP" altLang="en-US" dirty="0"/>
              <a:t>すると </a:t>
            </a:r>
            <a:r>
              <a:rPr kumimoji="1" lang="en-US" altLang="ja-JP" dirty="0"/>
              <a:t>E </a:t>
            </a:r>
            <a:r>
              <a:rPr kumimoji="1" lang="ja-JP" altLang="en-US" dirty="0"/>
              <a:t>から </a:t>
            </a:r>
            <a:r>
              <a:rPr kumimoji="1" lang="en-US" altLang="ja-JP" dirty="0"/>
              <a:t>T+E </a:t>
            </a:r>
            <a:r>
              <a:rPr kumimoji="1" lang="ja-JP" altLang="en-US" dirty="0"/>
              <a:t>を生成し、</a:t>
            </a:r>
            <a:endParaRPr kumimoji="1" lang="en-US" altLang="ja-JP" dirty="0"/>
          </a:p>
          <a:p>
            <a:r>
              <a:rPr kumimoji="1" lang="en-US" altLang="ja-JP" dirty="0"/>
              <a:t>T </a:t>
            </a:r>
            <a:r>
              <a:rPr kumimoji="1" lang="ja-JP" altLang="en-US" dirty="0"/>
              <a:t>から </a:t>
            </a:r>
            <a:r>
              <a:rPr kumimoji="1" lang="en-US" altLang="ja-JP" dirty="0"/>
              <a:t>F*T </a:t>
            </a:r>
            <a:r>
              <a:rPr kumimoji="1" lang="ja-JP" altLang="en-US" dirty="0"/>
              <a:t>を生成し、</a:t>
            </a:r>
            <a:endParaRPr kumimoji="1" lang="en-US" altLang="ja-JP" dirty="0"/>
          </a:p>
          <a:p>
            <a:r>
              <a:rPr kumimoji="1" lang="en-US" altLang="ja-JP" dirty="0"/>
              <a:t>F </a:t>
            </a:r>
            <a:r>
              <a:rPr kumimoji="1" lang="ja-JP" altLang="en-US" dirty="0"/>
              <a:t>から </a:t>
            </a:r>
            <a:r>
              <a:rPr kumimoji="1" lang="en-US" altLang="ja-JP" dirty="0"/>
              <a:t>a </a:t>
            </a:r>
            <a:r>
              <a:rPr kumimoji="1" lang="ja-JP" altLang="en-US" dirty="0"/>
              <a:t>を生成し、</a:t>
            </a:r>
            <a:endParaRPr kumimoji="1" lang="en-US" altLang="ja-JP" dirty="0"/>
          </a:p>
          <a:p>
            <a:r>
              <a:rPr kumimoji="1" lang="en-US" altLang="ja-JP" dirty="0"/>
              <a:t>T </a:t>
            </a:r>
            <a:r>
              <a:rPr kumimoji="1" lang="ja-JP" altLang="en-US" dirty="0"/>
              <a:t>から </a:t>
            </a:r>
            <a:r>
              <a:rPr kumimoji="1" lang="en-US" altLang="ja-JP" dirty="0"/>
              <a:t>F </a:t>
            </a:r>
            <a:r>
              <a:rPr kumimoji="1" lang="ja-JP" altLang="en-US" dirty="0"/>
              <a:t>を生成し</a:t>
            </a:r>
            <a:endParaRPr kumimoji="1" lang="en-US" altLang="ja-JP" dirty="0"/>
          </a:p>
          <a:p>
            <a:r>
              <a:rPr kumimoji="1" lang="en-US" altLang="ja-JP" dirty="0"/>
              <a:t>F </a:t>
            </a:r>
            <a:r>
              <a:rPr kumimoji="1" lang="ja-JP" altLang="en-US" dirty="0"/>
              <a:t>から </a:t>
            </a:r>
            <a:r>
              <a:rPr kumimoji="1" lang="en-US" altLang="ja-JP" dirty="0"/>
              <a:t>b </a:t>
            </a:r>
            <a:r>
              <a:rPr kumimoji="1" lang="ja-JP" altLang="en-US" dirty="0"/>
              <a:t>を生成します。</a:t>
            </a:r>
            <a:endParaRPr kumimoji="1" lang="en-US" altLang="ja-JP" dirty="0"/>
          </a:p>
          <a:p>
            <a:r>
              <a:rPr kumimoji="1" lang="ja-JP" altLang="en-US" dirty="0"/>
              <a:t>ここで次に来る入力は </a:t>
            </a:r>
            <a:r>
              <a:rPr kumimoji="1" lang="en-US" altLang="ja-JP" dirty="0"/>
              <a:t>“-” </a:t>
            </a:r>
            <a:r>
              <a:rPr kumimoji="1" lang="ja-JP" altLang="en-US" dirty="0"/>
              <a:t>ですが、成績規則 </a:t>
            </a:r>
            <a:r>
              <a:rPr kumimoji="1" lang="en-US" altLang="ja-JP" dirty="0"/>
              <a:t>“+” </a:t>
            </a:r>
            <a:r>
              <a:rPr kumimoji="1" lang="ja-JP" altLang="en-US" dirty="0"/>
              <a:t>と一致しません。</a:t>
            </a:r>
            <a:endParaRPr kumimoji="1" lang="en-US" altLang="ja-JP" dirty="0"/>
          </a:p>
          <a:p>
            <a:r>
              <a:rPr kumimoji="1" lang="ja-JP" altLang="en-US" dirty="0"/>
              <a:t>この場合は、ここまで戻ってやり直す必要があります。</a:t>
            </a:r>
            <a:endParaRPr kumimoji="1" lang="en-US" altLang="ja-JP" dirty="0"/>
          </a:p>
          <a:p>
            <a:r>
              <a:rPr kumimoji="1" lang="ja-JP" altLang="en-US" dirty="0"/>
              <a:t>このように、後戻り </a:t>
            </a:r>
            <a:r>
              <a:rPr kumimoji="1" lang="en-US" altLang="ja-JP" dirty="0"/>
              <a:t>backtracking </a:t>
            </a:r>
            <a:r>
              <a:rPr kumimoji="1" lang="ja-JP" altLang="en-US" dirty="0"/>
              <a:t>が起きると、</a:t>
            </a:r>
            <a:endParaRPr kumimoji="1" lang="en-US" altLang="ja-JP" dirty="0"/>
          </a:p>
          <a:p>
            <a:r>
              <a:rPr kumimoji="1" lang="ja-JP" altLang="en-US" dirty="0"/>
              <a:t>一度読んだ入力を再度読む必要があるため、効率が悪くなります。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42</a:t>
            </a:fld>
            <a:endParaRPr kumimoji="1" lang="ja-JP" altLang="en-US"/>
          </a:p>
        </p:txBody>
      </p:sp>
    </p:spTree>
    <p:extLst>
      <p:ext uri="{BB962C8B-B14F-4D97-AF65-F5344CB8AC3E}">
        <p14:creationId xmlns:p14="http://schemas.microsoft.com/office/powerpoint/2010/main" val="27205393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バックトラックが起きると効率が悪くなりますので、</a:t>
            </a:r>
            <a:endParaRPr kumimoji="1" lang="en-US" altLang="ja-JP" dirty="0"/>
          </a:p>
          <a:p>
            <a:r>
              <a:rPr kumimoji="1" lang="ja-JP" altLang="en-US" dirty="0"/>
              <a:t>バックトラックが起きないように文法を変形します。</a:t>
            </a:r>
            <a:endParaRPr kumimoji="1" lang="en-US" altLang="ja-JP" dirty="0"/>
          </a:p>
          <a:p>
            <a:r>
              <a:rPr kumimoji="1" lang="ja-JP" altLang="en-US" dirty="0"/>
              <a:t>ここで使うのが、左括り出し </a:t>
            </a:r>
            <a:r>
              <a:rPr kumimoji="1" lang="en-US" altLang="ja-JP" dirty="0"/>
              <a:t>left factoring </a:t>
            </a:r>
            <a:r>
              <a:rPr kumimoji="1" lang="ja-JP" altLang="en-US" dirty="0"/>
              <a:t>です。</a:t>
            </a:r>
            <a:endParaRPr kumimoji="1" lang="en-US" altLang="ja-JP" dirty="0"/>
          </a:p>
          <a:p>
            <a:r>
              <a:rPr kumimoji="1" lang="ja-JP" altLang="en-US" dirty="0"/>
              <a:t>左括り出しとは、右辺の先頭の共通部分を括り出すことです。</a:t>
            </a:r>
            <a:endParaRPr kumimoji="1" lang="en-US" altLang="ja-JP" dirty="0"/>
          </a:p>
          <a:p>
            <a:r>
              <a:rPr kumimoji="1" lang="ja-JP" altLang="en-US" dirty="0"/>
              <a:t>例えば、生成規則 </a:t>
            </a:r>
            <a:r>
              <a:rPr kumimoji="1" lang="en-US" altLang="ja-JP" dirty="0"/>
              <a:t>&lt;E&gt; ::= &lt;T&gt; “+” &lt;E&gt; | &lt;T&gt; “-” &lt;E&gt; | &lt;T&gt; </a:t>
            </a:r>
            <a:r>
              <a:rPr kumimoji="1" lang="ja-JP" altLang="en-US" dirty="0"/>
              <a:t>では、</a:t>
            </a:r>
            <a:endParaRPr kumimoji="1" lang="en-US" altLang="ja-JP" dirty="0"/>
          </a:p>
          <a:p>
            <a:r>
              <a:rPr kumimoji="1" lang="ja-JP" altLang="en-US" dirty="0"/>
              <a:t>先頭の </a:t>
            </a:r>
            <a:r>
              <a:rPr kumimoji="1" lang="en-US" altLang="ja-JP" dirty="0"/>
              <a:t>&lt;T&gt; </a:t>
            </a:r>
            <a:r>
              <a:rPr kumimoji="1" lang="ja-JP" altLang="en-US" dirty="0"/>
              <a:t>が共通しています。</a:t>
            </a:r>
            <a:endParaRPr kumimoji="1" lang="en-US" altLang="ja-JP" dirty="0"/>
          </a:p>
          <a:p>
            <a:r>
              <a:rPr kumimoji="1" lang="ja-JP" altLang="en-US" dirty="0"/>
              <a:t>そこで共通部分 </a:t>
            </a:r>
            <a:r>
              <a:rPr kumimoji="1" lang="en-US" altLang="ja-JP" dirty="0"/>
              <a:t>&lt;T&gt; </a:t>
            </a:r>
            <a:r>
              <a:rPr kumimoji="1" lang="ja-JP" altLang="en-US" dirty="0"/>
              <a:t>の後ろ部分を、新たな非終端記号 </a:t>
            </a:r>
            <a:r>
              <a:rPr kumimoji="1" lang="en-US" altLang="ja-JP" dirty="0"/>
              <a:t>&lt;E’&gt; </a:t>
            </a:r>
            <a:r>
              <a:rPr kumimoji="1" lang="ja-JP" altLang="en-US" dirty="0"/>
              <a:t>としてまとめます。</a:t>
            </a:r>
            <a:endParaRPr kumimoji="1" lang="en-US" altLang="ja-JP" dirty="0"/>
          </a:p>
          <a:p>
            <a:r>
              <a:rPr kumimoji="1" lang="ja-JP" altLang="en-US" dirty="0"/>
              <a:t>すると、</a:t>
            </a:r>
            <a:r>
              <a:rPr kumimoji="1" lang="en-US" altLang="ja-JP" dirty="0"/>
              <a:t>&lt;E&gt; ::= &lt;T&gt;&lt;E’&gt;</a:t>
            </a:r>
          </a:p>
          <a:p>
            <a:r>
              <a:rPr kumimoji="1" lang="en-US" altLang="ja-JP" dirty="0"/>
              <a:t>&lt;E’&gt; ::= “+” &lt;E&gt; | “-” &lt;E&gt; | ε </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43</a:t>
            </a:fld>
            <a:endParaRPr kumimoji="1" lang="ja-JP" altLang="en-US"/>
          </a:p>
        </p:txBody>
      </p:sp>
    </p:spTree>
    <p:extLst>
      <p:ext uri="{BB962C8B-B14F-4D97-AF65-F5344CB8AC3E}">
        <p14:creationId xmlns:p14="http://schemas.microsoft.com/office/powerpoint/2010/main" val="3016812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共通部分から後ろは括弧でまとめることもできます。</a:t>
            </a:r>
            <a:endParaRPr kumimoji="1" lang="en-US" altLang="ja-JP" dirty="0"/>
          </a:p>
          <a:p>
            <a:r>
              <a:rPr kumimoji="1" lang="ja-JP" altLang="en-US" dirty="0"/>
              <a:t>共通部分から後ろ、</a:t>
            </a:r>
            <a:r>
              <a:rPr kumimoji="1" lang="en-US" altLang="ja-JP" dirty="0"/>
              <a:t>”+” E | “-” E | ε </a:t>
            </a:r>
            <a:r>
              <a:rPr kumimoji="1" lang="ja-JP" altLang="en-US" dirty="0"/>
              <a:t>をまとめると、</a:t>
            </a:r>
            <a:endParaRPr kumimoji="1" lang="en-US" altLang="ja-JP" dirty="0"/>
          </a:p>
          <a:p>
            <a:r>
              <a:rPr kumimoji="1" lang="en-US" altLang="ja-JP" dirty="0"/>
              <a:t>&lt;E&gt; ::= &lt;T&gt; [ “+” &lt;E&gt; | “-” &lt;E&gt; ]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44</a:t>
            </a:fld>
            <a:endParaRPr kumimoji="1" lang="ja-JP" altLang="en-US"/>
          </a:p>
        </p:txBody>
      </p:sp>
    </p:spTree>
    <p:extLst>
      <p:ext uri="{BB962C8B-B14F-4D97-AF65-F5344CB8AC3E}">
        <p14:creationId xmlns:p14="http://schemas.microsoft.com/office/powerpoint/2010/main" val="37566167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右辺に縦棒が複数並んでいる場合でも同様に変形できます。</a:t>
            </a:r>
            <a:endParaRPr kumimoji="1" lang="en-US" altLang="ja-JP" dirty="0"/>
          </a:p>
          <a:p>
            <a:r>
              <a:rPr kumimoji="1" lang="ja-JP" altLang="en-US" dirty="0"/>
              <a:t>例えばこのような生成四則の場合、共通部分から後ろを表す新たな</a:t>
            </a:r>
            <a:endParaRPr kumimoji="1" lang="en-US" altLang="ja-JP" dirty="0"/>
          </a:p>
          <a:p>
            <a:r>
              <a:rPr kumimoji="1" lang="ja-JP" altLang="en-US" dirty="0"/>
              <a:t>非終端記号を導入します。</a:t>
            </a:r>
            <a:endParaRPr kumimoji="1" lang="en-US" altLang="ja-JP" dirty="0"/>
          </a:p>
          <a:p>
            <a:r>
              <a:rPr kumimoji="1" lang="en-US" altLang="ja-JP" dirty="0"/>
              <a:t>α </a:t>
            </a:r>
            <a:r>
              <a:rPr kumimoji="1" lang="ja-JP" altLang="en-US" dirty="0"/>
              <a:t>の後ろを、</a:t>
            </a:r>
            <a:r>
              <a:rPr kumimoji="1" lang="en-US" altLang="ja-JP" dirty="0"/>
              <a:t>&lt;A&gt; ::= α &lt;A’&gt; </a:t>
            </a:r>
            <a:r>
              <a:rPr kumimoji="1" lang="ja-JP" altLang="en-US" dirty="0"/>
              <a:t>としてまとめ、</a:t>
            </a:r>
            <a:endParaRPr kumimoji="1" lang="en-US" altLang="ja-JP" dirty="0"/>
          </a:p>
          <a:p>
            <a:r>
              <a:rPr kumimoji="1" lang="ja-JP" altLang="en-US" dirty="0"/>
              <a:t>共通部分がないものはそのまま後ろにつけます。</a:t>
            </a:r>
            <a:endParaRPr kumimoji="1" lang="en-US" altLang="ja-JP" dirty="0"/>
          </a:p>
          <a:p>
            <a:r>
              <a:rPr kumimoji="1" lang="ja-JP" altLang="en-US" dirty="0"/>
              <a:t>例えば </a:t>
            </a:r>
            <a:r>
              <a:rPr kumimoji="1" lang="en-US" altLang="ja-JP" dirty="0"/>
              <a:t>if </a:t>
            </a:r>
            <a:r>
              <a:rPr kumimoji="1" lang="ja-JP" altLang="en-US" dirty="0"/>
              <a:t>文の場合、共通する部分は </a:t>
            </a:r>
            <a:r>
              <a:rPr kumimoji="1" lang="en-US" altLang="ja-JP" dirty="0"/>
              <a:t>“if” “(“ &lt;exp&gt; “)” &lt;statement&gt;</a:t>
            </a:r>
          </a:p>
          <a:p>
            <a:r>
              <a:rPr kumimoji="1" lang="ja-JP" altLang="en-US" dirty="0"/>
              <a:t>ですので、その後ろ、</a:t>
            </a:r>
            <a:r>
              <a:rPr kumimoji="1" lang="en-US" altLang="ja-JP" dirty="0"/>
              <a:t>ε </a:t>
            </a:r>
            <a:r>
              <a:rPr kumimoji="1" lang="ja-JP" altLang="en-US" dirty="0"/>
              <a:t>と </a:t>
            </a:r>
            <a:r>
              <a:rPr kumimoji="1" lang="en-US" altLang="ja-JP" dirty="0"/>
              <a:t>”else” &lt;statement&gt; </a:t>
            </a:r>
            <a:r>
              <a:rPr kumimoji="1" lang="ja-JP" altLang="en-US" dirty="0"/>
              <a:t>を</a:t>
            </a:r>
            <a:endParaRPr kumimoji="1" lang="en-US" altLang="ja-JP" dirty="0"/>
          </a:p>
          <a:p>
            <a:r>
              <a:rPr kumimoji="1" lang="ja-JP" altLang="en-US" dirty="0"/>
              <a:t>新たな非終端記号 </a:t>
            </a:r>
            <a:r>
              <a:rPr kumimoji="1" lang="en-US" altLang="ja-JP" dirty="0"/>
              <a:t>&lt;else&gt; </a:t>
            </a:r>
            <a:r>
              <a:rPr kumimoji="1" lang="ja-JP" altLang="en-US" dirty="0"/>
              <a:t>としてまとめます。</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45</a:t>
            </a:fld>
            <a:endParaRPr kumimoji="1" lang="ja-JP" altLang="en-US"/>
          </a:p>
        </p:txBody>
      </p:sp>
    </p:spTree>
    <p:extLst>
      <p:ext uri="{BB962C8B-B14F-4D97-AF65-F5344CB8AC3E}">
        <p14:creationId xmlns:p14="http://schemas.microsoft.com/office/powerpoint/2010/main" val="31074261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共通部分から後ろを括弧でまとめることもできます。</a:t>
            </a:r>
            <a:endParaRPr kumimoji="1" lang="en-US" altLang="ja-JP" dirty="0"/>
          </a:p>
          <a:p>
            <a:r>
              <a:rPr kumimoji="1" lang="en-US" altLang="ja-JP" dirty="0"/>
              <a:t>α </a:t>
            </a:r>
            <a:r>
              <a:rPr kumimoji="1" lang="ja-JP" altLang="en-US" dirty="0"/>
              <a:t>の後に、後ろに来るものを括弧でまとめます。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if </a:t>
            </a:r>
            <a:r>
              <a:rPr kumimoji="1" lang="ja-JP" altLang="en-US" dirty="0"/>
              <a:t>文の場合、共通部分から後ろは </a:t>
            </a:r>
            <a:r>
              <a:rPr kumimoji="1" lang="en-US" altLang="ja-JP" dirty="0"/>
              <a:t>ε </a:t>
            </a:r>
            <a:r>
              <a:rPr kumimoji="1" lang="ja-JP" altLang="en-US" dirty="0"/>
              <a:t>と </a:t>
            </a:r>
            <a:r>
              <a:rPr kumimoji="1" lang="en-US" altLang="ja-JP" dirty="0"/>
              <a:t>”else” &lt;statement&gt; </a:t>
            </a:r>
            <a:r>
              <a:rPr kumimoji="1" lang="ja-JP" altLang="en-US" dirty="0"/>
              <a:t>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ε </a:t>
            </a:r>
            <a:r>
              <a:rPr kumimoji="1" lang="ja-JP" altLang="en-US" dirty="0"/>
              <a:t>がありますので、</a:t>
            </a:r>
            <a:r>
              <a:rPr kumimoji="1" lang="en-US" altLang="ja-JP" dirty="0"/>
              <a:t>”else” &lt;statement&gt; </a:t>
            </a:r>
            <a:r>
              <a:rPr kumimoji="1" lang="ja-JP" altLang="en-US" dirty="0"/>
              <a:t>はあってもいいし無くてもいい、ということになります。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ですので、</a:t>
            </a:r>
            <a:r>
              <a:rPr kumimoji="1" lang="en-US" altLang="ja-JP" dirty="0"/>
              <a:t>”if” “(“ &lt;exp&gt; “)” &lt;statement&gt; [ “else” &lt;statement&gt; ] </a:t>
            </a:r>
            <a:r>
              <a:rPr kumimoji="1" lang="ja-JP" altLang="en-US" dirty="0"/>
              <a:t>と括れます。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46</a:t>
            </a:fld>
            <a:endParaRPr kumimoji="1" lang="ja-JP" altLang="en-US"/>
          </a:p>
        </p:txBody>
      </p:sp>
    </p:spTree>
    <p:extLst>
      <p:ext uri="{BB962C8B-B14F-4D97-AF65-F5344CB8AC3E}">
        <p14:creationId xmlns:p14="http://schemas.microsoft.com/office/powerpoint/2010/main" val="21727416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今度はこちらの生成規則で考えてみましょう。</a:t>
            </a:r>
            <a:endParaRPr kumimoji="1" lang="en-US" altLang="ja-JP" dirty="0"/>
          </a:p>
          <a:p>
            <a:r>
              <a:rPr kumimoji="1" lang="ja-JP" altLang="en-US" dirty="0"/>
              <a:t>右辺の先頭部分で、</a:t>
            </a:r>
            <a:r>
              <a:rPr kumimoji="1" lang="en-US" altLang="ja-JP" dirty="0"/>
              <a:t>&lt;T&gt; </a:t>
            </a:r>
            <a:r>
              <a:rPr kumimoji="1" lang="ja-JP" altLang="en-US" dirty="0"/>
              <a:t>と </a:t>
            </a:r>
            <a:r>
              <a:rPr kumimoji="1" lang="en-US" altLang="ja-JP" dirty="0"/>
              <a:t>&lt;F&gt; </a:t>
            </a:r>
            <a:r>
              <a:rPr kumimoji="1" lang="ja-JP" altLang="en-US" dirty="0"/>
              <a:t>が共通していますので、</a:t>
            </a:r>
            <a:endParaRPr kumimoji="1" lang="en-US" altLang="ja-JP" dirty="0"/>
          </a:p>
          <a:p>
            <a:r>
              <a:rPr kumimoji="1" lang="ja-JP" altLang="en-US" dirty="0"/>
              <a:t>そこから後ろを新たな非終端記号でくくると、</a:t>
            </a:r>
            <a:endParaRPr kumimoji="1" lang="en-US" altLang="ja-JP" dirty="0"/>
          </a:p>
          <a:p>
            <a:r>
              <a:rPr kumimoji="1" lang="ja-JP" altLang="en-US" dirty="0"/>
              <a:t>このような生成規則になります。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47</a:t>
            </a:fld>
            <a:endParaRPr kumimoji="1" lang="ja-JP" altLang="en-US"/>
          </a:p>
        </p:txBody>
      </p:sp>
    </p:spTree>
    <p:extLst>
      <p:ext uri="{BB962C8B-B14F-4D97-AF65-F5344CB8AC3E}">
        <p14:creationId xmlns:p14="http://schemas.microsoft.com/office/powerpoint/2010/main" val="20594812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共通部分から後ろを括弧で括るとこうなります。</a:t>
            </a:r>
            <a:endParaRPr kumimoji="1" lang="en-US" altLang="ja-JP" dirty="0"/>
          </a:p>
          <a:p>
            <a:r>
              <a:rPr kumimoji="1" lang="en-US" altLang="ja-JP" dirty="0"/>
              <a:t>ε </a:t>
            </a:r>
            <a:r>
              <a:rPr kumimoji="1" lang="ja-JP" altLang="en-US" dirty="0"/>
              <a:t>がありますので、後ろ部分はあってもいいしなくてもいい、ということですので、</a:t>
            </a:r>
            <a:endParaRPr kumimoji="1" lang="en-US" altLang="ja-JP" dirty="0"/>
          </a:p>
          <a:p>
            <a:r>
              <a:rPr kumimoji="1" lang="ja-JP" altLang="en-US" dirty="0"/>
              <a:t>大括弧でくくります。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48</a:t>
            </a:fld>
            <a:endParaRPr kumimoji="1" lang="ja-JP" altLang="en-US"/>
          </a:p>
        </p:txBody>
      </p:sp>
    </p:spTree>
    <p:extLst>
      <p:ext uri="{BB962C8B-B14F-4D97-AF65-F5344CB8AC3E}">
        <p14:creationId xmlns:p14="http://schemas.microsoft.com/office/powerpoint/2010/main" val="29641044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左括り出しをすることで、バックトラックを無くせます。</a:t>
            </a:r>
            <a:endParaRPr kumimoji="1" lang="en-US" altLang="ja-JP" dirty="0"/>
          </a:p>
          <a:p>
            <a:r>
              <a:rPr kumimoji="1" lang="ja-JP" altLang="en-US" dirty="0"/>
              <a:t>左括り出しした生成規則に対して、入力 </a:t>
            </a:r>
            <a:r>
              <a:rPr kumimoji="1" lang="en-US" altLang="ja-JP" dirty="0"/>
              <a:t>a*b-c*d </a:t>
            </a:r>
            <a:r>
              <a:rPr kumimoji="1" lang="ja-JP" altLang="en-US" dirty="0"/>
              <a:t>を解析します。</a:t>
            </a:r>
            <a:endParaRPr kumimoji="1" lang="en-US" altLang="ja-JP" dirty="0"/>
          </a:p>
          <a:p>
            <a:r>
              <a:rPr kumimoji="1" lang="en-US" altLang="ja-JP" dirty="0"/>
              <a:t>E </a:t>
            </a:r>
            <a:r>
              <a:rPr kumimoji="1" lang="ja-JP" altLang="en-US" dirty="0"/>
              <a:t>から </a:t>
            </a:r>
            <a:r>
              <a:rPr kumimoji="1" lang="en-US" altLang="ja-JP" dirty="0"/>
              <a:t>TE’ </a:t>
            </a:r>
            <a:r>
              <a:rPr kumimoji="1" lang="ja-JP" altLang="en-US" dirty="0"/>
              <a:t>となり、</a:t>
            </a:r>
            <a:endParaRPr kumimoji="1" lang="en-US" altLang="ja-JP" dirty="0"/>
          </a:p>
          <a:p>
            <a:r>
              <a:rPr kumimoji="1" lang="en-US" altLang="ja-JP" dirty="0"/>
              <a:t>T </a:t>
            </a:r>
            <a:r>
              <a:rPr kumimoji="1" lang="ja-JP" altLang="en-US" dirty="0"/>
              <a:t>から </a:t>
            </a:r>
            <a:r>
              <a:rPr kumimoji="1" lang="en-US" altLang="ja-JP" dirty="0"/>
              <a:t>FT’ </a:t>
            </a:r>
            <a:r>
              <a:rPr kumimoji="1" lang="ja-JP" altLang="en-US" dirty="0"/>
              <a:t>となり、</a:t>
            </a:r>
            <a:endParaRPr kumimoji="1" lang="en-US" altLang="ja-JP" dirty="0"/>
          </a:p>
          <a:p>
            <a:r>
              <a:rPr kumimoji="1" lang="en-US" altLang="ja-JP" dirty="0"/>
              <a:t>F </a:t>
            </a:r>
            <a:r>
              <a:rPr kumimoji="1" lang="ja-JP" altLang="en-US" dirty="0"/>
              <a:t>から </a:t>
            </a:r>
            <a:r>
              <a:rPr kumimoji="1" lang="en-US" altLang="ja-JP" dirty="0"/>
              <a:t>a </a:t>
            </a:r>
            <a:r>
              <a:rPr kumimoji="1" lang="ja-JP" altLang="en-US" dirty="0"/>
              <a:t>となり、</a:t>
            </a:r>
            <a:endParaRPr kumimoji="1" lang="en-US" altLang="ja-JP" dirty="0"/>
          </a:p>
          <a:p>
            <a:r>
              <a:rPr kumimoji="1" lang="en-US" altLang="ja-JP" dirty="0"/>
              <a:t>T’ </a:t>
            </a:r>
            <a:r>
              <a:rPr kumimoji="1" lang="ja-JP" altLang="en-US" dirty="0"/>
              <a:t>から </a:t>
            </a:r>
            <a:r>
              <a:rPr kumimoji="1" lang="en-US" altLang="ja-JP" dirty="0"/>
              <a:t>*b </a:t>
            </a:r>
            <a:r>
              <a:rPr kumimoji="1" lang="ja-JP" altLang="en-US" dirty="0"/>
              <a:t>となり、</a:t>
            </a:r>
            <a:endParaRPr kumimoji="1" lang="en-US" altLang="ja-JP" dirty="0"/>
          </a:p>
          <a:p>
            <a:r>
              <a:rPr kumimoji="1" lang="en-US" altLang="ja-JP" dirty="0"/>
              <a:t>E’ </a:t>
            </a:r>
            <a:r>
              <a:rPr kumimoji="1" lang="ja-JP" altLang="en-US" dirty="0"/>
              <a:t>から </a:t>
            </a:r>
            <a:r>
              <a:rPr kumimoji="1" lang="en-US" altLang="ja-JP" dirty="0"/>
              <a:t>–T </a:t>
            </a:r>
            <a:r>
              <a:rPr kumimoji="1" lang="ja-JP" altLang="en-US" dirty="0"/>
              <a:t>となり、</a:t>
            </a:r>
            <a:endParaRPr kumimoji="1" lang="en-US" altLang="ja-JP" dirty="0"/>
          </a:p>
          <a:p>
            <a:r>
              <a:rPr kumimoji="1" lang="en-US" altLang="ja-JP" dirty="0"/>
              <a:t>T </a:t>
            </a:r>
            <a:r>
              <a:rPr kumimoji="1" lang="ja-JP" altLang="en-US" dirty="0"/>
              <a:t>から </a:t>
            </a:r>
            <a:r>
              <a:rPr kumimoji="1" lang="en-US" altLang="ja-JP" dirty="0"/>
              <a:t>FT’ </a:t>
            </a:r>
            <a:r>
              <a:rPr kumimoji="1" lang="ja-JP" altLang="en-US" dirty="0"/>
              <a:t>となります。</a:t>
            </a:r>
            <a:endParaRPr kumimoji="1" lang="en-US" altLang="ja-JP" dirty="0"/>
          </a:p>
          <a:p>
            <a:r>
              <a:rPr kumimoji="1" lang="ja-JP" altLang="en-US" dirty="0"/>
              <a:t>このようにバックトラック無しに解析可能です。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49</a:t>
            </a:fld>
            <a:endParaRPr kumimoji="1" lang="ja-JP" altLang="en-US"/>
          </a:p>
        </p:txBody>
      </p:sp>
    </p:spTree>
    <p:extLst>
      <p:ext uri="{BB962C8B-B14F-4D97-AF65-F5344CB8AC3E}">
        <p14:creationId xmlns:p14="http://schemas.microsoft.com/office/powerpoint/2010/main" val="108747699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左括り出しが必要な生成規則は、</a:t>
            </a:r>
            <a:endParaRPr kumimoji="1" lang="en-US" altLang="ja-JP" dirty="0"/>
          </a:p>
          <a:p>
            <a:r>
              <a:rPr kumimoji="1" lang="ja-JP" altLang="en-US" dirty="0"/>
              <a:t>非決定性有限オートマトンに対応します。</a:t>
            </a:r>
            <a:endParaRPr kumimoji="1" lang="en-US" altLang="ja-JP" dirty="0"/>
          </a:p>
          <a:p>
            <a:r>
              <a:rPr kumimoji="1" lang="ja-JP" altLang="en-US" dirty="0"/>
              <a:t>こちらの生成規則は、このような非決定性有限オートマトンに対応します。</a:t>
            </a:r>
            <a:endParaRPr kumimoji="1" lang="en-US" altLang="ja-JP" dirty="0"/>
          </a:p>
          <a:p>
            <a:r>
              <a:rPr kumimoji="1" lang="ja-JP" altLang="en-US" dirty="0"/>
              <a:t>このオートマトンでは、非終端記号 </a:t>
            </a:r>
            <a:r>
              <a:rPr kumimoji="1" lang="en-US" altLang="ja-JP" dirty="0"/>
              <a:t>&lt;T&gt; </a:t>
            </a:r>
            <a:r>
              <a:rPr kumimoji="1" lang="ja-JP" altLang="en-US" dirty="0"/>
              <a:t>に対する遷移が複数あります。</a:t>
            </a:r>
            <a:endParaRPr kumimoji="1" lang="en-US" altLang="ja-JP" dirty="0"/>
          </a:p>
          <a:p>
            <a:r>
              <a:rPr kumimoji="1" lang="ja-JP" altLang="en-US" dirty="0"/>
              <a:t>この生成規則を左括り出しすると、このような生成規則が得らえれます。</a:t>
            </a:r>
            <a:endParaRPr kumimoji="1" lang="en-US" altLang="ja-JP" dirty="0"/>
          </a:p>
          <a:p>
            <a:r>
              <a:rPr kumimoji="1" lang="ja-JP" altLang="en-US" dirty="0"/>
              <a:t>この生成規則に対応するオートマトンは、このような決定性有限オートマトンになります。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50</a:t>
            </a:fld>
            <a:endParaRPr kumimoji="1" lang="ja-JP" altLang="en-US"/>
          </a:p>
        </p:txBody>
      </p:sp>
    </p:spTree>
    <p:extLst>
      <p:ext uri="{BB962C8B-B14F-4D97-AF65-F5344CB8AC3E}">
        <p14:creationId xmlns:p14="http://schemas.microsoft.com/office/powerpoint/2010/main" val="3514909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Var_decl</a:t>
            </a:r>
            <a:r>
              <a:rPr kumimoji="1" lang="en-US" altLang="ja-JP" dirty="0"/>
              <a:t> </a:t>
            </a:r>
            <a:r>
              <a:rPr kumimoji="1" lang="ja-JP" altLang="en-US" dirty="0"/>
              <a:t>変数宣言では変数の名前と型を宣言します。</a:t>
            </a:r>
            <a:endParaRPr kumimoji="1" lang="en-US" altLang="ja-JP" dirty="0"/>
          </a:p>
          <a:p>
            <a:r>
              <a:rPr kumimoji="1" lang="en-US" altLang="ja-JP" dirty="0"/>
              <a:t>K22</a:t>
            </a:r>
            <a:r>
              <a:rPr kumimoji="1" lang="ja-JP" altLang="en-US" dirty="0"/>
              <a:t>言語では、変数として使えるのは </a:t>
            </a:r>
            <a:r>
              <a:rPr kumimoji="1" lang="en-US" altLang="ja-JP" dirty="0"/>
              <a:t>int </a:t>
            </a:r>
            <a:r>
              <a:rPr kumimoji="1" lang="ja-JP" altLang="en-US" dirty="0"/>
              <a:t>型のみですので、</a:t>
            </a:r>
            <a:endParaRPr kumimoji="1" lang="en-US" altLang="ja-JP" dirty="0"/>
          </a:p>
          <a:p>
            <a:r>
              <a:rPr kumimoji="1" lang="ja-JP" altLang="en-US" dirty="0"/>
              <a:t>変数宣言は </a:t>
            </a:r>
            <a:r>
              <a:rPr kumimoji="1" lang="en-US" altLang="ja-JP" dirty="0"/>
              <a:t>int </a:t>
            </a:r>
            <a:r>
              <a:rPr kumimoji="1" lang="ja-JP" altLang="en-US" dirty="0"/>
              <a:t>の後に変数名が並びます。</a:t>
            </a:r>
            <a:endParaRPr kumimoji="1" lang="en-US" altLang="ja-JP" dirty="0"/>
          </a:p>
          <a:p>
            <a:r>
              <a:rPr kumimoji="1" lang="en-US" altLang="ja-JP" dirty="0"/>
              <a:t>Name_list </a:t>
            </a:r>
            <a:r>
              <a:rPr kumimoji="1" lang="ja-JP" altLang="en-US" dirty="0"/>
              <a:t>変数名列は、右辺にも </a:t>
            </a:r>
            <a:r>
              <a:rPr kumimoji="1" lang="en-US" altLang="ja-JP" dirty="0"/>
              <a:t>Name_list </a:t>
            </a:r>
            <a:r>
              <a:rPr kumimoji="1" lang="ja-JP" altLang="en-US" dirty="0"/>
              <a:t>が来ます。</a:t>
            </a:r>
            <a:endParaRPr kumimoji="1" lang="en-US" altLang="ja-JP" dirty="0"/>
          </a:p>
          <a:p>
            <a:r>
              <a:rPr kumimoji="1" lang="ja-JP" altLang="en-US" dirty="0"/>
              <a:t>つまり再帰的に定義されています。</a:t>
            </a:r>
            <a:endParaRPr kumimoji="1" lang="en-US" altLang="ja-JP" dirty="0"/>
          </a:p>
          <a:p>
            <a:r>
              <a:rPr kumimoji="1" lang="en-US" altLang="ja-JP" dirty="0" err="1"/>
              <a:t>Constant_list</a:t>
            </a:r>
            <a:r>
              <a:rPr kumimoji="1" lang="en-US" altLang="ja-JP" dirty="0"/>
              <a:t> </a:t>
            </a:r>
            <a:r>
              <a:rPr kumimoji="1" lang="ja-JP" altLang="en-US" dirty="0"/>
              <a:t>定数列も同様に再帰が使われています。</a:t>
            </a:r>
            <a:endParaRPr kumimoji="1" lang="en-US" altLang="ja-JP" dirty="0"/>
          </a:p>
          <a:p>
            <a:r>
              <a:rPr kumimoji="1" lang="ja-JP" altLang="en-US" dirty="0"/>
              <a:t>配列は</a:t>
            </a:r>
            <a:r>
              <a:rPr kumimoji="1" lang="en-US" altLang="ja-JP" dirty="0"/>
              <a:t>1</a:t>
            </a:r>
            <a:r>
              <a:rPr kumimoji="1" lang="ja-JP" altLang="en-US" dirty="0"/>
              <a:t>次元配列のみですが、</a:t>
            </a:r>
            <a:endParaRPr kumimoji="1" lang="en-US" altLang="ja-JP" dirty="0"/>
          </a:p>
          <a:p>
            <a:r>
              <a:rPr kumimoji="1" lang="ja-JP" altLang="en-US" dirty="0"/>
              <a:t>余裕がある人はマクロ構文にこのような</a:t>
            </a:r>
            <a:r>
              <a:rPr kumimoji="1" lang="en-US" altLang="ja-JP" dirty="0"/>
              <a:t>2</a:t>
            </a:r>
            <a:r>
              <a:rPr kumimoji="1" lang="ja-JP" altLang="en-US" dirty="0"/>
              <a:t>次元配列を加えてみてください。</a:t>
            </a:r>
            <a:endParaRPr kumimoji="1" lang="en-US" altLang="ja-JP" dirty="0"/>
          </a:p>
          <a:p>
            <a:r>
              <a:rPr kumimoji="1" lang="ja-JP" altLang="en-US" dirty="0"/>
              <a:t>変数の宣言では、スカラー変数は初期値代入ができます。</a:t>
            </a:r>
            <a:endParaRPr kumimoji="1" lang="en-US" altLang="ja-JP" dirty="0"/>
          </a:p>
          <a:p>
            <a:r>
              <a:rPr kumimoji="1" lang="ja-JP" altLang="en-US" dirty="0"/>
              <a:t>また、配列は、</a:t>
            </a:r>
            <a:r>
              <a:rPr kumimoji="1" lang="en-US" altLang="ja-JP" dirty="0"/>
              <a:t>a[10] </a:t>
            </a:r>
            <a:r>
              <a:rPr kumimoji="1" lang="ja-JP" altLang="en-US" dirty="0"/>
              <a:t>のように大きさを指定するか、</a:t>
            </a:r>
            <a:endParaRPr kumimoji="1" lang="en-US" altLang="ja-JP" dirty="0"/>
          </a:p>
          <a:p>
            <a:r>
              <a:rPr kumimoji="1" lang="en-US" altLang="ja-JP" dirty="0"/>
              <a:t>b[] = {‘a’, ‘b’, ‘c’ } </a:t>
            </a:r>
            <a:r>
              <a:rPr kumimoji="1" lang="ja-JP" altLang="en-US" dirty="0"/>
              <a:t>のように初期値の並びを指定します。</a:t>
            </a:r>
            <a:endParaRPr kumimoji="1" lang="en-US" altLang="ja-JP" dirty="0"/>
          </a:p>
          <a:p>
            <a:r>
              <a:rPr kumimoji="1" lang="ja-JP" altLang="en-US" dirty="0"/>
              <a:t>初期値の並びを指定し場合、配列のサイズは指定した要素の数になります。</a:t>
            </a:r>
            <a:endParaRPr kumimoji="1" lang="en-US" altLang="ja-JP" dirty="0"/>
          </a:p>
          <a:p>
            <a:r>
              <a:rPr kumimoji="1" lang="ja-JP" altLang="en-US" dirty="0"/>
              <a:t>この場合配列 </a:t>
            </a:r>
            <a:r>
              <a:rPr kumimoji="1" lang="en-US" altLang="ja-JP" dirty="0"/>
              <a:t>b </a:t>
            </a:r>
            <a:r>
              <a:rPr kumimoji="1" lang="ja-JP" altLang="en-US" dirty="0"/>
              <a:t>初期値として </a:t>
            </a:r>
            <a:r>
              <a:rPr kumimoji="1" lang="en-US" altLang="ja-JP" dirty="0"/>
              <a:t>’a’, ‘b’, ‘c’ </a:t>
            </a:r>
            <a:r>
              <a:rPr kumimoji="1" lang="ja-JP" altLang="en-US" dirty="0"/>
              <a:t>の</a:t>
            </a:r>
            <a:r>
              <a:rPr kumimoji="1" lang="en-US" altLang="ja-JP" dirty="0"/>
              <a:t>3</a:t>
            </a:r>
            <a:r>
              <a:rPr kumimoji="1" lang="ja-JP" altLang="en-US" dirty="0"/>
              <a:t>つの要素が指定されていますので、</a:t>
            </a:r>
            <a:endParaRPr kumimoji="1" lang="en-US" altLang="ja-JP" dirty="0"/>
          </a:p>
          <a:p>
            <a:r>
              <a:rPr kumimoji="1" lang="ja-JP" altLang="en-US" dirty="0"/>
              <a:t>配列 </a:t>
            </a:r>
            <a:r>
              <a:rPr kumimoji="1" lang="en-US" altLang="ja-JP" dirty="0"/>
              <a:t>b </a:t>
            </a:r>
            <a:r>
              <a:rPr kumimoji="1" lang="ja-JP" altLang="en-US" dirty="0"/>
              <a:t>の大きさは</a:t>
            </a:r>
            <a:r>
              <a:rPr kumimoji="1" lang="en-US" altLang="ja-JP" dirty="0"/>
              <a:t>3</a:t>
            </a:r>
            <a:r>
              <a:rPr kumimoji="1" lang="ja-JP" altLang="en-US" dirty="0"/>
              <a:t>になります。</a:t>
            </a:r>
            <a:endParaRPr kumimoji="1" lang="en-US" altLang="ja-JP" dirty="0"/>
          </a:p>
          <a:p>
            <a:r>
              <a:rPr kumimoji="1" lang="ja-JP" altLang="en-US" dirty="0"/>
              <a:t>また、初期値として文字列を指定することもできます。</a:t>
            </a:r>
            <a:endParaRPr kumimoji="1" lang="en-US" altLang="ja-JP" dirty="0"/>
          </a:p>
          <a:p>
            <a:r>
              <a:rPr kumimoji="1" lang="ja-JP" altLang="en-US" dirty="0"/>
              <a:t>この場合は配列の大きさは指定した文字列の文字数になります。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a:t>
            </a:fld>
            <a:endParaRPr kumimoji="1" lang="ja-JP" altLang="en-US"/>
          </a:p>
        </p:txBody>
      </p:sp>
    </p:spTree>
    <p:extLst>
      <p:ext uri="{BB962C8B-B14F-4D97-AF65-F5344CB8AC3E}">
        <p14:creationId xmlns:p14="http://schemas.microsoft.com/office/powerpoint/2010/main" val="26492076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多くの場合、左括り出しをすることでバックトラックを無くせます。</a:t>
            </a:r>
            <a:endParaRPr kumimoji="1" lang="en-US" altLang="ja-JP" dirty="0"/>
          </a:p>
          <a:p>
            <a:r>
              <a:rPr kumimoji="1" lang="ja-JP" altLang="en-US" dirty="0"/>
              <a:t>しかし、左括り出しをすれば必ずしもバックトラックを無くせるとは限りません。</a:t>
            </a:r>
            <a:endParaRPr kumimoji="1" lang="en-US" altLang="ja-JP" dirty="0"/>
          </a:p>
          <a:p>
            <a:r>
              <a:rPr kumimoji="1" lang="ja-JP" altLang="en-US" dirty="0"/>
              <a:t>例えば、このような生成規則を考えます。</a:t>
            </a:r>
            <a:endParaRPr kumimoji="1" lang="en-US" altLang="ja-JP" dirty="0"/>
          </a:p>
          <a:p>
            <a:r>
              <a:rPr kumimoji="1" lang="ja-JP" altLang="en-US" dirty="0"/>
              <a:t>この生成規則に左括り出しをするとこうなります。</a:t>
            </a:r>
            <a:endParaRPr kumimoji="1" lang="en-US" altLang="ja-JP" dirty="0"/>
          </a:p>
          <a:p>
            <a:r>
              <a:rPr kumimoji="1" lang="ja-JP" altLang="en-US" dirty="0"/>
              <a:t>ここで入力 </a:t>
            </a:r>
            <a:r>
              <a:rPr kumimoji="1" lang="en-US" altLang="ja-JP" dirty="0" err="1"/>
              <a:t>abcd</a:t>
            </a:r>
            <a:r>
              <a:rPr kumimoji="1" lang="en-US" altLang="ja-JP" dirty="0"/>
              <a:t> </a:t>
            </a:r>
            <a:r>
              <a:rPr kumimoji="1" lang="ja-JP" altLang="en-US" dirty="0"/>
              <a:t>を解析します。</a:t>
            </a:r>
            <a:endParaRPr kumimoji="1" lang="en-US" altLang="ja-JP" dirty="0"/>
          </a:p>
          <a:p>
            <a:r>
              <a:rPr kumimoji="1" lang="en-US" altLang="ja-JP" dirty="0"/>
              <a:t>S </a:t>
            </a:r>
            <a:r>
              <a:rPr kumimoji="1" lang="ja-JP" altLang="en-US" dirty="0"/>
              <a:t>から </a:t>
            </a:r>
            <a:r>
              <a:rPr kumimoji="1" lang="en-US" altLang="ja-JP" dirty="0" err="1"/>
              <a:t>aBcd</a:t>
            </a:r>
            <a:r>
              <a:rPr kumimoji="1" lang="en-US" altLang="ja-JP" dirty="0"/>
              <a:t> </a:t>
            </a:r>
            <a:r>
              <a:rPr kumimoji="1" lang="ja-JP" altLang="en-US" dirty="0"/>
              <a:t>となり、</a:t>
            </a:r>
            <a:endParaRPr kumimoji="1" lang="en-US" altLang="ja-JP" dirty="0"/>
          </a:p>
          <a:p>
            <a:r>
              <a:rPr kumimoji="1" lang="en-US" altLang="ja-JP" dirty="0"/>
              <a:t>B </a:t>
            </a:r>
            <a:r>
              <a:rPr kumimoji="1" lang="ja-JP" altLang="en-US" dirty="0"/>
              <a:t>から</a:t>
            </a:r>
            <a:r>
              <a:rPr kumimoji="1" lang="en-US" altLang="ja-JP" dirty="0"/>
              <a:t> </a:t>
            </a:r>
            <a:r>
              <a:rPr kumimoji="1" lang="en-US" altLang="ja-JP" dirty="0" err="1"/>
              <a:t>bB</a:t>
            </a:r>
            <a:r>
              <a:rPr kumimoji="1" lang="en-US" altLang="ja-JP" dirty="0"/>
              <a:t>’ </a:t>
            </a:r>
            <a:r>
              <a:rPr kumimoji="1" lang="ja-JP" altLang="en-US" dirty="0"/>
              <a:t>となり、</a:t>
            </a:r>
            <a:r>
              <a:rPr kumimoji="1" lang="en-US" altLang="ja-JP" dirty="0"/>
              <a:t>B’ </a:t>
            </a:r>
            <a:r>
              <a:rPr kumimoji="1" lang="ja-JP" altLang="en-US" dirty="0"/>
              <a:t>から </a:t>
            </a:r>
            <a:r>
              <a:rPr kumimoji="1" lang="en-US" altLang="ja-JP" dirty="0"/>
              <a:t>c </a:t>
            </a:r>
            <a:r>
              <a:rPr kumimoji="1" lang="ja-JP" altLang="en-US" dirty="0"/>
              <a:t>となったところで、</a:t>
            </a:r>
            <a:endParaRPr kumimoji="1" lang="en-US" altLang="ja-JP" dirty="0"/>
          </a:p>
          <a:p>
            <a:r>
              <a:rPr kumimoji="1" lang="ja-JP" altLang="en-US" dirty="0"/>
              <a:t>次の入力は </a:t>
            </a:r>
            <a:r>
              <a:rPr kumimoji="1" lang="en-US" altLang="ja-JP" dirty="0"/>
              <a:t>d, </a:t>
            </a:r>
            <a:r>
              <a:rPr kumimoji="1" lang="ja-JP" altLang="en-US" dirty="0"/>
              <a:t>生成規則は </a:t>
            </a:r>
            <a:r>
              <a:rPr kumimoji="1" lang="en-US" altLang="ja-JP" dirty="0"/>
              <a:t>c </a:t>
            </a:r>
            <a:r>
              <a:rPr kumimoji="1" lang="ja-JP" altLang="en-US" dirty="0"/>
              <a:t>となり不一致は発生します。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51</a:t>
            </a:fld>
            <a:endParaRPr kumimoji="1" lang="ja-JP" altLang="en-US"/>
          </a:p>
        </p:txBody>
      </p:sp>
    </p:spTree>
    <p:extLst>
      <p:ext uri="{BB962C8B-B14F-4D97-AF65-F5344CB8AC3E}">
        <p14:creationId xmlns:p14="http://schemas.microsoft.com/office/powerpoint/2010/main" val="411582538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この生成規則は、こちらの非決定性有限オートマトンに対応します。</a:t>
            </a:r>
            <a:endParaRPr kumimoji="1" lang="en-US" altLang="ja-JP" dirty="0"/>
          </a:p>
          <a:p>
            <a:r>
              <a:rPr kumimoji="1" lang="ja-JP" altLang="en-US" dirty="0"/>
              <a:t>左括り出しをしてできたこの生成規則は、こちらのオートマトンになりますが、</a:t>
            </a:r>
            <a:endParaRPr kumimoji="1" lang="en-US" altLang="ja-JP" dirty="0"/>
          </a:p>
          <a:p>
            <a:r>
              <a:rPr kumimoji="1" lang="ja-JP" altLang="en-US" dirty="0"/>
              <a:t>これもやはり非決定性有限オートマトンです。</a:t>
            </a:r>
            <a:endParaRPr kumimoji="1" lang="en-US" altLang="ja-JP" dirty="0"/>
          </a:p>
          <a:p>
            <a:r>
              <a:rPr kumimoji="1" lang="ja-JP" altLang="en-US" dirty="0"/>
              <a:t>このように、左括り出しをしても必ずしもバックトラックが無くなるとは限りません。</a:t>
            </a:r>
            <a:endParaRPr kumimoji="1" lang="en-US" altLang="ja-JP" dirty="0"/>
          </a:p>
          <a:p>
            <a:r>
              <a:rPr kumimoji="1" lang="ja-JP" altLang="en-US" dirty="0"/>
              <a:t>しかし、多くの文法では左括り出しをすればバックトラックを無くせます。</a:t>
            </a:r>
            <a:endParaRPr kumimoji="1" lang="en-US" altLang="ja-JP" dirty="0"/>
          </a:p>
          <a:p>
            <a:r>
              <a:rPr kumimoji="1" lang="ja-JP" altLang="en-US" dirty="0"/>
              <a:t>システムプロジェクト</a:t>
            </a:r>
            <a:r>
              <a:rPr kumimoji="1" lang="en-US" altLang="ja-JP" dirty="0"/>
              <a:t>1 </a:t>
            </a:r>
            <a:r>
              <a:rPr kumimoji="1" lang="ja-JP" altLang="en-US" dirty="0"/>
              <a:t>のマクロ構文は、左括り出しすれば解析可能です。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52</a:t>
            </a:fld>
            <a:endParaRPr kumimoji="1" lang="ja-JP" altLang="en-US"/>
          </a:p>
        </p:txBody>
      </p:sp>
    </p:spTree>
    <p:extLst>
      <p:ext uri="{BB962C8B-B14F-4D97-AF65-F5344CB8AC3E}">
        <p14:creationId xmlns:p14="http://schemas.microsoft.com/office/powerpoint/2010/main" val="40700176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字句解析で、トークンを決定するときに、</a:t>
            </a:r>
            <a:endParaRPr kumimoji="1" lang="en-US" altLang="ja-JP" dirty="0"/>
          </a:p>
          <a:p>
            <a:r>
              <a:rPr kumimoji="1" lang="en-US" altLang="ja-JP" dirty="0" err="1"/>
              <a:t>lookAhead</a:t>
            </a:r>
            <a:r>
              <a:rPr kumimoji="1" lang="en-US" altLang="ja-JP" dirty="0"/>
              <a:t> </a:t>
            </a:r>
            <a:r>
              <a:rPr kumimoji="1" lang="ja-JP" altLang="en-US" dirty="0"/>
              <a:t>で文字を先読みしました。</a:t>
            </a:r>
            <a:endParaRPr kumimoji="1" lang="en-US" altLang="ja-JP" dirty="0"/>
          </a:p>
          <a:p>
            <a:r>
              <a:rPr kumimoji="1" lang="ja-JP" altLang="en-US" dirty="0"/>
              <a:t>構文解析でも、複数の選択肢がある場合は、トークンを先読みして決定します。</a:t>
            </a:r>
            <a:endParaRPr kumimoji="1" lang="en-US" altLang="ja-JP" dirty="0"/>
          </a:p>
          <a:p>
            <a:r>
              <a:rPr kumimoji="1" lang="en-US" altLang="ja-JP" dirty="0"/>
              <a:t>k </a:t>
            </a:r>
            <a:r>
              <a:rPr kumimoji="1" lang="ja-JP" altLang="en-US" dirty="0"/>
              <a:t>個先のトークンを先読みすれば解析可能な文法を、</a:t>
            </a:r>
            <a:r>
              <a:rPr kumimoji="1" lang="en-US" altLang="ja-JP" dirty="0"/>
              <a:t>LL (k) </a:t>
            </a:r>
            <a:r>
              <a:rPr kumimoji="1" lang="ja-JP" altLang="en-US" dirty="0"/>
              <a:t>文法と言います。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53</a:t>
            </a:fld>
            <a:endParaRPr kumimoji="1" lang="ja-JP" altLang="en-US"/>
          </a:p>
        </p:txBody>
      </p:sp>
    </p:spTree>
    <p:extLst>
      <p:ext uri="{BB962C8B-B14F-4D97-AF65-F5344CB8AC3E}">
        <p14:creationId xmlns:p14="http://schemas.microsoft.com/office/powerpoint/2010/main" val="242475972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例えばこのような生成規則で考えます。</a:t>
            </a:r>
            <a:endParaRPr kumimoji="1" lang="en-US" altLang="ja-JP" dirty="0"/>
          </a:p>
          <a:p>
            <a:r>
              <a:rPr kumimoji="1" lang="ja-JP" altLang="en-US" dirty="0"/>
              <a:t>入力 </a:t>
            </a:r>
            <a:r>
              <a:rPr kumimoji="1" lang="en-US" altLang="ja-JP" dirty="0"/>
              <a:t>a==b </a:t>
            </a:r>
            <a:r>
              <a:rPr kumimoji="1" lang="ja-JP" altLang="en-US" dirty="0"/>
              <a:t>を解析する場合、どの規則を使うかは、</a:t>
            </a:r>
            <a:endParaRPr kumimoji="1" lang="en-US" altLang="ja-JP" dirty="0"/>
          </a:p>
          <a:p>
            <a:r>
              <a:rPr kumimoji="1" lang="en-US" altLang="ja-JP" dirty="0"/>
              <a:t>2</a:t>
            </a:r>
            <a:r>
              <a:rPr kumimoji="1" lang="ja-JP" altLang="en-US" dirty="0"/>
              <a:t>個目のトークン、演算子部分まで読めば判別できます。</a:t>
            </a:r>
            <a:endParaRPr kumimoji="1" lang="en-US" altLang="ja-JP" dirty="0"/>
          </a:p>
          <a:p>
            <a:r>
              <a:rPr kumimoji="1" lang="en-US" altLang="ja-JP" dirty="0"/>
              <a:t>2</a:t>
            </a:r>
            <a:r>
              <a:rPr kumimoji="1" lang="ja-JP" altLang="en-US" dirty="0"/>
              <a:t>つ先のトークンを読めば解析できますので、</a:t>
            </a:r>
            <a:endParaRPr kumimoji="1" lang="en-US" altLang="ja-JP" dirty="0"/>
          </a:p>
          <a:p>
            <a:r>
              <a:rPr kumimoji="1" lang="ja-JP" altLang="en-US" dirty="0"/>
              <a:t>この生成規則は </a:t>
            </a:r>
            <a:r>
              <a:rPr kumimoji="1" lang="en-US" altLang="ja-JP" dirty="0"/>
              <a:t>LL (2) </a:t>
            </a:r>
            <a:r>
              <a:rPr kumimoji="1" lang="ja-JP" altLang="en-US" dirty="0"/>
              <a:t>文法です。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54</a:t>
            </a:fld>
            <a:endParaRPr kumimoji="1" lang="ja-JP" altLang="en-US"/>
          </a:p>
        </p:txBody>
      </p:sp>
    </p:spTree>
    <p:extLst>
      <p:ext uri="{BB962C8B-B14F-4D97-AF65-F5344CB8AC3E}">
        <p14:creationId xmlns:p14="http://schemas.microsoft.com/office/powerpoint/2010/main" val="35225592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こちらの生成規則ではどうでしょう。</a:t>
            </a:r>
            <a:endParaRPr kumimoji="1" lang="en-US" altLang="ja-JP" dirty="0"/>
          </a:p>
          <a:p>
            <a:r>
              <a:rPr kumimoji="1" lang="ja-JP" altLang="en-US" dirty="0"/>
              <a:t>この生成規則では、最後の </a:t>
            </a:r>
            <a:r>
              <a:rPr kumimoji="1" lang="en-US" altLang="ja-JP" dirty="0"/>
              <a:t>++ </a:t>
            </a:r>
            <a:r>
              <a:rPr kumimoji="1" lang="ja-JP" altLang="en-US" dirty="0"/>
              <a:t>部分まで読めば判別できます。</a:t>
            </a:r>
            <a:endParaRPr kumimoji="1" lang="en-US" altLang="ja-JP" dirty="0"/>
          </a:p>
          <a:p>
            <a:r>
              <a:rPr kumimoji="1" lang="ja-JP" altLang="en-US" dirty="0"/>
              <a:t>しかしこの生成規則には、途中に </a:t>
            </a:r>
            <a:r>
              <a:rPr kumimoji="1" lang="en-US" altLang="ja-JP" dirty="0"/>
              <a:t>&lt;exp&gt; </a:t>
            </a:r>
            <a:r>
              <a:rPr kumimoji="1" lang="ja-JP" altLang="en-US" dirty="0"/>
              <a:t>式があります。</a:t>
            </a:r>
            <a:endParaRPr kumimoji="1" lang="en-US" altLang="ja-JP" dirty="0"/>
          </a:p>
          <a:p>
            <a:r>
              <a:rPr kumimoji="1" lang="ja-JP" altLang="en-US" dirty="0"/>
              <a:t>式は、</a:t>
            </a:r>
            <a:r>
              <a:rPr kumimoji="1" lang="en-US" altLang="ja-JP" dirty="0"/>
              <a:t>1+2+3+4+ </a:t>
            </a:r>
            <a:r>
              <a:rPr kumimoji="1" lang="ja-JP" altLang="en-US" dirty="0"/>
              <a:t>のようにい長い式が来る可能性があります。</a:t>
            </a:r>
            <a:endParaRPr kumimoji="1" lang="en-US" altLang="ja-JP" dirty="0"/>
          </a:p>
          <a:p>
            <a:r>
              <a:rPr kumimoji="1" lang="ja-JP" altLang="en-US" dirty="0"/>
              <a:t>式の長さに制限はありませんので、無限に長くなる可能性があります。</a:t>
            </a:r>
            <a:endParaRPr kumimoji="1" lang="en-US" altLang="ja-JP" dirty="0"/>
          </a:p>
          <a:p>
            <a:r>
              <a:rPr kumimoji="1" lang="ja-JP" altLang="en-US" dirty="0"/>
              <a:t>よって、どれだけトークンを先読みしても判別できません。</a:t>
            </a:r>
            <a:endParaRPr kumimoji="1" lang="en-US" altLang="ja-JP" dirty="0"/>
          </a:p>
          <a:p>
            <a:r>
              <a:rPr kumimoji="1" lang="ja-JP" altLang="en-US" dirty="0"/>
              <a:t>ですので、この生成規則は </a:t>
            </a:r>
            <a:r>
              <a:rPr kumimoji="1" lang="en-US" altLang="ja-JP" dirty="0"/>
              <a:t>LL (k) </a:t>
            </a:r>
            <a:r>
              <a:rPr kumimoji="1" lang="ja-JP" altLang="en-US" dirty="0"/>
              <a:t>文法ではありません。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55</a:t>
            </a:fld>
            <a:endParaRPr kumimoji="1" lang="ja-JP" altLang="en-US"/>
          </a:p>
        </p:txBody>
      </p:sp>
    </p:spTree>
    <p:extLst>
      <p:ext uri="{BB962C8B-B14F-4D97-AF65-F5344CB8AC3E}">
        <p14:creationId xmlns:p14="http://schemas.microsoft.com/office/powerpoint/2010/main" val="71799450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LL(k) </a:t>
            </a:r>
            <a:r>
              <a:rPr kumimoji="1" lang="ja-JP" altLang="en-US" dirty="0"/>
              <a:t>文法であれば左括り出しをすることで </a:t>
            </a:r>
            <a:r>
              <a:rPr kumimoji="1" lang="en-US" altLang="ja-JP" dirty="0"/>
              <a:t>LL(1) </a:t>
            </a:r>
            <a:r>
              <a:rPr kumimoji="1" lang="ja-JP" altLang="en-US" dirty="0"/>
              <a:t>文法に変形できます。</a:t>
            </a:r>
            <a:endParaRPr kumimoji="1" lang="en-US" altLang="ja-JP" dirty="0"/>
          </a:p>
          <a:p>
            <a:r>
              <a:rPr kumimoji="1" lang="en-US" altLang="ja-JP" dirty="0"/>
              <a:t>LL(1) </a:t>
            </a:r>
            <a:r>
              <a:rPr kumimoji="1" lang="ja-JP" altLang="en-US" dirty="0"/>
              <a:t>文法は、一つ先のトークン、次に来るトークンを先読みすれば判別できます。</a:t>
            </a:r>
            <a:endParaRPr kumimoji="1" lang="en-US" altLang="ja-JP" dirty="0"/>
          </a:p>
          <a:p>
            <a:r>
              <a:rPr kumimoji="1" lang="ja-JP" altLang="en-US" dirty="0"/>
              <a:t>こちらの生成規則ですと、</a:t>
            </a:r>
            <a:r>
              <a:rPr kumimoji="1" lang="en-US" altLang="ja-JP" dirty="0"/>
              <a:t>NAME </a:t>
            </a:r>
            <a:r>
              <a:rPr kumimoji="1" lang="ja-JP" altLang="en-US" dirty="0"/>
              <a:t>まで解析し後に、</a:t>
            </a:r>
            <a:endParaRPr kumimoji="1" lang="en-US" altLang="ja-JP" dirty="0"/>
          </a:p>
          <a:p>
            <a:r>
              <a:rPr kumimoji="1" lang="ja-JP" altLang="en-US" dirty="0"/>
              <a:t>次のトークンが </a:t>
            </a:r>
            <a:r>
              <a:rPr kumimoji="1" lang="en-US" altLang="ja-JP" dirty="0"/>
              <a:t>== </a:t>
            </a:r>
            <a:r>
              <a:rPr kumimoji="1" lang="ja-JP" altLang="en-US" dirty="0"/>
              <a:t>か </a:t>
            </a:r>
            <a:r>
              <a:rPr kumimoji="1" lang="en-US" altLang="ja-JP" dirty="0"/>
              <a:t>&gt; </a:t>
            </a:r>
            <a:r>
              <a:rPr kumimoji="1" lang="ja-JP" altLang="en-US" dirty="0"/>
              <a:t>か </a:t>
            </a:r>
            <a:r>
              <a:rPr kumimoji="1" lang="en-US" altLang="ja-JP" dirty="0"/>
              <a:t>&lt; </a:t>
            </a:r>
            <a:r>
              <a:rPr kumimoji="1" lang="ja-JP" altLang="en-US" dirty="0"/>
              <a:t>かによって判別できます。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56</a:t>
            </a:fld>
            <a:endParaRPr kumimoji="1" lang="ja-JP" altLang="en-US"/>
          </a:p>
        </p:txBody>
      </p:sp>
    </p:spTree>
    <p:extLst>
      <p:ext uri="{BB962C8B-B14F-4D97-AF65-F5344CB8AC3E}">
        <p14:creationId xmlns:p14="http://schemas.microsoft.com/office/powerpoint/2010/main" val="39849000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LL(1)</a:t>
            </a:r>
            <a:r>
              <a:rPr kumimoji="1" lang="ja-JP" altLang="en-US" dirty="0"/>
              <a:t>文法は、次のトークンを先読みすれば構文解析可能です。</a:t>
            </a:r>
            <a:endParaRPr kumimoji="1" lang="en-US" altLang="ja-JP" dirty="0"/>
          </a:p>
          <a:p>
            <a:r>
              <a:rPr kumimoji="1" lang="ja-JP" altLang="en-US" dirty="0"/>
              <a:t>このとき、同一の左辺に対して、右辺の先頭のトークンは全て異なっています。</a:t>
            </a:r>
            <a:endParaRPr kumimoji="1" lang="en-US" altLang="ja-JP" dirty="0"/>
          </a:p>
          <a:p>
            <a:r>
              <a:rPr kumimoji="1" lang="ja-JP" altLang="en-US" dirty="0"/>
              <a:t>字句解析では、次の文字を先読みするメソッド </a:t>
            </a:r>
            <a:r>
              <a:rPr kumimoji="1" lang="en-US" altLang="ja-JP" dirty="0"/>
              <a:t>lookahead </a:t>
            </a:r>
            <a:r>
              <a:rPr kumimoji="1" lang="ja-JP" altLang="en-US" dirty="0"/>
              <a:t>を用いました。</a:t>
            </a:r>
            <a:endParaRPr kumimoji="1" lang="en-US" altLang="ja-JP" dirty="0"/>
          </a:p>
          <a:p>
            <a:r>
              <a:rPr kumimoji="1" lang="ja-JP" altLang="en-US" dirty="0"/>
              <a:t>構文解析でも同様に、次のトークンを先読みします。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57</a:t>
            </a:fld>
            <a:endParaRPr kumimoji="1" lang="ja-JP" altLang="en-US"/>
          </a:p>
        </p:txBody>
      </p:sp>
    </p:spTree>
    <p:extLst>
      <p:ext uri="{BB962C8B-B14F-4D97-AF65-F5344CB8AC3E}">
        <p14:creationId xmlns:p14="http://schemas.microsoft.com/office/powerpoint/2010/main" val="419443208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&lt;</a:t>
            </a:r>
            <a:r>
              <a:rPr kumimoji="1" lang="en-US" altLang="ja-JP" dirty="0" err="1"/>
              <a:t>unsigned_factor</a:t>
            </a:r>
            <a:r>
              <a:rPr kumimoji="1" lang="en-US" altLang="ja-JP" dirty="0"/>
              <a:t>&gt; </a:t>
            </a:r>
            <a:r>
              <a:rPr kumimoji="1" lang="ja-JP" altLang="en-US" dirty="0"/>
              <a:t>符号無し因子 の解析を考えます。</a:t>
            </a:r>
            <a:endParaRPr kumimoji="1" lang="en-US" altLang="ja-JP" dirty="0"/>
          </a:p>
          <a:p>
            <a:r>
              <a:rPr kumimoji="1" lang="en-US" altLang="ja-JP" dirty="0"/>
              <a:t>&lt;</a:t>
            </a:r>
            <a:r>
              <a:rPr kumimoji="1" lang="en-US" altLang="ja-JP" dirty="0" err="1"/>
              <a:t>unsigned_factor</a:t>
            </a:r>
            <a:r>
              <a:rPr kumimoji="1" lang="en-US" altLang="ja-JP" dirty="0"/>
              <a:t>&gt; </a:t>
            </a:r>
            <a:r>
              <a:rPr kumimoji="1" lang="ja-JP" altLang="en-US" dirty="0"/>
              <a:t>は、変数 または 整数 または </a:t>
            </a:r>
            <a:r>
              <a:rPr kumimoji="1" lang="en-US" altLang="ja-JP" dirty="0"/>
              <a:t>“(” &lt;exp&gt; “) </a:t>
            </a:r>
            <a:r>
              <a:rPr kumimoji="1" lang="ja-JP" altLang="en-US" dirty="0"/>
              <a:t>または </a:t>
            </a:r>
            <a:r>
              <a:rPr kumimoji="1" lang="en-US" altLang="ja-JP" dirty="0"/>
              <a:t>“input” </a:t>
            </a:r>
            <a:r>
              <a:rPr kumimoji="1" lang="ja-JP" altLang="en-US" dirty="0"/>
              <a:t>です。</a:t>
            </a:r>
            <a:endParaRPr kumimoji="1" lang="en-US" altLang="ja-JP" dirty="0"/>
          </a:p>
          <a:p>
            <a:r>
              <a:rPr kumimoji="1" lang="ja-JP" altLang="en-US" dirty="0"/>
              <a:t>このとき、先頭に来るトークンは、</a:t>
            </a:r>
            <a:r>
              <a:rPr kumimoji="1" lang="en-US" altLang="ja-JP" dirty="0"/>
              <a:t>NAME, INTEGER, “(“ “input” </a:t>
            </a:r>
            <a:r>
              <a:rPr kumimoji="1" lang="ja-JP" altLang="en-US" dirty="0"/>
              <a:t>と全て異なります。</a:t>
            </a:r>
            <a:endParaRPr kumimoji="1" lang="en-US" altLang="ja-JP" dirty="0"/>
          </a:p>
          <a:p>
            <a:r>
              <a:rPr kumimoji="1" lang="en-US" altLang="ja-JP" dirty="0"/>
              <a:t>Token </a:t>
            </a:r>
            <a:r>
              <a:rPr kumimoji="1" lang="ja-JP" altLang="en-US" dirty="0"/>
              <a:t>型変数 </a:t>
            </a:r>
            <a:r>
              <a:rPr kumimoji="1" lang="en-US" altLang="ja-JP" dirty="0" err="1"/>
              <a:t>nextToken</a:t>
            </a:r>
            <a:r>
              <a:rPr kumimoji="1" lang="en-US" altLang="ja-JP" dirty="0"/>
              <a:t> </a:t>
            </a:r>
            <a:r>
              <a:rPr kumimoji="1" lang="ja-JP" altLang="en-US" dirty="0"/>
              <a:t>に次のトークンが入っている場合</a:t>
            </a:r>
            <a:endParaRPr kumimoji="1" lang="en-US" altLang="ja-JP" dirty="0"/>
          </a:p>
          <a:p>
            <a:r>
              <a:rPr kumimoji="1" lang="en-US" altLang="ja-JP" dirty="0" err="1"/>
              <a:t>nextToken</a:t>
            </a:r>
            <a:r>
              <a:rPr kumimoji="1" lang="en-US" altLang="ja-JP" dirty="0"/>
              <a:t> </a:t>
            </a:r>
            <a:r>
              <a:rPr kumimoji="1" lang="ja-JP" altLang="en-US" dirty="0"/>
              <a:t>の値によって分岐することができます。</a:t>
            </a:r>
            <a:endParaRPr kumimoji="1" lang="en-US" altLang="ja-JP" dirty="0"/>
          </a:p>
          <a:p>
            <a:r>
              <a:rPr kumimoji="1" lang="en-US" altLang="ja-JP" dirty="0" err="1"/>
              <a:t>nextToken</a:t>
            </a:r>
            <a:r>
              <a:rPr kumimoji="1" lang="en-US" altLang="ja-JP" dirty="0"/>
              <a:t> </a:t>
            </a:r>
            <a:r>
              <a:rPr kumimoji="1" lang="ja-JP" altLang="en-US" dirty="0"/>
              <a:t>が </a:t>
            </a:r>
            <a:r>
              <a:rPr kumimoji="1" lang="en-US" altLang="ja-JP" dirty="0"/>
              <a:t>NAME </a:t>
            </a:r>
            <a:r>
              <a:rPr kumimoji="1" lang="ja-JP" altLang="en-US" dirty="0"/>
              <a:t>なら変数の解析、</a:t>
            </a:r>
            <a:endParaRPr kumimoji="1" lang="en-US" altLang="ja-JP" dirty="0"/>
          </a:p>
          <a:p>
            <a:r>
              <a:rPr kumimoji="1" lang="en-US" altLang="ja-JP" dirty="0" err="1"/>
              <a:t>nextToken</a:t>
            </a:r>
            <a:r>
              <a:rPr kumimoji="1" lang="en-US" altLang="ja-JP" dirty="0"/>
              <a:t> </a:t>
            </a:r>
            <a:r>
              <a:rPr kumimoji="1" lang="ja-JP" altLang="en-US" dirty="0"/>
              <a:t>が </a:t>
            </a:r>
            <a:r>
              <a:rPr kumimoji="1" lang="en-US" altLang="ja-JP" dirty="0"/>
              <a:t>INTEGER </a:t>
            </a:r>
            <a:r>
              <a:rPr kumimoji="1" lang="ja-JP" altLang="en-US" dirty="0"/>
              <a:t>なら整数の解析、という具合に</a:t>
            </a:r>
            <a:endParaRPr kumimoji="1" lang="en-US" altLang="ja-JP" dirty="0"/>
          </a:p>
          <a:p>
            <a:r>
              <a:rPr kumimoji="1" lang="ja-JP" altLang="en-US" dirty="0"/>
              <a:t>次のトークンを見ることで</a:t>
            </a:r>
            <a:endParaRPr kumimoji="1" lang="en-US" altLang="ja-JP" dirty="0"/>
          </a:p>
          <a:p>
            <a:r>
              <a:rPr kumimoji="1" lang="en-US" altLang="ja-JP" dirty="0"/>
              <a:t>switch</a:t>
            </a:r>
            <a:r>
              <a:rPr kumimoji="1" lang="ja-JP" altLang="en-US" dirty="0"/>
              <a:t> </a:t>
            </a:r>
            <a:r>
              <a:rPr kumimoji="1" lang="en-US" altLang="ja-JP" dirty="0"/>
              <a:t>case</a:t>
            </a:r>
            <a:r>
              <a:rPr kumimoji="1" lang="ja-JP" altLang="en-US" dirty="0"/>
              <a:t> 文で分岐できます。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58</a:t>
            </a:fld>
            <a:endParaRPr kumimoji="1" lang="ja-JP" altLang="en-US"/>
          </a:p>
        </p:txBody>
      </p:sp>
    </p:spTree>
    <p:extLst>
      <p:ext uri="{BB962C8B-B14F-4D97-AF65-F5344CB8AC3E}">
        <p14:creationId xmlns:p14="http://schemas.microsoft.com/office/powerpoint/2010/main" val="373000290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次はこちらの </a:t>
            </a:r>
            <a:r>
              <a:rPr kumimoji="1" lang="en-US" altLang="ja-JP" dirty="0"/>
              <a:t>&lt;statement&gt; </a:t>
            </a:r>
            <a:r>
              <a:rPr kumimoji="1" lang="ja-JP" altLang="en-US" dirty="0"/>
              <a:t>の場合を考えてみましょう。</a:t>
            </a:r>
            <a:endParaRPr kumimoji="1" lang="en-US" altLang="ja-JP" dirty="0"/>
          </a:p>
          <a:p>
            <a:r>
              <a:rPr kumimoji="1" lang="en-US" altLang="ja-JP" dirty="0"/>
              <a:t>“{“ { &lt;statement&gt; } “}” </a:t>
            </a:r>
            <a:r>
              <a:rPr kumimoji="1" lang="ja-JP" altLang="en-US" dirty="0"/>
              <a:t>の先頭に来るトークンは </a:t>
            </a:r>
            <a:r>
              <a:rPr kumimoji="1" lang="en-US" altLang="ja-JP" dirty="0"/>
              <a:t>“{“ </a:t>
            </a:r>
            <a:r>
              <a:rPr kumimoji="1" lang="ja-JP" altLang="en-US" dirty="0"/>
              <a:t>です。</a:t>
            </a:r>
            <a:endParaRPr kumimoji="1" lang="en-US" altLang="ja-JP" dirty="0"/>
          </a:p>
          <a:p>
            <a:r>
              <a:rPr kumimoji="1" lang="ja-JP" altLang="en-US" dirty="0"/>
              <a:t>また </a:t>
            </a:r>
            <a:r>
              <a:rPr kumimoji="1" lang="en-US" altLang="ja-JP" dirty="0"/>
              <a:t>“;” </a:t>
            </a:r>
            <a:r>
              <a:rPr kumimoji="1" lang="ja-JP" altLang="en-US" dirty="0"/>
              <a:t>の先頭に来るトークンは </a:t>
            </a:r>
            <a:r>
              <a:rPr kumimoji="1" lang="en-US" altLang="ja-JP" dirty="0"/>
              <a:t>“;” </a:t>
            </a:r>
            <a:r>
              <a:rPr kumimoji="1" lang="ja-JP" altLang="en-US" dirty="0"/>
              <a:t>です。</a:t>
            </a:r>
            <a:endParaRPr kumimoji="1" lang="en-US" altLang="ja-JP" dirty="0"/>
          </a:p>
          <a:p>
            <a:r>
              <a:rPr kumimoji="1" lang="en-US" altLang="ja-JP" dirty="0"/>
              <a:t>&lt;statement&gt; </a:t>
            </a:r>
            <a:r>
              <a:rPr kumimoji="1" lang="ja-JP" altLang="en-US" dirty="0"/>
              <a:t>からは、</a:t>
            </a:r>
            <a:r>
              <a:rPr kumimoji="1" lang="en-US" altLang="ja-JP" dirty="0"/>
              <a:t>&lt;</a:t>
            </a:r>
            <a:r>
              <a:rPr kumimoji="1" lang="en-US" altLang="ja-JP" dirty="0" err="1"/>
              <a:t>while_statement</a:t>
            </a:r>
            <a:r>
              <a:rPr kumimoji="1" lang="en-US" altLang="ja-JP" dirty="0"/>
              <a:t>&gt; </a:t>
            </a:r>
            <a:r>
              <a:rPr kumimoji="1" lang="ja-JP" altLang="en-US" dirty="0"/>
              <a:t>や </a:t>
            </a:r>
            <a:r>
              <a:rPr kumimoji="1" lang="en-US" altLang="ja-JP" dirty="0"/>
              <a:t>&lt;</a:t>
            </a:r>
            <a:r>
              <a:rPr kumimoji="1" lang="en-US" altLang="ja-JP" dirty="0" err="1"/>
              <a:t>if_statement</a:t>
            </a:r>
            <a:r>
              <a:rPr kumimoji="1" lang="en-US" altLang="ja-JP" dirty="0"/>
              <a:t>&gt; </a:t>
            </a:r>
            <a:r>
              <a:rPr kumimoji="1" lang="ja-JP" altLang="en-US" dirty="0"/>
              <a:t>に分岐します。</a:t>
            </a:r>
            <a:endParaRPr kumimoji="1" lang="en-US" altLang="ja-JP" dirty="0"/>
          </a:p>
          <a:p>
            <a:r>
              <a:rPr kumimoji="1" lang="ja-JP" altLang="en-US" dirty="0"/>
              <a:t>それでは、</a:t>
            </a:r>
            <a:r>
              <a:rPr kumimoji="1" lang="en-US" altLang="ja-JP" dirty="0"/>
              <a:t>&lt;</a:t>
            </a:r>
            <a:r>
              <a:rPr kumimoji="1" lang="en-US" altLang="ja-JP" dirty="0" err="1"/>
              <a:t>while_statement</a:t>
            </a:r>
            <a:r>
              <a:rPr kumimoji="1" lang="en-US" altLang="ja-JP" dirty="0"/>
              <a:t>&gt; </a:t>
            </a:r>
            <a:r>
              <a:rPr kumimoji="1" lang="ja-JP" altLang="en-US" dirty="0"/>
              <a:t>や </a:t>
            </a:r>
            <a:r>
              <a:rPr kumimoji="1" lang="en-US" altLang="ja-JP" dirty="0"/>
              <a:t>&lt;</a:t>
            </a:r>
            <a:r>
              <a:rPr kumimoji="1" lang="en-US" altLang="ja-JP" dirty="0" err="1"/>
              <a:t>if_statement</a:t>
            </a:r>
            <a:r>
              <a:rPr kumimoji="1" lang="en-US" altLang="ja-JP" dirty="0"/>
              <a:t>&gt; </a:t>
            </a:r>
            <a:r>
              <a:rPr kumimoji="1" lang="ja-JP" altLang="en-US" dirty="0"/>
              <a:t>の先頭に来るトークンは何でしょう？</a:t>
            </a:r>
            <a:endParaRPr kumimoji="1" lang="en-US" altLang="ja-JP" dirty="0"/>
          </a:p>
          <a:p>
            <a:r>
              <a:rPr kumimoji="1" lang="ja-JP" altLang="en-US" dirty="0"/>
              <a:t>このような非終端記号に対しては、それぞれ </a:t>
            </a:r>
            <a:r>
              <a:rPr kumimoji="1" lang="en-US" altLang="ja-JP" dirty="0"/>
              <a:t>First </a:t>
            </a:r>
            <a:r>
              <a:rPr kumimoji="1" lang="ja-JP" altLang="en-US" dirty="0"/>
              <a:t>集合を求める必要があります。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59</a:t>
            </a:fld>
            <a:endParaRPr kumimoji="1" lang="ja-JP" altLang="en-US"/>
          </a:p>
        </p:txBody>
      </p:sp>
    </p:spTree>
    <p:extLst>
      <p:ext uri="{BB962C8B-B14F-4D97-AF65-F5344CB8AC3E}">
        <p14:creationId xmlns:p14="http://schemas.microsoft.com/office/powerpoint/2010/main" val="178639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a:t>
            </a:r>
            <a:r>
              <a:rPr kumimoji="1" lang="ja-JP" altLang="en-US" dirty="0"/>
              <a:t>集合、先頭終端記号集合とは、</a:t>
            </a:r>
            <a:endParaRPr kumimoji="1" lang="en-US" altLang="ja-JP" dirty="0"/>
          </a:p>
          <a:p>
            <a:r>
              <a:rPr kumimoji="1" lang="ja-JP" altLang="en-US" dirty="0"/>
              <a:t>記号列 </a:t>
            </a:r>
            <a:r>
              <a:rPr kumimoji="1" lang="en-US" altLang="ja-JP" dirty="0"/>
              <a:t>α </a:t>
            </a:r>
            <a:r>
              <a:rPr kumimoji="1" lang="ja-JP" altLang="en-US" dirty="0"/>
              <a:t>の先頭に来る終端記号の集合です。</a:t>
            </a:r>
            <a:endParaRPr kumimoji="1" lang="en-US" altLang="ja-JP" dirty="0"/>
          </a:p>
          <a:p>
            <a:r>
              <a:rPr kumimoji="1" lang="en-US" altLang="ja-JP" dirty="0"/>
              <a:t>if </a:t>
            </a:r>
            <a:r>
              <a:rPr kumimoji="1" lang="ja-JP" altLang="en-US" dirty="0"/>
              <a:t>文の先頭に来る終端記号は </a:t>
            </a:r>
            <a:r>
              <a:rPr kumimoji="1" lang="en-US" altLang="ja-JP" dirty="0"/>
              <a:t>“if”</a:t>
            </a:r>
          </a:p>
          <a:p>
            <a:r>
              <a:rPr kumimoji="1" lang="en-US" altLang="ja-JP" dirty="0"/>
              <a:t>while </a:t>
            </a:r>
            <a:r>
              <a:rPr kumimoji="1" lang="ja-JP" altLang="en-US" dirty="0"/>
              <a:t>文の先頭に来る終端記号は </a:t>
            </a:r>
            <a:r>
              <a:rPr kumimoji="1" lang="en-US" altLang="ja-JP" dirty="0"/>
              <a:t>“while” </a:t>
            </a:r>
            <a:r>
              <a:rPr kumimoji="1" lang="ja-JP" altLang="en-US" dirty="0"/>
              <a:t>です。</a:t>
            </a:r>
            <a:endParaRPr kumimoji="1" lang="en-US" altLang="ja-JP" dirty="0"/>
          </a:p>
          <a:p>
            <a:r>
              <a:rPr kumimoji="1" lang="ja-JP" altLang="en-US" dirty="0"/>
              <a:t>ですので、</a:t>
            </a:r>
            <a:r>
              <a:rPr kumimoji="1" lang="en-US" altLang="ja-JP" dirty="0"/>
              <a:t>&lt;</a:t>
            </a:r>
            <a:r>
              <a:rPr kumimoji="1" lang="en-US" altLang="ja-JP" dirty="0" err="1"/>
              <a:t>if_statement</a:t>
            </a:r>
            <a:r>
              <a:rPr kumimoji="1" lang="en-US" altLang="ja-JP" dirty="0"/>
              <a:t>&gt; </a:t>
            </a:r>
            <a:r>
              <a:rPr kumimoji="1" lang="ja-JP" altLang="en-US" dirty="0"/>
              <a:t>の </a:t>
            </a:r>
            <a:r>
              <a:rPr kumimoji="1" lang="en-US" altLang="ja-JP" dirty="0"/>
              <a:t>First </a:t>
            </a:r>
            <a:r>
              <a:rPr kumimoji="1" lang="ja-JP" altLang="en-US" dirty="0"/>
              <a:t>集合は </a:t>
            </a:r>
            <a:r>
              <a:rPr kumimoji="1" lang="en-US" altLang="ja-JP" dirty="0"/>
              <a:t>“if”</a:t>
            </a:r>
          </a:p>
          <a:p>
            <a:r>
              <a:rPr kumimoji="1" lang="en-US" altLang="ja-JP" dirty="0"/>
              <a:t>&lt;</a:t>
            </a:r>
            <a:r>
              <a:rPr kumimoji="1" lang="en-US" altLang="ja-JP" dirty="0" err="1"/>
              <a:t>while_statement</a:t>
            </a:r>
            <a:r>
              <a:rPr kumimoji="1" lang="en-US" altLang="ja-JP" dirty="0"/>
              <a:t>&gt; </a:t>
            </a:r>
            <a:r>
              <a:rPr kumimoji="1" lang="ja-JP" altLang="en-US" dirty="0"/>
              <a:t>の </a:t>
            </a:r>
            <a:r>
              <a:rPr kumimoji="1" lang="en-US" altLang="ja-JP" dirty="0"/>
              <a:t>First </a:t>
            </a:r>
            <a:r>
              <a:rPr kumimoji="1" lang="ja-JP" altLang="en-US" dirty="0"/>
              <a:t>集合は </a:t>
            </a:r>
            <a:r>
              <a:rPr kumimoji="1" lang="en-US" altLang="ja-JP" dirty="0"/>
              <a:t>“while”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60</a:t>
            </a:fld>
            <a:endParaRPr kumimoji="1" lang="ja-JP" altLang="en-US"/>
          </a:p>
        </p:txBody>
      </p:sp>
    </p:spTree>
    <p:extLst>
      <p:ext uri="{BB962C8B-B14F-4D97-AF65-F5344CB8AC3E}">
        <p14:creationId xmlns:p14="http://schemas.microsoft.com/office/powerpoint/2010/main" val="478647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Statement </a:t>
            </a:r>
            <a:r>
              <a:rPr kumimoji="1" lang="ja-JP" altLang="en-US" dirty="0"/>
              <a:t>文 では</a:t>
            </a:r>
            <a:r>
              <a:rPr kumimoji="1" lang="en-US" altLang="ja-JP" dirty="0"/>
              <a:t>K22</a:t>
            </a:r>
            <a:r>
              <a:rPr kumimoji="1" lang="ja-JP" altLang="en-US" dirty="0"/>
              <a:t>言語で定義されいる文が並んでいます。</a:t>
            </a:r>
            <a:endParaRPr kumimoji="1" lang="en-US" altLang="ja-JP" dirty="0"/>
          </a:p>
          <a:p>
            <a:r>
              <a:rPr kumimoji="1" lang="en-US" altLang="ja-JP" dirty="0"/>
              <a:t>if </a:t>
            </a:r>
            <a:r>
              <a:rPr kumimoji="1" lang="ja-JP" altLang="en-US" dirty="0"/>
              <a:t>文 </a:t>
            </a:r>
            <a:r>
              <a:rPr kumimoji="1" lang="en-US" altLang="ja-JP" dirty="0"/>
              <a:t>while </a:t>
            </a:r>
            <a:r>
              <a:rPr kumimoji="1" lang="ja-JP" altLang="en-US" dirty="0"/>
              <a:t>文 </a:t>
            </a:r>
            <a:r>
              <a:rPr kumimoji="1" lang="en-US" altLang="ja-JP" dirty="0"/>
              <a:t>for</a:t>
            </a:r>
            <a:r>
              <a:rPr kumimoji="1" lang="ja-JP" altLang="en-US" dirty="0"/>
              <a:t>文 式文、 出力</a:t>
            </a:r>
            <a:r>
              <a:rPr kumimoji="1" lang="ja-JP" altLang="en-US"/>
              <a:t>文 </a:t>
            </a:r>
            <a:r>
              <a:rPr kumimoji="1" lang="en-US" altLang="ja-JP"/>
              <a:t>break</a:t>
            </a:r>
            <a:r>
              <a:rPr kumimoji="1" lang="ja-JP" altLang="en-US"/>
              <a:t> </a:t>
            </a:r>
            <a:r>
              <a:rPr kumimoji="1" lang="ja-JP" altLang="en-US" dirty="0"/>
              <a:t>中括弧 文の並び</a:t>
            </a:r>
            <a:endParaRPr kumimoji="1" lang="en-US" altLang="ja-JP" dirty="0"/>
          </a:p>
          <a:p>
            <a:r>
              <a:rPr kumimoji="1" lang="ja-JP" altLang="en-US" dirty="0"/>
              <a:t>セミコロン です。</a:t>
            </a:r>
            <a:endParaRPr kumimoji="1" lang="en-US" altLang="ja-JP" dirty="0"/>
          </a:p>
          <a:p>
            <a:r>
              <a:rPr kumimoji="1" lang="ja-JP" altLang="en-US" dirty="0"/>
              <a:t>余裕のある人は拡張課題として、これに様々な文を加えてください。</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a:t>
            </a:fld>
            <a:endParaRPr kumimoji="1" lang="ja-JP" altLang="en-US"/>
          </a:p>
        </p:txBody>
      </p:sp>
    </p:spTree>
    <p:extLst>
      <p:ext uri="{BB962C8B-B14F-4D97-AF65-F5344CB8AC3E}">
        <p14:creationId xmlns:p14="http://schemas.microsoft.com/office/powerpoint/2010/main" val="120683103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例えばこのような生成規則の </a:t>
            </a:r>
            <a:r>
              <a:rPr kumimoji="1" lang="en-US" altLang="ja-JP" dirty="0"/>
              <a:t>First </a:t>
            </a:r>
            <a:r>
              <a:rPr kumimoji="1" lang="ja-JP" altLang="en-US" dirty="0"/>
              <a:t>集合を考えます。</a:t>
            </a:r>
            <a:endParaRPr kumimoji="1" lang="en-US" altLang="ja-JP" dirty="0"/>
          </a:p>
          <a:p>
            <a:r>
              <a:rPr kumimoji="1" lang="en-US" altLang="ja-JP" dirty="0"/>
              <a:t>&lt;A&gt; </a:t>
            </a:r>
            <a:r>
              <a:rPr kumimoji="1" lang="ja-JP" altLang="en-US" dirty="0"/>
              <a:t>の先頭には </a:t>
            </a:r>
            <a:r>
              <a:rPr kumimoji="1" lang="en-US" altLang="ja-JP" dirty="0"/>
              <a:t>”a” “b” “c” </a:t>
            </a:r>
            <a:r>
              <a:rPr kumimoji="1" lang="ja-JP" altLang="en-US" dirty="0"/>
              <a:t>のいずれかが来ますので、</a:t>
            </a:r>
            <a:endParaRPr kumimoji="1" lang="en-US" altLang="ja-JP" dirty="0"/>
          </a:p>
          <a:p>
            <a:r>
              <a:rPr kumimoji="1" lang="en-US" altLang="ja-JP" dirty="0"/>
              <a:t>&lt;A&gt; </a:t>
            </a:r>
            <a:r>
              <a:rPr kumimoji="1" lang="ja-JP" altLang="en-US" dirty="0"/>
              <a:t>の </a:t>
            </a:r>
            <a:r>
              <a:rPr kumimoji="1" lang="en-US" altLang="ja-JP" dirty="0"/>
              <a:t>First </a:t>
            </a:r>
            <a:r>
              <a:rPr kumimoji="1" lang="ja-JP" altLang="en-US" dirty="0"/>
              <a:t>集合は </a:t>
            </a:r>
            <a:r>
              <a:rPr kumimoji="1" lang="en-US" altLang="ja-JP" dirty="0"/>
              <a:t>”a” “b” “c”</a:t>
            </a:r>
            <a:r>
              <a:rPr kumimoji="1" lang="ja-JP" altLang="en-US" dirty="0"/>
              <a:t> となります。</a:t>
            </a:r>
            <a:endParaRPr kumimoji="1" lang="en-US" altLang="ja-JP" dirty="0"/>
          </a:p>
          <a:p>
            <a:r>
              <a:rPr kumimoji="1" lang="en-US" altLang="ja-JP" dirty="0"/>
              <a:t>&lt;B&gt; </a:t>
            </a:r>
            <a:r>
              <a:rPr kumimoji="1" lang="ja-JP" altLang="en-US" dirty="0"/>
              <a:t>の先頭には、</a:t>
            </a:r>
            <a:r>
              <a:rPr kumimoji="1" lang="en-US" altLang="ja-JP" dirty="0"/>
              <a:t>”dd”</a:t>
            </a:r>
            <a:r>
              <a:rPr kumimoji="1" lang="ja-JP" altLang="en-US" dirty="0"/>
              <a:t> か </a:t>
            </a:r>
            <a:r>
              <a:rPr kumimoji="1" lang="en-US" altLang="ja-JP" dirty="0"/>
              <a:t>“ff” </a:t>
            </a:r>
            <a:r>
              <a:rPr kumimoji="1" lang="ja-JP" altLang="en-US" dirty="0"/>
              <a:t>が来ますので</a:t>
            </a:r>
            <a:endParaRPr kumimoji="1" lang="en-US" altLang="ja-JP" dirty="0"/>
          </a:p>
          <a:p>
            <a:r>
              <a:rPr kumimoji="1" lang="en-US" altLang="ja-JP" dirty="0"/>
              <a:t>&lt;B&gt; </a:t>
            </a:r>
            <a:r>
              <a:rPr kumimoji="1" lang="ja-JP" altLang="en-US" dirty="0"/>
              <a:t>の </a:t>
            </a:r>
            <a:r>
              <a:rPr kumimoji="1" lang="en-US" altLang="ja-JP" dirty="0"/>
              <a:t>First </a:t>
            </a:r>
            <a:r>
              <a:rPr kumimoji="1" lang="ja-JP" altLang="en-US" dirty="0"/>
              <a:t>集合は </a:t>
            </a:r>
            <a:r>
              <a:rPr kumimoji="1" lang="en-US" altLang="ja-JP" dirty="0"/>
              <a:t>“dd” “ff” </a:t>
            </a:r>
            <a:r>
              <a:rPr kumimoji="1" lang="ja-JP" altLang="en-US" dirty="0"/>
              <a:t>となります。</a:t>
            </a:r>
            <a:endParaRPr kumimoji="1" lang="en-US" altLang="ja-JP" dirty="0"/>
          </a:p>
          <a:p>
            <a:r>
              <a:rPr kumimoji="1" lang="en-US" altLang="ja-JP" dirty="0"/>
              <a:t>&lt;C&gt; </a:t>
            </a:r>
            <a:r>
              <a:rPr kumimoji="1" lang="ja-JP" altLang="en-US" dirty="0"/>
              <a:t>の先頭には、</a:t>
            </a:r>
            <a:r>
              <a:rPr kumimoji="1" lang="en-US" altLang="ja-JP" dirty="0"/>
              <a:t>&lt;A&gt; </a:t>
            </a:r>
            <a:r>
              <a:rPr kumimoji="1" lang="ja-JP" altLang="en-US" dirty="0"/>
              <a:t>か </a:t>
            </a:r>
            <a:r>
              <a:rPr kumimoji="1" lang="en-US" altLang="ja-JP" dirty="0"/>
              <a:t>&lt;B&gt; </a:t>
            </a:r>
            <a:r>
              <a:rPr kumimoji="1" lang="ja-JP" altLang="en-US" dirty="0"/>
              <a:t>が来ます。</a:t>
            </a:r>
            <a:endParaRPr kumimoji="1" lang="en-US" altLang="ja-JP" dirty="0"/>
          </a:p>
          <a:p>
            <a:r>
              <a:rPr kumimoji="1" lang="en-US" altLang="ja-JP" dirty="0"/>
              <a:t>&lt;A&gt; </a:t>
            </a:r>
            <a:r>
              <a:rPr kumimoji="1" lang="ja-JP" altLang="en-US" dirty="0"/>
              <a:t>の先頭は </a:t>
            </a:r>
            <a:r>
              <a:rPr kumimoji="1" lang="en-US" altLang="ja-JP" dirty="0"/>
              <a:t>“a” “b” “c” &lt;B&gt; </a:t>
            </a:r>
            <a:r>
              <a:rPr kumimoji="1" lang="ja-JP" altLang="en-US" dirty="0"/>
              <a:t>の先頭は </a:t>
            </a:r>
            <a:r>
              <a:rPr kumimoji="1" lang="en-US" altLang="ja-JP" dirty="0"/>
              <a:t>“dd” “ff” </a:t>
            </a:r>
            <a:r>
              <a:rPr kumimoji="1" lang="ja-JP" altLang="en-US" dirty="0"/>
              <a:t>のいずれかですので、</a:t>
            </a:r>
            <a:endParaRPr kumimoji="1" lang="en-US" altLang="ja-JP" dirty="0"/>
          </a:p>
          <a:p>
            <a:r>
              <a:rPr kumimoji="1" lang="en-US" altLang="ja-JP" dirty="0"/>
              <a:t>&lt;C&gt; </a:t>
            </a:r>
            <a:r>
              <a:rPr kumimoji="1" lang="ja-JP" altLang="en-US" dirty="0"/>
              <a:t>の </a:t>
            </a:r>
            <a:r>
              <a:rPr kumimoji="1" lang="en-US" altLang="ja-JP" dirty="0"/>
              <a:t>First </a:t>
            </a:r>
            <a:r>
              <a:rPr kumimoji="1" lang="ja-JP" altLang="en-US" dirty="0"/>
              <a:t>集合は、</a:t>
            </a:r>
            <a:r>
              <a:rPr kumimoji="1" lang="en-US" altLang="ja-JP" dirty="0"/>
              <a:t>”a” “b” “c” “dd” “ff”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61</a:t>
            </a:fld>
            <a:endParaRPr kumimoji="1" lang="ja-JP" altLang="en-US"/>
          </a:p>
        </p:txBody>
      </p:sp>
    </p:spTree>
    <p:extLst>
      <p:ext uri="{BB962C8B-B14F-4D97-AF65-F5344CB8AC3E}">
        <p14:creationId xmlns:p14="http://schemas.microsoft.com/office/powerpoint/2010/main" val="134507436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First </a:t>
            </a:r>
            <a:r>
              <a:rPr kumimoji="1" lang="ja-JP" altLang="en-US" dirty="0"/>
              <a:t>集合の求め方を説明します。</a:t>
            </a:r>
            <a:endParaRPr kumimoji="1" lang="en-US" altLang="ja-JP" dirty="0"/>
          </a:p>
          <a:p>
            <a:r>
              <a:rPr kumimoji="1" lang="en-US" altLang="ja-JP" dirty="0"/>
              <a:t>α </a:t>
            </a:r>
            <a:r>
              <a:rPr kumimoji="1" lang="ja-JP" altLang="en-US" dirty="0"/>
              <a:t>の </a:t>
            </a:r>
            <a:r>
              <a:rPr kumimoji="1" lang="en-US" altLang="ja-JP" dirty="0"/>
              <a:t>First </a:t>
            </a:r>
            <a:r>
              <a:rPr kumimoji="1" lang="ja-JP" altLang="en-US" dirty="0"/>
              <a:t>集合は、以下の規則に従って帰納的に求めます。</a:t>
            </a:r>
            <a:endParaRPr kumimoji="1" lang="en-US" altLang="ja-JP" dirty="0"/>
          </a:p>
          <a:p>
            <a:r>
              <a:rPr kumimoji="1" lang="ja-JP" altLang="en-US" dirty="0"/>
              <a:t>初期状態では、</a:t>
            </a:r>
            <a:r>
              <a:rPr kumimoji="1" lang="en-US" altLang="ja-JP" dirty="0"/>
              <a:t>α </a:t>
            </a:r>
            <a:r>
              <a:rPr kumimoji="1" lang="ja-JP" altLang="en-US" dirty="0"/>
              <a:t>の </a:t>
            </a:r>
            <a:r>
              <a:rPr kumimoji="1" lang="en-US" altLang="ja-JP" dirty="0"/>
              <a:t>First </a:t>
            </a:r>
            <a:r>
              <a:rPr kumimoji="1" lang="ja-JP" altLang="en-US" dirty="0"/>
              <a:t>集合は </a:t>
            </a:r>
            <a:r>
              <a:rPr kumimoji="1" lang="en-US" altLang="ja-JP" dirty="0"/>
              <a:t>φ </a:t>
            </a:r>
            <a:r>
              <a:rPr kumimoji="1" lang="ja-JP" altLang="en-US" dirty="0"/>
              <a:t>空集合です。</a:t>
            </a:r>
            <a:endParaRPr kumimoji="1" lang="en-US" altLang="ja-JP" dirty="0"/>
          </a:p>
          <a:p>
            <a:r>
              <a:rPr kumimoji="1" lang="ja-JP" altLang="en-US" dirty="0"/>
              <a:t>これに以下の規則に従って </a:t>
            </a:r>
            <a:r>
              <a:rPr kumimoji="1" lang="en-US" altLang="ja-JP" dirty="0"/>
              <a:t>First </a:t>
            </a:r>
            <a:r>
              <a:rPr kumimoji="1" lang="ja-JP" altLang="en-US" dirty="0"/>
              <a:t>集合に終端記号を加えていきます、</a:t>
            </a:r>
            <a:endParaRPr kumimoji="1" lang="en-US" altLang="ja-JP" dirty="0"/>
          </a:p>
          <a:p>
            <a:r>
              <a:rPr kumimoji="1" lang="ja-JP" altLang="en-US" dirty="0"/>
              <a:t>まず </a:t>
            </a:r>
            <a:r>
              <a:rPr kumimoji="1" lang="en-US" altLang="ja-JP" dirty="0"/>
              <a:t>α </a:t>
            </a:r>
            <a:r>
              <a:rPr kumimoji="1" lang="ja-JP" altLang="en-US" dirty="0"/>
              <a:t>が </a:t>
            </a:r>
            <a:r>
              <a:rPr kumimoji="1" lang="en-US" altLang="ja-JP" dirty="0"/>
              <a:t>ε </a:t>
            </a:r>
            <a:r>
              <a:rPr kumimoji="1" lang="ja-JP" altLang="en-US" dirty="0"/>
              <a:t>の場合、</a:t>
            </a:r>
            <a:r>
              <a:rPr kumimoji="1" lang="en-US" altLang="ja-JP" dirty="0"/>
              <a:t>First </a:t>
            </a:r>
            <a:r>
              <a:rPr kumimoji="1" lang="ja-JP" altLang="en-US" dirty="0"/>
              <a:t>集合に </a:t>
            </a:r>
            <a:r>
              <a:rPr kumimoji="1" lang="en-US" altLang="ja-JP" dirty="0"/>
              <a:t>ε </a:t>
            </a:r>
            <a:r>
              <a:rPr kumimoji="1" lang="ja-JP" altLang="en-US" dirty="0"/>
              <a:t>を加えます。</a:t>
            </a:r>
            <a:endParaRPr kumimoji="1" lang="en-US" altLang="ja-JP" dirty="0"/>
          </a:p>
          <a:p>
            <a:r>
              <a:rPr kumimoji="1" lang="en-US" altLang="ja-JP" dirty="0"/>
              <a:t>α </a:t>
            </a:r>
            <a:r>
              <a:rPr kumimoji="1" lang="ja-JP" altLang="en-US" dirty="0"/>
              <a:t>が終端記号 </a:t>
            </a:r>
            <a:r>
              <a:rPr kumimoji="1" lang="en-US" altLang="ja-JP" dirty="0"/>
              <a:t>“a” </a:t>
            </a:r>
            <a:r>
              <a:rPr kumimoji="1" lang="ja-JP" altLang="en-US" dirty="0"/>
              <a:t>の場合、</a:t>
            </a:r>
            <a:r>
              <a:rPr kumimoji="1" lang="en-US" altLang="ja-JP" dirty="0"/>
              <a:t>First </a:t>
            </a:r>
            <a:r>
              <a:rPr kumimoji="1" lang="ja-JP" altLang="en-US" dirty="0"/>
              <a:t>集合に </a:t>
            </a:r>
            <a:r>
              <a:rPr kumimoji="1" lang="en-US" altLang="ja-JP" dirty="0"/>
              <a:t>“a” </a:t>
            </a:r>
            <a:r>
              <a:rPr kumimoji="1" lang="ja-JP" altLang="en-US" dirty="0"/>
              <a:t>を加えます。</a:t>
            </a:r>
            <a:endParaRPr kumimoji="1" lang="en-US" altLang="ja-JP" dirty="0"/>
          </a:p>
          <a:p>
            <a:r>
              <a:rPr kumimoji="1" lang="en-US" altLang="ja-JP" dirty="0"/>
              <a:t>α </a:t>
            </a:r>
            <a:r>
              <a:rPr kumimoji="1" lang="ja-JP" altLang="en-US" dirty="0"/>
              <a:t>が非終端記号 </a:t>
            </a:r>
            <a:r>
              <a:rPr kumimoji="1" lang="en-US" altLang="ja-JP" dirty="0"/>
              <a:t>&lt;A&gt; </a:t>
            </a:r>
            <a:r>
              <a:rPr kumimoji="1" lang="ja-JP" altLang="en-US" dirty="0"/>
              <a:t>の場合、</a:t>
            </a:r>
            <a:r>
              <a:rPr kumimoji="1" lang="en-US" altLang="ja-JP" dirty="0"/>
              <a:t>α</a:t>
            </a:r>
            <a:r>
              <a:rPr kumimoji="1" lang="ja-JP" altLang="en-US" dirty="0"/>
              <a:t> に </a:t>
            </a:r>
            <a:r>
              <a:rPr kumimoji="1" lang="en-US" altLang="ja-JP" dirty="0"/>
              <a:t>&lt;A&gt; </a:t>
            </a:r>
            <a:r>
              <a:rPr kumimoji="1" lang="ja-JP" altLang="en-US" dirty="0"/>
              <a:t>の </a:t>
            </a:r>
            <a:r>
              <a:rPr kumimoji="1" lang="en-US" altLang="ja-JP" dirty="0"/>
              <a:t>First </a:t>
            </a:r>
            <a:r>
              <a:rPr kumimoji="1" lang="ja-JP" altLang="en-US" dirty="0"/>
              <a:t>集合を加えます。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62</a:t>
            </a:fld>
            <a:endParaRPr kumimoji="1" lang="ja-JP" altLang="en-US"/>
          </a:p>
        </p:txBody>
      </p:sp>
    </p:spTree>
    <p:extLst>
      <p:ext uri="{BB962C8B-B14F-4D97-AF65-F5344CB8AC3E}">
        <p14:creationId xmlns:p14="http://schemas.microsoft.com/office/powerpoint/2010/main" val="210208969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非終端記号 </a:t>
            </a:r>
            <a:r>
              <a:rPr kumimoji="1" lang="en-US" altLang="ja-JP" dirty="0"/>
              <a:t>&lt;X&gt; </a:t>
            </a:r>
            <a:r>
              <a:rPr kumimoji="1" lang="ja-JP" altLang="en-US" dirty="0"/>
              <a:t>の後に</a:t>
            </a:r>
            <a:r>
              <a:rPr kumimoji="1" lang="en-US" altLang="ja-JP" dirty="0"/>
              <a:t>β</a:t>
            </a:r>
            <a:r>
              <a:rPr kumimoji="1" lang="ja-JP" altLang="en-US" dirty="0"/>
              <a:t>が来る場合、</a:t>
            </a:r>
            <a:endParaRPr kumimoji="1" lang="en-US" altLang="ja-JP" dirty="0"/>
          </a:p>
          <a:p>
            <a:r>
              <a:rPr kumimoji="1" lang="en-US" altLang="ja-JP" dirty="0"/>
              <a:t>&lt;X&gt; </a:t>
            </a:r>
            <a:r>
              <a:rPr kumimoji="1" lang="ja-JP" altLang="en-US" dirty="0"/>
              <a:t>の </a:t>
            </a:r>
            <a:r>
              <a:rPr kumimoji="1" lang="en-US" altLang="ja-JP" dirty="0"/>
              <a:t>First </a:t>
            </a:r>
            <a:r>
              <a:rPr kumimoji="1" lang="ja-JP" altLang="en-US" dirty="0"/>
              <a:t>集合が </a:t>
            </a:r>
            <a:r>
              <a:rPr kumimoji="1" lang="en-US" altLang="ja-JP" dirty="0"/>
              <a:t>ε </a:t>
            </a:r>
            <a:r>
              <a:rPr kumimoji="1" lang="ja-JP" altLang="en-US" dirty="0"/>
              <a:t>を含むかどうかで場合分けします。</a:t>
            </a:r>
            <a:endParaRPr kumimoji="1" lang="en-US" altLang="ja-JP" dirty="0"/>
          </a:p>
          <a:p>
            <a:r>
              <a:rPr kumimoji="1" lang="en-US" altLang="ja-JP" dirty="0"/>
              <a:t>&lt;X&gt; </a:t>
            </a:r>
            <a:r>
              <a:rPr kumimoji="1" lang="ja-JP" altLang="en-US" dirty="0"/>
              <a:t>の </a:t>
            </a:r>
            <a:r>
              <a:rPr kumimoji="1" lang="en-US" altLang="ja-JP" dirty="0"/>
              <a:t>First </a:t>
            </a:r>
            <a:r>
              <a:rPr kumimoji="1" lang="ja-JP" altLang="en-US" dirty="0"/>
              <a:t>集合が </a:t>
            </a:r>
            <a:r>
              <a:rPr kumimoji="1" lang="en-US" altLang="ja-JP" dirty="0"/>
              <a:t>ε </a:t>
            </a:r>
            <a:r>
              <a:rPr kumimoji="1" lang="ja-JP" altLang="en-US" dirty="0"/>
              <a:t>を含まない場合、</a:t>
            </a:r>
            <a:r>
              <a:rPr kumimoji="1" lang="en-US" altLang="ja-JP" dirty="0"/>
              <a:t>&lt;X&gt; </a:t>
            </a:r>
            <a:r>
              <a:rPr kumimoji="1" lang="ja-JP" altLang="en-US" dirty="0"/>
              <a:t>の </a:t>
            </a:r>
            <a:r>
              <a:rPr kumimoji="1" lang="en-US" altLang="ja-JP" dirty="0"/>
              <a:t>First </a:t>
            </a:r>
            <a:r>
              <a:rPr kumimoji="1" lang="ja-JP" altLang="en-US" dirty="0"/>
              <a:t>集合を加えます。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&lt;X&gt; </a:t>
            </a:r>
            <a:r>
              <a:rPr kumimoji="1" lang="ja-JP" altLang="en-US" dirty="0"/>
              <a:t>の </a:t>
            </a:r>
            <a:r>
              <a:rPr kumimoji="1" lang="en-US" altLang="ja-JP" dirty="0"/>
              <a:t>First </a:t>
            </a:r>
            <a:r>
              <a:rPr kumimoji="1" lang="ja-JP" altLang="en-US" dirty="0"/>
              <a:t>集合が </a:t>
            </a:r>
            <a:r>
              <a:rPr kumimoji="1" lang="en-US" altLang="ja-JP" dirty="0"/>
              <a:t>ε </a:t>
            </a:r>
            <a:r>
              <a:rPr kumimoji="1" lang="ja-JP" altLang="en-US" dirty="0"/>
              <a:t>を含む場合、</a:t>
            </a:r>
            <a:r>
              <a:rPr kumimoji="1" lang="en-US" altLang="ja-JP" dirty="0"/>
              <a:t>ε </a:t>
            </a:r>
            <a:r>
              <a:rPr kumimoji="1" lang="ja-JP" altLang="en-US" dirty="0"/>
              <a:t>以外の </a:t>
            </a:r>
            <a:r>
              <a:rPr kumimoji="1" lang="en-US" altLang="ja-JP" dirty="0"/>
              <a:t>&lt;X&gt; </a:t>
            </a:r>
            <a:r>
              <a:rPr kumimoji="1" lang="ja-JP" altLang="en-US" dirty="0"/>
              <a:t>の </a:t>
            </a:r>
            <a:r>
              <a:rPr kumimoji="1" lang="en-US" altLang="ja-JP" dirty="0"/>
              <a:t>First </a:t>
            </a:r>
            <a:r>
              <a:rPr kumimoji="1" lang="ja-JP" altLang="en-US" dirty="0"/>
              <a:t>集合と</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後に来る </a:t>
            </a:r>
            <a:r>
              <a:rPr kumimoji="1" lang="en-US" altLang="ja-JP" dirty="0"/>
              <a:t>β </a:t>
            </a:r>
            <a:r>
              <a:rPr kumimoji="1" lang="ja-JP" altLang="en-US" dirty="0"/>
              <a:t>の </a:t>
            </a:r>
            <a:r>
              <a:rPr kumimoji="1" lang="en-US" altLang="ja-JP" dirty="0"/>
              <a:t>First </a:t>
            </a:r>
            <a:r>
              <a:rPr kumimoji="1" lang="ja-JP" altLang="en-US" dirty="0"/>
              <a:t>集合を加えます。</a:t>
            </a:r>
            <a:endParaRPr kumimoji="1" lang="en-US" altLang="ja-JP" dirty="0"/>
          </a:p>
          <a:p>
            <a:r>
              <a:rPr kumimoji="1" lang="en-US" altLang="ja-JP" dirty="0"/>
              <a:t>β | γ </a:t>
            </a:r>
            <a:r>
              <a:rPr kumimoji="1" lang="ja-JP" altLang="en-US" dirty="0"/>
              <a:t>の場合、</a:t>
            </a:r>
            <a:endParaRPr kumimoji="1" lang="en-US" altLang="ja-JP" dirty="0"/>
          </a:p>
          <a:p>
            <a:r>
              <a:rPr kumimoji="1" lang="en-US" altLang="ja-JP" dirty="0"/>
              <a:t>β </a:t>
            </a:r>
            <a:r>
              <a:rPr kumimoji="1" lang="ja-JP" altLang="en-US" dirty="0"/>
              <a:t>の</a:t>
            </a:r>
            <a:r>
              <a:rPr kumimoji="1" lang="en-US" altLang="ja-JP" dirty="0"/>
              <a:t> First </a:t>
            </a:r>
            <a:r>
              <a:rPr kumimoji="1" lang="ja-JP" altLang="en-US" dirty="0"/>
              <a:t>集合と </a:t>
            </a:r>
            <a:r>
              <a:rPr kumimoji="1" lang="en-US" altLang="ja-JP" dirty="0"/>
              <a:t>γ </a:t>
            </a:r>
            <a:r>
              <a:rPr kumimoji="1" lang="ja-JP" altLang="en-US" dirty="0"/>
              <a:t>の </a:t>
            </a:r>
            <a:r>
              <a:rPr kumimoji="1" lang="en-US" altLang="ja-JP" dirty="0"/>
              <a:t>First </a:t>
            </a:r>
            <a:r>
              <a:rPr kumimoji="1" lang="ja-JP" altLang="en-US" dirty="0"/>
              <a:t>集合を加えます。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63</a:t>
            </a:fld>
            <a:endParaRPr kumimoji="1" lang="ja-JP" altLang="en-US"/>
          </a:p>
        </p:txBody>
      </p:sp>
    </p:spTree>
    <p:extLst>
      <p:ext uri="{BB962C8B-B14F-4D97-AF65-F5344CB8AC3E}">
        <p14:creationId xmlns:p14="http://schemas.microsoft.com/office/powerpoint/2010/main" val="380531354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 </a:t>
            </a:r>
            <a:r>
              <a:rPr kumimoji="1" lang="en-US" altLang="ja-JP" dirty="0"/>
              <a:t>β </a:t>
            </a:r>
            <a:r>
              <a:rPr kumimoji="1" lang="ja-JP" altLang="en-US" dirty="0"/>
              <a:t>の場合は、</a:t>
            </a:r>
            <a:r>
              <a:rPr kumimoji="1" lang="en-US" altLang="ja-JP" dirty="0"/>
              <a:t>β </a:t>
            </a:r>
            <a:r>
              <a:rPr kumimoji="1" lang="ja-JP" altLang="en-US" dirty="0"/>
              <a:t>の </a:t>
            </a:r>
            <a:r>
              <a:rPr kumimoji="1" lang="en-US" altLang="ja-JP" dirty="0"/>
              <a:t>First </a:t>
            </a:r>
            <a:r>
              <a:rPr kumimoji="1" lang="ja-JP" altLang="en-US" dirty="0"/>
              <a:t>集合と </a:t>
            </a:r>
            <a:r>
              <a:rPr kumimoji="1" lang="en-US" altLang="ja-JP" dirty="0"/>
              <a:t>ε </a:t>
            </a:r>
            <a:r>
              <a:rPr kumimoji="1" lang="ja-JP" altLang="en-US" dirty="0"/>
              <a:t>を加えます。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大括弧 </a:t>
            </a:r>
            <a:r>
              <a:rPr kumimoji="1" lang="en-US" altLang="ja-JP" dirty="0"/>
              <a:t>β </a:t>
            </a:r>
            <a:r>
              <a:rPr kumimoji="1" lang="ja-JP" altLang="en-US" dirty="0"/>
              <a:t>の場合は、</a:t>
            </a:r>
            <a:r>
              <a:rPr kumimoji="1" lang="en-US" altLang="ja-JP" dirty="0"/>
              <a:t>β </a:t>
            </a:r>
            <a:r>
              <a:rPr kumimoji="1" lang="ja-JP" altLang="en-US" dirty="0"/>
              <a:t>の </a:t>
            </a:r>
            <a:r>
              <a:rPr kumimoji="1" lang="en-US" altLang="ja-JP" dirty="0"/>
              <a:t>First </a:t>
            </a:r>
            <a:r>
              <a:rPr kumimoji="1" lang="ja-JP" altLang="en-US" dirty="0"/>
              <a:t>集合と </a:t>
            </a:r>
            <a:r>
              <a:rPr kumimoji="1" lang="en-US" altLang="ja-JP" dirty="0"/>
              <a:t>ε </a:t>
            </a:r>
            <a:r>
              <a:rPr kumimoji="1" lang="ja-JP" altLang="en-US" dirty="0"/>
              <a:t>を加えます。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小括弧 </a:t>
            </a:r>
            <a:r>
              <a:rPr kumimoji="1" lang="en-US" altLang="ja-JP" dirty="0"/>
              <a:t>β </a:t>
            </a:r>
            <a:r>
              <a:rPr kumimoji="1" lang="ja-JP" altLang="en-US" dirty="0"/>
              <a:t>の場合は、</a:t>
            </a:r>
            <a:r>
              <a:rPr kumimoji="1" lang="en-US" altLang="ja-JP" dirty="0"/>
              <a:t>β </a:t>
            </a:r>
            <a:r>
              <a:rPr kumimoji="1" lang="ja-JP" altLang="en-US" dirty="0"/>
              <a:t>の </a:t>
            </a:r>
            <a:r>
              <a:rPr kumimoji="1" lang="en-US" altLang="ja-JP" dirty="0"/>
              <a:t>First </a:t>
            </a:r>
            <a:r>
              <a:rPr kumimoji="1" lang="ja-JP" altLang="en-US" dirty="0"/>
              <a:t>集合を加えます。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64</a:t>
            </a:fld>
            <a:endParaRPr kumimoji="1" lang="ja-JP" altLang="en-US"/>
          </a:p>
        </p:txBody>
      </p:sp>
    </p:spTree>
    <p:extLst>
      <p:ext uri="{BB962C8B-B14F-4D97-AF65-F5344CB8AC3E}">
        <p14:creationId xmlns:p14="http://schemas.microsoft.com/office/powerpoint/2010/main" val="57347204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a:t>
            </a:r>
            <a:r>
              <a:rPr kumimoji="1" lang="ja-JP" altLang="en-US" dirty="0"/>
              <a:t>集合を求めるルールの中でややこしいのが、</a:t>
            </a:r>
            <a:endParaRPr kumimoji="1" lang="en-US" altLang="ja-JP" dirty="0"/>
          </a:p>
          <a:p>
            <a:r>
              <a:rPr kumimoji="1" lang="ja-JP" altLang="en-US" dirty="0"/>
              <a:t>非終端記号 </a:t>
            </a:r>
            <a:r>
              <a:rPr kumimoji="1" lang="en-US" altLang="ja-JP" dirty="0"/>
              <a:t>&lt;X&gt; </a:t>
            </a:r>
            <a:r>
              <a:rPr kumimoji="1" lang="ja-JP" altLang="en-US" dirty="0"/>
              <a:t>の後に </a:t>
            </a:r>
            <a:r>
              <a:rPr kumimoji="1" lang="en-US" altLang="ja-JP" dirty="0"/>
              <a:t>β </a:t>
            </a:r>
            <a:r>
              <a:rPr kumimoji="1" lang="ja-JP" altLang="en-US" dirty="0"/>
              <a:t>が来る場合です。</a:t>
            </a:r>
            <a:endParaRPr kumimoji="1" lang="en-US" altLang="ja-JP" dirty="0"/>
          </a:p>
          <a:p>
            <a:r>
              <a:rPr kumimoji="1" lang="ja-JP" altLang="en-US" dirty="0"/>
              <a:t>このときは、</a:t>
            </a:r>
            <a:r>
              <a:rPr kumimoji="1" lang="en-US" altLang="ja-JP" dirty="0"/>
              <a:t>&lt;X&gt; </a:t>
            </a:r>
            <a:r>
              <a:rPr kumimoji="1" lang="ja-JP" altLang="en-US" dirty="0"/>
              <a:t>の </a:t>
            </a:r>
            <a:r>
              <a:rPr kumimoji="1" lang="en-US" altLang="ja-JP" dirty="0"/>
              <a:t>First </a:t>
            </a:r>
            <a:r>
              <a:rPr kumimoji="1" lang="ja-JP" altLang="en-US" dirty="0"/>
              <a:t>集合に </a:t>
            </a:r>
            <a:r>
              <a:rPr kumimoji="1" lang="en-US" altLang="ja-JP" dirty="0"/>
              <a:t>ε</a:t>
            </a:r>
            <a:r>
              <a:rPr kumimoji="1" lang="ja-JP" altLang="en-US" dirty="0"/>
              <a:t> を含むか否かにより場合分けします。</a:t>
            </a:r>
            <a:endParaRPr kumimoji="1" lang="en-US" altLang="ja-JP" dirty="0"/>
          </a:p>
          <a:p>
            <a:r>
              <a:rPr kumimoji="1" lang="ja-JP" altLang="en-US" dirty="0"/>
              <a:t>例えばこちらの例の場合、</a:t>
            </a:r>
            <a:endParaRPr kumimoji="1" lang="en-US" altLang="ja-JP" dirty="0"/>
          </a:p>
          <a:p>
            <a:r>
              <a:rPr kumimoji="1" lang="en-US" altLang="ja-JP" dirty="0"/>
              <a:t>&lt;B&gt; </a:t>
            </a:r>
            <a:r>
              <a:rPr kumimoji="1" lang="ja-JP" altLang="en-US" dirty="0"/>
              <a:t>から </a:t>
            </a:r>
            <a:r>
              <a:rPr kumimoji="1" lang="en-US" altLang="ja-JP" dirty="0"/>
              <a:t>“b” </a:t>
            </a:r>
            <a:r>
              <a:rPr kumimoji="1" lang="ja-JP" altLang="en-US" dirty="0"/>
              <a:t>を生成すると、</a:t>
            </a:r>
            <a:r>
              <a:rPr kumimoji="1" lang="en-US" altLang="ja-JP" dirty="0"/>
              <a:t>&lt;A&gt; </a:t>
            </a:r>
            <a:r>
              <a:rPr kumimoji="1" lang="ja-JP" altLang="en-US" dirty="0"/>
              <a:t>から </a:t>
            </a:r>
            <a:r>
              <a:rPr kumimoji="1" lang="en-US" altLang="ja-JP" dirty="0"/>
              <a:t>“b” “a” </a:t>
            </a:r>
            <a:r>
              <a:rPr kumimoji="1" lang="ja-JP" altLang="en-US" dirty="0"/>
              <a:t>が生成されます。</a:t>
            </a:r>
            <a:endParaRPr kumimoji="1" lang="en-US" altLang="ja-JP" dirty="0"/>
          </a:p>
          <a:p>
            <a:r>
              <a:rPr kumimoji="1" lang="ja-JP" altLang="en-US" dirty="0"/>
              <a:t>また、</a:t>
            </a:r>
            <a:r>
              <a:rPr kumimoji="1" lang="en-US" altLang="ja-JP" dirty="0"/>
              <a:t>&lt;B&gt; </a:t>
            </a:r>
            <a:r>
              <a:rPr kumimoji="1" lang="ja-JP" altLang="en-US" dirty="0"/>
              <a:t>から </a:t>
            </a:r>
            <a:r>
              <a:rPr kumimoji="1" lang="en-US" altLang="ja-JP" dirty="0"/>
              <a:t>ε </a:t>
            </a:r>
            <a:r>
              <a:rPr kumimoji="1" lang="ja-JP" altLang="en-US" dirty="0"/>
              <a:t>を生成すると、</a:t>
            </a:r>
            <a:r>
              <a:rPr kumimoji="1" lang="en-US" altLang="ja-JP" dirty="0"/>
              <a:t>&lt;A&gt; </a:t>
            </a:r>
            <a:r>
              <a:rPr kumimoji="1" lang="ja-JP" altLang="en-US" dirty="0"/>
              <a:t>から </a:t>
            </a:r>
            <a:r>
              <a:rPr kumimoji="1" lang="en-US" altLang="ja-JP" dirty="0"/>
              <a:t>“a” </a:t>
            </a:r>
            <a:r>
              <a:rPr kumimoji="1" lang="ja-JP" altLang="en-US" dirty="0"/>
              <a:t>が生成されます。</a:t>
            </a:r>
            <a:endParaRPr kumimoji="1" lang="en-US" altLang="ja-JP" dirty="0"/>
          </a:p>
          <a:p>
            <a:r>
              <a:rPr kumimoji="1" lang="ja-JP" altLang="en-US" dirty="0"/>
              <a:t>ですので、</a:t>
            </a:r>
            <a:r>
              <a:rPr kumimoji="1" lang="en-US" altLang="ja-JP" dirty="0"/>
              <a:t>&lt;A&gt; </a:t>
            </a:r>
            <a:r>
              <a:rPr kumimoji="1" lang="ja-JP" altLang="en-US" dirty="0"/>
              <a:t>の先頭に来るのは </a:t>
            </a:r>
            <a:r>
              <a:rPr kumimoji="1" lang="en-US" altLang="ja-JP" dirty="0"/>
              <a:t>“b” </a:t>
            </a:r>
            <a:r>
              <a:rPr kumimoji="1" lang="ja-JP" altLang="en-US" dirty="0"/>
              <a:t>と </a:t>
            </a:r>
            <a:r>
              <a:rPr kumimoji="1" lang="en-US" altLang="ja-JP" dirty="0"/>
              <a:t>“a” </a:t>
            </a:r>
            <a:r>
              <a:rPr kumimoji="1" lang="ja-JP" altLang="en-US" dirty="0"/>
              <a:t>です。</a:t>
            </a:r>
            <a:endParaRPr kumimoji="1" lang="en-US" altLang="ja-JP" dirty="0"/>
          </a:p>
          <a:p>
            <a:r>
              <a:rPr kumimoji="1" lang="en-US" altLang="ja-JP" dirty="0"/>
              <a:t>“b” </a:t>
            </a:r>
            <a:r>
              <a:rPr kumimoji="1" lang="ja-JP" altLang="en-US" dirty="0"/>
              <a:t>は </a:t>
            </a:r>
            <a:r>
              <a:rPr kumimoji="1" lang="en-US" altLang="ja-JP" dirty="0"/>
              <a:t>First (&lt;B&gt;) </a:t>
            </a:r>
            <a:r>
              <a:rPr kumimoji="1" lang="ja-JP" altLang="en-US" dirty="0"/>
              <a:t>から </a:t>
            </a:r>
            <a:r>
              <a:rPr kumimoji="1" lang="en-US" altLang="ja-JP" dirty="0"/>
              <a:t>ε </a:t>
            </a:r>
            <a:r>
              <a:rPr kumimoji="1" lang="ja-JP" altLang="en-US" dirty="0"/>
              <a:t>を除いたもの、</a:t>
            </a:r>
            <a:r>
              <a:rPr kumimoji="1" lang="en-US" altLang="ja-JP" dirty="0"/>
              <a:t>”a” </a:t>
            </a:r>
            <a:r>
              <a:rPr kumimoji="1" lang="ja-JP" altLang="en-US" dirty="0"/>
              <a:t>は </a:t>
            </a:r>
            <a:r>
              <a:rPr kumimoji="1" lang="en-US" altLang="ja-JP" dirty="0"/>
              <a:t>&lt;B&gt; </a:t>
            </a:r>
            <a:r>
              <a:rPr kumimoji="1" lang="ja-JP" altLang="en-US" dirty="0"/>
              <a:t>の後に来る終端記号です。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65</a:t>
            </a:fld>
            <a:endParaRPr kumimoji="1" lang="ja-JP" altLang="en-US"/>
          </a:p>
        </p:txBody>
      </p:sp>
    </p:spTree>
    <p:extLst>
      <p:ext uri="{BB962C8B-B14F-4D97-AF65-F5344CB8AC3E}">
        <p14:creationId xmlns:p14="http://schemas.microsoft.com/office/powerpoint/2010/main" val="97520808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今度はこちらの例で考えてみましょう。</a:t>
            </a:r>
            <a:endParaRPr kumimoji="1" lang="en-US" altLang="ja-JP" dirty="0"/>
          </a:p>
          <a:p>
            <a:r>
              <a:rPr kumimoji="1" lang="en-US" altLang="ja-JP" dirty="0"/>
              <a:t>ε </a:t>
            </a:r>
            <a:r>
              <a:rPr kumimoji="1" lang="ja-JP" altLang="en-US" dirty="0"/>
              <a:t>と終端記号 </a:t>
            </a:r>
            <a:r>
              <a:rPr kumimoji="1" lang="en-US" altLang="ja-JP" dirty="0"/>
              <a:t>“a” “b” “c” </a:t>
            </a:r>
            <a:r>
              <a:rPr kumimoji="1" lang="ja-JP" altLang="en-US" dirty="0"/>
              <a:t>の </a:t>
            </a:r>
            <a:r>
              <a:rPr kumimoji="1" lang="en-US" altLang="ja-JP" dirty="0"/>
              <a:t>First </a:t>
            </a:r>
            <a:r>
              <a:rPr kumimoji="1" lang="ja-JP" altLang="en-US" dirty="0"/>
              <a:t>集合はそれぞれ </a:t>
            </a:r>
            <a:r>
              <a:rPr kumimoji="1" lang="en-US" altLang="ja-JP" dirty="0"/>
              <a:t>ε “a” “b” “c” </a:t>
            </a:r>
            <a:r>
              <a:rPr kumimoji="1" lang="ja-JP" altLang="en-US" dirty="0"/>
              <a:t>です。</a:t>
            </a:r>
            <a:endParaRPr kumimoji="1" lang="en-US" altLang="ja-JP" dirty="0"/>
          </a:p>
          <a:p>
            <a:r>
              <a:rPr kumimoji="1" lang="en-US" altLang="ja-JP" dirty="0"/>
              <a:t>&lt;C&gt; </a:t>
            </a:r>
            <a:r>
              <a:rPr kumimoji="1" lang="ja-JP" altLang="en-US" dirty="0"/>
              <a:t>の先頭には </a:t>
            </a:r>
            <a:r>
              <a:rPr kumimoji="1" lang="en-US" altLang="ja-JP" dirty="0"/>
              <a:t>“c” </a:t>
            </a:r>
            <a:r>
              <a:rPr kumimoji="1" lang="ja-JP" altLang="en-US" dirty="0"/>
              <a:t>が来ますので、 </a:t>
            </a:r>
            <a:r>
              <a:rPr kumimoji="1" lang="en-US" altLang="ja-JP" dirty="0"/>
              <a:t>&lt;C&gt; </a:t>
            </a:r>
            <a:r>
              <a:rPr kumimoji="1" lang="ja-JP" altLang="en-US" dirty="0"/>
              <a:t>の</a:t>
            </a:r>
            <a:r>
              <a:rPr kumimoji="1" lang="en-US" altLang="ja-JP" dirty="0"/>
              <a:t>First </a:t>
            </a:r>
            <a:r>
              <a:rPr kumimoji="1" lang="ja-JP" altLang="en-US" dirty="0"/>
              <a:t>集合は、</a:t>
            </a:r>
            <a:r>
              <a:rPr kumimoji="1" lang="en-US" altLang="ja-JP" dirty="0"/>
              <a:t>”c” </a:t>
            </a:r>
            <a:r>
              <a:rPr kumimoji="1" lang="ja-JP" altLang="en-US" dirty="0"/>
              <a:t>です。</a:t>
            </a:r>
            <a:endParaRPr kumimoji="1" lang="en-US" altLang="ja-JP" dirty="0"/>
          </a:p>
          <a:p>
            <a:r>
              <a:rPr kumimoji="1" lang="en-US" altLang="ja-JP" dirty="0"/>
              <a:t>&lt;B&gt; </a:t>
            </a:r>
            <a:r>
              <a:rPr kumimoji="1" lang="ja-JP" altLang="en-US" dirty="0"/>
              <a:t>の先頭には </a:t>
            </a:r>
            <a:r>
              <a:rPr kumimoji="1" lang="en-US" altLang="ja-JP" dirty="0"/>
              <a:t>“b” </a:t>
            </a:r>
            <a:r>
              <a:rPr kumimoji="1" lang="ja-JP" altLang="en-US" dirty="0"/>
              <a:t>か </a:t>
            </a:r>
            <a:r>
              <a:rPr kumimoji="1" lang="en-US" altLang="ja-JP" dirty="0"/>
              <a:t>ε</a:t>
            </a:r>
            <a:r>
              <a:rPr kumimoji="1" lang="ja-JP" altLang="en-US" dirty="0"/>
              <a:t>が来ますので、 </a:t>
            </a:r>
            <a:r>
              <a:rPr kumimoji="1" lang="en-US" altLang="ja-JP" dirty="0"/>
              <a:t>&lt;B&gt; </a:t>
            </a:r>
            <a:r>
              <a:rPr kumimoji="1" lang="ja-JP" altLang="en-US" dirty="0"/>
              <a:t>の </a:t>
            </a:r>
            <a:r>
              <a:rPr kumimoji="1" lang="en-US" altLang="ja-JP" dirty="0"/>
              <a:t>First </a:t>
            </a:r>
            <a:r>
              <a:rPr kumimoji="1" lang="ja-JP" altLang="en-US" dirty="0"/>
              <a:t>集合は、</a:t>
            </a:r>
            <a:r>
              <a:rPr kumimoji="1" lang="en-US" altLang="ja-JP" dirty="0"/>
              <a:t>”b” ε </a:t>
            </a:r>
            <a:r>
              <a:rPr kumimoji="1" lang="ja-JP" altLang="en-US" dirty="0"/>
              <a:t>です。</a:t>
            </a:r>
            <a:endParaRPr kumimoji="1" lang="en-US" altLang="ja-JP" dirty="0"/>
          </a:p>
          <a:p>
            <a:r>
              <a:rPr kumimoji="1" lang="en-US" altLang="ja-JP" dirty="0"/>
              <a:t>&lt;B&gt;&lt;C&gt; </a:t>
            </a:r>
            <a:r>
              <a:rPr kumimoji="1" lang="ja-JP" altLang="en-US" dirty="0"/>
              <a:t>の </a:t>
            </a:r>
            <a:r>
              <a:rPr kumimoji="1" lang="en-US" altLang="ja-JP" dirty="0"/>
              <a:t>First </a:t>
            </a:r>
            <a:r>
              <a:rPr kumimoji="1" lang="ja-JP" altLang="en-US" dirty="0"/>
              <a:t>集合は、</a:t>
            </a:r>
            <a:r>
              <a:rPr kumimoji="1" lang="en-US" altLang="ja-JP" dirty="0"/>
              <a:t>&lt;B&gt; </a:t>
            </a:r>
            <a:r>
              <a:rPr kumimoji="1" lang="ja-JP" altLang="en-US" dirty="0"/>
              <a:t>の </a:t>
            </a:r>
            <a:r>
              <a:rPr kumimoji="1" lang="en-US" altLang="ja-JP" dirty="0"/>
              <a:t>First </a:t>
            </a:r>
            <a:r>
              <a:rPr kumimoji="1" lang="ja-JP" altLang="en-US" dirty="0"/>
              <a:t>集合が </a:t>
            </a:r>
            <a:r>
              <a:rPr kumimoji="1" lang="en-US" altLang="ja-JP" dirty="0"/>
              <a:t>ε </a:t>
            </a:r>
            <a:r>
              <a:rPr kumimoji="1" lang="ja-JP" altLang="en-US" dirty="0"/>
              <a:t>を含んでいますので、</a:t>
            </a:r>
            <a:endParaRPr kumimoji="1" lang="en-US" altLang="ja-JP" dirty="0"/>
          </a:p>
          <a:p>
            <a:r>
              <a:rPr kumimoji="1" lang="en-US" altLang="ja-JP" dirty="0"/>
              <a:t>“b”</a:t>
            </a:r>
            <a:r>
              <a:rPr kumimoji="1" lang="ja-JP" altLang="en-US" dirty="0"/>
              <a:t> </a:t>
            </a:r>
            <a:r>
              <a:rPr kumimoji="1" lang="en-US" altLang="ja-JP" dirty="0"/>
              <a:t>“c”</a:t>
            </a:r>
            <a:r>
              <a:rPr kumimoji="1" lang="ja-JP" altLang="en-US" dirty="0"/>
              <a:t> です。</a:t>
            </a:r>
            <a:endParaRPr kumimoji="1" lang="en-US" altLang="ja-JP" dirty="0"/>
          </a:p>
          <a:p>
            <a:r>
              <a:rPr kumimoji="1" lang="en-US" altLang="ja-JP" dirty="0"/>
              <a:t>&lt;S&gt; </a:t>
            </a:r>
            <a:r>
              <a:rPr kumimoji="1" lang="ja-JP" altLang="en-US" dirty="0"/>
              <a:t>の </a:t>
            </a:r>
            <a:r>
              <a:rPr kumimoji="1" lang="en-US" altLang="ja-JP" dirty="0"/>
              <a:t>First </a:t>
            </a:r>
            <a:r>
              <a:rPr kumimoji="1" lang="ja-JP" altLang="en-US" dirty="0"/>
              <a:t>集合は、</a:t>
            </a:r>
            <a:r>
              <a:rPr kumimoji="1" lang="en-US" altLang="ja-JP" dirty="0"/>
              <a:t>”a” </a:t>
            </a:r>
            <a:r>
              <a:rPr kumimoji="1" lang="ja-JP" altLang="en-US" dirty="0"/>
              <a:t>と </a:t>
            </a:r>
            <a:r>
              <a:rPr kumimoji="1" lang="en-US" altLang="ja-JP" dirty="0"/>
              <a:t>&lt;B&gt;&lt;C&gt; </a:t>
            </a:r>
            <a:r>
              <a:rPr kumimoji="1" lang="ja-JP" altLang="en-US" dirty="0"/>
              <a:t>の </a:t>
            </a:r>
            <a:r>
              <a:rPr kumimoji="1" lang="en-US" altLang="ja-JP" dirty="0"/>
              <a:t>first </a:t>
            </a:r>
            <a:r>
              <a:rPr kumimoji="1" lang="ja-JP" altLang="en-US" dirty="0"/>
              <a:t>集合ですので、</a:t>
            </a:r>
            <a:endParaRPr kumimoji="1" lang="en-US" altLang="ja-JP" dirty="0"/>
          </a:p>
          <a:p>
            <a:r>
              <a:rPr kumimoji="1" lang="en-US" altLang="ja-JP" dirty="0"/>
              <a:t>“a” “b” “c”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66</a:t>
            </a:fld>
            <a:endParaRPr kumimoji="1" lang="ja-JP" altLang="en-US"/>
          </a:p>
        </p:txBody>
      </p:sp>
    </p:spTree>
    <p:extLst>
      <p:ext uri="{BB962C8B-B14F-4D97-AF65-F5344CB8AC3E}">
        <p14:creationId xmlns:p14="http://schemas.microsoft.com/office/powerpoint/2010/main" val="245910531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各非終端記号の </a:t>
            </a:r>
            <a:r>
              <a:rPr kumimoji="1" lang="en-US" altLang="ja-JP" dirty="0"/>
              <a:t>First </a:t>
            </a:r>
            <a:r>
              <a:rPr kumimoji="1" lang="ja-JP" altLang="en-US" dirty="0"/>
              <a:t>集合を求めれば、</a:t>
            </a:r>
            <a:endParaRPr kumimoji="1" lang="en-US" altLang="ja-JP" dirty="0"/>
          </a:p>
          <a:p>
            <a:r>
              <a:rPr kumimoji="1" lang="ja-JP" altLang="en-US" dirty="0"/>
              <a:t>どの非終端記号を解析するか判別できます。</a:t>
            </a:r>
            <a:endParaRPr kumimoji="1" lang="en-US" altLang="ja-JP" dirty="0"/>
          </a:p>
          <a:p>
            <a:r>
              <a:rPr kumimoji="1" lang="ja-JP" altLang="en-US" dirty="0"/>
              <a:t>次に来るトークンと </a:t>
            </a:r>
            <a:r>
              <a:rPr kumimoji="1" lang="en-US" altLang="ja-JP" dirty="0"/>
              <a:t>First </a:t>
            </a:r>
            <a:r>
              <a:rPr kumimoji="1" lang="ja-JP" altLang="en-US" dirty="0"/>
              <a:t>集合の比較し、</a:t>
            </a:r>
            <a:endParaRPr kumimoji="1" lang="en-US" altLang="ja-JP" dirty="0"/>
          </a:p>
          <a:p>
            <a:r>
              <a:rPr kumimoji="1" lang="ja-JP" altLang="en-US" dirty="0"/>
              <a:t>トークンが含まれるのであればその非終端記号を解析します。</a:t>
            </a:r>
            <a:endParaRPr kumimoji="1" lang="en-US" altLang="ja-JP" dirty="0"/>
          </a:p>
          <a:p>
            <a:r>
              <a:rPr kumimoji="1" lang="ja-JP" altLang="en-US" dirty="0"/>
              <a:t>例えばこのように、次のトークンが </a:t>
            </a:r>
            <a:r>
              <a:rPr kumimoji="1" lang="en-US" altLang="ja-JP" dirty="0"/>
              <a:t>&lt;</a:t>
            </a:r>
            <a:r>
              <a:rPr kumimoji="1" lang="en-US" altLang="ja-JP" dirty="0" err="1"/>
              <a:t>if_statement</a:t>
            </a:r>
            <a:r>
              <a:rPr kumimoji="1" lang="en-US" altLang="ja-JP" dirty="0"/>
              <a:t>&gt; </a:t>
            </a:r>
            <a:r>
              <a:rPr kumimoji="1" lang="ja-JP" altLang="en-US" dirty="0"/>
              <a:t>の </a:t>
            </a:r>
            <a:r>
              <a:rPr kumimoji="1" lang="en-US" altLang="ja-JP" dirty="0"/>
              <a:t>First </a:t>
            </a:r>
            <a:r>
              <a:rPr kumimoji="1" lang="ja-JP" altLang="en-US" dirty="0"/>
              <a:t>集合に含まれていれば</a:t>
            </a:r>
            <a:endParaRPr kumimoji="1" lang="en-US" altLang="ja-JP" dirty="0"/>
          </a:p>
          <a:p>
            <a:r>
              <a:rPr kumimoji="1" lang="en-US" altLang="ja-JP" dirty="0"/>
              <a:t>&lt;</a:t>
            </a:r>
            <a:r>
              <a:rPr kumimoji="1" lang="en-US" altLang="ja-JP" dirty="0" err="1"/>
              <a:t>if_statement</a:t>
            </a:r>
            <a:r>
              <a:rPr kumimoji="1" lang="en-US" altLang="ja-JP" dirty="0"/>
              <a:t>&gt; </a:t>
            </a:r>
            <a:r>
              <a:rPr kumimoji="1" lang="ja-JP" altLang="en-US" dirty="0"/>
              <a:t>を解析、</a:t>
            </a:r>
            <a:endParaRPr kumimoji="1" lang="en-US" altLang="ja-JP" dirty="0"/>
          </a:p>
          <a:p>
            <a:r>
              <a:rPr kumimoji="1" lang="ja-JP" altLang="en-US" dirty="0"/>
              <a:t>次のトークンが </a:t>
            </a:r>
            <a:r>
              <a:rPr kumimoji="1" lang="en-US" altLang="ja-JP" dirty="0"/>
              <a:t>&lt;</a:t>
            </a:r>
            <a:r>
              <a:rPr kumimoji="1" lang="en-US" altLang="ja-JP" dirty="0" err="1"/>
              <a:t>while_statement</a:t>
            </a:r>
            <a:r>
              <a:rPr kumimoji="1" lang="en-US" altLang="ja-JP" dirty="0"/>
              <a:t>&gt; </a:t>
            </a:r>
            <a:r>
              <a:rPr kumimoji="1" lang="ja-JP" altLang="en-US" dirty="0"/>
              <a:t>の </a:t>
            </a:r>
            <a:r>
              <a:rPr kumimoji="1" lang="en-US" altLang="ja-JP" dirty="0"/>
              <a:t>First </a:t>
            </a:r>
            <a:r>
              <a:rPr kumimoji="1" lang="ja-JP" altLang="en-US" dirty="0"/>
              <a:t>集合に含まれていれば</a:t>
            </a:r>
            <a:endParaRPr kumimoji="1" lang="en-US" altLang="ja-JP" dirty="0"/>
          </a:p>
          <a:p>
            <a:r>
              <a:rPr kumimoji="1" lang="en-US" altLang="ja-JP" dirty="0"/>
              <a:t>&lt;</a:t>
            </a:r>
            <a:r>
              <a:rPr kumimoji="1" lang="en-US" altLang="ja-JP" dirty="0" err="1"/>
              <a:t>while_statement</a:t>
            </a:r>
            <a:r>
              <a:rPr kumimoji="1" lang="en-US" altLang="ja-JP" dirty="0"/>
              <a:t>&gt; </a:t>
            </a:r>
            <a:r>
              <a:rPr kumimoji="1" lang="ja-JP" altLang="en-US" dirty="0"/>
              <a:t>を解析、という具合にします。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67</a:t>
            </a:fld>
            <a:endParaRPr kumimoji="1" lang="ja-JP" altLang="en-US"/>
          </a:p>
        </p:txBody>
      </p:sp>
    </p:spTree>
    <p:extLst>
      <p:ext uri="{BB962C8B-B14F-4D97-AF65-F5344CB8AC3E}">
        <p14:creationId xmlns:p14="http://schemas.microsoft.com/office/powerpoint/2010/main" val="120205339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LL(1) </a:t>
            </a:r>
            <a:r>
              <a:rPr kumimoji="1" lang="ja-JP" altLang="en-US" dirty="0"/>
              <a:t>文法であれば、各非終端記号の </a:t>
            </a:r>
            <a:r>
              <a:rPr kumimoji="1" lang="en-US" altLang="ja-JP" dirty="0"/>
              <a:t>First </a:t>
            </a:r>
            <a:r>
              <a:rPr kumimoji="1" lang="ja-JP" altLang="en-US" dirty="0"/>
              <a:t>集合を求めることで解析できます。</a:t>
            </a:r>
            <a:endParaRPr kumimoji="1" lang="en-US" altLang="ja-JP" dirty="0"/>
          </a:p>
          <a:p>
            <a:r>
              <a:rPr kumimoji="1" lang="ja-JP" altLang="en-US" dirty="0"/>
              <a:t>しかし、</a:t>
            </a:r>
            <a:r>
              <a:rPr kumimoji="1" lang="en-US" altLang="ja-JP" dirty="0"/>
              <a:t>LL(1) </a:t>
            </a:r>
            <a:r>
              <a:rPr kumimoji="1" lang="ja-JP" altLang="en-US" dirty="0"/>
              <a:t>文法でなれければ </a:t>
            </a:r>
            <a:r>
              <a:rPr kumimoji="1" lang="en-US" altLang="ja-JP" dirty="0"/>
              <a:t>First </a:t>
            </a:r>
            <a:r>
              <a:rPr kumimoji="1" lang="ja-JP" altLang="en-US" dirty="0"/>
              <a:t>集合を求めても解析できません。</a:t>
            </a:r>
            <a:endParaRPr kumimoji="1" lang="en-US" altLang="ja-JP" dirty="0"/>
          </a:p>
          <a:p>
            <a:r>
              <a:rPr kumimoji="1" lang="ja-JP" altLang="en-US" dirty="0"/>
              <a:t>例えば、このような </a:t>
            </a:r>
            <a:r>
              <a:rPr kumimoji="1" lang="en-US" altLang="ja-JP" dirty="0"/>
              <a:t>First </a:t>
            </a:r>
            <a:r>
              <a:rPr kumimoji="1" lang="ja-JP" altLang="en-US" dirty="0"/>
              <a:t>集合を持つ </a:t>
            </a:r>
            <a:r>
              <a:rPr kumimoji="1" lang="en-US" altLang="ja-JP" dirty="0"/>
              <a:t>α β γ </a:t>
            </a:r>
            <a:r>
              <a:rPr kumimoji="1" lang="ja-JP" altLang="en-US" dirty="0"/>
              <a:t>があったとします。</a:t>
            </a:r>
            <a:endParaRPr kumimoji="1" lang="en-US" altLang="ja-JP" dirty="0"/>
          </a:p>
          <a:p>
            <a:r>
              <a:rPr kumimoji="1" lang="en-US" altLang="ja-JP" dirty="0"/>
              <a:t>α β γ </a:t>
            </a:r>
            <a:r>
              <a:rPr kumimoji="1" lang="ja-JP" altLang="en-US" dirty="0"/>
              <a:t>全てに </a:t>
            </a:r>
            <a:r>
              <a:rPr kumimoji="1" lang="en-US" altLang="ja-JP" dirty="0"/>
              <a:t>“x” </a:t>
            </a:r>
            <a:r>
              <a:rPr kumimoji="1" lang="ja-JP" altLang="en-US" dirty="0"/>
              <a:t>が含まれています。</a:t>
            </a:r>
            <a:endParaRPr kumimoji="1" lang="en-US" altLang="ja-JP" dirty="0"/>
          </a:p>
          <a:p>
            <a:r>
              <a:rPr kumimoji="1" lang="ja-JP" altLang="en-US" dirty="0"/>
              <a:t>この場合、次のトークンが </a:t>
            </a:r>
            <a:r>
              <a:rPr kumimoji="1" lang="en-US" altLang="ja-JP" dirty="0"/>
              <a:t>“x” </a:t>
            </a:r>
            <a:r>
              <a:rPr kumimoji="1" lang="ja-JP" altLang="en-US" dirty="0"/>
              <a:t>だと、どの分岐か判定できません。</a:t>
            </a:r>
            <a:endParaRPr kumimoji="1" lang="en-US" altLang="ja-JP" dirty="0"/>
          </a:p>
          <a:p>
            <a:r>
              <a:rPr kumimoji="1" lang="ja-JP" altLang="en-US" dirty="0"/>
              <a:t>また、この文法は左括り出しも難しいので、バックトラック無しには解析はできません。</a:t>
            </a:r>
            <a:endParaRPr kumimoji="1" lang="en-US" altLang="ja-JP" dirty="0"/>
          </a:p>
          <a:p>
            <a:r>
              <a:rPr kumimoji="1" lang="ja-JP" altLang="en-US" dirty="0"/>
              <a:t>情報システムプロジェクト</a:t>
            </a:r>
            <a:r>
              <a:rPr kumimoji="1" lang="en-US" altLang="ja-JP" dirty="0"/>
              <a:t>1</a:t>
            </a:r>
            <a:r>
              <a:rPr kumimoji="1" lang="ja-JP" altLang="en-US" dirty="0"/>
              <a:t>のマクロ構文は、左括り出しすれば </a:t>
            </a:r>
            <a:r>
              <a:rPr kumimoji="1" lang="en-US" altLang="ja-JP" dirty="0"/>
              <a:t>LL(1) </a:t>
            </a:r>
            <a:r>
              <a:rPr kumimoji="1" lang="ja-JP" altLang="en-US" dirty="0"/>
              <a:t>文法になるように作られています。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68</a:t>
            </a:fld>
            <a:endParaRPr kumimoji="1" lang="ja-JP" altLang="en-US"/>
          </a:p>
        </p:txBody>
      </p:sp>
    </p:spTree>
    <p:extLst>
      <p:ext uri="{BB962C8B-B14F-4D97-AF65-F5344CB8AC3E}">
        <p14:creationId xmlns:p14="http://schemas.microsoft.com/office/powerpoint/2010/main" val="2500156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t>
            </a:r>
            <a:r>
              <a:rPr kumimoji="1" lang="ja-JP" altLang="en-US" dirty="0"/>
              <a:t>文 と </a:t>
            </a:r>
            <a:r>
              <a:rPr kumimoji="1" lang="en-US" altLang="ja-JP" dirty="0"/>
              <a:t>while </a:t>
            </a:r>
            <a:r>
              <a:rPr kumimoji="1" lang="ja-JP" altLang="en-US" dirty="0"/>
              <a:t>文は、それぞれ予約語 </a:t>
            </a:r>
            <a:r>
              <a:rPr kumimoji="1" lang="en-US" altLang="ja-JP" dirty="0"/>
              <a:t>if </a:t>
            </a:r>
            <a:r>
              <a:rPr kumimoji="1" lang="ja-JP" altLang="en-US" dirty="0"/>
              <a:t>と </a:t>
            </a:r>
            <a:r>
              <a:rPr kumimoji="1" lang="en-US" altLang="ja-JP" dirty="0"/>
              <a:t>while </a:t>
            </a:r>
            <a:r>
              <a:rPr kumimoji="1" lang="ja-JP" altLang="en-US" dirty="0"/>
              <a:t>が来た後</a:t>
            </a:r>
            <a:endParaRPr kumimoji="1" lang="en-US" altLang="ja-JP" dirty="0"/>
          </a:p>
          <a:p>
            <a:r>
              <a:rPr kumimoji="1" lang="ja-JP" altLang="en-US" dirty="0"/>
              <a:t>括弧</a:t>
            </a:r>
            <a:r>
              <a:rPr kumimoji="1" lang="en-US" altLang="ja-JP" dirty="0"/>
              <a:t> </a:t>
            </a:r>
            <a:r>
              <a:rPr kumimoji="1" lang="ja-JP" altLang="en-US" dirty="0"/>
              <a:t>式 文 となっています。</a:t>
            </a:r>
            <a:endParaRPr kumimoji="1" lang="en-US" altLang="ja-JP" dirty="0"/>
          </a:p>
          <a:p>
            <a:r>
              <a:rPr kumimoji="1" lang="en-US" altLang="ja-JP" dirty="0"/>
              <a:t>if </a:t>
            </a:r>
            <a:r>
              <a:rPr kumimoji="1" lang="ja-JP" altLang="en-US" dirty="0"/>
              <a:t>文は </a:t>
            </a:r>
            <a:r>
              <a:rPr kumimoji="1" lang="en-US" altLang="ja-JP" dirty="0"/>
              <a:t>else </a:t>
            </a:r>
            <a:r>
              <a:rPr kumimoji="1" lang="ja-JP" altLang="en-US" dirty="0"/>
              <a:t>節はありません。</a:t>
            </a:r>
            <a:endParaRPr kumimoji="1" lang="en-US" altLang="ja-JP" dirty="0"/>
          </a:p>
          <a:p>
            <a:r>
              <a:rPr kumimoji="1" lang="en-US" altLang="ja-JP" dirty="0"/>
              <a:t>else </a:t>
            </a:r>
            <a:r>
              <a:rPr kumimoji="1" lang="ja-JP" altLang="en-US" dirty="0"/>
              <a:t>節付 </a:t>
            </a:r>
            <a:r>
              <a:rPr kumimoji="1" lang="en-US" altLang="ja-JP" dirty="0"/>
              <a:t>if </a:t>
            </a:r>
            <a:r>
              <a:rPr kumimoji="1" lang="ja-JP" altLang="en-US" dirty="0"/>
              <a:t>文は拡張課題です。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7</a:t>
            </a:fld>
            <a:endParaRPr kumimoji="1" lang="ja-JP" altLang="en-US"/>
          </a:p>
        </p:txBody>
      </p:sp>
    </p:spTree>
    <p:extLst>
      <p:ext uri="{BB962C8B-B14F-4D97-AF65-F5344CB8AC3E}">
        <p14:creationId xmlns:p14="http://schemas.microsoft.com/office/powerpoint/2010/main" val="3228699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a:t>
            </a:r>
            <a:r>
              <a:rPr kumimoji="1" lang="ja-JP" altLang="en-US" dirty="0"/>
              <a:t>文は括弧の中に初期式、条件式、継続式の</a:t>
            </a:r>
            <a:r>
              <a:rPr kumimoji="1" lang="en-US" altLang="ja-JP" dirty="0"/>
              <a:t>3</a:t>
            </a:r>
            <a:r>
              <a:rPr kumimoji="1" lang="ja-JP" altLang="en-US" dirty="0"/>
              <a:t>つの式が並びます。</a:t>
            </a:r>
            <a:endParaRPr kumimoji="1" lang="en-US" altLang="ja-JP" dirty="0"/>
          </a:p>
          <a:p>
            <a:r>
              <a:rPr kumimoji="1" lang="ja-JP" altLang="en-US" dirty="0"/>
              <a:t>課題では各式は</a:t>
            </a:r>
            <a:r>
              <a:rPr kumimoji="1" lang="en-US" altLang="ja-JP" dirty="0"/>
              <a:t>1</a:t>
            </a:r>
            <a:r>
              <a:rPr kumimoji="1" lang="ja-JP" altLang="en-US" dirty="0"/>
              <a:t>つずつですが、</a:t>
            </a:r>
            <a:endParaRPr kumimoji="1" lang="en-US" altLang="ja-JP" dirty="0"/>
          </a:p>
          <a:p>
            <a:r>
              <a:rPr kumimoji="1" lang="en-US" altLang="ja-JP" dirty="0"/>
              <a:t>Java </a:t>
            </a:r>
            <a:r>
              <a:rPr kumimoji="1" lang="ja-JP" altLang="en-US" dirty="0"/>
              <a:t>の</a:t>
            </a:r>
            <a:r>
              <a:rPr kumimoji="1" lang="en-US" altLang="ja-JP" dirty="0"/>
              <a:t>for</a:t>
            </a:r>
            <a:r>
              <a:rPr kumimoji="1" lang="ja-JP" altLang="en-US" dirty="0"/>
              <a:t>文のように、初期式と継続式は式の並びを認めること、</a:t>
            </a:r>
            <a:endParaRPr kumimoji="1" lang="en-US" altLang="ja-JP" dirty="0"/>
          </a:p>
          <a:p>
            <a:r>
              <a:rPr kumimoji="1" lang="ja-JP" altLang="en-US" dirty="0"/>
              <a:t>条件式は省略できることが拡張課題として考えられます。</a:t>
            </a:r>
            <a:endParaRPr kumimoji="1" lang="en-US" altLang="ja-JP" dirty="0"/>
          </a:p>
          <a:p>
            <a:r>
              <a:rPr kumimoji="1" lang="ja-JP" altLang="en-US" dirty="0"/>
              <a:t>例えば、</a:t>
            </a:r>
            <a:r>
              <a:rPr kumimoji="1" lang="en-US" altLang="ja-JP" dirty="0"/>
              <a:t>for (;;) </a:t>
            </a:r>
            <a:r>
              <a:rPr kumimoji="1" lang="ja-JP" altLang="en-US" dirty="0"/>
              <a:t>のように条件式を省略すると無限ループになります。</a:t>
            </a:r>
            <a:endParaRPr kumimoji="1" lang="en-US" altLang="ja-JP" dirty="0"/>
          </a:p>
          <a:p>
            <a:r>
              <a:rPr kumimoji="1" lang="ja-JP" altLang="en-US" dirty="0"/>
              <a:t>この場合はループから脱出するのに </a:t>
            </a:r>
            <a:r>
              <a:rPr kumimoji="1" lang="en-US" altLang="ja-JP" dirty="0"/>
              <a:t>break </a:t>
            </a:r>
            <a:r>
              <a:rPr kumimoji="1" lang="ja-JP" altLang="en-US" dirty="0"/>
              <a:t>文が必要になります。</a:t>
            </a:r>
            <a:endParaRPr kumimoji="1" lang="en-US" altLang="ja-JP" dirty="0"/>
          </a:p>
          <a:p>
            <a:r>
              <a:rPr kumimoji="1" lang="ja-JP" altLang="en-US" dirty="0"/>
              <a:t>また、</a:t>
            </a:r>
            <a:r>
              <a:rPr kumimoji="1" lang="en-US" altLang="ja-JP" dirty="0"/>
              <a:t>for </a:t>
            </a:r>
            <a:r>
              <a:rPr kumimoji="1" lang="en-US" altLang="ja-JP" dirty="0" err="1"/>
              <a:t>i</a:t>
            </a:r>
            <a:r>
              <a:rPr kumimoji="1" lang="en-US" altLang="ja-JP" dirty="0"/>
              <a:t>=0; j=1, k=2 </a:t>
            </a:r>
            <a:r>
              <a:rPr kumimoji="1" lang="ja-JP" altLang="en-US" dirty="0"/>
              <a:t>のようにコンマで区切って</a:t>
            </a:r>
            <a:endParaRPr kumimoji="1" lang="en-US" altLang="ja-JP" dirty="0"/>
          </a:p>
          <a:p>
            <a:r>
              <a:rPr kumimoji="1" lang="ja-JP" altLang="en-US" dirty="0"/>
              <a:t>初期式、継続式を複数の式を並べると、ループ開始時、ループ継続時に</a:t>
            </a:r>
            <a:endParaRPr kumimoji="1" lang="en-US" altLang="ja-JP" dirty="0"/>
          </a:p>
          <a:p>
            <a:r>
              <a:rPr kumimoji="1" lang="ja-JP" altLang="en-US" dirty="0"/>
              <a:t>それぞれの式が評価されます。</a:t>
            </a:r>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8</a:t>
            </a:fld>
            <a:endParaRPr kumimoji="1" lang="ja-JP" altLang="en-US"/>
          </a:p>
        </p:txBody>
      </p:sp>
    </p:spTree>
    <p:extLst>
      <p:ext uri="{BB962C8B-B14F-4D97-AF65-F5344CB8AC3E}">
        <p14:creationId xmlns:p14="http://schemas.microsoft.com/office/powerpoint/2010/main" val="1971006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式文は代入等に使われます。</a:t>
            </a:r>
            <a:endParaRPr kumimoji="1" lang="en-US" altLang="ja-JP" dirty="0"/>
          </a:p>
          <a:p>
            <a:r>
              <a:rPr kumimoji="1" lang="en-US" altLang="ja-JP" dirty="0" err="1"/>
              <a:t>outputchar</a:t>
            </a:r>
            <a:r>
              <a:rPr kumimoji="1" lang="en-US" altLang="ja-JP" dirty="0"/>
              <a:t> </a:t>
            </a:r>
            <a:r>
              <a:rPr kumimoji="1" lang="ja-JP" altLang="en-US" dirty="0"/>
              <a:t>と </a:t>
            </a:r>
            <a:r>
              <a:rPr kumimoji="1" lang="en-US" altLang="ja-JP" dirty="0" err="1"/>
              <a:t>outputint</a:t>
            </a:r>
            <a:r>
              <a:rPr kumimoji="1" lang="en-US" altLang="ja-JP" dirty="0"/>
              <a:t> </a:t>
            </a:r>
            <a:r>
              <a:rPr kumimoji="1" lang="ja-JP" altLang="en-US" dirty="0"/>
              <a:t>は出力文です。</a:t>
            </a:r>
            <a:endParaRPr kumimoji="1" lang="en-US" altLang="ja-JP" dirty="0"/>
          </a:p>
          <a:p>
            <a:r>
              <a:rPr kumimoji="1" lang="ja-JP" altLang="en-US" dirty="0"/>
              <a:t>それぞれ括弧の中の式の値が文字あるいは整数値として画面に出力されます。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51E9779E-51DE-4199-B2D1-5C0BE4ED0CFD}" type="slidenum">
              <a:rPr kumimoji="1" lang="ja-JP" altLang="en-US" smtClean="0"/>
              <a:t>9</a:t>
            </a:fld>
            <a:endParaRPr kumimoji="1" lang="ja-JP" altLang="en-US"/>
          </a:p>
        </p:txBody>
      </p:sp>
    </p:spTree>
    <p:extLst>
      <p:ext uri="{BB962C8B-B14F-4D97-AF65-F5344CB8AC3E}">
        <p14:creationId xmlns:p14="http://schemas.microsoft.com/office/powerpoint/2010/main" val="315163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a:lvl1pPr>
          </a:lstStyle>
          <a:p>
            <a:fld id="{D21B4905-541E-486F-A6AA-BB60D0CC9D11}" type="slidenum">
              <a:rPr lang="en-US" altLang="ja-JP"/>
              <a:pPr/>
              <a:t>‹#›</a:t>
            </a:fld>
            <a:endParaRPr lang="en-US" altLang="ja-JP"/>
          </a:p>
        </p:txBody>
      </p:sp>
    </p:spTree>
    <p:extLst>
      <p:ext uri="{BB962C8B-B14F-4D97-AF65-F5344CB8AC3E}">
        <p14:creationId xmlns:p14="http://schemas.microsoft.com/office/powerpoint/2010/main" val="6375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72E87B5A-506D-47DC-8A17-AC8142BD46D0}" type="slidenum">
              <a:rPr lang="en-US" altLang="ja-JP"/>
              <a:pPr/>
              <a:t>‹#›</a:t>
            </a:fld>
            <a:endParaRPr lang="en-US" altLang="ja-JP"/>
          </a:p>
        </p:txBody>
      </p:sp>
    </p:spTree>
    <p:extLst>
      <p:ext uri="{BB962C8B-B14F-4D97-AF65-F5344CB8AC3E}">
        <p14:creationId xmlns:p14="http://schemas.microsoft.com/office/powerpoint/2010/main" val="102747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24650" y="304800"/>
            <a:ext cx="1885950" cy="5791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066800" y="304800"/>
            <a:ext cx="5505450" cy="5791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91C82C14-D50A-4574-A84F-6916C4D78D22}" type="slidenum">
              <a:rPr lang="en-US" altLang="ja-JP"/>
              <a:pPr/>
              <a:t>‹#›</a:t>
            </a:fld>
            <a:endParaRPr lang="en-US" altLang="ja-JP"/>
          </a:p>
        </p:txBody>
      </p:sp>
    </p:spTree>
    <p:extLst>
      <p:ext uri="{BB962C8B-B14F-4D97-AF65-F5344CB8AC3E}">
        <p14:creationId xmlns:p14="http://schemas.microsoft.com/office/powerpoint/2010/main" val="3916889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14900" y="19812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14900" y="41148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9"/>
          <p:cNvSpPr>
            <a:spLocks noGrp="1" noChangeArrowheads="1"/>
          </p:cNvSpPr>
          <p:nvPr>
            <p:ph type="sldNum" sz="quarter" idx="12"/>
          </p:nvPr>
        </p:nvSpPr>
        <p:spPr>
          <a:ln/>
        </p:spPr>
        <p:txBody>
          <a:bodyPr/>
          <a:lstStyle>
            <a:lvl1pPr>
              <a:defRPr/>
            </a:lvl1pPr>
          </a:lstStyle>
          <a:p>
            <a:fld id="{56138E0C-3333-438B-88E9-87D47D12FFB5}" type="slidenum">
              <a:rPr lang="en-US" altLang="ja-JP"/>
              <a:pPr/>
              <a:t>‹#›</a:t>
            </a:fld>
            <a:endParaRPr lang="en-US" altLang="ja-JP"/>
          </a:p>
        </p:txBody>
      </p:sp>
    </p:spTree>
    <p:extLst>
      <p:ext uri="{BB962C8B-B14F-4D97-AF65-F5344CB8AC3E}">
        <p14:creationId xmlns:p14="http://schemas.microsoft.com/office/powerpoint/2010/main" val="2847098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7E0E0695-342A-4D54-8C24-1887CF12FAFB}" type="slidenum">
              <a:rPr lang="en-US" altLang="ja-JP"/>
              <a:pPr/>
              <a:t>‹#›</a:t>
            </a:fld>
            <a:endParaRPr lang="en-US" altLang="ja-JP"/>
          </a:p>
        </p:txBody>
      </p:sp>
    </p:spTree>
    <p:extLst>
      <p:ext uri="{BB962C8B-B14F-4D97-AF65-F5344CB8AC3E}">
        <p14:creationId xmlns:p14="http://schemas.microsoft.com/office/powerpoint/2010/main" val="1574750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31B637D9-132B-45EC-A846-8AB9AE069F90}" type="slidenum">
              <a:rPr lang="en-US" altLang="ja-JP"/>
              <a:pPr/>
              <a:t>‹#›</a:t>
            </a:fld>
            <a:endParaRPr lang="en-US" altLang="ja-JP"/>
          </a:p>
        </p:txBody>
      </p:sp>
    </p:spTree>
    <p:extLst>
      <p:ext uri="{BB962C8B-B14F-4D97-AF65-F5344CB8AC3E}">
        <p14:creationId xmlns:p14="http://schemas.microsoft.com/office/powerpoint/2010/main" val="73855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fld id="{C3DD5F53-F94D-4702-A97A-7C88D935F9AF}" type="slidenum">
              <a:rPr lang="en-US" altLang="ja-JP"/>
              <a:pPr/>
              <a:t>‹#›</a:t>
            </a:fld>
            <a:endParaRPr lang="en-US" altLang="ja-JP"/>
          </a:p>
        </p:txBody>
      </p:sp>
    </p:spTree>
    <p:extLst>
      <p:ext uri="{BB962C8B-B14F-4D97-AF65-F5344CB8AC3E}">
        <p14:creationId xmlns:p14="http://schemas.microsoft.com/office/powerpoint/2010/main" val="293433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EDF9B38C-E816-447F-94E1-CC5C899BB9E1}" type="slidenum">
              <a:rPr lang="en-US" altLang="ja-JP"/>
              <a:pPr/>
              <a:t>‹#›</a:t>
            </a:fld>
            <a:endParaRPr lang="en-US" altLang="ja-JP"/>
          </a:p>
        </p:txBody>
      </p:sp>
    </p:spTree>
    <p:extLst>
      <p:ext uri="{BB962C8B-B14F-4D97-AF65-F5344CB8AC3E}">
        <p14:creationId xmlns:p14="http://schemas.microsoft.com/office/powerpoint/2010/main" val="181679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9"/>
          <p:cNvSpPr>
            <a:spLocks noGrp="1" noChangeArrowheads="1"/>
          </p:cNvSpPr>
          <p:nvPr>
            <p:ph type="sldNum" sz="quarter" idx="12"/>
          </p:nvPr>
        </p:nvSpPr>
        <p:spPr>
          <a:ln/>
        </p:spPr>
        <p:txBody>
          <a:bodyPr/>
          <a:lstStyle>
            <a:lvl1pPr>
              <a:defRPr/>
            </a:lvl1pPr>
          </a:lstStyle>
          <a:p>
            <a:fld id="{5C387451-FE22-4B3D-AB81-5C92BBE34483}" type="slidenum">
              <a:rPr lang="en-US" altLang="ja-JP"/>
              <a:pPr/>
              <a:t>‹#›</a:t>
            </a:fld>
            <a:endParaRPr lang="en-US" altLang="ja-JP"/>
          </a:p>
        </p:txBody>
      </p:sp>
    </p:spTree>
    <p:extLst>
      <p:ext uri="{BB962C8B-B14F-4D97-AF65-F5344CB8AC3E}">
        <p14:creationId xmlns:p14="http://schemas.microsoft.com/office/powerpoint/2010/main" val="269420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fld id="{20259B86-6DCE-424D-BC3B-ACEEB713B2D4}" type="slidenum">
              <a:rPr lang="en-US" altLang="ja-JP"/>
              <a:pPr/>
              <a:t>‹#›</a:t>
            </a:fld>
            <a:endParaRPr lang="en-US" altLang="ja-JP"/>
          </a:p>
        </p:txBody>
      </p:sp>
    </p:spTree>
    <p:extLst>
      <p:ext uri="{BB962C8B-B14F-4D97-AF65-F5344CB8AC3E}">
        <p14:creationId xmlns:p14="http://schemas.microsoft.com/office/powerpoint/2010/main" val="479838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9"/>
          <p:cNvSpPr>
            <a:spLocks noGrp="1" noChangeArrowheads="1"/>
          </p:cNvSpPr>
          <p:nvPr>
            <p:ph type="sldNum" sz="quarter" idx="12"/>
          </p:nvPr>
        </p:nvSpPr>
        <p:spPr>
          <a:ln/>
        </p:spPr>
        <p:txBody>
          <a:bodyPr/>
          <a:lstStyle>
            <a:lvl1pPr>
              <a:defRPr/>
            </a:lvl1pPr>
          </a:lstStyle>
          <a:p>
            <a:fld id="{DD508BE0-654F-49A0-9D82-31837E11545E}" type="slidenum">
              <a:rPr lang="en-US" altLang="ja-JP"/>
              <a:pPr/>
              <a:t>‹#›</a:t>
            </a:fld>
            <a:endParaRPr lang="en-US" altLang="ja-JP"/>
          </a:p>
        </p:txBody>
      </p:sp>
    </p:spTree>
    <p:extLst>
      <p:ext uri="{BB962C8B-B14F-4D97-AF65-F5344CB8AC3E}">
        <p14:creationId xmlns:p14="http://schemas.microsoft.com/office/powerpoint/2010/main" val="171399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C68A5771-060D-4DA3-8A12-8F3518737942}" type="slidenum">
              <a:rPr lang="en-US" altLang="ja-JP"/>
              <a:pPr/>
              <a:t>‹#›</a:t>
            </a:fld>
            <a:endParaRPr lang="en-US" altLang="ja-JP"/>
          </a:p>
        </p:txBody>
      </p:sp>
    </p:spTree>
    <p:extLst>
      <p:ext uri="{BB962C8B-B14F-4D97-AF65-F5344CB8AC3E}">
        <p14:creationId xmlns:p14="http://schemas.microsoft.com/office/powerpoint/2010/main" val="3012365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fld id="{65415EB1-3C0F-495A-9ECF-F20D325DA67D}" type="slidenum">
              <a:rPr lang="en-US" altLang="ja-JP"/>
              <a:pPr/>
              <a:t>‹#›</a:t>
            </a:fld>
            <a:endParaRPr lang="en-US" altLang="ja-JP"/>
          </a:p>
        </p:txBody>
      </p:sp>
    </p:spTree>
    <p:extLst>
      <p:ext uri="{BB962C8B-B14F-4D97-AF65-F5344CB8AC3E}">
        <p14:creationId xmlns:p14="http://schemas.microsoft.com/office/powerpoint/2010/main" val="149351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6350"/>
            <a:ext cx="9140825" cy="6851650"/>
            <a:chOff x="0" y="4"/>
            <a:chExt cx="5758" cy="4316"/>
          </a:xfrm>
        </p:grpSpPr>
        <p:sp>
          <p:nvSpPr>
            <p:cNvPr id="717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nvGrpSpPr>
            <p:cNvPr id="3082" name="Group 5"/>
            <p:cNvGrpSpPr>
              <a:grpSpLocks/>
            </p:cNvGrpSpPr>
            <p:nvPr userDrawn="1"/>
          </p:nvGrpSpPr>
          <p:grpSpPr bwMode="auto">
            <a:xfrm>
              <a:off x="0" y="4"/>
              <a:ext cx="5758" cy="4316"/>
              <a:chOff x="0" y="4"/>
              <a:chExt cx="5758" cy="4316"/>
            </a:xfrm>
          </p:grpSpPr>
          <p:sp>
            <p:nvSpPr>
              <p:cNvPr id="717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7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sp>
            <p:nvSpPr>
              <p:cNvPr id="718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ja-JP" altLang="en-US" i="1" dirty="0">
                  <a:effectLst>
                    <a:outerShdw blurRad="38100" dist="38100" dir="2700000" algn="tl">
                      <a:srgbClr val="000000">
                        <a:alpha val="43137"/>
                      </a:srgbClr>
                    </a:outerShdw>
                  </a:effectLst>
                </a:endParaRPr>
              </a:p>
            </p:txBody>
          </p:sp>
        </p:grpSp>
      </p:grpSp>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8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000" i="0">
                <a:effectLst>
                  <a:outerShdw blurRad="38100" dist="38100" dir="2700000" algn="tl">
                    <a:srgbClr val="000000"/>
                  </a:outerShdw>
                </a:effectLst>
                <a:latin typeface="+mn-lt"/>
              </a:defRPr>
            </a:lvl1pPr>
          </a:lstStyle>
          <a:p>
            <a:pPr>
              <a:defRPr/>
            </a:pPr>
            <a:endParaRPr lang="en-US" altLang="ja-JP"/>
          </a:p>
        </p:txBody>
      </p:sp>
      <p:sp>
        <p:nvSpPr>
          <p:cNvPr id="718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i="0">
                <a:effectLst>
                  <a:outerShdw blurRad="38100" dist="38100" dir="2700000" algn="tl">
                    <a:srgbClr val="000000"/>
                  </a:outerShdw>
                </a:effectLst>
                <a:latin typeface="+mn-lt"/>
              </a:defRPr>
            </a:lvl1pPr>
          </a:lstStyle>
          <a:p>
            <a:pPr>
              <a:defRPr/>
            </a:pPr>
            <a:endParaRPr lang="en-US" altLang="ja-JP"/>
          </a:p>
        </p:txBody>
      </p:sp>
      <p:sp>
        <p:nvSpPr>
          <p:cNvPr id="718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defRPr>
            </a:lvl1pPr>
          </a:lstStyle>
          <a:p>
            <a:fld id="{180C26BC-AF29-4F9F-BC71-2E0CFC57214A}"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718" r:id="rId1"/>
    <p:sldLayoutId id="2147483717" r:id="rId2"/>
    <p:sldLayoutId id="2147483716" r:id="rId3"/>
    <p:sldLayoutId id="2147483715" r:id="rId4"/>
    <p:sldLayoutId id="2147483714" r:id="rId5"/>
    <p:sldLayoutId id="2147483713" r:id="rId6"/>
    <p:sldLayoutId id="2147483712" r:id="rId7"/>
    <p:sldLayoutId id="2147483711" r:id="rId8"/>
    <p:sldLayoutId id="2147483710" r:id="rId9"/>
    <p:sldLayoutId id="2147483709" r:id="rId10"/>
    <p:sldLayoutId id="2147483708" r:id="rId11"/>
    <p:sldLayoutId id="2147483707" r:id="rId12"/>
    <p:sldLayoutId id="2147483706" r:id="rId13"/>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676400"/>
            <a:ext cx="7086600" cy="898525"/>
          </a:xfrm>
        </p:spPr>
        <p:txBody>
          <a:bodyPr/>
          <a:lstStyle/>
          <a:p>
            <a:pPr eaLnBrk="1" hangingPunct="1"/>
            <a:r>
              <a:rPr lang="ja-JP" altLang="en-US">
                <a:effectLst/>
              </a:rPr>
              <a:t>コンパイラ</a:t>
            </a:r>
          </a:p>
        </p:txBody>
      </p:sp>
      <p:sp>
        <p:nvSpPr>
          <p:cNvPr id="5123"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第5回 下降型構文解析</a:t>
            </a:r>
            <a:endParaRPr lang="en-US" altLang="ja-JP" dirty="0">
              <a:effectLst/>
            </a:endParaRPr>
          </a:p>
          <a:p>
            <a:pPr eaLnBrk="1" hangingPunct="1"/>
            <a:endParaRPr lang="ja-JP" altLang="en-US" dirty="0">
              <a:effectLst/>
            </a:endParaRPr>
          </a:p>
          <a:p>
            <a:pPr algn="r" eaLnBrk="1" hangingPunct="1"/>
            <a:r>
              <a:rPr lang="en-US" altLang="ja-JP" dirty="0">
                <a:effectLst/>
              </a:rPr>
              <a:t>http://www.info.kindai.ac.jp/compiler</a:t>
            </a:r>
          </a:p>
          <a:p>
            <a:pPr algn="r" eaLnBrk="1" hangingPunct="1"/>
            <a:r>
              <a:rPr lang="en-US" altLang="ja-JP" dirty="0">
                <a:effectLst/>
              </a:rPr>
              <a:t>E</a:t>
            </a:r>
            <a:r>
              <a:rPr lang="ja-JP" altLang="en-US" dirty="0">
                <a:effectLst/>
              </a:rPr>
              <a:t>館</a:t>
            </a:r>
            <a:r>
              <a:rPr lang="en-US" altLang="ja-JP" dirty="0">
                <a:effectLst/>
              </a:rPr>
              <a:t>3</a:t>
            </a:r>
            <a:r>
              <a:rPr lang="ja-JP" altLang="en-US" dirty="0">
                <a:effectLst/>
              </a:rPr>
              <a:t>階</a:t>
            </a:r>
            <a:r>
              <a:rPr lang="en-US" altLang="ja-JP" dirty="0">
                <a:effectLst/>
              </a:rPr>
              <a:t>E-331 </a:t>
            </a:r>
            <a:r>
              <a:rPr lang="ja-JP" altLang="en-US" dirty="0">
                <a:effectLst/>
              </a:rPr>
              <a:t>内線</a:t>
            </a:r>
            <a:r>
              <a:rPr lang="en-US" altLang="ja-JP" dirty="0">
                <a:effectLst/>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マクロ構文</a:t>
            </a:r>
            <a:r>
              <a:rPr lang="ja-JP" altLang="en-US" sz="4000" dirty="0">
                <a:effectLst/>
              </a:rPr>
              <a:t>(文</a:t>
            </a:r>
            <a:r>
              <a:rPr lang="en-US" altLang="ja-JP" sz="4000" dirty="0">
                <a:effectLst/>
              </a:rPr>
              <a:t>:</a:t>
            </a:r>
            <a:r>
              <a:rPr lang="ja-JP" altLang="en-US" sz="4000" dirty="0">
                <a:effectLst/>
              </a:rPr>
              <a:t>拡張課題</a:t>
            </a:r>
            <a:r>
              <a:rPr lang="en-US" altLang="ja-JP" sz="4000" dirty="0">
                <a:effectLst/>
              </a:rPr>
              <a:t>)</a:t>
            </a:r>
          </a:p>
        </p:txBody>
      </p:sp>
      <p:sp>
        <p:nvSpPr>
          <p:cNvPr id="259075" name="Rectangle 3"/>
          <p:cNvSpPr>
            <a:spLocks noGrp="1" noChangeArrowheads="1"/>
          </p:cNvSpPr>
          <p:nvPr>
            <p:ph type="body" idx="4294967295"/>
          </p:nvPr>
        </p:nvSpPr>
        <p:spPr>
          <a:xfrm>
            <a:off x="208472" y="1143000"/>
            <a:ext cx="853440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ja-JP" sz="2800"/>
              <a:t>&lt;Do-while_statement&gt;</a:t>
            </a:r>
            <a:r>
              <a:rPr lang="en-US" altLang="ja-JP" sz="2000">
                <a:solidFill>
                  <a:srgbClr val="FFFF99"/>
                </a:solidFill>
              </a:rPr>
              <a:t>(do-while</a:t>
            </a:r>
            <a:r>
              <a:rPr lang="ja-JP" altLang="en-US" sz="2000">
                <a:solidFill>
                  <a:srgbClr val="FFFF99"/>
                </a:solidFill>
              </a:rPr>
              <a:t>文)</a:t>
            </a:r>
          </a:p>
          <a:p>
            <a:pPr eaLnBrk="0" hangingPunct="0">
              <a:lnSpc>
                <a:spcPct val="90000"/>
              </a:lnSpc>
              <a:spcBef>
                <a:spcPct val="20000"/>
              </a:spcBef>
              <a:buClr>
                <a:schemeClr val="hlink"/>
              </a:buClr>
              <a:buSzPct val="70000"/>
              <a:buFont typeface="Wingdings" panose="05000000000000000000" pitchFamily="2" charset="2"/>
              <a:buNone/>
            </a:pPr>
            <a:r>
              <a:rPr lang="ja-JP" altLang="en-US" sz="2400"/>
              <a:t>                    </a:t>
            </a:r>
            <a:r>
              <a:rPr lang="ja-JP" altLang="en-US" sz="2800" dirty="0"/>
              <a:t>::= </a:t>
            </a:r>
            <a:r>
              <a:rPr lang="en-US" altLang="ja-JP" sz="2800" dirty="0"/>
              <a:t>“do” &lt;Statement&gt; </a:t>
            </a:r>
          </a:p>
          <a:p>
            <a:pPr eaLnBrk="0" hangingPunct="0">
              <a:lnSpc>
                <a:spcPct val="90000"/>
              </a:lnSpc>
              <a:spcBef>
                <a:spcPct val="20000"/>
              </a:spcBef>
              <a:buClr>
                <a:schemeClr val="hlink"/>
              </a:buClr>
              <a:buSzPct val="70000"/>
              <a:buFont typeface="Wingdings" panose="05000000000000000000" pitchFamily="2" charset="2"/>
              <a:buNone/>
            </a:pPr>
            <a:r>
              <a:rPr lang="en-US" altLang="ja-JP" sz="2800" dirty="0"/>
              <a:t>                       “while” “(” &lt;Expression&gt; “)” “;”</a:t>
            </a:r>
          </a:p>
          <a:p>
            <a:pPr eaLnBrk="0" hangingPunct="0">
              <a:lnSpc>
                <a:spcPct val="90000"/>
              </a:lnSpc>
              <a:spcBef>
                <a:spcPct val="20000"/>
              </a:spcBef>
              <a:buClr>
                <a:schemeClr val="hlink"/>
              </a:buClr>
              <a:buSzPct val="70000"/>
              <a:buFont typeface="Wingdings" panose="05000000000000000000" pitchFamily="2" charset="2"/>
              <a:buNone/>
            </a:pPr>
            <a:r>
              <a:rPr lang="en-US" altLang="ja-JP" sz="2800" dirty="0"/>
              <a:t>&lt;</a:t>
            </a:r>
            <a:r>
              <a:rPr lang="en-US" altLang="ja-JP" sz="2800" dirty="0" err="1"/>
              <a:t>Continue_statement</a:t>
            </a:r>
            <a:r>
              <a:rPr lang="en-US" altLang="ja-JP" sz="2800" dirty="0"/>
              <a:t>&gt;</a:t>
            </a:r>
            <a:r>
              <a:rPr lang="en-US" altLang="ja-JP" sz="2000" dirty="0">
                <a:solidFill>
                  <a:srgbClr val="FFFF99"/>
                </a:solidFill>
              </a:rPr>
              <a:t>(continue</a:t>
            </a:r>
            <a:r>
              <a:rPr lang="ja-JP" altLang="en-US" sz="2000" dirty="0">
                <a:solidFill>
                  <a:srgbClr val="FFFF99"/>
                </a:solidFill>
              </a:rPr>
              <a:t>文</a:t>
            </a:r>
            <a:r>
              <a:rPr lang="en-US" altLang="ja-JP" sz="2000" dirty="0">
                <a:solidFill>
                  <a:srgbClr val="FFFF99"/>
                </a:solidFill>
              </a:rPr>
              <a:t>)</a:t>
            </a:r>
            <a:r>
              <a:rPr lang="en-US" altLang="ja-JP" sz="2800" dirty="0">
                <a:solidFill>
                  <a:srgbClr val="FFFF99"/>
                </a:solidFill>
              </a:rPr>
              <a:t> </a:t>
            </a:r>
            <a:r>
              <a:rPr lang="en-US" altLang="ja-JP" sz="2800" dirty="0"/>
              <a:t>::= “continue” “;”</a:t>
            </a:r>
            <a:endParaRPr lang="ja-JP" altLang="en-US" sz="2000" dirty="0"/>
          </a:p>
          <a:p>
            <a:pPr>
              <a:buFont typeface="Wingdings" panose="05000000000000000000" pitchFamily="2" charset="2"/>
              <a:buNone/>
            </a:pPr>
            <a:endParaRPr lang="ja-JP" altLang="en-US" sz="2800" dirty="0">
              <a:effectLst/>
            </a:endParaRPr>
          </a:p>
        </p:txBody>
      </p:sp>
      <p:sp>
        <p:nvSpPr>
          <p:cNvPr id="259076" name="Text Box 4"/>
          <p:cNvSpPr txBox="1">
            <a:spLocks noChangeArrowheads="1"/>
          </p:cNvSpPr>
          <p:nvPr/>
        </p:nvSpPr>
        <p:spPr bwMode="auto">
          <a:xfrm>
            <a:off x="1966913" y="-84138"/>
            <a:ext cx="180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Tree>
    <p:extLst>
      <p:ext uri="{BB962C8B-B14F-4D97-AF65-F5344CB8AC3E}">
        <p14:creationId xmlns:p14="http://schemas.microsoft.com/office/powerpoint/2010/main" val="4279803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a:t>
            </a:r>
            <a:r>
              <a:rPr lang="ja-JP" altLang="en-US" sz="4000">
                <a:effectLst/>
              </a:rPr>
              <a:t>(論理式</a:t>
            </a:r>
            <a:r>
              <a:rPr lang="en-US" altLang="ja-JP" sz="4000">
                <a:effectLst/>
              </a:rPr>
              <a:t>)</a:t>
            </a:r>
          </a:p>
        </p:txBody>
      </p:sp>
      <p:sp>
        <p:nvSpPr>
          <p:cNvPr id="260099" name="Rectangle 3"/>
          <p:cNvSpPr>
            <a:spLocks noGrp="1" noChangeArrowheads="1"/>
          </p:cNvSpPr>
          <p:nvPr>
            <p:ph type="body" idx="4294967295"/>
          </p:nvPr>
        </p:nvSpPr>
        <p:spPr>
          <a:xfrm>
            <a:off x="228600" y="1143000"/>
            <a:ext cx="8763000" cy="533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dirty="0">
                <a:effectLst/>
              </a:rPr>
              <a:t>&lt;</a:t>
            </a:r>
            <a:r>
              <a:rPr lang="en-US" altLang="ja-JP" sz="2800" dirty="0">
                <a:effectLst/>
              </a:rPr>
              <a:t>Expression&gt;</a:t>
            </a:r>
            <a:r>
              <a:rPr lang="en-US" altLang="ja-JP" sz="2000" dirty="0">
                <a:solidFill>
                  <a:srgbClr val="FFFF66"/>
                </a:solidFill>
                <a:effectLst/>
              </a:rPr>
              <a:t>(</a:t>
            </a:r>
            <a:r>
              <a:rPr lang="ja-JP" altLang="en-US" sz="2000" dirty="0">
                <a:solidFill>
                  <a:srgbClr val="FFFF66"/>
                </a:solidFill>
                <a:effectLst/>
              </a:rPr>
              <a:t>式)</a:t>
            </a:r>
            <a:r>
              <a:rPr lang="ja-JP" altLang="en-US" sz="2800" dirty="0">
                <a:effectLst/>
              </a:rPr>
              <a:t> ::= &lt;</a:t>
            </a:r>
            <a:r>
              <a:rPr lang="en-US" altLang="ja-JP" sz="2800" dirty="0" err="1">
                <a:effectLst/>
              </a:rPr>
              <a:t>Exp</a:t>
            </a:r>
            <a:r>
              <a:rPr lang="en-US" altLang="ja-JP" sz="2800" dirty="0">
                <a:effectLst/>
              </a:rPr>
              <a:t>&gt;</a:t>
            </a:r>
          </a:p>
          <a:p>
            <a:pPr>
              <a:buFont typeface="Wingdings" panose="05000000000000000000" pitchFamily="2" charset="2"/>
              <a:buNone/>
            </a:pPr>
            <a:r>
              <a:rPr lang="en-US" altLang="ja-JP" sz="2800" dirty="0">
                <a:effectLst/>
              </a:rPr>
              <a:t>     [( “=” | “+=” | “-=” | “*=” | “/=” ) &lt;Expression&gt; ]</a:t>
            </a:r>
          </a:p>
          <a:p>
            <a:pPr>
              <a:buFont typeface="Wingdings" panose="05000000000000000000" pitchFamily="2" charset="2"/>
              <a:buNone/>
            </a:pPr>
            <a:r>
              <a:rPr lang="en-US" altLang="ja-JP" sz="2800" dirty="0">
                <a:effectLst/>
              </a:rPr>
              <a:t>&lt;</a:t>
            </a:r>
            <a:r>
              <a:rPr lang="en-US" altLang="ja-JP" sz="2800" dirty="0" err="1">
                <a:effectLst/>
              </a:rPr>
              <a:t>Exp</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論理式)</a:t>
            </a:r>
            <a:r>
              <a:rPr lang="en-US" altLang="ja-JP" sz="2800" dirty="0">
                <a:effectLst/>
              </a:rPr>
              <a:t> ::= &lt;Exp&gt; “||” &lt;</a:t>
            </a:r>
            <a:r>
              <a:rPr lang="en-US" altLang="ja-JP" sz="2800" dirty="0" err="1">
                <a:effectLst/>
              </a:rPr>
              <a:t>Logical_term</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Logical_term</a:t>
            </a:r>
            <a:r>
              <a:rPr lang="en-US" altLang="ja-JP" sz="2800" dirty="0">
                <a:effectLst/>
              </a:rPr>
              <a:t>&gt;</a:t>
            </a:r>
          </a:p>
          <a:p>
            <a:pPr>
              <a:buFont typeface="Wingdings" panose="05000000000000000000" pitchFamily="2" charset="2"/>
              <a:buNone/>
            </a:pPr>
            <a:r>
              <a:rPr lang="en-US" altLang="ja-JP" sz="2800" dirty="0">
                <a:effectLst/>
              </a:rPr>
              <a:t>&lt;</a:t>
            </a:r>
            <a:r>
              <a:rPr lang="en-US" altLang="ja-JP" sz="2800" dirty="0" err="1">
                <a:effectLst/>
              </a:rPr>
              <a:t>Logical_term</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論理項</a:t>
            </a:r>
            <a:r>
              <a:rPr lang="en-US" altLang="ja-JP" sz="2000" dirty="0">
                <a:solidFill>
                  <a:srgbClr val="FFFF66"/>
                </a:solidFill>
                <a:effectLst/>
              </a:rPr>
              <a:t>)</a:t>
            </a:r>
            <a:r>
              <a:rPr lang="en-US" altLang="ja-JP" sz="2800" dirty="0">
                <a:effectLst/>
              </a:rPr>
              <a:t> </a:t>
            </a:r>
          </a:p>
          <a:p>
            <a:pPr>
              <a:buFont typeface="Wingdings" panose="05000000000000000000" pitchFamily="2" charset="2"/>
              <a:buNone/>
            </a:pPr>
            <a:r>
              <a:rPr lang="en-US" altLang="ja-JP" sz="2800" dirty="0">
                <a:effectLst/>
              </a:rPr>
              <a:t>         ::=  &lt;</a:t>
            </a:r>
            <a:r>
              <a:rPr lang="en-US" altLang="ja-JP" sz="2800" dirty="0" err="1">
                <a:effectLst/>
              </a:rPr>
              <a:t>Logical_term</a:t>
            </a:r>
            <a:r>
              <a:rPr lang="en-US" altLang="ja-JP" sz="2800" dirty="0">
                <a:effectLst/>
              </a:rPr>
              <a:t>&gt; “&amp;&amp;” &lt;</a:t>
            </a:r>
            <a:r>
              <a:rPr lang="en-US" altLang="ja-JP" sz="2800" dirty="0" err="1">
                <a:effectLst/>
              </a:rPr>
              <a:t>Logical_factor</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Logical_factor</a:t>
            </a:r>
            <a:r>
              <a:rPr lang="en-US" altLang="ja-JP" sz="2800" dirty="0">
                <a:effectLst/>
              </a:rPr>
              <a:t>&gt;</a:t>
            </a:r>
          </a:p>
          <a:p>
            <a:pPr>
              <a:buFont typeface="Wingdings" panose="05000000000000000000" pitchFamily="2" charset="2"/>
              <a:buNone/>
            </a:pPr>
            <a:r>
              <a:rPr lang="en-US" altLang="ja-JP" sz="2800" dirty="0">
                <a:effectLst/>
              </a:rPr>
              <a:t>&lt;</a:t>
            </a:r>
            <a:r>
              <a:rPr lang="en-US" altLang="ja-JP" sz="2800" dirty="0" err="1">
                <a:effectLst/>
              </a:rPr>
              <a:t>Logical_factor</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論理因子)</a:t>
            </a:r>
            <a:r>
              <a:rPr lang="en-US" altLang="ja-JP" sz="2800" dirty="0">
                <a:effectLst/>
              </a:rPr>
              <a:t> ::= &lt;</a:t>
            </a:r>
            <a:r>
              <a:rPr lang="en-US" altLang="ja-JP" sz="2800" dirty="0" err="1">
                <a:effectLst/>
              </a:rPr>
              <a:t>Arithmetic_expression</a:t>
            </a:r>
            <a:r>
              <a:rPr lang="en-US" altLang="ja-JP" sz="2800" dirty="0">
                <a:effectLst/>
              </a:rPr>
              <a:t>&gt; )</a:t>
            </a:r>
          </a:p>
          <a:p>
            <a:pPr>
              <a:buFont typeface="Wingdings" panose="05000000000000000000" pitchFamily="2" charset="2"/>
              <a:buNone/>
            </a:pPr>
            <a:r>
              <a:rPr lang="en-US" altLang="ja-JP" sz="2800" dirty="0">
                <a:effectLst/>
              </a:rPr>
              <a:t>       [( “==” | “!=” | “&lt;” | “&gt;” </a:t>
            </a:r>
            <a:r>
              <a:rPr lang="en-US" altLang="ja-JP" sz="2800" dirty="0">
                <a:solidFill>
                  <a:srgbClr val="FFFF99"/>
                </a:solidFill>
                <a:effectLst/>
              </a:rPr>
              <a:t>| “&lt;=” | “&gt;=” </a:t>
            </a:r>
            <a:r>
              <a:rPr lang="en-US" altLang="ja-JP" sz="2800" dirty="0">
                <a:effectLst/>
              </a:rPr>
              <a:t>) </a:t>
            </a:r>
          </a:p>
          <a:p>
            <a:pPr>
              <a:buFont typeface="Wingdings" panose="05000000000000000000" pitchFamily="2" charset="2"/>
              <a:buNone/>
            </a:pPr>
            <a:r>
              <a:rPr lang="en-US" altLang="ja-JP" sz="2800" dirty="0">
                <a:effectLst/>
              </a:rPr>
              <a:t>           &lt;</a:t>
            </a:r>
            <a:r>
              <a:rPr lang="en-US" altLang="ja-JP" sz="2800" dirty="0" err="1">
                <a:effectLst/>
              </a:rPr>
              <a:t>Arithmetic_expression</a:t>
            </a:r>
            <a:r>
              <a:rPr lang="en-US" altLang="ja-JP" sz="2800" dirty="0">
                <a:effectLst/>
              </a:rPr>
              <a:t>&gt; ]</a:t>
            </a:r>
            <a:endParaRPr lang="ja-JP" altLang="en-US" sz="2800" dirty="0">
              <a:effectLst/>
            </a:endParaRPr>
          </a:p>
        </p:txBody>
      </p:sp>
      <p:sp>
        <p:nvSpPr>
          <p:cNvPr id="260100" name="AutoShape 4"/>
          <p:cNvSpPr>
            <a:spLocks noChangeArrowheads="1"/>
          </p:cNvSpPr>
          <p:nvPr/>
        </p:nvSpPr>
        <p:spPr bwMode="auto">
          <a:xfrm>
            <a:off x="3684351" y="2819400"/>
            <a:ext cx="1143000" cy="381000"/>
          </a:xfrm>
          <a:prstGeom prst="wedgeRoundRectCallout">
            <a:avLst>
              <a:gd name="adj1" fmla="val -50000"/>
              <a:gd name="adj2" fmla="val -10500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再帰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0100"/>
                                        </p:tgtEl>
                                        <p:attrNameLst>
                                          <p:attrName>style.visibility</p:attrName>
                                        </p:attrNameLst>
                                      </p:cBhvr>
                                      <p:to>
                                        <p:strVal val="visible"/>
                                      </p:to>
                                    </p:set>
                                    <p:animEffect transition="in" filter="checkerboard(across)">
                                      <p:cBhvr>
                                        <p:cTn id="7" dur="500"/>
                                        <p:tgtEl>
                                          <p:spTgt spid="260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1026"/>
          <p:cNvSpPr>
            <a:spLocks noGrp="1" noChangeArrowheads="1"/>
          </p:cNvSpPr>
          <p:nvPr>
            <p:ph type="title" idx="4294967295"/>
          </p:nvPr>
        </p:nvSpPr>
        <p:spPr>
          <a:xfrm>
            <a:off x="1066800" y="1524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a:t>
            </a:r>
            <a:r>
              <a:rPr lang="ja-JP" altLang="en-US" sz="4000">
                <a:effectLst/>
              </a:rPr>
              <a:t>(算術式</a:t>
            </a:r>
            <a:r>
              <a:rPr lang="en-US" altLang="ja-JP" sz="4000">
                <a:effectLst/>
              </a:rPr>
              <a:t>)</a:t>
            </a:r>
          </a:p>
        </p:txBody>
      </p:sp>
      <p:sp>
        <p:nvSpPr>
          <p:cNvPr id="403459" name="Rectangle 1027"/>
          <p:cNvSpPr>
            <a:spLocks noGrp="1" noChangeArrowheads="1"/>
          </p:cNvSpPr>
          <p:nvPr>
            <p:ph type="body" idx="4294967295"/>
          </p:nvPr>
        </p:nvSpPr>
        <p:spPr>
          <a:xfrm>
            <a:off x="381000" y="1219200"/>
            <a:ext cx="8382000" cy="525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buFont typeface="Wingdings" panose="05000000000000000000" pitchFamily="2" charset="2"/>
              <a:buNone/>
            </a:pPr>
            <a:r>
              <a:rPr lang="en-US" altLang="ja-JP" sz="2800" dirty="0">
                <a:effectLst/>
              </a:rPr>
              <a:t>&lt;</a:t>
            </a:r>
            <a:r>
              <a:rPr lang="en-US" altLang="ja-JP" sz="2800" dirty="0" err="1">
                <a:effectLst/>
              </a:rPr>
              <a:t>Arithmetic_expression</a:t>
            </a:r>
            <a:r>
              <a:rPr lang="en-US" altLang="ja-JP" sz="2800" dirty="0">
                <a:effectLst/>
              </a:rPr>
              <a:t>&gt;</a:t>
            </a:r>
            <a:r>
              <a:rPr lang="en-US" altLang="ja-JP" sz="2400" dirty="0">
                <a:solidFill>
                  <a:srgbClr val="FFFF66"/>
                </a:solidFill>
                <a:effectLst/>
              </a:rPr>
              <a:t>(</a:t>
            </a:r>
            <a:r>
              <a:rPr lang="ja-JP" altLang="en-US" sz="2400" dirty="0">
                <a:solidFill>
                  <a:srgbClr val="FFFF66"/>
                </a:solidFill>
                <a:effectLst/>
              </a:rPr>
              <a:t>算術式)</a:t>
            </a:r>
            <a:endParaRPr lang="en-US" altLang="ja-JP" sz="2800" dirty="0">
              <a:effectLst/>
            </a:endParaRPr>
          </a:p>
          <a:p>
            <a:pPr>
              <a:lnSpc>
                <a:spcPct val="90000"/>
              </a:lnSpc>
              <a:buFont typeface="Wingdings" panose="05000000000000000000" pitchFamily="2" charset="2"/>
              <a:buNone/>
            </a:pPr>
            <a:r>
              <a:rPr lang="en-US" altLang="ja-JP" sz="2800" dirty="0">
                <a:effectLst/>
              </a:rPr>
              <a:t>          ::= &lt;</a:t>
            </a:r>
            <a:r>
              <a:rPr lang="en-US" altLang="ja-JP" sz="2800" dirty="0" err="1">
                <a:effectLst/>
              </a:rPr>
              <a:t>Arithmetic_expression</a:t>
            </a:r>
            <a:r>
              <a:rPr lang="en-US" altLang="ja-JP" sz="2800" dirty="0">
                <a:effectLst/>
              </a:rPr>
              <a:t>&gt; </a:t>
            </a:r>
          </a:p>
          <a:p>
            <a:pPr>
              <a:lnSpc>
                <a:spcPct val="90000"/>
              </a:lnSpc>
              <a:buFont typeface="Wingdings" panose="05000000000000000000" pitchFamily="2" charset="2"/>
              <a:buNone/>
            </a:pPr>
            <a:r>
              <a:rPr lang="en-US" altLang="ja-JP" sz="2800" dirty="0">
                <a:effectLst/>
              </a:rPr>
              <a:t>               ( “+” | “-” ) &lt;</a:t>
            </a:r>
            <a:r>
              <a:rPr lang="en-US" altLang="ja-JP" sz="2800" dirty="0" err="1">
                <a:effectLst/>
              </a:rPr>
              <a:t>Arithmetic_term</a:t>
            </a:r>
            <a:r>
              <a:rPr lang="en-US" altLang="ja-JP" sz="2800" dirty="0">
                <a:effectLst/>
              </a:rPr>
              <a:t>&gt;</a:t>
            </a:r>
          </a:p>
          <a:p>
            <a:pPr>
              <a:lnSpc>
                <a:spcPct val="90000"/>
              </a:lnSpc>
              <a:buFont typeface="Wingdings" panose="05000000000000000000" pitchFamily="2" charset="2"/>
              <a:buNone/>
            </a:pPr>
            <a:r>
              <a:rPr lang="en-US" altLang="ja-JP" sz="2800" dirty="0">
                <a:effectLst/>
              </a:rPr>
              <a:t>              | </a:t>
            </a:r>
            <a:r>
              <a:rPr lang="ja-JP" altLang="en-US" sz="2800" dirty="0">
                <a:effectLst/>
              </a:rPr>
              <a:t>&lt;</a:t>
            </a:r>
            <a:r>
              <a:rPr lang="en-US" altLang="ja-JP" sz="2800" dirty="0" err="1">
                <a:effectLst/>
              </a:rPr>
              <a:t>Arithmetic_term</a:t>
            </a:r>
            <a:r>
              <a:rPr lang="en-US" altLang="ja-JP" sz="2800" dirty="0">
                <a:effectLst/>
              </a:rPr>
              <a:t>&gt;</a:t>
            </a:r>
          </a:p>
          <a:p>
            <a:pPr>
              <a:lnSpc>
                <a:spcPct val="90000"/>
              </a:lnSpc>
              <a:buFont typeface="Wingdings" panose="05000000000000000000" pitchFamily="2" charset="2"/>
              <a:buNone/>
            </a:pPr>
            <a:r>
              <a:rPr lang="en-US" altLang="ja-JP" sz="2800" dirty="0">
                <a:effectLst/>
              </a:rPr>
              <a:t>&lt;</a:t>
            </a:r>
            <a:r>
              <a:rPr lang="en-US" altLang="ja-JP" sz="2800" dirty="0" err="1">
                <a:effectLst/>
              </a:rPr>
              <a:t>Arithmetic_term</a:t>
            </a:r>
            <a:r>
              <a:rPr lang="en-US" altLang="ja-JP" sz="2800" dirty="0">
                <a:effectLst/>
              </a:rPr>
              <a:t>&gt; </a:t>
            </a:r>
            <a:r>
              <a:rPr lang="en-US" altLang="ja-JP" sz="2400" dirty="0">
                <a:solidFill>
                  <a:srgbClr val="FFFF66"/>
                </a:solidFill>
                <a:effectLst/>
              </a:rPr>
              <a:t>(</a:t>
            </a:r>
            <a:r>
              <a:rPr lang="ja-JP" altLang="en-US" sz="2400" dirty="0">
                <a:solidFill>
                  <a:srgbClr val="FFFF66"/>
                </a:solidFill>
                <a:effectLst/>
              </a:rPr>
              <a:t>算術項)</a:t>
            </a:r>
            <a:endParaRPr lang="en-US" altLang="ja-JP" sz="2800" dirty="0">
              <a:effectLst/>
            </a:endParaRPr>
          </a:p>
          <a:p>
            <a:pPr>
              <a:lnSpc>
                <a:spcPct val="90000"/>
              </a:lnSpc>
              <a:buFont typeface="Wingdings" panose="05000000000000000000" pitchFamily="2" charset="2"/>
              <a:buNone/>
            </a:pPr>
            <a:r>
              <a:rPr lang="en-US" altLang="ja-JP" sz="2800" dirty="0">
                <a:effectLst/>
              </a:rPr>
              <a:t>          ::= &lt;</a:t>
            </a:r>
            <a:r>
              <a:rPr lang="en-US" altLang="ja-JP" sz="2800" dirty="0" err="1">
                <a:effectLst/>
              </a:rPr>
              <a:t>Arithmetic_term</a:t>
            </a:r>
            <a:r>
              <a:rPr lang="en-US" altLang="ja-JP" sz="2800" dirty="0">
                <a:effectLst/>
              </a:rPr>
              <a:t>&gt; </a:t>
            </a:r>
          </a:p>
          <a:p>
            <a:pPr>
              <a:lnSpc>
                <a:spcPct val="90000"/>
              </a:lnSpc>
              <a:buFont typeface="Wingdings" panose="05000000000000000000" pitchFamily="2" charset="2"/>
              <a:buNone/>
            </a:pPr>
            <a:r>
              <a:rPr lang="en-US" altLang="ja-JP" sz="2800" dirty="0">
                <a:effectLst/>
              </a:rPr>
              <a:t>               ( “*” | “/” | “%” ) &lt;</a:t>
            </a:r>
            <a:r>
              <a:rPr lang="en-US" altLang="ja-JP" sz="2800" dirty="0" err="1">
                <a:effectLst/>
              </a:rPr>
              <a:t>Arithmetic_factor</a:t>
            </a:r>
            <a:r>
              <a:rPr lang="en-US" altLang="ja-JP" sz="2800" dirty="0">
                <a:effectLst/>
              </a:rPr>
              <a:t>&gt;</a:t>
            </a:r>
          </a:p>
          <a:p>
            <a:pPr>
              <a:lnSpc>
                <a:spcPct val="90000"/>
              </a:lnSpc>
              <a:buFont typeface="Wingdings" panose="05000000000000000000" pitchFamily="2" charset="2"/>
              <a:buNone/>
            </a:pPr>
            <a:r>
              <a:rPr lang="en-US" altLang="ja-JP" sz="2800" dirty="0">
                <a:effectLst/>
              </a:rPr>
              <a:t>              |  &lt;</a:t>
            </a:r>
            <a:r>
              <a:rPr lang="en-US" altLang="ja-JP" sz="2800" dirty="0" err="1">
                <a:effectLst/>
              </a:rPr>
              <a:t>Arithmetic_factor</a:t>
            </a:r>
            <a:r>
              <a:rPr lang="en-US" altLang="ja-JP" sz="2800" dirty="0">
                <a:effectLst/>
              </a:rPr>
              <a:t>&gt; </a:t>
            </a:r>
          </a:p>
          <a:p>
            <a:pPr>
              <a:lnSpc>
                <a:spcPct val="90000"/>
              </a:lnSpc>
              <a:buFont typeface="Wingdings" panose="05000000000000000000" pitchFamily="2" charset="2"/>
              <a:buNone/>
            </a:pPr>
            <a:r>
              <a:rPr lang="en-US" altLang="ja-JP" sz="2800" dirty="0">
                <a:effectLst/>
              </a:rPr>
              <a:t>&lt;Arithmetic_factor&gt;</a:t>
            </a:r>
            <a:r>
              <a:rPr lang="en-US" altLang="ja-JP" sz="2400" dirty="0">
                <a:solidFill>
                  <a:srgbClr val="FFFF66"/>
                </a:solidFill>
                <a:effectLst/>
              </a:rPr>
              <a:t>(</a:t>
            </a:r>
            <a:r>
              <a:rPr lang="ja-JP" altLang="en-US" sz="2400" dirty="0">
                <a:solidFill>
                  <a:srgbClr val="FFFF66"/>
                </a:solidFill>
                <a:effectLst/>
              </a:rPr>
              <a:t>算術因子)</a:t>
            </a:r>
            <a:r>
              <a:rPr lang="ja-JP" altLang="en-US" sz="2800" dirty="0">
                <a:effectLst/>
              </a:rPr>
              <a:t> </a:t>
            </a:r>
            <a:r>
              <a:rPr lang="en-US" altLang="ja-JP" sz="2800" dirty="0">
                <a:effectLst/>
              </a:rPr>
              <a:t> ::= &lt;</a:t>
            </a:r>
            <a:r>
              <a:rPr lang="en-US" altLang="ja-JP" sz="2800" dirty="0" err="1">
                <a:effectLst/>
              </a:rPr>
              <a:t>Unsigned_factor</a:t>
            </a:r>
            <a:r>
              <a:rPr lang="en-US" altLang="ja-JP" sz="2800" dirty="0">
                <a:effectLst/>
              </a:rPr>
              <a:t>&gt;</a:t>
            </a:r>
          </a:p>
          <a:p>
            <a:pPr>
              <a:lnSpc>
                <a:spcPct val="90000"/>
              </a:lnSpc>
              <a:buFont typeface="Wingdings" panose="05000000000000000000" pitchFamily="2" charset="2"/>
              <a:buNone/>
            </a:pPr>
            <a:r>
              <a:rPr lang="en-US" altLang="ja-JP" sz="2800" dirty="0">
                <a:effectLst/>
              </a:rPr>
              <a:t>              | “-” &lt;Arithmetic _factor&gt;  </a:t>
            </a:r>
          </a:p>
          <a:p>
            <a:pPr>
              <a:lnSpc>
                <a:spcPct val="90000"/>
              </a:lnSpc>
              <a:buFont typeface="Wingdings" panose="05000000000000000000" pitchFamily="2" charset="2"/>
              <a:buNone/>
            </a:pPr>
            <a:r>
              <a:rPr lang="en-US" altLang="ja-JP" sz="2800" dirty="0">
                <a:effectLst/>
              </a:rPr>
              <a:t>              | “!” &lt;Arithmetic _factor&gt;</a:t>
            </a:r>
          </a:p>
        </p:txBody>
      </p:sp>
      <p:sp>
        <p:nvSpPr>
          <p:cNvPr id="403461" name="AutoShape 1029"/>
          <p:cNvSpPr>
            <a:spLocks noChangeArrowheads="1"/>
          </p:cNvSpPr>
          <p:nvPr/>
        </p:nvSpPr>
        <p:spPr bwMode="auto">
          <a:xfrm>
            <a:off x="5867400" y="1524000"/>
            <a:ext cx="1143000" cy="381000"/>
          </a:xfrm>
          <a:prstGeom prst="wedgeRoundRectCallout">
            <a:avLst>
              <a:gd name="adj1" fmla="val -82083"/>
              <a:gd name="adj2" fmla="val 429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再帰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3461"/>
                                        </p:tgtEl>
                                        <p:attrNameLst>
                                          <p:attrName>style.visibility</p:attrName>
                                        </p:attrNameLst>
                                      </p:cBhvr>
                                      <p:to>
                                        <p:strVal val="visible"/>
                                      </p:to>
                                    </p:set>
                                    <p:animEffect transition="in" filter="checkerboard(across)">
                                      <p:cBhvr>
                                        <p:cTn id="7" dur="500"/>
                                        <p:tgtEl>
                                          <p:spTgt spid="403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3461"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idx="4294967295"/>
          </p:nvPr>
        </p:nvSpPr>
        <p:spPr>
          <a:xfrm>
            <a:off x="1066800" y="152400"/>
            <a:ext cx="7467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マクロ構文</a:t>
            </a:r>
            <a:r>
              <a:rPr lang="ja-JP" altLang="en-US" sz="4000" dirty="0">
                <a:effectLst/>
              </a:rPr>
              <a:t>(符号無し因子</a:t>
            </a:r>
            <a:r>
              <a:rPr lang="en-US" altLang="ja-JP" sz="4000" dirty="0">
                <a:effectLst/>
              </a:rPr>
              <a:t>)</a:t>
            </a:r>
          </a:p>
        </p:txBody>
      </p:sp>
      <p:sp>
        <p:nvSpPr>
          <p:cNvPr id="261123" name="Rectangle 3"/>
          <p:cNvSpPr>
            <a:spLocks noGrp="1" noChangeArrowheads="1"/>
          </p:cNvSpPr>
          <p:nvPr>
            <p:ph type="body" idx="4294967295"/>
          </p:nvPr>
        </p:nvSpPr>
        <p:spPr>
          <a:xfrm>
            <a:off x="228600" y="1074516"/>
            <a:ext cx="8763000" cy="426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ja-JP" sz="2800" dirty="0">
                <a:effectLst/>
              </a:rPr>
              <a:t>&lt;</a:t>
            </a:r>
            <a:r>
              <a:rPr lang="en-US" altLang="ja-JP" sz="2800" dirty="0" err="1">
                <a:effectLst/>
              </a:rPr>
              <a:t>Unsigned_factor</a:t>
            </a:r>
            <a:r>
              <a:rPr lang="en-US" altLang="ja-JP" sz="2800" dirty="0">
                <a:effectLst/>
              </a:rPr>
              <a:t>&gt;</a:t>
            </a:r>
            <a:r>
              <a:rPr lang="en-US" altLang="ja-JP" sz="2400" dirty="0">
                <a:solidFill>
                  <a:srgbClr val="FFFF66"/>
                </a:solidFill>
                <a:effectLst/>
              </a:rPr>
              <a:t>(</a:t>
            </a:r>
            <a:r>
              <a:rPr lang="ja-JP" altLang="en-US" sz="2400" dirty="0">
                <a:solidFill>
                  <a:srgbClr val="FFFF66"/>
                </a:solidFill>
                <a:effectLst/>
              </a:rPr>
              <a:t>符号無し因子)</a:t>
            </a:r>
            <a:r>
              <a:rPr lang="ja-JP" altLang="en-US" sz="2800" dirty="0">
                <a:effectLst/>
              </a:rPr>
              <a:t> </a:t>
            </a:r>
            <a:r>
              <a:rPr lang="en-US" altLang="ja-JP" sz="2800" dirty="0">
                <a:effectLst/>
              </a:rPr>
              <a:t> ::= NAME</a:t>
            </a:r>
          </a:p>
          <a:p>
            <a:pPr>
              <a:buFont typeface="Wingdings" panose="05000000000000000000" pitchFamily="2" charset="2"/>
              <a:buNone/>
            </a:pPr>
            <a:r>
              <a:rPr lang="en-US" altLang="ja-JP" sz="2800" dirty="0">
                <a:effectLst/>
              </a:rPr>
              <a:t>              | NAME “[” &lt;Expression&gt; “]”</a:t>
            </a:r>
          </a:p>
          <a:p>
            <a:pPr>
              <a:buFont typeface="Wingdings" panose="05000000000000000000" pitchFamily="2" charset="2"/>
              <a:buNone/>
            </a:pPr>
            <a:r>
              <a:rPr lang="ja-JP" altLang="en-US" sz="2800" dirty="0">
                <a:effectLst/>
              </a:rPr>
              <a:t>              </a:t>
            </a:r>
            <a:r>
              <a:rPr lang="en-US" altLang="ja-JP" sz="2800" dirty="0">
                <a:effectLst/>
              </a:rPr>
              <a:t>|</a:t>
            </a:r>
            <a:r>
              <a:rPr lang="ja-JP" altLang="en-US" sz="2800" dirty="0">
                <a:effectLst/>
              </a:rPr>
              <a:t> </a:t>
            </a:r>
            <a:r>
              <a:rPr lang="en-US" altLang="ja-JP" sz="2800" dirty="0">
                <a:effectLst/>
              </a:rPr>
              <a:t>NAME</a:t>
            </a:r>
            <a:r>
              <a:rPr lang="ja-JP" altLang="en-US" sz="2800" dirty="0">
                <a:effectLst/>
              </a:rPr>
              <a:t> </a:t>
            </a:r>
            <a:r>
              <a:rPr lang="en-US" altLang="ja-JP" sz="2800" dirty="0">
                <a:effectLst/>
              </a:rPr>
              <a:t>(</a:t>
            </a:r>
            <a:r>
              <a:rPr lang="ja-JP" altLang="en-US" sz="2800" dirty="0">
                <a:effectLst/>
              </a:rPr>
              <a:t> </a:t>
            </a:r>
            <a:r>
              <a:rPr lang="en-US" altLang="ja-JP" sz="2800" dirty="0">
                <a:effectLst/>
              </a:rPr>
              <a:t>“++”</a:t>
            </a:r>
            <a:r>
              <a:rPr lang="ja-JP" altLang="en-US" sz="2800" dirty="0">
                <a:effectLst/>
              </a:rPr>
              <a:t> </a:t>
            </a:r>
            <a:r>
              <a:rPr lang="en-US" altLang="ja-JP" sz="2800" dirty="0">
                <a:effectLst/>
              </a:rPr>
              <a:t>|</a:t>
            </a:r>
            <a:r>
              <a:rPr lang="ja-JP" altLang="en-US" sz="2800" dirty="0">
                <a:effectLst/>
              </a:rPr>
              <a:t> </a:t>
            </a:r>
            <a:r>
              <a:rPr lang="en-US" altLang="ja-JP" sz="2800" dirty="0">
                <a:effectLst/>
              </a:rPr>
              <a:t>“--”</a:t>
            </a:r>
            <a:r>
              <a:rPr lang="ja-JP" altLang="en-US" sz="2800" dirty="0">
                <a:effectLst/>
              </a:rPr>
              <a:t> </a:t>
            </a:r>
            <a:r>
              <a:rPr lang="en-US" altLang="ja-JP" sz="2800" dirty="0">
                <a:effectLst/>
              </a:rPr>
              <a:t>)</a:t>
            </a:r>
          </a:p>
          <a:p>
            <a:pPr>
              <a:buFont typeface="Wingdings" panose="05000000000000000000" pitchFamily="2" charset="2"/>
              <a:buNone/>
            </a:pPr>
            <a:r>
              <a:rPr lang="en-US" altLang="ja-JP" sz="2800" dirty="0">
                <a:effectLst/>
              </a:rPr>
              <a:t>              | ( “++” | “--” ) NAME</a:t>
            </a:r>
          </a:p>
          <a:p>
            <a:pPr>
              <a:buFont typeface="Wingdings" panose="05000000000000000000" pitchFamily="2" charset="2"/>
              <a:buNone/>
            </a:pPr>
            <a:r>
              <a:rPr lang="en-US" altLang="ja-JP" sz="2800" dirty="0">
                <a:effectLst/>
              </a:rPr>
              <a:t>              | ( “++” | “--” ) NAME “[” &lt;Expression&gt; “]”</a:t>
            </a:r>
          </a:p>
          <a:p>
            <a:pPr>
              <a:buFont typeface="Wingdings" panose="05000000000000000000" pitchFamily="2" charset="2"/>
              <a:buNone/>
            </a:pPr>
            <a:r>
              <a:rPr lang="en-US" altLang="ja-JP" sz="2800" dirty="0">
                <a:effectLst/>
              </a:rPr>
              <a:t>              | INTEGER | CHARACTER </a:t>
            </a:r>
          </a:p>
          <a:p>
            <a:pPr>
              <a:buFont typeface="Wingdings" panose="05000000000000000000" pitchFamily="2" charset="2"/>
              <a:buNone/>
            </a:pPr>
            <a:r>
              <a:rPr lang="en-US" altLang="ja-JP" dirty="0">
                <a:effectLst/>
              </a:rPr>
              <a:t>            | “</a:t>
            </a:r>
            <a:r>
              <a:rPr lang="en-US" altLang="ja-JP" dirty="0" err="1">
                <a:effectLst/>
              </a:rPr>
              <a:t>inputchar</a:t>
            </a:r>
            <a:r>
              <a:rPr lang="en-US" altLang="ja-JP" dirty="0">
                <a:effectLst/>
              </a:rPr>
              <a:t>” | “</a:t>
            </a:r>
            <a:r>
              <a:rPr lang="en-US" altLang="ja-JP" dirty="0" err="1">
                <a:effectLst/>
              </a:rPr>
              <a:t>inputint</a:t>
            </a:r>
            <a:r>
              <a:rPr lang="en-US" altLang="ja-JP" dirty="0">
                <a:effectLst/>
              </a:rPr>
              <a:t>”</a:t>
            </a:r>
            <a:endParaRPr lang="en-US" altLang="ja-JP" sz="2800" dirty="0">
              <a:effectLst/>
            </a:endParaRPr>
          </a:p>
          <a:p>
            <a:pPr>
              <a:buFont typeface="Wingdings" panose="05000000000000000000" pitchFamily="2" charset="2"/>
              <a:buNone/>
            </a:pPr>
            <a:r>
              <a:rPr lang="en-US" altLang="ja-JP" sz="2800" dirty="0">
                <a:effectLst/>
              </a:rPr>
              <a:t>              | “(” &lt;Expression</a:t>
            </a:r>
            <a:r>
              <a:rPr lang="en-US" altLang="ja-JP" sz="2800">
                <a:effectLst/>
              </a:rPr>
              <a:t>&gt; “)”</a:t>
            </a:r>
          </a:p>
          <a:p>
            <a:pPr>
              <a:buFont typeface="Wingdings" panose="05000000000000000000" pitchFamily="2" charset="2"/>
              <a:buNone/>
            </a:pPr>
            <a:r>
              <a:rPr lang="ja-JP" altLang="en-US" sz="2800">
                <a:effectLst/>
              </a:rPr>
              <a:t>              </a:t>
            </a:r>
            <a:r>
              <a:rPr lang="en-US" altLang="ja-JP" sz="2800">
                <a:effectLst/>
              </a:rPr>
              <a:t>| &lt;Sum_function&gt; | &lt;Product_function&gt;</a:t>
            </a:r>
            <a:endParaRPr lang="en-US" altLang="ja-JP" sz="2800" dirty="0">
              <a:effectLst/>
            </a:endParaRPr>
          </a:p>
        </p:txBody>
      </p:sp>
      <p:sp>
        <p:nvSpPr>
          <p:cNvPr id="261124" name="Text Box 4"/>
          <p:cNvSpPr txBox="1">
            <a:spLocks noChangeArrowheads="1"/>
          </p:cNvSpPr>
          <p:nvPr/>
        </p:nvSpPr>
        <p:spPr bwMode="auto">
          <a:xfrm>
            <a:off x="1424922" y="5783484"/>
            <a:ext cx="7719078" cy="83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solidFill>
                  <a:srgbClr val="FFFF66"/>
                </a:solidFill>
              </a:rPr>
              <a:t>| </a:t>
            </a:r>
            <a:r>
              <a:rPr lang="en-US" altLang="ja-JP" sz="2400" dirty="0">
                <a:solidFill>
                  <a:srgbClr val="FFFF66"/>
                </a:solidFill>
              </a:rPr>
              <a:t>NAME  “[” &lt;</a:t>
            </a:r>
            <a:r>
              <a:rPr lang="en-US" altLang="ja-JP" sz="2400" dirty="0" err="1">
                <a:solidFill>
                  <a:srgbClr val="FFFF66"/>
                </a:solidFill>
              </a:rPr>
              <a:t>Expresson</a:t>
            </a:r>
            <a:r>
              <a:rPr lang="en-US" altLang="ja-JP" sz="2400" dirty="0">
                <a:solidFill>
                  <a:srgbClr val="FFFF66"/>
                </a:solidFill>
              </a:rPr>
              <a:t>&gt; “]” ( “++” | “--” ) </a:t>
            </a:r>
            <a:r>
              <a:rPr lang="ja-JP" altLang="en-US" sz="2000" dirty="0">
                <a:solidFill>
                  <a:srgbClr val="FFFF66"/>
                </a:solidFill>
              </a:rPr>
              <a:t>(拡張課題)</a:t>
            </a:r>
          </a:p>
          <a:p>
            <a:r>
              <a:rPr lang="ja-JP" altLang="en-US" sz="2400" dirty="0">
                <a:solidFill>
                  <a:srgbClr val="FFFF66"/>
                </a:solidFill>
              </a:rPr>
              <a:t>| </a:t>
            </a:r>
            <a:r>
              <a:rPr lang="en-US" altLang="ja-JP" sz="2400" dirty="0">
                <a:solidFill>
                  <a:srgbClr val="FFFF66"/>
                </a:solidFill>
              </a:rPr>
              <a:t>NAME  “[” &lt;</a:t>
            </a:r>
            <a:r>
              <a:rPr lang="en-US" altLang="ja-JP" sz="2400" dirty="0" err="1">
                <a:solidFill>
                  <a:srgbClr val="FFFF66"/>
                </a:solidFill>
              </a:rPr>
              <a:t>Expresson</a:t>
            </a:r>
            <a:r>
              <a:rPr lang="en-US" altLang="ja-JP" sz="2400" dirty="0">
                <a:solidFill>
                  <a:srgbClr val="FFFF66"/>
                </a:solidFill>
              </a:rPr>
              <a:t>&gt; “]” “[” &lt;</a:t>
            </a:r>
            <a:r>
              <a:rPr lang="en-US" altLang="ja-JP" sz="2400" dirty="0" err="1">
                <a:solidFill>
                  <a:srgbClr val="FFFF66"/>
                </a:solidFill>
              </a:rPr>
              <a:t>Expresson</a:t>
            </a:r>
            <a:r>
              <a:rPr lang="en-US" altLang="ja-JP" sz="2400" dirty="0">
                <a:solidFill>
                  <a:srgbClr val="FFFF66"/>
                </a:solidFill>
              </a:rPr>
              <a:t>&gt; “]”</a:t>
            </a:r>
            <a:r>
              <a:rPr lang="ja-JP" altLang="en-US" sz="2000" dirty="0">
                <a:solidFill>
                  <a:srgbClr val="FFFF66"/>
                </a:solidFill>
              </a:rPr>
              <a:t>(拡張課題)</a:t>
            </a:r>
            <a:endParaRPr lang="en-US" altLang="ja-JP" sz="2000" dirty="0">
              <a:solidFill>
                <a:srgbClr val="FFFF66"/>
              </a:solidFill>
            </a:endParaRPr>
          </a:p>
        </p:txBody>
      </p:sp>
    </p:spTree>
    <p:extLst>
      <p:ext uri="{BB962C8B-B14F-4D97-AF65-F5344CB8AC3E}">
        <p14:creationId xmlns:p14="http://schemas.microsoft.com/office/powerpoint/2010/main" val="2254167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1124"/>
                                        </p:tgtEl>
                                        <p:attrNameLst>
                                          <p:attrName>style.visibility</p:attrName>
                                        </p:attrNameLst>
                                      </p:cBhvr>
                                      <p:to>
                                        <p:strVal val="visible"/>
                                      </p:to>
                                    </p:set>
                                    <p:animEffect transition="in" filter="checkerboard(across)">
                                      <p:cBhvr>
                                        <p:cTn id="7" dur="500"/>
                                        <p:tgtEl>
                                          <p:spTgt spid="261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マクロ構文 </a:t>
            </a:r>
            <a:r>
              <a:rPr lang="en-US" altLang="ja-JP" dirty="0"/>
              <a:t>(</a:t>
            </a:r>
            <a:r>
              <a:rPr lang="ja-JP" altLang="en-US" dirty="0"/>
              <a:t>和関数・積関数</a:t>
            </a:r>
            <a:r>
              <a:rPr lang="en-US" altLang="ja-JP" dirty="0"/>
              <a:t>)</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800" dirty="0">
                <a:effectLst/>
              </a:rPr>
              <a:t>&lt;</a:t>
            </a:r>
            <a:r>
              <a:rPr lang="en-US" altLang="ja-JP" sz="2800" dirty="0" err="1">
                <a:effectLst/>
              </a:rPr>
              <a:t>Sum_function</a:t>
            </a:r>
            <a:r>
              <a:rPr lang="en-US" altLang="ja-JP" sz="2800" dirty="0">
                <a:effectLst/>
              </a:rPr>
              <a:t>&gt; </a:t>
            </a:r>
            <a:r>
              <a:rPr lang="en-US" altLang="ja-JP" sz="2400" dirty="0">
                <a:solidFill>
                  <a:srgbClr val="FFFF66"/>
                </a:solidFill>
                <a:effectLst/>
              </a:rPr>
              <a:t>(</a:t>
            </a:r>
            <a:r>
              <a:rPr lang="ja-JP" altLang="en-US" sz="2400" dirty="0">
                <a:solidFill>
                  <a:srgbClr val="FFFF66"/>
                </a:solidFill>
                <a:effectLst/>
              </a:rPr>
              <a:t>和関数)</a:t>
            </a:r>
            <a:r>
              <a:rPr lang="ja-JP" altLang="en-US" sz="2400" dirty="0">
                <a:effectLst/>
              </a:rPr>
              <a:t> </a:t>
            </a:r>
            <a:endParaRPr lang="en-US" altLang="ja-JP" sz="2800" dirty="0">
              <a:effectLst/>
            </a:endParaRPr>
          </a:p>
          <a:p>
            <a:pPr marL="0" indent="0">
              <a:buNone/>
            </a:pPr>
            <a:r>
              <a:rPr lang="en-US" altLang="ja-JP" sz="2800" dirty="0">
                <a:effectLst/>
              </a:rPr>
              <a:t>                  ::= “+” “(” &lt;</a:t>
            </a:r>
            <a:r>
              <a:rPr lang="en-US" altLang="ja-JP" sz="2800" dirty="0" err="1">
                <a:effectLst/>
              </a:rPr>
              <a:t>Expression_list</a:t>
            </a:r>
            <a:r>
              <a:rPr lang="en-US" altLang="ja-JP" sz="2800" dirty="0">
                <a:effectLst/>
              </a:rPr>
              <a:t>&gt; “)”</a:t>
            </a:r>
          </a:p>
          <a:p>
            <a:pPr marL="0" indent="0">
              <a:buNone/>
            </a:pPr>
            <a:r>
              <a:rPr lang="en-US" altLang="ja-JP" sz="2800" dirty="0">
                <a:effectLst/>
              </a:rPr>
              <a:t>&lt;</a:t>
            </a:r>
            <a:r>
              <a:rPr lang="en-US" altLang="ja-JP" sz="2800" dirty="0" err="1">
                <a:effectLst/>
              </a:rPr>
              <a:t>Product_function</a:t>
            </a:r>
            <a:r>
              <a:rPr lang="en-US" altLang="ja-JP" sz="2800" dirty="0">
                <a:effectLst/>
              </a:rPr>
              <a:t>&gt; </a:t>
            </a:r>
            <a:r>
              <a:rPr lang="en-US" altLang="ja-JP" sz="2400" dirty="0">
                <a:solidFill>
                  <a:srgbClr val="FFFF66"/>
                </a:solidFill>
                <a:effectLst/>
              </a:rPr>
              <a:t>(</a:t>
            </a:r>
            <a:r>
              <a:rPr lang="ja-JP" altLang="en-US" sz="2400" dirty="0">
                <a:solidFill>
                  <a:srgbClr val="FFFF66"/>
                </a:solidFill>
                <a:effectLst/>
              </a:rPr>
              <a:t>積関数)</a:t>
            </a:r>
            <a:r>
              <a:rPr lang="ja-JP" altLang="en-US" sz="2400" dirty="0">
                <a:effectLst/>
              </a:rPr>
              <a:t> </a:t>
            </a:r>
            <a:endParaRPr lang="en-US" altLang="ja-JP" sz="2800" dirty="0">
              <a:effectLst/>
            </a:endParaRPr>
          </a:p>
          <a:p>
            <a:pPr marL="0" indent="0">
              <a:buNone/>
            </a:pPr>
            <a:r>
              <a:rPr lang="en-US" altLang="ja-JP" sz="2800" dirty="0">
                <a:effectLst/>
              </a:rPr>
              <a:t>                  ::= “*” “(” &lt;</a:t>
            </a:r>
            <a:r>
              <a:rPr lang="en-US" altLang="ja-JP" sz="2800" dirty="0" err="1">
                <a:effectLst/>
              </a:rPr>
              <a:t>Expression_list</a:t>
            </a:r>
            <a:r>
              <a:rPr lang="en-US" altLang="ja-JP" sz="2800" dirty="0">
                <a:effectLst/>
              </a:rPr>
              <a:t>&gt; “)”</a:t>
            </a:r>
          </a:p>
          <a:p>
            <a:pPr marL="0" indent="0">
              <a:buNone/>
            </a:pPr>
            <a:r>
              <a:rPr lang="en-US" altLang="ja-JP" sz="2800" dirty="0">
                <a:effectLst/>
              </a:rPr>
              <a:t>&lt;</a:t>
            </a:r>
            <a:r>
              <a:rPr lang="en-US" altLang="ja-JP" sz="2800" dirty="0" err="1">
                <a:effectLst/>
              </a:rPr>
              <a:t>Expression_list</a:t>
            </a:r>
            <a:r>
              <a:rPr lang="en-US" altLang="ja-JP" sz="2800" dirty="0">
                <a:effectLst/>
              </a:rPr>
              <a:t>&gt; </a:t>
            </a:r>
            <a:r>
              <a:rPr lang="en-US" altLang="ja-JP" sz="2400" dirty="0">
                <a:solidFill>
                  <a:srgbClr val="FFFF00"/>
                </a:solidFill>
                <a:effectLst/>
              </a:rPr>
              <a:t>(</a:t>
            </a:r>
            <a:r>
              <a:rPr lang="ja-JP" altLang="en-US" sz="2400" dirty="0">
                <a:solidFill>
                  <a:srgbClr val="FFFF00"/>
                </a:solidFill>
                <a:effectLst/>
              </a:rPr>
              <a:t>式の並び</a:t>
            </a:r>
            <a:r>
              <a:rPr lang="en-US" altLang="ja-JP" sz="2400" dirty="0">
                <a:solidFill>
                  <a:srgbClr val="FFFF00"/>
                </a:solidFill>
                <a:effectLst/>
              </a:rPr>
              <a:t>) </a:t>
            </a:r>
            <a:r>
              <a:rPr lang="en-US" altLang="ja-JP" sz="2800" dirty="0">
                <a:effectLst/>
              </a:rPr>
              <a:t>::=</a:t>
            </a:r>
          </a:p>
          <a:p>
            <a:pPr marL="0" indent="0">
              <a:buNone/>
            </a:pPr>
            <a:r>
              <a:rPr lang="en-US" altLang="ja-JP" sz="2800" dirty="0">
                <a:effectLst/>
              </a:rPr>
              <a:t>                  ::= &lt;Expression&gt;</a:t>
            </a:r>
          </a:p>
          <a:p>
            <a:pPr marL="0" indent="0">
              <a:buNone/>
            </a:pPr>
            <a:r>
              <a:rPr lang="en-US" altLang="ja-JP" sz="2800" dirty="0">
                <a:effectLst/>
              </a:rPr>
              <a:t>                      | &lt;</a:t>
            </a:r>
            <a:r>
              <a:rPr lang="en-US" altLang="ja-JP" sz="2800" dirty="0" err="1">
                <a:effectLst/>
              </a:rPr>
              <a:t>Expression_list</a:t>
            </a:r>
            <a:r>
              <a:rPr lang="en-US" altLang="ja-JP" sz="2800" dirty="0">
                <a:effectLst/>
              </a:rPr>
              <a:t>&gt; “,” &lt;Expression&gt;</a:t>
            </a:r>
          </a:p>
          <a:p>
            <a:pPr marL="0" indent="0">
              <a:buNone/>
            </a:pPr>
            <a:endParaRPr kumimoji="1" lang="ja-JP" altLang="en-US" sz="2800" dirty="0"/>
          </a:p>
        </p:txBody>
      </p:sp>
      <p:sp>
        <p:nvSpPr>
          <p:cNvPr id="4" name="AutoShape 1029"/>
          <p:cNvSpPr>
            <a:spLocks noChangeArrowheads="1"/>
          </p:cNvSpPr>
          <p:nvPr/>
        </p:nvSpPr>
        <p:spPr bwMode="auto">
          <a:xfrm>
            <a:off x="4724400" y="5715000"/>
            <a:ext cx="1143000" cy="381000"/>
          </a:xfrm>
          <a:prstGeom prst="wedgeRoundRectCallout">
            <a:avLst>
              <a:gd name="adj1" fmla="val -64868"/>
              <a:gd name="adj2" fmla="val -9075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再帰</a:t>
            </a:r>
          </a:p>
        </p:txBody>
      </p:sp>
    </p:spTree>
    <p:extLst>
      <p:ext uri="{BB962C8B-B14F-4D97-AF65-F5344CB8AC3E}">
        <p14:creationId xmlns:p14="http://schemas.microsoft.com/office/powerpoint/2010/main" val="354088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idx="4294967295"/>
          </p:nvPr>
        </p:nvSpPr>
        <p:spPr>
          <a:xfrm>
            <a:off x="1066800" y="304800"/>
            <a:ext cx="75438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字句解析と構文解析</a:t>
            </a:r>
          </a:p>
        </p:txBody>
      </p:sp>
      <p:sp>
        <p:nvSpPr>
          <p:cNvPr id="249859" name="Text Box 3"/>
          <p:cNvSpPr txBox="1">
            <a:spLocks noChangeArrowheads="1"/>
          </p:cNvSpPr>
          <p:nvPr/>
        </p:nvSpPr>
        <p:spPr bwMode="auto">
          <a:xfrm>
            <a:off x="762000" y="3810000"/>
            <a:ext cx="53006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構文解析系 : マクロ構文の解析</a:t>
            </a:r>
          </a:p>
          <a:p>
            <a:r>
              <a:rPr lang="ja-JP" altLang="en-US" sz="2800"/>
              <a:t> &lt;</a:t>
            </a:r>
            <a:r>
              <a:rPr lang="en-US" altLang="ja-JP" sz="2800"/>
              <a:t>main&gt; ::= “main” “(” “)” &lt;block&gt;</a:t>
            </a:r>
          </a:p>
        </p:txBody>
      </p:sp>
      <p:sp>
        <p:nvSpPr>
          <p:cNvPr id="249860" name="Text Box 4"/>
          <p:cNvSpPr txBox="1">
            <a:spLocks noChangeArrowheads="1"/>
          </p:cNvSpPr>
          <p:nvPr/>
        </p:nvSpPr>
        <p:spPr bwMode="auto">
          <a:xfrm>
            <a:off x="762000" y="1295400"/>
            <a:ext cx="52197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字句解析系 : マイクロ構文の解析</a:t>
            </a:r>
          </a:p>
          <a:p>
            <a:r>
              <a:rPr lang="en-US" altLang="ja-JP" sz="2800"/>
              <a:t> INTEGER ::= ‘0’| Pdec { Dec }</a:t>
            </a:r>
          </a:p>
        </p:txBody>
      </p:sp>
      <p:grpSp>
        <p:nvGrpSpPr>
          <p:cNvPr id="249861" name="Group 5"/>
          <p:cNvGrpSpPr>
            <a:grpSpLocks/>
          </p:cNvGrpSpPr>
          <p:nvPr/>
        </p:nvGrpSpPr>
        <p:grpSpPr bwMode="auto">
          <a:xfrm>
            <a:off x="1447800" y="5211763"/>
            <a:ext cx="6705600" cy="762000"/>
            <a:chOff x="912" y="3216"/>
            <a:chExt cx="4224" cy="480"/>
          </a:xfrm>
        </p:grpSpPr>
        <p:sp>
          <p:nvSpPr>
            <p:cNvPr id="249862" name="Oval 6"/>
            <p:cNvSpPr>
              <a:spLocks noChangeArrowheads="1"/>
            </p:cNvSpPr>
            <p:nvPr/>
          </p:nvSpPr>
          <p:spPr bwMode="auto">
            <a:xfrm>
              <a:off x="91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49863" name="Line 7"/>
            <p:cNvSpPr>
              <a:spLocks noChangeShapeType="1"/>
            </p:cNvSpPr>
            <p:nvPr/>
          </p:nvSpPr>
          <p:spPr bwMode="auto">
            <a:xfrm>
              <a:off x="129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9864" name="Text Box 8"/>
            <p:cNvSpPr txBox="1">
              <a:spLocks noChangeArrowheads="1"/>
            </p:cNvSpPr>
            <p:nvPr/>
          </p:nvSpPr>
          <p:spPr bwMode="auto">
            <a:xfrm>
              <a:off x="1248" y="3216"/>
              <a:ext cx="673"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“main”</a:t>
              </a:r>
            </a:p>
          </p:txBody>
        </p:sp>
        <p:sp>
          <p:nvSpPr>
            <p:cNvPr id="249865" name="Oval 9"/>
            <p:cNvSpPr>
              <a:spLocks noChangeArrowheads="1"/>
            </p:cNvSpPr>
            <p:nvPr/>
          </p:nvSpPr>
          <p:spPr bwMode="auto">
            <a:xfrm>
              <a:off x="187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49866" name="Line 10"/>
            <p:cNvSpPr>
              <a:spLocks noChangeShapeType="1"/>
            </p:cNvSpPr>
            <p:nvPr/>
          </p:nvSpPr>
          <p:spPr bwMode="auto">
            <a:xfrm>
              <a:off x="225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9867" name="Text Box 11"/>
            <p:cNvSpPr txBox="1">
              <a:spLocks noChangeArrowheads="1"/>
            </p:cNvSpPr>
            <p:nvPr/>
          </p:nvSpPr>
          <p:spPr bwMode="auto">
            <a:xfrm>
              <a:off x="2352" y="3216"/>
              <a:ext cx="351"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a:t>
              </a:r>
              <a:r>
                <a:rPr lang="ja-JP" altLang="en-US" sz="2400" dirty="0"/>
                <a:t>(</a:t>
              </a:r>
              <a:r>
                <a:rPr lang="en-US" altLang="ja-JP" sz="2400" dirty="0"/>
                <a:t>”</a:t>
              </a:r>
            </a:p>
          </p:txBody>
        </p:sp>
        <p:sp>
          <p:nvSpPr>
            <p:cNvPr id="249868" name="Oval 12"/>
            <p:cNvSpPr>
              <a:spLocks noChangeArrowheads="1"/>
            </p:cNvSpPr>
            <p:nvPr/>
          </p:nvSpPr>
          <p:spPr bwMode="auto">
            <a:xfrm>
              <a:off x="283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49869" name="Line 13"/>
            <p:cNvSpPr>
              <a:spLocks noChangeShapeType="1"/>
            </p:cNvSpPr>
            <p:nvPr/>
          </p:nvSpPr>
          <p:spPr bwMode="auto">
            <a:xfrm>
              <a:off x="321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9870" name="Text Box 14"/>
            <p:cNvSpPr txBox="1">
              <a:spLocks noChangeArrowheads="1"/>
            </p:cNvSpPr>
            <p:nvPr/>
          </p:nvSpPr>
          <p:spPr bwMode="auto">
            <a:xfrm>
              <a:off x="3360" y="3216"/>
              <a:ext cx="351"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a:t>
              </a:r>
              <a:r>
                <a:rPr lang="ja-JP" altLang="en-US" sz="2400" dirty="0"/>
                <a:t>)</a:t>
              </a:r>
              <a:r>
                <a:rPr lang="en-US" altLang="ja-JP" sz="2400" dirty="0"/>
                <a:t>”</a:t>
              </a:r>
            </a:p>
          </p:txBody>
        </p:sp>
        <p:sp>
          <p:nvSpPr>
            <p:cNvPr id="249871" name="Oval 15"/>
            <p:cNvSpPr>
              <a:spLocks noChangeArrowheads="1"/>
            </p:cNvSpPr>
            <p:nvPr/>
          </p:nvSpPr>
          <p:spPr bwMode="auto">
            <a:xfrm>
              <a:off x="379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49872" name="Line 16"/>
            <p:cNvSpPr>
              <a:spLocks noChangeShapeType="1"/>
            </p:cNvSpPr>
            <p:nvPr/>
          </p:nvSpPr>
          <p:spPr bwMode="auto">
            <a:xfrm>
              <a:off x="417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9873" name="Text Box 17"/>
            <p:cNvSpPr txBox="1">
              <a:spLocks noChangeArrowheads="1"/>
            </p:cNvSpPr>
            <p:nvPr/>
          </p:nvSpPr>
          <p:spPr bwMode="auto">
            <a:xfrm>
              <a:off x="4080" y="3216"/>
              <a:ext cx="7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&lt;</a:t>
              </a:r>
              <a:r>
                <a:rPr lang="en-US" altLang="ja-JP" sz="2400"/>
                <a:t>block&gt;</a:t>
              </a:r>
            </a:p>
          </p:txBody>
        </p:sp>
        <p:sp>
          <p:nvSpPr>
            <p:cNvPr id="249874" name="Oval 18"/>
            <p:cNvSpPr>
              <a:spLocks noChangeArrowheads="1"/>
            </p:cNvSpPr>
            <p:nvPr/>
          </p:nvSpPr>
          <p:spPr bwMode="auto">
            <a:xfrm>
              <a:off x="475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en-US" sz="2800"/>
            </a:p>
          </p:txBody>
        </p:sp>
        <p:sp>
          <p:nvSpPr>
            <p:cNvPr id="249875" name="Oval 19"/>
            <p:cNvSpPr>
              <a:spLocks noChangeArrowheads="1"/>
            </p:cNvSpPr>
            <p:nvPr/>
          </p:nvSpPr>
          <p:spPr bwMode="auto">
            <a:xfrm>
              <a:off x="4800" y="33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49876" name="Group 20"/>
          <p:cNvGrpSpPr>
            <a:grpSpLocks/>
          </p:cNvGrpSpPr>
          <p:nvPr/>
        </p:nvGrpSpPr>
        <p:grpSpPr bwMode="auto">
          <a:xfrm>
            <a:off x="1497957" y="2834470"/>
            <a:ext cx="4244975" cy="735013"/>
            <a:chOff x="912" y="2106"/>
            <a:chExt cx="2674" cy="463"/>
          </a:xfrm>
        </p:grpSpPr>
        <p:sp>
          <p:nvSpPr>
            <p:cNvPr id="249877" name="Oval 21"/>
            <p:cNvSpPr>
              <a:spLocks noChangeArrowheads="1"/>
            </p:cNvSpPr>
            <p:nvPr/>
          </p:nvSpPr>
          <p:spPr bwMode="auto">
            <a:xfrm>
              <a:off x="912" y="2106"/>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49878" name="Line 22"/>
            <p:cNvSpPr>
              <a:spLocks noChangeShapeType="1"/>
            </p:cNvSpPr>
            <p:nvPr/>
          </p:nvSpPr>
          <p:spPr bwMode="auto">
            <a:xfrm>
              <a:off x="1296" y="2286"/>
              <a:ext cx="86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9879" name="Oval 23"/>
            <p:cNvSpPr>
              <a:spLocks noChangeArrowheads="1"/>
            </p:cNvSpPr>
            <p:nvPr/>
          </p:nvSpPr>
          <p:spPr bwMode="auto">
            <a:xfrm>
              <a:off x="2160" y="21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en-US" sz="2800"/>
            </a:p>
          </p:txBody>
        </p:sp>
        <p:sp>
          <p:nvSpPr>
            <p:cNvPr id="249880" name="Oval 24"/>
            <p:cNvSpPr>
              <a:spLocks noChangeArrowheads="1"/>
            </p:cNvSpPr>
            <p:nvPr/>
          </p:nvSpPr>
          <p:spPr bwMode="auto">
            <a:xfrm>
              <a:off x="2208"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49881" name="Text Box 25"/>
            <p:cNvSpPr txBox="1">
              <a:spLocks noChangeArrowheads="1"/>
            </p:cNvSpPr>
            <p:nvPr/>
          </p:nvSpPr>
          <p:spPr bwMode="auto">
            <a:xfrm>
              <a:off x="1341" y="2281"/>
              <a:ext cx="75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‘1’…‘9’</a:t>
              </a:r>
            </a:p>
          </p:txBody>
        </p:sp>
        <p:grpSp>
          <p:nvGrpSpPr>
            <p:cNvPr id="249882" name="Group 26"/>
            <p:cNvGrpSpPr>
              <a:grpSpLocks/>
            </p:cNvGrpSpPr>
            <p:nvPr/>
          </p:nvGrpSpPr>
          <p:grpSpPr bwMode="auto">
            <a:xfrm>
              <a:off x="2544" y="2160"/>
              <a:ext cx="288" cy="288"/>
              <a:chOff x="3408" y="2592"/>
              <a:chExt cx="288" cy="288"/>
            </a:xfrm>
          </p:grpSpPr>
          <p:sp>
            <p:nvSpPr>
              <p:cNvPr id="249883" name="Arc 27"/>
              <p:cNvSpPr>
                <a:spLocks/>
              </p:cNvSpPr>
              <p:nvPr/>
            </p:nvSpPr>
            <p:spPr bwMode="auto">
              <a:xfrm flipV="1">
                <a:off x="3552" y="273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49884" name="Arc 28"/>
              <p:cNvSpPr>
                <a:spLocks/>
              </p:cNvSpPr>
              <p:nvPr/>
            </p:nvSpPr>
            <p:spPr bwMode="auto">
              <a:xfrm rot="5400000" flipV="1">
                <a:off x="3408" y="2736"/>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49885" name="Arc 29"/>
              <p:cNvSpPr>
                <a:spLocks/>
              </p:cNvSpPr>
              <p:nvPr/>
            </p:nvSpPr>
            <p:spPr bwMode="auto">
              <a:xfrm rot="16200000" flipV="1">
                <a:off x="3552"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49886" name="Arc 30"/>
              <p:cNvSpPr>
                <a:spLocks/>
              </p:cNvSpPr>
              <p:nvPr/>
            </p:nvSpPr>
            <p:spPr bwMode="auto">
              <a:xfrm rot="10800000" flipV="1">
                <a:off x="3408"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49891" name="Text Box 35"/>
            <p:cNvSpPr txBox="1">
              <a:spLocks noChangeArrowheads="1"/>
            </p:cNvSpPr>
            <p:nvPr/>
          </p:nvSpPr>
          <p:spPr bwMode="auto">
            <a:xfrm>
              <a:off x="2832" y="2160"/>
              <a:ext cx="75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‘0’…‘9’</a:t>
              </a:r>
            </a:p>
          </p:txBody>
        </p:sp>
      </p:grpSp>
      <p:sp>
        <p:nvSpPr>
          <p:cNvPr id="249892" name="AutoShape 36"/>
          <p:cNvSpPr>
            <a:spLocks noChangeArrowheads="1"/>
          </p:cNvSpPr>
          <p:nvPr/>
        </p:nvSpPr>
        <p:spPr bwMode="auto">
          <a:xfrm>
            <a:off x="5003157" y="2386793"/>
            <a:ext cx="990600" cy="457200"/>
          </a:xfrm>
          <a:prstGeom prst="wedgeRoundRectCallout">
            <a:avLst>
              <a:gd name="adj1" fmla="val -38139"/>
              <a:gd name="adj2" fmla="val 8958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a:t>char</a:t>
            </a:r>
          </a:p>
        </p:txBody>
      </p:sp>
      <p:sp>
        <p:nvSpPr>
          <p:cNvPr id="249893" name="AutoShape 37"/>
          <p:cNvSpPr>
            <a:spLocks noChangeArrowheads="1"/>
          </p:cNvSpPr>
          <p:nvPr/>
        </p:nvSpPr>
        <p:spPr bwMode="auto">
          <a:xfrm>
            <a:off x="5715000" y="4602163"/>
            <a:ext cx="1447800" cy="457200"/>
          </a:xfrm>
          <a:prstGeom prst="wedgeRoundRectCallout">
            <a:avLst>
              <a:gd name="adj1" fmla="val -43639"/>
              <a:gd name="adj2" fmla="val 1104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a:t>Token</a:t>
            </a:r>
          </a:p>
        </p:txBody>
      </p:sp>
      <p:sp>
        <p:nvSpPr>
          <p:cNvPr id="249894" name="Text Box 38"/>
          <p:cNvSpPr txBox="1">
            <a:spLocks noChangeArrowheads="1"/>
          </p:cNvSpPr>
          <p:nvPr/>
        </p:nvSpPr>
        <p:spPr bwMode="auto">
          <a:xfrm>
            <a:off x="1752600" y="6096000"/>
            <a:ext cx="6527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解析対象が </a:t>
            </a:r>
            <a:r>
              <a:rPr lang="en-US" altLang="ja-JP" sz="2800"/>
              <a:t>char </a:t>
            </a:r>
            <a:r>
              <a:rPr lang="ja-JP" altLang="en-US" sz="2800"/>
              <a:t>か </a:t>
            </a:r>
            <a:r>
              <a:rPr lang="en-US" altLang="ja-JP" sz="2800"/>
              <a:t>Token </a:t>
            </a:r>
            <a:r>
              <a:rPr lang="ja-JP" altLang="en-US" sz="2800"/>
              <a:t>かが違うだけ？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9876"/>
                                        </p:tgtEl>
                                        <p:attrNameLst>
                                          <p:attrName>style.visibility</p:attrName>
                                        </p:attrNameLst>
                                      </p:cBhvr>
                                      <p:to>
                                        <p:strVal val="visible"/>
                                      </p:to>
                                    </p:set>
                                    <p:animEffect transition="in" filter="wipe(left)">
                                      <p:cBhvr>
                                        <p:cTn id="7" dur="500"/>
                                        <p:tgtEl>
                                          <p:spTgt spid="2498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9892"/>
                                        </p:tgtEl>
                                        <p:attrNameLst>
                                          <p:attrName>style.visibility</p:attrName>
                                        </p:attrNameLst>
                                      </p:cBhvr>
                                      <p:to>
                                        <p:strVal val="visible"/>
                                      </p:to>
                                    </p:set>
                                    <p:animEffect transition="in" filter="checkerboard(across)">
                                      <p:cBhvr>
                                        <p:cTn id="12" dur="500"/>
                                        <p:tgtEl>
                                          <p:spTgt spid="2498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49861"/>
                                        </p:tgtEl>
                                        <p:attrNameLst>
                                          <p:attrName>style.visibility</p:attrName>
                                        </p:attrNameLst>
                                      </p:cBhvr>
                                      <p:to>
                                        <p:strVal val="visible"/>
                                      </p:to>
                                    </p:set>
                                    <p:animEffect transition="in" filter="wipe(left)">
                                      <p:cBhvr>
                                        <p:cTn id="17" dur="500"/>
                                        <p:tgtEl>
                                          <p:spTgt spid="2498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9893"/>
                                        </p:tgtEl>
                                        <p:attrNameLst>
                                          <p:attrName>style.visibility</p:attrName>
                                        </p:attrNameLst>
                                      </p:cBhvr>
                                      <p:to>
                                        <p:strVal val="visible"/>
                                      </p:to>
                                    </p:set>
                                    <p:animEffect transition="in" filter="checkerboard(across)">
                                      <p:cBhvr>
                                        <p:cTn id="22" dur="500"/>
                                        <p:tgtEl>
                                          <p:spTgt spid="2498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9894"/>
                                        </p:tgtEl>
                                        <p:attrNameLst>
                                          <p:attrName>style.visibility</p:attrName>
                                        </p:attrNameLst>
                                      </p:cBhvr>
                                      <p:to>
                                        <p:strVal val="visible"/>
                                      </p:to>
                                    </p:set>
                                    <p:animEffect transition="in" filter="checkerboard(across)">
                                      <p:cBhvr>
                                        <p:cTn id="27" dur="500"/>
                                        <p:tgtEl>
                                          <p:spTgt spid="249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92" grpId="0" animBg="1" autoUpdateAnimBg="0"/>
      <p:bldP spid="249893" grpId="0" animBg="1" autoUpdateAnimBg="0"/>
      <p:bldP spid="24989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マクロ構文の解析</a:t>
            </a:r>
          </a:p>
        </p:txBody>
      </p:sp>
      <p:grpSp>
        <p:nvGrpSpPr>
          <p:cNvPr id="250883" name="Group 3"/>
          <p:cNvGrpSpPr>
            <a:grpSpLocks/>
          </p:cNvGrpSpPr>
          <p:nvPr/>
        </p:nvGrpSpPr>
        <p:grpSpPr bwMode="auto">
          <a:xfrm>
            <a:off x="1371600" y="2209800"/>
            <a:ext cx="6705600" cy="762000"/>
            <a:chOff x="912" y="3216"/>
            <a:chExt cx="4224" cy="480"/>
          </a:xfrm>
        </p:grpSpPr>
        <p:sp>
          <p:nvSpPr>
            <p:cNvPr id="250884" name="Oval 4"/>
            <p:cNvSpPr>
              <a:spLocks noChangeArrowheads="1"/>
            </p:cNvSpPr>
            <p:nvPr/>
          </p:nvSpPr>
          <p:spPr bwMode="auto">
            <a:xfrm>
              <a:off x="91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0885" name="Line 5"/>
            <p:cNvSpPr>
              <a:spLocks noChangeShapeType="1"/>
            </p:cNvSpPr>
            <p:nvPr/>
          </p:nvSpPr>
          <p:spPr bwMode="auto">
            <a:xfrm>
              <a:off x="129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0886" name="Text Box 6"/>
            <p:cNvSpPr txBox="1">
              <a:spLocks noChangeArrowheads="1"/>
            </p:cNvSpPr>
            <p:nvPr/>
          </p:nvSpPr>
          <p:spPr bwMode="auto">
            <a:xfrm>
              <a:off x="1248" y="3216"/>
              <a:ext cx="673"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“main”</a:t>
              </a:r>
            </a:p>
          </p:txBody>
        </p:sp>
        <p:sp>
          <p:nvSpPr>
            <p:cNvPr id="250887" name="Oval 7"/>
            <p:cNvSpPr>
              <a:spLocks noChangeArrowheads="1"/>
            </p:cNvSpPr>
            <p:nvPr/>
          </p:nvSpPr>
          <p:spPr bwMode="auto">
            <a:xfrm>
              <a:off x="187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0888" name="Line 8"/>
            <p:cNvSpPr>
              <a:spLocks noChangeShapeType="1"/>
            </p:cNvSpPr>
            <p:nvPr/>
          </p:nvSpPr>
          <p:spPr bwMode="auto">
            <a:xfrm>
              <a:off x="225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0889" name="Text Box 9"/>
            <p:cNvSpPr txBox="1">
              <a:spLocks noChangeArrowheads="1"/>
            </p:cNvSpPr>
            <p:nvPr/>
          </p:nvSpPr>
          <p:spPr bwMode="auto">
            <a:xfrm>
              <a:off x="2352" y="3216"/>
              <a:ext cx="351"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a:t>
              </a:r>
              <a:r>
                <a:rPr lang="ja-JP" altLang="en-US" sz="2400" dirty="0"/>
                <a:t>(</a:t>
              </a:r>
              <a:r>
                <a:rPr lang="en-US" altLang="ja-JP" sz="2400" dirty="0"/>
                <a:t>”</a:t>
              </a:r>
            </a:p>
          </p:txBody>
        </p:sp>
        <p:sp>
          <p:nvSpPr>
            <p:cNvPr id="250890" name="Oval 10"/>
            <p:cNvSpPr>
              <a:spLocks noChangeArrowheads="1"/>
            </p:cNvSpPr>
            <p:nvPr/>
          </p:nvSpPr>
          <p:spPr bwMode="auto">
            <a:xfrm>
              <a:off x="283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0891" name="Line 11"/>
            <p:cNvSpPr>
              <a:spLocks noChangeShapeType="1"/>
            </p:cNvSpPr>
            <p:nvPr/>
          </p:nvSpPr>
          <p:spPr bwMode="auto">
            <a:xfrm>
              <a:off x="321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0892" name="Text Box 12"/>
            <p:cNvSpPr txBox="1">
              <a:spLocks noChangeArrowheads="1"/>
            </p:cNvSpPr>
            <p:nvPr/>
          </p:nvSpPr>
          <p:spPr bwMode="auto">
            <a:xfrm>
              <a:off x="3360" y="3216"/>
              <a:ext cx="351"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a:t>
              </a:r>
              <a:r>
                <a:rPr lang="ja-JP" altLang="en-US" sz="2400" dirty="0"/>
                <a:t>)</a:t>
              </a:r>
              <a:r>
                <a:rPr lang="en-US" altLang="ja-JP" sz="2400" dirty="0"/>
                <a:t>”</a:t>
              </a:r>
            </a:p>
          </p:txBody>
        </p:sp>
        <p:sp>
          <p:nvSpPr>
            <p:cNvPr id="250893" name="Oval 13"/>
            <p:cNvSpPr>
              <a:spLocks noChangeArrowheads="1"/>
            </p:cNvSpPr>
            <p:nvPr/>
          </p:nvSpPr>
          <p:spPr bwMode="auto">
            <a:xfrm>
              <a:off x="379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0894" name="Line 14"/>
            <p:cNvSpPr>
              <a:spLocks noChangeShapeType="1"/>
            </p:cNvSpPr>
            <p:nvPr/>
          </p:nvSpPr>
          <p:spPr bwMode="auto">
            <a:xfrm>
              <a:off x="417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0895" name="Text Box 15"/>
            <p:cNvSpPr txBox="1">
              <a:spLocks noChangeArrowheads="1"/>
            </p:cNvSpPr>
            <p:nvPr/>
          </p:nvSpPr>
          <p:spPr bwMode="auto">
            <a:xfrm>
              <a:off x="4080" y="3216"/>
              <a:ext cx="7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&lt;</a:t>
              </a:r>
              <a:r>
                <a:rPr lang="en-US" altLang="ja-JP" sz="2400"/>
                <a:t>block&gt;</a:t>
              </a:r>
            </a:p>
          </p:txBody>
        </p:sp>
        <p:sp>
          <p:nvSpPr>
            <p:cNvPr id="250896" name="Oval 16"/>
            <p:cNvSpPr>
              <a:spLocks noChangeArrowheads="1"/>
            </p:cNvSpPr>
            <p:nvPr/>
          </p:nvSpPr>
          <p:spPr bwMode="auto">
            <a:xfrm>
              <a:off x="4752" y="331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en-US" sz="2800"/>
            </a:p>
          </p:txBody>
        </p:sp>
        <p:sp>
          <p:nvSpPr>
            <p:cNvPr id="250897" name="Oval 17"/>
            <p:cNvSpPr>
              <a:spLocks noChangeArrowheads="1"/>
            </p:cNvSpPr>
            <p:nvPr/>
          </p:nvSpPr>
          <p:spPr bwMode="auto">
            <a:xfrm>
              <a:off x="4800" y="33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50898" name="Text Box 18"/>
          <p:cNvSpPr txBox="1">
            <a:spLocks noChangeArrowheads="1"/>
          </p:cNvSpPr>
          <p:nvPr/>
        </p:nvSpPr>
        <p:spPr bwMode="auto">
          <a:xfrm>
            <a:off x="838200" y="1676400"/>
            <a:ext cx="1290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&lt;main&gt;</a:t>
            </a:r>
          </a:p>
        </p:txBody>
      </p:sp>
      <p:sp>
        <p:nvSpPr>
          <p:cNvPr id="250899" name="AutoShape 19"/>
          <p:cNvSpPr>
            <a:spLocks noChangeArrowheads="1"/>
          </p:cNvSpPr>
          <p:nvPr/>
        </p:nvSpPr>
        <p:spPr bwMode="auto">
          <a:xfrm>
            <a:off x="6172200" y="1600200"/>
            <a:ext cx="2133600" cy="457200"/>
          </a:xfrm>
          <a:prstGeom prst="wedgeRoundRectCallout">
            <a:avLst>
              <a:gd name="adj1" fmla="val -11310"/>
              <a:gd name="adj2" fmla="val 10069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非終端記号</a:t>
            </a:r>
          </a:p>
        </p:txBody>
      </p:sp>
      <p:sp>
        <p:nvSpPr>
          <p:cNvPr id="250955" name="Text Box 75"/>
          <p:cNvSpPr txBox="1">
            <a:spLocks noChangeArrowheads="1"/>
          </p:cNvSpPr>
          <p:nvPr/>
        </p:nvSpPr>
        <p:spPr bwMode="auto">
          <a:xfrm>
            <a:off x="3429000" y="5843588"/>
            <a:ext cx="32273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マクロ構文は階層的</a:t>
            </a:r>
          </a:p>
        </p:txBody>
      </p:sp>
      <p:sp>
        <p:nvSpPr>
          <p:cNvPr id="250956" name="AutoShape 76"/>
          <p:cNvSpPr>
            <a:spLocks noChangeArrowheads="1"/>
          </p:cNvSpPr>
          <p:nvPr/>
        </p:nvSpPr>
        <p:spPr bwMode="auto">
          <a:xfrm>
            <a:off x="5867400" y="2209800"/>
            <a:ext cx="2286000" cy="914400"/>
          </a:xfrm>
          <a:prstGeom prst="roundRect">
            <a:avLst>
              <a:gd name="adj" fmla="val 16667"/>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63" name="グループ化 62">
            <a:extLst>
              <a:ext uri="{FF2B5EF4-FFF2-40B4-BE49-F238E27FC236}">
                <a16:creationId xmlns:a16="http://schemas.microsoft.com/office/drawing/2014/main" id="{7A11076B-E720-4D61-BF2F-194A4AE36DD8}"/>
              </a:ext>
            </a:extLst>
          </p:cNvPr>
          <p:cNvGrpSpPr/>
          <p:nvPr/>
        </p:nvGrpSpPr>
        <p:grpSpPr>
          <a:xfrm>
            <a:off x="2070100" y="2286000"/>
            <a:ext cx="6083300" cy="3581400"/>
            <a:chOff x="2070100" y="2286000"/>
            <a:chExt cx="6083300" cy="3581400"/>
          </a:xfrm>
        </p:grpSpPr>
        <p:grpSp>
          <p:nvGrpSpPr>
            <p:cNvPr id="64" name="グループ化 63">
              <a:extLst>
                <a:ext uri="{FF2B5EF4-FFF2-40B4-BE49-F238E27FC236}">
                  <a16:creationId xmlns:a16="http://schemas.microsoft.com/office/drawing/2014/main" id="{06ED1CCC-FABC-43DF-B60C-094C54A7F71C}"/>
                </a:ext>
              </a:extLst>
            </p:cNvPr>
            <p:cNvGrpSpPr/>
            <p:nvPr/>
          </p:nvGrpSpPr>
          <p:grpSpPr>
            <a:xfrm>
              <a:off x="2070100" y="3432096"/>
              <a:ext cx="6083300" cy="2435304"/>
              <a:chOff x="2070100" y="3432096"/>
              <a:chExt cx="6083300" cy="2435304"/>
            </a:xfrm>
          </p:grpSpPr>
          <p:sp>
            <p:nvSpPr>
              <p:cNvPr id="67" name="Text Box 20">
                <a:extLst>
                  <a:ext uri="{FF2B5EF4-FFF2-40B4-BE49-F238E27FC236}">
                    <a16:creationId xmlns:a16="http://schemas.microsoft.com/office/drawing/2014/main" id="{54493558-03B6-4D88-B1C7-36CD24E47962}"/>
                  </a:ext>
                </a:extLst>
              </p:cNvPr>
              <p:cNvSpPr txBox="1">
                <a:spLocks noChangeArrowheads="1"/>
              </p:cNvSpPr>
              <p:nvPr/>
            </p:nvSpPr>
            <p:spPr bwMode="auto">
              <a:xfrm>
                <a:off x="2142330" y="3468689"/>
                <a:ext cx="1370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&lt;block</a:t>
                </a:r>
                <a:r>
                  <a:rPr lang="ja-JP" altLang="en-US" sz="2800"/>
                  <a:t>&gt;</a:t>
                </a:r>
              </a:p>
            </p:txBody>
          </p:sp>
          <p:sp>
            <p:nvSpPr>
              <p:cNvPr id="68" name="Oval 38">
                <a:extLst>
                  <a:ext uri="{FF2B5EF4-FFF2-40B4-BE49-F238E27FC236}">
                    <a16:creationId xmlns:a16="http://schemas.microsoft.com/office/drawing/2014/main" id="{4D358BD8-8F3D-4EC6-AAB9-C77E80512E22}"/>
                  </a:ext>
                </a:extLst>
              </p:cNvPr>
              <p:cNvSpPr>
                <a:spLocks noChangeArrowheads="1"/>
              </p:cNvSpPr>
              <p:nvPr/>
            </p:nvSpPr>
            <p:spPr bwMode="auto">
              <a:xfrm>
                <a:off x="2675730" y="4230689"/>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69" name="Line 39">
                <a:extLst>
                  <a:ext uri="{FF2B5EF4-FFF2-40B4-BE49-F238E27FC236}">
                    <a16:creationId xmlns:a16="http://schemas.microsoft.com/office/drawing/2014/main" id="{10C4AC91-09AE-4A01-A87C-242B73138647}"/>
                  </a:ext>
                </a:extLst>
              </p:cNvPr>
              <p:cNvSpPr>
                <a:spLocks noChangeShapeType="1"/>
              </p:cNvSpPr>
              <p:nvPr/>
            </p:nvSpPr>
            <p:spPr bwMode="auto">
              <a:xfrm>
                <a:off x="3285330" y="4535489"/>
                <a:ext cx="914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0" name="Text Box 40">
                <a:extLst>
                  <a:ext uri="{FF2B5EF4-FFF2-40B4-BE49-F238E27FC236}">
                    <a16:creationId xmlns:a16="http://schemas.microsoft.com/office/drawing/2014/main" id="{DA1866D1-50B8-4D7C-8B76-5C314273F7E8}"/>
                  </a:ext>
                </a:extLst>
              </p:cNvPr>
              <p:cNvSpPr txBox="1">
                <a:spLocks noChangeArrowheads="1"/>
              </p:cNvSpPr>
              <p:nvPr/>
            </p:nvSpPr>
            <p:spPr bwMode="auto">
              <a:xfrm>
                <a:off x="3437730" y="4078289"/>
                <a:ext cx="60166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a:t>
                </a:r>
                <a:r>
                  <a:rPr lang="ja-JP" altLang="en-US" sz="2400" dirty="0"/>
                  <a:t>{</a:t>
                </a:r>
                <a:r>
                  <a:rPr lang="en-US" altLang="ja-JP" sz="2400" dirty="0"/>
                  <a:t>”</a:t>
                </a:r>
              </a:p>
            </p:txBody>
          </p:sp>
          <p:sp>
            <p:nvSpPr>
              <p:cNvPr id="71" name="Oval 41">
                <a:extLst>
                  <a:ext uri="{FF2B5EF4-FFF2-40B4-BE49-F238E27FC236}">
                    <a16:creationId xmlns:a16="http://schemas.microsoft.com/office/drawing/2014/main" id="{3C84D049-FD8C-4F57-BE98-78DC43D6B6DF}"/>
                  </a:ext>
                </a:extLst>
              </p:cNvPr>
              <p:cNvSpPr>
                <a:spLocks noChangeArrowheads="1"/>
              </p:cNvSpPr>
              <p:nvPr/>
            </p:nvSpPr>
            <p:spPr bwMode="auto">
              <a:xfrm>
                <a:off x="4199730" y="4230689"/>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72" name="Line 45">
                <a:extLst>
                  <a:ext uri="{FF2B5EF4-FFF2-40B4-BE49-F238E27FC236}">
                    <a16:creationId xmlns:a16="http://schemas.microsoft.com/office/drawing/2014/main" id="{F3DE5325-09AA-4B9B-9C90-F56E8E80DEB1}"/>
                  </a:ext>
                </a:extLst>
              </p:cNvPr>
              <p:cNvSpPr>
                <a:spLocks noChangeShapeType="1"/>
              </p:cNvSpPr>
              <p:nvPr/>
            </p:nvSpPr>
            <p:spPr bwMode="auto">
              <a:xfrm>
                <a:off x="4800600" y="4541839"/>
                <a:ext cx="914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3" name="Text Box 46">
                <a:extLst>
                  <a:ext uri="{FF2B5EF4-FFF2-40B4-BE49-F238E27FC236}">
                    <a16:creationId xmlns:a16="http://schemas.microsoft.com/office/drawing/2014/main" id="{870B3EB5-C248-4F41-8B17-BA154975427A}"/>
                  </a:ext>
                </a:extLst>
              </p:cNvPr>
              <p:cNvSpPr txBox="1">
                <a:spLocks noChangeArrowheads="1"/>
              </p:cNvSpPr>
              <p:nvPr/>
            </p:nvSpPr>
            <p:spPr bwMode="auto">
              <a:xfrm>
                <a:off x="4876800" y="4084639"/>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&lt;st&gt;</a:t>
                </a:r>
              </a:p>
            </p:txBody>
          </p:sp>
          <p:sp>
            <p:nvSpPr>
              <p:cNvPr id="74" name="Oval 47">
                <a:extLst>
                  <a:ext uri="{FF2B5EF4-FFF2-40B4-BE49-F238E27FC236}">
                    <a16:creationId xmlns:a16="http://schemas.microsoft.com/office/drawing/2014/main" id="{E7D20592-FF86-4B43-B59C-2834A367763E}"/>
                  </a:ext>
                </a:extLst>
              </p:cNvPr>
              <p:cNvSpPr>
                <a:spLocks noChangeArrowheads="1"/>
              </p:cNvSpPr>
              <p:nvPr/>
            </p:nvSpPr>
            <p:spPr bwMode="auto">
              <a:xfrm>
                <a:off x="5715000" y="4237039"/>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75" name="Line 48">
                <a:extLst>
                  <a:ext uri="{FF2B5EF4-FFF2-40B4-BE49-F238E27FC236}">
                    <a16:creationId xmlns:a16="http://schemas.microsoft.com/office/drawing/2014/main" id="{3586C3D1-CCCB-4813-ACB4-ED0263702908}"/>
                  </a:ext>
                </a:extLst>
              </p:cNvPr>
              <p:cNvSpPr>
                <a:spLocks noChangeShapeType="1"/>
              </p:cNvSpPr>
              <p:nvPr/>
            </p:nvSpPr>
            <p:spPr bwMode="auto">
              <a:xfrm>
                <a:off x="6324600" y="4541839"/>
                <a:ext cx="914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76" name="Text Box 49">
                <a:extLst>
                  <a:ext uri="{FF2B5EF4-FFF2-40B4-BE49-F238E27FC236}">
                    <a16:creationId xmlns:a16="http://schemas.microsoft.com/office/drawing/2014/main" id="{27157EEA-5004-41B6-BA42-0EA0E30ADE8C}"/>
                  </a:ext>
                </a:extLst>
              </p:cNvPr>
              <p:cNvSpPr txBox="1">
                <a:spLocks noChangeArrowheads="1"/>
              </p:cNvSpPr>
              <p:nvPr/>
            </p:nvSpPr>
            <p:spPr bwMode="auto">
              <a:xfrm>
                <a:off x="6477000" y="4084639"/>
                <a:ext cx="59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a:t>
                </a:r>
              </a:p>
            </p:txBody>
          </p:sp>
          <p:sp>
            <p:nvSpPr>
              <p:cNvPr id="77" name="Oval 50">
                <a:extLst>
                  <a:ext uri="{FF2B5EF4-FFF2-40B4-BE49-F238E27FC236}">
                    <a16:creationId xmlns:a16="http://schemas.microsoft.com/office/drawing/2014/main" id="{C8D4BD08-2ADC-46A7-A624-772882D803D1}"/>
                  </a:ext>
                </a:extLst>
              </p:cNvPr>
              <p:cNvSpPr>
                <a:spLocks noChangeArrowheads="1"/>
              </p:cNvSpPr>
              <p:nvPr/>
            </p:nvSpPr>
            <p:spPr bwMode="auto">
              <a:xfrm>
                <a:off x="7239000" y="4237039"/>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en-US" sz="2800"/>
              </a:p>
            </p:txBody>
          </p:sp>
          <p:sp>
            <p:nvSpPr>
              <p:cNvPr id="78" name="Oval 51">
                <a:extLst>
                  <a:ext uri="{FF2B5EF4-FFF2-40B4-BE49-F238E27FC236}">
                    <a16:creationId xmlns:a16="http://schemas.microsoft.com/office/drawing/2014/main" id="{EC1D7E46-0553-4FB5-8D42-518B6D776C2D}"/>
                  </a:ext>
                </a:extLst>
              </p:cNvPr>
              <p:cNvSpPr>
                <a:spLocks noChangeArrowheads="1"/>
              </p:cNvSpPr>
              <p:nvPr/>
            </p:nvSpPr>
            <p:spPr bwMode="auto">
              <a:xfrm>
                <a:off x="7315200" y="4313239"/>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79" name="Group 60">
                <a:extLst>
                  <a:ext uri="{FF2B5EF4-FFF2-40B4-BE49-F238E27FC236}">
                    <a16:creationId xmlns:a16="http://schemas.microsoft.com/office/drawing/2014/main" id="{A4A11A79-0FF6-45FC-9607-F9B8C5DE4AB3}"/>
                  </a:ext>
                </a:extLst>
              </p:cNvPr>
              <p:cNvGrpSpPr>
                <a:grpSpLocks/>
              </p:cNvGrpSpPr>
              <p:nvPr/>
            </p:nvGrpSpPr>
            <p:grpSpPr bwMode="auto">
              <a:xfrm>
                <a:off x="5715000" y="4846639"/>
                <a:ext cx="609600" cy="609600"/>
                <a:chOff x="3792" y="3024"/>
                <a:chExt cx="384" cy="384"/>
              </a:xfrm>
            </p:grpSpPr>
            <p:sp>
              <p:nvSpPr>
                <p:cNvPr id="86" name="Arc 56">
                  <a:extLst>
                    <a:ext uri="{FF2B5EF4-FFF2-40B4-BE49-F238E27FC236}">
                      <a16:creationId xmlns:a16="http://schemas.microsoft.com/office/drawing/2014/main" id="{09ADD476-662F-4B5A-88B0-837B6AC4E17D}"/>
                    </a:ext>
                  </a:extLst>
                </p:cNvPr>
                <p:cNvSpPr>
                  <a:spLocks/>
                </p:cNvSpPr>
                <p:nvPr/>
              </p:nvSpPr>
              <p:spPr bwMode="auto">
                <a:xfrm>
                  <a:off x="3984" y="302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7" name="Arc 57">
                  <a:extLst>
                    <a:ext uri="{FF2B5EF4-FFF2-40B4-BE49-F238E27FC236}">
                      <a16:creationId xmlns:a16="http://schemas.microsoft.com/office/drawing/2014/main" id="{0EC6C132-0706-47CD-B7C9-074223EAD6A0}"/>
                    </a:ext>
                  </a:extLst>
                </p:cNvPr>
                <p:cNvSpPr>
                  <a:spLocks/>
                </p:cNvSpPr>
                <p:nvPr/>
              </p:nvSpPr>
              <p:spPr bwMode="auto">
                <a:xfrm rot="5400000">
                  <a:off x="3984" y="321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8" name="Arc 58">
                  <a:extLst>
                    <a:ext uri="{FF2B5EF4-FFF2-40B4-BE49-F238E27FC236}">
                      <a16:creationId xmlns:a16="http://schemas.microsoft.com/office/drawing/2014/main" id="{89CC12D6-D3C3-4D5A-BD73-D644C7574501}"/>
                    </a:ext>
                  </a:extLst>
                </p:cNvPr>
                <p:cNvSpPr>
                  <a:spLocks/>
                </p:cNvSpPr>
                <p:nvPr/>
              </p:nvSpPr>
              <p:spPr bwMode="auto">
                <a:xfrm rot="10800000">
                  <a:off x="3792" y="3216"/>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9" name="Arc 59">
                  <a:extLst>
                    <a:ext uri="{FF2B5EF4-FFF2-40B4-BE49-F238E27FC236}">
                      <a16:creationId xmlns:a16="http://schemas.microsoft.com/office/drawing/2014/main" id="{23804E1D-91C5-4ABF-9AB5-F91E25D30921}"/>
                    </a:ext>
                  </a:extLst>
                </p:cNvPr>
                <p:cNvSpPr>
                  <a:spLocks/>
                </p:cNvSpPr>
                <p:nvPr/>
              </p:nvSpPr>
              <p:spPr bwMode="auto">
                <a:xfrm rot="16200000">
                  <a:off x="3792" y="3024"/>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80" name="Text Box 63">
                <a:extLst>
                  <a:ext uri="{FF2B5EF4-FFF2-40B4-BE49-F238E27FC236}">
                    <a16:creationId xmlns:a16="http://schemas.microsoft.com/office/drawing/2014/main" id="{89125D3C-28EB-4F40-8B10-2B688531484B}"/>
                  </a:ext>
                </a:extLst>
              </p:cNvPr>
              <p:cNvSpPr txBox="1">
                <a:spLocks noChangeArrowheads="1"/>
              </p:cNvSpPr>
              <p:nvPr/>
            </p:nvSpPr>
            <p:spPr bwMode="auto">
              <a:xfrm>
                <a:off x="5638800" y="5380039"/>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&lt;st&gt;</a:t>
                </a:r>
              </a:p>
            </p:txBody>
          </p:sp>
          <p:grpSp>
            <p:nvGrpSpPr>
              <p:cNvPr id="81" name="Group 71">
                <a:extLst>
                  <a:ext uri="{FF2B5EF4-FFF2-40B4-BE49-F238E27FC236}">
                    <a16:creationId xmlns:a16="http://schemas.microsoft.com/office/drawing/2014/main" id="{49C488BB-4D97-4667-9D00-A3D5E376850F}"/>
                  </a:ext>
                </a:extLst>
              </p:cNvPr>
              <p:cNvGrpSpPr>
                <a:grpSpLocks/>
              </p:cNvGrpSpPr>
              <p:nvPr/>
            </p:nvGrpSpPr>
            <p:grpSpPr bwMode="auto">
              <a:xfrm>
                <a:off x="4572000" y="3856039"/>
                <a:ext cx="1371600" cy="381000"/>
                <a:chOff x="3072" y="2400"/>
                <a:chExt cx="864" cy="240"/>
              </a:xfrm>
            </p:grpSpPr>
            <p:sp>
              <p:nvSpPr>
                <p:cNvPr id="84" name="Arc 67">
                  <a:extLst>
                    <a:ext uri="{FF2B5EF4-FFF2-40B4-BE49-F238E27FC236}">
                      <a16:creationId xmlns:a16="http://schemas.microsoft.com/office/drawing/2014/main" id="{E3AC3FCC-3A31-40D9-8EFD-15B4312AF449}"/>
                    </a:ext>
                  </a:extLst>
                </p:cNvPr>
                <p:cNvSpPr>
                  <a:spLocks/>
                </p:cNvSpPr>
                <p:nvPr/>
              </p:nvSpPr>
              <p:spPr bwMode="auto">
                <a:xfrm>
                  <a:off x="3504" y="2400"/>
                  <a:ext cx="432"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85" name="Arc 68">
                  <a:extLst>
                    <a:ext uri="{FF2B5EF4-FFF2-40B4-BE49-F238E27FC236}">
                      <a16:creationId xmlns:a16="http://schemas.microsoft.com/office/drawing/2014/main" id="{2B268F7D-DA32-4802-9EB9-D65B0AF2EA18}"/>
                    </a:ext>
                  </a:extLst>
                </p:cNvPr>
                <p:cNvSpPr>
                  <a:spLocks/>
                </p:cNvSpPr>
                <p:nvPr/>
              </p:nvSpPr>
              <p:spPr bwMode="auto">
                <a:xfrm flipH="1">
                  <a:off x="3072" y="2400"/>
                  <a:ext cx="432"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82" name="Text Box 69">
                <a:extLst>
                  <a:ext uri="{FF2B5EF4-FFF2-40B4-BE49-F238E27FC236}">
                    <a16:creationId xmlns:a16="http://schemas.microsoft.com/office/drawing/2014/main" id="{BE219073-DDF6-4C39-AC04-58B7218E2B9A}"/>
                  </a:ext>
                </a:extLst>
              </p:cNvPr>
              <p:cNvSpPr txBox="1">
                <a:spLocks noChangeArrowheads="1"/>
              </p:cNvSpPr>
              <p:nvPr/>
            </p:nvSpPr>
            <p:spPr bwMode="auto">
              <a:xfrm>
                <a:off x="5091112" y="3432096"/>
                <a:ext cx="48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ε</a:t>
                </a:r>
              </a:p>
            </p:txBody>
          </p:sp>
          <p:sp>
            <p:nvSpPr>
              <p:cNvPr id="83" name="AutoShape 77">
                <a:extLst>
                  <a:ext uri="{FF2B5EF4-FFF2-40B4-BE49-F238E27FC236}">
                    <a16:creationId xmlns:a16="http://schemas.microsoft.com/office/drawing/2014/main" id="{0C766B70-F524-4BF9-AE71-8EB2EE9EBD83}"/>
                  </a:ext>
                </a:extLst>
              </p:cNvPr>
              <p:cNvSpPr>
                <a:spLocks noChangeArrowheads="1"/>
              </p:cNvSpPr>
              <p:nvPr/>
            </p:nvSpPr>
            <p:spPr bwMode="auto">
              <a:xfrm>
                <a:off x="2070100" y="3505200"/>
                <a:ext cx="6083300" cy="2362200"/>
              </a:xfrm>
              <a:prstGeom prst="roundRect">
                <a:avLst>
                  <a:gd name="adj" fmla="val 16667"/>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65" name="Line 72">
              <a:extLst>
                <a:ext uri="{FF2B5EF4-FFF2-40B4-BE49-F238E27FC236}">
                  <a16:creationId xmlns:a16="http://schemas.microsoft.com/office/drawing/2014/main" id="{A2A430EF-9B7A-452C-923E-D8295BC8A5A9}"/>
                </a:ext>
              </a:extLst>
            </p:cNvPr>
            <p:cNvSpPr>
              <a:spLocks noChangeShapeType="1"/>
            </p:cNvSpPr>
            <p:nvPr/>
          </p:nvSpPr>
          <p:spPr bwMode="auto">
            <a:xfrm flipH="1">
              <a:off x="2362200" y="2286000"/>
              <a:ext cx="3505199" cy="1211223"/>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66" name="Line 73">
              <a:extLst>
                <a:ext uri="{FF2B5EF4-FFF2-40B4-BE49-F238E27FC236}">
                  <a16:creationId xmlns:a16="http://schemas.microsoft.com/office/drawing/2014/main" id="{1E46A4D9-EBD8-45EE-8238-BED02BA50300}"/>
                </a:ext>
              </a:extLst>
            </p:cNvPr>
            <p:cNvSpPr>
              <a:spLocks noChangeShapeType="1"/>
            </p:cNvSpPr>
            <p:nvPr/>
          </p:nvSpPr>
          <p:spPr bwMode="auto">
            <a:xfrm>
              <a:off x="8153400" y="2743200"/>
              <a:ext cx="0" cy="1828800"/>
            </a:xfrm>
            <a:prstGeom prst="line">
              <a:avLst/>
            </a:prstGeom>
            <a:noFill/>
            <a:ln w="38100">
              <a:solidFill>
                <a:srgbClr val="00FF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0899"/>
                                        </p:tgtEl>
                                        <p:attrNameLst>
                                          <p:attrName>style.visibility</p:attrName>
                                        </p:attrNameLst>
                                      </p:cBhvr>
                                      <p:to>
                                        <p:strVal val="visible"/>
                                      </p:to>
                                    </p:set>
                                    <p:animEffect transition="in" filter="checkerboard(across)">
                                      <p:cBhvr>
                                        <p:cTn id="7" dur="500"/>
                                        <p:tgtEl>
                                          <p:spTgt spid="2508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0956"/>
                                        </p:tgtEl>
                                        <p:attrNameLst>
                                          <p:attrName>style.visibility</p:attrName>
                                        </p:attrNameLst>
                                      </p:cBhvr>
                                      <p:to>
                                        <p:strVal val="visible"/>
                                      </p:to>
                                    </p:set>
                                    <p:animEffect transition="in" filter="checkerboard(across)">
                                      <p:cBhvr>
                                        <p:cTn id="12" dur="500"/>
                                        <p:tgtEl>
                                          <p:spTgt spid="2509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wipe(up)">
                                      <p:cBhvr>
                                        <p:cTn id="17" dur="500"/>
                                        <p:tgtEl>
                                          <p:spTgt spid="6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50955"/>
                                        </p:tgtEl>
                                        <p:attrNameLst>
                                          <p:attrName>style.visibility</p:attrName>
                                        </p:attrNameLst>
                                      </p:cBhvr>
                                      <p:to>
                                        <p:strVal val="visible"/>
                                      </p:to>
                                    </p:set>
                                    <p:animEffect transition="in" filter="checkerboard(across)">
                                      <p:cBhvr>
                                        <p:cTn id="22" dur="500"/>
                                        <p:tgtEl>
                                          <p:spTgt spid="250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99" grpId="0" animBg="1" autoUpdateAnimBg="0"/>
      <p:bldP spid="250955" grpId="0" autoUpdateAnimBg="0"/>
      <p:bldP spid="25095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マクロ構文の解析</a:t>
            </a:r>
          </a:p>
        </p:txBody>
      </p:sp>
      <p:sp>
        <p:nvSpPr>
          <p:cNvPr id="253970" name="Text Box 18"/>
          <p:cNvSpPr txBox="1">
            <a:spLocks noChangeArrowheads="1"/>
          </p:cNvSpPr>
          <p:nvPr/>
        </p:nvSpPr>
        <p:spPr bwMode="auto">
          <a:xfrm>
            <a:off x="838200" y="1371600"/>
            <a:ext cx="8175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&lt;st&gt;</a:t>
            </a:r>
          </a:p>
        </p:txBody>
      </p:sp>
      <p:sp>
        <p:nvSpPr>
          <p:cNvPr id="253956" name="Oval 4"/>
          <p:cNvSpPr>
            <a:spLocks noChangeArrowheads="1"/>
          </p:cNvSpPr>
          <p:nvPr/>
        </p:nvSpPr>
        <p:spPr bwMode="auto">
          <a:xfrm>
            <a:off x="1371600" y="21336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3957" name="Line 5"/>
          <p:cNvSpPr>
            <a:spLocks noChangeShapeType="1"/>
          </p:cNvSpPr>
          <p:nvPr/>
        </p:nvSpPr>
        <p:spPr bwMode="auto">
          <a:xfrm>
            <a:off x="1981200" y="2438400"/>
            <a:ext cx="1600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3959" name="Oval 7"/>
          <p:cNvSpPr>
            <a:spLocks noChangeArrowheads="1"/>
          </p:cNvSpPr>
          <p:nvPr/>
        </p:nvSpPr>
        <p:spPr bwMode="auto">
          <a:xfrm>
            <a:off x="3581400" y="12192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3969" name="Oval 17"/>
          <p:cNvSpPr>
            <a:spLocks noChangeArrowheads="1"/>
          </p:cNvSpPr>
          <p:nvPr/>
        </p:nvSpPr>
        <p:spPr bwMode="auto">
          <a:xfrm>
            <a:off x="3657600" y="12954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011" name="Oval 59"/>
          <p:cNvSpPr>
            <a:spLocks noChangeArrowheads="1"/>
          </p:cNvSpPr>
          <p:nvPr/>
        </p:nvSpPr>
        <p:spPr bwMode="auto">
          <a:xfrm>
            <a:off x="3581400" y="21336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012" name="Oval 60"/>
          <p:cNvSpPr>
            <a:spLocks noChangeArrowheads="1"/>
          </p:cNvSpPr>
          <p:nvPr/>
        </p:nvSpPr>
        <p:spPr bwMode="auto">
          <a:xfrm>
            <a:off x="3657600" y="22098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013" name="Oval 61"/>
          <p:cNvSpPr>
            <a:spLocks noChangeArrowheads="1"/>
          </p:cNvSpPr>
          <p:nvPr/>
        </p:nvSpPr>
        <p:spPr bwMode="auto">
          <a:xfrm>
            <a:off x="3581400" y="31242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015" name="Line 63"/>
          <p:cNvSpPr>
            <a:spLocks noChangeShapeType="1"/>
          </p:cNvSpPr>
          <p:nvPr/>
        </p:nvSpPr>
        <p:spPr bwMode="auto">
          <a:xfrm flipV="1">
            <a:off x="1905000" y="1600200"/>
            <a:ext cx="1676400" cy="685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016" name="Line 64"/>
          <p:cNvSpPr>
            <a:spLocks noChangeShapeType="1"/>
          </p:cNvSpPr>
          <p:nvPr/>
        </p:nvSpPr>
        <p:spPr bwMode="auto">
          <a:xfrm>
            <a:off x="1905000" y="2667000"/>
            <a:ext cx="1676400" cy="685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017" name="Oval 65"/>
          <p:cNvSpPr>
            <a:spLocks noChangeArrowheads="1"/>
          </p:cNvSpPr>
          <p:nvPr/>
        </p:nvSpPr>
        <p:spPr bwMode="auto">
          <a:xfrm>
            <a:off x="5105400" y="3124200"/>
            <a:ext cx="609600" cy="6096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018" name="Oval 66"/>
          <p:cNvSpPr>
            <a:spLocks noChangeArrowheads="1"/>
          </p:cNvSpPr>
          <p:nvPr/>
        </p:nvSpPr>
        <p:spPr bwMode="auto">
          <a:xfrm>
            <a:off x="5181600" y="3200400"/>
            <a:ext cx="457200" cy="4572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019" name="Line 67"/>
          <p:cNvSpPr>
            <a:spLocks noChangeShapeType="1"/>
          </p:cNvSpPr>
          <p:nvPr/>
        </p:nvSpPr>
        <p:spPr bwMode="auto">
          <a:xfrm>
            <a:off x="4191000" y="3429000"/>
            <a:ext cx="914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061" name="Text Box 109"/>
          <p:cNvSpPr txBox="1">
            <a:spLocks noChangeArrowheads="1"/>
          </p:cNvSpPr>
          <p:nvPr/>
        </p:nvSpPr>
        <p:spPr bwMode="auto">
          <a:xfrm>
            <a:off x="1828800" y="1447800"/>
            <a:ext cx="155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&lt;</a:t>
            </a:r>
            <a:r>
              <a:rPr lang="en-US" altLang="ja-JP" sz="2400"/>
              <a:t>while_st&gt;</a:t>
            </a:r>
          </a:p>
        </p:txBody>
      </p:sp>
      <p:sp>
        <p:nvSpPr>
          <p:cNvPr id="254062" name="Text Box 110"/>
          <p:cNvSpPr txBox="1">
            <a:spLocks noChangeArrowheads="1"/>
          </p:cNvSpPr>
          <p:nvPr/>
        </p:nvSpPr>
        <p:spPr bwMode="auto">
          <a:xfrm>
            <a:off x="2209800" y="2057400"/>
            <a:ext cx="106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&lt;if_st&gt;</a:t>
            </a:r>
          </a:p>
        </p:txBody>
      </p:sp>
      <p:sp>
        <p:nvSpPr>
          <p:cNvPr id="254063" name="Text Box 111"/>
          <p:cNvSpPr txBox="1">
            <a:spLocks noChangeArrowheads="1"/>
          </p:cNvSpPr>
          <p:nvPr/>
        </p:nvSpPr>
        <p:spPr bwMode="auto">
          <a:xfrm>
            <a:off x="2362200" y="2590800"/>
            <a:ext cx="59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a:t>
            </a:r>
          </a:p>
        </p:txBody>
      </p:sp>
      <p:sp>
        <p:nvSpPr>
          <p:cNvPr id="254064" name="Text Box 112"/>
          <p:cNvSpPr txBox="1">
            <a:spLocks noChangeArrowheads="1"/>
          </p:cNvSpPr>
          <p:nvPr/>
        </p:nvSpPr>
        <p:spPr bwMode="auto">
          <a:xfrm>
            <a:off x="4267200" y="2971800"/>
            <a:ext cx="59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a:t>
            </a:r>
          </a:p>
        </p:txBody>
      </p:sp>
      <p:grpSp>
        <p:nvGrpSpPr>
          <p:cNvPr id="254071" name="Group 119"/>
          <p:cNvGrpSpPr>
            <a:grpSpLocks/>
          </p:cNvGrpSpPr>
          <p:nvPr/>
        </p:nvGrpSpPr>
        <p:grpSpPr bwMode="auto">
          <a:xfrm>
            <a:off x="3657600" y="3733800"/>
            <a:ext cx="457200" cy="457200"/>
            <a:chOff x="2304" y="2448"/>
            <a:chExt cx="288" cy="288"/>
          </a:xfrm>
        </p:grpSpPr>
        <p:sp>
          <p:nvSpPr>
            <p:cNvPr id="254065" name="Arc 113"/>
            <p:cNvSpPr>
              <a:spLocks/>
            </p:cNvSpPr>
            <p:nvPr/>
          </p:nvSpPr>
          <p:spPr bwMode="auto">
            <a:xfrm>
              <a:off x="2448" y="2448"/>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066" name="Arc 114"/>
            <p:cNvSpPr>
              <a:spLocks/>
            </p:cNvSpPr>
            <p:nvPr/>
          </p:nvSpPr>
          <p:spPr bwMode="auto">
            <a:xfrm rot="5400000">
              <a:off x="2448" y="259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067" name="Arc 115"/>
            <p:cNvSpPr>
              <a:spLocks/>
            </p:cNvSpPr>
            <p:nvPr/>
          </p:nvSpPr>
          <p:spPr bwMode="auto">
            <a:xfrm rot="10800000">
              <a:off x="2304" y="2591"/>
              <a:ext cx="144" cy="1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068" name="Arc 116"/>
            <p:cNvSpPr>
              <a:spLocks/>
            </p:cNvSpPr>
            <p:nvPr/>
          </p:nvSpPr>
          <p:spPr bwMode="auto">
            <a:xfrm rot="16200000">
              <a:off x="2304" y="2448"/>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54070" name="Text Box 118"/>
          <p:cNvSpPr txBox="1">
            <a:spLocks noChangeArrowheads="1"/>
          </p:cNvSpPr>
          <p:nvPr/>
        </p:nvSpPr>
        <p:spPr bwMode="auto">
          <a:xfrm>
            <a:off x="4114800" y="3733800"/>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&lt;</a:t>
            </a:r>
            <a:r>
              <a:rPr lang="en-US" altLang="ja-JP" sz="2400"/>
              <a:t>st&gt;</a:t>
            </a:r>
          </a:p>
        </p:txBody>
      </p:sp>
      <p:sp>
        <p:nvSpPr>
          <p:cNvPr id="254099" name="AutoShape 147"/>
          <p:cNvSpPr>
            <a:spLocks noChangeArrowheads="1"/>
          </p:cNvSpPr>
          <p:nvPr/>
        </p:nvSpPr>
        <p:spPr bwMode="auto">
          <a:xfrm>
            <a:off x="1295400" y="1981200"/>
            <a:ext cx="2971800" cy="762000"/>
          </a:xfrm>
          <a:prstGeom prst="roundRect">
            <a:avLst>
              <a:gd name="adj" fmla="val 16667"/>
            </a:avLst>
          </a:prstGeom>
          <a:noFill/>
          <a:ln w="38100">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106" name="AutoShape 154"/>
          <p:cNvSpPr>
            <a:spLocks noChangeArrowheads="1"/>
          </p:cNvSpPr>
          <p:nvPr/>
        </p:nvSpPr>
        <p:spPr bwMode="auto">
          <a:xfrm>
            <a:off x="6629400" y="4800600"/>
            <a:ext cx="2133600" cy="762000"/>
          </a:xfrm>
          <a:prstGeom prst="roundRect">
            <a:avLst>
              <a:gd name="adj" fmla="val 16667"/>
            </a:avLst>
          </a:pr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254112" name="Group 160"/>
          <p:cNvGrpSpPr>
            <a:grpSpLocks/>
          </p:cNvGrpSpPr>
          <p:nvPr/>
        </p:nvGrpSpPr>
        <p:grpSpPr bwMode="auto">
          <a:xfrm>
            <a:off x="457200" y="5562600"/>
            <a:ext cx="6781800" cy="381000"/>
            <a:chOff x="288" y="3600"/>
            <a:chExt cx="4272" cy="240"/>
          </a:xfrm>
        </p:grpSpPr>
        <p:sp>
          <p:nvSpPr>
            <p:cNvPr id="254107" name="Arc 155"/>
            <p:cNvSpPr>
              <a:spLocks/>
            </p:cNvSpPr>
            <p:nvPr/>
          </p:nvSpPr>
          <p:spPr bwMode="auto">
            <a:xfrm rot="5400000">
              <a:off x="4320" y="3600"/>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108" name="Line 156"/>
            <p:cNvSpPr>
              <a:spLocks noChangeShapeType="1"/>
            </p:cNvSpPr>
            <p:nvPr/>
          </p:nvSpPr>
          <p:spPr bwMode="auto">
            <a:xfrm flipH="1">
              <a:off x="528" y="3840"/>
              <a:ext cx="3792" cy="0"/>
            </a:xfrm>
            <a:prstGeom prst="line">
              <a:avLst/>
            </a:prstGeom>
            <a:noFill/>
            <a:ln w="38100">
              <a:solidFill>
                <a:srgbClr val="00FF00"/>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09" name="Arc 157"/>
            <p:cNvSpPr>
              <a:spLocks/>
            </p:cNvSpPr>
            <p:nvPr/>
          </p:nvSpPr>
          <p:spPr bwMode="auto">
            <a:xfrm rot="10800000">
              <a:off x="288" y="3600"/>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54113" name="Group 161"/>
          <p:cNvGrpSpPr>
            <a:grpSpLocks/>
          </p:cNvGrpSpPr>
          <p:nvPr/>
        </p:nvGrpSpPr>
        <p:grpSpPr bwMode="auto">
          <a:xfrm>
            <a:off x="457200" y="1600200"/>
            <a:ext cx="381000" cy="3962400"/>
            <a:chOff x="288" y="1104"/>
            <a:chExt cx="240" cy="2496"/>
          </a:xfrm>
        </p:grpSpPr>
        <p:sp>
          <p:nvSpPr>
            <p:cNvPr id="254110" name="Line 158"/>
            <p:cNvSpPr>
              <a:spLocks noChangeShapeType="1"/>
            </p:cNvSpPr>
            <p:nvPr/>
          </p:nvSpPr>
          <p:spPr bwMode="auto">
            <a:xfrm flipV="1">
              <a:off x="288" y="1344"/>
              <a:ext cx="0" cy="2256"/>
            </a:xfrm>
            <a:prstGeom prst="line">
              <a:avLst/>
            </a:prstGeom>
            <a:noFill/>
            <a:ln w="38100">
              <a:solidFill>
                <a:srgbClr val="00FF00"/>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11" name="Arc 159"/>
            <p:cNvSpPr>
              <a:spLocks/>
            </p:cNvSpPr>
            <p:nvPr/>
          </p:nvSpPr>
          <p:spPr bwMode="auto">
            <a:xfrm rot="16200000">
              <a:off x="288" y="1104"/>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00"/>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54114" name="Text Box 162"/>
          <p:cNvSpPr txBox="1">
            <a:spLocks noChangeArrowheads="1"/>
          </p:cNvSpPr>
          <p:nvPr/>
        </p:nvSpPr>
        <p:spPr bwMode="auto">
          <a:xfrm>
            <a:off x="3429000" y="6019800"/>
            <a:ext cx="3227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マクロ構文は再帰的</a:t>
            </a:r>
            <a:endParaRPr lang="ja-JP" altLang="en-US"/>
          </a:p>
        </p:txBody>
      </p:sp>
      <p:sp>
        <p:nvSpPr>
          <p:cNvPr id="254115" name="AutoShape 163"/>
          <p:cNvSpPr>
            <a:spLocks noChangeArrowheads="1"/>
          </p:cNvSpPr>
          <p:nvPr/>
        </p:nvSpPr>
        <p:spPr bwMode="auto">
          <a:xfrm>
            <a:off x="3505200" y="3048000"/>
            <a:ext cx="762000" cy="1219200"/>
          </a:xfrm>
          <a:prstGeom prst="roundRect">
            <a:avLst>
              <a:gd name="adj" fmla="val 16667"/>
            </a:avLst>
          </a:prstGeom>
          <a:noFill/>
          <a:ln w="38100">
            <a:solidFill>
              <a:srgbClr val="FFFF99"/>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254119" name="Group 167"/>
          <p:cNvGrpSpPr>
            <a:grpSpLocks/>
          </p:cNvGrpSpPr>
          <p:nvPr/>
        </p:nvGrpSpPr>
        <p:grpSpPr bwMode="auto">
          <a:xfrm>
            <a:off x="914400" y="3200400"/>
            <a:ext cx="2590800" cy="381000"/>
            <a:chOff x="576" y="2016"/>
            <a:chExt cx="1632" cy="240"/>
          </a:xfrm>
        </p:grpSpPr>
        <p:sp>
          <p:nvSpPr>
            <p:cNvPr id="254116" name="Line 164"/>
            <p:cNvSpPr>
              <a:spLocks noChangeShapeType="1"/>
            </p:cNvSpPr>
            <p:nvPr/>
          </p:nvSpPr>
          <p:spPr bwMode="auto">
            <a:xfrm flipH="1">
              <a:off x="816" y="2256"/>
              <a:ext cx="1392" cy="0"/>
            </a:xfrm>
            <a:prstGeom prst="line">
              <a:avLst/>
            </a:prstGeom>
            <a:noFill/>
            <a:ln w="38100">
              <a:solidFill>
                <a:srgbClr val="FFFF99"/>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17" name="Arc 165"/>
            <p:cNvSpPr>
              <a:spLocks/>
            </p:cNvSpPr>
            <p:nvPr/>
          </p:nvSpPr>
          <p:spPr bwMode="auto">
            <a:xfrm rot="10800000">
              <a:off x="576" y="2016"/>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FF99"/>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54118" name="Line 166"/>
          <p:cNvSpPr>
            <a:spLocks noChangeShapeType="1"/>
          </p:cNvSpPr>
          <p:nvPr/>
        </p:nvSpPr>
        <p:spPr bwMode="auto">
          <a:xfrm flipV="1">
            <a:off x="914400" y="1828800"/>
            <a:ext cx="0" cy="1371600"/>
          </a:xfrm>
          <a:prstGeom prst="line">
            <a:avLst/>
          </a:prstGeom>
          <a:noFill/>
          <a:ln w="38100">
            <a:solidFill>
              <a:srgbClr val="FFFF99"/>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254120" name="Group 168"/>
          <p:cNvGrpSpPr>
            <a:grpSpLocks/>
          </p:cNvGrpSpPr>
          <p:nvPr/>
        </p:nvGrpSpPr>
        <p:grpSpPr bwMode="auto">
          <a:xfrm>
            <a:off x="914400" y="2057400"/>
            <a:ext cx="7848600" cy="3581400"/>
            <a:chOff x="576" y="1296"/>
            <a:chExt cx="4944" cy="2256"/>
          </a:xfrm>
        </p:grpSpPr>
        <p:sp>
          <p:nvSpPr>
            <p:cNvPr id="254121" name="Text Box 169"/>
            <p:cNvSpPr txBox="1">
              <a:spLocks noChangeArrowheads="1"/>
            </p:cNvSpPr>
            <p:nvPr/>
          </p:nvSpPr>
          <p:spPr bwMode="auto">
            <a:xfrm>
              <a:off x="576" y="2640"/>
              <a:ext cx="7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&lt;if_st&gt;</a:t>
              </a:r>
            </a:p>
          </p:txBody>
        </p:sp>
        <p:sp>
          <p:nvSpPr>
            <p:cNvPr id="254122" name="Oval 170"/>
            <p:cNvSpPr>
              <a:spLocks noChangeArrowheads="1"/>
            </p:cNvSpPr>
            <p:nvPr/>
          </p:nvSpPr>
          <p:spPr bwMode="auto">
            <a:xfrm>
              <a:off x="1632" y="307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123" name="Oval 171"/>
            <p:cNvSpPr>
              <a:spLocks noChangeArrowheads="1"/>
            </p:cNvSpPr>
            <p:nvPr/>
          </p:nvSpPr>
          <p:spPr bwMode="auto">
            <a:xfrm>
              <a:off x="2496" y="307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124" name="Line 172"/>
            <p:cNvSpPr>
              <a:spLocks noChangeShapeType="1"/>
            </p:cNvSpPr>
            <p:nvPr/>
          </p:nvSpPr>
          <p:spPr bwMode="auto">
            <a:xfrm>
              <a:off x="2016" y="3264"/>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25" name="Text Box 173"/>
            <p:cNvSpPr txBox="1">
              <a:spLocks noChangeArrowheads="1"/>
            </p:cNvSpPr>
            <p:nvPr/>
          </p:nvSpPr>
          <p:spPr bwMode="auto">
            <a:xfrm>
              <a:off x="2064" y="2976"/>
              <a:ext cx="3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a:t>
              </a:r>
            </a:p>
          </p:txBody>
        </p:sp>
        <p:sp>
          <p:nvSpPr>
            <p:cNvPr id="254126" name="Oval 174"/>
            <p:cNvSpPr>
              <a:spLocks noChangeArrowheads="1"/>
            </p:cNvSpPr>
            <p:nvPr/>
          </p:nvSpPr>
          <p:spPr bwMode="auto">
            <a:xfrm>
              <a:off x="3360" y="307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127" name="Line 175"/>
            <p:cNvSpPr>
              <a:spLocks noChangeShapeType="1"/>
            </p:cNvSpPr>
            <p:nvPr/>
          </p:nvSpPr>
          <p:spPr bwMode="auto">
            <a:xfrm>
              <a:off x="2880" y="3264"/>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28" name="Text Box 176"/>
            <p:cNvSpPr txBox="1">
              <a:spLocks noChangeArrowheads="1"/>
            </p:cNvSpPr>
            <p:nvPr/>
          </p:nvSpPr>
          <p:spPr bwMode="auto">
            <a:xfrm>
              <a:off x="2832" y="2976"/>
              <a:ext cx="60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&lt;exp&gt;</a:t>
              </a:r>
            </a:p>
          </p:txBody>
        </p:sp>
        <p:sp>
          <p:nvSpPr>
            <p:cNvPr id="254129" name="Oval 177"/>
            <p:cNvSpPr>
              <a:spLocks noChangeArrowheads="1"/>
            </p:cNvSpPr>
            <p:nvPr/>
          </p:nvSpPr>
          <p:spPr bwMode="auto">
            <a:xfrm>
              <a:off x="4224" y="307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130" name="Line 178"/>
            <p:cNvSpPr>
              <a:spLocks noChangeShapeType="1"/>
            </p:cNvSpPr>
            <p:nvPr/>
          </p:nvSpPr>
          <p:spPr bwMode="auto">
            <a:xfrm>
              <a:off x="3744" y="3264"/>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31" name="Text Box 179"/>
            <p:cNvSpPr txBox="1">
              <a:spLocks noChangeArrowheads="1"/>
            </p:cNvSpPr>
            <p:nvPr/>
          </p:nvSpPr>
          <p:spPr bwMode="auto">
            <a:xfrm>
              <a:off x="3792" y="2976"/>
              <a:ext cx="3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a:t>
              </a:r>
            </a:p>
          </p:txBody>
        </p:sp>
        <p:sp>
          <p:nvSpPr>
            <p:cNvPr id="254132" name="Oval 180"/>
            <p:cNvSpPr>
              <a:spLocks noChangeArrowheads="1"/>
            </p:cNvSpPr>
            <p:nvPr/>
          </p:nvSpPr>
          <p:spPr bwMode="auto">
            <a:xfrm>
              <a:off x="5088" y="307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133" name="Line 181"/>
            <p:cNvSpPr>
              <a:spLocks noChangeShapeType="1"/>
            </p:cNvSpPr>
            <p:nvPr/>
          </p:nvSpPr>
          <p:spPr bwMode="auto">
            <a:xfrm>
              <a:off x="4608" y="3264"/>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34" name="Text Box 182"/>
            <p:cNvSpPr txBox="1">
              <a:spLocks noChangeArrowheads="1"/>
            </p:cNvSpPr>
            <p:nvPr/>
          </p:nvSpPr>
          <p:spPr bwMode="auto">
            <a:xfrm>
              <a:off x="4608" y="2976"/>
              <a:ext cx="45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&lt;st&gt;</a:t>
              </a:r>
            </a:p>
          </p:txBody>
        </p:sp>
        <p:sp>
          <p:nvSpPr>
            <p:cNvPr id="254135" name="Oval 183"/>
            <p:cNvSpPr>
              <a:spLocks noChangeArrowheads="1"/>
            </p:cNvSpPr>
            <p:nvPr/>
          </p:nvSpPr>
          <p:spPr bwMode="auto">
            <a:xfrm>
              <a:off x="768" y="3072"/>
              <a:ext cx="384" cy="384"/>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en-US" altLang="ja-JP" baseline="-25000"/>
            </a:p>
          </p:txBody>
        </p:sp>
        <p:sp>
          <p:nvSpPr>
            <p:cNvPr id="254136" name="Line 184"/>
            <p:cNvSpPr>
              <a:spLocks noChangeShapeType="1"/>
            </p:cNvSpPr>
            <p:nvPr/>
          </p:nvSpPr>
          <p:spPr bwMode="auto">
            <a:xfrm>
              <a:off x="1152" y="3264"/>
              <a:ext cx="48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37" name="Text Box 185"/>
            <p:cNvSpPr txBox="1">
              <a:spLocks noChangeArrowheads="1"/>
            </p:cNvSpPr>
            <p:nvPr/>
          </p:nvSpPr>
          <p:spPr bwMode="auto">
            <a:xfrm>
              <a:off x="1200" y="2976"/>
              <a:ext cx="404"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“if”</a:t>
              </a:r>
            </a:p>
          </p:txBody>
        </p:sp>
        <p:sp>
          <p:nvSpPr>
            <p:cNvPr id="254138" name="AutoShape 186"/>
            <p:cNvSpPr>
              <a:spLocks noChangeArrowheads="1"/>
            </p:cNvSpPr>
            <p:nvPr/>
          </p:nvSpPr>
          <p:spPr bwMode="auto">
            <a:xfrm>
              <a:off x="576" y="2640"/>
              <a:ext cx="4944" cy="912"/>
            </a:xfrm>
            <a:prstGeom prst="roundRect">
              <a:avLst>
                <a:gd name="adj" fmla="val 16667"/>
              </a:avLst>
            </a:prstGeom>
            <a:noFill/>
            <a:ln w="38100">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54139" name="Line 187"/>
            <p:cNvSpPr>
              <a:spLocks noChangeShapeType="1"/>
            </p:cNvSpPr>
            <p:nvPr/>
          </p:nvSpPr>
          <p:spPr bwMode="auto">
            <a:xfrm flipV="1">
              <a:off x="576" y="1344"/>
              <a:ext cx="240" cy="1392"/>
            </a:xfrm>
            <a:prstGeom prst="line">
              <a:avLst/>
            </a:prstGeom>
            <a:noFill/>
            <a:ln w="31750">
              <a:solidFill>
                <a:srgbClr val="FF99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40" name="Line 188"/>
            <p:cNvSpPr>
              <a:spLocks noChangeShapeType="1"/>
            </p:cNvSpPr>
            <p:nvPr/>
          </p:nvSpPr>
          <p:spPr bwMode="auto">
            <a:xfrm flipH="1" flipV="1">
              <a:off x="2688" y="1296"/>
              <a:ext cx="2784" cy="1344"/>
            </a:xfrm>
            <a:prstGeom prst="line">
              <a:avLst/>
            </a:prstGeom>
            <a:noFill/>
            <a:ln w="38100">
              <a:solidFill>
                <a:srgbClr val="FF99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4141" name="Oval 189"/>
            <p:cNvSpPr>
              <a:spLocks noChangeArrowheads="1"/>
            </p:cNvSpPr>
            <p:nvPr/>
          </p:nvSpPr>
          <p:spPr bwMode="auto">
            <a:xfrm>
              <a:off x="5136" y="312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4099"/>
                                        </p:tgtEl>
                                        <p:attrNameLst>
                                          <p:attrName>style.visibility</p:attrName>
                                        </p:attrNameLst>
                                      </p:cBhvr>
                                      <p:to>
                                        <p:strVal val="visible"/>
                                      </p:to>
                                    </p:set>
                                    <p:animEffect transition="in" filter="checkerboard(across)">
                                      <p:cBhvr>
                                        <p:cTn id="7" dur="500"/>
                                        <p:tgtEl>
                                          <p:spTgt spid="25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54120"/>
                                        </p:tgtEl>
                                        <p:attrNameLst>
                                          <p:attrName>style.visibility</p:attrName>
                                        </p:attrNameLst>
                                      </p:cBhvr>
                                      <p:to>
                                        <p:strVal val="visible"/>
                                      </p:to>
                                    </p:set>
                                    <p:animEffect transition="in" filter="wipe(up)">
                                      <p:cBhvr>
                                        <p:cTn id="12" dur="500"/>
                                        <p:tgtEl>
                                          <p:spTgt spid="2541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4106"/>
                                        </p:tgtEl>
                                        <p:attrNameLst>
                                          <p:attrName>style.visibility</p:attrName>
                                        </p:attrNameLst>
                                      </p:cBhvr>
                                      <p:to>
                                        <p:strVal val="visible"/>
                                      </p:to>
                                    </p:set>
                                    <p:animEffect transition="in" filter="checkerboard(across)">
                                      <p:cBhvr>
                                        <p:cTn id="17" dur="500"/>
                                        <p:tgtEl>
                                          <p:spTgt spid="2541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254112"/>
                                        </p:tgtEl>
                                        <p:attrNameLst>
                                          <p:attrName>style.visibility</p:attrName>
                                        </p:attrNameLst>
                                      </p:cBhvr>
                                      <p:to>
                                        <p:strVal val="visible"/>
                                      </p:to>
                                    </p:set>
                                    <p:animEffect transition="in" filter="wipe(right)">
                                      <p:cBhvr>
                                        <p:cTn id="22" dur="500"/>
                                        <p:tgtEl>
                                          <p:spTgt spid="254112"/>
                                        </p:tgtEl>
                                      </p:cBhvr>
                                    </p:animEffect>
                                  </p:childTnLst>
                                </p:cTn>
                              </p:par>
                            </p:childTnLst>
                          </p:cTn>
                        </p:par>
                        <p:par>
                          <p:cTn id="23" fill="hold" nodeType="afterGroup">
                            <p:stCondLst>
                              <p:cond delay="500"/>
                            </p:stCondLst>
                            <p:childTnLst>
                              <p:par>
                                <p:cTn id="24" presetID="22" presetClass="entr" presetSubtype="4" fill="hold" nodeType="afterEffect">
                                  <p:stCondLst>
                                    <p:cond delay="0"/>
                                  </p:stCondLst>
                                  <p:childTnLst>
                                    <p:set>
                                      <p:cBhvr>
                                        <p:cTn id="25" dur="1" fill="hold">
                                          <p:stCondLst>
                                            <p:cond delay="0"/>
                                          </p:stCondLst>
                                        </p:cTn>
                                        <p:tgtEl>
                                          <p:spTgt spid="254113"/>
                                        </p:tgtEl>
                                        <p:attrNameLst>
                                          <p:attrName>style.visibility</p:attrName>
                                        </p:attrNameLst>
                                      </p:cBhvr>
                                      <p:to>
                                        <p:strVal val="visible"/>
                                      </p:to>
                                    </p:set>
                                    <p:animEffect transition="in" filter="wipe(down)">
                                      <p:cBhvr>
                                        <p:cTn id="26" dur="500"/>
                                        <p:tgtEl>
                                          <p:spTgt spid="25411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54115"/>
                                        </p:tgtEl>
                                        <p:attrNameLst>
                                          <p:attrName>style.visibility</p:attrName>
                                        </p:attrNameLst>
                                      </p:cBhvr>
                                      <p:to>
                                        <p:strVal val="visible"/>
                                      </p:to>
                                    </p:set>
                                    <p:animEffect transition="in" filter="checkerboard(across)">
                                      <p:cBhvr>
                                        <p:cTn id="31" dur="500"/>
                                        <p:tgtEl>
                                          <p:spTgt spid="25411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254119"/>
                                        </p:tgtEl>
                                        <p:attrNameLst>
                                          <p:attrName>style.visibility</p:attrName>
                                        </p:attrNameLst>
                                      </p:cBhvr>
                                      <p:to>
                                        <p:strVal val="visible"/>
                                      </p:to>
                                    </p:set>
                                    <p:animEffect transition="in" filter="wipe(right)">
                                      <p:cBhvr>
                                        <p:cTn id="36" dur="500"/>
                                        <p:tgtEl>
                                          <p:spTgt spid="254119"/>
                                        </p:tgtEl>
                                      </p:cBhvr>
                                    </p:animEffect>
                                  </p:childTnLst>
                                </p:cTn>
                              </p:par>
                            </p:childTnLst>
                          </p:cTn>
                        </p:par>
                        <p:par>
                          <p:cTn id="37" fill="hold" nodeType="afterGroup">
                            <p:stCondLst>
                              <p:cond delay="500"/>
                            </p:stCondLst>
                            <p:childTnLst>
                              <p:par>
                                <p:cTn id="38" presetID="22" presetClass="entr" presetSubtype="4" fill="hold" grpId="0" nodeType="afterEffect">
                                  <p:stCondLst>
                                    <p:cond delay="0"/>
                                  </p:stCondLst>
                                  <p:childTnLst>
                                    <p:set>
                                      <p:cBhvr>
                                        <p:cTn id="39" dur="1" fill="hold">
                                          <p:stCondLst>
                                            <p:cond delay="0"/>
                                          </p:stCondLst>
                                        </p:cTn>
                                        <p:tgtEl>
                                          <p:spTgt spid="254118"/>
                                        </p:tgtEl>
                                        <p:attrNameLst>
                                          <p:attrName>style.visibility</p:attrName>
                                        </p:attrNameLst>
                                      </p:cBhvr>
                                      <p:to>
                                        <p:strVal val="visible"/>
                                      </p:to>
                                    </p:set>
                                    <p:animEffect transition="in" filter="wipe(down)">
                                      <p:cBhvr>
                                        <p:cTn id="40" dur="500"/>
                                        <p:tgtEl>
                                          <p:spTgt spid="25411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254114"/>
                                        </p:tgtEl>
                                        <p:attrNameLst>
                                          <p:attrName>style.visibility</p:attrName>
                                        </p:attrNameLst>
                                      </p:cBhvr>
                                      <p:to>
                                        <p:strVal val="visible"/>
                                      </p:to>
                                    </p:set>
                                    <p:animEffect transition="in" filter="checkerboard(across)">
                                      <p:cBhvr>
                                        <p:cTn id="45" dur="500"/>
                                        <p:tgtEl>
                                          <p:spTgt spid="254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099" grpId="0" animBg="1"/>
      <p:bldP spid="254106" grpId="0" animBg="1"/>
      <p:bldP spid="254114" grpId="0" autoUpdateAnimBg="0"/>
      <p:bldP spid="254115" grpId="0" animBg="1"/>
      <p:bldP spid="2541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idx="4294967295"/>
          </p:nvPr>
        </p:nvSpPr>
        <p:spPr>
          <a:xfrm>
            <a:off x="1066800" y="304800"/>
            <a:ext cx="7467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字句解析と構文解析</a:t>
            </a:r>
          </a:p>
        </p:txBody>
      </p:sp>
      <p:sp>
        <p:nvSpPr>
          <p:cNvPr id="214019" name="Rectangle 3"/>
          <p:cNvSpPr>
            <a:spLocks noGrp="1" noChangeArrowheads="1"/>
          </p:cNvSpPr>
          <p:nvPr>
            <p:ph type="body" idx="4294967295"/>
          </p:nvPr>
        </p:nvSpPr>
        <p:spPr>
          <a:xfrm>
            <a:off x="1066800" y="1295400"/>
            <a:ext cx="7467600" cy="236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 : マイクロ構文を解析</a:t>
            </a:r>
          </a:p>
          <a:p>
            <a:pPr lvl="1"/>
            <a:r>
              <a:rPr lang="ja-JP" altLang="en-US">
                <a:effectLst/>
              </a:rPr>
              <a:t>文字列 ⇒ トークン</a:t>
            </a:r>
          </a:p>
          <a:p>
            <a:r>
              <a:rPr lang="ja-JP" altLang="en-US">
                <a:effectLst/>
              </a:rPr>
              <a:t>構文解析系 : マクロ構文を解析</a:t>
            </a:r>
          </a:p>
          <a:p>
            <a:pPr lvl="1"/>
            <a:r>
              <a:rPr lang="ja-JP" altLang="en-US">
                <a:effectLst/>
              </a:rPr>
              <a:t>トークン列 ⇒ ？？？</a:t>
            </a:r>
          </a:p>
        </p:txBody>
      </p:sp>
      <p:sp>
        <p:nvSpPr>
          <p:cNvPr id="214020" name="Text Box 4"/>
          <p:cNvSpPr txBox="1">
            <a:spLocks noChangeArrowheads="1"/>
          </p:cNvSpPr>
          <p:nvPr/>
        </p:nvSpPr>
        <p:spPr bwMode="auto">
          <a:xfrm>
            <a:off x="1295400" y="3581400"/>
            <a:ext cx="6470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 字句解析系と同じ処理で一応解析可能</a:t>
            </a:r>
          </a:p>
        </p:txBody>
      </p:sp>
      <p:sp>
        <p:nvSpPr>
          <p:cNvPr id="214021" name="Text Box 5"/>
          <p:cNvSpPr txBox="1">
            <a:spLocks noChangeArrowheads="1"/>
          </p:cNvSpPr>
          <p:nvPr/>
        </p:nvSpPr>
        <p:spPr bwMode="auto">
          <a:xfrm>
            <a:off x="1371600" y="4191000"/>
            <a:ext cx="6548438"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2800"/>
              <a:t>しかしマクロ構文はマイクロ構文よりも複雑</a:t>
            </a:r>
          </a:p>
          <a:p>
            <a:pPr algn="ctr"/>
            <a:r>
              <a:rPr lang="ja-JP" altLang="en-US" sz="2400"/>
              <a:t>(階層的, 再帰的)</a:t>
            </a:r>
          </a:p>
        </p:txBody>
      </p:sp>
      <p:grpSp>
        <p:nvGrpSpPr>
          <p:cNvPr id="214026" name="Group 10"/>
          <p:cNvGrpSpPr>
            <a:grpSpLocks/>
          </p:cNvGrpSpPr>
          <p:nvPr/>
        </p:nvGrpSpPr>
        <p:grpSpPr bwMode="auto">
          <a:xfrm>
            <a:off x="1676400" y="5105400"/>
            <a:ext cx="4926013" cy="1311275"/>
            <a:chOff x="1056" y="3216"/>
            <a:chExt cx="3103" cy="826"/>
          </a:xfrm>
        </p:grpSpPr>
        <p:sp>
          <p:nvSpPr>
            <p:cNvPr id="214022" name="Text Box 6"/>
            <p:cNvSpPr txBox="1">
              <a:spLocks noChangeArrowheads="1"/>
            </p:cNvSpPr>
            <p:nvPr/>
          </p:nvSpPr>
          <p:spPr bwMode="auto">
            <a:xfrm>
              <a:off x="1056" y="3408"/>
              <a:ext cx="3103"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構文解析木を生成する</a:t>
              </a:r>
            </a:p>
            <a:p>
              <a:r>
                <a:rPr lang="ja-JP" altLang="en-US" sz="2800"/>
                <a:t>	トークン列 ⇒ 構文解析木</a:t>
              </a:r>
            </a:p>
          </p:txBody>
        </p:sp>
        <p:sp>
          <p:nvSpPr>
            <p:cNvPr id="214025" name="AutoShape 9"/>
            <p:cNvSpPr>
              <a:spLocks noChangeArrowheads="1"/>
            </p:cNvSpPr>
            <p:nvPr/>
          </p:nvSpPr>
          <p:spPr bwMode="auto">
            <a:xfrm>
              <a:off x="2688" y="3216"/>
              <a:ext cx="480" cy="240"/>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4020"/>
                                        </p:tgtEl>
                                        <p:attrNameLst>
                                          <p:attrName>style.visibility</p:attrName>
                                        </p:attrNameLst>
                                      </p:cBhvr>
                                      <p:to>
                                        <p:strVal val="visible"/>
                                      </p:to>
                                    </p:set>
                                    <p:animEffect transition="in" filter="checkerboard(across)">
                                      <p:cBhvr>
                                        <p:cTn id="7" dur="500"/>
                                        <p:tgtEl>
                                          <p:spTgt spid="2140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4021"/>
                                        </p:tgtEl>
                                        <p:attrNameLst>
                                          <p:attrName>style.visibility</p:attrName>
                                        </p:attrNameLst>
                                      </p:cBhvr>
                                      <p:to>
                                        <p:strVal val="visible"/>
                                      </p:to>
                                    </p:set>
                                    <p:animEffect transition="in" filter="checkerboard(across)">
                                      <p:cBhvr>
                                        <p:cTn id="12" dur="500"/>
                                        <p:tgtEl>
                                          <p:spTgt spid="2140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14026"/>
                                        </p:tgtEl>
                                        <p:attrNameLst>
                                          <p:attrName>style.visibility</p:attrName>
                                        </p:attrNameLst>
                                      </p:cBhvr>
                                      <p:to>
                                        <p:strVal val="visible"/>
                                      </p:to>
                                    </p:set>
                                    <p:animEffect transition="in" filter="wipe(up)">
                                      <p:cBhvr>
                                        <p:cTn id="17" dur="500"/>
                                        <p:tgtEl>
                                          <p:spTgt spid="214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0" grpId="0" autoUpdateAnimBg="0"/>
      <p:bldP spid="214021"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構文解析系</a:t>
            </a:r>
            <a:br>
              <a:rPr lang="ja-JP" altLang="en-US">
                <a:effectLst/>
              </a:rPr>
            </a:br>
            <a:r>
              <a:rPr lang="ja-JP" altLang="en-US" sz="4000">
                <a:effectLst/>
              </a:rPr>
              <a:t>(</a:t>
            </a:r>
            <a:r>
              <a:rPr lang="en-US" altLang="ja-JP" sz="4000">
                <a:effectLst/>
              </a:rPr>
              <a:t>syntax analizer, parser)</a:t>
            </a:r>
          </a:p>
        </p:txBody>
      </p:sp>
      <p:sp>
        <p:nvSpPr>
          <p:cNvPr id="45059" name="Rectangle 3"/>
          <p:cNvSpPr>
            <a:spLocks noGrp="1" noChangeArrowheads="1"/>
          </p:cNvSpPr>
          <p:nvPr>
            <p:ph type="body" idx="1"/>
          </p:nvPr>
        </p:nvSpPr>
        <p:spPr>
          <a:xfrm>
            <a:off x="316375" y="1630363"/>
            <a:ext cx="76200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構文解析系</a:t>
            </a:r>
          </a:p>
          <a:p>
            <a:pPr lvl="1"/>
            <a:r>
              <a:rPr lang="ja-JP" altLang="en-US" dirty="0">
                <a:effectLst/>
              </a:rPr>
              <a:t>構文解析木を作成</a:t>
            </a:r>
          </a:p>
        </p:txBody>
      </p:sp>
      <p:sp>
        <p:nvSpPr>
          <p:cNvPr id="126980" name="Rectangle 4"/>
          <p:cNvSpPr>
            <a:spLocks noChangeArrowheads="1"/>
          </p:cNvSpPr>
          <p:nvPr/>
        </p:nvSpPr>
        <p:spPr bwMode="auto">
          <a:xfrm>
            <a:off x="304800" y="2971800"/>
            <a:ext cx="25908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 (</a:t>
            </a:r>
            <a:r>
              <a:rPr lang="en-US" altLang="ja-JP" dirty="0" err="1"/>
              <a:t>ans</a:t>
            </a:r>
            <a:r>
              <a:rPr lang="en-US" altLang="ja-JP" dirty="0"/>
              <a:t> &gt; 123 )</a:t>
            </a:r>
            <a:r>
              <a:rPr lang="en-US" altLang="ja-JP" sz="2000" dirty="0">
                <a:solidFill>
                  <a:srgbClr val="FFFF66"/>
                </a:solidFill>
              </a:rPr>
              <a:t>　</a:t>
            </a:r>
          </a:p>
          <a:p>
            <a:pPr eaLnBrk="1" hangingPunct="1">
              <a:spcBef>
                <a:spcPct val="0"/>
              </a:spcBef>
              <a:buClrTx/>
              <a:buSzTx/>
              <a:buFontTx/>
              <a:buNone/>
            </a:pPr>
            <a:r>
              <a:rPr lang="en-US" altLang="ja-JP" dirty="0"/>
              <a:t>  output (‘1’) ; </a:t>
            </a:r>
          </a:p>
        </p:txBody>
      </p:sp>
      <p:sp>
        <p:nvSpPr>
          <p:cNvPr id="126981" name="Text Box 5"/>
          <p:cNvSpPr txBox="1">
            <a:spLocks noChangeArrowheads="1"/>
          </p:cNvSpPr>
          <p:nvPr/>
        </p:nvSpPr>
        <p:spPr bwMode="auto">
          <a:xfrm>
            <a:off x="4953000" y="1752600"/>
            <a:ext cx="955675" cy="5984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if </a:t>
            </a:r>
            <a:r>
              <a:rPr lang="ja-JP" altLang="en-US"/>
              <a:t>文</a:t>
            </a:r>
          </a:p>
        </p:txBody>
      </p:sp>
      <p:grpSp>
        <p:nvGrpSpPr>
          <p:cNvPr id="127021" name="Group 45"/>
          <p:cNvGrpSpPr>
            <a:grpSpLocks/>
          </p:cNvGrpSpPr>
          <p:nvPr/>
        </p:nvGrpSpPr>
        <p:grpSpPr bwMode="auto">
          <a:xfrm>
            <a:off x="3581400" y="2362200"/>
            <a:ext cx="3733800" cy="838200"/>
            <a:chOff x="2160" y="1920"/>
            <a:chExt cx="2352" cy="528"/>
          </a:xfrm>
        </p:grpSpPr>
        <p:sp>
          <p:nvSpPr>
            <p:cNvPr id="45102" name="Oval 6"/>
            <p:cNvSpPr>
              <a:spLocks noChangeArrowheads="1"/>
            </p:cNvSpPr>
            <p:nvPr/>
          </p:nvSpPr>
          <p:spPr bwMode="auto">
            <a:xfrm>
              <a:off x="2160"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if</a:t>
              </a:r>
            </a:p>
          </p:txBody>
        </p:sp>
        <p:sp>
          <p:nvSpPr>
            <p:cNvPr id="45103" name="Oval 7"/>
            <p:cNvSpPr>
              <a:spLocks noChangeArrowheads="1"/>
            </p:cNvSpPr>
            <p:nvPr/>
          </p:nvSpPr>
          <p:spPr bwMode="auto">
            <a:xfrm>
              <a:off x="2592"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104" name="Rectangle 8"/>
            <p:cNvSpPr>
              <a:spLocks noChangeArrowheads="1"/>
            </p:cNvSpPr>
            <p:nvPr/>
          </p:nvSpPr>
          <p:spPr bwMode="auto">
            <a:xfrm>
              <a:off x="3072" y="2112"/>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105" name="Oval 9"/>
            <p:cNvSpPr>
              <a:spLocks noChangeArrowheads="1"/>
            </p:cNvSpPr>
            <p:nvPr/>
          </p:nvSpPr>
          <p:spPr bwMode="auto">
            <a:xfrm>
              <a:off x="3600"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106" name="Rectangle 10"/>
            <p:cNvSpPr>
              <a:spLocks noChangeArrowheads="1"/>
            </p:cNvSpPr>
            <p:nvPr/>
          </p:nvSpPr>
          <p:spPr bwMode="auto">
            <a:xfrm>
              <a:off x="4080" y="2112"/>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文</a:t>
              </a:r>
            </a:p>
          </p:txBody>
        </p:sp>
        <p:sp>
          <p:nvSpPr>
            <p:cNvPr id="45107" name="Line 11"/>
            <p:cNvSpPr>
              <a:spLocks noChangeShapeType="1"/>
            </p:cNvSpPr>
            <p:nvPr/>
          </p:nvSpPr>
          <p:spPr bwMode="auto">
            <a:xfrm flipH="1">
              <a:off x="2352" y="1920"/>
              <a:ext cx="96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08" name="Line 12"/>
            <p:cNvSpPr>
              <a:spLocks noChangeShapeType="1"/>
            </p:cNvSpPr>
            <p:nvPr/>
          </p:nvSpPr>
          <p:spPr bwMode="auto">
            <a:xfrm flipH="1">
              <a:off x="2784" y="1920"/>
              <a:ext cx="52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09" name="Line 13"/>
            <p:cNvSpPr>
              <a:spLocks noChangeShapeType="1"/>
            </p:cNvSpPr>
            <p:nvPr/>
          </p:nvSpPr>
          <p:spPr bwMode="auto">
            <a:xfrm>
              <a:off x="3312" y="192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10" name="Line 14"/>
            <p:cNvSpPr>
              <a:spLocks noChangeShapeType="1"/>
            </p:cNvSpPr>
            <p:nvPr/>
          </p:nvSpPr>
          <p:spPr bwMode="auto">
            <a:xfrm>
              <a:off x="3312" y="1920"/>
              <a:ext cx="43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11" name="Line 15"/>
            <p:cNvSpPr>
              <a:spLocks noChangeShapeType="1"/>
            </p:cNvSpPr>
            <p:nvPr/>
          </p:nvSpPr>
          <p:spPr bwMode="auto">
            <a:xfrm>
              <a:off x="3312" y="1920"/>
              <a:ext cx="100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4" name="Group 48"/>
          <p:cNvGrpSpPr>
            <a:grpSpLocks/>
          </p:cNvGrpSpPr>
          <p:nvPr/>
        </p:nvGrpSpPr>
        <p:grpSpPr bwMode="auto">
          <a:xfrm>
            <a:off x="2971800" y="4038600"/>
            <a:ext cx="838200" cy="838200"/>
            <a:chOff x="1776" y="2880"/>
            <a:chExt cx="528" cy="528"/>
          </a:xfrm>
        </p:grpSpPr>
        <p:sp>
          <p:nvSpPr>
            <p:cNvPr id="45100" name="Rectangle 19"/>
            <p:cNvSpPr>
              <a:spLocks noChangeArrowheads="1"/>
            </p:cNvSpPr>
            <p:nvPr/>
          </p:nvSpPr>
          <p:spPr bwMode="auto">
            <a:xfrm>
              <a:off x="1776" y="3072"/>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変数</a:t>
              </a:r>
            </a:p>
          </p:txBody>
        </p:sp>
        <p:sp>
          <p:nvSpPr>
            <p:cNvPr id="45101" name="Line 21"/>
            <p:cNvSpPr>
              <a:spLocks noChangeShapeType="1"/>
            </p:cNvSpPr>
            <p:nvPr/>
          </p:nvSpPr>
          <p:spPr bwMode="auto">
            <a:xfrm>
              <a:off x="2016" y="288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5" name="Group 49"/>
          <p:cNvGrpSpPr>
            <a:grpSpLocks/>
          </p:cNvGrpSpPr>
          <p:nvPr/>
        </p:nvGrpSpPr>
        <p:grpSpPr bwMode="auto">
          <a:xfrm>
            <a:off x="4419600" y="4038600"/>
            <a:ext cx="838200" cy="838200"/>
            <a:chOff x="2688" y="2880"/>
            <a:chExt cx="528" cy="528"/>
          </a:xfrm>
        </p:grpSpPr>
        <p:sp>
          <p:nvSpPr>
            <p:cNvPr id="45098" name="Rectangle 20"/>
            <p:cNvSpPr>
              <a:spLocks noChangeArrowheads="1"/>
            </p:cNvSpPr>
            <p:nvPr/>
          </p:nvSpPr>
          <p:spPr bwMode="auto">
            <a:xfrm>
              <a:off x="2688" y="3072"/>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整数</a:t>
              </a:r>
            </a:p>
          </p:txBody>
        </p:sp>
        <p:sp>
          <p:nvSpPr>
            <p:cNvPr id="45099" name="Line 22"/>
            <p:cNvSpPr>
              <a:spLocks noChangeShapeType="1"/>
            </p:cNvSpPr>
            <p:nvPr/>
          </p:nvSpPr>
          <p:spPr bwMode="auto">
            <a:xfrm>
              <a:off x="2928" y="288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2" name="Group 46"/>
          <p:cNvGrpSpPr>
            <a:grpSpLocks/>
          </p:cNvGrpSpPr>
          <p:nvPr/>
        </p:nvGrpSpPr>
        <p:grpSpPr bwMode="auto">
          <a:xfrm>
            <a:off x="3048000" y="3200400"/>
            <a:ext cx="2286000" cy="838200"/>
            <a:chOff x="1824" y="2448"/>
            <a:chExt cx="1440" cy="528"/>
          </a:xfrm>
        </p:grpSpPr>
        <p:sp>
          <p:nvSpPr>
            <p:cNvPr id="45092" name="Rectangle 16"/>
            <p:cNvSpPr>
              <a:spLocks noChangeArrowheads="1"/>
            </p:cNvSpPr>
            <p:nvPr/>
          </p:nvSpPr>
          <p:spPr bwMode="auto">
            <a:xfrm>
              <a:off x="1824" y="2640"/>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093" name="Oval 17"/>
            <p:cNvSpPr>
              <a:spLocks noChangeArrowheads="1"/>
            </p:cNvSpPr>
            <p:nvPr/>
          </p:nvSpPr>
          <p:spPr bwMode="auto">
            <a:xfrm>
              <a:off x="2304" y="264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&gt;</a:t>
              </a:r>
            </a:p>
          </p:txBody>
        </p:sp>
        <p:sp>
          <p:nvSpPr>
            <p:cNvPr id="45094" name="Rectangle 18"/>
            <p:cNvSpPr>
              <a:spLocks noChangeArrowheads="1"/>
            </p:cNvSpPr>
            <p:nvPr/>
          </p:nvSpPr>
          <p:spPr bwMode="auto">
            <a:xfrm>
              <a:off x="2688" y="2640"/>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095" name="Line 23"/>
            <p:cNvSpPr>
              <a:spLocks noChangeShapeType="1"/>
            </p:cNvSpPr>
            <p:nvPr/>
          </p:nvSpPr>
          <p:spPr bwMode="auto">
            <a:xfrm flipH="1">
              <a:off x="2016" y="2448"/>
              <a:ext cx="124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96" name="Line 24"/>
            <p:cNvSpPr>
              <a:spLocks noChangeShapeType="1"/>
            </p:cNvSpPr>
            <p:nvPr/>
          </p:nvSpPr>
          <p:spPr bwMode="auto">
            <a:xfrm flipH="1">
              <a:off x="2496" y="2448"/>
              <a:ext cx="76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97" name="Line 25"/>
            <p:cNvSpPr>
              <a:spLocks noChangeShapeType="1"/>
            </p:cNvSpPr>
            <p:nvPr/>
          </p:nvSpPr>
          <p:spPr bwMode="auto">
            <a:xfrm flipH="1">
              <a:off x="2976" y="2448"/>
              <a:ext cx="28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35" name="Group 59"/>
          <p:cNvGrpSpPr>
            <a:grpSpLocks/>
          </p:cNvGrpSpPr>
          <p:nvPr/>
        </p:nvGrpSpPr>
        <p:grpSpPr bwMode="auto">
          <a:xfrm>
            <a:off x="3048000" y="4876800"/>
            <a:ext cx="685800" cy="838200"/>
            <a:chOff x="1920" y="3072"/>
            <a:chExt cx="432" cy="528"/>
          </a:xfrm>
        </p:grpSpPr>
        <p:sp>
          <p:nvSpPr>
            <p:cNvPr id="45090" name="Line 26"/>
            <p:cNvSpPr>
              <a:spLocks noChangeShapeType="1"/>
            </p:cNvSpPr>
            <p:nvPr/>
          </p:nvSpPr>
          <p:spPr bwMode="auto">
            <a:xfrm>
              <a:off x="2112" y="3072"/>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91" name="Oval 27"/>
            <p:cNvSpPr>
              <a:spLocks noChangeArrowheads="1"/>
            </p:cNvSpPr>
            <p:nvPr/>
          </p:nvSpPr>
          <p:spPr bwMode="auto">
            <a:xfrm>
              <a:off x="1920" y="3264"/>
              <a:ext cx="432"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ans</a:t>
              </a:r>
            </a:p>
          </p:txBody>
        </p:sp>
      </p:grpSp>
      <p:grpSp>
        <p:nvGrpSpPr>
          <p:cNvPr id="127027" name="Group 51"/>
          <p:cNvGrpSpPr>
            <a:grpSpLocks/>
          </p:cNvGrpSpPr>
          <p:nvPr/>
        </p:nvGrpSpPr>
        <p:grpSpPr bwMode="auto">
          <a:xfrm>
            <a:off x="4495800" y="4876800"/>
            <a:ext cx="685800" cy="838200"/>
            <a:chOff x="2736" y="3408"/>
            <a:chExt cx="432" cy="528"/>
          </a:xfrm>
        </p:grpSpPr>
        <p:sp>
          <p:nvSpPr>
            <p:cNvPr id="45088" name="Line 28"/>
            <p:cNvSpPr>
              <a:spLocks noChangeShapeType="1"/>
            </p:cNvSpPr>
            <p:nvPr/>
          </p:nvSpPr>
          <p:spPr bwMode="auto">
            <a:xfrm>
              <a:off x="2928" y="340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9" name="Oval 29"/>
            <p:cNvSpPr>
              <a:spLocks noChangeArrowheads="1"/>
            </p:cNvSpPr>
            <p:nvPr/>
          </p:nvSpPr>
          <p:spPr bwMode="auto">
            <a:xfrm>
              <a:off x="2736" y="3600"/>
              <a:ext cx="432"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123</a:t>
              </a:r>
            </a:p>
          </p:txBody>
        </p:sp>
      </p:grpSp>
      <p:grpSp>
        <p:nvGrpSpPr>
          <p:cNvPr id="127034" name="Group 58"/>
          <p:cNvGrpSpPr>
            <a:grpSpLocks/>
          </p:cNvGrpSpPr>
          <p:nvPr/>
        </p:nvGrpSpPr>
        <p:grpSpPr bwMode="auto">
          <a:xfrm>
            <a:off x="6629400" y="3200400"/>
            <a:ext cx="1219200" cy="838200"/>
            <a:chOff x="4176" y="2016"/>
            <a:chExt cx="768" cy="528"/>
          </a:xfrm>
        </p:grpSpPr>
        <p:sp>
          <p:nvSpPr>
            <p:cNvPr id="45086" name="Rectangle 30"/>
            <p:cNvSpPr>
              <a:spLocks noChangeArrowheads="1"/>
            </p:cNvSpPr>
            <p:nvPr/>
          </p:nvSpPr>
          <p:spPr bwMode="auto">
            <a:xfrm>
              <a:off x="4176" y="2208"/>
              <a:ext cx="76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出力文</a:t>
              </a:r>
            </a:p>
          </p:txBody>
        </p:sp>
        <p:sp>
          <p:nvSpPr>
            <p:cNvPr id="45087" name="Line 31"/>
            <p:cNvSpPr>
              <a:spLocks noChangeShapeType="1"/>
            </p:cNvSpPr>
            <p:nvPr/>
          </p:nvSpPr>
          <p:spPr bwMode="auto">
            <a:xfrm>
              <a:off x="4416" y="2016"/>
              <a:ext cx="144"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3" name="Group 47"/>
          <p:cNvGrpSpPr>
            <a:grpSpLocks/>
          </p:cNvGrpSpPr>
          <p:nvPr/>
        </p:nvGrpSpPr>
        <p:grpSpPr bwMode="auto">
          <a:xfrm>
            <a:off x="5410200" y="4038600"/>
            <a:ext cx="3429000" cy="838200"/>
            <a:chOff x="3360" y="2880"/>
            <a:chExt cx="2160" cy="528"/>
          </a:xfrm>
        </p:grpSpPr>
        <p:sp>
          <p:nvSpPr>
            <p:cNvPr id="45076" name="Oval 32"/>
            <p:cNvSpPr>
              <a:spLocks noChangeArrowheads="1"/>
            </p:cNvSpPr>
            <p:nvPr/>
          </p:nvSpPr>
          <p:spPr bwMode="auto">
            <a:xfrm>
              <a:off x="3360" y="3072"/>
              <a:ext cx="624"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dirty="0"/>
                <a:t>output</a:t>
              </a:r>
            </a:p>
          </p:txBody>
        </p:sp>
        <p:sp>
          <p:nvSpPr>
            <p:cNvPr id="45077" name="Oval 35"/>
            <p:cNvSpPr>
              <a:spLocks noChangeArrowheads="1"/>
            </p:cNvSpPr>
            <p:nvPr/>
          </p:nvSpPr>
          <p:spPr bwMode="auto">
            <a:xfrm>
              <a:off x="4032" y="307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078" name="Rectangle 36"/>
            <p:cNvSpPr>
              <a:spLocks noChangeArrowheads="1"/>
            </p:cNvSpPr>
            <p:nvPr/>
          </p:nvSpPr>
          <p:spPr bwMode="auto">
            <a:xfrm>
              <a:off x="4416" y="3072"/>
              <a:ext cx="384"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079" name="Oval 37"/>
            <p:cNvSpPr>
              <a:spLocks noChangeArrowheads="1"/>
            </p:cNvSpPr>
            <p:nvPr/>
          </p:nvSpPr>
          <p:spPr bwMode="auto">
            <a:xfrm>
              <a:off x="4848" y="307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080" name="Line 38"/>
            <p:cNvSpPr>
              <a:spLocks noChangeShapeType="1"/>
            </p:cNvSpPr>
            <p:nvPr/>
          </p:nvSpPr>
          <p:spPr bwMode="auto">
            <a:xfrm flipH="1">
              <a:off x="3744" y="2880"/>
              <a:ext cx="72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1" name="Line 39"/>
            <p:cNvSpPr>
              <a:spLocks noChangeShapeType="1"/>
            </p:cNvSpPr>
            <p:nvPr/>
          </p:nvSpPr>
          <p:spPr bwMode="auto">
            <a:xfrm flipH="1">
              <a:off x="4272" y="2880"/>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2" name="Line 40"/>
            <p:cNvSpPr>
              <a:spLocks noChangeShapeType="1"/>
            </p:cNvSpPr>
            <p:nvPr/>
          </p:nvSpPr>
          <p:spPr bwMode="auto">
            <a:xfrm>
              <a:off x="4464" y="2880"/>
              <a:ext cx="24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3" name="Line 41"/>
            <p:cNvSpPr>
              <a:spLocks noChangeShapeType="1"/>
            </p:cNvSpPr>
            <p:nvPr/>
          </p:nvSpPr>
          <p:spPr bwMode="auto">
            <a:xfrm>
              <a:off x="4464" y="2880"/>
              <a:ext cx="52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4" name="Oval 42"/>
            <p:cNvSpPr>
              <a:spLocks noChangeArrowheads="1"/>
            </p:cNvSpPr>
            <p:nvPr/>
          </p:nvSpPr>
          <p:spPr bwMode="auto">
            <a:xfrm>
              <a:off x="5184" y="307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085" name="Line 44"/>
            <p:cNvSpPr>
              <a:spLocks noChangeShapeType="1"/>
            </p:cNvSpPr>
            <p:nvPr/>
          </p:nvSpPr>
          <p:spPr bwMode="auto">
            <a:xfrm>
              <a:off x="4464" y="2880"/>
              <a:ext cx="91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8" name="Group 52"/>
          <p:cNvGrpSpPr>
            <a:grpSpLocks/>
          </p:cNvGrpSpPr>
          <p:nvPr/>
        </p:nvGrpSpPr>
        <p:grpSpPr bwMode="auto">
          <a:xfrm>
            <a:off x="7010400" y="4876800"/>
            <a:ext cx="838200" cy="838200"/>
            <a:chOff x="2688" y="2880"/>
            <a:chExt cx="528" cy="528"/>
          </a:xfrm>
        </p:grpSpPr>
        <p:sp>
          <p:nvSpPr>
            <p:cNvPr id="45074" name="Rectangle 53"/>
            <p:cNvSpPr>
              <a:spLocks noChangeArrowheads="1"/>
            </p:cNvSpPr>
            <p:nvPr/>
          </p:nvSpPr>
          <p:spPr bwMode="auto">
            <a:xfrm>
              <a:off x="2688" y="3072"/>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文字</a:t>
              </a:r>
            </a:p>
          </p:txBody>
        </p:sp>
        <p:sp>
          <p:nvSpPr>
            <p:cNvPr id="45075" name="Line 54"/>
            <p:cNvSpPr>
              <a:spLocks noChangeShapeType="1"/>
            </p:cNvSpPr>
            <p:nvPr/>
          </p:nvSpPr>
          <p:spPr bwMode="auto">
            <a:xfrm>
              <a:off x="2928" y="288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31" name="Group 55"/>
          <p:cNvGrpSpPr>
            <a:grpSpLocks/>
          </p:cNvGrpSpPr>
          <p:nvPr/>
        </p:nvGrpSpPr>
        <p:grpSpPr bwMode="auto">
          <a:xfrm>
            <a:off x="7086600" y="5715000"/>
            <a:ext cx="685800" cy="838200"/>
            <a:chOff x="2736" y="3408"/>
            <a:chExt cx="432" cy="528"/>
          </a:xfrm>
        </p:grpSpPr>
        <p:sp>
          <p:nvSpPr>
            <p:cNvPr id="45072" name="Line 56"/>
            <p:cNvSpPr>
              <a:spLocks noChangeShapeType="1"/>
            </p:cNvSpPr>
            <p:nvPr/>
          </p:nvSpPr>
          <p:spPr bwMode="auto">
            <a:xfrm>
              <a:off x="2928" y="340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73" name="Oval 57"/>
            <p:cNvSpPr>
              <a:spLocks noChangeArrowheads="1"/>
            </p:cNvSpPr>
            <p:nvPr/>
          </p:nvSpPr>
          <p:spPr bwMode="auto">
            <a:xfrm>
              <a:off x="2736" y="3600"/>
              <a:ext cx="432"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‘1’</a:t>
              </a:r>
            </a:p>
          </p:txBody>
        </p:sp>
      </p:grpSp>
    </p:spTree>
    <p:extLst>
      <p:ext uri="{BB962C8B-B14F-4D97-AF65-F5344CB8AC3E}">
        <p14:creationId xmlns:p14="http://schemas.microsoft.com/office/powerpoint/2010/main" val="2068471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6980"/>
                                        </p:tgtEl>
                                        <p:attrNameLst>
                                          <p:attrName>style.visibility</p:attrName>
                                        </p:attrNameLst>
                                      </p:cBhvr>
                                      <p:to>
                                        <p:strVal val="visible"/>
                                      </p:to>
                                    </p:set>
                                    <p:animEffect transition="in" filter="checkerboard(across)">
                                      <p:cBhvr>
                                        <p:cTn id="7" dur="500"/>
                                        <p:tgtEl>
                                          <p:spTgt spid="1269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6981"/>
                                        </p:tgtEl>
                                        <p:attrNameLst>
                                          <p:attrName>style.visibility</p:attrName>
                                        </p:attrNameLst>
                                      </p:cBhvr>
                                      <p:to>
                                        <p:strVal val="visible"/>
                                      </p:to>
                                    </p:set>
                                    <p:animEffect transition="in" filter="wipe(up)">
                                      <p:cBhvr>
                                        <p:cTn id="12" dur="500"/>
                                        <p:tgtEl>
                                          <p:spTgt spid="1269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27021"/>
                                        </p:tgtEl>
                                        <p:attrNameLst>
                                          <p:attrName>style.visibility</p:attrName>
                                        </p:attrNameLst>
                                      </p:cBhvr>
                                      <p:to>
                                        <p:strVal val="visible"/>
                                      </p:to>
                                    </p:set>
                                    <p:animEffect transition="in" filter="wipe(up)">
                                      <p:cBhvr>
                                        <p:cTn id="17" dur="500"/>
                                        <p:tgtEl>
                                          <p:spTgt spid="1270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27022"/>
                                        </p:tgtEl>
                                        <p:attrNameLst>
                                          <p:attrName>style.visibility</p:attrName>
                                        </p:attrNameLst>
                                      </p:cBhvr>
                                      <p:to>
                                        <p:strVal val="visible"/>
                                      </p:to>
                                    </p:set>
                                    <p:animEffect transition="in" filter="wipe(up)">
                                      <p:cBhvr>
                                        <p:cTn id="22" dur="500"/>
                                        <p:tgtEl>
                                          <p:spTgt spid="1270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27024"/>
                                        </p:tgtEl>
                                        <p:attrNameLst>
                                          <p:attrName>style.visibility</p:attrName>
                                        </p:attrNameLst>
                                      </p:cBhvr>
                                      <p:to>
                                        <p:strVal val="visible"/>
                                      </p:to>
                                    </p:set>
                                    <p:animEffect transition="in" filter="wipe(up)">
                                      <p:cBhvr>
                                        <p:cTn id="27" dur="500"/>
                                        <p:tgtEl>
                                          <p:spTgt spid="1270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27035"/>
                                        </p:tgtEl>
                                        <p:attrNameLst>
                                          <p:attrName>style.visibility</p:attrName>
                                        </p:attrNameLst>
                                      </p:cBhvr>
                                      <p:to>
                                        <p:strVal val="visible"/>
                                      </p:to>
                                    </p:set>
                                    <p:animEffect transition="in" filter="wipe(up)">
                                      <p:cBhvr>
                                        <p:cTn id="32" dur="500"/>
                                        <p:tgtEl>
                                          <p:spTgt spid="1270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27025"/>
                                        </p:tgtEl>
                                        <p:attrNameLst>
                                          <p:attrName>style.visibility</p:attrName>
                                        </p:attrNameLst>
                                      </p:cBhvr>
                                      <p:to>
                                        <p:strVal val="visible"/>
                                      </p:to>
                                    </p:set>
                                    <p:animEffect transition="in" filter="wipe(up)">
                                      <p:cBhvr>
                                        <p:cTn id="37" dur="500"/>
                                        <p:tgtEl>
                                          <p:spTgt spid="12702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27027"/>
                                        </p:tgtEl>
                                        <p:attrNameLst>
                                          <p:attrName>style.visibility</p:attrName>
                                        </p:attrNameLst>
                                      </p:cBhvr>
                                      <p:to>
                                        <p:strVal val="visible"/>
                                      </p:to>
                                    </p:set>
                                    <p:animEffect transition="in" filter="wipe(up)">
                                      <p:cBhvr>
                                        <p:cTn id="42" dur="500"/>
                                        <p:tgtEl>
                                          <p:spTgt spid="12702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27034"/>
                                        </p:tgtEl>
                                        <p:attrNameLst>
                                          <p:attrName>style.visibility</p:attrName>
                                        </p:attrNameLst>
                                      </p:cBhvr>
                                      <p:to>
                                        <p:strVal val="visible"/>
                                      </p:to>
                                    </p:set>
                                    <p:animEffect transition="in" filter="wipe(up)">
                                      <p:cBhvr>
                                        <p:cTn id="47" dur="500"/>
                                        <p:tgtEl>
                                          <p:spTgt spid="1270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27023"/>
                                        </p:tgtEl>
                                        <p:attrNameLst>
                                          <p:attrName>style.visibility</p:attrName>
                                        </p:attrNameLst>
                                      </p:cBhvr>
                                      <p:to>
                                        <p:strVal val="visible"/>
                                      </p:to>
                                    </p:set>
                                    <p:animEffect transition="in" filter="wipe(up)">
                                      <p:cBhvr>
                                        <p:cTn id="52" dur="500"/>
                                        <p:tgtEl>
                                          <p:spTgt spid="12702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127028"/>
                                        </p:tgtEl>
                                        <p:attrNameLst>
                                          <p:attrName>style.visibility</p:attrName>
                                        </p:attrNameLst>
                                      </p:cBhvr>
                                      <p:to>
                                        <p:strVal val="visible"/>
                                      </p:to>
                                    </p:set>
                                    <p:animEffect transition="in" filter="wipe(up)">
                                      <p:cBhvr>
                                        <p:cTn id="57" dur="500"/>
                                        <p:tgtEl>
                                          <p:spTgt spid="12702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127031"/>
                                        </p:tgtEl>
                                        <p:attrNameLst>
                                          <p:attrName>style.visibility</p:attrName>
                                        </p:attrNameLst>
                                      </p:cBhvr>
                                      <p:to>
                                        <p:strVal val="visible"/>
                                      </p:to>
                                    </p:set>
                                    <p:animEffect transition="in" filter="wipe(up)">
                                      <p:cBhvr>
                                        <p:cTn id="62" dur="500"/>
                                        <p:tgtEl>
                                          <p:spTgt spid="127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0" grpId="0" animBg="1" autoUpdateAnimBg="0"/>
      <p:bldP spid="12698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コンパイラの構造</a:t>
            </a:r>
          </a:p>
        </p:txBody>
      </p:sp>
      <p:sp>
        <p:nvSpPr>
          <p:cNvPr id="175107"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p>
          <a:p>
            <a:r>
              <a:rPr lang="ja-JP" altLang="en-US">
                <a:effectLst/>
              </a:rPr>
              <a:t>構文解析系</a:t>
            </a:r>
          </a:p>
          <a:p>
            <a:r>
              <a:rPr lang="ja-JP" altLang="en-US">
                <a:effectLst/>
              </a:rPr>
              <a:t>制約検査系</a:t>
            </a:r>
          </a:p>
          <a:p>
            <a:r>
              <a:rPr lang="ja-JP" altLang="en-US">
                <a:effectLst/>
              </a:rPr>
              <a:t>中間コード生成系</a:t>
            </a:r>
          </a:p>
          <a:p>
            <a:r>
              <a:rPr lang="ja-JP" altLang="en-US">
                <a:effectLst/>
              </a:rPr>
              <a:t>最適化系</a:t>
            </a:r>
          </a:p>
          <a:p>
            <a:r>
              <a:rPr lang="ja-JP" altLang="en-US">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ja-JP" altLang="en-US">
                <a:effectLst/>
              </a:rPr>
              <a:t>構文解析</a:t>
            </a:r>
          </a:p>
        </p:txBody>
      </p:sp>
      <p:sp>
        <p:nvSpPr>
          <p:cNvPr id="3" name="コンテンツ プレースホルダ 2"/>
          <p:cNvSpPr>
            <a:spLocks noGrp="1"/>
          </p:cNvSpPr>
          <p:nvPr>
            <p:ph idx="4294967295"/>
          </p:nvPr>
        </p:nvSpPr>
        <p:spPr>
          <a:xfrm>
            <a:off x="1066800" y="1524000"/>
            <a:ext cx="7543800" cy="1524000"/>
          </a:xfrm>
        </p:spPr>
        <p:txBody>
          <a:bodyPr/>
          <a:lstStyle/>
          <a:p>
            <a:pPr>
              <a:lnSpc>
                <a:spcPct val="90000"/>
              </a:lnSpc>
            </a:pPr>
            <a:r>
              <a:rPr lang="ja-JP" altLang="en-US" sz="2800"/>
              <a:t>文法 </a:t>
            </a:r>
            <a:r>
              <a:rPr lang="en-US" altLang="ja-JP" sz="2800"/>
              <a:t>G = {</a:t>
            </a:r>
            <a:r>
              <a:rPr lang="en-US" altLang="ja-JP" sz="2800" b="1"/>
              <a:t>N</a:t>
            </a:r>
            <a:r>
              <a:rPr lang="en-US" altLang="ja-JP" sz="2800"/>
              <a:t>, </a:t>
            </a:r>
            <a:r>
              <a:rPr lang="en-US" altLang="ja-JP" sz="2800" b="1"/>
              <a:t>T</a:t>
            </a:r>
            <a:r>
              <a:rPr lang="en-US" altLang="ja-JP" sz="2800"/>
              <a:t>, S, </a:t>
            </a:r>
            <a:r>
              <a:rPr lang="en-US" altLang="ja-JP" sz="2800" b="1"/>
              <a:t>P</a:t>
            </a:r>
            <a:r>
              <a:rPr lang="en-US" altLang="ja-JP" sz="2800"/>
              <a:t>} </a:t>
            </a:r>
            <a:r>
              <a:rPr lang="ja-JP" altLang="en-US" sz="2800"/>
              <a:t>が与えられたとき、</a:t>
            </a:r>
          </a:p>
          <a:p>
            <a:pPr>
              <a:lnSpc>
                <a:spcPct val="90000"/>
              </a:lnSpc>
              <a:buFont typeface="Wingdings" panose="05000000000000000000" pitchFamily="2" charset="2"/>
              <a:buNone/>
            </a:pPr>
            <a:r>
              <a:rPr lang="en-US" altLang="ja-JP" sz="2800"/>
              <a:t>   ω</a:t>
            </a:r>
            <a:r>
              <a:rPr lang="ja-JP" altLang="en-US" sz="2800"/>
              <a:t>∈</a:t>
            </a:r>
            <a:r>
              <a:rPr lang="en-US" altLang="ja-JP" sz="2800" b="1"/>
              <a:t>T</a:t>
            </a:r>
            <a:r>
              <a:rPr lang="en-US" altLang="ja-JP" sz="2800"/>
              <a:t>* </a:t>
            </a:r>
            <a:r>
              <a:rPr lang="ja-JP" altLang="en-US" sz="2800"/>
              <a:t>に対して</a:t>
            </a:r>
            <a:r>
              <a:rPr lang="en-US" altLang="ja-JP" sz="2800"/>
              <a:t>S</a:t>
            </a:r>
            <a:r>
              <a:rPr lang="ja-JP" altLang="en-US" sz="2800"/>
              <a:t>⇒</a:t>
            </a:r>
            <a:r>
              <a:rPr lang="en-US" altLang="ja-JP" sz="2800"/>
              <a:t>ω</a:t>
            </a:r>
            <a:r>
              <a:rPr lang="ja-JP" altLang="en-US" sz="2800"/>
              <a:t> であるか判定</a:t>
            </a:r>
            <a:r>
              <a:rPr lang="en-US" altLang="ja-JP" sz="2800"/>
              <a:t>, </a:t>
            </a:r>
          </a:p>
          <a:p>
            <a:pPr>
              <a:lnSpc>
                <a:spcPct val="90000"/>
              </a:lnSpc>
              <a:buFont typeface="Wingdings" panose="05000000000000000000" pitchFamily="2" charset="2"/>
              <a:buNone/>
            </a:pPr>
            <a:r>
              <a:rPr lang="ja-JP" altLang="en-US" sz="2800"/>
              <a:t>   その導出木を得る</a:t>
            </a:r>
          </a:p>
        </p:txBody>
      </p:sp>
      <p:sp>
        <p:nvSpPr>
          <p:cNvPr id="4" name="正方形/長方形 3"/>
          <p:cNvSpPr/>
          <p:nvPr/>
        </p:nvSpPr>
        <p:spPr bwMode="auto">
          <a:xfrm>
            <a:off x="1905000" y="30480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S</a:t>
            </a:r>
            <a:endParaRPr lang="ja-JP" altLang="en-US" dirty="0">
              <a:effectLst>
                <a:outerShdw blurRad="38100" dist="38100" dir="2700000" algn="tl">
                  <a:srgbClr val="000000">
                    <a:alpha val="43137"/>
                  </a:srgbClr>
                </a:outerShdw>
              </a:effectLst>
            </a:endParaRPr>
          </a:p>
        </p:txBody>
      </p:sp>
      <p:grpSp>
        <p:nvGrpSpPr>
          <p:cNvPr id="5" name="グループ化 4"/>
          <p:cNvGrpSpPr>
            <a:grpSpLocks/>
          </p:cNvGrpSpPr>
          <p:nvPr/>
        </p:nvGrpSpPr>
        <p:grpSpPr bwMode="auto">
          <a:xfrm>
            <a:off x="1905000" y="3429000"/>
            <a:ext cx="914400" cy="609600"/>
            <a:chOff x="3429000" y="3657600"/>
            <a:chExt cx="914400" cy="609600"/>
          </a:xfrm>
        </p:grpSpPr>
        <p:sp>
          <p:nvSpPr>
            <p:cNvPr id="6" name="正方形/長方形 5"/>
            <p:cNvSpPr/>
            <p:nvPr/>
          </p:nvSpPr>
          <p:spPr bwMode="auto">
            <a:xfrm>
              <a:off x="3429000" y="38862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03" name="直線矢印コネクタ 6"/>
            <p:cNvCxnSpPr>
              <a:cxnSpLocks noChangeShapeType="1"/>
              <a:stCxn id="4" idx="2"/>
              <a:endCxn id="6" idx="0"/>
            </p:cNvCxnSpPr>
            <p:nvPr/>
          </p:nvCxnSpPr>
          <p:spPr bwMode="auto">
            <a:xfrm>
              <a:off x="3886200" y="3657600"/>
              <a:ext cx="0" cy="228600"/>
            </a:xfrm>
            <a:prstGeom prst="straightConnector1">
              <a:avLst/>
            </a:prstGeom>
            <a:noFill/>
            <a:ln w="19050" algn="ctr">
              <a:solidFill>
                <a:schemeClr val="tx1"/>
              </a:solidFill>
              <a:round/>
              <a:headEnd/>
              <a:tailEnd type="arrow" w="med" len="med"/>
            </a:ln>
          </p:spPr>
        </p:cxnSp>
      </p:grpSp>
      <p:grpSp>
        <p:nvGrpSpPr>
          <p:cNvPr id="8" name="グループ化 76"/>
          <p:cNvGrpSpPr>
            <a:grpSpLocks/>
          </p:cNvGrpSpPr>
          <p:nvPr/>
        </p:nvGrpSpPr>
        <p:grpSpPr bwMode="auto">
          <a:xfrm>
            <a:off x="1066800" y="4038600"/>
            <a:ext cx="2667000" cy="609600"/>
            <a:chOff x="1066800" y="4343400"/>
            <a:chExt cx="2667000" cy="609600"/>
          </a:xfrm>
        </p:grpSpPr>
        <p:grpSp>
          <p:nvGrpSpPr>
            <p:cNvPr id="208905" name="グループ化 7"/>
            <p:cNvGrpSpPr>
              <a:grpSpLocks/>
            </p:cNvGrpSpPr>
            <p:nvPr/>
          </p:nvGrpSpPr>
          <p:grpSpPr bwMode="auto">
            <a:xfrm>
              <a:off x="2209800" y="4343400"/>
              <a:ext cx="381000" cy="609600"/>
              <a:chOff x="3733800" y="4267200"/>
              <a:chExt cx="381000" cy="609600"/>
            </a:xfrm>
          </p:grpSpPr>
          <p:sp>
            <p:nvSpPr>
              <p:cNvPr id="9" name="円/楕円 8"/>
              <p:cNvSpPr/>
              <p:nvPr/>
            </p:nvSpPr>
            <p:spPr bwMode="auto">
              <a:xfrm>
                <a:off x="3733800" y="44958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a:t>
                </a:r>
                <a:endParaRPr lang="ja-JP" altLang="en-US" dirty="0">
                  <a:effectLst>
                    <a:outerShdw blurRad="38100" dist="38100" dir="2700000" algn="tl">
                      <a:srgbClr val="000000">
                        <a:alpha val="43137"/>
                      </a:srgbClr>
                    </a:outerShdw>
                  </a:effectLst>
                </a:endParaRPr>
              </a:p>
            </p:txBody>
          </p:sp>
          <p:cxnSp>
            <p:nvCxnSpPr>
              <p:cNvPr id="208907" name="直線矢印コネクタ 9"/>
              <p:cNvCxnSpPr>
                <a:cxnSpLocks noChangeShapeType="1"/>
              </p:cNvCxnSpPr>
              <p:nvPr/>
            </p:nvCxnSpPr>
            <p:spPr bwMode="auto">
              <a:xfrm>
                <a:off x="3886200" y="4267200"/>
                <a:ext cx="0" cy="228600"/>
              </a:xfrm>
              <a:prstGeom prst="straightConnector1">
                <a:avLst/>
              </a:prstGeom>
              <a:noFill/>
              <a:ln w="19050" algn="ctr">
                <a:solidFill>
                  <a:schemeClr val="tx1"/>
                </a:solidFill>
                <a:round/>
                <a:headEnd/>
                <a:tailEnd type="arrow" w="med" len="med"/>
              </a:ln>
            </p:spPr>
          </p:cxnSp>
        </p:grpSp>
        <p:grpSp>
          <p:nvGrpSpPr>
            <p:cNvPr id="208908" name="グループ化 10"/>
            <p:cNvGrpSpPr>
              <a:grpSpLocks/>
            </p:cNvGrpSpPr>
            <p:nvPr/>
          </p:nvGrpSpPr>
          <p:grpSpPr bwMode="auto">
            <a:xfrm>
              <a:off x="1066800" y="4343400"/>
              <a:ext cx="990600" cy="609600"/>
              <a:chOff x="2590800" y="4267200"/>
              <a:chExt cx="990600" cy="609600"/>
            </a:xfrm>
          </p:grpSpPr>
          <p:sp>
            <p:nvSpPr>
              <p:cNvPr id="12" name="正方形/長方形 11"/>
              <p:cNvSpPr/>
              <p:nvPr/>
            </p:nvSpPr>
            <p:spPr bwMode="auto">
              <a:xfrm>
                <a:off x="2590800" y="44958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10" name="直線矢印コネクタ 12"/>
              <p:cNvCxnSpPr>
                <a:cxnSpLocks noChangeShapeType="1"/>
              </p:cNvCxnSpPr>
              <p:nvPr/>
            </p:nvCxnSpPr>
            <p:spPr bwMode="auto">
              <a:xfrm flipH="1">
                <a:off x="3048000" y="4267200"/>
                <a:ext cx="533400" cy="228600"/>
              </a:xfrm>
              <a:prstGeom prst="straightConnector1">
                <a:avLst/>
              </a:prstGeom>
              <a:noFill/>
              <a:ln w="19050" algn="ctr">
                <a:solidFill>
                  <a:schemeClr val="tx1"/>
                </a:solidFill>
                <a:round/>
                <a:headEnd/>
                <a:tailEnd type="arrow" w="med" len="med"/>
              </a:ln>
            </p:spPr>
          </p:cxnSp>
        </p:grpSp>
        <p:grpSp>
          <p:nvGrpSpPr>
            <p:cNvPr id="208911" name="グループ化 13"/>
            <p:cNvGrpSpPr>
              <a:grpSpLocks/>
            </p:cNvGrpSpPr>
            <p:nvPr/>
          </p:nvGrpSpPr>
          <p:grpSpPr bwMode="auto">
            <a:xfrm>
              <a:off x="2667000" y="4343400"/>
              <a:ext cx="1066800" cy="609600"/>
              <a:chOff x="4191000" y="4267200"/>
              <a:chExt cx="1066800" cy="609600"/>
            </a:xfrm>
          </p:grpSpPr>
          <p:sp>
            <p:nvSpPr>
              <p:cNvPr id="15" name="正方形/長方形 14"/>
              <p:cNvSpPr/>
              <p:nvPr/>
            </p:nvSpPr>
            <p:spPr bwMode="auto">
              <a:xfrm>
                <a:off x="4343400" y="44958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13" name="直線矢印コネクタ 15"/>
              <p:cNvCxnSpPr>
                <a:cxnSpLocks noChangeShapeType="1"/>
              </p:cNvCxnSpPr>
              <p:nvPr/>
            </p:nvCxnSpPr>
            <p:spPr bwMode="auto">
              <a:xfrm>
                <a:off x="4191000" y="4267200"/>
                <a:ext cx="609600" cy="228600"/>
              </a:xfrm>
              <a:prstGeom prst="straightConnector1">
                <a:avLst/>
              </a:prstGeom>
              <a:noFill/>
              <a:ln w="19050" algn="ctr">
                <a:solidFill>
                  <a:schemeClr val="tx1"/>
                </a:solidFill>
                <a:round/>
                <a:headEnd/>
                <a:tailEnd type="arrow" w="med" len="med"/>
              </a:ln>
            </p:spPr>
          </p:cxnSp>
        </p:grpSp>
      </p:grpSp>
      <p:grpSp>
        <p:nvGrpSpPr>
          <p:cNvPr id="20" name="グループ化 77"/>
          <p:cNvGrpSpPr>
            <a:grpSpLocks/>
          </p:cNvGrpSpPr>
          <p:nvPr/>
        </p:nvGrpSpPr>
        <p:grpSpPr bwMode="auto">
          <a:xfrm>
            <a:off x="1981200" y="4648200"/>
            <a:ext cx="2667000" cy="609600"/>
            <a:chOff x="1981200" y="4953000"/>
            <a:chExt cx="2667000" cy="609600"/>
          </a:xfrm>
        </p:grpSpPr>
        <p:grpSp>
          <p:nvGrpSpPr>
            <p:cNvPr id="208915" name="グループ化 16"/>
            <p:cNvGrpSpPr>
              <a:grpSpLocks/>
            </p:cNvGrpSpPr>
            <p:nvPr/>
          </p:nvGrpSpPr>
          <p:grpSpPr bwMode="auto">
            <a:xfrm>
              <a:off x="3124200" y="4953000"/>
              <a:ext cx="381000" cy="609600"/>
              <a:chOff x="4648200" y="4876800"/>
              <a:chExt cx="381000" cy="609600"/>
            </a:xfrm>
          </p:grpSpPr>
          <p:sp>
            <p:nvSpPr>
              <p:cNvPr id="18" name="円/楕円 17"/>
              <p:cNvSpPr/>
              <p:nvPr/>
            </p:nvSpPr>
            <p:spPr bwMode="auto">
              <a:xfrm>
                <a:off x="4648200" y="51054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a:t>
                </a:r>
                <a:endParaRPr lang="ja-JP" altLang="en-US" dirty="0">
                  <a:effectLst>
                    <a:outerShdw blurRad="38100" dist="38100" dir="2700000" algn="tl">
                      <a:srgbClr val="000000">
                        <a:alpha val="43137"/>
                      </a:srgbClr>
                    </a:outerShdw>
                  </a:effectLst>
                </a:endParaRPr>
              </a:p>
            </p:txBody>
          </p:sp>
          <p:cxnSp>
            <p:nvCxnSpPr>
              <p:cNvPr id="208917" name="直線矢印コネクタ 18"/>
              <p:cNvCxnSpPr>
                <a:cxnSpLocks noChangeShapeType="1"/>
              </p:cNvCxnSpPr>
              <p:nvPr/>
            </p:nvCxnSpPr>
            <p:spPr bwMode="auto">
              <a:xfrm>
                <a:off x="4800600" y="4876800"/>
                <a:ext cx="0" cy="228600"/>
              </a:xfrm>
              <a:prstGeom prst="straightConnector1">
                <a:avLst/>
              </a:prstGeom>
              <a:noFill/>
              <a:ln w="19050" algn="ctr">
                <a:solidFill>
                  <a:schemeClr val="tx1"/>
                </a:solidFill>
                <a:round/>
                <a:headEnd/>
                <a:tailEnd type="arrow" w="med" len="med"/>
              </a:ln>
            </p:spPr>
          </p:cxnSp>
        </p:grpSp>
        <p:grpSp>
          <p:nvGrpSpPr>
            <p:cNvPr id="208918" name="グループ化 19"/>
            <p:cNvGrpSpPr>
              <a:grpSpLocks/>
            </p:cNvGrpSpPr>
            <p:nvPr/>
          </p:nvGrpSpPr>
          <p:grpSpPr bwMode="auto">
            <a:xfrm>
              <a:off x="1981200" y="4953000"/>
              <a:ext cx="990600" cy="609600"/>
              <a:chOff x="3505200" y="4876800"/>
              <a:chExt cx="990600" cy="609600"/>
            </a:xfrm>
          </p:grpSpPr>
          <p:sp>
            <p:nvSpPr>
              <p:cNvPr id="21" name="正方形/長方形 20"/>
              <p:cNvSpPr/>
              <p:nvPr/>
            </p:nvSpPr>
            <p:spPr bwMode="auto">
              <a:xfrm>
                <a:off x="3505200" y="51054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20" name="直線矢印コネクタ 21"/>
              <p:cNvCxnSpPr>
                <a:cxnSpLocks noChangeShapeType="1"/>
              </p:cNvCxnSpPr>
              <p:nvPr/>
            </p:nvCxnSpPr>
            <p:spPr bwMode="auto">
              <a:xfrm flipH="1">
                <a:off x="3962400" y="4876800"/>
                <a:ext cx="533400" cy="228600"/>
              </a:xfrm>
              <a:prstGeom prst="straightConnector1">
                <a:avLst/>
              </a:prstGeom>
              <a:noFill/>
              <a:ln w="19050" algn="ctr">
                <a:solidFill>
                  <a:schemeClr val="tx1"/>
                </a:solidFill>
                <a:round/>
                <a:headEnd/>
                <a:tailEnd type="arrow" w="med" len="med"/>
              </a:ln>
            </p:spPr>
          </p:cxnSp>
        </p:grpSp>
        <p:grpSp>
          <p:nvGrpSpPr>
            <p:cNvPr id="208921" name="グループ化 22"/>
            <p:cNvGrpSpPr>
              <a:grpSpLocks/>
            </p:cNvGrpSpPr>
            <p:nvPr/>
          </p:nvGrpSpPr>
          <p:grpSpPr bwMode="auto">
            <a:xfrm>
              <a:off x="3581400" y="4953000"/>
              <a:ext cx="1066800" cy="609600"/>
              <a:chOff x="5105400" y="4876800"/>
              <a:chExt cx="1066800" cy="609600"/>
            </a:xfrm>
          </p:grpSpPr>
          <p:sp>
            <p:nvSpPr>
              <p:cNvPr id="24" name="正方形/長方形 23"/>
              <p:cNvSpPr/>
              <p:nvPr/>
            </p:nvSpPr>
            <p:spPr bwMode="auto">
              <a:xfrm>
                <a:off x="5257800" y="51054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23" name="直線矢印コネクタ 24"/>
              <p:cNvCxnSpPr>
                <a:cxnSpLocks noChangeShapeType="1"/>
              </p:cNvCxnSpPr>
              <p:nvPr/>
            </p:nvCxnSpPr>
            <p:spPr bwMode="auto">
              <a:xfrm>
                <a:off x="5105400" y="4876800"/>
                <a:ext cx="609600" cy="228600"/>
              </a:xfrm>
              <a:prstGeom prst="straightConnector1">
                <a:avLst/>
              </a:prstGeom>
              <a:noFill/>
              <a:ln w="19050" algn="ctr">
                <a:solidFill>
                  <a:schemeClr val="tx1"/>
                </a:solidFill>
                <a:round/>
                <a:headEnd/>
                <a:tailEnd type="arrow" w="med" len="med"/>
              </a:ln>
            </p:spPr>
          </p:cxnSp>
        </p:grpSp>
      </p:grpSp>
      <p:grpSp>
        <p:nvGrpSpPr>
          <p:cNvPr id="32" name="グループ化 25"/>
          <p:cNvGrpSpPr>
            <a:grpSpLocks/>
          </p:cNvGrpSpPr>
          <p:nvPr/>
        </p:nvGrpSpPr>
        <p:grpSpPr bwMode="auto">
          <a:xfrm>
            <a:off x="1371600" y="4648200"/>
            <a:ext cx="381000" cy="609600"/>
            <a:chOff x="2895600" y="4876800"/>
            <a:chExt cx="381000" cy="609600"/>
          </a:xfrm>
        </p:grpSpPr>
        <p:sp>
          <p:nvSpPr>
            <p:cNvPr id="27" name="円/楕円 26"/>
            <p:cNvSpPr/>
            <p:nvPr/>
          </p:nvSpPr>
          <p:spPr bwMode="auto">
            <a:xfrm>
              <a:off x="2895600" y="51054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2</a:t>
              </a:r>
              <a:endParaRPr lang="ja-JP" altLang="en-US" dirty="0">
                <a:effectLst>
                  <a:outerShdw blurRad="38100" dist="38100" dir="2700000" algn="tl">
                    <a:srgbClr val="000000">
                      <a:alpha val="43137"/>
                    </a:srgbClr>
                  </a:outerShdw>
                </a:effectLst>
              </a:endParaRPr>
            </a:p>
          </p:txBody>
        </p:sp>
        <p:cxnSp>
          <p:nvCxnSpPr>
            <p:cNvPr id="208926" name="直線矢印コネクタ 27"/>
            <p:cNvCxnSpPr>
              <a:cxnSpLocks noChangeShapeType="1"/>
            </p:cNvCxnSpPr>
            <p:nvPr/>
          </p:nvCxnSpPr>
          <p:spPr bwMode="auto">
            <a:xfrm>
              <a:off x="3048000" y="4876800"/>
              <a:ext cx="0" cy="228600"/>
            </a:xfrm>
            <a:prstGeom prst="straightConnector1">
              <a:avLst/>
            </a:prstGeom>
            <a:noFill/>
            <a:ln w="19050" algn="ctr">
              <a:solidFill>
                <a:schemeClr val="tx1"/>
              </a:solidFill>
              <a:round/>
              <a:headEnd/>
              <a:tailEnd type="arrow" w="med" len="med"/>
            </a:ln>
          </p:spPr>
        </p:cxnSp>
      </p:grpSp>
      <p:grpSp>
        <p:nvGrpSpPr>
          <p:cNvPr id="35" name="グループ化 28"/>
          <p:cNvGrpSpPr>
            <a:grpSpLocks/>
          </p:cNvGrpSpPr>
          <p:nvPr/>
        </p:nvGrpSpPr>
        <p:grpSpPr bwMode="auto">
          <a:xfrm>
            <a:off x="2286000" y="5257800"/>
            <a:ext cx="381000" cy="609600"/>
            <a:chOff x="3810000" y="5486400"/>
            <a:chExt cx="381000" cy="609600"/>
          </a:xfrm>
        </p:grpSpPr>
        <p:sp>
          <p:nvSpPr>
            <p:cNvPr id="30" name="円/楕円 29"/>
            <p:cNvSpPr/>
            <p:nvPr/>
          </p:nvSpPr>
          <p:spPr bwMode="auto">
            <a:xfrm>
              <a:off x="3810000" y="57150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5</a:t>
              </a:r>
              <a:endParaRPr lang="ja-JP" altLang="en-US" dirty="0">
                <a:effectLst>
                  <a:outerShdw blurRad="38100" dist="38100" dir="2700000" algn="tl">
                    <a:srgbClr val="000000">
                      <a:alpha val="43137"/>
                    </a:srgbClr>
                  </a:outerShdw>
                </a:effectLst>
              </a:endParaRPr>
            </a:p>
          </p:txBody>
        </p:sp>
        <p:cxnSp>
          <p:nvCxnSpPr>
            <p:cNvPr id="208929" name="直線矢印コネクタ 30"/>
            <p:cNvCxnSpPr>
              <a:cxnSpLocks noChangeShapeType="1"/>
            </p:cNvCxnSpPr>
            <p:nvPr/>
          </p:nvCxnSpPr>
          <p:spPr bwMode="auto">
            <a:xfrm>
              <a:off x="3962400" y="5486400"/>
              <a:ext cx="0" cy="228600"/>
            </a:xfrm>
            <a:prstGeom prst="straightConnector1">
              <a:avLst/>
            </a:prstGeom>
            <a:noFill/>
            <a:ln w="19050" algn="ctr">
              <a:solidFill>
                <a:schemeClr val="tx1"/>
              </a:solidFill>
              <a:round/>
              <a:headEnd/>
              <a:tailEnd type="arrow" w="med" len="med"/>
            </a:ln>
          </p:spPr>
        </p:cxnSp>
      </p:grpSp>
      <p:grpSp>
        <p:nvGrpSpPr>
          <p:cNvPr id="36" name="グループ化 31"/>
          <p:cNvGrpSpPr>
            <a:grpSpLocks/>
          </p:cNvGrpSpPr>
          <p:nvPr/>
        </p:nvGrpSpPr>
        <p:grpSpPr bwMode="auto">
          <a:xfrm>
            <a:off x="4038600" y="5257800"/>
            <a:ext cx="381000" cy="609600"/>
            <a:chOff x="5562600" y="5486400"/>
            <a:chExt cx="381000" cy="609600"/>
          </a:xfrm>
        </p:grpSpPr>
        <p:sp>
          <p:nvSpPr>
            <p:cNvPr id="33" name="円/楕円 32"/>
            <p:cNvSpPr/>
            <p:nvPr/>
          </p:nvSpPr>
          <p:spPr bwMode="auto">
            <a:xfrm>
              <a:off x="5562600" y="57150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7</a:t>
              </a:r>
              <a:endParaRPr lang="ja-JP" altLang="en-US" dirty="0">
                <a:effectLst>
                  <a:outerShdw blurRad="38100" dist="38100" dir="2700000" algn="tl">
                    <a:srgbClr val="000000">
                      <a:alpha val="43137"/>
                    </a:srgbClr>
                  </a:outerShdw>
                </a:effectLst>
              </a:endParaRPr>
            </a:p>
          </p:txBody>
        </p:sp>
        <p:cxnSp>
          <p:nvCxnSpPr>
            <p:cNvPr id="208932" name="直線矢印コネクタ 33"/>
            <p:cNvCxnSpPr>
              <a:cxnSpLocks noChangeShapeType="1"/>
            </p:cNvCxnSpPr>
            <p:nvPr/>
          </p:nvCxnSpPr>
          <p:spPr bwMode="auto">
            <a:xfrm>
              <a:off x="5715000" y="5486400"/>
              <a:ext cx="0" cy="228600"/>
            </a:xfrm>
            <a:prstGeom prst="straightConnector1">
              <a:avLst/>
            </a:prstGeom>
            <a:noFill/>
            <a:ln w="19050" algn="ctr">
              <a:solidFill>
                <a:schemeClr val="tx1"/>
              </a:solidFill>
              <a:round/>
              <a:headEnd/>
              <a:tailEnd type="arrow" w="med" len="med"/>
            </a:ln>
          </p:spPr>
        </p:cxnSp>
      </p:grpSp>
      <p:grpSp>
        <p:nvGrpSpPr>
          <p:cNvPr id="38" name="グループ化 81"/>
          <p:cNvGrpSpPr>
            <a:grpSpLocks/>
          </p:cNvGrpSpPr>
          <p:nvPr/>
        </p:nvGrpSpPr>
        <p:grpSpPr bwMode="auto">
          <a:xfrm>
            <a:off x="5943600" y="3048000"/>
            <a:ext cx="914400" cy="609600"/>
            <a:chOff x="5943600" y="3352800"/>
            <a:chExt cx="914400" cy="609600"/>
          </a:xfrm>
        </p:grpSpPr>
        <p:sp>
          <p:nvSpPr>
            <p:cNvPr id="37" name="正方形/長方形 36"/>
            <p:cNvSpPr/>
            <p:nvPr/>
          </p:nvSpPr>
          <p:spPr bwMode="auto">
            <a:xfrm>
              <a:off x="5943600" y="33528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S</a:t>
              </a:r>
              <a:endParaRPr lang="ja-JP" altLang="en-US" dirty="0">
                <a:effectLst>
                  <a:outerShdw blurRad="38100" dist="38100" dir="2700000" algn="tl">
                    <a:srgbClr val="000000">
                      <a:alpha val="43137"/>
                    </a:srgbClr>
                  </a:outerShdw>
                </a:effectLst>
              </a:endParaRPr>
            </a:p>
          </p:txBody>
        </p:sp>
        <p:cxnSp>
          <p:nvCxnSpPr>
            <p:cNvPr id="208935" name="直線矢印コネクタ 39"/>
            <p:cNvCxnSpPr>
              <a:cxnSpLocks noChangeShapeType="1"/>
              <a:stCxn id="37" idx="2"/>
              <a:endCxn id="39" idx="0"/>
            </p:cNvCxnSpPr>
            <p:nvPr/>
          </p:nvCxnSpPr>
          <p:spPr bwMode="auto">
            <a:xfrm>
              <a:off x="6400800" y="3733800"/>
              <a:ext cx="0" cy="228600"/>
            </a:xfrm>
            <a:prstGeom prst="straightConnector1">
              <a:avLst/>
            </a:prstGeom>
            <a:noFill/>
            <a:ln w="19050" algn="ctr">
              <a:solidFill>
                <a:schemeClr val="tx1"/>
              </a:solidFill>
              <a:round/>
              <a:headEnd type="triangle" w="med" len="med"/>
              <a:tailEnd/>
            </a:ln>
          </p:spPr>
        </p:cxnSp>
      </p:grpSp>
      <p:sp>
        <p:nvSpPr>
          <p:cNvPr id="42" name="円/楕円 41"/>
          <p:cNvSpPr/>
          <p:nvPr/>
        </p:nvSpPr>
        <p:spPr bwMode="auto">
          <a:xfrm>
            <a:off x="6248400" y="42672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a:t>
            </a:r>
            <a:endParaRPr lang="ja-JP" altLang="en-US" dirty="0">
              <a:effectLst>
                <a:outerShdw blurRad="38100" dist="38100" dir="2700000" algn="tl">
                  <a:srgbClr val="000000">
                    <a:alpha val="43137"/>
                  </a:srgbClr>
                </a:outerShdw>
              </a:effectLst>
            </a:endParaRPr>
          </a:p>
        </p:txBody>
      </p:sp>
      <p:grpSp>
        <p:nvGrpSpPr>
          <p:cNvPr id="41" name="グループ化 80"/>
          <p:cNvGrpSpPr>
            <a:grpSpLocks/>
          </p:cNvGrpSpPr>
          <p:nvPr/>
        </p:nvGrpSpPr>
        <p:grpSpPr bwMode="auto">
          <a:xfrm>
            <a:off x="5562600" y="3657600"/>
            <a:ext cx="1752600" cy="609600"/>
            <a:chOff x="5562600" y="3962400"/>
            <a:chExt cx="1752600" cy="609600"/>
          </a:xfrm>
        </p:grpSpPr>
        <p:sp>
          <p:nvSpPr>
            <p:cNvPr id="39" name="正方形/長方形 38"/>
            <p:cNvSpPr/>
            <p:nvPr/>
          </p:nvSpPr>
          <p:spPr bwMode="auto">
            <a:xfrm>
              <a:off x="5943600" y="39624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39" name="直線矢印コネクタ 42"/>
            <p:cNvCxnSpPr>
              <a:cxnSpLocks noChangeShapeType="1"/>
            </p:cNvCxnSpPr>
            <p:nvPr/>
          </p:nvCxnSpPr>
          <p:spPr bwMode="auto">
            <a:xfrm>
              <a:off x="6400800" y="4343400"/>
              <a:ext cx="0" cy="228600"/>
            </a:xfrm>
            <a:prstGeom prst="straightConnector1">
              <a:avLst/>
            </a:prstGeom>
            <a:noFill/>
            <a:ln w="19050" algn="ctr">
              <a:solidFill>
                <a:schemeClr val="tx1"/>
              </a:solidFill>
              <a:round/>
              <a:headEnd type="triangle" w="med" len="med"/>
              <a:tailEnd/>
            </a:ln>
          </p:spPr>
        </p:cxnSp>
        <p:cxnSp>
          <p:nvCxnSpPr>
            <p:cNvPr id="208940" name="直線矢印コネクタ 45"/>
            <p:cNvCxnSpPr>
              <a:cxnSpLocks noChangeShapeType="1"/>
            </p:cNvCxnSpPr>
            <p:nvPr/>
          </p:nvCxnSpPr>
          <p:spPr bwMode="auto">
            <a:xfrm flipH="1">
              <a:off x="5562600" y="4343400"/>
              <a:ext cx="533400" cy="228600"/>
            </a:xfrm>
            <a:prstGeom prst="straightConnector1">
              <a:avLst/>
            </a:prstGeom>
            <a:noFill/>
            <a:ln w="19050" algn="ctr">
              <a:solidFill>
                <a:schemeClr val="tx1"/>
              </a:solidFill>
              <a:round/>
              <a:headEnd type="triangle" w="med" len="med"/>
              <a:tailEnd/>
            </a:ln>
          </p:spPr>
        </p:cxnSp>
        <p:cxnSp>
          <p:nvCxnSpPr>
            <p:cNvPr id="208941" name="直線矢印コネクタ 48"/>
            <p:cNvCxnSpPr>
              <a:cxnSpLocks noChangeShapeType="1"/>
            </p:cNvCxnSpPr>
            <p:nvPr/>
          </p:nvCxnSpPr>
          <p:spPr bwMode="auto">
            <a:xfrm>
              <a:off x="6705600" y="4343400"/>
              <a:ext cx="609600" cy="228600"/>
            </a:xfrm>
            <a:prstGeom prst="straightConnector1">
              <a:avLst/>
            </a:prstGeom>
            <a:noFill/>
            <a:ln w="19050" algn="ctr">
              <a:solidFill>
                <a:schemeClr val="tx1"/>
              </a:solidFill>
              <a:round/>
              <a:headEnd type="triangle" w="med" len="med"/>
              <a:tailEnd/>
            </a:ln>
          </p:spPr>
        </p:cxnSp>
      </p:grpSp>
      <p:sp>
        <p:nvSpPr>
          <p:cNvPr id="51" name="円/楕円 50"/>
          <p:cNvSpPr/>
          <p:nvPr/>
        </p:nvSpPr>
        <p:spPr bwMode="auto">
          <a:xfrm>
            <a:off x="7162800" y="48768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a:t>
            </a:r>
            <a:endParaRPr lang="ja-JP" altLang="en-US" dirty="0">
              <a:effectLst>
                <a:outerShdw blurRad="38100" dist="38100" dir="2700000" algn="tl">
                  <a:srgbClr val="000000">
                    <a:alpha val="43137"/>
                  </a:srgbClr>
                </a:outerShdw>
              </a:effectLst>
            </a:endParaRPr>
          </a:p>
        </p:txBody>
      </p:sp>
      <p:grpSp>
        <p:nvGrpSpPr>
          <p:cNvPr id="44" name="グループ化 82"/>
          <p:cNvGrpSpPr>
            <a:grpSpLocks/>
          </p:cNvGrpSpPr>
          <p:nvPr/>
        </p:nvGrpSpPr>
        <p:grpSpPr bwMode="auto">
          <a:xfrm>
            <a:off x="6477000" y="4267200"/>
            <a:ext cx="1752600" cy="609600"/>
            <a:chOff x="6477000" y="4572000"/>
            <a:chExt cx="1752600" cy="609600"/>
          </a:xfrm>
        </p:grpSpPr>
        <p:sp>
          <p:nvSpPr>
            <p:cNvPr id="48" name="正方形/長方形 47"/>
            <p:cNvSpPr/>
            <p:nvPr/>
          </p:nvSpPr>
          <p:spPr bwMode="auto">
            <a:xfrm>
              <a:off x="6858000" y="45720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45" name="直線矢印コネクタ 51"/>
            <p:cNvCxnSpPr>
              <a:cxnSpLocks noChangeShapeType="1"/>
            </p:cNvCxnSpPr>
            <p:nvPr/>
          </p:nvCxnSpPr>
          <p:spPr bwMode="auto">
            <a:xfrm>
              <a:off x="7315200" y="4953000"/>
              <a:ext cx="0" cy="228600"/>
            </a:xfrm>
            <a:prstGeom prst="straightConnector1">
              <a:avLst/>
            </a:prstGeom>
            <a:noFill/>
            <a:ln w="19050" algn="ctr">
              <a:solidFill>
                <a:schemeClr val="tx1"/>
              </a:solidFill>
              <a:round/>
              <a:headEnd type="triangle" w="med" len="med"/>
              <a:tailEnd/>
            </a:ln>
          </p:spPr>
        </p:cxnSp>
        <p:cxnSp>
          <p:nvCxnSpPr>
            <p:cNvPr id="208946" name="直線矢印コネクタ 54"/>
            <p:cNvCxnSpPr>
              <a:cxnSpLocks noChangeShapeType="1"/>
            </p:cNvCxnSpPr>
            <p:nvPr/>
          </p:nvCxnSpPr>
          <p:spPr bwMode="auto">
            <a:xfrm flipH="1">
              <a:off x="6477000" y="4953000"/>
              <a:ext cx="533400" cy="228600"/>
            </a:xfrm>
            <a:prstGeom prst="straightConnector1">
              <a:avLst/>
            </a:prstGeom>
            <a:noFill/>
            <a:ln w="19050" algn="ctr">
              <a:solidFill>
                <a:schemeClr val="tx1"/>
              </a:solidFill>
              <a:round/>
              <a:headEnd type="triangle" w="med" len="med"/>
              <a:tailEnd/>
            </a:ln>
          </p:spPr>
        </p:cxnSp>
        <p:cxnSp>
          <p:nvCxnSpPr>
            <p:cNvPr id="208947" name="直線矢印コネクタ 57"/>
            <p:cNvCxnSpPr>
              <a:cxnSpLocks noChangeShapeType="1"/>
            </p:cNvCxnSpPr>
            <p:nvPr/>
          </p:nvCxnSpPr>
          <p:spPr bwMode="auto">
            <a:xfrm>
              <a:off x="7620000" y="4953000"/>
              <a:ext cx="609600" cy="228600"/>
            </a:xfrm>
            <a:prstGeom prst="straightConnector1">
              <a:avLst/>
            </a:prstGeom>
            <a:noFill/>
            <a:ln w="19050" algn="ctr">
              <a:solidFill>
                <a:schemeClr val="tx1"/>
              </a:solidFill>
              <a:round/>
              <a:headEnd type="triangle" w="med" len="med"/>
              <a:tailEnd/>
            </a:ln>
          </p:spPr>
        </p:cxnSp>
      </p:grpSp>
      <p:sp>
        <p:nvSpPr>
          <p:cNvPr id="60" name="円/楕円 59"/>
          <p:cNvSpPr/>
          <p:nvPr/>
        </p:nvSpPr>
        <p:spPr bwMode="auto">
          <a:xfrm>
            <a:off x="5410200" y="48768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2</a:t>
            </a:r>
            <a:endParaRPr lang="ja-JP" altLang="en-US" dirty="0">
              <a:effectLst>
                <a:outerShdw blurRad="38100" dist="38100" dir="2700000" algn="tl">
                  <a:srgbClr val="000000">
                    <a:alpha val="43137"/>
                  </a:srgbClr>
                </a:outerShdw>
              </a:effectLst>
            </a:endParaRPr>
          </a:p>
        </p:txBody>
      </p:sp>
      <p:grpSp>
        <p:nvGrpSpPr>
          <p:cNvPr id="47" name="グループ化 75"/>
          <p:cNvGrpSpPr>
            <a:grpSpLocks/>
          </p:cNvGrpSpPr>
          <p:nvPr/>
        </p:nvGrpSpPr>
        <p:grpSpPr bwMode="auto">
          <a:xfrm>
            <a:off x="5105400" y="4267200"/>
            <a:ext cx="914400" cy="609600"/>
            <a:chOff x="5105400" y="4572000"/>
            <a:chExt cx="914400" cy="609600"/>
          </a:xfrm>
        </p:grpSpPr>
        <p:sp>
          <p:nvSpPr>
            <p:cNvPr id="45" name="正方形/長方形 44"/>
            <p:cNvSpPr/>
            <p:nvPr/>
          </p:nvSpPr>
          <p:spPr bwMode="auto">
            <a:xfrm>
              <a:off x="5105400" y="45720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51" name="直線矢印コネクタ 60"/>
            <p:cNvCxnSpPr>
              <a:cxnSpLocks noChangeShapeType="1"/>
            </p:cNvCxnSpPr>
            <p:nvPr/>
          </p:nvCxnSpPr>
          <p:spPr bwMode="auto">
            <a:xfrm>
              <a:off x="5562600" y="4953000"/>
              <a:ext cx="0" cy="228600"/>
            </a:xfrm>
            <a:prstGeom prst="straightConnector1">
              <a:avLst/>
            </a:prstGeom>
            <a:noFill/>
            <a:ln w="19050" algn="ctr">
              <a:solidFill>
                <a:schemeClr val="tx1"/>
              </a:solidFill>
              <a:round/>
              <a:headEnd type="triangle" w="med" len="med"/>
              <a:tailEnd/>
            </a:ln>
          </p:spPr>
        </p:cxnSp>
      </p:grpSp>
      <p:sp>
        <p:nvSpPr>
          <p:cNvPr id="63" name="円/楕円 62"/>
          <p:cNvSpPr/>
          <p:nvPr/>
        </p:nvSpPr>
        <p:spPr bwMode="auto">
          <a:xfrm>
            <a:off x="6324600" y="54864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5</a:t>
            </a:r>
            <a:endParaRPr lang="ja-JP" altLang="en-US" dirty="0">
              <a:effectLst>
                <a:outerShdw blurRad="38100" dist="38100" dir="2700000" algn="tl">
                  <a:srgbClr val="000000">
                    <a:alpha val="43137"/>
                  </a:srgbClr>
                </a:outerShdw>
              </a:effectLst>
            </a:endParaRPr>
          </a:p>
        </p:txBody>
      </p:sp>
      <p:grpSp>
        <p:nvGrpSpPr>
          <p:cNvPr id="50" name="グループ化 78"/>
          <p:cNvGrpSpPr>
            <a:grpSpLocks/>
          </p:cNvGrpSpPr>
          <p:nvPr/>
        </p:nvGrpSpPr>
        <p:grpSpPr bwMode="auto">
          <a:xfrm>
            <a:off x="6019800" y="4876800"/>
            <a:ext cx="914400" cy="609600"/>
            <a:chOff x="6019800" y="5181600"/>
            <a:chExt cx="914400" cy="609600"/>
          </a:xfrm>
        </p:grpSpPr>
        <p:sp>
          <p:nvSpPr>
            <p:cNvPr id="54" name="正方形/長方形 53"/>
            <p:cNvSpPr/>
            <p:nvPr/>
          </p:nvSpPr>
          <p:spPr bwMode="auto">
            <a:xfrm>
              <a:off x="6019800" y="51816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55" name="直線矢印コネクタ 63"/>
            <p:cNvCxnSpPr>
              <a:cxnSpLocks noChangeShapeType="1"/>
            </p:cNvCxnSpPr>
            <p:nvPr/>
          </p:nvCxnSpPr>
          <p:spPr bwMode="auto">
            <a:xfrm>
              <a:off x="6477000" y="5562600"/>
              <a:ext cx="0" cy="228600"/>
            </a:xfrm>
            <a:prstGeom prst="straightConnector1">
              <a:avLst/>
            </a:prstGeom>
            <a:noFill/>
            <a:ln w="19050" algn="ctr">
              <a:solidFill>
                <a:schemeClr val="tx1"/>
              </a:solidFill>
              <a:round/>
              <a:headEnd type="triangle" w="med" len="med"/>
              <a:tailEnd/>
            </a:ln>
          </p:spPr>
        </p:cxnSp>
      </p:grpSp>
      <p:sp>
        <p:nvSpPr>
          <p:cNvPr id="66" name="円/楕円 65"/>
          <p:cNvSpPr/>
          <p:nvPr/>
        </p:nvSpPr>
        <p:spPr bwMode="auto">
          <a:xfrm>
            <a:off x="8077200" y="5486400"/>
            <a:ext cx="381000" cy="381000"/>
          </a:xfrm>
          <a:prstGeom prst="ellipse">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7</a:t>
            </a:r>
            <a:endParaRPr lang="ja-JP" altLang="en-US" dirty="0">
              <a:effectLst>
                <a:outerShdw blurRad="38100" dist="38100" dir="2700000" algn="tl">
                  <a:srgbClr val="000000">
                    <a:alpha val="43137"/>
                  </a:srgbClr>
                </a:outerShdw>
              </a:effectLst>
            </a:endParaRPr>
          </a:p>
        </p:txBody>
      </p:sp>
      <p:grpSp>
        <p:nvGrpSpPr>
          <p:cNvPr id="53" name="グループ化 79"/>
          <p:cNvGrpSpPr>
            <a:grpSpLocks/>
          </p:cNvGrpSpPr>
          <p:nvPr/>
        </p:nvGrpSpPr>
        <p:grpSpPr bwMode="auto">
          <a:xfrm>
            <a:off x="7772400" y="4876800"/>
            <a:ext cx="914400" cy="609600"/>
            <a:chOff x="7772400" y="5181600"/>
            <a:chExt cx="914400" cy="609600"/>
          </a:xfrm>
        </p:grpSpPr>
        <p:sp>
          <p:nvSpPr>
            <p:cNvPr id="57" name="正方形/長方形 56"/>
            <p:cNvSpPr/>
            <p:nvPr/>
          </p:nvSpPr>
          <p:spPr bwMode="auto">
            <a:xfrm>
              <a:off x="7772400" y="5181600"/>
              <a:ext cx="914400" cy="381000"/>
            </a:xfrm>
            <a:prstGeom prst="rect">
              <a:avLst/>
            </a:prstGeom>
            <a:noFill/>
            <a:ln w="19050" cap="flat" cmpd="sng" algn="ctr">
              <a:solidFill>
                <a:schemeClr val="tx1"/>
              </a:solidFill>
              <a:prstDash val="solid"/>
              <a:round/>
              <a:headEnd type="none" w="med" len="med"/>
              <a:tailEnd type="none" w="med" len="med"/>
            </a:ln>
            <a:effectLst/>
          </p:spPr>
          <p:txBody>
            <a:bodyPr anchor="ctr"/>
            <a:lstStyle/>
            <a:p>
              <a:pPr algn="ctr">
                <a:defRPr/>
              </a:pPr>
              <a:r>
                <a:rPr lang="en-US" altLang="ja-JP" dirty="0">
                  <a:effectLst>
                    <a:outerShdw blurRad="38100" dist="38100" dir="2700000" algn="tl">
                      <a:srgbClr val="000000">
                        <a:alpha val="43137"/>
                      </a:srgbClr>
                    </a:outerShdw>
                  </a:effectLst>
                </a:rPr>
                <a:t>E</a:t>
              </a:r>
              <a:endParaRPr lang="ja-JP" altLang="en-US" dirty="0">
                <a:effectLst>
                  <a:outerShdw blurRad="38100" dist="38100" dir="2700000" algn="tl">
                    <a:srgbClr val="000000">
                      <a:alpha val="43137"/>
                    </a:srgbClr>
                  </a:outerShdw>
                </a:effectLst>
              </a:endParaRPr>
            </a:p>
          </p:txBody>
        </p:sp>
        <p:cxnSp>
          <p:nvCxnSpPr>
            <p:cNvPr id="208959" name="直線矢印コネクタ 66"/>
            <p:cNvCxnSpPr>
              <a:cxnSpLocks noChangeShapeType="1"/>
            </p:cNvCxnSpPr>
            <p:nvPr/>
          </p:nvCxnSpPr>
          <p:spPr bwMode="auto">
            <a:xfrm>
              <a:off x="8229600" y="5562600"/>
              <a:ext cx="0" cy="228600"/>
            </a:xfrm>
            <a:prstGeom prst="straightConnector1">
              <a:avLst/>
            </a:prstGeom>
            <a:noFill/>
            <a:ln w="19050" algn="ctr">
              <a:solidFill>
                <a:schemeClr val="tx1"/>
              </a:solidFill>
              <a:round/>
              <a:headEnd type="triangle" w="med" len="med"/>
              <a:tailEnd/>
            </a:ln>
          </p:spPr>
        </p:cxnSp>
      </p:grpSp>
      <p:sp>
        <p:nvSpPr>
          <p:cNvPr id="85" name="テキスト ボックス 84"/>
          <p:cNvSpPr txBox="1">
            <a:spLocks noChangeArrowheads="1"/>
          </p:cNvSpPr>
          <p:nvPr/>
        </p:nvSpPr>
        <p:spPr bwMode="auto">
          <a:xfrm>
            <a:off x="1371600" y="5969000"/>
            <a:ext cx="22367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a:t>下降型解析</a:t>
            </a:r>
          </a:p>
        </p:txBody>
      </p:sp>
      <p:sp>
        <p:nvSpPr>
          <p:cNvPr id="86" name="テキスト ボックス 85"/>
          <p:cNvSpPr txBox="1">
            <a:spLocks noChangeArrowheads="1"/>
          </p:cNvSpPr>
          <p:nvPr/>
        </p:nvSpPr>
        <p:spPr bwMode="auto">
          <a:xfrm>
            <a:off x="5486400" y="5969000"/>
            <a:ext cx="22367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a:t>上昇型解析</a:t>
            </a:r>
          </a:p>
        </p:txBody>
      </p:sp>
      <p:sp>
        <p:nvSpPr>
          <p:cNvPr id="208962" name="AutoShape 66"/>
          <p:cNvSpPr>
            <a:spLocks noChangeArrowheads="1"/>
          </p:cNvSpPr>
          <p:nvPr/>
        </p:nvSpPr>
        <p:spPr bwMode="auto">
          <a:xfrm>
            <a:off x="609600" y="3124200"/>
            <a:ext cx="304800" cy="2971800"/>
          </a:xfrm>
          <a:prstGeom prst="downArrow">
            <a:avLst>
              <a:gd name="adj1" fmla="val 50000"/>
              <a:gd name="adj2" fmla="val 24375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08963" name="AutoShape 67"/>
          <p:cNvSpPr>
            <a:spLocks noChangeArrowheads="1"/>
          </p:cNvSpPr>
          <p:nvPr/>
        </p:nvSpPr>
        <p:spPr bwMode="auto">
          <a:xfrm flipV="1">
            <a:off x="4724400" y="3048000"/>
            <a:ext cx="304800" cy="2971800"/>
          </a:xfrm>
          <a:prstGeom prst="downArrow">
            <a:avLst>
              <a:gd name="adj1" fmla="val 50000"/>
              <a:gd name="adj2" fmla="val 24375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8962"/>
                                        </p:tgtEl>
                                        <p:attrNameLst>
                                          <p:attrName>style.visibility</p:attrName>
                                        </p:attrNameLst>
                                      </p:cBhvr>
                                      <p:to>
                                        <p:strVal val="visible"/>
                                      </p:to>
                                    </p:set>
                                    <p:animEffect transition="in" filter="wipe(up)">
                                      <p:cBhvr>
                                        <p:cTn id="7" dur="500"/>
                                        <p:tgtEl>
                                          <p:spTgt spid="2089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up)">
                                      <p:cBhvr>
                                        <p:cTn id="27" dur="500"/>
                                        <p:tgtEl>
                                          <p:spTgt spid="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up)">
                                      <p:cBhvr>
                                        <p:cTn id="32" dur="500"/>
                                        <p:tgtEl>
                                          <p:spTgt spid="2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wipe(up)">
                                      <p:cBhvr>
                                        <p:cTn id="37" dur="500"/>
                                        <p:tgtEl>
                                          <p:spTgt spid="3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up)">
                                      <p:cBhvr>
                                        <p:cTn id="42" dur="500"/>
                                        <p:tgtEl>
                                          <p:spTgt spid="3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checkerboard(across)">
                                      <p:cBhvr>
                                        <p:cTn id="47" dur="500"/>
                                        <p:tgtEl>
                                          <p:spTgt spid="8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8963"/>
                                        </p:tgtEl>
                                        <p:attrNameLst>
                                          <p:attrName>style.visibility</p:attrName>
                                        </p:attrNameLst>
                                      </p:cBhvr>
                                      <p:to>
                                        <p:strVal val="visible"/>
                                      </p:to>
                                    </p:set>
                                    <p:animEffect transition="in" filter="wipe(down)">
                                      <p:cBhvr>
                                        <p:cTn id="52" dur="500"/>
                                        <p:tgtEl>
                                          <p:spTgt spid="2089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wipe(down)">
                                      <p:cBhvr>
                                        <p:cTn id="57" dur="500"/>
                                        <p:tgtEl>
                                          <p:spTgt spid="6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wipe(down)">
                                      <p:cBhvr>
                                        <p:cTn id="62" dur="500"/>
                                        <p:tgtEl>
                                          <p:spTgt spid="4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wipe(down)">
                                      <p:cBhvr>
                                        <p:cTn id="67" dur="500"/>
                                        <p:tgtEl>
                                          <p:spTgt spid="4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63"/>
                                        </p:tgtEl>
                                        <p:attrNameLst>
                                          <p:attrName>style.visibility</p:attrName>
                                        </p:attrNameLst>
                                      </p:cBhvr>
                                      <p:to>
                                        <p:strVal val="visible"/>
                                      </p:to>
                                    </p:set>
                                    <p:animEffect transition="in" filter="wipe(down)">
                                      <p:cBhvr>
                                        <p:cTn id="72" dur="500"/>
                                        <p:tgtEl>
                                          <p:spTgt spid="6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50"/>
                                        </p:tgtEl>
                                        <p:attrNameLst>
                                          <p:attrName>style.visibility</p:attrName>
                                        </p:attrNameLst>
                                      </p:cBhvr>
                                      <p:to>
                                        <p:strVal val="visible"/>
                                      </p:to>
                                    </p:set>
                                    <p:animEffect transition="in" filter="wipe(down)">
                                      <p:cBhvr>
                                        <p:cTn id="77" dur="500"/>
                                        <p:tgtEl>
                                          <p:spTgt spid="50"/>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51"/>
                                        </p:tgtEl>
                                        <p:attrNameLst>
                                          <p:attrName>style.visibility</p:attrName>
                                        </p:attrNameLst>
                                      </p:cBhvr>
                                      <p:to>
                                        <p:strVal val="visible"/>
                                      </p:to>
                                    </p:set>
                                    <p:animEffect transition="in" filter="wipe(down)">
                                      <p:cBhvr>
                                        <p:cTn id="82" dur="500"/>
                                        <p:tgtEl>
                                          <p:spTgt spid="5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down)">
                                      <p:cBhvr>
                                        <p:cTn id="87" dur="500"/>
                                        <p:tgtEl>
                                          <p:spTgt spid="66"/>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nodeType="clickEffect">
                                  <p:stCondLst>
                                    <p:cond delay="0"/>
                                  </p:stCondLst>
                                  <p:childTnLst>
                                    <p:set>
                                      <p:cBhvr>
                                        <p:cTn id="91" dur="1" fill="hold">
                                          <p:stCondLst>
                                            <p:cond delay="0"/>
                                          </p:stCondLst>
                                        </p:cTn>
                                        <p:tgtEl>
                                          <p:spTgt spid="53"/>
                                        </p:tgtEl>
                                        <p:attrNameLst>
                                          <p:attrName>style.visibility</p:attrName>
                                        </p:attrNameLst>
                                      </p:cBhvr>
                                      <p:to>
                                        <p:strVal val="visible"/>
                                      </p:to>
                                    </p:set>
                                    <p:animEffect transition="in" filter="wipe(down)">
                                      <p:cBhvr>
                                        <p:cTn id="92" dur="500"/>
                                        <p:tgtEl>
                                          <p:spTgt spid="5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4" fill="hold" nodeType="clickEffect">
                                  <p:stCondLst>
                                    <p:cond delay="0"/>
                                  </p:stCondLst>
                                  <p:childTnLst>
                                    <p:set>
                                      <p:cBhvr>
                                        <p:cTn id="96" dur="1" fill="hold">
                                          <p:stCondLst>
                                            <p:cond delay="0"/>
                                          </p:stCondLst>
                                        </p:cTn>
                                        <p:tgtEl>
                                          <p:spTgt spid="44"/>
                                        </p:tgtEl>
                                        <p:attrNameLst>
                                          <p:attrName>style.visibility</p:attrName>
                                        </p:attrNameLst>
                                      </p:cBhvr>
                                      <p:to>
                                        <p:strVal val="visible"/>
                                      </p:to>
                                    </p:set>
                                    <p:animEffect transition="in" filter="wipe(down)">
                                      <p:cBhvr>
                                        <p:cTn id="97" dur="500"/>
                                        <p:tgtEl>
                                          <p:spTgt spid="44"/>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nodeType="click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wipe(down)">
                                      <p:cBhvr>
                                        <p:cTn id="102" dur="500"/>
                                        <p:tgtEl>
                                          <p:spTgt spid="41"/>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4" fill="hold" nodeType="click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wipe(down)">
                                      <p:cBhvr>
                                        <p:cTn id="107" dur="500"/>
                                        <p:tgtEl>
                                          <p:spTgt spid="38"/>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 presetClass="entr" presetSubtype="10" fill="hold" grpId="0" nodeType="clickEffect">
                                  <p:stCondLst>
                                    <p:cond delay="0"/>
                                  </p:stCondLst>
                                  <p:childTnLst>
                                    <p:set>
                                      <p:cBhvr>
                                        <p:cTn id="111" dur="1" fill="hold">
                                          <p:stCondLst>
                                            <p:cond delay="0"/>
                                          </p:stCondLst>
                                        </p:cTn>
                                        <p:tgtEl>
                                          <p:spTgt spid="86"/>
                                        </p:tgtEl>
                                        <p:attrNameLst>
                                          <p:attrName>style.visibility</p:attrName>
                                        </p:attrNameLst>
                                      </p:cBhvr>
                                      <p:to>
                                        <p:strVal val="visible"/>
                                      </p:to>
                                    </p:set>
                                    <p:animEffect transition="in" filter="checkerboard(across)">
                                      <p:cBhvr>
                                        <p:cTn id="112"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42" grpId="0" animBg="1" autoUpdateAnimBg="0"/>
      <p:bldP spid="51" grpId="0" animBg="1" autoUpdateAnimBg="0"/>
      <p:bldP spid="60" grpId="0" animBg="1" autoUpdateAnimBg="0"/>
      <p:bldP spid="63" grpId="0" animBg="1" autoUpdateAnimBg="0"/>
      <p:bldP spid="66" grpId="0" animBg="1" autoUpdateAnimBg="0"/>
      <p:bldP spid="85" grpId="0" autoUpdateAnimBg="0"/>
      <p:bldP spid="86" grpId="0" autoUpdateAnimBg="0"/>
      <p:bldP spid="208962" grpId="0" animBg="1"/>
      <p:bldP spid="20896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下降型解析</a:t>
            </a:r>
            <a:r>
              <a:rPr lang="ja-JP" altLang="en-US" sz="3600">
                <a:effectLst/>
              </a:rPr>
              <a:t>(</a:t>
            </a:r>
            <a:r>
              <a:rPr lang="en-US" altLang="ja-JP" sz="3600">
                <a:effectLst/>
              </a:rPr>
              <a:t>top-down parsing)</a:t>
            </a:r>
          </a:p>
        </p:txBody>
      </p:sp>
      <p:sp>
        <p:nvSpPr>
          <p:cNvPr id="265219" name="Text Box 4"/>
          <p:cNvSpPr txBox="1">
            <a:spLocks noChangeArrowheads="1"/>
          </p:cNvSpPr>
          <p:nvPr/>
        </p:nvSpPr>
        <p:spPr bwMode="auto">
          <a:xfrm>
            <a:off x="4419600" y="1728788"/>
            <a:ext cx="19589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構文解析木</a:t>
            </a:r>
          </a:p>
        </p:txBody>
      </p:sp>
      <p:sp>
        <p:nvSpPr>
          <p:cNvPr id="265220" name="Text Box 7"/>
          <p:cNvSpPr txBox="1">
            <a:spLocks noChangeArrowheads="1"/>
          </p:cNvSpPr>
          <p:nvPr/>
        </p:nvSpPr>
        <p:spPr bwMode="auto">
          <a:xfrm>
            <a:off x="228600" y="58674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入力記号列</a:t>
            </a:r>
          </a:p>
        </p:txBody>
      </p:sp>
      <p:grpSp>
        <p:nvGrpSpPr>
          <p:cNvPr id="265221" name="Group 5"/>
          <p:cNvGrpSpPr>
            <a:grpSpLocks/>
          </p:cNvGrpSpPr>
          <p:nvPr/>
        </p:nvGrpSpPr>
        <p:grpSpPr bwMode="auto">
          <a:xfrm>
            <a:off x="2209800" y="2209800"/>
            <a:ext cx="4191000" cy="4114800"/>
            <a:chOff x="1392" y="1392"/>
            <a:chExt cx="2640" cy="2592"/>
          </a:xfrm>
        </p:grpSpPr>
        <p:sp>
          <p:nvSpPr>
            <p:cNvPr id="265222" name="Rectangle 6"/>
            <p:cNvSpPr>
              <a:spLocks noChangeArrowheads="1"/>
            </p:cNvSpPr>
            <p:nvPr/>
          </p:nvSpPr>
          <p:spPr bwMode="auto">
            <a:xfrm>
              <a:off x="1392" y="3744"/>
              <a:ext cx="2640" cy="240"/>
            </a:xfrm>
            <a:prstGeom prst="rect">
              <a:avLst/>
            </a:prstGeom>
            <a:solidFill>
              <a:srgbClr val="FF66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000000"/>
                  </a:solidFill>
                </a:rPr>
                <a:t>未読</a:t>
              </a:r>
            </a:p>
          </p:txBody>
        </p:sp>
        <p:pic>
          <p:nvPicPr>
            <p:cNvPr id="265223" name="Picture 7" descr="C:\Documents and Settings\Takashi\My Documents\Compiler\lecture\fig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92" y="1392"/>
              <a:ext cx="2635" cy="2160"/>
            </a:xfrm>
            <a:prstGeom prst="rect">
              <a:avLst/>
            </a:prstGeom>
            <a:noFill/>
            <a:extLst>
              <a:ext uri="{909E8E84-426E-40DD-AFC4-6F175D3DCCD1}">
                <a14:hiddenFill xmlns:a14="http://schemas.microsoft.com/office/drawing/2010/main">
                  <a:solidFill>
                    <a:srgbClr val="FFFFFF"/>
                  </a:solidFill>
                </a14:hiddenFill>
              </a:ext>
            </a:extLst>
          </p:spPr>
        </p:pic>
        <p:sp>
          <p:nvSpPr>
            <p:cNvPr id="265224" name="Text Box 5"/>
            <p:cNvSpPr txBox="1">
              <a:spLocks noChangeArrowheads="1"/>
            </p:cNvSpPr>
            <p:nvPr/>
          </p:nvSpPr>
          <p:spPr bwMode="auto">
            <a:xfrm>
              <a:off x="2352" y="2976"/>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solidFill>
                    <a:srgbClr val="000000"/>
                  </a:solidFill>
                </a:rPr>
                <a:t>未決定</a:t>
              </a:r>
            </a:p>
          </p:txBody>
        </p:sp>
      </p:grpSp>
      <p:grpSp>
        <p:nvGrpSpPr>
          <p:cNvPr id="265238" name="Group 22"/>
          <p:cNvGrpSpPr>
            <a:grpSpLocks/>
          </p:cNvGrpSpPr>
          <p:nvPr/>
        </p:nvGrpSpPr>
        <p:grpSpPr bwMode="auto">
          <a:xfrm>
            <a:off x="2209800" y="2209800"/>
            <a:ext cx="4191000" cy="4114800"/>
            <a:chOff x="1392" y="1392"/>
            <a:chExt cx="2640" cy="2592"/>
          </a:xfrm>
        </p:grpSpPr>
        <p:pic>
          <p:nvPicPr>
            <p:cNvPr id="265239" name="Picture 23" descr="C:\Documents and Settings\Takashi\My Documents\Compiler\lecture\fig2.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92" y="1392"/>
              <a:ext cx="2635" cy="2160"/>
            </a:xfrm>
            <a:prstGeom prst="rect">
              <a:avLst/>
            </a:prstGeom>
            <a:noFill/>
            <a:extLst>
              <a:ext uri="{909E8E84-426E-40DD-AFC4-6F175D3DCCD1}">
                <a14:hiddenFill xmlns:a14="http://schemas.microsoft.com/office/drawing/2010/main">
                  <a:solidFill>
                    <a:srgbClr val="FFFFFF"/>
                  </a:solidFill>
                </a14:hiddenFill>
              </a:ext>
            </a:extLst>
          </p:spPr>
        </p:pic>
        <p:sp>
          <p:nvSpPr>
            <p:cNvPr id="265240" name="Rectangle 59"/>
            <p:cNvSpPr>
              <a:spLocks noChangeArrowheads="1"/>
            </p:cNvSpPr>
            <p:nvPr/>
          </p:nvSpPr>
          <p:spPr bwMode="auto">
            <a:xfrm>
              <a:off x="2736" y="3744"/>
              <a:ext cx="1296" cy="240"/>
            </a:xfrm>
            <a:prstGeom prst="rect">
              <a:avLst/>
            </a:prstGeom>
            <a:solidFill>
              <a:srgbClr val="FF66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000000"/>
                  </a:solidFill>
                </a:rPr>
                <a:t>未読</a:t>
              </a:r>
            </a:p>
          </p:txBody>
        </p:sp>
        <p:sp>
          <p:nvSpPr>
            <p:cNvPr id="265241" name="Rectangle 58"/>
            <p:cNvSpPr>
              <a:spLocks noChangeArrowheads="1"/>
            </p:cNvSpPr>
            <p:nvPr/>
          </p:nvSpPr>
          <p:spPr bwMode="auto">
            <a:xfrm>
              <a:off x="1392" y="3744"/>
              <a:ext cx="1344" cy="240"/>
            </a:xfrm>
            <a:prstGeom prst="rect">
              <a:avLst/>
            </a:prstGeom>
            <a:solidFill>
              <a:srgbClr val="00FF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既読</a:t>
              </a:r>
            </a:p>
          </p:txBody>
        </p:sp>
        <p:sp>
          <p:nvSpPr>
            <p:cNvPr id="265242" name="Text Box 54"/>
            <p:cNvSpPr txBox="1">
              <a:spLocks noChangeArrowheads="1"/>
            </p:cNvSpPr>
            <p:nvPr/>
          </p:nvSpPr>
          <p:spPr bwMode="auto">
            <a:xfrm>
              <a:off x="1824" y="2736"/>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決定済</a:t>
              </a:r>
            </a:p>
          </p:txBody>
        </p:sp>
        <p:sp>
          <p:nvSpPr>
            <p:cNvPr id="265243" name="Text Box 55"/>
            <p:cNvSpPr txBox="1">
              <a:spLocks noChangeArrowheads="1"/>
            </p:cNvSpPr>
            <p:nvPr/>
          </p:nvSpPr>
          <p:spPr bwMode="auto">
            <a:xfrm>
              <a:off x="2880" y="292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solidFill>
                    <a:srgbClr val="000000"/>
                  </a:solidFill>
                </a:rPr>
                <a:t>未決定</a:t>
              </a:r>
            </a:p>
          </p:txBody>
        </p:sp>
        <p:sp>
          <p:nvSpPr>
            <p:cNvPr id="265244" name="Line 56"/>
            <p:cNvSpPr>
              <a:spLocks noChangeShapeType="1"/>
            </p:cNvSpPr>
            <p:nvPr/>
          </p:nvSpPr>
          <p:spPr bwMode="auto">
            <a:xfrm>
              <a:off x="2736" y="2640"/>
              <a:ext cx="480" cy="28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65238"/>
                                        </p:tgtEl>
                                        <p:attrNameLst>
                                          <p:attrName>style.visibility</p:attrName>
                                        </p:attrNameLst>
                                      </p:cBhvr>
                                      <p:to>
                                        <p:strVal val="visible"/>
                                      </p:to>
                                    </p:set>
                                    <p:animEffect transition="in" filter="wipe(left)">
                                      <p:cBhvr>
                                        <p:cTn id="7" dur="500"/>
                                        <p:tgtEl>
                                          <p:spTgt spid="265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下降型解析の例</a:t>
            </a:r>
          </a:p>
        </p:txBody>
      </p:sp>
      <p:sp>
        <p:nvSpPr>
          <p:cNvPr id="217091" name="Text Box 3"/>
          <p:cNvSpPr txBox="1">
            <a:spLocks noChangeArrowheads="1"/>
          </p:cNvSpPr>
          <p:nvPr/>
        </p:nvSpPr>
        <p:spPr bwMode="auto">
          <a:xfrm>
            <a:off x="533400" y="1447800"/>
            <a:ext cx="83645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t>&lt;</a:t>
            </a:r>
            <a:r>
              <a:rPr lang="en-US" altLang="ja-JP"/>
              <a:t>namelist&gt; ::= &lt;name&gt; | &lt;name&gt; “,” &lt;namelist&gt;</a:t>
            </a:r>
          </a:p>
          <a:p>
            <a:r>
              <a:rPr lang="en-US" altLang="ja-JP"/>
              <a:t>&lt;name&gt; ::= “a” | “b” | “c”</a:t>
            </a:r>
          </a:p>
        </p:txBody>
      </p:sp>
      <p:sp>
        <p:nvSpPr>
          <p:cNvPr id="217092" name="Text Box 4"/>
          <p:cNvSpPr txBox="1">
            <a:spLocks noChangeArrowheads="1"/>
          </p:cNvSpPr>
          <p:nvPr/>
        </p:nvSpPr>
        <p:spPr bwMode="auto">
          <a:xfrm>
            <a:off x="762000" y="2590800"/>
            <a:ext cx="1152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 b, c</a:t>
            </a:r>
          </a:p>
        </p:txBody>
      </p:sp>
      <p:sp>
        <p:nvSpPr>
          <p:cNvPr id="217093" name="Text Box 5"/>
          <p:cNvSpPr txBox="1">
            <a:spLocks noChangeArrowheads="1"/>
          </p:cNvSpPr>
          <p:nvPr/>
        </p:nvSpPr>
        <p:spPr bwMode="auto">
          <a:xfrm>
            <a:off x="2057400" y="2590800"/>
            <a:ext cx="2016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namelist&gt;</a:t>
            </a:r>
          </a:p>
        </p:txBody>
      </p:sp>
      <p:sp>
        <p:nvSpPr>
          <p:cNvPr id="217094" name="Text Box 6"/>
          <p:cNvSpPr txBox="1">
            <a:spLocks noChangeArrowheads="1"/>
          </p:cNvSpPr>
          <p:nvPr/>
        </p:nvSpPr>
        <p:spPr bwMode="auto">
          <a:xfrm>
            <a:off x="2133600" y="3124200"/>
            <a:ext cx="4529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name&gt; “,” &lt;namelist&gt;</a:t>
            </a:r>
          </a:p>
        </p:txBody>
      </p:sp>
      <p:sp>
        <p:nvSpPr>
          <p:cNvPr id="217095" name="Text Box 7"/>
          <p:cNvSpPr txBox="1">
            <a:spLocks noChangeArrowheads="1"/>
          </p:cNvSpPr>
          <p:nvPr/>
        </p:nvSpPr>
        <p:spPr bwMode="auto">
          <a:xfrm>
            <a:off x="2133600" y="3657600"/>
            <a:ext cx="375485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 </a:t>
            </a:r>
            <a:r>
              <a:rPr lang="en-US" altLang="ja-JP" dirty="0"/>
              <a:t>“a” “,” &lt;</a:t>
            </a:r>
            <a:r>
              <a:rPr lang="en-US" altLang="ja-JP" dirty="0" err="1"/>
              <a:t>namelist</a:t>
            </a:r>
            <a:r>
              <a:rPr lang="en-US" altLang="ja-JP" dirty="0"/>
              <a:t>&gt;</a:t>
            </a:r>
          </a:p>
        </p:txBody>
      </p:sp>
      <p:sp>
        <p:nvSpPr>
          <p:cNvPr id="217096" name="Text Box 8"/>
          <p:cNvSpPr txBox="1">
            <a:spLocks noChangeArrowheads="1"/>
          </p:cNvSpPr>
          <p:nvPr/>
        </p:nvSpPr>
        <p:spPr bwMode="auto">
          <a:xfrm>
            <a:off x="2133600" y="4191000"/>
            <a:ext cx="5779444"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 </a:t>
            </a:r>
            <a:r>
              <a:rPr lang="en-US" altLang="ja-JP" dirty="0"/>
              <a:t>“a” “,” &lt;name&gt; “,” &lt;</a:t>
            </a:r>
            <a:r>
              <a:rPr lang="en-US" altLang="ja-JP" dirty="0" err="1"/>
              <a:t>namelist</a:t>
            </a:r>
            <a:r>
              <a:rPr lang="en-US" altLang="ja-JP" dirty="0"/>
              <a:t>&gt;</a:t>
            </a:r>
          </a:p>
        </p:txBody>
      </p:sp>
      <p:sp>
        <p:nvSpPr>
          <p:cNvPr id="217097" name="Text Box 9"/>
          <p:cNvSpPr txBox="1">
            <a:spLocks noChangeArrowheads="1"/>
          </p:cNvSpPr>
          <p:nvPr/>
        </p:nvSpPr>
        <p:spPr bwMode="auto">
          <a:xfrm>
            <a:off x="2133600" y="4724400"/>
            <a:ext cx="499878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 </a:t>
            </a:r>
            <a:r>
              <a:rPr lang="en-US" altLang="ja-JP" dirty="0"/>
              <a:t>“a” “,” “b” “,” &lt;</a:t>
            </a:r>
            <a:r>
              <a:rPr lang="en-US" altLang="ja-JP" dirty="0" err="1"/>
              <a:t>namelist</a:t>
            </a:r>
            <a:r>
              <a:rPr lang="en-US" altLang="ja-JP" dirty="0"/>
              <a:t>&gt;</a:t>
            </a:r>
          </a:p>
        </p:txBody>
      </p:sp>
      <p:sp>
        <p:nvSpPr>
          <p:cNvPr id="217098" name="Text Box 10"/>
          <p:cNvSpPr txBox="1">
            <a:spLocks noChangeArrowheads="1"/>
          </p:cNvSpPr>
          <p:nvPr/>
        </p:nvSpPr>
        <p:spPr bwMode="auto">
          <a:xfrm>
            <a:off x="2133600" y="5257800"/>
            <a:ext cx="449704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 </a:t>
            </a:r>
            <a:r>
              <a:rPr lang="en-US" altLang="ja-JP" dirty="0"/>
              <a:t>“a” “,” “b” “,” &lt;name&gt;</a:t>
            </a:r>
          </a:p>
        </p:txBody>
      </p:sp>
      <p:sp>
        <p:nvSpPr>
          <p:cNvPr id="217099" name="Text Box 11"/>
          <p:cNvSpPr txBox="1">
            <a:spLocks noChangeArrowheads="1"/>
          </p:cNvSpPr>
          <p:nvPr/>
        </p:nvSpPr>
        <p:spPr bwMode="auto">
          <a:xfrm>
            <a:off x="2133600" y="5715000"/>
            <a:ext cx="369393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 </a:t>
            </a:r>
            <a:r>
              <a:rPr lang="en-US" altLang="ja-JP" dirty="0"/>
              <a:t>“a” “,” “b” “,” “c”</a:t>
            </a:r>
          </a:p>
        </p:txBody>
      </p:sp>
      <p:sp>
        <p:nvSpPr>
          <p:cNvPr id="217100" name="Text Box 12"/>
          <p:cNvSpPr txBox="1">
            <a:spLocks noChangeArrowheads="1"/>
          </p:cNvSpPr>
          <p:nvPr/>
        </p:nvSpPr>
        <p:spPr bwMode="auto">
          <a:xfrm>
            <a:off x="5562600" y="6019800"/>
            <a:ext cx="33940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&lt;namelist&gt; </a:t>
            </a:r>
            <a:r>
              <a:rPr lang="ja-JP" altLang="en-US"/>
              <a:t>⇒ </a:t>
            </a:r>
            <a:r>
              <a:rPr lang="en-US" altLang="ja-JP"/>
              <a:t>a,b,c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7092"/>
                                        </p:tgtEl>
                                        <p:attrNameLst>
                                          <p:attrName>style.visibility</p:attrName>
                                        </p:attrNameLst>
                                      </p:cBhvr>
                                      <p:to>
                                        <p:strVal val="visible"/>
                                      </p:to>
                                    </p:set>
                                    <p:animEffect transition="in" filter="checkerboard(across)">
                                      <p:cBhvr>
                                        <p:cTn id="7" dur="500"/>
                                        <p:tgtEl>
                                          <p:spTgt spid="2170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7093"/>
                                        </p:tgtEl>
                                        <p:attrNameLst>
                                          <p:attrName>style.visibility</p:attrName>
                                        </p:attrNameLst>
                                      </p:cBhvr>
                                      <p:to>
                                        <p:strVal val="visible"/>
                                      </p:to>
                                    </p:set>
                                    <p:animEffect transition="in" filter="wipe(left)">
                                      <p:cBhvr>
                                        <p:cTn id="12" dur="500"/>
                                        <p:tgtEl>
                                          <p:spTgt spid="2170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7094"/>
                                        </p:tgtEl>
                                        <p:attrNameLst>
                                          <p:attrName>style.visibility</p:attrName>
                                        </p:attrNameLst>
                                      </p:cBhvr>
                                      <p:to>
                                        <p:strVal val="visible"/>
                                      </p:to>
                                    </p:set>
                                    <p:animEffect transition="in" filter="wipe(left)">
                                      <p:cBhvr>
                                        <p:cTn id="17" dur="500"/>
                                        <p:tgtEl>
                                          <p:spTgt spid="2170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7095"/>
                                        </p:tgtEl>
                                        <p:attrNameLst>
                                          <p:attrName>style.visibility</p:attrName>
                                        </p:attrNameLst>
                                      </p:cBhvr>
                                      <p:to>
                                        <p:strVal val="visible"/>
                                      </p:to>
                                    </p:set>
                                    <p:animEffect transition="in" filter="wipe(left)">
                                      <p:cBhvr>
                                        <p:cTn id="22" dur="500"/>
                                        <p:tgtEl>
                                          <p:spTgt spid="21709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7096"/>
                                        </p:tgtEl>
                                        <p:attrNameLst>
                                          <p:attrName>style.visibility</p:attrName>
                                        </p:attrNameLst>
                                      </p:cBhvr>
                                      <p:to>
                                        <p:strVal val="visible"/>
                                      </p:to>
                                    </p:set>
                                    <p:animEffect transition="in" filter="wipe(left)">
                                      <p:cBhvr>
                                        <p:cTn id="27" dur="500"/>
                                        <p:tgtEl>
                                          <p:spTgt spid="21709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17097"/>
                                        </p:tgtEl>
                                        <p:attrNameLst>
                                          <p:attrName>style.visibility</p:attrName>
                                        </p:attrNameLst>
                                      </p:cBhvr>
                                      <p:to>
                                        <p:strVal val="visible"/>
                                      </p:to>
                                    </p:set>
                                    <p:animEffect transition="in" filter="wipe(left)">
                                      <p:cBhvr>
                                        <p:cTn id="32" dur="500"/>
                                        <p:tgtEl>
                                          <p:spTgt spid="21709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17098"/>
                                        </p:tgtEl>
                                        <p:attrNameLst>
                                          <p:attrName>style.visibility</p:attrName>
                                        </p:attrNameLst>
                                      </p:cBhvr>
                                      <p:to>
                                        <p:strVal val="visible"/>
                                      </p:to>
                                    </p:set>
                                    <p:animEffect transition="in" filter="wipe(left)">
                                      <p:cBhvr>
                                        <p:cTn id="37" dur="500"/>
                                        <p:tgtEl>
                                          <p:spTgt spid="21709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17099"/>
                                        </p:tgtEl>
                                        <p:attrNameLst>
                                          <p:attrName>style.visibility</p:attrName>
                                        </p:attrNameLst>
                                      </p:cBhvr>
                                      <p:to>
                                        <p:strVal val="visible"/>
                                      </p:to>
                                    </p:set>
                                    <p:animEffect transition="in" filter="wipe(left)">
                                      <p:cBhvr>
                                        <p:cTn id="42" dur="500"/>
                                        <p:tgtEl>
                                          <p:spTgt spid="21709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17100"/>
                                        </p:tgtEl>
                                        <p:attrNameLst>
                                          <p:attrName>style.visibility</p:attrName>
                                        </p:attrNameLst>
                                      </p:cBhvr>
                                      <p:to>
                                        <p:strVal val="visible"/>
                                      </p:to>
                                    </p:set>
                                    <p:animEffect transition="in" filter="checkerboard(across)">
                                      <p:cBhvr>
                                        <p:cTn id="47" dur="500"/>
                                        <p:tgtEl>
                                          <p:spTgt spid="217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autoUpdateAnimBg="0"/>
      <p:bldP spid="217093" grpId="0" autoUpdateAnimBg="0"/>
      <p:bldP spid="217094" grpId="0" autoUpdateAnimBg="0"/>
      <p:bldP spid="217095" grpId="0" autoUpdateAnimBg="0"/>
      <p:bldP spid="217096" grpId="0" autoUpdateAnimBg="0"/>
      <p:bldP spid="217097" grpId="0" autoUpdateAnimBg="0"/>
      <p:bldP spid="217098" grpId="0" autoUpdateAnimBg="0"/>
      <p:bldP spid="217099" grpId="0" autoUpdateAnimBg="0"/>
      <p:bldP spid="21710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上昇型解析</a:t>
            </a:r>
            <a:r>
              <a:rPr lang="ja-JP" altLang="en-US" sz="3600">
                <a:effectLst/>
              </a:rPr>
              <a:t>(</a:t>
            </a:r>
            <a:r>
              <a:rPr lang="en-US" altLang="ja-JP" sz="3600">
                <a:effectLst/>
              </a:rPr>
              <a:t>bottom-up parsing)</a:t>
            </a:r>
            <a:endParaRPr lang="ja-JP" altLang="en-US" sz="3600">
              <a:effectLst/>
            </a:endParaRPr>
          </a:p>
        </p:txBody>
      </p:sp>
      <p:sp>
        <p:nvSpPr>
          <p:cNvPr id="218119" name="Text Box 7"/>
          <p:cNvSpPr txBox="1">
            <a:spLocks noChangeArrowheads="1"/>
          </p:cNvSpPr>
          <p:nvPr/>
        </p:nvSpPr>
        <p:spPr bwMode="auto">
          <a:xfrm>
            <a:off x="228600" y="5867400"/>
            <a:ext cx="1958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入力記号列</a:t>
            </a:r>
          </a:p>
        </p:txBody>
      </p:sp>
      <p:sp>
        <p:nvSpPr>
          <p:cNvPr id="218175" name="Text Box 4"/>
          <p:cNvSpPr txBox="1">
            <a:spLocks noChangeArrowheads="1"/>
          </p:cNvSpPr>
          <p:nvPr/>
        </p:nvSpPr>
        <p:spPr bwMode="auto">
          <a:xfrm>
            <a:off x="4419600" y="1728788"/>
            <a:ext cx="19589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構文解析木</a:t>
            </a:r>
          </a:p>
        </p:txBody>
      </p:sp>
      <p:grpSp>
        <p:nvGrpSpPr>
          <p:cNvPr id="218176" name="Group 64"/>
          <p:cNvGrpSpPr>
            <a:grpSpLocks/>
          </p:cNvGrpSpPr>
          <p:nvPr/>
        </p:nvGrpSpPr>
        <p:grpSpPr bwMode="auto">
          <a:xfrm>
            <a:off x="2209800" y="2209800"/>
            <a:ext cx="4191000" cy="4114800"/>
            <a:chOff x="1392" y="1392"/>
            <a:chExt cx="2640" cy="2592"/>
          </a:xfrm>
        </p:grpSpPr>
        <p:sp>
          <p:nvSpPr>
            <p:cNvPr id="218177" name="Rectangle 6"/>
            <p:cNvSpPr>
              <a:spLocks noChangeArrowheads="1"/>
            </p:cNvSpPr>
            <p:nvPr/>
          </p:nvSpPr>
          <p:spPr bwMode="auto">
            <a:xfrm>
              <a:off x="1392" y="3744"/>
              <a:ext cx="2640" cy="240"/>
            </a:xfrm>
            <a:prstGeom prst="rect">
              <a:avLst/>
            </a:prstGeom>
            <a:solidFill>
              <a:srgbClr val="FF66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000000"/>
                  </a:solidFill>
                </a:rPr>
                <a:t>未読</a:t>
              </a:r>
            </a:p>
          </p:txBody>
        </p:sp>
        <p:pic>
          <p:nvPicPr>
            <p:cNvPr id="218178" name="Picture 66" descr="C:\Documents and Settings\Takashi\My Documents\Compiler\lecture\fig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92" y="1392"/>
              <a:ext cx="2635" cy="2160"/>
            </a:xfrm>
            <a:prstGeom prst="rect">
              <a:avLst/>
            </a:prstGeom>
            <a:noFill/>
            <a:extLst>
              <a:ext uri="{909E8E84-426E-40DD-AFC4-6F175D3DCCD1}">
                <a14:hiddenFill xmlns:a14="http://schemas.microsoft.com/office/drawing/2010/main">
                  <a:solidFill>
                    <a:srgbClr val="FFFFFF"/>
                  </a:solidFill>
                </a14:hiddenFill>
              </a:ext>
            </a:extLst>
          </p:spPr>
        </p:pic>
        <p:sp>
          <p:nvSpPr>
            <p:cNvPr id="218179" name="Text Box 5"/>
            <p:cNvSpPr txBox="1">
              <a:spLocks noChangeArrowheads="1"/>
            </p:cNvSpPr>
            <p:nvPr/>
          </p:nvSpPr>
          <p:spPr bwMode="auto">
            <a:xfrm>
              <a:off x="2352" y="2976"/>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solidFill>
                    <a:srgbClr val="000000"/>
                  </a:solidFill>
                </a:rPr>
                <a:t>未決定</a:t>
              </a:r>
            </a:p>
          </p:txBody>
        </p:sp>
      </p:grpSp>
      <p:grpSp>
        <p:nvGrpSpPr>
          <p:cNvPr id="218180" name="Group 68"/>
          <p:cNvGrpSpPr>
            <a:grpSpLocks/>
          </p:cNvGrpSpPr>
          <p:nvPr/>
        </p:nvGrpSpPr>
        <p:grpSpPr bwMode="auto">
          <a:xfrm>
            <a:off x="2209800" y="2209800"/>
            <a:ext cx="4191000" cy="4114800"/>
            <a:chOff x="1392" y="1392"/>
            <a:chExt cx="2640" cy="2592"/>
          </a:xfrm>
        </p:grpSpPr>
        <p:pic>
          <p:nvPicPr>
            <p:cNvPr id="218181" name="Picture 69" descr="C:\Documents and Settings\Takashi\My Documents\Compiler\lecture\fig3.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92" y="1392"/>
              <a:ext cx="2635" cy="2160"/>
            </a:xfrm>
            <a:prstGeom prst="rect">
              <a:avLst/>
            </a:prstGeom>
            <a:noFill/>
            <a:extLst>
              <a:ext uri="{909E8E84-426E-40DD-AFC4-6F175D3DCCD1}">
                <a14:hiddenFill xmlns:a14="http://schemas.microsoft.com/office/drawing/2010/main">
                  <a:solidFill>
                    <a:srgbClr val="FFFFFF"/>
                  </a:solidFill>
                </a14:hiddenFill>
              </a:ext>
            </a:extLst>
          </p:spPr>
        </p:pic>
        <p:sp>
          <p:nvSpPr>
            <p:cNvPr id="218182" name="Rectangle 59"/>
            <p:cNvSpPr>
              <a:spLocks noChangeArrowheads="1"/>
            </p:cNvSpPr>
            <p:nvPr/>
          </p:nvSpPr>
          <p:spPr bwMode="auto">
            <a:xfrm>
              <a:off x="2736" y="3744"/>
              <a:ext cx="1296" cy="240"/>
            </a:xfrm>
            <a:prstGeom prst="rect">
              <a:avLst/>
            </a:prstGeom>
            <a:solidFill>
              <a:srgbClr val="FF66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000000"/>
                  </a:solidFill>
                </a:rPr>
                <a:t>未読</a:t>
              </a:r>
            </a:p>
          </p:txBody>
        </p:sp>
        <p:sp>
          <p:nvSpPr>
            <p:cNvPr id="218183" name="Rectangle 58"/>
            <p:cNvSpPr>
              <a:spLocks noChangeArrowheads="1"/>
            </p:cNvSpPr>
            <p:nvPr/>
          </p:nvSpPr>
          <p:spPr bwMode="auto">
            <a:xfrm>
              <a:off x="1392" y="3744"/>
              <a:ext cx="1344" cy="240"/>
            </a:xfrm>
            <a:prstGeom prst="rect">
              <a:avLst/>
            </a:prstGeom>
            <a:solidFill>
              <a:srgbClr val="00FF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既読</a:t>
              </a:r>
            </a:p>
          </p:txBody>
        </p:sp>
        <p:sp>
          <p:nvSpPr>
            <p:cNvPr id="218184" name="Text Box 18"/>
            <p:cNvSpPr txBox="1">
              <a:spLocks noChangeArrowheads="1"/>
            </p:cNvSpPr>
            <p:nvPr/>
          </p:nvSpPr>
          <p:spPr bwMode="auto">
            <a:xfrm>
              <a:off x="1728" y="3024"/>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決定済</a:t>
              </a:r>
            </a:p>
          </p:txBody>
        </p:sp>
        <p:sp>
          <p:nvSpPr>
            <p:cNvPr id="218185" name="Text Box 19"/>
            <p:cNvSpPr txBox="1">
              <a:spLocks noChangeArrowheads="1"/>
            </p:cNvSpPr>
            <p:nvPr/>
          </p:nvSpPr>
          <p:spPr bwMode="auto">
            <a:xfrm>
              <a:off x="2448" y="2208"/>
              <a:ext cx="78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solidFill>
                    <a:srgbClr val="000000"/>
                  </a:solidFill>
                </a:rPr>
                <a:t>未決定</a:t>
              </a:r>
            </a:p>
          </p:txBody>
        </p:sp>
        <p:sp>
          <p:nvSpPr>
            <p:cNvPr id="218186" name="Line 20"/>
            <p:cNvSpPr>
              <a:spLocks noChangeShapeType="1"/>
            </p:cNvSpPr>
            <p:nvPr/>
          </p:nvSpPr>
          <p:spPr bwMode="auto">
            <a:xfrm flipV="1">
              <a:off x="2736" y="2592"/>
              <a:ext cx="432" cy="24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18180"/>
                                        </p:tgtEl>
                                        <p:attrNameLst>
                                          <p:attrName>style.visibility</p:attrName>
                                        </p:attrNameLst>
                                      </p:cBhvr>
                                      <p:to>
                                        <p:strVal val="visible"/>
                                      </p:to>
                                    </p:set>
                                    <p:animEffect transition="in" filter="wipe(left)">
                                      <p:cBhvr>
                                        <p:cTn id="7" dur="500"/>
                                        <p:tgtEl>
                                          <p:spTgt spid="218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上昇型解析の例</a:t>
            </a:r>
          </a:p>
        </p:txBody>
      </p:sp>
      <p:sp>
        <p:nvSpPr>
          <p:cNvPr id="222211" name="Text Box 3"/>
          <p:cNvSpPr txBox="1">
            <a:spLocks noChangeArrowheads="1"/>
          </p:cNvSpPr>
          <p:nvPr/>
        </p:nvSpPr>
        <p:spPr bwMode="auto">
          <a:xfrm>
            <a:off x="533400" y="1447800"/>
            <a:ext cx="83645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t>&lt;</a:t>
            </a:r>
            <a:r>
              <a:rPr lang="en-US" altLang="ja-JP"/>
              <a:t>namelist&gt; ::= &lt;name&gt; | &lt;namelist&gt; “,” &lt;name&gt;</a:t>
            </a:r>
          </a:p>
          <a:p>
            <a:r>
              <a:rPr lang="en-US" altLang="ja-JP"/>
              <a:t>&lt;name&gt; ::= “a” | “b” | “c”</a:t>
            </a:r>
          </a:p>
        </p:txBody>
      </p:sp>
      <p:sp>
        <p:nvSpPr>
          <p:cNvPr id="222212" name="Text Box 4"/>
          <p:cNvSpPr txBox="1">
            <a:spLocks noChangeArrowheads="1"/>
          </p:cNvSpPr>
          <p:nvPr/>
        </p:nvSpPr>
        <p:spPr bwMode="auto">
          <a:xfrm>
            <a:off x="762000" y="2590800"/>
            <a:ext cx="1152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 b, c</a:t>
            </a:r>
          </a:p>
        </p:txBody>
      </p:sp>
      <p:sp>
        <p:nvSpPr>
          <p:cNvPr id="222213" name="Text Box 5"/>
          <p:cNvSpPr txBox="1">
            <a:spLocks noChangeArrowheads="1"/>
          </p:cNvSpPr>
          <p:nvPr/>
        </p:nvSpPr>
        <p:spPr bwMode="auto">
          <a:xfrm>
            <a:off x="2057400" y="2590800"/>
            <a:ext cx="31654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 “,” “b” “,” “c”</a:t>
            </a:r>
          </a:p>
        </p:txBody>
      </p:sp>
      <p:sp>
        <p:nvSpPr>
          <p:cNvPr id="222214" name="Text Box 6"/>
          <p:cNvSpPr txBox="1">
            <a:spLocks noChangeArrowheads="1"/>
          </p:cNvSpPr>
          <p:nvPr/>
        </p:nvSpPr>
        <p:spPr bwMode="auto">
          <a:xfrm>
            <a:off x="2133600" y="3124200"/>
            <a:ext cx="44688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name&gt; “,” “b” “,” “c”</a:t>
            </a:r>
          </a:p>
        </p:txBody>
      </p:sp>
      <p:sp>
        <p:nvSpPr>
          <p:cNvPr id="222215" name="Text Box 7"/>
          <p:cNvSpPr txBox="1">
            <a:spLocks noChangeArrowheads="1"/>
          </p:cNvSpPr>
          <p:nvPr/>
        </p:nvSpPr>
        <p:spPr bwMode="auto">
          <a:xfrm>
            <a:off x="2133600" y="3657600"/>
            <a:ext cx="4965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namelist&gt; “,” “b” “,” “c”</a:t>
            </a:r>
          </a:p>
        </p:txBody>
      </p:sp>
      <p:sp>
        <p:nvSpPr>
          <p:cNvPr id="222216" name="Text Box 8"/>
          <p:cNvSpPr txBox="1">
            <a:spLocks noChangeArrowheads="1"/>
          </p:cNvSpPr>
          <p:nvPr/>
        </p:nvSpPr>
        <p:spPr bwMode="auto">
          <a:xfrm>
            <a:off x="2133600" y="4191000"/>
            <a:ext cx="57388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namelist&gt; “,” &lt;name&gt; “,” “c”</a:t>
            </a:r>
          </a:p>
        </p:txBody>
      </p:sp>
      <p:sp>
        <p:nvSpPr>
          <p:cNvPr id="222217" name="Text Box 9"/>
          <p:cNvSpPr txBox="1">
            <a:spLocks noChangeArrowheads="1"/>
          </p:cNvSpPr>
          <p:nvPr/>
        </p:nvSpPr>
        <p:spPr bwMode="auto">
          <a:xfrm>
            <a:off x="2133600" y="4724400"/>
            <a:ext cx="3733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namelist&gt; “,” “c”</a:t>
            </a:r>
          </a:p>
        </p:txBody>
      </p:sp>
      <p:sp>
        <p:nvSpPr>
          <p:cNvPr id="222218" name="Text Box 10"/>
          <p:cNvSpPr txBox="1">
            <a:spLocks noChangeArrowheads="1"/>
          </p:cNvSpPr>
          <p:nvPr/>
        </p:nvSpPr>
        <p:spPr bwMode="auto">
          <a:xfrm>
            <a:off x="2133600" y="5257800"/>
            <a:ext cx="4529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namelist&gt; “,” &lt;name&gt;</a:t>
            </a:r>
          </a:p>
        </p:txBody>
      </p:sp>
      <p:sp>
        <p:nvSpPr>
          <p:cNvPr id="222219" name="Text Box 11"/>
          <p:cNvSpPr txBox="1">
            <a:spLocks noChangeArrowheads="1"/>
          </p:cNvSpPr>
          <p:nvPr/>
        </p:nvSpPr>
        <p:spPr bwMode="auto">
          <a:xfrm>
            <a:off x="2133600" y="5791200"/>
            <a:ext cx="2524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&lt;</a:t>
            </a:r>
            <a:r>
              <a:rPr lang="en-US" altLang="ja-JP"/>
              <a:t>namelist&gt;</a:t>
            </a:r>
          </a:p>
        </p:txBody>
      </p:sp>
      <p:sp>
        <p:nvSpPr>
          <p:cNvPr id="222220" name="Text Box 12"/>
          <p:cNvSpPr txBox="1">
            <a:spLocks noChangeArrowheads="1"/>
          </p:cNvSpPr>
          <p:nvPr/>
        </p:nvSpPr>
        <p:spPr bwMode="auto">
          <a:xfrm>
            <a:off x="5562600" y="6019800"/>
            <a:ext cx="33940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&lt;namelist&gt; </a:t>
            </a:r>
            <a:r>
              <a:rPr lang="ja-JP" altLang="en-US"/>
              <a:t>⇒ </a:t>
            </a:r>
            <a:r>
              <a:rPr lang="en-US" altLang="ja-JP"/>
              <a:t>a,b,c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2212"/>
                                        </p:tgtEl>
                                        <p:attrNameLst>
                                          <p:attrName>style.visibility</p:attrName>
                                        </p:attrNameLst>
                                      </p:cBhvr>
                                      <p:to>
                                        <p:strVal val="visible"/>
                                      </p:to>
                                    </p:set>
                                    <p:animEffect transition="in" filter="checkerboard(across)">
                                      <p:cBhvr>
                                        <p:cTn id="7" dur="500"/>
                                        <p:tgtEl>
                                          <p:spTgt spid="2222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2213"/>
                                        </p:tgtEl>
                                        <p:attrNameLst>
                                          <p:attrName>style.visibility</p:attrName>
                                        </p:attrNameLst>
                                      </p:cBhvr>
                                      <p:to>
                                        <p:strVal val="visible"/>
                                      </p:to>
                                    </p:set>
                                    <p:animEffect transition="in" filter="wipe(left)">
                                      <p:cBhvr>
                                        <p:cTn id="12" dur="500"/>
                                        <p:tgtEl>
                                          <p:spTgt spid="2222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2214"/>
                                        </p:tgtEl>
                                        <p:attrNameLst>
                                          <p:attrName>style.visibility</p:attrName>
                                        </p:attrNameLst>
                                      </p:cBhvr>
                                      <p:to>
                                        <p:strVal val="visible"/>
                                      </p:to>
                                    </p:set>
                                    <p:animEffect transition="in" filter="wipe(left)">
                                      <p:cBhvr>
                                        <p:cTn id="17" dur="500"/>
                                        <p:tgtEl>
                                          <p:spTgt spid="2222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2215"/>
                                        </p:tgtEl>
                                        <p:attrNameLst>
                                          <p:attrName>style.visibility</p:attrName>
                                        </p:attrNameLst>
                                      </p:cBhvr>
                                      <p:to>
                                        <p:strVal val="visible"/>
                                      </p:to>
                                    </p:set>
                                    <p:animEffect transition="in" filter="wipe(left)">
                                      <p:cBhvr>
                                        <p:cTn id="22" dur="500"/>
                                        <p:tgtEl>
                                          <p:spTgt spid="2222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2216"/>
                                        </p:tgtEl>
                                        <p:attrNameLst>
                                          <p:attrName>style.visibility</p:attrName>
                                        </p:attrNameLst>
                                      </p:cBhvr>
                                      <p:to>
                                        <p:strVal val="visible"/>
                                      </p:to>
                                    </p:set>
                                    <p:animEffect transition="in" filter="wipe(left)">
                                      <p:cBhvr>
                                        <p:cTn id="27" dur="500"/>
                                        <p:tgtEl>
                                          <p:spTgt spid="2222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2217"/>
                                        </p:tgtEl>
                                        <p:attrNameLst>
                                          <p:attrName>style.visibility</p:attrName>
                                        </p:attrNameLst>
                                      </p:cBhvr>
                                      <p:to>
                                        <p:strVal val="visible"/>
                                      </p:to>
                                    </p:set>
                                    <p:animEffect transition="in" filter="wipe(left)">
                                      <p:cBhvr>
                                        <p:cTn id="32" dur="500"/>
                                        <p:tgtEl>
                                          <p:spTgt spid="2222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2218"/>
                                        </p:tgtEl>
                                        <p:attrNameLst>
                                          <p:attrName>style.visibility</p:attrName>
                                        </p:attrNameLst>
                                      </p:cBhvr>
                                      <p:to>
                                        <p:strVal val="visible"/>
                                      </p:to>
                                    </p:set>
                                    <p:animEffect transition="in" filter="wipe(left)">
                                      <p:cBhvr>
                                        <p:cTn id="37" dur="500"/>
                                        <p:tgtEl>
                                          <p:spTgt spid="2222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22219"/>
                                        </p:tgtEl>
                                        <p:attrNameLst>
                                          <p:attrName>style.visibility</p:attrName>
                                        </p:attrNameLst>
                                      </p:cBhvr>
                                      <p:to>
                                        <p:strVal val="visible"/>
                                      </p:to>
                                    </p:set>
                                    <p:animEffect transition="in" filter="wipe(left)">
                                      <p:cBhvr>
                                        <p:cTn id="42" dur="500"/>
                                        <p:tgtEl>
                                          <p:spTgt spid="2222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22220"/>
                                        </p:tgtEl>
                                        <p:attrNameLst>
                                          <p:attrName>style.visibility</p:attrName>
                                        </p:attrNameLst>
                                      </p:cBhvr>
                                      <p:to>
                                        <p:strVal val="visible"/>
                                      </p:to>
                                    </p:set>
                                    <p:animEffect transition="in" filter="checkerboard(across)">
                                      <p:cBhvr>
                                        <p:cTn id="47" dur="500"/>
                                        <p:tgtEl>
                                          <p:spTgt spid="222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autoUpdateAnimBg="0"/>
      <p:bldP spid="222213" grpId="0" autoUpdateAnimBg="0"/>
      <p:bldP spid="222214" grpId="0" autoUpdateAnimBg="0"/>
      <p:bldP spid="222215" grpId="0" autoUpdateAnimBg="0"/>
      <p:bldP spid="222216" grpId="0" autoUpdateAnimBg="0"/>
      <p:bldP spid="222217" grpId="0" autoUpdateAnimBg="0"/>
      <p:bldP spid="222218" grpId="0" autoUpdateAnimBg="0"/>
      <p:bldP spid="222219" grpId="0" autoUpdateAnimBg="0"/>
      <p:bldP spid="222220"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a:t>
            </a:r>
          </a:p>
        </p:txBody>
      </p:sp>
      <p:graphicFrame>
        <p:nvGraphicFramePr>
          <p:cNvPr id="262163" name="Group 19"/>
          <p:cNvGraphicFramePr>
            <a:graphicFrameLocks noGrp="1"/>
          </p:cNvGraphicFramePr>
          <p:nvPr/>
        </p:nvGraphicFramePr>
        <p:xfrm>
          <a:off x="381000" y="2133600"/>
          <a:ext cx="8382000" cy="3889248"/>
        </p:xfrm>
        <a:graphic>
          <a:graphicData uri="http://schemas.openxmlformats.org/drawingml/2006/table">
            <a:tbl>
              <a:tblPr/>
              <a:tblGrid>
                <a:gridCol w="27432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6477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下降型解析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(top-down parsing)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再帰下降解析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recursive descent parsing)</a:t>
                      </a:r>
                    </a:p>
                  </a:txBody>
                  <a:tcPr marL="1143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0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LL</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Left to right scan &amp; Left most derivation)</a:t>
                      </a:r>
                    </a:p>
                  </a:txBody>
                  <a:tcPr marL="1143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700">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上昇型解析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bottom-up parsing)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演算子順位構文解析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operator precedence parsing)</a:t>
                      </a:r>
                    </a:p>
                  </a:txBody>
                  <a:tcPr marL="1143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7700">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LR</a:t>
                      </a: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Left to right scan &amp; Right most derivation) </a:t>
                      </a:r>
                    </a:p>
                  </a:txBody>
                  <a:tcPr marL="1143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262166" name="Group 22"/>
          <p:cNvGrpSpPr>
            <a:grpSpLocks/>
          </p:cNvGrpSpPr>
          <p:nvPr/>
        </p:nvGrpSpPr>
        <p:grpSpPr bwMode="auto">
          <a:xfrm>
            <a:off x="3200400" y="1371600"/>
            <a:ext cx="5486400" cy="1676400"/>
            <a:chOff x="2016" y="864"/>
            <a:chExt cx="3456" cy="1056"/>
          </a:xfrm>
        </p:grpSpPr>
        <p:sp>
          <p:nvSpPr>
            <p:cNvPr id="262162" name="AutoShape 18"/>
            <p:cNvSpPr>
              <a:spLocks noChangeArrowheads="1"/>
            </p:cNvSpPr>
            <p:nvPr/>
          </p:nvSpPr>
          <p:spPr bwMode="auto">
            <a:xfrm>
              <a:off x="2016" y="1392"/>
              <a:ext cx="3408" cy="528"/>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62165" name="AutoShape 21"/>
            <p:cNvSpPr>
              <a:spLocks noChangeArrowheads="1"/>
            </p:cNvSpPr>
            <p:nvPr/>
          </p:nvSpPr>
          <p:spPr bwMode="auto">
            <a:xfrm>
              <a:off x="2544" y="864"/>
              <a:ext cx="2928" cy="336"/>
            </a:xfrm>
            <a:prstGeom prst="wedgeRoundRectCallout">
              <a:avLst>
                <a:gd name="adj1" fmla="val -28278"/>
                <a:gd name="adj2" fmla="val 9672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情報システムプロジェクト</a:t>
              </a:r>
              <a:r>
                <a:rPr lang="en-US" altLang="ja-JP" sz="2000"/>
                <a:t>I </a:t>
              </a:r>
              <a:r>
                <a:rPr lang="ja-JP" altLang="en-US" sz="2000"/>
                <a:t>の構文解析</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62166"/>
                                        </p:tgtEl>
                                        <p:attrNameLst>
                                          <p:attrName>style.visibility</p:attrName>
                                        </p:attrNameLst>
                                      </p:cBhvr>
                                      <p:to>
                                        <p:strVal val="visible"/>
                                      </p:to>
                                    </p:set>
                                    <p:animEffect transition="in" filter="checkerboard(across)">
                                      <p:cBhvr>
                                        <p:cTn id="7" dur="500"/>
                                        <p:tgtEl>
                                          <p:spTgt spid="262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ja-JP" altLang="en-US">
                <a:effectLst/>
              </a:rPr>
              <a:t>最左導出(</a:t>
            </a:r>
            <a:r>
              <a:rPr lang="en-US" altLang="ja-JP">
                <a:effectLst/>
              </a:rPr>
              <a:t>left most derivation)</a:t>
            </a:r>
          </a:p>
        </p:txBody>
      </p:sp>
      <p:sp>
        <p:nvSpPr>
          <p:cNvPr id="35843" name="Rectangle 3"/>
          <p:cNvSpPr>
            <a:spLocks noGrp="1" noChangeArrowheads="1"/>
          </p:cNvSpPr>
          <p:nvPr>
            <p:ph type="body" idx="1"/>
          </p:nvPr>
        </p:nvSpPr>
        <p:spPr>
          <a:xfrm>
            <a:off x="1066800" y="1600200"/>
            <a:ext cx="7620000" cy="762000"/>
          </a:xfrm>
          <a:noFill/>
          <a:extLst>
            <a:ext uri="{909E8E84-426E-40DD-AFC4-6F175D3DCCD1}">
              <a14:hiddenFill xmlns:a14="http://schemas.microsoft.com/office/drawing/2010/main">
                <a:solidFill>
                  <a:srgbClr val="FFFFFF"/>
                </a:solidFill>
              </a14:hiddenFill>
            </a:ext>
          </a:extLst>
        </p:spPr>
        <p:txBody>
          <a:bodyPr/>
          <a:lstStyle/>
          <a:p>
            <a:r>
              <a:rPr lang="ja-JP" altLang="en-US">
                <a:effectLst/>
              </a:rPr>
              <a:t>一番左にある非終端記号から置き換える</a:t>
            </a:r>
          </a:p>
        </p:txBody>
      </p:sp>
      <p:sp>
        <p:nvSpPr>
          <p:cNvPr id="92164" name="Text Box 4"/>
          <p:cNvSpPr txBox="1">
            <a:spLocks noChangeArrowheads="1"/>
          </p:cNvSpPr>
          <p:nvPr/>
        </p:nvSpPr>
        <p:spPr bwMode="auto">
          <a:xfrm>
            <a:off x="838200" y="2286000"/>
            <a:ext cx="785812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a:t>例 : </a:t>
            </a:r>
            <a:r>
              <a:rPr lang="en-US" altLang="ja-JP" b="1"/>
              <a:t>N</a:t>
            </a:r>
            <a:r>
              <a:rPr lang="en-US" altLang="ja-JP"/>
              <a:t>={S,A,B,C,D}</a:t>
            </a:r>
          </a:p>
          <a:p>
            <a:pPr eaLnBrk="1" hangingPunct="1">
              <a:spcBef>
                <a:spcPct val="0"/>
              </a:spcBef>
              <a:buClrTx/>
              <a:buSzTx/>
              <a:buFontTx/>
              <a:buNone/>
            </a:pPr>
            <a:r>
              <a:rPr lang="en-US" altLang="ja-JP"/>
              <a:t>       </a:t>
            </a:r>
            <a:r>
              <a:rPr lang="en-US" altLang="ja-JP" b="1"/>
              <a:t>T</a:t>
            </a:r>
            <a:r>
              <a:rPr lang="en-US" altLang="ja-JP"/>
              <a:t>={a,b,c,d}</a:t>
            </a:r>
          </a:p>
          <a:p>
            <a:pPr eaLnBrk="1" hangingPunct="1">
              <a:spcBef>
                <a:spcPct val="0"/>
              </a:spcBef>
              <a:buClrTx/>
              <a:buSzTx/>
              <a:buFontTx/>
              <a:buNone/>
            </a:pPr>
            <a:r>
              <a:rPr lang="en-US" altLang="ja-JP"/>
              <a:t>       </a:t>
            </a:r>
            <a:r>
              <a:rPr lang="en-US" altLang="ja-JP" b="1"/>
              <a:t>P</a:t>
            </a:r>
            <a:r>
              <a:rPr lang="en-US" altLang="ja-JP"/>
              <a:t>={S</a:t>
            </a:r>
            <a:r>
              <a:rPr lang="ja-JP" altLang="en-US"/>
              <a:t>→</a:t>
            </a:r>
            <a:r>
              <a:rPr lang="en-US" altLang="ja-JP"/>
              <a:t>ABC, A</a:t>
            </a:r>
            <a:r>
              <a:rPr lang="ja-JP" altLang="en-US"/>
              <a:t>→</a:t>
            </a:r>
            <a:r>
              <a:rPr lang="en-US" altLang="ja-JP"/>
              <a:t>a, B</a:t>
            </a:r>
            <a:r>
              <a:rPr lang="ja-JP" altLang="en-US"/>
              <a:t>→</a:t>
            </a:r>
            <a:r>
              <a:rPr lang="en-US" altLang="ja-JP"/>
              <a:t>bD, C</a:t>
            </a:r>
            <a:r>
              <a:rPr lang="ja-JP" altLang="en-US"/>
              <a:t>→</a:t>
            </a:r>
            <a:r>
              <a:rPr lang="en-US" altLang="ja-JP"/>
              <a:t>c, D</a:t>
            </a:r>
            <a:r>
              <a:rPr lang="ja-JP" altLang="en-US"/>
              <a:t>→</a:t>
            </a:r>
            <a:r>
              <a:rPr lang="en-US" altLang="ja-JP"/>
              <a:t>d}</a:t>
            </a:r>
          </a:p>
        </p:txBody>
      </p:sp>
      <p:sp>
        <p:nvSpPr>
          <p:cNvPr id="92165" name="Text Box 5"/>
          <p:cNvSpPr txBox="1">
            <a:spLocks noChangeArrowheads="1"/>
          </p:cNvSpPr>
          <p:nvPr/>
        </p:nvSpPr>
        <p:spPr bwMode="auto">
          <a:xfrm>
            <a:off x="1143000" y="3886200"/>
            <a:ext cx="1686978"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b="1" dirty="0">
                <a:solidFill>
                  <a:srgbClr val="00FF00"/>
                </a:solidFill>
              </a:rPr>
              <a:t>S</a:t>
            </a:r>
            <a:r>
              <a:rPr lang="ja-JP" altLang="en-US" dirty="0"/>
              <a:t>→</a:t>
            </a:r>
            <a:r>
              <a:rPr lang="en-US" altLang="ja-JP" b="1" dirty="0">
                <a:solidFill>
                  <a:srgbClr val="00FF00"/>
                </a:solidFill>
              </a:rPr>
              <a:t>ABC</a:t>
            </a:r>
          </a:p>
        </p:txBody>
      </p:sp>
      <p:sp>
        <p:nvSpPr>
          <p:cNvPr id="92166" name="Text Box 6"/>
          <p:cNvSpPr txBox="1">
            <a:spLocks noChangeArrowheads="1"/>
          </p:cNvSpPr>
          <p:nvPr/>
        </p:nvSpPr>
        <p:spPr bwMode="auto">
          <a:xfrm>
            <a:off x="1828800" y="4343400"/>
            <a:ext cx="2190321"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b="1" dirty="0">
                <a:solidFill>
                  <a:srgbClr val="00FF00"/>
                </a:solidFill>
              </a:rPr>
              <a:t>A</a:t>
            </a:r>
            <a:r>
              <a:rPr lang="en-US" altLang="ja-JP" dirty="0"/>
              <a:t>BC</a:t>
            </a:r>
            <a:r>
              <a:rPr lang="ja-JP" altLang="en-US" dirty="0"/>
              <a:t>→</a:t>
            </a:r>
            <a:r>
              <a:rPr lang="en-US" altLang="ja-JP" b="1" dirty="0" err="1">
                <a:solidFill>
                  <a:srgbClr val="00FF00"/>
                </a:solidFill>
              </a:rPr>
              <a:t>a</a:t>
            </a:r>
            <a:r>
              <a:rPr lang="en-US" altLang="ja-JP" dirty="0" err="1"/>
              <a:t>BC</a:t>
            </a:r>
            <a:endParaRPr lang="en-US" altLang="ja-JP" dirty="0"/>
          </a:p>
        </p:txBody>
      </p:sp>
      <p:sp>
        <p:nvSpPr>
          <p:cNvPr id="92167" name="Text Box 7"/>
          <p:cNvSpPr txBox="1">
            <a:spLocks noChangeArrowheads="1"/>
          </p:cNvSpPr>
          <p:nvPr/>
        </p:nvSpPr>
        <p:spPr bwMode="auto">
          <a:xfrm>
            <a:off x="3048000" y="4800600"/>
            <a:ext cx="2304134"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a</a:t>
            </a:r>
            <a:r>
              <a:rPr lang="en-US" altLang="ja-JP" b="1" dirty="0" err="1">
                <a:solidFill>
                  <a:srgbClr val="00FF00"/>
                </a:solidFill>
              </a:rPr>
              <a:t>B</a:t>
            </a:r>
            <a:r>
              <a:rPr lang="en-US" altLang="ja-JP" dirty="0" err="1"/>
              <a:t>C</a:t>
            </a:r>
            <a:r>
              <a:rPr lang="ja-JP" altLang="en-US" dirty="0"/>
              <a:t>→</a:t>
            </a:r>
            <a:r>
              <a:rPr lang="en-US" altLang="ja-JP" dirty="0" err="1"/>
              <a:t>a</a:t>
            </a:r>
            <a:r>
              <a:rPr lang="en-US" altLang="ja-JP" b="1" dirty="0" err="1">
                <a:solidFill>
                  <a:srgbClr val="00FF00"/>
                </a:solidFill>
              </a:rPr>
              <a:t>bD</a:t>
            </a:r>
            <a:r>
              <a:rPr lang="en-US" altLang="ja-JP" dirty="0" err="1"/>
              <a:t>C</a:t>
            </a:r>
            <a:endParaRPr lang="en-US" altLang="ja-JP" dirty="0"/>
          </a:p>
        </p:txBody>
      </p:sp>
      <p:sp>
        <p:nvSpPr>
          <p:cNvPr id="92168" name="Text Box 8"/>
          <p:cNvSpPr txBox="1">
            <a:spLocks noChangeArrowheads="1"/>
          </p:cNvSpPr>
          <p:nvPr/>
        </p:nvSpPr>
        <p:spPr bwMode="auto">
          <a:xfrm>
            <a:off x="4191000" y="5257800"/>
            <a:ext cx="2440389"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ab</a:t>
            </a:r>
            <a:r>
              <a:rPr lang="en-US" altLang="ja-JP" b="1" dirty="0" err="1">
                <a:solidFill>
                  <a:srgbClr val="00FF00"/>
                </a:solidFill>
              </a:rPr>
              <a:t>D</a:t>
            </a:r>
            <a:r>
              <a:rPr lang="en-US" altLang="ja-JP" dirty="0" err="1"/>
              <a:t>C</a:t>
            </a:r>
            <a:r>
              <a:rPr lang="ja-JP" altLang="en-US" dirty="0"/>
              <a:t>→</a:t>
            </a:r>
            <a:r>
              <a:rPr lang="en-US" altLang="ja-JP" dirty="0" err="1"/>
              <a:t>ab</a:t>
            </a:r>
            <a:r>
              <a:rPr lang="en-US" altLang="ja-JP" b="1" dirty="0" err="1">
                <a:solidFill>
                  <a:srgbClr val="00FF00"/>
                </a:solidFill>
              </a:rPr>
              <a:t>d</a:t>
            </a:r>
            <a:r>
              <a:rPr lang="en-US" altLang="ja-JP" dirty="0" err="1"/>
              <a:t>C</a:t>
            </a:r>
            <a:endParaRPr lang="en-US" altLang="ja-JP" dirty="0"/>
          </a:p>
        </p:txBody>
      </p:sp>
      <p:sp>
        <p:nvSpPr>
          <p:cNvPr id="92169" name="Text Box 9"/>
          <p:cNvSpPr txBox="1">
            <a:spLocks noChangeArrowheads="1"/>
          </p:cNvSpPr>
          <p:nvPr/>
        </p:nvSpPr>
        <p:spPr bwMode="auto">
          <a:xfrm>
            <a:off x="5562600" y="5715000"/>
            <a:ext cx="2257647"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err="1"/>
              <a:t>abd</a:t>
            </a:r>
            <a:r>
              <a:rPr lang="en-US" altLang="ja-JP" b="1" dirty="0" err="1">
                <a:solidFill>
                  <a:srgbClr val="00FF00"/>
                </a:solidFill>
              </a:rPr>
              <a:t>C</a:t>
            </a:r>
            <a:r>
              <a:rPr lang="ja-JP" altLang="en-US" dirty="0"/>
              <a:t>→</a:t>
            </a:r>
            <a:r>
              <a:rPr lang="en-US" altLang="ja-JP" dirty="0" err="1"/>
              <a:t>abd</a:t>
            </a:r>
            <a:r>
              <a:rPr lang="en-US" altLang="ja-JP" b="1" dirty="0" err="1">
                <a:solidFill>
                  <a:srgbClr val="00FF00"/>
                </a:solidFill>
              </a:rPr>
              <a:t>c</a:t>
            </a:r>
            <a:endParaRPr lang="en-US" altLang="ja-JP" dirty="0">
              <a:solidFill>
                <a:srgbClr val="00FF00"/>
              </a:solidFill>
            </a:endParaRPr>
          </a:p>
        </p:txBody>
      </p:sp>
      <p:sp>
        <p:nvSpPr>
          <p:cNvPr id="92170" name="Text Box 10"/>
          <p:cNvSpPr txBox="1">
            <a:spLocks noChangeArrowheads="1"/>
          </p:cNvSpPr>
          <p:nvPr/>
        </p:nvSpPr>
        <p:spPr bwMode="auto">
          <a:xfrm>
            <a:off x="3251200" y="6276975"/>
            <a:ext cx="5891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dirty="0"/>
              <a:t>⇔最右導出(</a:t>
            </a:r>
            <a:r>
              <a:rPr lang="en-US" altLang="ja-JP" dirty="0"/>
              <a:t>right most derivation)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170"/>
                                        </p:tgtEl>
                                        <p:attrNameLst>
                                          <p:attrName>style.visibility</p:attrName>
                                        </p:attrNameLst>
                                      </p:cBhvr>
                                      <p:to>
                                        <p:strVal val="visible"/>
                                      </p:to>
                                    </p:set>
                                    <p:animEffect transition="in" filter="checkerboard(across)">
                                      <p:cBhvr>
                                        <p:cTn id="7" dur="500"/>
                                        <p:tgtEl>
                                          <p:spTgt spid="9217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2164"/>
                                        </p:tgtEl>
                                        <p:attrNameLst>
                                          <p:attrName>style.visibility</p:attrName>
                                        </p:attrNameLst>
                                      </p:cBhvr>
                                      <p:to>
                                        <p:strVal val="visible"/>
                                      </p:to>
                                    </p:set>
                                    <p:animEffect transition="in" filter="checkerboard(across)">
                                      <p:cBhvr>
                                        <p:cTn id="12" dur="500"/>
                                        <p:tgtEl>
                                          <p:spTgt spid="9216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2165"/>
                                        </p:tgtEl>
                                        <p:attrNameLst>
                                          <p:attrName>style.visibility</p:attrName>
                                        </p:attrNameLst>
                                      </p:cBhvr>
                                      <p:to>
                                        <p:strVal val="visible"/>
                                      </p:to>
                                    </p:set>
                                    <p:anim calcmode="lin" valueType="num">
                                      <p:cBhvr additive="base">
                                        <p:cTn id="17" dur="500" fill="hold"/>
                                        <p:tgtEl>
                                          <p:spTgt spid="92165"/>
                                        </p:tgtEl>
                                        <p:attrNameLst>
                                          <p:attrName>ppt_x</p:attrName>
                                        </p:attrNameLst>
                                      </p:cBhvr>
                                      <p:tavLst>
                                        <p:tav tm="0">
                                          <p:val>
                                            <p:strVal val="#ppt_x"/>
                                          </p:val>
                                        </p:tav>
                                        <p:tav tm="100000">
                                          <p:val>
                                            <p:strVal val="#ppt_x"/>
                                          </p:val>
                                        </p:tav>
                                      </p:tavLst>
                                    </p:anim>
                                    <p:anim calcmode="lin" valueType="num">
                                      <p:cBhvr additive="base">
                                        <p:cTn id="18" dur="500" fill="hold"/>
                                        <p:tgtEl>
                                          <p:spTgt spid="9216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2166"/>
                                        </p:tgtEl>
                                        <p:attrNameLst>
                                          <p:attrName>style.visibility</p:attrName>
                                        </p:attrNameLst>
                                      </p:cBhvr>
                                      <p:to>
                                        <p:strVal val="visible"/>
                                      </p:to>
                                    </p:set>
                                    <p:anim calcmode="lin" valueType="num">
                                      <p:cBhvr additive="base">
                                        <p:cTn id="23" dur="500" fill="hold"/>
                                        <p:tgtEl>
                                          <p:spTgt spid="92166"/>
                                        </p:tgtEl>
                                        <p:attrNameLst>
                                          <p:attrName>ppt_x</p:attrName>
                                        </p:attrNameLst>
                                      </p:cBhvr>
                                      <p:tavLst>
                                        <p:tav tm="0">
                                          <p:val>
                                            <p:strVal val="#ppt_x"/>
                                          </p:val>
                                        </p:tav>
                                        <p:tav tm="100000">
                                          <p:val>
                                            <p:strVal val="#ppt_x"/>
                                          </p:val>
                                        </p:tav>
                                      </p:tavLst>
                                    </p:anim>
                                    <p:anim calcmode="lin" valueType="num">
                                      <p:cBhvr additive="base">
                                        <p:cTn id="24" dur="500" fill="hold"/>
                                        <p:tgtEl>
                                          <p:spTgt spid="9216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2167"/>
                                        </p:tgtEl>
                                        <p:attrNameLst>
                                          <p:attrName>style.visibility</p:attrName>
                                        </p:attrNameLst>
                                      </p:cBhvr>
                                      <p:to>
                                        <p:strVal val="visible"/>
                                      </p:to>
                                    </p:set>
                                    <p:anim calcmode="lin" valueType="num">
                                      <p:cBhvr additive="base">
                                        <p:cTn id="29" dur="500" fill="hold"/>
                                        <p:tgtEl>
                                          <p:spTgt spid="92167"/>
                                        </p:tgtEl>
                                        <p:attrNameLst>
                                          <p:attrName>ppt_x</p:attrName>
                                        </p:attrNameLst>
                                      </p:cBhvr>
                                      <p:tavLst>
                                        <p:tav tm="0">
                                          <p:val>
                                            <p:strVal val="#ppt_x"/>
                                          </p:val>
                                        </p:tav>
                                        <p:tav tm="100000">
                                          <p:val>
                                            <p:strVal val="#ppt_x"/>
                                          </p:val>
                                        </p:tav>
                                      </p:tavLst>
                                    </p:anim>
                                    <p:anim calcmode="lin" valueType="num">
                                      <p:cBhvr additive="base">
                                        <p:cTn id="30" dur="500" fill="hold"/>
                                        <p:tgtEl>
                                          <p:spTgt spid="9216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2168"/>
                                        </p:tgtEl>
                                        <p:attrNameLst>
                                          <p:attrName>style.visibility</p:attrName>
                                        </p:attrNameLst>
                                      </p:cBhvr>
                                      <p:to>
                                        <p:strVal val="visible"/>
                                      </p:to>
                                    </p:set>
                                    <p:anim calcmode="lin" valueType="num">
                                      <p:cBhvr additive="base">
                                        <p:cTn id="35" dur="500" fill="hold"/>
                                        <p:tgtEl>
                                          <p:spTgt spid="92168"/>
                                        </p:tgtEl>
                                        <p:attrNameLst>
                                          <p:attrName>ppt_x</p:attrName>
                                        </p:attrNameLst>
                                      </p:cBhvr>
                                      <p:tavLst>
                                        <p:tav tm="0">
                                          <p:val>
                                            <p:strVal val="#ppt_x"/>
                                          </p:val>
                                        </p:tav>
                                        <p:tav tm="100000">
                                          <p:val>
                                            <p:strVal val="#ppt_x"/>
                                          </p:val>
                                        </p:tav>
                                      </p:tavLst>
                                    </p:anim>
                                    <p:anim calcmode="lin" valueType="num">
                                      <p:cBhvr additive="base">
                                        <p:cTn id="36" dur="500" fill="hold"/>
                                        <p:tgtEl>
                                          <p:spTgt spid="9216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2169"/>
                                        </p:tgtEl>
                                        <p:attrNameLst>
                                          <p:attrName>style.visibility</p:attrName>
                                        </p:attrNameLst>
                                      </p:cBhvr>
                                      <p:to>
                                        <p:strVal val="visible"/>
                                      </p:to>
                                    </p:set>
                                    <p:anim calcmode="lin" valueType="num">
                                      <p:cBhvr additive="base">
                                        <p:cTn id="41" dur="500" fill="hold"/>
                                        <p:tgtEl>
                                          <p:spTgt spid="92169"/>
                                        </p:tgtEl>
                                        <p:attrNameLst>
                                          <p:attrName>ppt_x</p:attrName>
                                        </p:attrNameLst>
                                      </p:cBhvr>
                                      <p:tavLst>
                                        <p:tav tm="0">
                                          <p:val>
                                            <p:strVal val="#ppt_x"/>
                                          </p:val>
                                        </p:tav>
                                        <p:tav tm="100000">
                                          <p:val>
                                            <p:strVal val="#ppt_x"/>
                                          </p:val>
                                        </p:tav>
                                      </p:tavLst>
                                    </p:anim>
                                    <p:anim calcmode="lin" valueType="num">
                                      <p:cBhvr additive="base">
                                        <p:cTn id="42" dur="500" fill="hold"/>
                                        <p:tgtEl>
                                          <p:spTgt spid="921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utoUpdateAnimBg="0"/>
      <p:bldP spid="92165" grpId="0" autoUpdateAnimBg="0"/>
      <p:bldP spid="92166" grpId="0" autoUpdateAnimBg="0"/>
      <p:bldP spid="92167" grpId="0" autoUpdateAnimBg="0"/>
      <p:bldP spid="92168" grpId="0" autoUpdateAnimBg="0"/>
      <p:bldP spid="92169" grpId="0" autoUpdateAnimBg="0"/>
      <p:bldP spid="9217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ja-JP" altLang="en-US">
                <a:effectLst/>
              </a:rPr>
              <a:t>最左導出の利点</a:t>
            </a:r>
          </a:p>
        </p:txBody>
      </p:sp>
      <p:sp>
        <p:nvSpPr>
          <p:cNvPr id="36867" name="Rectangle 3"/>
          <p:cNvSpPr>
            <a:spLocks noGrp="1" noChangeArrowheads="1"/>
          </p:cNvSpPr>
          <p:nvPr>
            <p:ph type="body" idx="1"/>
          </p:nvPr>
        </p:nvSpPr>
        <p:spPr>
          <a:xfrm>
            <a:off x="1066800" y="1981200"/>
            <a:ext cx="7543800" cy="1143000"/>
          </a:xfrm>
          <a:noFill/>
          <a:extLst>
            <a:ext uri="{909E8E84-426E-40DD-AFC4-6F175D3DCCD1}">
              <a14:hiddenFill xmlns:a14="http://schemas.microsoft.com/office/drawing/2010/main">
                <a:solidFill>
                  <a:srgbClr val="FFFFFF"/>
                </a:solidFill>
              </a14:hiddenFill>
            </a:ext>
          </a:extLst>
        </p:spPr>
        <p:txBody>
          <a:bodyPr/>
          <a:lstStyle/>
          <a:p>
            <a:r>
              <a:rPr lang="ja-JP" altLang="en-US">
                <a:effectLst/>
              </a:rPr>
              <a:t>左から右に順に置き換えていけばいい</a:t>
            </a:r>
          </a:p>
          <a:p>
            <a:pPr lvl="1"/>
            <a:r>
              <a:rPr lang="ja-JP" altLang="en-US">
                <a:effectLst/>
              </a:rPr>
              <a:t>左に戻る必要が無い</a:t>
            </a:r>
          </a:p>
        </p:txBody>
      </p:sp>
      <p:sp>
        <p:nvSpPr>
          <p:cNvPr id="96265" name="Text Box 9"/>
          <p:cNvSpPr txBox="1">
            <a:spLocks noChangeArrowheads="1"/>
          </p:cNvSpPr>
          <p:nvPr/>
        </p:nvSpPr>
        <p:spPr bwMode="auto">
          <a:xfrm>
            <a:off x="1119753" y="3352800"/>
            <a:ext cx="2610308"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dirty="0" err="1"/>
              <a:t>abcd</a:t>
            </a:r>
            <a:r>
              <a:rPr lang="en-US" altLang="ja-JP" dirty="0"/>
              <a:t> </a:t>
            </a:r>
            <a:r>
              <a:rPr lang="en-US" altLang="ja-JP" b="1" dirty="0" err="1">
                <a:solidFill>
                  <a:srgbClr val="00FF00"/>
                </a:solidFill>
              </a:rPr>
              <a:t>E</a:t>
            </a:r>
            <a:r>
              <a:rPr lang="en-US" altLang="ja-JP" dirty="0" err="1"/>
              <a:t>FGhIjK</a:t>
            </a:r>
            <a:endParaRPr lang="en-US" altLang="ja-JP" dirty="0"/>
          </a:p>
        </p:txBody>
      </p:sp>
      <p:grpSp>
        <p:nvGrpSpPr>
          <p:cNvPr id="2" name="Group 12"/>
          <p:cNvGrpSpPr>
            <a:grpSpLocks/>
          </p:cNvGrpSpPr>
          <p:nvPr/>
        </p:nvGrpSpPr>
        <p:grpSpPr bwMode="auto">
          <a:xfrm>
            <a:off x="2209800" y="3886200"/>
            <a:ext cx="2147888" cy="579438"/>
            <a:chOff x="1392" y="2448"/>
            <a:chExt cx="1353" cy="365"/>
          </a:xfrm>
        </p:grpSpPr>
        <p:sp>
          <p:nvSpPr>
            <p:cNvPr id="36876" name="Line 10"/>
            <p:cNvSpPr>
              <a:spLocks noChangeShapeType="1"/>
            </p:cNvSpPr>
            <p:nvPr/>
          </p:nvSpPr>
          <p:spPr bwMode="auto">
            <a:xfrm flipV="1">
              <a:off x="1392" y="2448"/>
              <a:ext cx="0" cy="28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a:p>
          </p:txBody>
        </p:sp>
        <p:sp>
          <p:nvSpPr>
            <p:cNvPr id="36877" name="Text Box 11"/>
            <p:cNvSpPr txBox="1">
              <a:spLocks noChangeArrowheads="1"/>
            </p:cNvSpPr>
            <p:nvPr/>
          </p:nvSpPr>
          <p:spPr bwMode="auto">
            <a:xfrm>
              <a:off x="1440" y="2448"/>
              <a:ext cx="1305"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これを変換</a:t>
              </a:r>
            </a:p>
          </p:txBody>
        </p:sp>
      </p:grpSp>
      <p:sp>
        <p:nvSpPr>
          <p:cNvPr id="96269" name="Text Box 13"/>
          <p:cNvSpPr txBox="1">
            <a:spLocks noChangeArrowheads="1"/>
          </p:cNvSpPr>
          <p:nvPr/>
        </p:nvSpPr>
        <p:spPr bwMode="auto">
          <a:xfrm>
            <a:off x="1131307" y="4419600"/>
            <a:ext cx="2518936"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dirty="0" err="1"/>
              <a:t>abcd</a:t>
            </a:r>
            <a:r>
              <a:rPr lang="en-US" altLang="ja-JP" b="1" dirty="0" err="1">
                <a:solidFill>
                  <a:srgbClr val="00FF00"/>
                </a:solidFill>
              </a:rPr>
              <a:t>e</a:t>
            </a:r>
            <a:r>
              <a:rPr lang="ja-JP" altLang="en-US" dirty="0"/>
              <a:t> </a:t>
            </a:r>
            <a:r>
              <a:rPr lang="en-US" altLang="ja-JP" dirty="0" err="1"/>
              <a:t>FGhIjK</a:t>
            </a:r>
            <a:endParaRPr lang="en-US" altLang="ja-JP" dirty="0"/>
          </a:p>
        </p:txBody>
      </p:sp>
      <p:grpSp>
        <p:nvGrpSpPr>
          <p:cNvPr id="3" name="Group 17"/>
          <p:cNvGrpSpPr>
            <a:grpSpLocks/>
          </p:cNvGrpSpPr>
          <p:nvPr/>
        </p:nvGrpSpPr>
        <p:grpSpPr bwMode="auto">
          <a:xfrm>
            <a:off x="1219200" y="4953000"/>
            <a:ext cx="3597275" cy="960438"/>
            <a:chOff x="768" y="3120"/>
            <a:chExt cx="2266" cy="605"/>
          </a:xfrm>
        </p:grpSpPr>
        <p:sp>
          <p:nvSpPr>
            <p:cNvPr id="36873" name="Line 14"/>
            <p:cNvSpPr>
              <a:spLocks noChangeShapeType="1"/>
            </p:cNvSpPr>
            <p:nvPr/>
          </p:nvSpPr>
          <p:spPr bwMode="auto">
            <a:xfrm>
              <a:off x="1296" y="3120"/>
              <a:ext cx="0" cy="33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lstStyle/>
            <a:p>
              <a:endParaRPr lang="ja-JP" altLang="en-US"/>
            </a:p>
          </p:txBody>
        </p:sp>
        <p:sp>
          <p:nvSpPr>
            <p:cNvPr id="36874" name="Line 15"/>
            <p:cNvSpPr>
              <a:spLocks noChangeShapeType="1"/>
            </p:cNvSpPr>
            <p:nvPr/>
          </p:nvSpPr>
          <p:spPr bwMode="auto">
            <a:xfrm flipH="1">
              <a:off x="768" y="3312"/>
              <a:ext cx="52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lstStyle/>
            <a:p>
              <a:endParaRPr lang="ja-JP" altLang="en-US"/>
            </a:p>
          </p:txBody>
        </p:sp>
        <p:sp>
          <p:nvSpPr>
            <p:cNvPr id="36875" name="Text Box 16"/>
            <p:cNvSpPr txBox="1">
              <a:spLocks noChangeArrowheads="1"/>
            </p:cNvSpPr>
            <p:nvPr/>
          </p:nvSpPr>
          <p:spPr bwMode="auto">
            <a:xfrm>
              <a:off x="768" y="3360"/>
              <a:ext cx="226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これより前は変換済</a:t>
              </a:r>
            </a:p>
          </p:txBody>
        </p:sp>
      </p:grpSp>
      <p:sp>
        <p:nvSpPr>
          <p:cNvPr id="96274" name="Text Box 18"/>
          <p:cNvSpPr txBox="1">
            <a:spLocks noChangeArrowheads="1"/>
          </p:cNvSpPr>
          <p:nvPr/>
        </p:nvSpPr>
        <p:spPr bwMode="auto">
          <a:xfrm>
            <a:off x="1371600" y="5943600"/>
            <a:ext cx="61563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⇒変換場所を左に戻す必要が無い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6265"/>
                                        </p:tgtEl>
                                        <p:attrNameLst>
                                          <p:attrName>style.visibility</p:attrName>
                                        </p:attrNameLst>
                                      </p:cBhvr>
                                      <p:to>
                                        <p:strVal val="visible"/>
                                      </p:to>
                                    </p:set>
                                    <p:animEffect transition="in" filter="checkerboard(across)">
                                      <p:cBhvr>
                                        <p:cTn id="7" dur="500"/>
                                        <p:tgtEl>
                                          <p:spTgt spid="962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6269"/>
                                        </p:tgtEl>
                                        <p:attrNameLst>
                                          <p:attrName>style.visibility</p:attrName>
                                        </p:attrNameLst>
                                      </p:cBhvr>
                                      <p:to>
                                        <p:strVal val="visible"/>
                                      </p:to>
                                    </p:set>
                                    <p:animEffect transition="in" filter="wipe(left)">
                                      <p:cBhvr>
                                        <p:cTn id="17" dur="500"/>
                                        <p:tgtEl>
                                          <p:spTgt spid="962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6274"/>
                                        </p:tgtEl>
                                        <p:attrNameLst>
                                          <p:attrName>style.visibility</p:attrName>
                                        </p:attrNameLst>
                                      </p:cBhvr>
                                      <p:to>
                                        <p:strVal val="visible"/>
                                      </p:to>
                                    </p:set>
                                    <p:animEffect transition="in" filter="checkerboard(across)">
                                      <p:cBhvr>
                                        <p:cTn id="27" dur="500"/>
                                        <p:tgtEl>
                                          <p:spTgt spid="96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5" grpId="0" autoUpdateAnimBg="0"/>
      <p:bldP spid="96269" grpId="0" autoUpdateAnimBg="0"/>
      <p:bldP spid="9627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1066800" y="304800"/>
            <a:ext cx="75438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最左導出の例</a:t>
            </a:r>
          </a:p>
        </p:txBody>
      </p:sp>
      <p:sp>
        <p:nvSpPr>
          <p:cNvPr id="92164" name="Text Box 4"/>
          <p:cNvSpPr txBox="1">
            <a:spLocks noChangeArrowheads="1"/>
          </p:cNvSpPr>
          <p:nvPr/>
        </p:nvSpPr>
        <p:spPr bwMode="auto">
          <a:xfrm>
            <a:off x="533400" y="1219200"/>
            <a:ext cx="8153400" cy="1571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dirty="0"/>
              <a:t>例 : </a:t>
            </a:r>
            <a:r>
              <a:rPr lang="en-US" altLang="ja-JP" b="1" dirty="0"/>
              <a:t>N</a:t>
            </a:r>
            <a:r>
              <a:rPr lang="en-US" altLang="ja-JP" dirty="0"/>
              <a:t>={E,T,F}</a:t>
            </a:r>
          </a:p>
          <a:p>
            <a:pPr algn="l" eaLnBrk="1" hangingPunct="1"/>
            <a:r>
              <a:rPr lang="en-US" altLang="ja-JP" dirty="0"/>
              <a:t>       </a:t>
            </a:r>
            <a:r>
              <a:rPr lang="en-US" altLang="ja-JP" b="1" dirty="0"/>
              <a:t>T</a:t>
            </a:r>
            <a:r>
              <a:rPr lang="en-US" altLang="ja-JP" dirty="0"/>
              <a:t>={</a:t>
            </a:r>
            <a:r>
              <a:rPr lang="en-US" altLang="ja-JP" dirty="0" err="1"/>
              <a:t>a,b,c,d</a:t>
            </a:r>
            <a:r>
              <a:rPr lang="en-US" altLang="ja-JP" dirty="0"/>
              <a:t>,*,+}</a:t>
            </a:r>
          </a:p>
          <a:p>
            <a:pPr algn="l" eaLnBrk="1" hangingPunct="1"/>
            <a:r>
              <a:rPr lang="en-US" altLang="ja-JP" dirty="0"/>
              <a:t>       </a:t>
            </a:r>
            <a:r>
              <a:rPr lang="en-US" altLang="ja-JP" b="1" dirty="0"/>
              <a:t>P</a:t>
            </a:r>
            <a:r>
              <a:rPr lang="en-US" altLang="ja-JP" dirty="0"/>
              <a:t>={E</a:t>
            </a:r>
            <a:r>
              <a:rPr lang="ja-JP" altLang="en-US" dirty="0"/>
              <a:t>→</a:t>
            </a:r>
            <a:r>
              <a:rPr lang="en-US" altLang="ja-JP" dirty="0"/>
              <a:t>T+T | T, T</a:t>
            </a:r>
            <a:r>
              <a:rPr lang="ja-JP" altLang="en-US" dirty="0"/>
              <a:t>→</a:t>
            </a:r>
            <a:r>
              <a:rPr lang="en-US" altLang="ja-JP" dirty="0"/>
              <a:t>F*F | F, F</a:t>
            </a:r>
            <a:r>
              <a:rPr lang="ja-JP" altLang="en-US" dirty="0"/>
              <a:t>→</a:t>
            </a:r>
            <a:r>
              <a:rPr lang="en-US" altLang="ja-JP" dirty="0"/>
              <a:t>a | b | c | d}</a:t>
            </a:r>
          </a:p>
        </p:txBody>
      </p:sp>
      <p:sp>
        <p:nvSpPr>
          <p:cNvPr id="206852" name="Text Box 4"/>
          <p:cNvSpPr txBox="1">
            <a:spLocks noChangeArrowheads="1"/>
          </p:cNvSpPr>
          <p:nvPr/>
        </p:nvSpPr>
        <p:spPr bwMode="auto">
          <a:xfrm>
            <a:off x="304800" y="2743200"/>
            <a:ext cx="1584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a*b+c*d</a:t>
            </a:r>
          </a:p>
        </p:txBody>
      </p:sp>
      <p:sp>
        <p:nvSpPr>
          <p:cNvPr id="206854" name="Text Box 6"/>
          <p:cNvSpPr txBox="1">
            <a:spLocks noChangeArrowheads="1"/>
          </p:cNvSpPr>
          <p:nvPr/>
        </p:nvSpPr>
        <p:spPr bwMode="auto">
          <a:xfrm>
            <a:off x="914400" y="3429000"/>
            <a:ext cx="15589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E</a:t>
            </a:r>
            <a:r>
              <a:rPr lang="ja-JP" altLang="en-US"/>
              <a:t>→</a:t>
            </a:r>
            <a:r>
              <a:rPr lang="en-US" altLang="ja-JP"/>
              <a:t>T+T</a:t>
            </a:r>
          </a:p>
        </p:txBody>
      </p:sp>
      <p:sp>
        <p:nvSpPr>
          <p:cNvPr id="206855" name="Text Box 7"/>
          <p:cNvSpPr txBox="1">
            <a:spLocks noChangeArrowheads="1"/>
          </p:cNvSpPr>
          <p:nvPr/>
        </p:nvSpPr>
        <p:spPr bwMode="auto">
          <a:xfrm>
            <a:off x="2438400" y="3429000"/>
            <a:ext cx="3213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F*F+T     </a:t>
            </a:r>
            <a:r>
              <a:rPr lang="en-US" altLang="ja-JP" sz="2000">
                <a:solidFill>
                  <a:srgbClr val="FFFF66"/>
                </a:solidFill>
              </a:rPr>
              <a:t>(T</a:t>
            </a:r>
            <a:r>
              <a:rPr lang="ja-JP" altLang="en-US" sz="2000">
                <a:solidFill>
                  <a:srgbClr val="FFFF66"/>
                </a:solidFill>
              </a:rPr>
              <a:t>→</a:t>
            </a:r>
            <a:r>
              <a:rPr lang="en-US" altLang="ja-JP" sz="2000">
                <a:solidFill>
                  <a:srgbClr val="FFFF66"/>
                </a:solidFill>
              </a:rPr>
              <a:t>F*F)</a:t>
            </a:r>
          </a:p>
        </p:txBody>
      </p:sp>
      <p:sp>
        <p:nvSpPr>
          <p:cNvPr id="206856" name="Text Box 8"/>
          <p:cNvSpPr txBox="1">
            <a:spLocks noChangeArrowheads="1"/>
          </p:cNvSpPr>
          <p:nvPr/>
        </p:nvSpPr>
        <p:spPr bwMode="auto">
          <a:xfrm>
            <a:off x="2438400" y="3886200"/>
            <a:ext cx="28575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a*F+T     </a:t>
            </a:r>
            <a:r>
              <a:rPr lang="en-US" altLang="ja-JP" sz="2000">
                <a:solidFill>
                  <a:srgbClr val="FFFF66"/>
                </a:solidFill>
              </a:rPr>
              <a:t>(F</a:t>
            </a:r>
            <a:r>
              <a:rPr lang="ja-JP" altLang="en-US" sz="2000">
                <a:solidFill>
                  <a:srgbClr val="FFFF66"/>
                </a:solidFill>
              </a:rPr>
              <a:t>→</a:t>
            </a:r>
            <a:r>
              <a:rPr lang="en-US" altLang="ja-JP" sz="2000">
                <a:solidFill>
                  <a:srgbClr val="FFFF66"/>
                </a:solidFill>
              </a:rPr>
              <a:t>a)</a:t>
            </a:r>
          </a:p>
        </p:txBody>
      </p:sp>
      <p:sp>
        <p:nvSpPr>
          <p:cNvPr id="206857" name="Text Box 9"/>
          <p:cNvSpPr txBox="1">
            <a:spLocks noChangeArrowheads="1"/>
          </p:cNvSpPr>
          <p:nvPr/>
        </p:nvSpPr>
        <p:spPr bwMode="auto">
          <a:xfrm>
            <a:off x="2438400" y="4343400"/>
            <a:ext cx="28495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a*b+T     </a:t>
            </a:r>
            <a:r>
              <a:rPr lang="en-US" altLang="ja-JP" sz="2000">
                <a:solidFill>
                  <a:srgbClr val="FFFF66"/>
                </a:solidFill>
              </a:rPr>
              <a:t>(F</a:t>
            </a:r>
            <a:r>
              <a:rPr lang="ja-JP" altLang="en-US" sz="2000">
                <a:solidFill>
                  <a:srgbClr val="FFFF66"/>
                </a:solidFill>
              </a:rPr>
              <a:t>→</a:t>
            </a:r>
            <a:r>
              <a:rPr lang="en-US" altLang="ja-JP" sz="2000">
                <a:solidFill>
                  <a:srgbClr val="FFFF66"/>
                </a:solidFill>
              </a:rPr>
              <a:t>b)</a:t>
            </a:r>
          </a:p>
        </p:txBody>
      </p:sp>
      <p:sp>
        <p:nvSpPr>
          <p:cNvPr id="206858" name="Text Box 10"/>
          <p:cNvSpPr txBox="1">
            <a:spLocks noChangeArrowheads="1"/>
          </p:cNvSpPr>
          <p:nvPr/>
        </p:nvSpPr>
        <p:spPr bwMode="auto">
          <a:xfrm>
            <a:off x="2438400" y="4800600"/>
            <a:ext cx="3146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a*b+F*F </a:t>
            </a:r>
            <a:r>
              <a:rPr lang="en-US" altLang="ja-JP" sz="2000">
                <a:solidFill>
                  <a:srgbClr val="FFFF66"/>
                </a:solidFill>
              </a:rPr>
              <a:t>(T</a:t>
            </a:r>
            <a:r>
              <a:rPr lang="ja-JP" altLang="en-US" sz="2000">
                <a:solidFill>
                  <a:srgbClr val="FFFF66"/>
                </a:solidFill>
              </a:rPr>
              <a:t>→</a:t>
            </a:r>
            <a:r>
              <a:rPr lang="en-US" altLang="ja-JP" sz="2000">
                <a:solidFill>
                  <a:srgbClr val="FFFF66"/>
                </a:solidFill>
              </a:rPr>
              <a:t>F*F)</a:t>
            </a:r>
          </a:p>
        </p:txBody>
      </p:sp>
      <p:sp>
        <p:nvSpPr>
          <p:cNvPr id="206859" name="Text Box 11"/>
          <p:cNvSpPr txBox="1">
            <a:spLocks noChangeArrowheads="1"/>
          </p:cNvSpPr>
          <p:nvPr/>
        </p:nvSpPr>
        <p:spPr bwMode="auto">
          <a:xfrm>
            <a:off x="2438400" y="5334000"/>
            <a:ext cx="2892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a*b+c*F  </a:t>
            </a:r>
            <a:r>
              <a:rPr lang="en-US" altLang="ja-JP" sz="2000">
                <a:solidFill>
                  <a:srgbClr val="FFFF66"/>
                </a:solidFill>
              </a:rPr>
              <a:t>(F</a:t>
            </a:r>
            <a:r>
              <a:rPr lang="ja-JP" altLang="en-US" sz="2000">
                <a:solidFill>
                  <a:srgbClr val="FFFF66"/>
                </a:solidFill>
              </a:rPr>
              <a:t>→</a:t>
            </a:r>
            <a:r>
              <a:rPr lang="en-US" altLang="ja-JP" sz="2000">
                <a:solidFill>
                  <a:srgbClr val="FFFF66"/>
                </a:solidFill>
              </a:rPr>
              <a:t>c)</a:t>
            </a:r>
          </a:p>
        </p:txBody>
      </p:sp>
      <p:sp>
        <p:nvSpPr>
          <p:cNvPr id="206860" name="Text Box 12"/>
          <p:cNvSpPr txBox="1">
            <a:spLocks noChangeArrowheads="1"/>
          </p:cNvSpPr>
          <p:nvPr/>
        </p:nvSpPr>
        <p:spPr bwMode="auto">
          <a:xfrm>
            <a:off x="2438400" y="5791200"/>
            <a:ext cx="28844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a*b+c*d  </a:t>
            </a:r>
            <a:r>
              <a:rPr lang="en-US" altLang="ja-JP" sz="2000">
                <a:solidFill>
                  <a:srgbClr val="FFFF66"/>
                </a:solidFill>
              </a:rPr>
              <a:t>(F</a:t>
            </a:r>
            <a:r>
              <a:rPr lang="ja-JP" altLang="en-US" sz="2000">
                <a:solidFill>
                  <a:srgbClr val="FFFF66"/>
                </a:solidFill>
              </a:rPr>
              <a:t>→</a:t>
            </a:r>
            <a:r>
              <a:rPr lang="en-US" altLang="ja-JP" sz="2000">
                <a:solidFill>
                  <a:srgbClr val="FFFF66"/>
                </a:solidFill>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6852"/>
                                        </p:tgtEl>
                                        <p:attrNameLst>
                                          <p:attrName>style.visibility</p:attrName>
                                        </p:attrNameLst>
                                      </p:cBhvr>
                                      <p:to>
                                        <p:strVal val="visible"/>
                                      </p:to>
                                    </p:set>
                                    <p:animEffect transition="in" filter="checkerboard(across)">
                                      <p:cBhvr>
                                        <p:cTn id="7" dur="500"/>
                                        <p:tgtEl>
                                          <p:spTgt spid="2068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6854"/>
                                        </p:tgtEl>
                                        <p:attrNameLst>
                                          <p:attrName>style.visibility</p:attrName>
                                        </p:attrNameLst>
                                      </p:cBhvr>
                                      <p:to>
                                        <p:strVal val="visible"/>
                                      </p:to>
                                    </p:set>
                                    <p:animEffect transition="in" filter="wipe(left)">
                                      <p:cBhvr>
                                        <p:cTn id="12" dur="500"/>
                                        <p:tgtEl>
                                          <p:spTgt spid="20685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6855"/>
                                        </p:tgtEl>
                                        <p:attrNameLst>
                                          <p:attrName>style.visibility</p:attrName>
                                        </p:attrNameLst>
                                      </p:cBhvr>
                                      <p:to>
                                        <p:strVal val="visible"/>
                                      </p:to>
                                    </p:set>
                                    <p:animEffect transition="in" filter="wipe(left)">
                                      <p:cBhvr>
                                        <p:cTn id="17" dur="500"/>
                                        <p:tgtEl>
                                          <p:spTgt spid="2068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6856"/>
                                        </p:tgtEl>
                                        <p:attrNameLst>
                                          <p:attrName>style.visibility</p:attrName>
                                        </p:attrNameLst>
                                      </p:cBhvr>
                                      <p:to>
                                        <p:strVal val="visible"/>
                                      </p:to>
                                    </p:set>
                                    <p:animEffect transition="in" filter="wipe(left)">
                                      <p:cBhvr>
                                        <p:cTn id="22" dur="500"/>
                                        <p:tgtEl>
                                          <p:spTgt spid="20685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6857"/>
                                        </p:tgtEl>
                                        <p:attrNameLst>
                                          <p:attrName>style.visibility</p:attrName>
                                        </p:attrNameLst>
                                      </p:cBhvr>
                                      <p:to>
                                        <p:strVal val="visible"/>
                                      </p:to>
                                    </p:set>
                                    <p:animEffect transition="in" filter="wipe(left)">
                                      <p:cBhvr>
                                        <p:cTn id="27" dur="500"/>
                                        <p:tgtEl>
                                          <p:spTgt spid="2068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6858"/>
                                        </p:tgtEl>
                                        <p:attrNameLst>
                                          <p:attrName>style.visibility</p:attrName>
                                        </p:attrNameLst>
                                      </p:cBhvr>
                                      <p:to>
                                        <p:strVal val="visible"/>
                                      </p:to>
                                    </p:set>
                                    <p:animEffect transition="in" filter="wipe(left)">
                                      <p:cBhvr>
                                        <p:cTn id="32" dur="500"/>
                                        <p:tgtEl>
                                          <p:spTgt spid="20685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6859"/>
                                        </p:tgtEl>
                                        <p:attrNameLst>
                                          <p:attrName>style.visibility</p:attrName>
                                        </p:attrNameLst>
                                      </p:cBhvr>
                                      <p:to>
                                        <p:strVal val="visible"/>
                                      </p:to>
                                    </p:set>
                                    <p:animEffect transition="in" filter="wipe(left)">
                                      <p:cBhvr>
                                        <p:cTn id="37" dur="500"/>
                                        <p:tgtEl>
                                          <p:spTgt spid="20685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06860"/>
                                        </p:tgtEl>
                                        <p:attrNameLst>
                                          <p:attrName>style.visibility</p:attrName>
                                        </p:attrNameLst>
                                      </p:cBhvr>
                                      <p:to>
                                        <p:strVal val="visible"/>
                                      </p:to>
                                    </p:set>
                                    <p:animEffect transition="in" filter="wipe(left)">
                                      <p:cBhvr>
                                        <p:cTn id="42" dur="500"/>
                                        <p:tgtEl>
                                          <p:spTgt spid="206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2" grpId="0" autoUpdateAnimBg="0"/>
      <p:bldP spid="206854" grpId="0" autoUpdateAnimBg="0"/>
      <p:bldP spid="206855" grpId="0" autoUpdateAnimBg="0"/>
      <p:bldP spid="206856" grpId="0" autoUpdateAnimBg="0"/>
      <p:bldP spid="206857" grpId="0" autoUpdateAnimBg="0"/>
      <p:bldP spid="206858" grpId="0" autoUpdateAnimBg="0"/>
      <p:bldP spid="206859" grpId="0" autoUpdateAnimBg="0"/>
      <p:bldP spid="206860"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1066800" y="304800"/>
            <a:ext cx="75438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最左導出の例</a:t>
            </a:r>
            <a:endParaRPr lang="en-US" altLang="ja-JP">
              <a:effectLst/>
            </a:endParaRPr>
          </a:p>
        </p:txBody>
      </p:sp>
      <p:sp>
        <p:nvSpPr>
          <p:cNvPr id="205827" name="Text Box 3"/>
          <p:cNvSpPr txBox="1">
            <a:spLocks noChangeArrowheads="1"/>
          </p:cNvSpPr>
          <p:nvPr/>
        </p:nvSpPr>
        <p:spPr bwMode="auto">
          <a:xfrm>
            <a:off x="609600" y="1143000"/>
            <a:ext cx="483527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if (</a:t>
            </a:r>
            <a:r>
              <a:rPr lang="en-US" altLang="ja-JP" dirty="0" err="1"/>
              <a:t>ans</a:t>
            </a:r>
            <a:r>
              <a:rPr lang="en-US" altLang="ja-JP" dirty="0"/>
              <a:t> &gt;= 123 ) output (‘a’);</a:t>
            </a:r>
          </a:p>
        </p:txBody>
      </p:sp>
      <p:sp>
        <p:nvSpPr>
          <p:cNvPr id="205828" name="Text Box 4"/>
          <p:cNvSpPr txBox="1">
            <a:spLocks noChangeArrowheads="1"/>
          </p:cNvSpPr>
          <p:nvPr/>
        </p:nvSpPr>
        <p:spPr bwMode="auto">
          <a:xfrm>
            <a:off x="228600" y="1752600"/>
            <a:ext cx="243237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sz="2800" dirty="0" err="1"/>
              <a:t>st</a:t>
            </a:r>
            <a:r>
              <a:rPr lang="en-US" altLang="ja-JP" sz="2800" dirty="0"/>
              <a:t>&gt; </a:t>
            </a:r>
            <a:r>
              <a:rPr lang="ja-JP" altLang="en-US" sz="2800" dirty="0"/>
              <a:t>→ </a:t>
            </a:r>
            <a:r>
              <a:rPr lang="ja-JP" altLang="en-US" sz="2800" b="1" dirty="0">
                <a:solidFill>
                  <a:srgbClr val="FFFF99"/>
                </a:solidFill>
              </a:rPr>
              <a:t>&lt;</a:t>
            </a:r>
            <a:r>
              <a:rPr lang="en-US" altLang="ja-JP" sz="2800" b="1" dirty="0" err="1">
                <a:solidFill>
                  <a:srgbClr val="FFFF99"/>
                </a:solidFill>
              </a:rPr>
              <a:t>if_st</a:t>
            </a:r>
            <a:r>
              <a:rPr lang="en-US" altLang="ja-JP" sz="2800" b="1" dirty="0">
                <a:solidFill>
                  <a:srgbClr val="FFFF99"/>
                </a:solidFill>
              </a:rPr>
              <a:t>&gt;</a:t>
            </a:r>
          </a:p>
        </p:txBody>
      </p:sp>
      <p:sp>
        <p:nvSpPr>
          <p:cNvPr id="205829" name="Text Box 5"/>
          <p:cNvSpPr txBox="1">
            <a:spLocks noChangeArrowheads="1"/>
          </p:cNvSpPr>
          <p:nvPr/>
        </p:nvSpPr>
        <p:spPr bwMode="auto">
          <a:xfrm>
            <a:off x="350896" y="2305456"/>
            <a:ext cx="3993699"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b="1" dirty="0">
                <a:solidFill>
                  <a:srgbClr val="FFFF99"/>
                </a:solidFill>
              </a:rPr>
              <a:t>&lt;</a:t>
            </a:r>
            <a:r>
              <a:rPr lang="en-US" altLang="ja-JP" sz="2800" b="1" dirty="0" err="1">
                <a:solidFill>
                  <a:srgbClr val="FFFF99"/>
                </a:solidFill>
              </a:rPr>
              <a:t>exp</a:t>
            </a:r>
            <a:r>
              <a:rPr lang="en-US" altLang="ja-JP" sz="2800" b="1" dirty="0">
                <a:solidFill>
                  <a:srgbClr val="FFFF99"/>
                </a:solidFill>
              </a:rPr>
              <a:t>&gt;</a:t>
            </a:r>
            <a:r>
              <a:rPr lang="en-US" altLang="ja-JP" sz="2800" dirty="0"/>
              <a:t> “)” &lt;</a:t>
            </a:r>
            <a:r>
              <a:rPr lang="en-US" altLang="ja-JP" sz="2800" dirty="0" err="1"/>
              <a:t>st</a:t>
            </a:r>
            <a:r>
              <a:rPr lang="en-US" altLang="ja-JP" sz="2800" dirty="0"/>
              <a:t>&gt;</a:t>
            </a:r>
          </a:p>
        </p:txBody>
      </p:sp>
      <p:sp>
        <p:nvSpPr>
          <p:cNvPr id="205830" name="Text Box 6"/>
          <p:cNvSpPr txBox="1">
            <a:spLocks noChangeArrowheads="1"/>
          </p:cNvSpPr>
          <p:nvPr/>
        </p:nvSpPr>
        <p:spPr bwMode="auto">
          <a:xfrm>
            <a:off x="350896" y="2829728"/>
            <a:ext cx="6513619"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b="1" dirty="0">
                <a:solidFill>
                  <a:srgbClr val="FFFF99"/>
                </a:solidFill>
              </a:rPr>
              <a:t>&lt;factor&gt;</a:t>
            </a:r>
            <a:r>
              <a:rPr lang="en-US" altLang="ja-JP" sz="2800" dirty="0"/>
              <a:t> “&gt;=” &lt;factor&gt; “)” &lt;</a:t>
            </a:r>
            <a:r>
              <a:rPr lang="en-US" altLang="ja-JP" sz="2800" dirty="0" err="1"/>
              <a:t>st</a:t>
            </a:r>
            <a:r>
              <a:rPr lang="en-US" altLang="ja-JP" sz="2800" dirty="0"/>
              <a:t>&gt;</a:t>
            </a:r>
            <a:endParaRPr lang="ja-JP" altLang="en-US" sz="2800" dirty="0"/>
          </a:p>
        </p:txBody>
      </p:sp>
      <p:sp>
        <p:nvSpPr>
          <p:cNvPr id="205831" name="Text Box 7"/>
          <p:cNvSpPr txBox="1">
            <a:spLocks noChangeArrowheads="1"/>
          </p:cNvSpPr>
          <p:nvPr/>
        </p:nvSpPr>
        <p:spPr bwMode="auto">
          <a:xfrm>
            <a:off x="350896" y="3363128"/>
            <a:ext cx="606798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dirty="0" err="1"/>
              <a:t>ans</a:t>
            </a:r>
            <a:r>
              <a:rPr lang="en-US" altLang="ja-JP" sz="2800" dirty="0"/>
              <a:t>”</a:t>
            </a:r>
            <a:r>
              <a:rPr lang="ja-JP" altLang="en-US" sz="2800" dirty="0"/>
              <a:t> </a:t>
            </a:r>
            <a:r>
              <a:rPr lang="en-US" altLang="ja-JP" sz="2800" dirty="0"/>
              <a:t>“</a:t>
            </a:r>
            <a:r>
              <a:rPr lang="ja-JP" altLang="en-US" sz="2800" dirty="0"/>
              <a:t>&gt;=</a:t>
            </a:r>
            <a:r>
              <a:rPr lang="en-US" altLang="ja-JP" sz="2800" dirty="0"/>
              <a:t>”</a:t>
            </a:r>
            <a:r>
              <a:rPr lang="ja-JP" altLang="en-US" sz="2800" dirty="0"/>
              <a:t> </a:t>
            </a:r>
            <a:r>
              <a:rPr lang="ja-JP" altLang="en-US" sz="2800" b="1" dirty="0">
                <a:solidFill>
                  <a:srgbClr val="FFFF99"/>
                </a:solidFill>
              </a:rPr>
              <a:t>&lt;</a:t>
            </a:r>
            <a:r>
              <a:rPr lang="en-US" altLang="ja-JP" sz="2800" b="1" dirty="0">
                <a:solidFill>
                  <a:srgbClr val="FFFF99"/>
                </a:solidFill>
              </a:rPr>
              <a:t>factor&gt;</a:t>
            </a:r>
            <a:r>
              <a:rPr lang="en-US" altLang="ja-JP" sz="2800" dirty="0"/>
              <a:t> “)” &lt;</a:t>
            </a:r>
            <a:r>
              <a:rPr lang="en-US" altLang="ja-JP" sz="2800" dirty="0" err="1"/>
              <a:t>st</a:t>
            </a:r>
            <a:r>
              <a:rPr lang="en-US" altLang="ja-JP" sz="2800" dirty="0"/>
              <a:t>&gt;</a:t>
            </a:r>
            <a:endParaRPr lang="ja-JP" altLang="en-US" sz="2800" dirty="0"/>
          </a:p>
        </p:txBody>
      </p:sp>
      <p:sp>
        <p:nvSpPr>
          <p:cNvPr id="205832" name="Text Box 8"/>
          <p:cNvSpPr txBox="1">
            <a:spLocks noChangeArrowheads="1"/>
          </p:cNvSpPr>
          <p:nvPr/>
        </p:nvSpPr>
        <p:spPr bwMode="auto">
          <a:xfrm>
            <a:off x="350896" y="3896528"/>
            <a:ext cx="5583878"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dirty="0" err="1"/>
              <a:t>ans</a:t>
            </a:r>
            <a:r>
              <a:rPr lang="en-US" altLang="ja-JP" sz="2800" dirty="0"/>
              <a:t>” “&gt;=” “123” “)” </a:t>
            </a:r>
            <a:r>
              <a:rPr lang="en-US" altLang="ja-JP" sz="2800" b="1" dirty="0">
                <a:solidFill>
                  <a:srgbClr val="FFFF99"/>
                </a:solidFill>
              </a:rPr>
              <a:t>&lt;</a:t>
            </a:r>
            <a:r>
              <a:rPr lang="en-US" altLang="ja-JP" sz="2800" b="1" dirty="0" err="1">
                <a:solidFill>
                  <a:srgbClr val="FFFF99"/>
                </a:solidFill>
              </a:rPr>
              <a:t>st</a:t>
            </a:r>
            <a:r>
              <a:rPr lang="en-US" altLang="ja-JP" sz="2800" b="1" dirty="0">
                <a:solidFill>
                  <a:srgbClr val="FFFF99"/>
                </a:solidFill>
              </a:rPr>
              <a:t>&gt;</a:t>
            </a:r>
            <a:endParaRPr lang="ja-JP" altLang="en-US" sz="2800" b="1" dirty="0">
              <a:solidFill>
                <a:srgbClr val="FFFF99"/>
              </a:solidFill>
            </a:endParaRPr>
          </a:p>
        </p:txBody>
      </p:sp>
      <p:sp>
        <p:nvSpPr>
          <p:cNvPr id="205833" name="Text Box 9"/>
          <p:cNvSpPr txBox="1">
            <a:spLocks noChangeArrowheads="1"/>
          </p:cNvSpPr>
          <p:nvPr/>
        </p:nvSpPr>
        <p:spPr bwMode="auto">
          <a:xfrm>
            <a:off x="350896" y="4429928"/>
            <a:ext cx="6824602"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dirty="0" err="1"/>
              <a:t>ans</a:t>
            </a:r>
            <a:r>
              <a:rPr lang="en-US" altLang="ja-JP" sz="2800" dirty="0"/>
              <a:t>” “&gt;=” “123” “)” </a:t>
            </a:r>
            <a:r>
              <a:rPr lang="en-US" altLang="ja-JP" sz="2800" b="1" dirty="0">
                <a:solidFill>
                  <a:srgbClr val="FFFF99"/>
                </a:solidFill>
              </a:rPr>
              <a:t>&lt;</a:t>
            </a:r>
            <a:r>
              <a:rPr lang="en-US" altLang="ja-JP" sz="2800" b="1" dirty="0" err="1">
                <a:solidFill>
                  <a:srgbClr val="FFFF99"/>
                </a:solidFill>
              </a:rPr>
              <a:t>output_st</a:t>
            </a:r>
            <a:r>
              <a:rPr lang="en-US" altLang="ja-JP" sz="2800" b="1" dirty="0">
                <a:solidFill>
                  <a:srgbClr val="FFFF99"/>
                </a:solidFill>
              </a:rPr>
              <a:t>&gt;</a:t>
            </a:r>
            <a:endParaRPr lang="ja-JP" altLang="en-US" sz="2800" b="1" dirty="0">
              <a:solidFill>
                <a:srgbClr val="FFFF99"/>
              </a:solidFill>
            </a:endParaRPr>
          </a:p>
        </p:txBody>
      </p:sp>
      <p:sp>
        <p:nvSpPr>
          <p:cNvPr id="205834" name="Text Box 10"/>
          <p:cNvSpPr txBox="1">
            <a:spLocks noChangeArrowheads="1"/>
          </p:cNvSpPr>
          <p:nvPr/>
        </p:nvSpPr>
        <p:spPr bwMode="auto">
          <a:xfrm>
            <a:off x="350896" y="4963328"/>
            <a:ext cx="8788281"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dirty="0" err="1"/>
              <a:t>ans</a:t>
            </a:r>
            <a:r>
              <a:rPr lang="en-US" altLang="ja-JP" sz="2800" dirty="0"/>
              <a:t>” “&gt;=” “123” “)” “output” “(” </a:t>
            </a:r>
            <a:r>
              <a:rPr lang="en-US" altLang="ja-JP" sz="2800" b="1" dirty="0">
                <a:solidFill>
                  <a:srgbClr val="FFFF99"/>
                </a:solidFill>
              </a:rPr>
              <a:t>&lt;</a:t>
            </a:r>
            <a:r>
              <a:rPr lang="en-US" altLang="ja-JP" sz="2800" b="1" dirty="0" err="1">
                <a:solidFill>
                  <a:srgbClr val="FFFF99"/>
                </a:solidFill>
              </a:rPr>
              <a:t>exp</a:t>
            </a:r>
            <a:r>
              <a:rPr lang="en-US" altLang="ja-JP" sz="2800" b="1" dirty="0">
                <a:solidFill>
                  <a:srgbClr val="FFFF99"/>
                </a:solidFill>
              </a:rPr>
              <a:t>&gt;</a:t>
            </a:r>
            <a:r>
              <a:rPr lang="en-US" altLang="ja-JP" sz="2800" dirty="0"/>
              <a:t> “)” “;”</a:t>
            </a:r>
          </a:p>
        </p:txBody>
      </p:sp>
      <p:sp>
        <p:nvSpPr>
          <p:cNvPr id="205835" name="Text Box 11"/>
          <p:cNvSpPr txBox="1">
            <a:spLocks noChangeArrowheads="1"/>
          </p:cNvSpPr>
          <p:nvPr/>
        </p:nvSpPr>
        <p:spPr bwMode="auto">
          <a:xfrm>
            <a:off x="350896" y="5496728"/>
            <a:ext cx="855584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 </a:t>
            </a:r>
            <a:r>
              <a:rPr lang="en-US" altLang="ja-JP" sz="2800" dirty="0"/>
              <a:t>“if” “(” “</a:t>
            </a:r>
            <a:r>
              <a:rPr lang="en-US" altLang="ja-JP" sz="2800" dirty="0" err="1"/>
              <a:t>ans</a:t>
            </a:r>
            <a:r>
              <a:rPr lang="en-US" altLang="ja-JP" sz="2800" dirty="0"/>
              <a:t>” “&gt;=” “123” “)” “output” “(” “‘a’”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28"/>
                                        </p:tgtEl>
                                        <p:attrNameLst>
                                          <p:attrName>style.visibility</p:attrName>
                                        </p:attrNameLst>
                                      </p:cBhvr>
                                      <p:to>
                                        <p:strVal val="visible"/>
                                      </p:to>
                                    </p:set>
                                    <p:animEffect transition="in" filter="wipe(left)">
                                      <p:cBhvr>
                                        <p:cTn id="7" dur="500"/>
                                        <p:tgtEl>
                                          <p:spTgt spid="2058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29"/>
                                        </p:tgtEl>
                                        <p:attrNameLst>
                                          <p:attrName>style.visibility</p:attrName>
                                        </p:attrNameLst>
                                      </p:cBhvr>
                                      <p:to>
                                        <p:strVal val="visible"/>
                                      </p:to>
                                    </p:set>
                                    <p:animEffect transition="in" filter="wipe(left)">
                                      <p:cBhvr>
                                        <p:cTn id="12" dur="500"/>
                                        <p:tgtEl>
                                          <p:spTgt spid="2058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30"/>
                                        </p:tgtEl>
                                        <p:attrNameLst>
                                          <p:attrName>style.visibility</p:attrName>
                                        </p:attrNameLst>
                                      </p:cBhvr>
                                      <p:to>
                                        <p:strVal val="visible"/>
                                      </p:to>
                                    </p:set>
                                    <p:animEffect transition="in" filter="wipe(left)">
                                      <p:cBhvr>
                                        <p:cTn id="17" dur="500"/>
                                        <p:tgtEl>
                                          <p:spTgt spid="2058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31"/>
                                        </p:tgtEl>
                                        <p:attrNameLst>
                                          <p:attrName>style.visibility</p:attrName>
                                        </p:attrNameLst>
                                      </p:cBhvr>
                                      <p:to>
                                        <p:strVal val="visible"/>
                                      </p:to>
                                    </p:set>
                                    <p:animEffect transition="in" filter="wipe(left)">
                                      <p:cBhvr>
                                        <p:cTn id="22" dur="500"/>
                                        <p:tgtEl>
                                          <p:spTgt spid="2058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32"/>
                                        </p:tgtEl>
                                        <p:attrNameLst>
                                          <p:attrName>style.visibility</p:attrName>
                                        </p:attrNameLst>
                                      </p:cBhvr>
                                      <p:to>
                                        <p:strVal val="visible"/>
                                      </p:to>
                                    </p:set>
                                    <p:animEffect transition="in" filter="wipe(left)">
                                      <p:cBhvr>
                                        <p:cTn id="27" dur="500"/>
                                        <p:tgtEl>
                                          <p:spTgt spid="2058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33"/>
                                        </p:tgtEl>
                                        <p:attrNameLst>
                                          <p:attrName>style.visibility</p:attrName>
                                        </p:attrNameLst>
                                      </p:cBhvr>
                                      <p:to>
                                        <p:strVal val="visible"/>
                                      </p:to>
                                    </p:set>
                                    <p:animEffect transition="in" filter="wipe(left)">
                                      <p:cBhvr>
                                        <p:cTn id="32" dur="500"/>
                                        <p:tgtEl>
                                          <p:spTgt spid="2058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834"/>
                                        </p:tgtEl>
                                        <p:attrNameLst>
                                          <p:attrName>style.visibility</p:attrName>
                                        </p:attrNameLst>
                                      </p:cBhvr>
                                      <p:to>
                                        <p:strVal val="visible"/>
                                      </p:to>
                                    </p:set>
                                    <p:animEffect transition="in" filter="wipe(left)">
                                      <p:cBhvr>
                                        <p:cTn id="37" dur="500"/>
                                        <p:tgtEl>
                                          <p:spTgt spid="20583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05835"/>
                                        </p:tgtEl>
                                        <p:attrNameLst>
                                          <p:attrName>style.visibility</p:attrName>
                                        </p:attrNameLst>
                                      </p:cBhvr>
                                      <p:to>
                                        <p:strVal val="visible"/>
                                      </p:to>
                                    </p:set>
                                    <p:animEffect transition="in" filter="wipe(left)">
                                      <p:cBhvr>
                                        <p:cTn id="42" dur="500"/>
                                        <p:tgtEl>
                                          <p:spTgt spid="205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8" grpId="0" autoUpdateAnimBg="0"/>
      <p:bldP spid="205829" grpId="0" autoUpdateAnimBg="0"/>
      <p:bldP spid="205830" grpId="0" autoUpdateAnimBg="0"/>
      <p:bldP spid="205831" grpId="0" autoUpdateAnimBg="0"/>
      <p:bldP spid="205832" grpId="0" autoUpdateAnimBg="0"/>
      <p:bldP spid="205833" grpId="0" autoUpdateAnimBg="0"/>
      <p:bldP spid="205834" grpId="0" autoUpdateAnimBg="0"/>
      <p:bldP spid="20583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66800" y="228600"/>
            <a:ext cx="73914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処理の流れ</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258051" name="Rectangle 3"/>
          <p:cNvSpPr>
            <a:spLocks noChangeArrowheads="1"/>
          </p:cNvSpPr>
          <p:nvPr/>
        </p:nvSpPr>
        <p:spPr bwMode="auto">
          <a:xfrm>
            <a:off x="381000" y="1447800"/>
            <a:ext cx="2590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output (ab);</a:t>
            </a:r>
          </a:p>
        </p:txBody>
      </p:sp>
      <p:sp>
        <p:nvSpPr>
          <p:cNvPr id="258058" name="Text Box 10"/>
          <p:cNvSpPr txBox="1">
            <a:spLocks noChangeArrowheads="1"/>
          </p:cNvSpPr>
          <p:nvPr/>
        </p:nvSpPr>
        <p:spPr bwMode="auto">
          <a:xfrm>
            <a:off x="3505200" y="22860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マイクロ構文の文法に従い解析</a:t>
            </a:r>
          </a:p>
        </p:txBody>
      </p:sp>
      <p:grpSp>
        <p:nvGrpSpPr>
          <p:cNvPr id="258072" name="Group 24"/>
          <p:cNvGrpSpPr>
            <a:grpSpLocks/>
          </p:cNvGrpSpPr>
          <p:nvPr/>
        </p:nvGrpSpPr>
        <p:grpSpPr bwMode="auto">
          <a:xfrm>
            <a:off x="381000" y="1981200"/>
            <a:ext cx="2819400" cy="762000"/>
            <a:chOff x="576" y="1296"/>
            <a:chExt cx="1776" cy="480"/>
          </a:xfrm>
        </p:grpSpPr>
        <p:sp>
          <p:nvSpPr>
            <p:cNvPr id="258052" name="Rectangle 4"/>
            <p:cNvSpPr>
              <a:spLocks noChangeArrowheads="1"/>
            </p:cNvSpPr>
            <p:nvPr/>
          </p:nvSpPr>
          <p:spPr bwMode="auto">
            <a:xfrm>
              <a:off x="576" y="1440"/>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字句解析系</a:t>
              </a:r>
              <a:endParaRPr lang="en-US" altLang="ja-JP"/>
            </a:p>
          </p:txBody>
        </p:sp>
        <p:sp>
          <p:nvSpPr>
            <p:cNvPr id="258060" name="Line 12"/>
            <p:cNvSpPr>
              <a:spLocks noChangeShapeType="1"/>
            </p:cNvSpPr>
            <p:nvPr/>
          </p:nvSpPr>
          <p:spPr bwMode="auto">
            <a:xfrm>
              <a:off x="1440" y="129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3" name="Group 25"/>
          <p:cNvGrpSpPr>
            <a:grpSpLocks/>
          </p:cNvGrpSpPr>
          <p:nvPr/>
        </p:nvGrpSpPr>
        <p:grpSpPr bwMode="auto">
          <a:xfrm>
            <a:off x="381000" y="2743198"/>
            <a:ext cx="5268918" cy="815975"/>
            <a:chOff x="576" y="1776"/>
            <a:chExt cx="3319" cy="514"/>
          </a:xfrm>
        </p:grpSpPr>
        <p:sp>
          <p:nvSpPr>
            <p:cNvPr id="258059" name="Text Box 11"/>
            <p:cNvSpPr txBox="1">
              <a:spLocks noChangeArrowheads="1"/>
            </p:cNvSpPr>
            <p:nvPr/>
          </p:nvSpPr>
          <p:spPr bwMode="auto">
            <a:xfrm>
              <a:off x="576" y="1920"/>
              <a:ext cx="3319"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“output”  “(”   </a:t>
              </a:r>
              <a:r>
                <a:rPr lang="ja-JP" altLang="en-US" sz="2800" dirty="0"/>
                <a:t>変数名</a:t>
              </a:r>
              <a:r>
                <a:rPr lang="ja-JP" altLang="en-US" dirty="0"/>
                <a:t>   </a:t>
              </a:r>
              <a:r>
                <a:rPr lang="en-US" altLang="ja-JP" dirty="0"/>
                <a:t>“</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1" name="Line 13"/>
            <p:cNvSpPr>
              <a:spLocks noChangeShapeType="1"/>
            </p:cNvSpPr>
            <p:nvPr/>
          </p:nvSpPr>
          <p:spPr bwMode="auto">
            <a:xfrm>
              <a:off x="1440" y="177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58063" name="Text Box 15"/>
          <p:cNvSpPr txBox="1">
            <a:spLocks noChangeArrowheads="1"/>
          </p:cNvSpPr>
          <p:nvPr/>
        </p:nvSpPr>
        <p:spPr bwMode="auto">
          <a:xfrm>
            <a:off x="3505200" y="388620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マクロ構文の文法に従い解析</a:t>
            </a:r>
          </a:p>
        </p:txBody>
      </p:sp>
      <p:grpSp>
        <p:nvGrpSpPr>
          <p:cNvPr id="258074" name="Group 26"/>
          <p:cNvGrpSpPr>
            <a:grpSpLocks/>
          </p:cNvGrpSpPr>
          <p:nvPr/>
        </p:nvGrpSpPr>
        <p:grpSpPr bwMode="auto">
          <a:xfrm>
            <a:off x="381000" y="3581400"/>
            <a:ext cx="2819400" cy="762000"/>
            <a:chOff x="576" y="2304"/>
            <a:chExt cx="1776" cy="480"/>
          </a:xfrm>
        </p:grpSpPr>
        <p:sp>
          <p:nvSpPr>
            <p:cNvPr id="258062" name="Rectangle 14"/>
            <p:cNvSpPr>
              <a:spLocks noChangeArrowheads="1"/>
            </p:cNvSpPr>
            <p:nvPr/>
          </p:nvSpPr>
          <p:spPr bwMode="auto">
            <a:xfrm>
              <a:off x="576" y="244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構文解析系</a:t>
              </a:r>
              <a:endParaRPr lang="en-US" altLang="ja-JP"/>
            </a:p>
          </p:txBody>
        </p:sp>
        <p:sp>
          <p:nvSpPr>
            <p:cNvPr id="258066" name="Line 18"/>
            <p:cNvSpPr>
              <a:spLocks noChangeShapeType="1"/>
            </p:cNvSpPr>
            <p:nvPr/>
          </p:nvSpPr>
          <p:spPr bwMode="auto">
            <a:xfrm>
              <a:off x="1440" y="230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6" name="Group 28"/>
          <p:cNvGrpSpPr>
            <a:grpSpLocks/>
          </p:cNvGrpSpPr>
          <p:nvPr/>
        </p:nvGrpSpPr>
        <p:grpSpPr bwMode="auto">
          <a:xfrm>
            <a:off x="381000" y="4343397"/>
            <a:ext cx="8496304" cy="815975"/>
            <a:chOff x="576" y="2784"/>
            <a:chExt cx="5352" cy="514"/>
          </a:xfrm>
        </p:grpSpPr>
        <p:sp>
          <p:nvSpPr>
            <p:cNvPr id="258064" name="Text Box 16"/>
            <p:cNvSpPr txBox="1">
              <a:spLocks noChangeArrowheads="1"/>
            </p:cNvSpPr>
            <p:nvPr/>
          </p:nvSpPr>
          <p:spPr bwMode="auto">
            <a:xfrm>
              <a:off x="576" y="2928"/>
              <a:ext cx="535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&lt;</a:t>
              </a:r>
              <a:r>
                <a:rPr lang="en-US" altLang="ja-JP" dirty="0" err="1"/>
                <a:t>output_statement</a:t>
              </a:r>
              <a:r>
                <a:rPr lang="en-US" altLang="ja-JP" dirty="0"/>
                <a:t>&gt; ::= “output” “(” &lt;</a:t>
              </a:r>
              <a:r>
                <a:rPr lang="en-US" altLang="ja-JP" dirty="0" err="1"/>
                <a:t>exp</a:t>
              </a:r>
              <a:r>
                <a:rPr lang="en-US" altLang="ja-JP" dirty="0"/>
                <a:t>&gt; “</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5" name="Line 17"/>
            <p:cNvSpPr>
              <a:spLocks noChangeShapeType="1"/>
            </p:cNvSpPr>
            <p:nvPr/>
          </p:nvSpPr>
          <p:spPr bwMode="auto">
            <a:xfrm>
              <a:off x="1440" y="278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7" name="Group 29"/>
          <p:cNvGrpSpPr>
            <a:grpSpLocks/>
          </p:cNvGrpSpPr>
          <p:nvPr/>
        </p:nvGrpSpPr>
        <p:grpSpPr bwMode="auto">
          <a:xfrm>
            <a:off x="381000" y="5181600"/>
            <a:ext cx="2819400" cy="762000"/>
            <a:chOff x="576" y="3264"/>
            <a:chExt cx="1776" cy="480"/>
          </a:xfrm>
        </p:grpSpPr>
        <p:sp>
          <p:nvSpPr>
            <p:cNvPr id="258067" name="Rectangle 19"/>
            <p:cNvSpPr>
              <a:spLocks noChangeArrowheads="1"/>
            </p:cNvSpPr>
            <p:nvPr/>
          </p:nvSpPr>
          <p:spPr bwMode="auto">
            <a:xfrm>
              <a:off x="576" y="340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コード生成系</a:t>
              </a:r>
              <a:endParaRPr lang="en-US" altLang="ja-JP"/>
            </a:p>
          </p:txBody>
        </p:sp>
        <p:sp>
          <p:nvSpPr>
            <p:cNvPr id="258069" name="Line 21"/>
            <p:cNvSpPr>
              <a:spLocks noChangeShapeType="1"/>
            </p:cNvSpPr>
            <p:nvPr/>
          </p:nvSpPr>
          <p:spPr bwMode="auto">
            <a:xfrm>
              <a:off x="1440" y="326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8" name="Group 30"/>
          <p:cNvGrpSpPr>
            <a:grpSpLocks/>
          </p:cNvGrpSpPr>
          <p:nvPr/>
        </p:nvGrpSpPr>
        <p:grpSpPr bwMode="auto">
          <a:xfrm>
            <a:off x="381000" y="5943603"/>
            <a:ext cx="6400800" cy="827088"/>
            <a:chOff x="576" y="3744"/>
            <a:chExt cx="4032" cy="521"/>
          </a:xfrm>
        </p:grpSpPr>
        <p:sp>
          <p:nvSpPr>
            <p:cNvPr id="258068" name="Line 20"/>
            <p:cNvSpPr>
              <a:spLocks noChangeShapeType="1"/>
            </p:cNvSpPr>
            <p:nvPr/>
          </p:nvSpPr>
          <p:spPr bwMode="auto">
            <a:xfrm>
              <a:off x="1440" y="374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8070" name="Text Box 22"/>
            <p:cNvSpPr txBox="1">
              <a:spLocks noChangeArrowheads="1"/>
            </p:cNvSpPr>
            <p:nvPr/>
          </p:nvSpPr>
          <p:spPr bwMode="auto">
            <a:xfrm>
              <a:off x="576" y="3895"/>
              <a:ext cx="403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dirty="0"/>
                <a:t>1. PUSH &amp;ab            2. OUTPUT</a:t>
              </a:r>
            </a:p>
          </p:txBody>
        </p:sp>
      </p:grpSp>
      <p:sp>
        <p:nvSpPr>
          <p:cNvPr id="258071" name="Text Box 23"/>
          <p:cNvSpPr txBox="1">
            <a:spLocks noChangeArrowheads="1"/>
          </p:cNvSpPr>
          <p:nvPr/>
        </p:nvSpPr>
        <p:spPr bwMode="auto">
          <a:xfrm>
            <a:off x="3505200" y="5410200"/>
            <a:ext cx="458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VSM</a:t>
            </a:r>
            <a:r>
              <a:rPr lang="ja-JP" altLang="en-US" sz="2400"/>
              <a:t>アセンブラの文法に従い生成</a:t>
            </a:r>
          </a:p>
        </p:txBody>
      </p:sp>
    </p:spTree>
    <p:extLst>
      <p:ext uri="{BB962C8B-B14F-4D97-AF65-F5344CB8AC3E}">
        <p14:creationId xmlns:p14="http://schemas.microsoft.com/office/powerpoint/2010/main" val="13482547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072"/>
                                        </p:tgtEl>
                                        <p:attrNameLst>
                                          <p:attrName>style.visibility</p:attrName>
                                        </p:attrNameLst>
                                      </p:cBhvr>
                                      <p:to>
                                        <p:strVal val="visible"/>
                                      </p:to>
                                    </p:set>
                                    <p:animEffect transition="in" filter="wipe(up)">
                                      <p:cBhvr>
                                        <p:cTn id="7" dur="500"/>
                                        <p:tgtEl>
                                          <p:spTgt spid="258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58"/>
                                        </p:tgtEl>
                                        <p:attrNameLst>
                                          <p:attrName>style.visibility</p:attrName>
                                        </p:attrNameLst>
                                      </p:cBhvr>
                                      <p:to>
                                        <p:strVal val="visible"/>
                                      </p:to>
                                    </p:set>
                                    <p:animEffect transition="in" filter="checkerboard(across)">
                                      <p:cBhvr>
                                        <p:cTn id="12" dur="500"/>
                                        <p:tgtEl>
                                          <p:spTgt spid="258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8073"/>
                                        </p:tgtEl>
                                        <p:attrNameLst>
                                          <p:attrName>style.visibility</p:attrName>
                                        </p:attrNameLst>
                                      </p:cBhvr>
                                      <p:to>
                                        <p:strVal val="visible"/>
                                      </p:to>
                                    </p:set>
                                    <p:animEffect transition="in" filter="wipe(up)">
                                      <p:cBhvr>
                                        <p:cTn id="17" dur="500"/>
                                        <p:tgtEl>
                                          <p:spTgt spid="2580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58074"/>
                                        </p:tgtEl>
                                        <p:attrNameLst>
                                          <p:attrName>style.visibility</p:attrName>
                                        </p:attrNameLst>
                                      </p:cBhvr>
                                      <p:to>
                                        <p:strVal val="visible"/>
                                      </p:to>
                                    </p:set>
                                    <p:animEffect transition="in" filter="wipe(up)">
                                      <p:cBhvr>
                                        <p:cTn id="22" dur="500"/>
                                        <p:tgtEl>
                                          <p:spTgt spid="2580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8063"/>
                                        </p:tgtEl>
                                        <p:attrNameLst>
                                          <p:attrName>style.visibility</p:attrName>
                                        </p:attrNameLst>
                                      </p:cBhvr>
                                      <p:to>
                                        <p:strVal val="visible"/>
                                      </p:to>
                                    </p:set>
                                    <p:animEffect transition="in" filter="checkerboard(across)">
                                      <p:cBhvr>
                                        <p:cTn id="27" dur="500"/>
                                        <p:tgtEl>
                                          <p:spTgt spid="258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58076"/>
                                        </p:tgtEl>
                                        <p:attrNameLst>
                                          <p:attrName>style.visibility</p:attrName>
                                        </p:attrNameLst>
                                      </p:cBhvr>
                                      <p:to>
                                        <p:strVal val="visible"/>
                                      </p:to>
                                    </p:set>
                                    <p:animEffect transition="in" filter="wipe(up)">
                                      <p:cBhvr>
                                        <p:cTn id="32" dur="500"/>
                                        <p:tgtEl>
                                          <p:spTgt spid="25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58077"/>
                                        </p:tgtEl>
                                        <p:attrNameLst>
                                          <p:attrName>style.visibility</p:attrName>
                                        </p:attrNameLst>
                                      </p:cBhvr>
                                      <p:to>
                                        <p:strVal val="visible"/>
                                      </p:to>
                                    </p:set>
                                    <p:animEffect transition="in" filter="wipe(up)">
                                      <p:cBhvr>
                                        <p:cTn id="37" dur="500"/>
                                        <p:tgtEl>
                                          <p:spTgt spid="25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8071"/>
                                        </p:tgtEl>
                                        <p:attrNameLst>
                                          <p:attrName>style.visibility</p:attrName>
                                        </p:attrNameLst>
                                      </p:cBhvr>
                                      <p:to>
                                        <p:strVal val="visible"/>
                                      </p:to>
                                    </p:set>
                                    <p:animEffect transition="in" filter="checkerboard(across)">
                                      <p:cBhvr>
                                        <p:cTn id="42" dur="500"/>
                                        <p:tgtEl>
                                          <p:spTgt spid="2580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58078"/>
                                        </p:tgtEl>
                                        <p:attrNameLst>
                                          <p:attrName>style.visibility</p:attrName>
                                        </p:attrNameLst>
                                      </p:cBhvr>
                                      <p:to>
                                        <p:strVal val="visible"/>
                                      </p:to>
                                    </p:set>
                                    <p:animEffect transition="in" filter="wipe(up)">
                                      <p:cBhvr>
                                        <p:cTn id="47" dur="500"/>
                                        <p:tgtEl>
                                          <p:spTgt spid="258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8" grpId="0" autoUpdateAnimBg="0"/>
      <p:bldP spid="258063" grpId="0" autoUpdateAnimBg="0"/>
      <p:bldP spid="25807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再帰性(</a:t>
            </a:r>
            <a:r>
              <a:rPr lang="en-US" altLang="ja-JP">
                <a:effectLst/>
              </a:rPr>
              <a:t>recurtion)</a:t>
            </a:r>
          </a:p>
        </p:txBody>
      </p:sp>
      <p:sp>
        <p:nvSpPr>
          <p:cNvPr id="363523" name="Rectangle 3"/>
          <p:cNvSpPr>
            <a:spLocks noGrp="1" noChangeArrowheads="1"/>
          </p:cNvSpPr>
          <p:nvPr>
            <p:ph type="body" idx="1"/>
          </p:nvPr>
        </p:nvSpPr>
        <p:spPr>
          <a:xfrm>
            <a:off x="1066800" y="1600200"/>
            <a:ext cx="75438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マクロ構文は再帰的に定義</a:t>
            </a:r>
          </a:p>
          <a:p>
            <a:pPr>
              <a:buFont typeface="Wingdings" panose="05000000000000000000" pitchFamily="2" charset="2"/>
              <a:buNone/>
            </a:pPr>
            <a:r>
              <a:rPr lang="ja-JP" altLang="en-US" sz="2400">
                <a:effectLst/>
              </a:rPr>
              <a:t>例 :     </a:t>
            </a:r>
            <a:r>
              <a:rPr lang="ja-JP" altLang="en-US" sz="2800">
                <a:effectLst/>
              </a:rPr>
              <a:t>&lt;</a:t>
            </a:r>
            <a:r>
              <a:rPr lang="en-US" altLang="ja-JP" sz="2800">
                <a:effectLst/>
              </a:rPr>
              <a:t>st&gt; ::= &lt;if_st&gt;</a:t>
            </a:r>
          </a:p>
          <a:p>
            <a:pPr>
              <a:buFont typeface="Wingdings" panose="05000000000000000000" pitchFamily="2" charset="2"/>
              <a:buNone/>
            </a:pPr>
            <a:r>
              <a:rPr lang="en-US" altLang="ja-JP" sz="2800">
                <a:effectLst/>
              </a:rPr>
              <a:t>                     | &lt;while_st&gt;</a:t>
            </a:r>
          </a:p>
          <a:p>
            <a:pPr>
              <a:buFont typeface="Wingdings" panose="05000000000000000000" pitchFamily="2" charset="2"/>
              <a:buNone/>
            </a:pPr>
            <a:r>
              <a:rPr lang="en-US" altLang="ja-JP" sz="2800">
                <a:effectLst/>
              </a:rPr>
              <a:t>                     | “{” { &lt;st&gt; } “}”</a:t>
            </a:r>
          </a:p>
          <a:p>
            <a:pPr>
              <a:buFont typeface="Wingdings" panose="05000000000000000000" pitchFamily="2" charset="2"/>
              <a:buNone/>
            </a:pPr>
            <a:r>
              <a:rPr lang="en-US" altLang="ja-JP" sz="2800">
                <a:effectLst/>
              </a:rPr>
              <a:t>      &lt;if_st&gt; ::= “if” “(” &lt;exp&gt; “)” &lt;st&gt;</a:t>
            </a:r>
          </a:p>
          <a:p>
            <a:pPr>
              <a:buFont typeface="Wingdings" panose="05000000000000000000" pitchFamily="2" charset="2"/>
              <a:buNone/>
            </a:pPr>
            <a:r>
              <a:rPr lang="en-US" altLang="ja-JP" sz="2800">
                <a:effectLst/>
              </a:rPr>
              <a:t>&lt;while_st&gt; ::= “while” “(” &lt;exp&gt; “)” &lt;st&gt;</a:t>
            </a:r>
          </a:p>
        </p:txBody>
      </p:sp>
      <p:grpSp>
        <p:nvGrpSpPr>
          <p:cNvPr id="363526" name="Group 6"/>
          <p:cNvGrpSpPr>
            <a:grpSpLocks/>
          </p:cNvGrpSpPr>
          <p:nvPr/>
        </p:nvGrpSpPr>
        <p:grpSpPr bwMode="auto">
          <a:xfrm>
            <a:off x="1371600" y="4876800"/>
            <a:ext cx="6902450" cy="1555750"/>
            <a:chOff x="864" y="3072"/>
            <a:chExt cx="4348" cy="980"/>
          </a:xfrm>
        </p:grpSpPr>
        <p:sp>
          <p:nvSpPr>
            <p:cNvPr id="363524" name="Text Box 4"/>
            <p:cNvSpPr txBox="1">
              <a:spLocks noChangeArrowheads="1"/>
            </p:cNvSpPr>
            <p:nvPr/>
          </p:nvSpPr>
          <p:spPr bwMode="auto">
            <a:xfrm>
              <a:off x="864" y="3456"/>
              <a:ext cx="4348"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ある非終端記号からの導出時に</a:t>
              </a:r>
            </a:p>
            <a:p>
              <a:r>
                <a:rPr lang="ja-JP" altLang="en-US" sz="2800"/>
                <a:t>同一の非終端記号に戻ってくる可能性がある</a:t>
              </a:r>
            </a:p>
          </p:txBody>
        </p:sp>
        <p:sp>
          <p:nvSpPr>
            <p:cNvPr id="363525" name="AutoShape 5"/>
            <p:cNvSpPr>
              <a:spLocks noChangeArrowheads="1"/>
            </p:cNvSpPr>
            <p:nvPr/>
          </p:nvSpPr>
          <p:spPr bwMode="auto">
            <a:xfrm>
              <a:off x="2592" y="3072"/>
              <a:ext cx="528" cy="384"/>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63532" name="Group 12"/>
          <p:cNvGrpSpPr>
            <a:grpSpLocks/>
          </p:cNvGrpSpPr>
          <p:nvPr/>
        </p:nvGrpSpPr>
        <p:grpSpPr bwMode="auto">
          <a:xfrm>
            <a:off x="3962400" y="3276600"/>
            <a:ext cx="3276600" cy="1447800"/>
            <a:chOff x="2496" y="2064"/>
            <a:chExt cx="2064" cy="912"/>
          </a:xfrm>
        </p:grpSpPr>
        <p:sp>
          <p:nvSpPr>
            <p:cNvPr id="363527" name="Oval 7"/>
            <p:cNvSpPr>
              <a:spLocks noChangeArrowheads="1"/>
            </p:cNvSpPr>
            <p:nvPr/>
          </p:nvSpPr>
          <p:spPr bwMode="auto">
            <a:xfrm>
              <a:off x="2496" y="2064"/>
              <a:ext cx="480" cy="288"/>
            </a:xfrm>
            <a:prstGeom prst="ellipse">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3528" name="Oval 8"/>
            <p:cNvSpPr>
              <a:spLocks noChangeArrowheads="1"/>
            </p:cNvSpPr>
            <p:nvPr/>
          </p:nvSpPr>
          <p:spPr bwMode="auto">
            <a:xfrm>
              <a:off x="3696" y="2352"/>
              <a:ext cx="480" cy="288"/>
            </a:xfrm>
            <a:prstGeom prst="ellipse">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3529" name="Oval 9"/>
            <p:cNvSpPr>
              <a:spLocks noChangeArrowheads="1"/>
            </p:cNvSpPr>
            <p:nvPr/>
          </p:nvSpPr>
          <p:spPr bwMode="auto">
            <a:xfrm>
              <a:off x="4080" y="2688"/>
              <a:ext cx="480" cy="288"/>
            </a:xfrm>
            <a:prstGeom prst="ellipse">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63532"/>
                                        </p:tgtEl>
                                        <p:attrNameLst>
                                          <p:attrName>style.visibility</p:attrName>
                                        </p:attrNameLst>
                                      </p:cBhvr>
                                      <p:to>
                                        <p:strVal val="visible"/>
                                      </p:to>
                                    </p:set>
                                    <p:animEffect transition="in" filter="checkerboard(across)">
                                      <p:cBhvr>
                                        <p:cTn id="7" dur="500"/>
                                        <p:tgtEl>
                                          <p:spTgt spid="363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63526"/>
                                        </p:tgtEl>
                                        <p:attrNameLst>
                                          <p:attrName>style.visibility</p:attrName>
                                        </p:attrNameLst>
                                      </p:cBhvr>
                                      <p:to>
                                        <p:strVal val="visible"/>
                                      </p:to>
                                    </p:set>
                                    <p:animEffect transition="in" filter="wipe(up)">
                                      <p:cBhvr>
                                        <p:cTn id="12" dur="500"/>
                                        <p:tgtEl>
                                          <p:spTgt spid="363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a:t>
            </a:r>
            <a:r>
              <a:rPr lang="en-US" altLang="ja-JP">
                <a:effectLst/>
              </a:rPr>
              <a:t>left recurtion)</a:t>
            </a:r>
          </a:p>
        </p:txBody>
      </p:sp>
      <p:sp>
        <p:nvSpPr>
          <p:cNvPr id="365571" name="Rectangle 3"/>
          <p:cNvSpPr>
            <a:spLocks noGrp="1" noChangeArrowheads="1"/>
          </p:cNvSpPr>
          <p:nvPr>
            <p:ph type="body" idx="1"/>
          </p:nvPr>
        </p:nvSpPr>
        <p:spPr>
          <a:xfrm>
            <a:off x="1066800" y="1981200"/>
            <a:ext cx="7543800" cy="2362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a:t>
            </a:r>
          </a:p>
          <a:p>
            <a:pPr lvl="1"/>
            <a:r>
              <a:rPr lang="ja-JP" altLang="en-US">
                <a:effectLst/>
              </a:rPr>
              <a:t>右辺の左端に自分自身への再帰がある</a:t>
            </a:r>
          </a:p>
        </p:txBody>
      </p:sp>
      <p:sp>
        <p:nvSpPr>
          <p:cNvPr id="365573" name="Text Box 5"/>
          <p:cNvSpPr txBox="1">
            <a:spLocks noChangeArrowheads="1"/>
          </p:cNvSpPr>
          <p:nvPr/>
        </p:nvSpPr>
        <p:spPr bwMode="auto">
          <a:xfrm>
            <a:off x="1295400" y="3505200"/>
            <a:ext cx="57372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直接左再帰 : &lt;</a:t>
            </a:r>
            <a:r>
              <a:rPr lang="en-US" altLang="ja-JP"/>
              <a:t>A&gt; </a:t>
            </a:r>
            <a:r>
              <a:rPr lang="ja-JP" altLang="en-US"/>
              <a:t>→ &lt;</a:t>
            </a:r>
            <a:r>
              <a:rPr lang="en-US" altLang="ja-JP"/>
              <a:t>A&gt;α | β</a:t>
            </a:r>
          </a:p>
        </p:txBody>
      </p:sp>
      <p:sp>
        <p:nvSpPr>
          <p:cNvPr id="365574" name="Text Box 6"/>
          <p:cNvSpPr txBox="1">
            <a:spLocks noChangeArrowheads="1"/>
          </p:cNvSpPr>
          <p:nvPr/>
        </p:nvSpPr>
        <p:spPr bwMode="auto">
          <a:xfrm>
            <a:off x="1295400" y="4343400"/>
            <a:ext cx="5715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間接左再帰 : &lt;</a:t>
            </a:r>
            <a:r>
              <a:rPr lang="en-US" altLang="ja-JP"/>
              <a:t>A&gt; </a:t>
            </a:r>
            <a:r>
              <a:rPr lang="ja-JP" altLang="en-US"/>
              <a:t>→ &lt;</a:t>
            </a:r>
            <a:r>
              <a:rPr lang="en-US" altLang="ja-JP"/>
              <a:t>B&gt;α</a:t>
            </a:r>
            <a:r>
              <a:rPr lang="ja-JP" altLang="en-US"/>
              <a:t> | </a:t>
            </a:r>
            <a:r>
              <a:rPr lang="en-US" altLang="ja-JP"/>
              <a:t>β</a:t>
            </a:r>
          </a:p>
          <a:p>
            <a:r>
              <a:rPr lang="en-US" altLang="ja-JP"/>
              <a:t>                       &lt;B&gt; </a:t>
            </a:r>
            <a:r>
              <a:rPr lang="ja-JP" altLang="en-US"/>
              <a:t>→ &lt;</a:t>
            </a:r>
            <a:r>
              <a:rPr lang="en-US" altLang="ja-JP"/>
              <a:t>A&gt;γ | δ</a:t>
            </a:r>
          </a:p>
        </p:txBody>
      </p:sp>
      <p:grpSp>
        <p:nvGrpSpPr>
          <p:cNvPr id="365578" name="Group 10"/>
          <p:cNvGrpSpPr>
            <a:grpSpLocks/>
          </p:cNvGrpSpPr>
          <p:nvPr/>
        </p:nvGrpSpPr>
        <p:grpSpPr bwMode="auto">
          <a:xfrm>
            <a:off x="4267200" y="3429000"/>
            <a:ext cx="1066800" cy="228600"/>
            <a:chOff x="2688" y="2160"/>
            <a:chExt cx="672" cy="144"/>
          </a:xfrm>
        </p:grpSpPr>
        <p:sp>
          <p:nvSpPr>
            <p:cNvPr id="365575" name="Arc 7"/>
            <p:cNvSpPr>
              <a:spLocks/>
            </p:cNvSpPr>
            <p:nvPr/>
          </p:nvSpPr>
          <p:spPr bwMode="auto">
            <a:xfrm>
              <a:off x="3024" y="2160"/>
              <a:ext cx="336"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65576" name="Arc 8"/>
            <p:cNvSpPr>
              <a:spLocks/>
            </p:cNvSpPr>
            <p:nvPr/>
          </p:nvSpPr>
          <p:spPr bwMode="auto">
            <a:xfrm flipH="1">
              <a:off x="2688" y="2160"/>
              <a:ext cx="336"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365581" name="Group 13"/>
          <p:cNvGrpSpPr>
            <a:grpSpLocks/>
          </p:cNvGrpSpPr>
          <p:nvPr/>
        </p:nvGrpSpPr>
        <p:grpSpPr bwMode="auto">
          <a:xfrm>
            <a:off x="4343400" y="4800600"/>
            <a:ext cx="838200" cy="228600"/>
            <a:chOff x="2736" y="3024"/>
            <a:chExt cx="528" cy="144"/>
          </a:xfrm>
        </p:grpSpPr>
        <p:sp>
          <p:nvSpPr>
            <p:cNvPr id="365579" name="Line 11"/>
            <p:cNvSpPr>
              <a:spLocks noChangeShapeType="1"/>
            </p:cNvSpPr>
            <p:nvPr/>
          </p:nvSpPr>
          <p:spPr bwMode="auto">
            <a:xfrm flipH="1">
              <a:off x="2736" y="3024"/>
              <a:ext cx="528" cy="144"/>
            </a:xfrm>
            <a:prstGeom prst="line">
              <a:avLst/>
            </a:prstGeom>
            <a:noFill/>
            <a:ln w="28575">
              <a:solidFill>
                <a:srgbClr val="FF99CC"/>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65580" name="Line 12"/>
            <p:cNvSpPr>
              <a:spLocks noChangeShapeType="1"/>
            </p:cNvSpPr>
            <p:nvPr/>
          </p:nvSpPr>
          <p:spPr bwMode="auto">
            <a:xfrm flipH="1" flipV="1">
              <a:off x="2736" y="3024"/>
              <a:ext cx="528" cy="144"/>
            </a:xfrm>
            <a:prstGeom prst="line">
              <a:avLst/>
            </a:prstGeom>
            <a:noFill/>
            <a:ln w="28575">
              <a:solidFill>
                <a:srgbClr val="FF99CC"/>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5573"/>
                                        </p:tgtEl>
                                        <p:attrNameLst>
                                          <p:attrName>style.visibility</p:attrName>
                                        </p:attrNameLst>
                                      </p:cBhvr>
                                      <p:to>
                                        <p:strVal val="visible"/>
                                      </p:to>
                                    </p:set>
                                    <p:animEffect transition="in" filter="checkerboard(across)">
                                      <p:cBhvr>
                                        <p:cTn id="7" dur="500"/>
                                        <p:tgtEl>
                                          <p:spTgt spid="3655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65578"/>
                                        </p:tgtEl>
                                        <p:attrNameLst>
                                          <p:attrName>style.visibility</p:attrName>
                                        </p:attrNameLst>
                                      </p:cBhvr>
                                      <p:to>
                                        <p:strVal val="visible"/>
                                      </p:to>
                                    </p:set>
                                    <p:animEffect transition="in" filter="wipe(right)">
                                      <p:cBhvr>
                                        <p:cTn id="12" dur="500"/>
                                        <p:tgtEl>
                                          <p:spTgt spid="3655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65574"/>
                                        </p:tgtEl>
                                        <p:attrNameLst>
                                          <p:attrName>style.visibility</p:attrName>
                                        </p:attrNameLst>
                                      </p:cBhvr>
                                      <p:to>
                                        <p:strVal val="visible"/>
                                      </p:to>
                                    </p:set>
                                    <p:animEffect transition="in" filter="checkerboard(across)">
                                      <p:cBhvr>
                                        <p:cTn id="17" dur="500"/>
                                        <p:tgtEl>
                                          <p:spTgt spid="3655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365581"/>
                                        </p:tgtEl>
                                        <p:attrNameLst>
                                          <p:attrName>style.visibility</p:attrName>
                                        </p:attrNameLst>
                                      </p:cBhvr>
                                      <p:to>
                                        <p:strVal val="visible"/>
                                      </p:to>
                                    </p:set>
                                    <p:animEffect transition="in" filter="wipe(right)">
                                      <p:cBhvr>
                                        <p:cTn id="22" dur="500"/>
                                        <p:tgtEl>
                                          <p:spTgt spid="365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3" grpId="0" autoUpdateAnimBg="0"/>
      <p:bldP spid="36557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右再帰性(</a:t>
            </a:r>
            <a:r>
              <a:rPr lang="en-US" altLang="ja-JP">
                <a:effectLst/>
              </a:rPr>
              <a:t>right recurtion)</a:t>
            </a:r>
          </a:p>
        </p:txBody>
      </p:sp>
      <p:sp>
        <p:nvSpPr>
          <p:cNvPr id="364547" name="Rectangle 3"/>
          <p:cNvSpPr>
            <a:spLocks noGrp="1" noChangeArrowheads="1"/>
          </p:cNvSpPr>
          <p:nvPr>
            <p:ph type="body" idx="1"/>
          </p:nvPr>
        </p:nvSpPr>
        <p:spPr>
          <a:xfrm>
            <a:off x="1066800" y="1981200"/>
            <a:ext cx="7543800" cy="2362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右再帰性</a:t>
            </a:r>
          </a:p>
          <a:p>
            <a:pPr lvl="1"/>
            <a:r>
              <a:rPr lang="ja-JP" altLang="en-US">
                <a:effectLst/>
              </a:rPr>
              <a:t>右辺の右端に自分自身への再帰がある</a:t>
            </a:r>
          </a:p>
        </p:txBody>
      </p:sp>
      <p:grpSp>
        <p:nvGrpSpPr>
          <p:cNvPr id="364550" name="Group 6"/>
          <p:cNvGrpSpPr>
            <a:grpSpLocks/>
          </p:cNvGrpSpPr>
          <p:nvPr/>
        </p:nvGrpSpPr>
        <p:grpSpPr bwMode="auto">
          <a:xfrm>
            <a:off x="1295400" y="3505200"/>
            <a:ext cx="5737225" cy="1905000"/>
            <a:chOff x="816" y="2208"/>
            <a:chExt cx="3614" cy="1200"/>
          </a:xfrm>
        </p:grpSpPr>
        <p:sp>
          <p:nvSpPr>
            <p:cNvPr id="364548" name="Text Box 4"/>
            <p:cNvSpPr txBox="1">
              <a:spLocks noChangeArrowheads="1"/>
            </p:cNvSpPr>
            <p:nvPr/>
          </p:nvSpPr>
          <p:spPr bwMode="auto">
            <a:xfrm>
              <a:off x="816" y="2208"/>
              <a:ext cx="361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直接右再帰 : &lt;</a:t>
              </a:r>
              <a:r>
                <a:rPr lang="en-US" altLang="ja-JP"/>
                <a:t>A&gt; </a:t>
              </a:r>
              <a:r>
                <a:rPr lang="ja-JP" altLang="en-US"/>
                <a:t>→ </a:t>
              </a:r>
              <a:r>
                <a:rPr lang="en-US" altLang="ja-JP"/>
                <a:t>α&lt;A&gt; | β</a:t>
              </a:r>
            </a:p>
          </p:txBody>
        </p:sp>
        <p:sp>
          <p:nvSpPr>
            <p:cNvPr id="364549" name="Text Box 5"/>
            <p:cNvSpPr txBox="1">
              <a:spLocks noChangeArrowheads="1"/>
            </p:cNvSpPr>
            <p:nvPr/>
          </p:nvSpPr>
          <p:spPr bwMode="auto">
            <a:xfrm>
              <a:off x="816" y="2736"/>
              <a:ext cx="3600"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間接右再帰 : &lt;</a:t>
              </a:r>
              <a:r>
                <a:rPr lang="en-US" altLang="ja-JP"/>
                <a:t>A&gt; </a:t>
              </a:r>
              <a:r>
                <a:rPr lang="ja-JP" altLang="en-US"/>
                <a:t>→ </a:t>
              </a:r>
              <a:r>
                <a:rPr lang="en-US" altLang="ja-JP"/>
                <a:t>α&lt;B</a:t>
              </a:r>
              <a:r>
                <a:rPr lang="ja-JP" altLang="en-US"/>
                <a:t>&gt; | </a:t>
              </a:r>
              <a:r>
                <a:rPr lang="en-US" altLang="ja-JP"/>
                <a:t>β</a:t>
              </a:r>
            </a:p>
            <a:p>
              <a:r>
                <a:rPr lang="en-US" altLang="ja-JP"/>
                <a:t>                       &lt;B&gt; </a:t>
              </a:r>
              <a:r>
                <a:rPr lang="ja-JP" altLang="en-US"/>
                <a:t>→ </a:t>
              </a:r>
              <a:r>
                <a:rPr lang="en-US" altLang="ja-JP"/>
                <a:t>γ&lt;A&gt; | δ</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4000">
                <a:effectLst/>
              </a:rPr>
              <a:t>構文解析の問題点</a:t>
            </a:r>
            <a:br>
              <a:rPr lang="ja-JP" altLang="en-US">
                <a:effectLst/>
              </a:rPr>
            </a:br>
            <a:r>
              <a:rPr lang="ja-JP" altLang="en-US">
                <a:effectLst/>
              </a:rPr>
              <a:t>左再帰性</a:t>
            </a:r>
            <a:endParaRPr lang="en-US" altLang="ja-JP">
              <a:effectLst/>
            </a:endParaRPr>
          </a:p>
        </p:txBody>
      </p:sp>
      <p:sp>
        <p:nvSpPr>
          <p:cNvPr id="195587" name="Rectangle 3"/>
          <p:cNvSpPr>
            <a:spLocks noGrp="1" noChangeArrowheads="1"/>
          </p:cNvSpPr>
          <p:nvPr>
            <p:ph type="body" idx="1"/>
          </p:nvPr>
        </p:nvSpPr>
        <p:spPr>
          <a:xfrm>
            <a:off x="1066800" y="1981200"/>
            <a:ext cx="7543800" cy="1295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左再帰性</a:t>
            </a:r>
            <a:endParaRPr lang="en-US" altLang="ja-JP" dirty="0">
              <a:effectLst/>
            </a:endParaRPr>
          </a:p>
          <a:p>
            <a:pPr lvl="1"/>
            <a:r>
              <a:rPr lang="ja-JP" altLang="en-US" sz="2400" dirty="0">
                <a:effectLst/>
              </a:rPr>
              <a:t>最左の非終端記号が自分自身だと停止しない</a:t>
            </a:r>
          </a:p>
        </p:txBody>
      </p:sp>
      <p:sp>
        <p:nvSpPr>
          <p:cNvPr id="195588" name="Text Box 4"/>
          <p:cNvSpPr txBox="1">
            <a:spLocks noChangeArrowheads="1"/>
          </p:cNvSpPr>
          <p:nvPr/>
        </p:nvSpPr>
        <p:spPr bwMode="auto">
          <a:xfrm>
            <a:off x="1295400" y="3200400"/>
            <a:ext cx="53387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&lt;</a:t>
            </a:r>
            <a:r>
              <a:rPr lang="en-US" altLang="ja-JP"/>
              <a:t>E&gt; ::=</a:t>
            </a:r>
            <a:r>
              <a:rPr lang="ja-JP" altLang="en-US"/>
              <a:t> &lt;</a:t>
            </a:r>
            <a:r>
              <a:rPr lang="en-US" altLang="ja-JP"/>
              <a:t>E&gt; “+” &lt;T&gt; | &lt;T&gt;</a:t>
            </a:r>
          </a:p>
        </p:txBody>
      </p:sp>
      <p:sp>
        <p:nvSpPr>
          <p:cNvPr id="195589" name="Text Box 5"/>
          <p:cNvSpPr txBox="1">
            <a:spLocks noChangeArrowheads="1"/>
          </p:cNvSpPr>
          <p:nvPr/>
        </p:nvSpPr>
        <p:spPr bwMode="auto">
          <a:xfrm>
            <a:off x="533400" y="3962400"/>
            <a:ext cx="164850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b="1" dirty="0">
                <a:solidFill>
                  <a:srgbClr val="FFFF99"/>
                </a:solidFill>
              </a:rPr>
              <a:t>E</a:t>
            </a:r>
            <a:r>
              <a:rPr lang="ja-JP" altLang="en-US" dirty="0"/>
              <a:t>→</a:t>
            </a:r>
            <a:r>
              <a:rPr lang="en-US" altLang="ja-JP" b="1" dirty="0">
                <a:solidFill>
                  <a:srgbClr val="FFFF99"/>
                </a:solidFill>
              </a:rPr>
              <a:t>E+T</a:t>
            </a:r>
          </a:p>
        </p:txBody>
      </p:sp>
      <p:sp>
        <p:nvSpPr>
          <p:cNvPr id="195590" name="Text Box 6"/>
          <p:cNvSpPr txBox="1">
            <a:spLocks noChangeArrowheads="1"/>
          </p:cNvSpPr>
          <p:nvPr/>
        </p:nvSpPr>
        <p:spPr bwMode="auto">
          <a:xfrm>
            <a:off x="1219200" y="4495800"/>
            <a:ext cx="261030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b="1" dirty="0">
                <a:solidFill>
                  <a:srgbClr val="FFFF99"/>
                </a:solidFill>
              </a:rPr>
              <a:t>E</a:t>
            </a:r>
            <a:r>
              <a:rPr lang="en-US" altLang="ja-JP" dirty="0"/>
              <a:t>+T</a:t>
            </a:r>
            <a:r>
              <a:rPr lang="ja-JP" altLang="en-US" dirty="0"/>
              <a:t>→</a:t>
            </a:r>
            <a:r>
              <a:rPr lang="en-US" altLang="ja-JP" b="1" dirty="0">
                <a:solidFill>
                  <a:srgbClr val="FFFF99"/>
                </a:solidFill>
              </a:rPr>
              <a:t>E+T</a:t>
            </a:r>
            <a:r>
              <a:rPr lang="en-US" altLang="ja-JP" dirty="0"/>
              <a:t>+T</a:t>
            </a:r>
          </a:p>
        </p:txBody>
      </p:sp>
      <p:sp>
        <p:nvSpPr>
          <p:cNvPr id="195591" name="Text Box 7"/>
          <p:cNvSpPr txBox="1">
            <a:spLocks noChangeArrowheads="1"/>
          </p:cNvSpPr>
          <p:nvPr/>
        </p:nvSpPr>
        <p:spPr bwMode="auto">
          <a:xfrm>
            <a:off x="2362200" y="5029200"/>
            <a:ext cx="357211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b="1" dirty="0">
                <a:solidFill>
                  <a:srgbClr val="FFFF99"/>
                </a:solidFill>
              </a:rPr>
              <a:t>E</a:t>
            </a:r>
            <a:r>
              <a:rPr lang="en-US" altLang="ja-JP" dirty="0"/>
              <a:t>+T+T</a:t>
            </a:r>
            <a:r>
              <a:rPr lang="ja-JP" altLang="en-US" dirty="0"/>
              <a:t>→</a:t>
            </a:r>
            <a:r>
              <a:rPr lang="en-US" altLang="ja-JP" b="1" dirty="0">
                <a:solidFill>
                  <a:srgbClr val="FFFF99"/>
                </a:solidFill>
              </a:rPr>
              <a:t>E+T</a:t>
            </a:r>
            <a:r>
              <a:rPr lang="en-US" altLang="ja-JP" dirty="0"/>
              <a:t>+T+T</a:t>
            </a:r>
          </a:p>
        </p:txBody>
      </p:sp>
      <p:sp>
        <p:nvSpPr>
          <p:cNvPr id="195592" name="Text Box 8"/>
          <p:cNvSpPr txBox="1">
            <a:spLocks noChangeArrowheads="1"/>
          </p:cNvSpPr>
          <p:nvPr/>
        </p:nvSpPr>
        <p:spPr bwMode="auto">
          <a:xfrm>
            <a:off x="3962400" y="5562600"/>
            <a:ext cx="4533911"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b="1" dirty="0">
                <a:solidFill>
                  <a:srgbClr val="FFFF99"/>
                </a:solidFill>
              </a:rPr>
              <a:t>E</a:t>
            </a:r>
            <a:r>
              <a:rPr lang="en-US" altLang="ja-JP" dirty="0"/>
              <a:t>+T+T+T</a:t>
            </a:r>
            <a:r>
              <a:rPr lang="ja-JP" altLang="en-US" dirty="0"/>
              <a:t>→</a:t>
            </a:r>
            <a:r>
              <a:rPr lang="en-US" altLang="ja-JP" b="1" dirty="0">
                <a:solidFill>
                  <a:srgbClr val="FFFF99"/>
                </a:solidFill>
              </a:rPr>
              <a:t>E+T</a:t>
            </a:r>
            <a:r>
              <a:rPr lang="en-US" altLang="ja-JP" dirty="0"/>
              <a:t>+T+T+T</a:t>
            </a:r>
          </a:p>
        </p:txBody>
      </p:sp>
      <p:sp>
        <p:nvSpPr>
          <p:cNvPr id="195593" name="Text Box 9"/>
          <p:cNvSpPr txBox="1">
            <a:spLocks noChangeArrowheads="1"/>
          </p:cNvSpPr>
          <p:nvPr/>
        </p:nvSpPr>
        <p:spPr bwMode="auto">
          <a:xfrm>
            <a:off x="5715000" y="6096000"/>
            <a:ext cx="2868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永久に停止しない</a:t>
            </a:r>
          </a:p>
        </p:txBody>
      </p:sp>
      <p:grpSp>
        <p:nvGrpSpPr>
          <p:cNvPr id="195594" name="Group 10"/>
          <p:cNvGrpSpPr>
            <a:grpSpLocks/>
          </p:cNvGrpSpPr>
          <p:nvPr/>
        </p:nvGrpSpPr>
        <p:grpSpPr bwMode="auto">
          <a:xfrm>
            <a:off x="2438400" y="3124200"/>
            <a:ext cx="1066800" cy="228600"/>
            <a:chOff x="2688" y="2160"/>
            <a:chExt cx="672" cy="144"/>
          </a:xfrm>
        </p:grpSpPr>
        <p:sp>
          <p:nvSpPr>
            <p:cNvPr id="195595" name="Arc 11"/>
            <p:cNvSpPr>
              <a:spLocks/>
            </p:cNvSpPr>
            <p:nvPr/>
          </p:nvSpPr>
          <p:spPr bwMode="auto">
            <a:xfrm>
              <a:off x="3024" y="2160"/>
              <a:ext cx="336"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95596" name="Arc 12"/>
            <p:cNvSpPr>
              <a:spLocks/>
            </p:cNvSpPr>
            <p:nvPr/>
          </p:nvSpPr>
          <p:spPr bwMode="auto">
            <a:xfrm flipH="1">
              <a:off x="2688" y="2160"/>
              <a:ext cx="336"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5588"/>
                                        </p:tgtEl>
                                        <p:attrNameLst>
                                          <p:attrName>style.visibility</p:attrName>
                                        </p:attrNameLst>
                                      </p:cBhvr>
                                      <p:to>
                                        <p:strVal val="visible"/>
                                      </p:to>
                                    </p:set>
                                    <p:animEffect transition="in" filter="checkerboard(across)">
                                      <p:cBhvr>
                                        <p:cTn id="7" dur="500"/>
                                        <p:tgtEl>
                                          <p:spTgt spid="1955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95594"/>
                                        </p:tgtEl>
                                        <p:attrNameLst>
                                          <p:attrName>style.visibility</p:attrName>
                                        </p:attrNameLst>
                                      </p:cBhvr>
                                      <p:to>
                                        <p:strVal val="visible"/>
                                      </p:to>
                                    </p:set>
                                    <p:animEffect transition="in" filter="wipe(right)">
                                      <p:cBhvr>
                                        <p:cTn id="12" dur="500"/>
                                        <p:tgtEl>
                                          <p:spTgt spid="1955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5589"/>
                                        </p:tgtEl>
                                        <p:attrNameLst>
                                          <p:attrName>style.visibility</p:attrName>
                                        </p:attrNameLst>
                                      </p:cBhvr>
                                      <p:to>
                                        <p:strVal val="visible"/>
                                      </p:to>
                                    </p:set>
                                    <p:animEffect transition="in" filter="wipe(left)">
                                      <p:cBhvr>
                                        <p:cTn id="17" dur="500"/>
                                        <p:tgtEl>
                                          <p:spTgt spid="1955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5590"/>
                                        </p:tgtEl>
                                        <p:attrNameLst>
                                          <p:attrName>style.visibility</p:attrName>
                                        </p:attrNameLst>
                                      </p:cBhvr>
                                      <p:to>
                                        <p:strVal val="visible"/>
                                      </p:to>
                                    </p:set>
                                    <p:animEffect transition="in" filter="wipe(left)">
                                      <p:cBhvr>
                                        <p:cTn id="22" dur="500"/>
                                        <p:tgtEl>
                                          <p:spTgt spid="1955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5591"/>
                                        </p:tgtEl>
                                        <p:attrNameLst>
                                          <p:attrName>style.visibility</p:attrName>
                                        </p:attrNameLst>
                                      </p:cBhvr>
                                      <p:to>
                                        <p:strVal val="visible"/>
                                      </p:to>
                                    </p:set>
                                    <p:animEffect transition="in" filter="wipe(left)">
                                      <p:cBhvr>
                                        <p:cTn id="27" dur="500"/>
                                        <p:tgtEl>
                                          <p:spTgt spid="1955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5592"/>
                                        </p:tgtEl>
                                        <p:attrNameLst>
                                          <p:attrName>style.visibility</p:attrName>
                                        </p:attrNameLst>
                                      </p:cBhvr>
                                      <p:to>
                                        <p:strVal val="visible"/>
                                      </p:to>
                                    </p:set>
                                    <p:animEffect transition="in" filter="wipe(left)">
                                      <p:cBhvr>
                                        <p:cTn id="32" dur="500"/>
                                        <p:tgtEl>
                                          <p:spTgt spid="19559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5593"/>
                                        </p:tgtEl>
                                        <p:attrNameLst>
                                          <p:attrName>style.visibility</p:attrName>
                                        </p:attrNameLst>
                                      </p:cBhvr>
                                      <p:to>
                                        <p:strVal val="visible"/>
                                      </p:to>
                                    </p:set>
                                    <p:anim calcmode="lin" valueType="num">
                                      <p:cBhvr additive="base">
                                        <p:cTn id="37" dur="500" fill="hold"/>
                                        <p:tgtEl>
                                          <p:spTgt spid="195593"/>
                                        </p:tgtEl>
                                        <p:attrNameLst>
                                          <p:attrName>ppt_x</p:attrName>
                                        </p:attrNameLst>
                                      </p:cBhvr>
                                      <p:tavLst>
                                        <p:tav tm="0">
                                          <p:val>
                                            <p:strVal val="#ppt_x"/>
                                          </p:val>
                                        </p:tav>
                                        <p:tav tm="100000">
                                          <p:val>
                                            <p:strVal val="#ppt_x"/>
                                          </p:val>
                                        </p:tav>
                                      </p:tavLst>
                                    </p:anim>
                                    <p:anim calcmode="lin" valueType="num">
                                      <p:cBhvr additive="base">
                                        <p:cTn id="38" dur="500" fill="hold"/>
                                        <p:tgtEl>
                                          <p:spTgt spid="1955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8" grpId="0" autoUpdateAnimBg="0"/>
      <p:bldP spid="195589" grpId="0" autoUpdateAnimBg="0"/>
      <p:bldP spid="195590" grpId="0" autoUpdateAnimBg="0"/>
      <p:bldP spid="195591" grpId="0" autoUpdateAnimBg="0"/>
      <p:bldP spid="195592" grpId="0" autoUpdateAnimBg="0"/>
      <p:bldP spid="195593"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左再帰性の除去</a:t>
            </a:r>
          </a:p>
        </p:txBody>
      </p:sp>
      <p:sp>
        <p:nvSpPr>
          <p:cNvPr id="204803" name="Rectangle 3"/>
          <p:cNvSpPr>
            <a:spLocks noGrp="1" noChangeArrowheads="1"/>
          </p:cNvSpPr>
          <p:nvPr>
            <p:ph type="body" idx="1"/>
          </p:nvPr>
        </p:nvSpPr>
        <p:spPr>
          <a:xfrm>
            <a:off x="1066800" y="1752600"/>
            <a:ext cx="75438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左再帰の対処法1 :</a:t>
            </a:r>
          </a:p>
          <a:p>
            <a:pPr>
              <a:buFont typeface="Wingdings" panose="05000000000000000000" pitchFamily="2" charset="2"/>
              <a:buNone/>
            </a:pPr>
            <a:r>
              <a:rPr lang="ja-JP" altLang="en-US">
                <a:effectLst/>
              </a:rPr>
              <a:t>	左再帰⇒右再帰に変形</a:t>
            </a:r>
          </a:p>
          <a:p>
            <a:pPr lvl="1"/>
            <a:r>
              <a:rPr lang="ja-JP" altLang="en-US">
                <a:effectLst/>
              </a:rPr>
              <a:t>&lt;</a:t>
            </a:r>
            <a:r>
              <a:rPr lang="en-US" altLang="ja-JP" sz="3200">
                <a:effectLst/>
              </a:rPr>
              <a:t>E&gt; ::=</a:t>
            </a:r>
            <a:r>
              <a:rPr lang="ja-JP" altLang="en-US" sz="3200">
                <a:effectLst/>
              </a:rPr>
              <a:t> &lt;</a:t>
            </a:r>
            <a:r>
              <a:rPr lang="en-US" altLang="ja-JP" sz="3200">
                <a:effectLst/>
              </a:rPr>
              <a:t>E&gt; “+” &lt;T&gt; | &lt;T&gt;</a:t>
            </a:r>
            <a:endParaRPr lang="ja-JP" altLang="en-US" sz="3200">
              <a:effectLst/>
            </a:endParaRPr>
          </a:p>
        </p:txBody>
      </p:sp>
      <p:grpSp>
        <p:nvGrpSpPr>
          <p:cNvPr id="204812" name="Group 12"/>
          <p:cNvGrpSpPr>
            <a:grpSpLocks/>
          </p:cNvGrpSpPr>
          <p:nvPr/>
        </p:nvGrpSpPr>
        <p:grpSpPr bwMode="auto">
          <a:xfrm>
            <a:off x="1828800" y="3657600"/>
            <a:ext cx="4706938" cy="1676400"/>
            <a:chOff x="1104" y="2304"/>
            <a:chExt cx="2965" cy="1056"/>
          </a:xfrm>
        </p:grpSpPr>
        <p:sp>
          <p:nvSpPr>
            <p:cNvPr id="204805" name="Text Box 5"/>
            <p:cNvSpPr txBox="1">
              <a:spLocks noChangeArrowheads="1"/>
            </p:cNvSpPr>
            <p:nvPr/>
          </p:nvSpPr>
          <p:spPr bwMode="auto">
            <a:xfrm>
              <a:off x="1104" y="2688"/>
              <a:ext cx="2965"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a:t>E&gt; ::=</a:t>
              </a:r>
              <a:r>
                <a:rPr lang="ja-JP" altLang="en-US"/>
                <a:t> &lt;</a:t>
              </a:r>
              <a:r>
                <a:rPr lang="en-US" altLang="ja-JP"/>
                <a:t>T&gt; &lt;E’</a:t>
              </a:r>
              <a:r>
                <a:rPr lang="ja-JP" altLang="en-US"/>
                <a:t>&gt;</a:t>
              </a:r>
            </a:p>
            <a:p>
              <a:r>
                <a:rPr lang="en-US" altLang="ja-JP"/>
                <a:t>&lt;E’&gt; ::= “+” &lt;T&gt; &lt;E’&gt; | ε</a:t>
              </a:r>
            </a:p>
          </p:txBody>
        </p:sp>
        <p:sp>
          <p:nvSpPr>
            <p:cNvPr id="204806" name="AutoShape 6"/>
            <p:cNvSpPr>
              <a:spLocks noChangeArrowheads="1"/>
            </p:cNvSpPr>
            <p:nvPr/>
          </p:nvSpPr>
          <p:spPr bwMode="auto">
            <a:xfrm>
              <a:off x="2208" y="2304"/>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04811" name="Text Box 11"/>
            <p:cNvSpPr txBox="1">
              <a:spLocks noChangeArrowheads="1"/>
            </p:cNvSpPr>
            <p:nvPr/>
          </p:nvSpPr>
          <p:spPr bwMode="auto">
            <a:xfrm>
              <a:off x="2544" y="2304"/>
              <a:ext cx="74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右再帰に</a:t>
              </a:r>
            </a:p>
          </p:txBody>
        </p:sp>
      </p:grpSp>
      <p:sp>
        <p:nvSpPr>
          <p:cNvPr id="204813" name="Oval 13"/>
          <p:cNvSpPr>
            <a:spLocks noChangeArrowheads="1"/>
          </p:cNvSpPr>
          <p:nvPr/>
        </p:nvSpPr>
        <p:spPr bwMode="auto">
          <a:xfrm>
            <a:off x="5638800" y="3048000"/>
            <a:ext cx="914400" cy="381000"/>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04815" name="AutoShape 15"/>
          <p:cNvSpPr>
            <a:spLocks noChangeArrowheads="1"/>
          </p:cNvSpPr>
          <p:nvPr/>
        </p:nvSpPr>
        <p:spPr bwMode="auto">
          <a:xfrm>
            <a:off x="6096000" y="3581400"/>
            <a:ext cx="2743200" cy="990600"/>
          </a:xfrm>
          <a:prstGeom prst="wedgeRoundRectCallout">
            <a:avLst>
              <a:gd name="adj1" fmla="val -43227"/>
              <a:gd name="adj2" fmla="val -6009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再帰しない部分を</a:t>
            </a:r>
          </a:p>
          <a:p>
            <a:pPr algn="ctr"/>
            <a:r>
              <a:rPr lang="ja-JP" altLang="en-US" sz="2400"/>
              <a:t>先頭に移動させる</a:t>
            </a:r>
          </a:p>
        </p:txBody>
      </p:sp>
      <p:sp>
        <p:nvSpPr>
          <p:cNvPr id="204816" name="Line 16"/>
          <p:cNvSpPr>
            <a:spLocks noChangeShapeType="1"/>
          </p:cNvSpPr>
          <p:nvPr/>
        </p:nvSpPr>
        <p:spPr bwMode="auto">
          <a:xfrm flipH="1">
            <a:off x="3810000" y="3429000"/>
            <a:ext cx="2057400" cy="990600"/>
          </a:xfrm>
          <a:prstGeom prst="line">
            <a:avLst/>
          </a:prstGeom>
          <a:noFill/>
          <a:ln w="28575">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04817" name="AutoShape 17"/>
          <p:cNvSpPr>
            <a:spLocks noChangeArrowheads="1"/>
          </p:cNvSpPr>
          <p:nvPr/>
        </p:nvSpPr>
        <p:spPr bwMode="auto">
          <a:xfrm>
            <a:off x="1752600" y="5562600"/>
            <a:ext cx="4038600" cy="457200"/>
          </a:xfrm>
          <a:prstGeom prst="wedgeRoundRectCallout">
            <a:avLst>
              <a:gd name="adj1" fmla="val -34394"/>
              <a:gd name="adj2" fmla="val -11770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新たな非終端記号を加える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13"/>
                                        </p:tgtEl>
                                        <p:attrNameLst>
                                          <p:attrName>style.visibility</p:attrName>
                                        </p:attrNameLst>
                                      </p:cBhvr>
                                      <p:to>
                                        <p:strVal val="visible"/>
                                      </p:to>
                                    </p:set>
                                    <p:animEffect transition="in" filter="checkerboard(across)">
                                      <p:cBhvr>
                                        <p:cTn id="7" dur="500"/>
                                        <p:tgtEl>
                                          <p:spTgt spid="2048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15"/>
                                        </p:tgtEl>
                                        <p:attrNameLst>
                                          <p:attrName>style.visibility</p:attrName>
                                        </p:attrNameLst>
                                      </p:cBhvr>
                                      <p:to>
                                        <p:strVal val="visible"/>
                                      </p:to>
                                    </p:set>
                                    <p:animEffect transition="in" filter="checkerboard(across)">
                                      <p:cBhvr>
                                        <p:cTn id="12" dur="500"/>
                                        <p:tgtEl>
                                          <p:spTgt spid="2048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04812"/>
                                        </p:tgtEl>
                                        <p:attrNameLst>
                                          <p:attrName>style.visibility</p:attrName>
                                        </p:attrNameLst>
                                      </p:cBhvr>
                                      <p:to>
                                        <p:strVal val="visible"/>
                                      </p:to>
                                    </p:set>
                                    <p:animEffect transition="in" filter="wipe(up)">
                                      <p:cBhvr>
                                        <p:cTn id="17" dur="500"/>
                                        <p:tgtEl>
                                          <p:spTgt spid="2048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204816"/>
                                        </p:tgtEl>
                                        <p:attrNameLst>
                                          <p:attrName>style.visibility</p:attrName>
                                        </p:attrNameLst>
                                      </p:cBhvr>
                                      <p:to>
                                        <p:strVal val="visible"/>
                                      </p:to>
                                    </p:set>
                                    <p:animEffect transition="in" filter="wipe(right)">
                                      <p:cBhvr>
                                        <p:cTn id="22" dur="500"/>
                                        <p:tgtEl>
                                          <p:spTgt spid="2048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817"/>
                                        </p:tgtEl>
                                        <p:attrNameLst>
                                          <p:attrName>style.visibility</p:attrName>
                                        </p:attrNameLst>
                                      </p:cBhvr>
                                      <p:to>
                                        <p:strVal val="visible"/>
                                      </p:to>
                                    </p:set>
                                    <p:animEffect transition="in" filter="checkerboard(across)">
                                      <p:cBhvr>
                                        <p:cTn id="27" dur="500"/>
                                        <p:tgtEl>
                                          <p:spTgt spid="204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3" grpId="0" animBg="1"/>
      <p:bldP spid="204815" grpId="0" animBg="1" autoUpdateAnimBg="0"/>
      <p:bldP spid="204816" grpId="0" animBg="1"/>
      <p:bldP spid="204817"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4000">
                <a:effectLst/>
              </a:rPr>
              <a:t>構文解析の問題点</a:t>
            </a:r>
            <a:br>
              <a:rPr lang="ja-JP" altLang="en-US">
                <a:effectLst/>
              </a:rPr>
            </a:br>
            <a:r>
              <a:rPr lang="ja-JP" altLang="en-US">
                <a:effectLst/>
              </a:rPr>
              <a:t>左再帰性</a:t>
            </a:r>
          </a:p>
        </p:txBody>
      </p:sp>
      <p:sp>
        <p:nvSpPr>
          <p:cNvPr id="196611" name="Rectangle 3"/>
          <p:cNvSpPr>
            <a:spLocks noGrp="1" noChangeArrowheads="1"/>
          </p:cNvSpPr>
          <p:nvPr>
            <p:ph type="body" idx="1"/>
          </p:nvPr>
        </p:nvSpPr>
        <p:spPr>
          <a:xfrm>
            <a:off x="1066800" y="1752600"/>
            <a:ext cx="75438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左再帰の対処法2 :</a:t>
            </a:r>
          </a:p>
          <a:p>
            <a:pPr>
              <a:buFont typeface="Wingdings" panose="05000000000000000000" pitchFamily="2" charset="2"/>
              <a:buNone/>
            </a:pPr>
            <a:r>
              <a:rPr lang="ja-JP" altLang="en-US">
                <a:effectLst/>
              </a:rPr>
              <a:t>	</a:t>
            </a:r>
            <a:r>
              <a:rPr lang="en-US" altLang="ja-JP">
                <a:effectLst/>
              </a:rPr>
              <a:t>BNF</a:t>
            </a:r>
            <a:r>
              <a:rPr lang="ja-JP" altLang="en-US">
                <a:effectLst/>
              </a:rPr>
              <a:t>記法 ⇒ </a:t>
            </a:r>
            <a:r>
              <a:rPr lang="en-US" altLang="ja-JP">
                <a:effectLst/>
              </a:rPr>
              <a:t>EBNF</a:t>
            </a:r>
            <a:r>
              <a:rPr lang="ja-JP" altLang="en-US">
                <a:effectLst/>
              </a:rPr>
              <a:t>記法 に変形 </a:t>
            </a:r>
          </a:p>
          <a:p>
            <a:pPr lvl="1"/>
            <a:r>
              <a:rPr lang="ja-JP" altLang="en-US">
                <a:effectLst/>
              </a:rPr>
              <a:t>&lt;</a:t>
            </a:r>
            <a:r>
              <a:rPr lang="en-US" altLang="ja-JP" sz="3200">
                <a:effectLst/>
              </a:rPr>
              <a:t>E&gt; ::=</a:t>
            </a:r>
            <a:r>
              <a:rPr lang="ja-JP" altLang="en-US" sz="3200">
                <a:effectLst/>
              </a:rPr>
              <a:t> &lt;</a:t>
            </a:r>
            <a:r>
              <a:rPr lang="en-US" altLang="ja-JP" sz="3200">
                <a:effectLst/>
              </a:rPr>
              <a:t>E&gt; “+” &lt;T&gt; | &lt;T&gt;</a:t>
            </a:r>
            <a:endParaRPr lang="ja-JP" altLang="en-US" sz="3200">
              <a:effectLst/>
            </a:endParaRPr>
          </a:p>
        </p:txBody>
      </p:sp>
      <p:sp>
        <p:nvSpPr>
          <p:cNvPr id="196622" name="Oval 14"/>
          <p:cNvSpPr>
            <a:spLocks noChangeArrowheads="1"/>
          </p:cNvSpPr>
          <p:nvPr/>
        </p:nvSpPr>
        <p:spPr bwMode="auto">
          <a:xfrm>
            <a:off x="5638800" y="3048000"/>
            <a:ext cx="914400" cy="381000"/>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nvGrpSpPr>
          <p:cNvPr id="196625" name="Group 17"/>
          <p:cNvGrpSpPr>
            <a:grpSpLocks/>
          </p:cNvGrpSpPr>
          <p:nvPr/>
        </p:nvGrpSpPr>
        <p:grpSpPr bwMode="auto">
          <a:xfrm>
            <a:off x="1828800" y="3657600"/>
            <a:ext cx="4311650" cy="1189038"/>
            <a:chOff x="1104" y="2304"/>
            <a:chExt cx="2716" cy="749"/>
          </a:xfrm>
        </p:grpSpPr>
        <p:sp>
          <p:nvSpPr>
            <p:cNvPr id="196615" name="Text Box 7"/>
            <p:cNvSpPr txBox="1">
              <a:spLocks noChangeArrowheads="1"/>
            </p:cNvSpPr>
            <p:nvPr/>
          </p:nvSpPr>
          <p:spPr bwMode="auto">
            <a:xfrm>
              <a:off x="1104" y="2688"/>
              <a:ext cx="271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a:t>E&gt; ::=</a:t>
              </a:r>
              <a:r>
                <a:rPr lang="ja-JP" altLang="en-US"/>
                <a:t> &lt;</a:t>
              </a:r>
              <a:r>
                <a:rPr lang="en-US" altLang="ja-JP"/>
                <a:t>T&gt; { “+” &lt;T&gt; }</a:t>
              </a:r>
            </a:p>
          </p:txBody>
        </p:sp>
        <p:sp>
          <p:nvSpPr>
            <p:cNvPr id="196616" name="AutoShape 8"/>
            <p:cNvSpPr>
              <a:spLocks noChangeArrowheads="1"/>
            </p:cNvSpPr>
            <p:nvPr/>
          </p:nvSpPr>
          <p:spPr bwMode="auto">
            <a:xfrm>
              <a:off x="2208" y="2304"/>
              <a:ext cx="336"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96620" name="Text Box 12"/>
            <p:cNvSpPr txBox="1">
              <a:spLocks noChangeArrowheads="1"/>
            </p:cNvSpPr>
            <p:nvPr/>
          </p:nvSpPr>
          <p:spPr bwMode="auto">
            <a:xfrm>
              <a:off x="2592" y="2304"/>
              <a:ext cx="9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000"/>
                <a:t>ENBF</a:t>
              </a:r>
              <a:r>
                <a:rPr lang="ja-JP" altLang="en-US" sz="2000"/>
                <a:t>記法に</a:t>
              </a:r>
            </a:p>
          </p:txBody>
        </p:sp>
      </p:grpSp>
      <p:sp>
        <p:nvSpPr>
          <p:cNvPr id="196623" name="Line 15"/>
          <p:cNvSpPr>
            <a:spLocks noChangeShapeType="1"/>
          </p:cNvSpPr>
          <p:nvPr/>
        </p:nvSpPr>
        <p:spPr bwMode="auto">
          <a:xfrm flipH="1">
            <a:off x="3810000" y="3429000"/>
            <a:ext cx="2057400" cy="990600"/>
          </a:xfrm>
          <a:prstGeom prst="line">
            <a:avLst/>
          </a:prstGeom>
          <a:noFill/>
          <a:ln w="28575">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96626" name="AutoShape 18"/>
          <p:cNvSpPr>
            <a:spLocks noChangeArrowheads="1"/>
          </p:cNvSpPr>
          <p:nvPr/>
        </p:nvSpPr>
        <p:spPr bwMode="auto">
          <a:xfrm>
            <a:off x="6096000" y="3581400"/>
            <a:ext cx="2743200" cy="990600"/>
          </a:xfrm>
          <a:prstGeom prst="wedgeRoundRectCallout">
            <a:avLst>
              <a:gd name="adj1" fmla="val -43227"/>
              <a:gd name="adj2" fmla="val -6009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再帰しない部分を</a:t>
            </a:r>
          </a:p>
          <a:p>
            <a:pPr algn="ctr"/>
            <a:r>
              <a:rPr lang="ja-JP" altLang="en-US" sz="2400"/>
              <a:t>先頭に移動させる</a:t>
            </a:r>
          </a:p>
        </p:txBody>
      </p:sp>
      <p:sp>
        <p:nvSpPr>
          <p:cNvPr id="196627" name="AutoShape 19"/>
          <p:cNvSpPr>
            <a:spLocks noChangeArrowheads="1"/>
          </p:cNvSpPr>
          <p:nvPr/>
        </p:nvSpPr>
        <p:spPr bwMode="auto">
          <a:xfrm>
            <a:off x="3810000" y="5181600"/>
            <a:ext cx="1905000" cy="457200"/>
          </a:xfrm>
          <a:prstGeom prst="wedgeRoundRectCallout">
            <a:avLst>
              <a:gd name="adj1" fmla="val -32083"/>
              <a:gd name="adj2" fmla="val -12951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 で囲む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6622"/>
                                        </p:tgtEl>
                                        <p:attrNameLst>
                                          <p:attrName>style.visibility</p:attrName>
                                        </p:attrNameLst>
                                      </p:cBhvr>
                                      <p:to>
                                        <p:strVal val="visible"/>
                                      </p:to>
                                    </p:set>
                                    <p:animEffect transition="in" filter="checkerboard(across)">
                                      <p:cBhvr>
                                        <p:cTn id="7" dur="500"/>
                                        <p:tgtEl>
                                          <p:spTgt spid="1966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6626"/>
                                        </p:tgtEl>
                                        <p:attrNameLst>
                                          <p:attrName>style.visibility</p:attrName>
                                        </p:attrNameLst>
                                      </p:cBhvr>
                                      <p:to>
                                        <p:strVal val="visible"/>
                                      </p:to>
                                    </p:set>
                                    <p:animEffect transition="in" filter="checkerboard(across)">
                                      <p:cBhvr>
                                        <p:cTn id="12" dur="500"/>
                                        <p:tgtEl>
                                          <p:spTgt spid="1966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96625"/>
                                        </p:tgtEl>
                                        <p:attrNameLst>
                                          <p:attrName>style.visibility</p:attrName>
                                        </p:attrNameLst>
                                      </p:cBhvr>
                                      <p:to>
                                        <p:strVal val="visible"/>
                                      </p:to>
                                    </p:set>
                                    <p:animEffect transition="in" filter="wipe(up)">
                                      <p:cBhvr>
                                        <p:cTn id="17" dur="500"/>
                                        <p:tgtEl>
                                          <p:spTgt spid="1966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96623"/>
                                        </p:tgtEl>
                                        <p:attrNameLst>
                                          <p:attrName>style.visibility</p:attrName>
                                        </p:attrNameLst>
                                      </p:cBhvr>
                                      <p:to>
                                        <p:strVal val="visible"/>
                                      </p:to>
                                    </p:set>
                                    <p:animEffect transition="in" filter="wipe(right)">
                                      <p:cBhvr>
                                        <p:cTn id="22" dur="500"/>
                                        <p:tgtEl>
                                          <p:spTgt spid="1966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96627"/>
                                        </p:tgtEl>
                                        <p:attrNameLst>
                                          <p:attrName>style.visibility</p:attrName>
                                        </p:attrNameLst>
                                      </p:cBhvr>
                                      <p:to>
                                        <p:strVal val="visible"/>
                                      </p:to>
                                    </p:set>
                                    <p:animEffect transition="in" filter="checkerboard(across)">
                                      <p:cBhvr>
                                        <p:cTn id="27" dur="500"/>
                                        <p:tgtEl>
                                          <p:spTgt spid="19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22" grpId="0" animBg="1"/>
      <p:bldP spid="196623" grpId="0" animBg="1"/>
      <p:bldP spid="196626" grpId="0" animBg="1" autoUpdateAnimBg="0"/>
      <p:bldP spid="196627"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左再帰性の除去</a:t>
            </a:r>
          </a:p>
        </p:txBody>
      </p:sp>
      <p:sp>
        <p:nvSpPr>
          <p:cNvPr id="237571" name="Text Box 3"/>
          <p:cNvSpPr txBox="1">
            <a:spLocks noChangeArrowheads="1"/>
          </p:cNvSpPr>
          <p:nvPr/>
        </p:nvSpPr>
        <p:spPr bwMode="auto">
          <a:xfrm>
            <a:off x="2743200" y="1600200"/>
            <a:ext cx="350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t>&lt;</a:t>
            </a:r>
            <a:r>
              <a:rPr lang="en-US" altLang="ja-JP"/>
              <a:t>A&gt; ::= &lt;A&gt;α|β</a:t>
            </a:r>
          </a:p>
        </p:txBody>
      </p:sp>
      <p:sp>
        <p:nvSpPr>
          <p:cNvPr id="237572" name="Text Box 4"/>
          <p:cNvSpPr txBox="1">
            <a:spLocks noChangeArrowheads="1"/>
          </p:cNvSpPr>
          <p:nvPr/>
        </p:nvSpPr>
        <p:spPr bwMode="auto">
          <a:xfrm>
            <a:off x="1143000" y="4114800"/>
            <a:ext cx="4562765"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L(G) = {</a:t>
            </a:r>
            <a:r>
              <a:rPr lang="en-US" altLang="ja-JP" sz="2800" dirty="0">
                <a:solidFill>
                  <a:srgbClr val="FFFF99"/>
                </a:solidFill>
              </a:rPr>
              <a:t>β</a:t>
            </a:r>
            <a:r>
              <a:rPr lang="en-US" altLang="ja-JP" sz="2800" dirty="0"/>
              <a:t>, </a:t>
            </a:r>
            <a:r>
              <a:rPr lang="en-US" altLang="ja-JP" sz="2800" dirty="0">
                <a:solidFill>
                  <a:srgbClr val="FFFF99"/>
                </a:solidFill>
              </a:rPr>
              <a:t>β</a:t>
            </a:r>
            <a:r>
              <a:rPr lang="en-US" altLang="ja-JP" sz="2800" dirty="0">
                <a:solidFill>
                  <a:srgbClr val="00FF00"/>
                </a:solidFill>
              </a:rPr>
              <a:t>α</a:t>
            </a:r>
            <a:r>
              <a:rPr lang="en-US" altLang="ja-JP" sz="2800" dirty="0"/>
              <a:t>, </a:t>
            </a:r>
            <a:r>
              <a:rPr lang="en-US" altLang="ja-JP" sz="2800" dirty="0">
                <a:solidFill>
                  <a:srgbClr val="FFFF99"/>
                </a:solidFill>
              </a:rPr>
              <a:t>β</a:t>
            </a:r>
            <a:r>
              <a:rPr lang="en-US" altLang="ja-JP" sz="2800" dirty="0">
                <a:solidFill>
                  <a:srgbClr val="00FF00"/>
                </a:solidFill>
              </a:rPr>
              <a:t>αα</a:t>
            </a:r>
            <a:r>
              <a:rPr lang="en-US" altLang="ja-JP" sz="2800" dirty="0"/>
              <a:t>, </a:t>
            </a:r>
            <a:r>
              <a:rPr lang="en-US" altLang="ja-JP" sz="2800" dirty="0">
                <a:solidFill>
                  <a:srgbClr val="FFFF99"/>
                </a:solidFill>
              </a:rPr>
              <a:t>β</a:t>
            </a:r>
            <a:r>
              <a:rPr lang="en-US" altLang="ja-JP" sz="2800" dirty="0">
                <a:solidFill>
                  <a:srgbClr val="00FF00"/>
                </a:solidFill>
              </a:rPr>
              <a:t>ααα</a:t>
            </a:r>
            <a:r>
              <a:rPr lang="en-US" altLang="ja-JP" sz="2800" dirty="0"/>
              <a:t>, …}</a:t>
            </a:r>
          </a:p>
        </p:txBody>
      </p:sp>
      <p:grpSp>
        <p:nvGrpSpPr>
          <p:cNvPr id="237573" name="Group 5"/>
          <p:cNvGrpSpPr>
            <a:grpSpLocks/>
          </p:cNvGrpSpPr>
          <p:nvPr/>
        </p:nvGrpSpPr>
        <p:grpSpPr bwMode="auto">
          <a:xfrm>
            <a:off x="762000" y="2362200"/>
            <a:ext cx="3810000" cy="1612900"/>
            <a:chOff x="480" y="1728"/>
            <a:chExt cx="2400" cy="1016"/>
          </a:xfrm>
        </p:grpSpPr>
        <p:sp>
          <p:nvSpPr>
            <p:cNvPr id="237574" name="AutoShape 6"/>
            <p:cNvSpPr>
              <a:spLocks noChangeArrowheads="1"/>
            </p:cNvSpPr>
            <p:nvPr/>
          </p:nvSpPr>
          <p:spPr bwMode="auto">
            <a:xfrm>
              <a:off x="1296" y="1728"/>
              <a:ext cx="432"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37575" name="Text Box 7"/>
            <p:cNvSpPr txBox="1">
              <a:spLocks noChangeArrowheads="1"/>
            </p:cNvSpPr>
            <p:nvPr/>
          </p:nvSpPr>
          <p:spPr bwMode="auto">
            <a:xfrm>
              <a:off x="480" y="2064"/>
              <a:ext cx="2400" cy="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dirty="0"/>
                <a:t>&lt;</a:t>
              </a:r>
              <a:r>
                <a:rPr lang="en-US" altLang="ja-JP" dirty="0"/>
                <a:t>A&gt; ::= </a:t>
              </a:r>
              <a:r>
                <a:rPr lang="en-US" altLang="ja-JP" dirty="0">
                  <a:solidFill>
                    <a:srgbClr val="FFFF99"/>
                  </a:solidFill>
                </a:rPr>
                <a:t>β</a:t>
              </a:r>
              <a:r>
                <a:rPr lang="en-US" altLang="ja-JP" dirty="0"/>
                <a:t>&lt;A’&gt;</a:t>
              </a:r>
            </a:p>
            <a:p>
              <a:r>
                <a:rPr lang="en-US" altLang="ja-JP" dirty="0"/>
                <a:t>&lt;A’&gt; ::= </a:t>
              </a:r>
              <a:r>
                <a:rPr lang="en-US" altLang="ja-JP" dirty="0">
                  <a:solidFill>
                    <a:srgbClr val="00FF00"/>
                  </a:solidFill>
                </a:rPr>
                <a:t>α</a:t>
              </a:r>
              <a:r>
                <a:rPr lang="en-US" altLang="ja-JP" dirty="0"/>
                <a:t>&lt;A’&gt; | ε</a:t>
              </a:r>
            </a:p>
          </p:txBody>
        </p:sp>
        <p:sp>
          <p:nvSpPr>
            <p:cNvPr id="237576" name="Text Box 8"/>
            <p:cNvSpPr txBox="1">
              <a:spLocks noChangeArrowheads="1"/>
            </p:cNvSpPr>
            <p:nvPr/>
          </p:nvSpPr>
          <p:spPr bwMode="auto">
            <a:xfrm>
              <a:off x="1728" y="1728"/>
              <a:ext cx="74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右再帰に</a:t>
              </a:r>
            </a:p>
          </p:txBody>
        </p:sp>
      </p:grpSp>
      <p:grpSp>
        <p:nvGrpSpPr>
          <p:cNvPr id="237577" name="Group 9"/>
          <p:cNvGrpSpPr>
            <a:grpSpLocks/>
          </p:cNvGrpSpPr>
          <p:nvPr/>
        </p:nvGrpSpPr>
        <p:grpSpPr bwMode="auto">
          <a:xfrm>
            <a:off x="4648200" y="2362201"/>
            <a:ext cx="3810000" cy="1120776"/>
            <a:chOff x="3216" y="1728"/>
            <a:chExt cx="2400" cy="706"/>
          </a:xfrm>
        </p:grpSpPr>
        <p:sp>
          <p:nvSpPr>
            <p:cNvPr id="237578" name="AutoShape 10"/>
            <p:cNvSpPr>
              <a:spLocks noChangeArrowheads="1"/>
            </p:cNvSpPr>
            <p:nvPr/>
          </p:nvSpPr>
          <p:spPr bwMode="auto">
            <a:xfrm>
              <a:off x="3792" y="1728"/>
              <a:ext cx="432"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37579" name="Text Box 11"/>
            <p:cNvSpPr txBox="1">
              <a:spLocks noChangeArrowheads="1"/>
            </p:cNvSpPr>
            <p:nvPr/>
          </p:nvSpPr>
          <p:spPr bwMode="auto">
            <a:xfrm>
              <a:off x="3216" y="2064"/>
              <a:ext cx="2400"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dirty="0"/>
                <a:t>&lt;</a:t>
              </a:r>
              <a:r>
                <a:rPr lang="en-US" altLang="ja-JP" dirty="0"/>
                <a:t>A&gt; ::= </a:t>
              </a:r>
              <a:r>
                <a:rPr lang="en-US" altLang="ja-JP" dirty="0">
                  <a:solidFill>
                    <a:srgbClr val="FFFF99"/>
                  </a:solidFill>
                </a:rPr>
                <a:t>β</a:t>
              </a:r>
              <a:r>
                <a:rPr lang="en-US" altLang="ja-JP" dirty="0"/>
                <a:t>{</a:t>
              </a:r>
              <a:r>
                <a:rPr lang="en-US" altLang="ja-JP" dirty="0">
                  <a:solidFill>
                    <a:srgbClr val="00FF00"/>
                  </a:solidFill>
                </a:rPr>
                <a:t>α</a:t>
              </a:r>
              <a:r>
                <a:rPr lang="en-US" altLang="ja-JP" dirty="0"/>
                <a:t>}</a:t>
              </a:r>
            </a:p>
          </p:txBody>
        </p:sp>
        <p:sp>
          <p:nvSpPr>
            <p:cNvPr id="237580" name="Text Box 12"/>
            <p:cNvSpPr txBox="1">
              <a:spLocks noChangeArrowheads="1"/>
            </p:cNvSpPr>
            <p:nvPr/>
          </p:nvSpPr>
          <p:spPr bwMode="auto">
            <a:xfrm>
              <a:off x="4224" y="1739"/>
              <a:ext cx="9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000"/>
                <a:t>EBNF</a:t>
              </a:r>
              <a:r>
                <a:rPr lang="ja-JP" altLang="en-US" sz="2000"/>
                <a:t>記法に</a:t>
              </a:r>
            </a:p>
          </p:txBody>
        </p:sp>
      </p:grpSp>
      <p:sp>
        <p:nvSpPr>
          <p:cNvPr id="237584" name="AutoShape 16"/>
          <p:cNvSpPr>
            <a:spLocks noChangeArrowheads="1"/>
          </p:cNvSpPr>
          <p:nvPr/>
        </p:nvSpPr>
        <p:spPr bwMode="auto">
          <a:xfrm>
            <a:off x="5791200" y="457200"/>
            <a:ext cx="2743200" cy="990600"/>
          </a:xfrm>
          <a:prstGeom prst="wedgeRoundRectCallout">
            <a:avLst>
              <a:gd name="adj1" fmla="val -46468"/>
              <a:gd name="adj2" fmla="val 77403"/>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再帰しない部分を</a:t>
            </a:r>
          </a:p>
          <a:p>
            <a:pPr algn="ctr"/>
            <a:r>
              <a:rPr lang="ja-JP" altLang="en-US" sz="2400"/>
              <a:t>先頭に移動させる</a:t>
            </a:r>
          </a:p>
        </p:txBody>
      </p:sp>
      <p:sp>
        <p:nvSpPr>
          <p:cNvPr id="237585" name="Text Box 17"/>
          <p:cNvSpPr txBox="1">
            <a:spLocks noChangeArrowheads="1"/>
          </p:cNvSpPr>
          <p:nvPr/>
        </p:nvSpPr>
        <p:spPr bwMode="auto">
          <a:xfrm>
            <a:off x="2743200" y="1600200"/>
            <a:ext cx="350520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dirty="0"/>
              <a:t>&lt;</a:t>
            </a:r>
            <a:r>
              <a:rPr lang="en-US" altLang="ja-JP" dirty="0"/>
              <a:t>A&gt; ::= &lt;A&gt;</a:t>
            </a:r>
            <a:r>
              <a:rPr lang="en-US" altLang="ja-JP" dirty="0">
                <a:solidFill>
                  <a:srgbClr val="00FF00"/>
                </a:solidFill>
              </a:rPr>
              <a:t>α</a:t>
            </a:r>
            <a:r>
              <a:rPr lang="en-US" altLang="ja-JP" dirty="0"/>
              <a:t>|</a:t>
            </a:r>
            <a:r>
              <a:rPr lang="en-US" altLang="ja-JP" dirty="0">
                <a:solidFill>
                  <a:srgbClr val="FFFF99"/>
                </a:solidFill>
              </a:rPr>
              <a:t>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7585"/>
                                        </p:tgtEl>
                                        <p:attrNameLst>
                                          <p:attrName>style.visibility</p:attrName>
                                        </p:attrNameLst>
                                      </p:cBhvr>
                                      <p:to>
                                        <p:strVal val="visible"/>
                                      </p:to>
                                    </p:set>
                                    <p:animEffect transition="in" filter="checkerboard(across)">
                                      <p:cBhvr>
                                        <p:cTn id="7" dur="500"/>
                                        <p:tgtEl>
                                          <p:spTgt spid="2375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7584"/>
                                        </p:tgtEl>
                                        <p:attrNameLst>
                                          <p:attrName>style.visibility</p:attrName>
                                        </p:attrNameLst>
                                      </p:cBhvr>
                                      <p:to>
                                        <p:strVal val="visible"/>
                                      </p:to>
                                    </p:set>
                                    <p:animEffect transition="in" filter="checkerboard(across)">
                                      <p:cBhvr>
                                        <p:cTn id="12" dur="500"/>
                                        <p:tgtEl>
                                          <p:spTgt spid="2375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37573"/>
                                        </p:tgtEl>
                                        <p:attrNameLst>
                                          <p:attrName>style.visibility</p:attrName>
                                        </p:attrNameLst>
                                      </p:cBhvr>
                                      <p:to>
                                        <p:strVal val="visible"/>
                                      </p:to>
                                    </p:set>
                                    <p:animEffect transition="in" filter="wipe(up)">
                                      <p:cBhvr>
                                        <p:cTn id="17" dur="500"/>
                                        <p:tgtEl>
                                          <p:spTgt spid="2375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37577"/>
                                        </p:tgtEl>
                                        <p:attrNameLst>
                                          <p:attrName>style.visibility</p:attrName>
                                        </p:attrNameLst>
                                      </p:cBhvr>
                                      <p:to>
                                        <p:strVal val="visible"/>
                                      </p:to>
                                    </p:set>
                                    <p:animEffect transition="in" filter="wipe(up)">
                                      <p:cBhvr>
                                        <p:cTn id="22" dur="500"/>
                                        <p:tgtEl>
                                          <p:spTgt spid="2375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7572"/>
                                        </p:tgtEl>
                                        <p:attrNameLst>
                                          <p:attrName>style.visibility</p:attrName>
                                        </p:attrNameLst>
                                      </p:cBhvr>
                                      <p:to>
                                        <p:strVal val="visible"/>
                                      </p:to>
                                    </p:set>
                                    <p:animEffect transition="in" filter="checkerboard(across)">
                                      <p:cBhvr>
                                        <p:cTn id="27" dur="500"/>
                                        <p:tgtEl>
                                          <p:spTgt spid="237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2" grpId="0" autoUpdateAnimBg="0"/>
      <p:bldP spid="237584" grpId="0" animBg="1" autoUpdateAnimBg="0"/>
      <p:bldP spid="237585"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1066800" y="304800"/>
            <a:ext cx="7467600" cy="1447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左再帰性の除去</a:t>
            </a:r>
          </a:p>
        </p:txBody>
      </p:sp>
      <p:sp>
        <p:nvSpPr>
          <p:cNvPr id="234500" name="Text Box 4"/>
          <p:cNvSpPr txBox="1">
            <a:spLocks noChangeArrowheads="1"/>
          </p:cNvSpPr>
          <p:nvPr/>
        </p:nvSpPr>
        <p:spPr bwMode="auto">
          <a:xfrm>
            <a:off x="1676400" y="1600200"/>
            <a:ext cx="6248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a:t>&lt;</a:t>
            </a:r>
            <a:r>
              <a:rPr lang="en-US" altLang="ja-JP"/>
              <a:t>A&gt; ::= &lt;A&gt;α</a:t>
            </a:r>
            <a:r>
              <a:rPr lang="en-US" altLang="ja-JP" baseline="-25000"/>
              <a:t>1</a:t>
            </a:r>
            <a:r>
              <a:rPr lang="en-US" altLang="ja-JP"/>
              <a:t>|&lt;A&gt;α</a:t>
            </a:r>
            <a:r>
              <a:rPr lang="en-US" altLang="ja-JP" baseline="-25000"/>
              <a:t>2</a:t>
            </a:r>
            <a:r>
              <a:rPr lang="en-US" altLang="ja-JP"/>
              <a:t>|β</a:t>
            </a:r>
            <a:r>
              <a:rPr lang="en-US" altLang="ja-JP" baseline="-25000"/>
              <a:t>1</a:t>
            </a:r>
            <a:r>
              <a:rPr lang="en-US" altLang="ja-JP"/>
              <a:t>|β</a:t>
            </a:r>
            <a:r>
              <a:rPr lang="en-US" altLang="ja-JP" baseline="-25000"/>
              <a:t>2</a:t>
            </a:r>
          </a:p>
        </p:txBody>
      </p:sp>
      <p:grpSp>
        <p:nvGrpSpPr>
          <p:cNvPr id="234517" name="Group 21"/>
          <p:cNvGrpSpPr>
            <a:grpSpLocks/>
          </p:cNvGrpSpPr>
          <p:nvPr/>
        </p:nvGrpSpPr>
        <p:grpSpPr bwMode="auto">
          <a:xfrm>
            <a:off x="381000" y="2362200"/>
            <a:ext cx="4267200" cy="1489075"/>
            <a:chOff x="240" y="1488"/>
            <a:chExt cx="2688" cy="938"/>
          </a:xfrm>
        </p:grpSpPr>
        <p:sp>
          <p:nvSpPr>
            <p:cNvPr id="234501" name="AutoShape 5"/>
            <p:cNvSpPr>
              <a:spLocks noChangeArrowheads="1"/>
            </p:cNvSpPr>
            <p:nvPr/>
          </p:nvSpPr>
          <p:spPr bwMode="auto">
            <a:xfrm>
              <a:off x="1296" y="1488"/>
              <a:ext cx="432"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34502" name="Text Box 6"/>
            <p:cNvSpPr txBox="1">
              <a:spLocks noChangeArrowheads="1"/>
            </p:cNvSpPr>
            <p:nvPr/>
          </p:nvSpPr>
          <p:spPr bwMode="auto">
            <a:xfrm>
              <a:off x="240" y="1824"/>
              <a:ext cx="2688" cy="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dirty="0"/>
                <a:t>&lt;</a:t>
              </a:r>
              <a:r>
                <a:rPr lang="en-US" altLang="ja-JP" sz="2800" dirty="0"/>
                <a:t>A&gt; ::= (</a:t>
              </a:r>
              <a:r>
                <a:rPr lang="en-US" altLang="ja-JP" sz="2800" dirty="0">
                  <a:solidFill>
                    <a:srgbClr val="FFFF99"/>
                  </a:solidFill>
                </a:rPr>
                <a:t>β</a:t>
              </a:r>
              <a:r>
                <a:rPr lang="en-US" altLang="ja-JP" sz="2800" baseline="-25000" dirty="0">
                  <a:solidFill>
                    <a:srgbClr val="FFFF99"/>
                  </a:solidFill>
                </a:rPr>
                <a:t>1</a:t>
              </a:r>
              <a:r>
                <a:rPr lang="en-US" altLang="ja-JP" sz="2800" dirty="0"/>
                <a:t>|</a:t>
              </a:r>
              <a:r>
                <a:rPr lang="en-US" altLang="ja-JP" sz="2800" dirty="0">
                  <a:solidFill>
                    <a:srgbClr val="FFFF99"/>
                  </a:solidFill>
                </a:rPr>
                <a:t>β</a:t>
              </a:r>
              <a:r>
                <a:rPr lang="en-US" altLang="ja-JP" sz="2800" baseline="-25000" dirty="0">
                  <a:solidFill>
                    <a:srgbClr val="FFFF99"/>
                  </a:solidFill>
                </a:rPr>
                <a:t>2</a:t>
              </a:r>
              <a:r>
                <a:rPr lang="en-US" altLang="ja-JP" sz="2800" dirty="0"/>
                <a:t>) &lt;A’&gt;</a:t>
              </a:r>
            </a:p>
            <a:p>
              <a:r>
                <a:rPr lang="en-US" altLang="ja-JP" sz="2800" dirty="0"/>
                <a:t>&lt;A’&gt; ::= (</a:t>
              </a:r>
              <a:r>
                <a:rPr lang="en-US" altLang="ja-JP" sz="2800" dirty="0">
                  <a:solidFill>
                    <a:srgbClr val="00FF00"/>
                  </a:solidFill>
                </a:rPr>
                <a:t>α</a:t>
              </a:r>
              <a:r>
                <a:rPr lang="en-US" altLang="ja-JP" sz="2800" baseline="-25000" dirty="0">
                  <a:solidFill>
                    <a:srgbClr val="00FF00"/>
                  </a:solidFill>
                </a:rPr>
                <a:t>1</a:t>
              </a:r>
              <a:r>
                <a:rPr lang="en-US" altLang="ja-JP" sz="2800" dirty="0"/>
                <a:t>|</a:t>
              </a:r>
              <a:r>
                <a:rPr lang="en-US" altLang="ja-JP" sz="2800" dirty="0">
                  <a:solidFill>
                    <a:srgbClr val="00FF00"/>
                  </a:solidFill>
                </a:rPr>
                <a:t>α</a:t>
              </a:r>
              <a:r>
                <a:rPr lang="en-US" altLang="ja-JP" sz="2800" baseline="-25000" dirty="0">
                  <a:solidFill>
                    <a:srgbClr val="00FF00"/>
                  </a:solidFill>
                </a:rPr>
                <a:t>2</a:t>
              </a:r>
              <a:r>
                <a:rPr lang="en-US" altLang="ja-JP" sz="2800" dirty="0"/>
                <a:t>) &lt;A’&gt; | ε</a:t>
              </a:r>
            </a:p>
          </p:txBody>
        </p:sp>
        <p:sp>
          <p:nvSpPr>
            <p:cNvPr id="234504" name="Text Box 8"/>
            <p:cNvSpPr txBox="1">
              <a:spLocks noChangeArrowheads="1"/>
            </p:cNvSpPr>
            <p:nvPr/>
          </p:nvSpPr>
          <p:spPr bwMode="auto">
            <a:xfrm>
              <a:off x="1728" y="1488"/>
              <a:ext cx="74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右再帰に</a:t>
              </a:r>
            </a:p>
          </p:txBody>
        </p:sp>
      </p:grpSp>
      <p:grpSp>
        <p:nvGrpSpPr>
          <p:cNvPr id="234518" name="Group 22"/>
          <p:cNvGrpSpPr>
            <a:grpSpLocks/>
          </p:cNvGrpSpPr>
          <p:nvPr/>
        </p:nvGrpSpPr>
        <p:grpSpPr bwMode="auto">
          <a:xfrm>
            <a:off x="4572000" y="2362200"/>
            <a:ext cx="4114800" cy="1058863"/>
            <a:chOff x="2880" y="1488"/>
            <a:chExt cx="2592" cy="667"/>
          </a:xfrm>
        </p:grpSpPr>
        <p:sp>
          <p:nvSpPr>
            <p:cNvPr id="234505" name="AutoShape 9"/>
            <p:cNvSpPr>
              <a:spLocks noChangeArrowheads="1"/>
            </p:cNvSpPr>
            <p:nvPr/>
          </p:nvSpPr>
          <p:spPr bwMode="auto">
            <a:xfrm>
              <a:off x="3504" y="1488"/>
              <a:ext cx="432"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34506" name="Text Box 10"/>
            <p:cNvSpPr txBox="1">
              <a:spLocks noChangeArrowheads="1"/>
            </p:cNvSpPr>
            <p:nvPr/>
          </p:nvSpPr>
          <p:spPr bwMode="auto">
            <a:xfrm>
              <a:off x="2880" y="1824"/>
              <a:ext cx="2592"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dirty="0"/>
                <a:t>&lt;</a:t>
              </a:r>
              <a:r>
                <a:rPr lang="en-US" altLang="ja-JP" sz="2800" dirty="0"/>
                <a:t>A&gt; ::= (</a:t>
              </a:r>
              <a:r>
                <a:rPr lang="en-US" altLang="ja-JP" sz="2800" dirty="0">
                  <a:solidFill>
                    <a:srgbClr val="FFFF99"/>
                  </a:solidFill>
                </a:rPr>
                <a:t>β</a:t>
              </a:r>
              <a:r>
                <a:rPr lang="en-US" altLang="ja-JP" sz="2800" baseline="-25000" dirty="0">
                  <a:solidFill>
                    <a:srgbClr val="FFFF99"/>
                  </a:solidFill>
                </a:rPr>
                <a:t>1</a:t>
              </a:r>
              <a:r>
                <a:rPr lang="en-US" altLang="ja-JP" sz="2800" dirty="0"/>
                <a:t>|</a:t>
              </a:r>
              <a:r>
                <a:rPr lang="en-US" altLang="ja-JP" sz="2800" dirty="0">
                  <a:solidFill>
                    <a:srgbClr val="FFFF99"/>
                  </a:solidFill>
                </a:rPr>
                <a:t>β</a:t>
              </a:r>
              <a:r>
                <a:rPr lang="en-US" altLang="ja-JP" sz="2800" baseline="-25000" dirty="0">
                  <a:solidFill>
                    <a:srgbClr val="FFFF99"/>
                  </a:solidFill>
                </a:rPr>
                <a:t>2</a:t>
              </a:r>
              <a:r>
                <a:rPr lang="en-US" altLang="ja-JP" sz="2800" dirty="0"/>
                <a:t>){</a:t>
              </a:r>
              <a:r>
                <a:rPr lang="en-US" altLang="ja-JP" sz="2800" dirty="0">
                  <a:solidFill>
                    <a:srgbClr val="00FF00"/>
                  </a:solidFill>
                </a:rPr>
                <a:t>α</a:t>
              </a:r>
              <a:r>
                <a:rPr lang="en-US" altLang="ja-JP" sz="2800" baseline="-25000" dirty="0">
                  <a:solidFill>
                    <a:srgbClr val="00FF00"/>
                  </a:solidFill>
                </a:rPr>
                <a:t>1</a:t>
              </a:r>
              <a:r>
                <a:rPr lang="en-US" altLang="ja-JP" sz="2800" dirty="0"/>
                <a:t>|</a:t>
              </a:r>
              <a:r>
                <a:rPr lang="en-US" altLang="ja-JP" sz="2800" dirty="0">
                  <a:solidFill>
                    <a:srgbClr val="00FF00"/>
                  </a:solidFill>
                </a:rPr>
                <a:t>α</a:t>
              </a:r>
              <a:r>
                <a:rPr lang="en-US" altLang="ja-JP" sz="2800" baseline="-25000" dirty="0">
                  <a:solidFill>
                    <a:srgbClr val="00FF00"/>
                  </a:solidFill>
                </a:rPr>
                <a:t>2</a:t>
              </a:r>
              <a:r>
                <a:rPr lang="en-US" altLang="ja-JP" sz="2800" dirty="0"/>
                <a:t>}</a:t>
              </a:r>
            </a:p>
          </p:txBody>
        </p:sp>
        <p:sp>
          <p:nvSpPr>
            <p:cNvPr id="234507" name="Text Box 11"/>
            <p:cNvSpPr txBox="1">
              <a:spLocks noChangeArrowheads="1"/>
            </p:cNvSpPr>
            <p:nvPr/>
          </p:nvSpPr>
          <p:spPr bwMode="auto">
            <a:xfrm>
              <a:off x="3936" y="1499"/>
              <a:ext cx="9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000"/>
                <a:t>EBNF</a:t>
              </a:r>
              <a:r>
                <a:rPr lang="ja-JP" altLang="en-US" sz="2000"/>
                <a:t>記法に</a:t>
              </a:r>
            </a:p>
          </p:txBody>
        </p:sp>
      </p:grpSp>
      <p:sp>
        <p:nvSpPr>
          <p:cNvPr id="234510" name="Text Box 14"/>
          <p:cNvSpPr txBox="1">
            <a:spLocks noChangeArrowheads="1"/>
          </p:cNvSpPr>
          <p:nvPr/>
        </p:nvSpPr>
        <p:spPr bwMode="auto">
          <a:xfrm>
            <a:off x="1676400" y="5181600"/>
            <a:ext cx="5480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上記の手法で左再帰性は除去可能</a:t>
            </a:r>
          </a:p>
        </p:txBody>
      </p:sp>
      <p:sp>
        <p:nvSpPr>
          <p:cNvPr id="234511" name="Text Box 15"/>
          <p:cNvSpPr txBox="1">
            <a:spLocks noChangeArrowheads="1"/>
          </p:cNvSpPr>
          <p:nvPr/>
        </p:nvSpPr>
        <p:spPr bwMode="auto">
          <a:xfrm>
            <a:off x="1676400" y="5715000"/>
            <a:ext cx="6156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しかし演算子の結合性が失われてしまう</a:t>
            </a:r>
          </a:p>
        </p:txBody>
      </p:sp>
      <p:sp>
        <p:nvSpPr>
          <p:cNvPr id="234512" name="Text Box 16"/>
          <p:cNvSpPr txBox="1">
            <a:spLocks noChangeArrowheads="1"/>
          </p:cNvSpPr>
          <p:nvPr/>
        </p:nvSpPr>
        <p:spPr bwMode="auto">
          <a:xfrm>
            <a:off x="457200" y="4114800"/>
            <a:ext cx="82296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sz="2800" dirty="0"/>
              <a:t>L(G) = {</a:t>
            </a:r>
            <a:r>
              <a:rPr lang="en-US" altLang="ja-JP" sz="2800" dirty="0">
                <a:solidFill>
                  <a:srgbClr val="FFFF99"/>
                </a:solidFill>
              </a:rPr>
              <a:t>β</a:t>
            </a:r>
            <a:r>
              <a:rPr lang="en-US" altLang="ja-JP" sz="2800" baseline="-25000" dirty="0">
                <a:solidFill>
                  <a:srgbClr val="FFFF99"/>
                </a:solidFill>
              </a:rPr>
              <a:t>1</a:t>
            </a:r>
            <a:r>
              <a:rPr lang="en-US" altLang="ja-JP" sz="2800" dirty="0"/>
              <a:t>, </a:t>
            </a:r>
            <a:r>
              <a:rPr lang="en-US" altLang="ja-JP" sz="2800" dirty="0">
                <a:solidFill>
                  <a:srgbClr val="FFFF99"/>
                </a:solidFill>
              </a:rPr>
              <a:t>β</a:t>
            </a:r>
            <a:r>
              <a:rPr lang="en-US" altLang="ja-JP" sz="2800" baseline="-25000" dirty="0">
                <a:solidFill>
                  <a:srgbClr val="FFFF99"/>
                </a:solidFill>
              </a:rPr>
              <a:t>1</a:t>
            </a:r>
            <a:r>
              <a:rPr lang="en-US" altLang="ja-JP" sz="2800" dirty="0">
                <a:solidFill>
                  <a:srgbClr val="00FF00"/>
                </a:solidFill>
              </a:rPr>
              <a:t>α</a:t>
            </a:r>
            <a:r>
              <a:rPr lang="en-US" altLang="ja-JP" sz="2800" baseline="-25000" dirty="0">
                <a:solidFill>
                  <a:srgbClr val="00FF00"/>
                </a:solidFill>
              </a:rPr>
              <a:t>1</a:t>
            </a:r>
            <a:r>
              <a:rPr lang="en-US" altLang="ja-JP" sz="2800" dirty="0"/>
              <a:t>, </a:t>
            </a:r>
            <a:r>
              <a:rPr lang="en-US" altLang="ja-JP" sz="2800" dirty="0">
                <a:solidFill>
                  <a:srgbClr val="FFFF99"/>
                </a:solidFill>
              </a:rPr>
              <a:t>β</a:t>
            </a:r>
            <a:r>
              <a:rPr lang="en-US" altLang="ja-JP" sz="2800" baseline="-25000" dirty="0">
                <a:solidFill>
                  <a:srgbClr val="FFFF99"/>
                </a:solidFill>
              </a:rPr>
              <a:t>1</a:t>
            </a:r>
            <a:r>
              <a:rPr lang="en-US" altLang="ja-JP" sz="2800" dirty="0">
                <a:solidFill>
                  <a:srgbClr val="00FF00"/>
                </a:solidFill>
              </a:rPr>
              <a:t>α</a:t>
            </a:r>
            <a:r>
              <a:rPr lang="en-US" altLang="ja-JP" sz="2800" baseline="-25000" dirty="0">
                <a:solidFill>
                  <a:srgbClr val="00FF00"/>
                </a:solidFill>
              </a:rPr>
              <a:t>2</a:t>
            </a:r>
            <a:r>
              <a:rPr lang="en-US" altLang="ja-JP" sz="2800" dirty="0"/>
              <a:t>, </a:t>
            </a:r>
            <a:r>
              <a:rPr lang="en-US" altLang="ja-JP" sz="2800" dirty="0">
                <a:solidFill>
                  <a:srgbClr val="FFFF99"/>
                </a:solidFill>
              </a:rPr>
              <a:t>β</a:t>
            </a:r>
            <a:r>
              <a:rPr lang="en-US" altLang="ja-JP" sz="2800" baseline="-25000" dirty="0">
                <a:solidFill>
                  <a:srgbClr val="FFFF99"/>
                </a:solidFill>
              </a:rPr>
              <a:t>1</a:t>
            </a:r>
            <a:r>
              <a:rPr lang="en-US" altLang="ja-JP" sz="2800" dirty="0">
                <a:solidFill>
                  <a:srgbClr val="00FF00"/>
                </a:solidFill>
              </a:rPr>
              <a:t>α</a:t>
            </a:r>
            <a:r>
              <a:rPr lang="en-US" altLang="ja-JP" sz="2800" baseline="-25000" dirty="0">
                <a:solidFill>
                  <a:srgbClr val="00FF00"/>
                </a:solidFill>
              </a:rPr>
              <a:t>1</a:t>
            </a:r>
            <a:r>
              <a:rPr lang="en-US" altLang="ja-JP" sz="2800" dirty="0">
                <a:solidFill>
                  <a:srgbClr val="00FF00"/>
                </a:solidFill>
              </a:rPr>
              <a:t>α</a:t>
            </a:r>
            <a:r>
              <a:rPr lang="en-US" altLang="ja-JP" sz="2800" baseline="-25000" dirty="0">
                <a:solidFill>
                  <a:srgbClr val="00FF00"/>
                </a:solidFill>
              </a:rPr>
              <a:t>1</a:t>
            </a:r>
            <a:r>
              <a:rPr lang="en-US" altLang="ja-JP" sz="2800" dirty="0"/>
              <a:t>, </a:t>
            </a:r>
            <a:r>
              <a:rPr lang="en-US" altLang="ja-JP" sz="2800" dirty="0">
                <a:solidFill>
                  <a:srgbClr val="FFFF99"/>
                </a:solidFill>
              </a:rPr>
              <a:t>β</a:t>
            </a:r>
            <a:r>
              <a:rPr lang="en-US" altLang="ja-JP" sz="2800" baseline="-25000" dirty="0">
                <a:solidFill>
                  <a:srgbClr val="FFFF99"/>
                </a:solidFill>
              </a:rPr>
              <a:t>1</a:t>
            </a:r>
            <a:r>
              <a:rPr lang="en-US" altLang="ja-JP" sz="2800" dirty="0">
                <a:solidFill>
                  <a:srgbClr val="00FF00"/>
                </a:solidFill>
              </a:rPr>
              <a:t>α</a:t>
            </a:r>
            <a:r>
              <a:rPr lang="en-US" altLang="ja-JP" sz="2800" baseline="-25000" dirty="0">
                <a:solidFill>
                  <a:srgbClr val="00FF00"/>
                </a:solidFill>
              </a:rPr>
              <a:t>1</a:t>
            </a:r>
            <a:r>
              <a:rPr lang="en-US" altLang="ja-JP" sz="2800" dirty="0">
                <a:solidFill>
                  <a:srgbClr val="00FF00"/>
                </a:solidFill>
              </a:rPr>
              <a:t>α</a:t>
            </a:r>
            <a:r>
              <a:rPr lang="en-US" altLang="ja-JP" sz="2800" baseline="-25000" dirty="0">
                <a:solidFill>
                  <a:srgbClr val="00FF00"/>
                </a:solidFill>
              </a:rPr>
              <a:t>2</a:t>
            </a:r>
            <a:r>
              <a:rPr lang="en-US" altLang="ja-JP" sz="2800" dirty="0"/>
              <a:t>, …,</a:t>
            </a:r>
          </a:p>
          <a:p>
            <a:r>
              <a:rPr lang="en-US" altLang="ja-JP" sz="2800" dirty="0"/>
              <a:t>              </a:t>
            </a:r>
            <a:r>
              <a:rPr lang="en-US" altLang="ja-JP" sz="2800" dirty="0">
                <a:solidFill>
                  <a:srgbClr val="FFFF99"/>
                </a:solidFill>
              </a:rPr>
              <a:t>β</a:t>
            </a:r>
            <a:r>
              <a:rPr lang="en-US" altLang="ja-JP" sz="2800" baseline="-25000" dirty="0">
                <a:solidFill>
                  <a:srgbClr val="FFFF99"/>
                </a:solidFill>
              </a:rPr>
              <a:t>2</a:t>
            </a:r>
            <a:r>
              <a:rPr lang="en-US" altLang="ja-JP" sz="2800" dirty="0"/>
              <a:t>, </a:t>
            </a:r>
            <a:r>
              <a:rPr lang="en-US" altLang="ja-JP" sz="2800" dirty="0">
                <a:solidFill>
                  <a:srgbClr val="FFFF99"/>
                </a:solidFill>
              </a:rPr>
              <a:t>β</a:t>
            </a:r>
            <a:r>
              <a:rPr lang="en-US" altLang="ja-JP" sz="2800" baseline="-25000" dirty="0">
                <a:solidFill>
                  <a:srgbClr val="FFFF99"/>
                </a:solidFill>
              </a:rPr>
              <a:t>2</a:t>
            </a:r>
            <a:r>
              <a:rPr lang="en-US" altLang="ja-JP" sz="2800" dirty="0">
                <a:solidFill>
                  <a:srgbClr val="00FF00"/>
                </a:solidFill>
              </a:rPr>
              <a:t>α</a:t>
            </a:r>
            <a:r>
              <a:rPr lang="en-US" altLang="ja-JP" sz="2800" baseline="-25000" dirty="0">
                <a:solidFill>
                  <a:srgbClr val="00FF00"/>
                </a:solidFill>
              </a:rPr>
              <a:t>1</a:t>
            </a:r>
            <a:r>
              <a:rPr lang="en-US" altLang="ja-JP" sz="2800" dirty="0"/>
              <a:t>, </a:t>
            </a:r>
            <a:r>
              <a:rPr lang="en-US" altLang="ja-JP" sz="2800" dirty="0">
                <a:solidFill>
                  <a:srgbClr val="FFFF99"/>
                </a:solidFill>
              </a:rPr>
              <a:t>β</a:t>
            </a:r>
            <a:r>
              <a:rPr lang="en-US" altLang="ja-JP" sz="2800" baseline="-25000" dirty="0">
                <a:solidFill>
                  <a:srgbClr val="FFFF99"/>
                </a:solidFill>
              </a:rPr>
              <a:t>2</a:t>
            </a:r>
            <a:r>
              <a:rPr lang="en-US" altLang="ja-JP" sz="2800" dirty="0">
                <a:solidFill>
                  <a:srgbClr val="00FF00"/>
                </a:solidFill>
              </a:rPr>
              <a:t>α</a:t>
            </a:r>
            <a:r>
              <a:rPr lang="en-US" altLang="ja-JP" sz="2800" baseline="-25000" dirty="0">
                <a:solidFill>
                  <a:srgbClr val="00FF00"/>
                </a:solidFill>
              </a:rPr>
              <a:t>2</a:t>
            </a:r>
            <a:r>
              <a:rPr lang="en-US" altLang="ja-JP" sz="2800" dirty="0"/>
              <a:t>, </a:t>
            </a:r>
            <a:r>
              <a:rPr lang="en-US" altLang="ja-JP" sz="2800" dirty="0">
                <a:solidFill>
                  <a:srgbClr val="FFFF99"/>
                </a:solidFill>
              </a:rPr>
              <a:t>β</a:t>
            </a:r>
            <a:r>
              <a:rPr lang="en-US" altLang="ja-JP" sz="2800" baseline="-25000" dirty="0">
                <a:solidFill>
                  <a:srgbClr val="FFFF99"/>
                </a:solidFill>
              </a:rPr>
              <a:t>2</a:t>
            </a:r>
            <a:r>
              <a:rPr lang="en-US" altLang="ja-JP" sz="2800" dirty="0">
                <a:solidFill>
                  <a:srgbClr val="00FF00"/>
                </a:solidFill>
              </a:rPr>
              <a:t>α</a:t>
            </a:r>
            <a:r>
              <a:rPr lang="en-US" altLang="ja-JP" sz="2800" baseline="-25000" dirty="0">
                <a:solidFill>
                  <a:srgbClr val="00FF00"/>
                </a:solidFill>
              </a:rPr>
              <a:t>1</a:t>
            </a:r>
            <a:r>
              <a:rPr lang="en-US" altLang="ja-JP" sz="2800" dirty="0">
                <a:solidFill>
                  <a:srgbClr val="00FF00"/>
                </a:solidFill>
              </a:rPr>
              <a:t>α</a:t>
            </a:r>
            <a:r>
              <a:rPr lang="en-US" altLang="ja-JP" sz="2800" baseline="-25000" dirty="0">
                <a:solidFill>
                  <a:srgbClr val="00FF00"/>
                </a:solidFill>
              </a:rPr>
              <a:t>1</a:t>
            </a:r>
            <a:r>
              <a:rPr lang="en-US" altLang="ja-JP" sz="2800" dirty="0"/>
              <a:t>, </a:t>
            </a:r>
            <a:r>
              <a:rPr lang="en-US" altLang="ja-JP" sz="2800" dirty="0">
                <a:solidFill>
                  <a:srgbClr val="FFFF99"/>
                </a:solidFill>
              </a:rPr>
              <a:t>β</a:t>
            </a:r>
            <a:r>
              <a:rPr lang="en-US" altLang="ja-JP" sz="2800" baseline="-25000" dirty="0">
                <a:solidFill>
                  <a:srgbClr val="FFFF99"/>
                </a:solidFill>
              </a:rPr>
              <a:t>2</a:t>
            </a:r>
            <a:r>
              <a:rPr lang="en-US" altLang="ja-JP" sz="2800" dirty="0">
                <a:solidFill>
                  <a:srgbClr val="00FF00"/>
                </a:solidFill>
              </a:rPr>
              <a:t>α</a:t>
            </a:r>
            <a:r>
              <a:rPr lang="en-US" altLang="ja-JP" sz="2800" baseline="-25000" dirty="0">
                <a:solidFill>
                  <a:srgbClr val="00FF00"/>
                </a:solidFill>
              </a:rPr>
              <a:t>1</a:t>
            </a:r>
            <a:r>
              <a:rPr lang="en-US" altLang="ja-JP" sz="2800" dirty="0">
                <a:solidFill>
                  <a:srgbClr val="00FF00"/>
                </a:solidFill>
              </a:rPr>
              <a:t>α</a:t>
            </a:r>
            <a:r>
              <a:rPr lang="en-US" altLang="ja-JP" sz="2800" baseline="-25000" dirty="0">
                <a:solidFill>
                  <a:srgbClr val="00FF00"/>
                </a:solidFill>
              </a:rPr>
              <a:t>2</a:t>
            </a:r>
            <a:r>
              <a:rPr lang="en-US" altLang="ja-JP" sz="2800" dirty="0"/>
              <a:t>, …,}</a:t>
            </a:r>
          </a:p>
        </p:txBody>
      </p:sp>
      <p:sp>
        <p:nvSpPr>
          <p:cNvPr id="234519" name="Text Box 23"/>
          <p:cNvSpPr txBox="1">
            <a:spLocks noChangeArrowheads="1"/>
          </p:cNvSpPr>
          <p:nvPr/>
        </p:nvSpPr>
        <p:spPr bwMode="auto">
          <a:xfrm>
            <a:off x="1676400" y="1600200"/>
            <a:ext cx="624840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dirty="0"/>
              <a:t>&lt;</a:t>
            </a:r>
            <a:r>
              <a:rPr lang="en-US" altLang="ja-JP" dirty="0"/>
              <a:t>A&gt; ::= &lt;A&gt;</a:t>
            </a:r>
            <a:r>
              <a:rPr lang="en-US" altLang="ja-JP" dirty="0">
                <a:solidFill>
                  <a:srgbClr val="00FF00"/>
                </a:solidFill>
              </a:rPr>
              <a:t>α</a:t>
            </a:r>
            <a:r>
              <a:rPr lang="en-US" altLang="ja-JP" baseline="-25000" dirty="0">
                <a:solidFill>
                  <a:srgbClr val="00FF00"/>
                </a:solidFill>
              </a:rPr>
              <a:t>1</a:t>
            </a:r>
            <a:r>
              <a:rPr lang="en-US" altLang="ja-JP" dirty="0"/>
              <a:t>|&lt;A&gt;</a:t>
            </a:r>
            <a:r>
              <a:rPr lang="en-US" altLang="ja-JP" dirty="0">
                <a:solidFill>
                  <a:srgbClr val="00FF00"/>
                </a:solidFill>
              </a:rPr>
              <a:t>α</a:t>
            </a:r>
            <a:r>
              <a:rPr lang="en-US" altLang="ja-JP" baseline="-25000" dirty="0">
                <a:solidFill>
                  <a:srgbClr val="00FF00"/>
                </a:solidFill>
              </a:rPr>
              <a:t>2</a:t>
            </a:r>
            <a:r>
              <a:rPr lang="en-US" altLang="ja-JP" dirty="0"/>
              <a:t>|</a:t>
            </a:r>
            <a:r>
              <a:rPr lang="en-US" altLang="ja-JP" dirty="0">
                <a:solidFill>
                  <a:srgbClr val="FFFF99"/>
                </a:solidFill>
              </a:rPr>
              <a:t>β</a:t>
            </a:r>
            <a:r>
              <a:rPr lang="en-US" altLang="ja-JP" baseline="-25000" dirty="0">
                <a:solidFill>
                  <a:srgbClr val="FFFF99"/>
                </a:solidFill>
              </a:rPr>
              <a:t>1</a:t>
            </a:r>
            <a:r>
              <a:rPr lang="en-US" altLang="ja-JP" dirty="0"/>
              <a:t>|</a:t>
            </a:r>
            <a:r>
              <a:rPr lang="en-US" altLang="ja-JP" dirty="0">
                <a:solidFill>
                  <a:srgbClr val="FFFF99"/>
                </a:solidFill>
              </a:rPr>
              <a:t>β</a:t>
            </a:r>
            <a:r>
              <a:rPr lang="en-US" altLang="ja-JP" baseline="-25000" dirty="0">
                <a:solidFill>
                  <a:srgbClr val="FFFF99"/>
                </a:solidFill>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4519"/>
                                        </p:tgtEl>
                                        <p:attrNameLst>
                                          <p:attrName>style.visibility</p:attrName>
                                        </p:attrNameLst>
                                      </p:cBhvr>
                                      <p:to>
                                        <p:strVal val="visible"/>
                                      </p:to>
                                    </p:set>
                                    <p:animEffect transition="in" filter="checkerboard(across)">
                                      <p:cBhvr>
                                        <p:cTn id="7" dur="500"/>
                                        <p:tgtEl>
                                          <p:spTgt spid="2345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34517"/>
                                        </p:tgtEl>
                                        <p:attrNameLst>
                                          <p:attrName>style.visibility</p:attrName>
                                        </p:attrNameLst>
                                      </p:cBhvr>
                                      <p:to>
                                        <p:strVal val="visible"/>
                                      </p:to>
                                    </p:set>
                                    <p:animEffect transition="in" filter="wipe(up)">
                                      <p:cBhvr>
                                        <p:cTn id="12" dur="500"/>
                                        <p:tgtEl>
                                          <p:spTgt spid="2345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34518"/>
                                        </p:tgtEl>
                                        <p:attrNameLst>
                                          <p:attrName>style.visibility</p:attrName>
                                        </p:attrNameLst>
                                      </p:cBhvr>
                                      <p:to>
                                        <p:strVal val="visible"/>
                                      </p:to>
                                    </p:set>
                                    <p:animEffect transition="in" filter="wipe(up)">
                                      <p:cBhvr>
                                        <p:cTn id="17" dur="500"/>
                                        <p:tgtEl>
                                          <p:spTgt spid="2345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4512"/>
                                        </p:tgtEl>
                                        <p:attrNameLst>
                                          <p:attrName>style.visibility</p:attrName>
                                        </p:attrNameLst>
                                      </p:cBhvr>
                                      <p:to>
                                        <p:strVal val="visible"/>
                                      </p:to>
                                    </p:set>
                                    <p:animEffect transition="in" filter="checkerboard(across)">
                                      <p:cBhvr>
                                        <p:cTn id="22" dur="500"/>
                                        <p:tgtEl>
                                          <p:spTgt spid="2345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4510"/>
                                        </p:tgtEl>
                                        <p:attrNameLst>
                                          <p:attrName>style.visibility</p:attrName>
                                        </p:attrNameLst>
                                      </p:cBhvr>
                                      <p:to>
                                        <p:strVal val="visible"/>
                                      </p:to>
                                    </p:set>
                                    <p:animEffect transition="in" filter="checkerboard(across)">
                                      <p:cBhvr>
                                        <p:cTn id="27" dur="500"/>
                                        <p:tgtEl>
                                          <p:spTgt spid="2345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34511"/>
                                        </p:tgtEl>
                                        <p:attrNameLst>
                                          <p:attrName>style.visibility</p:attrName>
                                        </p:attrNameLst>
                                      </p:cBhvr>
                                      <p:to>
                                        <p:strVal val="visible"/>
                                      </p:to>
                                    </p:set>
                                    <p:animEffect transition="in" filter="checkerboard(across)">
                                      <p:cBhvr>
                                        <p:cTn id="32" dur="500"/>
                                        <p:tgtEl>
                                          <p:spTgt spid="234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10" grpId="0" autoUpdateAnimBg="0"/>
      <p:bldP spid="234511" grpId="0" autoUpdateAnimBg="0"/>
      <p:bldP spid="234512" grpId="0" autoUpdateAnimBg="0"/>
      <p:bldP spid="234519"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1066800" y="304800"/>
            <a:ext cx="74676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左再帰性の除去の問題点</a:t>
            </a:r>
          </a:p>
        </p:txBody>
      </p:sp>
      <p:sp>
        <p:nvSpPr>
          <p:cNvPr id="240643" name="Text Box 3"/>
          <p:cNvSpPr txBox="1">
            <a:spLocks noChangeArrowheads="1"/>
          </p:cNvSpPr>
          <p:nvPr/>
        </p:nvSpPr>
        <p:spPr bwMode="auto">
          <a:xfrm>
            <a:off x="228600" y="1676400"/>
            <a:ext cx="40274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T&gt; ::= &lt;T&gt; “/” &lt;F&gt; | &lt;F&gt;</a:t>
            </a:r>
          </a:p>
          <a:p>
            <a:r>
              <a:rPr lang="en-US" altLang="ja-JP" sz="2800"/>
              <a:t>&lt;F&gt; ::= “a” | “b” | “c”</a:t>
            </a:r>
          </a:p>
        </p:txBody>
      </p:sp>
      <p:sp>
        <p:nvSpPr>
          <p:cNvPr id="240644" name="Text Box 4"/>
          <p:cNvSpPr txBox="1">
            <a:spLocks noChangeArrowheads="1"/>
          </p:cNvSpPr>
          <p:nvPr/>
        </p:nvSpPr>
        <p:spPr bwMode="auto">
          <a:xfrm>
            <a:off x="304800" y="990600"/>
            <a:ext cx="971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a:t>
            </a:r>
          </a:p>
        </p:txBody>
      </p:sp>
      <p:grpSp>
        <p:nvGrpSpPr>
          <p:cNvPr id="240645" name="Group 5"/>
          <p:cNvGrpSpPr>
            <a:grpSpLocks/>
          </p:cNvGrpSpPr>
          <p:nvPr/>
        </p:nvGrpSpPr>
        <p:grpSpPr bwMode="auto">
          <a:xfrm>
            <a:off x="609600" y="2743200"/>
            <a:ext cx="2438400" cy="3200400"/>
            <a:chOff x="384" y="1632"/>
            <a:chExt cx="1536" cy="2016"/>
          </a:xfrm>
        </p:grpSpPr>
        <p:sp>
          <p:nvSpPr>
            <p:cNvPr id="240646" name="Rectangle 6"/>
            <p:cNvSpPr>
              <a:spLocks noChangeArrowheads="1"/>
            </p:cNvSpPr>
            <p:nvPr/>
          </p:nvSpPr>
          <p:spPr bwMode="auto">
            <a:xfrm>
              <a:off x="1152" y="1632"/>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47" name="Line 7"/>
            <p:cNvSpPr>
              <a:spLocks noChangeShapeType="1"/>
            </p:cNvSpPr>
            <p:nvPr/>
          </p:nvSpPr>
          <p:spPr bwMode="auto">
            <a:xfrm>
              <a:off x="1344" y="192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48" name="Line 8"/>
            <p:cNvSpPr>
              <a:spLocks noChangeShapeType="1"/>
            </p:cNvSpPr>
            <p:nvPr/>
          </p:nvSpPr>
          <p:spPr bwMode="auto">
            <a:xfrm flipH="1">
              <a:off x="960" y="1920"/>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49" name="Line 9"/>
            <p:cNvSpPr>
              <a:spLocks noChangeShapeType="1"/>
            </p:cNvSpPr>
            <p:nvPr/>
          </p:nvSpPr>
          <p:spPr bwMode="auto">
            <a:xfrm>
              <a:off x="1440" y="1920"/>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50" name="Oval 10"/>
            <p:cNvSpPr>
              <a:spLocks noChangeArrowheads="1"/>
            </p:cNvSpPr>
            <p:nvPr/>
          </p:nvSpPr>
          <p:spPr bwMode="auto">
            <a:xfrm>
              <a:off x="1200" y="2064"/>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40651" name="Rectangle 11"/>
            <p:cNvSpPr>
              <a:spLocks noChangeArrowheads="1"/>
            </p:cNvSpPr>
            <p:nvPr/>
          </p:nvSpPr>
          <p:spPr bwMode="auto">
            <a:xfrm>
              <a:off x="1536" y="2064"/>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40652" name="Rectangle 12"/>
            <p:cNvSpPr>
              <a:spLocks noChangeArrowheads="1"/>
            </p:cNvSpPr>
            <p:nvPr/>
          </p:nvSpPr>
          <p:spPr bwMode="auto">
            <a:xfrm>
              <a:off x="768" y="2064"/>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53" name="Line 13"/>
            <p:cNvSpPr>
              <a:spLocks noChangeShapeType="1"/>
            </p:cNvSpPr>
            <p:nvPr/>
          </p:nvSpPr>
          <p:spPr bwMode="auto">
            <a:xfrm>
              <a:off x="960" y="23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54" name="Line 14"/>
            <p:cNvSpPr>
              <a:spLocks noChangeShapeType="1"/>
            </p:cNvSpPr>
            <p:nvPr/>
          </p:nvSpPr>
          <p:spPr bwMode="auto">
            <a:xfrm flipH="1">
              <a:off x="576" y="2352"/>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55" name="Line 15"/>
            <p:cNvSpPr>
              <a:spLocks noChangeShapeType="1"/>
            </p:cNvSpPr>
            <p:nvPr/>
          </p:nvSpPr>
          <p:spPr bwMode="auto">
            <a:xfrm>
              <a:off x="1056" y="2352"/>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56" name="Oval 16"/>
            <p:cNvSpPr>
              <a:spLocks noChangeArrowheads="1"/>
            </p:cNvSpPr>
            <p:nvPr/>
          </p:nvSpPr>
          <p:spPr bwMode="auto">
            <a:xfrm>
              <a:off x="816" y="24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40657" name="Rectangle 17"/>
            <p:cNvSpPr>
              <a:spLocks noChangeArrowheads="1"/>
            </p:cNvSpPr>
            <p:nvPr/>
          </p:nvSpPr>
          <p:spPr bwMode="auto">
            <a:xfrm>
              <a:off x="1152" y="2496"/>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40658" name="Rectangle 18"/>
            <p:cNvSpPr>
              <a:spLocks noChangeArrowheads="1"/>
            </p:cNvSpPr>
            <p:nvPr/>
          </p:nvSpPr>
          <p:spPr bwMode="auto">
            <a:xfrm>
              <a:off x="384" y="2496"/>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59" name="Line 19"/>
            <p:cNvSpPr>
              <a:spLocks noChangeShapeType="1"/>
            </p:cNvSpPr>
            <p:nvPr/>
          </p:nvSpPr>
          <p:spPr bwMode="auto">
            <a:xfrm>
              <a:off x="1344" y="278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60" name="Oval 20"/>
            <p:cNvSpPr>
              <a:spLocks noChangeArrowheads="1"/>
            </p:cNvSpPr>
            <p:nvPr/>
          </p:nvSpPr>
          <p:spPr bwMode="auto">
            <a:xfrm>
              <a:off x="1200" y="29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b</a:t>
              </a:r>
            </a:p>
          </p:txBody>
        </p:sp>
        <p:sp>
          <p:nvSpPr>
            <p:cNvPr id="240661" name="Line 21"/>
            <p:cNvSpPr>
              <a:spLocks noChangeShapeType="1"/>
            </p:cNvSpPr>
            <p:nvPr/>
          </p:nvSpPr>
          <p:spPr bwMode="auto">
            <a:xfrm>
              <a:off x="1728" y="23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62" name="Oval 22"/>
            <p:cNvSpPr>
              <a:spLocks noChangeArrowheads="1"/>
            </p:cNvSpPr>
            <p:nvPr/>
          </p:nvSpPr>
          <p:spPr bwMode="auto">
            <a:xfrm>
              <a:off x="1584" y="24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c</a:t>
              </a:r>
            </a:p>
          </p:txBody>
        </p:sp>
        <p:sp>
          <p:nvSpPr>
            <p:cNvPr id="240663" name="Line 23"/>
            <p:cNvSpPr>
              <a:spLocks noChangeShapeType="1"/>
            </p:cNvSpPr>
            <p:nvPr/>
          </p:nvSpPr>
          <p:spPr bwMode="auto">
            <a:xfrm>
              <a:off x="576" y="278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64" name="Rectangle 24"/>
            <p:cNvSpPr>
              <a:spLocks noChangeArrowheads="1"/>
            </p:cNvSpPr>
            <p:nvPr/>
          </p:nvSpPr>
          <p:spPr bwMode="auto">
            <a:xfrm>
              <a:off x="384" y="2928"/>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40665" name="Line 25"/>
            <p:cNvSpPr>
              <a:spLocks noChangeShapeType="1"/>
            </p:cNvSpPr>
            <p:nvPr/>
          </p:nvSpPr>
          <p:spPr bwMode="auto">
            <a:xfrm>
              <a:off x="576"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66" name="Oval 26"/>
            <p:cNvSpPr>
              <a:spLocks noChangeArrowheads="1"/>
            </p:cNvSpPr>
            <p:nvPr/>
          </p:nvSpPr>
          <p:spPr bwMode="auto">
            <a:xfrm>
              <a:off x="432" y="33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a</a:t>
              </a:r>
            </a:p>
          </p:txBody>
        </p:sp>
      </p:grpSp>
      <p:sp>
        <p:nvSpPr>
          <p:cNvPr id="240667" name="Text Box 27"/>
          <p:cNvSpPr txBox="1">
            <a:spLocks noChangeArrowheads="1"/>
          </p:cNvSpPr>
          <p:nvPr/>
        </p:nvSpPr>
        <p:spPr bwMode="auto">
          <a:xfrm>
            <a:off x="4724400" y="1219200"/>
            <a:ext cx="402272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T&gt; ::= &lt;F&gt; &lt;T’&gt;</a:t>
            </a:r>
          </a:p>
          <a:p>
            <a:r>
              <a:rPr lang="en-US" altLang="ja-JP" sz="2800"/>
              <a:t>&lt;T’&gt; ::= “/” &lt;F&gt; &lt;T’&gt; | ε</a:t>
            </a:r>
          </a:p>
          <a:p>
            <a:r>
              <a:rPr lang="en-US" altLang="ja-JP" sz="2800"/>
              <a:t>&lt;F&gt; ::= “a” | “b” | “c”</a:t>
            </a:r>
          </a:p>
        </p:txBody>
      </p:sp>
      <p:grpSp>
        <p:nvGrpSpPr>
          <p:cNvPr id="240668" name="Group 28"/>
          <p:cNvGrpSpPr>
            <a:grpSpLocks/>
          </p:cNvGrpSpPr>
          <p:nvPr/>
        </p:nvGrpSpPr>
        <p:grpSpPr bwMode="auto">
          <a:xfrm>
            <a:off x="5029200" y="2743200"/>
            <a:ext cx="3200400" cy="3200400"/>
            <a:chOff x="3168" y="1632"/>
            <a:chExt cx="2016" cy="2016"/>
          </a:xfrm>
        </p:grpSpPr>
        <p:sp>
          <p:nvSpPr>
            <p:cNvPr id="240669" name="Rectangle 29"/>
            <p:cNvSpPr>
              <a:spLocks noChangeArrowheads="1"/>
            </p:cNvSpPr>
            <p:nvPr/>
          </p:nvSpPr>
          <p:spPr bwMode="auto">
            <a:xfrm>
              <a:off x="3552" y="1632"/>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70" name="Line 30"/>
            <p:cNvSpPr>
              <a:spLocks noChangeShapeType="1"/>
            </p:cNvSpPr>
            <p:nvPr/>
          </p:nvSpPr>
          <p:spPr bwMode="auto">
            <a:xfrm flipH="1">
              <a:off x="3360" y="1920"/>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71" name="Line 31"/>
            <p:cNvSpPr>
              <a:spLocks noChangeShapeType="1"/>
            </p:cNvSpPr>
            <p:nvPr/>
          </p:nvSpPr>
          <p:spPr bwMode="auto">
            <a:xfrm>
              <a:off x="3840" y="1920"/>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72" name="Rectangle 32"/>
            <p:cNvSpPr>
              <a:spLocks noChangeArrowheads="1"/>
            </p:cNvSpPr>
            <p:nvPr/>
          </p:nvSpPr>
          <p:spPr bwMode="auto">
            <a:xfrm>
              <a:off x="3168" y="2064"/>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40673" name="Rectangle 33"/>
            <p:cNvSpPr>
              <a:spLocks noChangeArrowheads="1"/>
            </p:cNvSpPr>
            <p:nvPr/>
          </p:nvSpPr>
          <p:spPr bwMode="auto">
            <a:xfrm>
              <a:off x="3936" y="2064"/>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74" name="Rectangle 34"/>
            <p:cNvSpPr>
              <a:spLocks noChangeArrowheads="1"/>
            </p:cNvSpPr>
            <p:nvPr/>
          </p:nvSpPr>
          <p:spPr bwMode="auto">
            <a:xfrm>
              <a:off x="3936" y="2496"/>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40675" name="Line 35"/>
            <p:cNvSpPr>
              <a:spLocks noChangeShapeType="1"/>
            </p:cNvSpPr>
            <p:nvPr/>
          </p:nvSpPr>
          <p:spPr bwMode="auto">
            <a:xfrm>
              <a:off x="3360" y="23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76" name="Oval 36"/>
            <p:cNvSpPr>
              <a:spLocks noChangeArrowheads="1"/>
            </p:cNvSpPr>
            <p:nvPr/>
          </p:nvSpPr>
          <p:spPr bwMode="auto">
            <a:xfrm>
              <a:off x="3216" y="24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a</a:t>
              </a:r>
            </a:p>
          </p:txBody>
        </p:sp>
        <p:sp>
          <p:nvSpPr>
            <p:cNvPr id="240677" name="Oval 37"/>
            <p:cNvSpPr>
              <a:spLocks noChangeArrowheads="1"/>
            </p:cNvSpPr>
            <p:nvPr/>
          </p:nvSpPr>
          <p:spPr bwMode="auto">
            <a:xfrm>
              <a:off x="3600" y="24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40678" name="Line 38"/>
            <p:cNvSpPr>
              <a:spLocks noChangeShapeType="1"/>
            </p:cNvSpPr>
            <p:nvPr/>
          </p:nvSpPr>
          <p:spPr bwMode="auto">
            <a:xfrm>
              <a:off x="4128" y="23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79" name="Line 39"/>
            <p:cNvSpPr>
              <a:spLocks noChangeShapeType="1"/>
            </p:cNvSpPr>
            <p:nvPr/>
          </p:nvSpPr>
          <p:spPr bwMode="auto">
            <a:xfrm flipH="1">
              <a:off x="3744" y="2352"/>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80" name="Line 40"/>
            <p:cNvSpPr>
              <a:spLocks noChangeShapeType="1"/>
            </p:cNvSpPr>
            <p:nvPr/>
          </p:nvSpPr>
          <p:spPr bwMode="auto">
            <a:xfrm>
              <a:off x="4224" y="2352"/>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81" name="Rectangle 41"/>
            <p:cNvSpPr>
              <a:spLocks noChangeArrowheads="1"/>
            </p:cNvSpPr>
            <p:nvPr/>
          </p:nvSpPr>
          <p:spPr bwMode="auto">
            <a:xfrm>
              <a:off x="4368" y="2496"/>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82" name="Oval 42"/>
            <p:cNvSpPr>
              <a:spLocks noChangeArrowheads="1"/>
            </p:cNvSpPr>
            <p:nvPr/>
          </p:nvSpPr>
          <p:spPr bwMode="auto">
            <a:xfrm>
              <a:off x="3696" y="29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b</a:t>
              </a:r>
            </a:p>
          </p:txBody>
        </p:sp>
        <p:sp>
          <p:nvSpPr>
            <p:cNvPr id="240683" name="Line 43"/>
            <p:cNvSpPr>
              <a:spLocks noChangeShapeType="1"/>
            </p:cNvSpPr>
            <p:nvPr/>
          </p:nvSpPr>
          <p:spPr bwMode="auto">
            <a:xfrm flipH="1">
              <a:off x="3840" y="2784"/>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84" name="Rectangle 44"/>
            <p:cNvSpPr>
              <a:spLocks noChangeArrowheads="1"/>
            </p:cNvSpPr>
            <p:nvPr/>
          </p:nvSpPr>
          <p:spPr bwMode="auto">
            <a:xfrm>
              <a:off x="4368" y="2928"/>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40685" name="Oval 45"/>
            <p:cNvSpPr>
              <a:spLocks noChangeArrowheads="1"/>
            </p:cNvSpPr>
            <p:nvPr/>
          </p:nvSpPr>
          <p:spPr bwMode="auto">
            <a:xfrm>
              <a:off x="4032" y="29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40686" name="Line 46"/>
            <p:cNvSpPr>
              <a:spLocks noChangeShapeType="1"/>
            </p:cNvSpPr>
            <p:nvPr/>
          </p:nvSpPr>
          <p:spPr bwMode="auto">
            <a:xfrm>
              <a:off x="4560" y="278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87" name="Line 47"/>
            <p:cNvSpPr>
              <a:spLocks noChangeShapeType="1"/>
            </p:cNvSpPr>
            <p:nvPr/>
          </p:nvSpPr>
          <p:spPr bwMode="auto">
            <a:xfrm flipH="1">
              <a:off x="4176" y="2784"/>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88" name="Line 48"/>
            <p:cNvSpPr>
              <a:spLocks noChangeShapeType="1"/>
            </p:cNvSpPr>
            <p:nvPr/>
          </p:nvSpPr>
          <p:spPr bwMode="auto">
            <a:xfrm>
              <a:off x="4656" y="2784"/>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89" name="Rectangle 49"/>
            <p:cNvSpPr>
              <a:spLocks noChangeArrowheads="1"/>
            </p:cNvSpPr>
            <p:nvPr/>
          </p:nvSpPr>
          <p:spPr bwMode="auto">
            <a:xfrm>
              <a:off x="4800" y="2928"/>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40690" name="Line 50"/>
            <p:cNvSpPr>
              <a:spLocks noChangeShapeType="1"/>
            </p:cNvSpPr>
            <p:nvPr/>
          </p:nvSpPr>
          <p:spPr bwMode="auto">
            <a:xfrm>
              <a:off x="4560"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91" name="Oval 51"/>
            <p:cNvSpPr>
              <a:spLocks noChangeArrowheads="1"/>
            </p:cNvSpPr>
            <p:nvPr/>
          </p:nvSpPr>
          <p:spPr bwMode="auto">
            <a:xfrm>
              <a:off x="4416" y="33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c</a:t>
              </a:r>
            </a:p>
          </p:txBody>
        </p:sp>
        <p:sp>
          <p:nvSpPr>
            <p:cNvPr id="240692" name="Line 52"/>
            <p:cNvSpPr>
              <a:spLocks noChangeShapeType="1"/>
            </p:cNvSpPr>
            <p:nvPr/>
          </p:nvSpPr>
          <p:spPr bwMode="auto">
            <a:xfrm>
              <a:off x="4992"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0693" name="AutoShape 53"/>
            <p:cNvSpPr>
              <a:spLocks noChangeArrowheads="1"/>
            </p:cNvSpPr>
            <p:nvPr/>
          </p:nvSpPr>
          <p:spPr bwMode="auto">
            <a:xfrm>
              <a:off x="4848" y="3360"/>
              <a:ext cx="288" cy="240"/>
            </a:xfrm>
            <a:prstGeom prst="hexagon">
              <a:avLst>
                <a:gd name="adj" fmla="val 30000"/>
                <a:gd name="vf" fmla="val 11547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ε</a:t>
              </a:r>
            </a:p>
          </p:txBody>
        </p:sp>
      </p:grpSp>
      <p:sp>
        <p:nvSpPr>
          <p:cNvPr id="240694" name="Text Box 54"/>
          <p:cNvSpPr txBox="1">
            <a:spLocks noChangeArrowheads="1"/>
          </p:cNvSpPr>
          <p:nvPr/>
        </p:nvSpPr>
        <p:spPr bwMode="auto">
          <a:xfrm>
            <a:off x="2743200" y="5257800"/>
            <a:ext cx="1241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a/b)/c</a:t>
            </a:r>
          </a:p>
        </p:txBody>
      </p:sp>
      <p:sp>
        <p:nvSpPr>
          <p:cNvPr id="240695" name="Text Box 55"/>
          <p:cNvSpPr txBox="1">
            <a:spLocks noChangeArrowheads="1"/>
          </p:cNvSpPr>
          <p:nvPr/>
        </p:nvSpPr>
        <p:spPr bwMode="auto">
          <a:xfrm>
            <a:off x="4572000" y="5257800"/>
            <a:ext cx="1241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a:t>
            </a:r>
          </a:p>
        </p:txBody>
      </p:sp>
      <p:sp>
        <p:nvSpPr>
          <p:cNvPr id="240696" name="Text Box 56"/>
          <p:cNvSpPr txBox="1">
            <a:spLocks noChangeArrowheads="1"/>
          </p:cNvSpPr>
          <p:nvPr/>
        </p:nvSpPr>
        <p:spPr bwMode="auto">
          <a:xfrm>
            <a:off x="914400" y="6019800"/>
            <a:ext cx="71516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右再帰にすると構文木の構造が変わってしまう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40645"/>
                                        </p:tgtEl>
                                        <p:attrNameLst>
                                          <p:attrName>style.visibility</p:attrName>
                                        </p:attrNameLst>
                                      </p:cBhvr>
                                      <p:to>
                                        <p:strVal val="visible"/>
                                      </p:to>
                                    </p:set>
                                    <p:animEffect transition="in" filter="wipe(up)">
                                      <p:cBhvr>
                                        <p:cTn id="7" dur="500"/>
                                        <p:tgtEl>
                                          <p:spTgt spid="2406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0694"/>
                                        </p:tgtEl>
                                        <p:attrNameLst>
                                          <p:attrName>style.visibility</p:attrName>
                                        </p:attrNameLst>
                                      </p:cBhvr>
                                      <p:to>
                                        <p:strVal val="visible"/>
                                      </p:to>
                                    </p:set>
                                    <p:animEffect transition="in" filter="checkerboard(across)">
                                      <p:cBhvr>
                                        <p:cTn id="12" dur="500"/>
                                        <p:tgtEl>
                                          <p:spTgt spid="2406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0667"/>
                                        </p:tgtEl>
                                        <p:attrNameLst>
                                          <p:attrName>style.visibility</p:attrName>
                                        </p:attrNameLst>
                                      </p:cBhvr>
                                      <p:to>
                                        <p:strVal val="visible"/>
                                      </p:to>
                                    </p:set>
                                    <p:animEffect transition="in" filter="checkerboard(across)">
                                      <p:cBhvr>
                                        <p:cTn id="17" dur="500"/>
                                        <p:tgtEl>
                                          <p:spTgt spid="2406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40668"/>
                                        </p:tgtEl>
                                        <p:attrNameLst>
                                          <p:attrName>style.visibility</p:attrName>
                                        </p:attrNameLst>
                                      </p:cBhvr>
                                      <p:to>
                                        <p:strVal val="visible"/>
                                      </p:to>
                                    </p:set>
                                    <p:animEffect transition="in" filter="wipe(up)">
                                      <p:cBhvr>
                                        <p:cTn id="22" dur="500"/>
                                        <p:tgtEl>
                                          <p:spTgt spid="2406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0695"/>
                                        </p:tgtEl>
                                        <p:attrNameLst>
                                          <p:attrName>style.visibility</p:attrName>
                                        </p:attrNameLst>
                                      </p:cBhvr>
                                      <p:to>
                                        <p:strVal val="visible"/>
                                      </p:to>
                                    </p:set>
                                    <p:animEffect transition="in" filter="checkerboard(across)">
                                      <p:cBhvr>
                                        <p:cTn id="27" dur="500"/>
                                        <p:tgtEl>
                                          <p:spTgt spid="2406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0696"/>
                                        </p:tgtEl>
                                        <p:attrNameLst>
                                          <p:attrName>style.visibility</p:attrName>
                                        </p:attrNameLst>
                                      </p:cBhvr>
                                      <p:to>
                                        <p:strVal val="visible"/>
                                      </p:to>
                                    </p:set>
                                    <p:animEffect transition="in" filter="checkerboard(across)">
                                      <p:cBhvr>
                                        <p:cTn id="32" dur="500"/>
                                        <p:tgtEl>
                                          <p:spTgt spid="2406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67" grpId="0" autoUpdateAnimBg="0"/>
      <p:bldP spid="240694" grpId="0" autoUpdateAnimBg="0"/>
      <p:bldP spid="240695" grpId="0" autoUpdateAnimBg="0"/>
      <p:bldP spid="24069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625" name="Rectangle 81"/>
          <p:cNvSpPr>
            <a:spLocks noGrp="1" noChangeArrowheads="1"/>
          </p:cNvSpPr>
          <p:nvPr>
            <p:ph type="title"/>
          </p:nvPr>
        </p:nvSpPr>
        <p:spPr>
          <a:xfrm>
            <a:off x="1066800" y="304800"/>
            <a:ext cx="7467600" cy="76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左再帰性の除去の問題点</a:t>
            </a:r>
          </a:p>
        </p:txBody>
      </p:sp>
      <p:sp>
        <p:nvSpPr>
          <p:cNvPr id="236548" name="Text Box 4"/>
          <p:cNvSpPr txBox="1">
            <a:spLocks noChangeArrowheads="1"/>
          </p:cNvSpPr>
          <p:nvPr/>
        </p:nvSpPr>
        <p:spPr bwMode="auto">
          <a:xfrm>
            <a:off x="228600" y="1676400"/>
            <a:ext cx="40274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T&gt; ::= &lt;T&gt; “/” &lt;F&gt; | &lt;F&gt;</a:t>
            </a:r>
          </a:p>
          <a:p>
            <a:r>
              <a:rPr lang="en-US" altLang="ja-JP" sz="2800"/>
              <a:t>&lt;F&gt; ::= “a” | “b” | “c”</a:t>
            </a:r>
          </a:p>
        </p:txBody>
      </p:sp>
      <p:sp>
        <p:nvSpPr>
          <p:cNvPr id="236549" name="Text Box 5"/>
          <p:cNvSpPr txBox="1">
            <a:spLocks noChangeArrowheads="1"/>
          </p:cNvSpPr>
          <p:nvPr/>
        </p:nvSpPr>
        <p:spPr bwMode="auto">
          <a:xfrm>
            <a:off x="304800" y="990600"/>
            <a:ext cx="971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a:t>
            </a:r>
          </a:p>
        </p:txBody>
      </p:sp>
      <p:grpSp>
        <p:nvGrpSpPr>
          <p:cNvPr id="236621" name="Group 77"/>
          <p:cNvGrpSpPr>
            <a:grpSpLocks/>
          </p:cNvGrpSpPr>
          <p:nvPr/>
        </p:nvGrpSpPr>
        <p:grpSpPr bwMode="auto">
          <a:xfrm>
            <a:off x="609600" y="2743200"/>
            <a:ext cx="2438400" cy="3200400"/>
            <a:chOff x="384" y="1632"/>
            <a:chExt cx="1536" cy="2016"/>
          </a:xfrm>
        </p:grpSpPr>
        <p:sp>
          <p:nvSpPr>
            <p:cNvPr id="236550" name="Rectangle 6"/>
            <p:cNvSpPr>
              <a:spLocks noChangeArrowheads="1"/>
            </p:cNvSpPr>
            <p:nvPr/>
          </p:nvSpPr>
          <p:spPr bwMode="auto">
            <a:xfrm>
              <a:off x="1152" y="1632"/>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36551" name="Line 7"/>
            <p:cNvSpPr>
              <a:spLocks noChangeShapeType="1"/>
            </p:cNvSpPr>
            <p:nvPr/>
          </p:nvSpPr>
          <p:spPr bwMode="auto">
            <a:xfrm>
              <a:off x="1344" y="1920"/>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52" name="Line 8"/>
            <p:cNvSpPr>
              <a:spLocks noChangeShapeType="1"/>
            </p:cNvSpPr>
            <p:nvPr/>
          </p:nvSpPr>
          <p:spPr bwMode="auto">
            <a:xfrm flipH="1">
              <a:off x="960" y="1920"/>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53" name="Line 9"/>
            <p:cNvSpPr>
              <a:spLocks noChangeShapeType="1"/>
            </p:cNvSpPr>
            <p:nvPr/>
          </p:nvSpPr>
          <p:spPr bwMode="auto">
            <a:xfrm>
              <a:off x="1440" y="1920"/>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54" name="Oval 10"/>
            <p:cNvSpPr>
              <a:spLocks noChangeArrowheads="1"/>
            </p:cNvSpPr>
            <p:nvPr/>
          </p:nvSpPr>
          <p:spPr bwMode="auto">
            <a:xfrm>
              <a:off x="1200" y="2064"/>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36555" name="Rectangle 11"/>
            <p:cNvSpPr>
              <a:spLocks noChangeArrowheads="1"/>
            </p:cNvSpPr>
            <p:nvPr/>
          </p:nvSpPr>
          <p:spPr bwMode="auto">
            <a:xfrm>
              <a:off x="1536" y="2064"/>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36556" name="Rectangle 12"/>
            <p:cNvSpPr>
              <a:spLocks noChangeArrowheads="1"/>
            </p:cNvSpPr>
            <p:nvPr/>
          </p:nvSpPr>
          <p:spPr bwMode="auto">
            <a:xfrm>
              <a:off x="768" y="2064"/>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36563" name="Line 19"/>
            <p:cNvSpPr>
              <a:spLocks noChangeShapeType="1"/>
            </p:cNvSpPr>
            <p:nvPr/>
          </p:nvSpPr>
          <p:spPr bwMode="auto">
            <a:xfrm>
              <a:off x="960" y="23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64" name="Line 20"/>
            <p:cNvSpPr>
              <a:spLocks noChangeShapeType="1"/>
            </p:cNvSpPr>
            <p:nvPr/>
          </p:nvSpPr>
          <p:spPr bwMode="auto">
            <a:xfrm flipH="1">
              <a:off x="576" y="2352"/>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65" name="Line 21"/>
            <p:cNvSpPr>
              <a:spLocks noChangeShapeType="1"/>
            </p:cNvSpPr>
            <p:nvPr/>
          </p:nvSpPr>
          <p:spPr bwMode="auto">
            <a:xfrm>
              <a:off x="1056" y="2352"/>
              <a:ext cx="288"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66" name="Oval 22"/>
            <p:cNvSpPr>
              <a:spLocks noChangeArrowheads="1"/>
            </p:cNvSpPr>
            <p:nvPr/>
          </p:nvSpPr>
          <p:spPr bwMode="auto">
            <a:xfrm>
              <a:off x="816" y="24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36567" name="Rectangle 23"/>
            <p:cNvSpPr>
              <a:spLocks noChangeArrowheads="1"/>
            </p:cNvSpPr>
            <p:nvPr/>
          </p:nvSpPr>
          <p:spPr bwMode="auto">
            <a:xfrm>
              <a:off x="1152" y="2496"/>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36568" name="Rectangle 24"/>
            <p:cNvSpPr>
              <a:spLocks noChangeArrowheads="1"/>
            </p:cNvSpPr>
            <p:nvPr/>
          </p:nvSpPr>
          <p:spPr bwMode="auto">
            <a:xfrm>
              <a:off x="384" y="2496"/>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36569" name="Line 25"/>
            <p:cNvSpPr>
              <a:spLocks noChangeShapeType="1"/>
            </p:cNvSpPr>
            <p:nvPr/>
          </p:nvSpPr>
          <p:spPr bwMode="auto">
            <a:xfrm>
              <a:off x="1344" y="278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70" name="Oval 26"/>
            <p:cNvSpPr>
              <a:spLocks noChangeArrowheads="1"/>
            </p:cNvSpPr>
            <p:nvPr/>
          </p:nvSpPr>
          <p:spPr bwMode="auto">
            <a:xfrm>
              <a:off x="1200" y="2928"/>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b</a:t>
              </a:r>
            </a:p>
          </p:txBody>
        </p:sp>
        <p:sp>
          <p:nvSpPr>
            <p:cNvPr id="236571" name="Line 27"/>
            <p:cNvSpPr>
              <a:spLocks noChangeShapeType="1"/>
            </p:cNvSpPr>
            <p:nvPr/>
          </p:nvSpPr>
          <p:spPr bwMode="auto">
            <a:xfrm>
              <a:off x="1728" y="2352"/>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72" name="Oval 28"/>
            <p:cNvSpPr>
              <a:spLocks noChangeArrowheads="1"/>
            </p:cNvSpPr>
            <p:nvPr/>
          </p:nvSpPr>
          <p:spPr bwMode="auto">
            <a:xfrm>
              <a:off x="1584" y="2496"/>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c</a:t>
              </a:r>
            </a:p>
          </p:txBody>
        </p:sp>
        <p:sp>
          <p:nvSpPr>
            <p:cNvPr id="236573" name="Line 29"/>
            <p:cNvSpPr>
              <a:spLocks noChangeShapeType="1"/>
            </p:cNvSpPr>
            <p:nvPr/>
          </p:nvSpPr>
          <p:spPr bwMode="auto">
            <a:xfrm>
              <a:off x="576" y="2784"/>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74" name="Rectangle 30"/>
            <p:cNvSpPr>
              <a:spLocks noChangeArrowheads="1"/>
            </p:cNvSpPr>
            <p:nvPr/>
          </p:nvSpPr>
          <p:spPr bwMode="auto">
            <a:xfrm>
              <a:off x="384" y="2928"/>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36575" name="Line 31"/>
            <p:cNvSpPr>
              <a:spLocks noChangeShapeType="1"/>
            </p:cNvSpPr>
            <p:nvPr/>
          </p:nvSpPr>
          <p:spPr bwMode="auto">
            <a:xfrm>
              <a:off x="576" y="32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76" name="Oval 32"/>
            <p:cNvSpPr>
              <a:spLocks noChangeArrowheads="1"/>
            </p:cNvSpPr>
            <p:nvPr/>
          </p:nvSpPr>
          <p:spPr bwMode="auto">
            <a:xfrm>
              <a:off x="432" y="33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a</a:t>
              </a:r>
            </a:p>
          </p:txBody>
        </p:sp>
      </p:grpSp>
      <p:sp>
        <p:nvSpPr>
          <p:cNvPr id="236577" name="Text Box 33"/>
          <p:cNvSpPr txBox="1">
            <a:spLocks noChangeArrowheads="1"/>
          </p:cNvSpPr>
          <p:nvPr/>
        </p:nvSpPr>
        <p:spPr bwMode="auto">
          <a:xfrm>
            <a:off x="4724400" y="1676400"/>
            <a:ext cx="35925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T&gt; ::= &lt;F&gt; { “/” &lt;F&gt;}</a:t>
            </a:r>
          </a:p>
          <a:p>
            <a:r>
              <a:rPr lang="en-US" altLang="ja-JP" sz="2800"/>
              <a:t>&lt;F&gt; ::= “a” | “b” | “c”</a:t>
            </a:r>
          </a:p>
        </p:txBody>
      </p:sp>
      <p:sp>
        <p:nvSpPr>
          <p:cNvPr id="236623" name="Text Box 79"/>
          <p:cNvSpPr txBox="1">
            <a:spLocks noChangeArrowheads="1"/>
          </p:cNvSpPr>
          <p:nvPr/>
        </p:nvSpPr>
        <p:spPr bwMode="auto">
          <a:xfrm>
            <a:off x="2743200" y="5257800"/>
            <a:ext cx="1241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a:t>
            </a:r>
            <a:r>
              <a:rPr lang="en-US" altLang="ja-JP"/>
              <a:t>a/b)/c</a:t>
            </a:r>
          </a:p>
        </p:txBody>
      </p:sp>
      <p:sp>
        <p:nvSpPr>
          <p:cNvPr id="236624" name="Text Box 80"/>
          <p:cNvSpPr txBox="1">
            <a:spLocks noChangeArrowheads="1"/>
          </p:cNvSpPr>
          <p:nvPr/>
        </p:nvSpPr>
        <p:spPr bwMode="auto">
          <a:xfrm>
            <a:off x="4572000" y="5257800"/>
            <a:ext cx="971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a:t>
            </a:r>
          </a:p>
        </p:txBody>
      </p:sp>
      <p:sp>
        <p:nvSpPr>
          <p:cNvPr id="236626" name="Text Box 82"/>
          <p:cNvSpPr txBox="1">
            <a:spLocks noChangeArrowheads="1"/>
          </p:cNvSpPr>
          <p:nvPr/>
        </p:nvSpPr>
        <p:spPr bwMode="auto">
          <a:xfrm>
            <a:off x="914400" y="6042025"/>
            <a:ext cx="76565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EBNF</a:t>
            </a:r>
            <a:r>
              <a:rPr lang="ja-JP" altLang="en-US" sz="2800"/>
              <a:t>にすると結合性に関する情報が消えてしまう</a:t>
            </a:r>
          </a:p>
        </p:txBody>
      </p:sp>
      <p:grpSp>
        <p:nvGrpSpPr>
          <p:cNvPr id="236634" name="Group 90"/>
          <p:cNvGrpSpPr>
            <a:grpSpLocks/>
          </p:cNvGrpSpPr>
          <p:nvPr/>
        </p:nvGrpSpPr>
        <p:grpSpPr bwMode="auto">
          <a:xfrm>
            <a:off x="4648200" y="2743200"/>
            <a:ext cx="3352800" cy="1828800"/>
            <a:chOff x="2688" y="1728"/>
            <a:chExt cx="2112" cy="1152"/>
          </a:xfrm>
        </p:grpSpPr>
        <p:sp>
          <p:nvSpPr>
            <p:cNvPr id="236579" name="Rectangle 35"/>
            <p:cNvSpPr>
              <a:spLocks noChangeArrowheads="1"/>
            </p:cNvSpPr>
            <p:nvPr/>
          </p:nvSpPr>
          <p:spPr bwMode="auto">
            <a:xfrm>
              <a:off x="3552" y="1728"/>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T</a:t>
              </a:r>
            </a:p>
          </p:txBody>
        </p:sp>
        <p:sp>
          <p:nvSpPr>
            <p:cNvPr id="236581" name="Line 37"/>
            <p:cNvSpPr>
              <a:spLocks noChangeShapeType="1"/>
            </p:cNvSpPr>
            <p:nvPr/>
          </p:nvSpPr>
          <p:spPr bwMode="auto">
            <a:xfrm flipH="1">
              <a:off x="2880" y="2016"/>
              <a:ext cx="72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84" name="Rectangle 40"/>
            <p:cNvSpPr>
              <a:spLocks noChangeArrowheads="1"/>
            </p:cNvSpPr>
            <p:nvPr/>
          </p:nvSpPr>
          <p:spPr bwMode="auto">
            <a:xfrm>
              <a:off x="2688" y="2160"/>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36598" name="Line 54"/>
            <p:cNvSpPr>
              <a:spLocks noChangeShapeType="1"/>
            </p:cNvSpPr>
            <p:nvPr/>
          </p:nvSpPr>
          <p:spPr bwMode="auto">
            <a:xfrm>
              <a:off x="2880" y="2448"/>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599" name="Oval 55"/>
            <p:cNvSpPr>
              <a:spLocks noChangeArrowheads="1"/>
            </p:cNvSpPr>
            <p:nvPr/>
          </p:nvSpPr>
          <p:spPr bwMode="auto">
            <a:xfrm>
              <a:off x="2736" y="259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a</a:t>
              </a:r>
            </a:p>
          </p:txBody>
        </p:sp>
        <p:sp>
          <p:nvSpPr>
            <p:cNvPr id="236600" name="Oval 56"/>
            <p:cNvSpPr>
              <a:spLocks noChangeArrowheads="1"/>
            </p:cNvSpPr>
            <p:nvPr/>
          </p:nvSpPr>
          <p:spPr bwMode="auto">
            <a:xfrm>
              <a:off x="3168"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36603" name="Line 59"/>
            <p:cNvSpPr>
              <a:spLocks noChangeShapeType="1"/>
            </p:cNvSpPr>
            <p:nvPr/>
          </p:nvSpPr>
          <p:spPr bwMode="auto">
            <a:xfrm flipH="1">
              <a:off x="3312" y="2016"/>
              <a:ext cx="384"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610" name="Rectangle 66"/>
            <p:cNvSpPr>
              <a:spLocks noChangeArrowheads="1"/>
            </p:cNvSpPr>
            <p:nvPr/>
          </p:nvSpPr>
          <p:spPr bwMode="auto">
            <a:xfrm>
              <a:off x="3552" y="2160"/>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36612" name="Line 68"/>
            <p:cNvSpPr>
              <a:spLocks noChangeShapeType="1"/>
            </p:cNvSpPr>
            <p:nvPr/>
          </p:nvSpPr>
          <p:spPr bwMode="auto">
            <a:xfrm>
              <a:off x="3744" y="2016"/>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616" name="Line 72"/>
            <p:cNvSpPr>
              <a:spLocks noChangeShapeType="1"/>
            </p:cNvSpPr>
            <p:nvPr/>
          </p:nvSpPr>
          <p:spPr bwMode="auto">
            <a:xfrm>
              <a:off x="3744" y="2448"/>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617" name="Oval 73"/>
            <p:cNvSpPr>
              <a:spLocks noChangeArrowheads="1"/>
            </p:cNvSpPr>
            <p:nvPr/>
          </p:nvSpPr>
          <p:spPr bwMode="auto">
            <a:xfrm>
              <a:off x="3600" y="259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c</a:t>
              </a:r>
            </a:p>
          </p:txBody>
        </p:sp>
        <p:sp>
          <p:nvSpPr>
            <p:cNvPr id="236627" name="Oval 83"/>
            <p:cNvSpPr>
              <a:spLocks noChangeArrowheads="1"/>
            </p:cNvSpPr>
            <p:nvPr/>
          </p:nvSpPr>
          <p:spPr bwMode="auto">
            <a:xfrm>
              <a:off x="4032" y="216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a:t>
              </a:r>
            </a:p>
          </p:txBody>
        </p:sp>
        <p:sp>
          <p:nvSpPr>
            <p:cNvPr id="236628" name="Line 84"/>
            <p:cNvSpPr>
              <a:spLocks noChangeShapeType="1"/>
            </p:cNvSpPr>
            <p:nvPr/>
          </p:nvSpPr>
          <p:spPr bwMode="auto">
            <a:xfrm>
              <a:off x="3792" y="2016"/>
              <a:ext cx="384"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629" name="Rectangle 85"/>
            <p:cNvSpPr>
              <a:spLocks noChangeArrowheads="1"/>
            </p:cNvSpPr>
            <p:nvPr/>
          </p:nvSpPr>
          <p:spPr bwMode="auto">
            <a:xfrm>
              <a:off x="4416" y="2160"/>
              <a:ext cx="384" cy="2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F</a:t>
              </a:r>
            </a:p>
          </p:txBody>
        </p:sp>
        <p:sp>
          <p:nvSpPr>
            <p:cNvPr id="236630" name="Line 86"/>
            <p:cNvSpPr>
              <a:spLocks noChangeShapeType="1"/>
            </p:cNvSpPr>
            <p:nvPr/>
          </p:nvSpPr>
          <p:spPr bwMode="auto">
            <a:xfrm>
              <a:off x="3888" y="2016"/>
              <a:ext cx="72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631" name="Line 87"/>
            <p:cNvSpPr>
              <a:spLocks noChangeShapeType="1"/>
            </p:cNvSpPr>
            <p:nvPr/>
          </p:nvSpPr>
          <p:spPr bwMode="auto">
            <a:xfrm>
              <a:off x="4608" y="2448"/>
              <a:ext cx="0"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6632" name="Oval 88"/>
            <p:cNvSpPr>
              <a:spLocks noChangeArrowheads="1"/>
            </p:cNvSpPr>
            <p:nvPr/>
          </p:nvSpPr>
          <p:spPr bwMode="auto">
            <a:xfrm>
              <a:off x="4464" y="2592"/>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sz="2800"/>
                <a:t>c</a:t>
              </a:r>
            </a:p>
          </p:txBody>
        </p:sp>
      </p:grpSp>
      <p:sp>
        <p:nvSpPr>
          <p:cNvPr id="236633" name="Text Box 89"/>
          <p:cNvSpPr txBox="1">
            <a:spLocks noChangeArrowheads="1"/>
          </p:cNvSpPr>
          <p:nvPr/>
        </p:nvSpPr>
        <p:spPr bwMode="auto">
          <a:xfrm>
            <a:off x="5562600" y="5257800"/>
            <a:ext cx="3273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 (</a:t>
            </a:r>
            <a:r>
              <a:rPr lang="en-US" altLang="ja-JP"/>
              <a:t>a/b)/c? a/(b/c)?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6577"/>
                                        </p:tgtEl>
                                        <p:attrNameLst>
                                          <p:attrName>style.visibility</p:attrName>
                                        </p:attrNameLst>
                                      </p:cBhvr>
                                      <p:to>
                                        <p:strVal val="visible"/>
                                      </p:to>
                                    </p:set>
                                    <p:animEffect transition="in" filter="checkerboard(across)">
                                      <p:cBhvr>
                                        <p:cTn id="7" dur="500"/>
                                        <p:tgtEl>
                                          <p:spTgt spid="2365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36634"/>
                                        </p:tgtEl>
                                        <p:attrNameLst>
                                          <p:attrName>style.visibility</p:attrName>
                                        </p:attrNameLst>
                                      </p:cBhvr>
                                      <p:to>
                                        <p:strVal val="visible"/>
                                      </p:to>
                                    </p:set>
                                    <p:animEffect transition="in" filter="wipe(up)">
                                      <p:cBhvr>
                                        <p:cTn id="12" dur="500"/>
                                        <p:tgtEl>
                                          <p:spTgt spid="2366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6624"/>
                                        </p:tgtEl>
                                        <p:attrNameLst>
                                          <p:attrName>style.visibility</p:attrName>
                                        </p:attrNameLst>
                                      </p:cBhvr>
                                      <p:to>
                                        <p:strVal val="visible"/>
                                      </p:to>
                                    </p:set>
                                    <p:animEffect transition="in" filter="checkerboard(across)">
                                      <p:cBhvr>
                                        <p:cTn id="17" dur="500"/>
                                        <p:tgtEl>
                                          <p:spTgt spid="2366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6633"/>
                                        </p:tgtEl>
                                        <p:attrNameLst>
                                          <p:attrName>style.visibility</p:attrName>
                                        </p:attrNameLst>
                                      </p:cBhvr>
                                      <p:to>
                                        <p:strVal val="visible"/>
                                      </p:to>
                                    </p:set>
                                    <p:animEffect transition="in" filter="checkerboard(across)">
                                      <p:cBhvr>
                                        <p:cTn id="22" dur="500"/>
                                        <p:tgtEl>
                                          <p:spTgt spid="2366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6626"/>
                                        </p:tgtEl>
                                        <p:attrNameLst>
                                          <p:attrName>style.visibility</p:attrName>
                                        </p:attrNameLst>
                                      </p:cBhvr>
                                      <p:to>
                                        <p:strVal val="visible"/>
                                      </p:to>
                                    </p:set>
                                    <p:animEffect transition="in" filter="checkerboard(across)">
                                      <p:cBhvr>
                                        <p:cTn id="27" dur="500"/>
                                        <p:tgtEl>
                                          <p:spTgt spid="23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77" grpId="0" autoUpdateAnimBg="0"/>
      <p:bldP spid="236624" grpId="0" autoUpdateAnimBg="0"/>
      <p:bldP spid="236626" grpId="0" autoUpdateAnimBg="0"/>
      <p:bldP spid="23663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idx="4294967295"/>
          </p:nvPr>
        </p:nvSpPr>
        <p:spPr>
          <a:xfrm>
            <a:off x="1066800" y="304800"/>
            <a:ext cx="7467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256003" name="Rectangle 3"/>
          <p:cNvSpPr>
            <a:spLocks noGrp="1" noChangeArrowheads="1"/>
          </p:cNvSpPr>
          <p:nvPr>
            <p:ph type="body" idx="4294967295"/>
          </p:nvPr>
        </p:nvSpPr>
        <p:spPr>
          <a:xfrm>
            <a:off x="533400" y="1524000"/>
            <a:ext cx="82296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3600" dirty="0">
                <a:effectLst/>
              </a:rPr>
              <a:t>マクロ構文 </a:t>
            </a:r>
            <a:r>
              <a:rPr lang="ja-JP" altLang="en-US" dirty="0">
                <a:effectLst/>
              </a:rPr>
              <a:t>(</a:t>
            </a:r>
            <a:r>
              <a:rPr lang="en-US" altLang="ja-JP" dirty="0">
                <a:effectLst/>
              </a:rPr>
              <a:t>EBNF</a:t>
            </a:r>
            <a:r>
              <a:rPr lang="ja-JP" altLang="en-US" dirty="0">
                <a:effectLst/>
              </a:rPr>
              <a:t>記法で定義)</a:t>
            </a:r>
          </a:p>
          <a:p>
            <a:pPr lvl="1"/>
            <a:endParaRPr lang="ja-JP" altLang="en-US" sz="3200" dirty="0">
              <a:effectLst/>
            </a:endParaRPr>
          </a:p>
          <a:p>
            <a:pPr>
              <a:buFont typeface="Wingdings" panose="05000000000000000000" pitchFamily="2" charset="2"/>
              <a:buNone/>
            </a:pPr>
            <a:r>
              <a:rPr lang="en-US" altLang="ja-JP" sz="2800" dirty="0">
                <a:effectLst/>
              </a:rPr>
              <a:t>&lt;Program&gt; ::= &lt;</a:t>
            </a:r>
            <a:r>
              <a:rPr lang="en-US" altLang="ja-JP" sz="2800" dirty="0" err="1">
                <a:effectLst/>
              </a:rPr>
              <a:t>Main_function</a:t>
            </a:r>
            <a:r>
              <a:rPr lang="en-US" altLang="ja-JP" sz="2800" dirty="0">
                <a:effectLst/>
              </a:rPr>
              <a:t>&gt; EOF</a:t>
            </a:r>
          </a:p>
          <a:p>
            <a:pPr>
              <a:buFont typeface="Wingdings" panose="05000000000000000000" pitchFamily="2" charset="2"/>
              <a:buNone/>
            </a:pPr>
            <a:r>
              <a:rPr lang="en-US" altLang="ja-JP" sz="2800" dirty="0">
                <a:effectLst/>
              </a:rPr>
              <a:t>&lt;</a:t>
            </a:r>
            <a:r>
              <a:rPr lang="en-US" altLang="ja-JP" sz="2800" dirty="0" err="1">
                <a:effectLst/>
              </a:rPr>
              <a:t>Main_function</a:t>
            </a:r>
            <a:r>
              <a:rPr lang="en-US" altLang="ja-JP" sz="2800" dirty="0">
                <a:effectLst/>
              </a:rPr>
              <a:t>&gt; ::= “main” “(” “)” &lt;Block&gt;</a:t>
            </a:r>
          </a:p>
          <a:p>
            <a:pPr>
              <a:buFont typeface="Wingdings" panose="05000000000000000000" pitchFamily="2" charset="2"/>
              <a:buNone/>
            </a:pPr>
            <a:r>
              <a:rPr lang="en-US" altLang="ja-JP" sz="2800" dirty="0">
                <a:effectLst/>
              </a:rPr>
              <a:t>&lt;Block&gt; ::= “{” { &lt;</a:t>
            </a:r>
            <a:r>
              <a:rPr lang="en-US" altLang="ja-JP" sz="2800" dirty="0" err="1">
                <a:effectLst/>
              </a:rPr>
              <a:t>Var_decl</a:t>
            </a:r>
            <a:r>
              <a:rPr lang="en-US" altLang="ja-JP" sz="2800" dirty="0">
                <a:effectLst/>
              </a:rPr>
              <a:t>&gt; } { &lt;Statement&gt; } “}”</a:t>
            </a:r>
          </a:p>
        </p:txBody>
      </p:sp>
      <p:sp>
        <p:nvSpPr>
          <p:cNvPr id="256004" name="AutoShape 4"/>
          <p:cNvSpPr>
            <a:spLocks noChangeArrowheads="1"/>
          </p:cNvSpPr>
          <p:nvPr/>
        </p:nvSpPr>
        <p:spPr bwMode="auto">
          <a:xfrm>
            <a:off x="1219200" y="4572000"/>
            <a:ext cx="2438400" cy="381000"/>
          </a:xfrm>
          <a:prstGeom prst="wedgeRoundRectCallout">
            <a:avLst>
              <a:gd name="adj1" fmla="val 25194"/>
              <a:gd name="adj2" fmla="val -12875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0回以上の繰り返し</a:t>
            </a:r>
          </a:p>
        </p:txBody>
      </p:sp>
      <p:sp>
        <p:nvSpPr>
          <p:cNvPr id="2" name="吹き出し: 角を丸めた四角形 1">
            <a:extLst>
              <a:ext uri="{FF2B5EF4-FFF2-40B4-BE49-F238E27FC236}">
                <a16:creationId xmlns:a16="http://schemas.microsoft.com/office/drawing/2014/main" id="{6C0FDE78-97FA-45DC-9B87-E458CD934C75}"/>
              </a:ext>
            </a:extLst>
          </p:cNvPr>
          <p:cNvSpPr/>
          <p:nvPr/>
        </p:nvSpPr>
        <p:spPr bwMode="auto">
          <a:xfrm>
            <a:off x="5867400" y="2209800"/>
            <a:ext cx="1752600" cy="457200"/>
          </a:xfrm>
          <a:prstGeom prst="wedgeRoundRectCallout">
            <a:avLst>
              <a:gd name="adj1" fmla="val -44865"/>
              <a:gd name="adj2" fmla="val 85142"/>
              <a:gd name="adj3" fmla="val 16667"/>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2400" dirty="0">
                <a:effectLst>
                  <a:outerShdw blurRad="38100" dist="38100" dir="2700000" algn="tl">
                    <a:srgbClr val="000000">
                      <a:alpha val="43137"/>
                    </a:srgbClr>
                  </a:outerShdw>
                </a:effectLst>
              </a:rPr>
              <a:t>ファイル末</a:t>
            </a:r>
            <a:endParaRPr kumimoji="1" lang="ja-JP" altLang="en-US" sz="2400" b="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
        <p:nvSpPr>
          <p:cNvPr id="6" name="AutoShape 4">
            <a:extLst>
              <a:ext uri="{FF2B5EF4-FFF2-40B4-BE49-F238E27FC236}">
                <a16:creationId xmlns:a16="http://schemas.microsoft.com/office/drawing/2014/main" id="{A8FF2C74-4880-4491-97F4-12F4241B1A14}"/>
              </a:ext>
            </a:extLst>
          </p:cNvPr>
          <p:cNvSpPr>
            <a:spLocks noChangeArrowheads="1"/>
          </p:cNvSpPr>
          <p:nvPr/>
        </p:nvSpPr>
        <p:spPr bwMode="auto">
          <a:xfrm>
            <a:off x="4180940" y="4724400"/>
            <a:ext cx="1305462" cy="457200"/>
          </a:xfrm>
          <a:prstGeom prst="wedgeRoundRectCallout">
            <a:avLst>
              <a:gd name="adj1" fmla="val -3108"/>
              <a:gd name="adj2" fmla="val -14761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変数宣言</a:t>
            </a:r>
          </a:p>
        </p:txBody>
      </p:sp>
      <p:sp>
        <p:nvSpPr>
          <p:cNvPr id="7" name="AutoShape 4">
            <a:extLst>
              <a:ext uri="{FF2B5EF4-FFF2-40B4-BE49-F238E27FC236}">
                <a16:creationId xmlns:a16="http://schemas.microsoft.com/office/drawing/2014/main" id="{1969734B-AE78-4B72-A8EB-FA4A0AAC7578}"/>
              </a:ext>
            </a:extLst>
          </p:cNvPr>
          <p:cNvSpPr>
            <a:spLocks noChangeArrowheads="1"/>
          </p:cNvSpPr>
          <p:nvPr/>
        </p:nvSpPr>
        <p:spPr bwMode="auto">
          <a:xfrm>
            <a:off x="5862370" y="4724400"/>
            <a:ext cx="1219200" cy="457200"/>
          </a:xfrm>
          <a:prstGeom prst="wedgeRoundRectCallout">
            <a:avLst>
              <a:gd name="adj1" fmla="val -3108"/>
              <a:gd name="adj2" fmla="val -147618"/>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6004"/>
                                        </p:tgtEl>
                                        <p:attrNameLst>
                                          <p:attrName>style.visibility</p:attrName>
                                        </p:attrNameLst>
                                      </p:cBhvr>
                                      <p:to>
                                        <p:strVal val="visible"/>
                                      </p:to>
                                    </p:set>
                                    <p:animEffect transition="in" filter="checkerboard(across)">
                                      <p:cBhvr>
                                        <p:cTn id="12" dur="500"/>
                                        <p:tgtEl>
                                          <p:spTgt spid="25600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4" grpId="0" animBg="1" autoUpdateAnimBg="0"/>
      <p:bldP spid="2" grpId="0" animBg="1"/>
      <p:bldP spid="6" grpId="0" animBg="1" autoUpdateAnimBg="0"/>
      <p:bldP spid="7"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idx="4294967295"/>
          </p:nvPr>
        </p:nvSpPr>
        <p:spPr>
          <a:xfrm>
            <a:off x="1066800" y="304800"/>
            <a:ext cx="746760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演算子の結合性</a:t>
            </a:r>
          </a:p>
        </p:txBody>
      </p:sp>
      <p:sp>
        <p:nvSpPr>
          <p:cNvPr id="268291" name="Rectangle 3"/>
          <p:cNvSpPr>
            <a:spLocks noGrp="1" noChangeArrowheads="1"/>
          </p:cNvSpPr>
          <p:nvPr>
            <p:ph type="body" idx="4294967295"/>
          </p:nvPr>
        </p:nvSpPr>
        <p:spPr>
          <a:xfrm>
            <a:off x="1066800" y="1219200"/>
            <a:ext cx="7620000" cy="106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左再帰性の除去</a:t>
            </a:r>
          </a:p>
          <a:p>
            <a:pPr>
              <a:buFont typeface="Wingdings" panose="05000000000000000000" pitchFamily="2" charset="2"/>
              <a:buNone/>
            </a:pPr>
            <a:r>
              <a:rPr lang="ja-JP" altLang="en-US" sz="2800">
                <a:effectLst/>
              </a:rPr>
              <a:t>   ⇒演算子の結合性の情報が失われる</a:t>
            </a:r>
          </a:p>
        </p:txBody>
      </p:sp>
      <p:grpSp>
        <p:nvGrpSpPr>
          <p:cNvPr id="245766" name="Group 6"/>
          <p:cNvGrpSpPr>
            <a:grpSpLocks/>
          </p:cNvGrpSpPr>
          <p:nvPr/>
        </p:nvGrpSpPr>
        <p:grpSpPr bwMode="auto">
          <a:xfrm>
            <a:off x="1066800" y="2209800"/>
            <a:ext cx="6611938" cy="1052513"/>
            <a:chOff x="624" y="1920"/>
            <a:chExt cx="4165" cy="663"/>
          </a:xfrm>
        </p:grpSpPr>
        <p:sp>
          <p:nvSpPr>
            <p:cNvPr id="268293" name="Text Box 4"/>
            <p:cNvSpPr txBox="1">
              <a:spLocks noChangeArrowheads="1"/>
            </p:cNvSpPr>
            <p:nvPr/>
          </p:nvSpPr>
          <p:spPr bwMode="auto">
            <a:xfrm>
              <a:off x="624" y="2256"/>
              <a:ext cx="416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コード生成時に演算子の結合性を考慮する</a:t>
              </a:r>
            </a:p>
          </p:txBody>
        </p:sp>
        <p:sp>
          <p:nvSpPr>
            <p:cNvPr id="268294" name="AutoShape 5"/>
            <p:cNvSpPr>
              <a:spLocks noChangeArrowheads="1"/>
            </p:cNvSpPr>
            <p:nvPr/>
          </p:nvSpPr>
          <p:spPr bwMode="auto">
            <a:xfrm>
              <a:off x="2400" y="1920"/>
              <a:ext cx="480"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endParaRPr lang="ja-JP" altLang="en-US"/>
            </a:p>
          </p:txBody>
        </p:sp>
      </p:grpSp>
      <p:graphicFrame>
        <p:nvGraphicFramePr>
          <p:cNvPr id="268375" name="Group 87"/>
          <p:cNvGraphicFramePr>
            <a:graphicFrameLocks noGrp="1"/>
          </p:cNvGraphicFramePr>
          <p:nvPr/>
        </p:nvGraphicFramePr>
        <p:xfrm>
          <a:off x="381000" y="3352800"/>
          <a:ext cx="5029200" cy="3282951"/>
        </p:xfrm>
        <a:graphic>
          <a:graphicData uri="http://schemas.openxmlformats.org/drawingml/2006/table">
            <a:tbl>
              <a:tblPr/>
              <a:tblGrid>
                <a:gridCol w="719138">
                  <a:extLst>
                    <a:ext uri="{9D8B030D-6E8A-4147-A177-3AD203B41FA5}">
                      <a16:colId xmlns:a16="http://schemas.microsoft.com/office/drawing/2014/main" val="20000"/>
                    </a:ext>
                  </a:extLst>
                </a:gridCol>
                <a:gridCol w="717550">
                  <a:extLst>
                    <a:ext uri="{9D8B030D-6E8A-4147-A177-3AD203B41FA5}">
                      <a16:colId xmlns:a16="http://schemas.microsoft.com/office/drawing/2014/main" val="20001"/>
                    </a:ext>
                  </a:extLst>
                </a:gridCol>
                <a:gridCol w="719137">
                  <a:extLst>
                    <a:ext uri="{9D8B030D-6E8A-4147-A177-3AD203B41FA5}">
                      <a16:colId xmlns:a16="http://schemas.microsoft.com/office/drawing/2014/main" val="20002"/>
                    </a:ext>
                  </a:extLst>
                </a:gridCol>
                <a:gridCol w="717550">
                  <a:extLst>
                    <a:ext uri="{9D8B030D-6E8A-4147-A177-3AD203B41FA5}">
                      <a16:colId xmlns:a16="http://schemas.microsoft.com/office/drawing/2014/main" val="20003"/>
                    </a:ext>
                  </a:extLst>
                </a:gridCol>
                <a:gridCol w="719138">
                  <a:extLst>
                    <a:ext uri="{9D8B030D-6E8A-4147-A177-3AD203B41FA5}">
                      <a16:colId xmlns:a16="http://schemas.microsoft.com/office/drawing/2014/main" val="20004"/>
                    </a:ext>
                  </a:extLst>
                </a:gridCol>
                <a:gridCol w="717550">
                  <a:extLst>
                    <a:ext uri="{9D8B030D-6E8A-4147-A177-3AD203B41FA5}">
                      <a16:colId xmlns:a16="http://schemas.microsoft.com/office/drawing/2014/main" val="20005"/>
                    </a:ext>
                  </a:extLst>
                </a:gridCol>
                <a:gridCol w="719137">
                  <a:extLst>
                    <a:ext uri="{9D8B030D-6E8A-4147-A177-3AD203B41FA5}">
                      <a16:colId xmlns:a16="http://schemas.microsoft.com/office/drawing/2014/main" val="20006"/>
                    </a:ext>
                  </a:extLst>
                </a:gridCol>
              </a:tblGrid>
              <a:tr h="500063">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1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右側</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1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左側</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&amp;&amp;</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513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extLst>
                  <a:ext uri="{0D108BD9-81ED-4DB2-BD59-A6C34878D82A}">
                    <a16:rowId xmlns:a16="http://schemas.microsoft.com/office/drawing/2014/main" val="10001"/>
                  </a:ext>
                </a:extLst>
              </a:tr>
              <a:tr h="4635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&amp;&amp;</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extLst>
                  <a:ext uri="{0D108BD9-81ED-4DB2-BD59-A6C34878D82A}">
                    <a16:rowId xmlns:a16="http://schemas.microsoft.com/office/drawing/2014/main" val="10002"/>
                  </a:ext>
                </a:extLst>
              </a:tr>
              <a:tr h="4635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extLst>
                  <a:ext uri="{0D108BD9-81ED-4DB2-BD59-A6C34878D82A}">
                    <a16:rowId xmlns:a16="http://schemas.microsoft.com/office/drawing/2014/main" val="10003"/>
                  </a:ext>
                </a:extLst>
              </a:tr>
              <a:tr h="4635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E</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extLst>
                  <a:ext uri="{0D108BD9-81ED-4DB2-BD59-A6C34878D82A}">
                    <a16:rowId xmlns:a16="http://schemas.microsoft.com/office/drawing/2014/main" val="10004"/>
                  </a:ext>
                </a:extLst>
              </a:tr>
              <a:tr h="4635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extLst>
                  <a:ext uri="{0D108BD9-81ED-4DB2-BD59-A6C34878D82A}">
                    <a16:rowId xmlns:a16="http://schemas.microsoft.com/office/drawing/2014/main" val="10005"/>
                  </a:ext>
                </a:extLst>
              </a:tr>
              <a:tr h="46355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&gt;</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6"/>
                  </a:ext>
                </a:extLst>
              </a:tr>
            </a:tbl>
          </a:graphicData>
        </a:graphic>
      </p:graphicFrame>
      <p:sp>
        <p:nvSpPr>
          <p:cNvPr id="245828" name="Text Box 68"/>
          <p:cNvSpPr txBox="1">
            <a:spLocks noChangeArrowheads="1"/>
          </p:cNvSpPr>
          <p:nvPr/>
        </p:nvSpPr>
        <p:spPr bwMode="auto">
          <a:xfrm>
            <a:off x="5410200" y="4495800"/>
            <a:ext cx="3581400" cy="1325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dirty="0"/>
              <a:t>&gt; : </a:t>
            </a:r>
            <a:r>
              <a:rPr lang="ja-JP" altLang="en-US" sz="2400" dirty="0"/>
              <a:t>左側の演算子を優先</a:t>
            </a:r>
          </a:p>
          <a:p>
            <a:pPr algn="l" eaLnBrk="1" hangingPunct="1"/>
            <a:r>
              <a:rPr lang="ja-JP" altLang="en-US" sz="2800" dirty="0"/>
              <a:t>&lt; : </a:t>
            </a:r>
            <a:r>
              <a:rPr lang="ja-JP" altLang="en-US" sz="2400" dirty="0"/>
              <a:t>右側の演算子を優先</a:t>
            </a:r>
          </a:p>
          <a:p>
            <a:pPr algn="l" eaLnBrk="1" hangingPunct="1"/>
            <a:r>
              <a:rPr lang="en-US" altLang="ja-JP" sz="2400" dirty="0"/>
              <a:t>E :  </a:t>
            </a:r>
            <a:r>
              <a:rPr lang="ja-JP" altLang="en-US" sz="2400" dirty="0"/>
              <a:t>文法に不適合(エラー)</a:t>
            </a:r>
          </a:p>
        </p:txBody>
      </p:sp>
      <p:sp>
        <p:nvSpPr>
          <p:cNvPr id="2" name="四角形: 角を丸くする 1">
            <a:extLst>
              <a:ext uri="{FF2B5EF4-FFF2-40B4-BE49-F238E27FC236}">
                <a16:creationId xmlns:a16="http://schemas.microsoft.com/office/drawing/2014/main" id="{8861719B-6622-4575-B104-780F4A417C7B}"/>
              </a:ext>
            </a:extLst>
          </p:cNvPr>
          <p:cNvSpPr/>
          <p:nvPr/>
        </p:nvSpPr>
        <p:spPr bwMode="auto">
          <a:xfrm rot="1980000">
            <a:off x="-185612" y="4638773"/>
            <a:ext cx="6217230" cy="600391"/>
          </a:xfrm>
          <a:prstGeom prst="roundRect">
            <a:avLst/>
          </a:prstGeom>
          <a:noFill/>
          <a:ln w="47625"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baseline="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45766"/>
                                        </p:tgtEl>
                                        <p:attrNameLst>
                                          <p:attrName>style.visibility</p:attrName>
                                        </p:attrNameLst>
                                      </p:cBhvr>
                                      <p:to>
                                        <p:strVal val="visible"/>
                                      </p:to>
                                    </p:set>
                                    <p:animEffect transition="in" filter="wipe(up)">
                                      <p:cBhvr>
                                        <p:cTn id="7" dur="500"/>
                                        <p:tgtEl>
                                          <p:spTgt spid="2457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68375"/>
                                        </p:tgtEl>
                                        <p:attrNameLst>
                                          <p:attrName>style.visibility</p:attrName>
                                        </p:attrNameLst>
                                      </p:cBhvr>
                                      <p:to>
                                        <p:strVal val="visible"/>
                                      </p:to>
                                    </p:set>
                                    <p:animEffect transition="in" filter="checkerboard(across)">
                                      <p:cBhvr>
                                        <p:cTn id="12" dur="500"/>
                                        <p:tgtEl>
                                          <p:spTgt spid="2683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5828"/>
                                        </p:tgtEl>
                                        <p:attrNameLst>
                                          <p:attrName>style.visibility</p:attrName>
                                        </p:attrNameLst>
                                      </p:cBhvr>
                                      <p:to>
                                        <p:strVal val="visible"/>
                                      </p:to>
                                    </p:set>
                                    <p:animEffect transition="in" filter="checkerboard(across)">
                                      <p:cBhvr>
                                        <p:cTn id="17" dur="500"/>
                                        <p:tgtEl>
                                          <p:spTgt spid="24582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8" grpId="0" autoUpdateAnimBg="0"/>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1066800" y="304800"/>
            <a:ext cx="7543800" cy="1295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下降型解析の問題点</a:t>
            </a:r>
            <a:endParaRPr lang="en-US" altLang="ja-JP">
              <a:effectLst/>
            </a:endParaRPr>
          </a:p>
        </p:txBody>
      </p:sp>
      <p:sp>
        <p:nvSpPr>
          <p:cNvPr id="267267" name="Text Box 3"/>
          <p:cNvSpPr txBox="1">
            <a:spLocks noChangeArrowheads="1"/>
          </p:cNvSpPr>
          <p:nvPr/>
        </p:nvSpPr>
        <p:spPr bwMode="auto">
          <a:xfrm>
            <a:off x="762000" y="1447800"/>
            <a:ext cx="81359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namelist&gt; ::= &lt;name&gt; | &lt;name&gt; “,” &lt;namelist&gt;</a:t>
            </a:r>
          </a:p>
          <a:p>
            <a:r>
              <a:rPr lang="en-US" altLang="ja-JP"/>
              <a:t>&lt;name&gt; ::= “a” | “b” | “c”</a:t>
            </a:r>
          </a:p>
        </p:txBody>
      </p:sp>
      <p:sp>
        <p:nvSpPr>
          <p:cNvPr id="267268" name="Text Box 4"/>
          <p:cNvSpPr txBox="1">
            <a:spLocks noChangeArrowheads="1"/>
          </p:cNvSpPr>
          <p:nvPr/>
        </p:nvSpPr>
        <p:spPr bwMode="auto">
          <a:xfrm>
            <a:off x="2209800" y="2667000"/>
            <a:ext cx="2016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namelist&gt;</a:t>
            </a:r>
          </a:p>
        </p:txBody>
      </p:sp>
      <p:grpSp>
        <p:nvGrpSpPr>
          <p:cNvPr id="267269" name="Group 5"/>
          <p:cNvGrpSpPr>
            <a:grpSpLocks/>
          </p:cNvGrpSpPr>
          <p:nvPr/>
        </p:nvGrpSpPr>
        <p:grpSpPr bwMode="auto">
          <a:xfrm>
            <a:off x="228600" y="3200400"/>
            <a:ext cx="5545138" cy="1036638"/>
            <a:chOff x="192" y="2016"/>
            <a:chExt cx="3493" cy="653"/>
          </a:xfrm>
        </p:grpSpPr>
        <p:sp>
          <p:nvSpPr>
            <p:cNvPr id="267270" name="Line 6"/>
            <p:cNvSpPr>
              <a:spLocks noChangeShapeType="1"/>
            </p:cNvSpPr>
            <p:nvPr/>
          </p:nvSpPr>
          <p:spPr bwMode="auto">
            <a:xfrm>
              <a:off x="1776" y="2064"/>
              <a:ext cx="28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71" name="Line 7"/>
            <p:cNvSpPr>
              <a:spLocks noChangeShapeType="1"/>
            </p:cNvSpPr>
            <p:nvPr/>
          </p:nvSpPr>
          <p:spPr bwMode="auto">
            <a:xfrm flipH="1">
              <a:off x="624" y="2064"/>
              <a:ext cx="96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72" name="Text Box 8"/>
            <p:cNvSpPr txBox="1">
              <a:spLocks noChangeArrowheads="1"/>
            </p:cNvSpPr>
            <p:nvPr/>
          </p:nvSpPr>
          <p:spPr bwMode="auto">
            <a:xfrm>
              <a:off x="192" y="2304"/>
              <a:ext cx="9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name&gt;</a:t>
              </a:r>
            </a:p>
          </p:txBody>
        </p:sp>
        <p:sp>
          <p:nvSpPr>
            <p:cNvPr id="267273" name="Text Box 9"/>
            <p:cNvSpPr txBox="1">
              <a:spLocks noChangeArrowheads="1"/>
            </p:cNvSpPr>
            <p:nvPr/>
          </p:nvSpPr>
          <p:spPr bwMode="auto">
            <a:xfrm>
              <a:off x="1440" y="2016"/>
              <a:ext cx="32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or</a:t>
              </a:r>
            </a:p>
          </p:txBody>
        </p:sp>
        <p:sp>
          <p:nvSpPr>
            <p:cNvPr id="267274" name="Text Box 10"/>
            <p:cNvSpPr txBox="1">
              <a:spLocks noChangeArrowheads="1"/>
            </p:cNvSpPr>
            <p:nvPr/>
          </p:nvSpPr>
          <p:spPr bwMode="auto">
            <a:xfrm>
              <a:off x="1152" y="2304"/>
              <a:ext cx="253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name&gt; “,” &lt;namelist&gt;</a:t>
              </a:r>
            </a:p>
          </p:txBody>
        </p:sp>
      </p:grpSp>
      <p:grpSp>
        <p:nvGrpSpPr>
          <p:cNvPr id="267275" name="Group 11"/>
          <p:cNvGrpSpPr>
            <a:grpSpLocks/>
          </p:cNvGrpSpPr>
          <p:nvPr/>
        </p:nvGrpSpPr>
        <p:grpSpPr bwMode="auto">
          <a:xfrm>
            <a:off x="1905000" y="4191000"/>
            <a:ext cx="5545138" cy="1036638"/>
            <a:chOff x="192" y="2016"/>
            <a:chExt cx="3493" cy="653"/>
          </a:xfrm>
        </p:grpSpPr>
        <p:sp>
          <p:nvSpPr>
            <p:cNvPr id="267276" name="Line 12"/>
            <p:cNvSpPr>
              <a:spLocks noChangeShapeType="1"/>
            </p:cNvSpPr>
            <p:nvPr/>
          </p:nvSpPr>
          <p:spPr bwMode="auto">
            <a:xfrm>
              <a:off x="1776" y="2064"/>
              <a:ext cx="28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77" name="Line 13"/>
            <p:cNvSpPr>
              <a:spLocks noChangeShapeType="1"/>
            </p:cNvSpPr>
            <p:nvPr/>
          </p:nvSpPr>
          <p:spPr bwMode="auto">
            <a:xfrm flipH="1">
              <a:off x="624" y="2064"/>
              <a:ext cx="96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78" name="Text Box 14"/>
            <p:cNvSpPr txBox="1">
              <a:spLocks noChangeArrowheads="1"/>
            </p:cNvSpPr>
            <p:nvPr/>
          </p:nvSpPr>
          <p:spPr bwMode="auto">
            <a:xfrm>
              <a:off x="192" y="2304"/>
              <a:ext cx="9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name&gt;</a:t>
              </a:r>
            </a:p>
          </p:txBody>
        </p:sp>
        <p:sp>
          <p:nvSpPr>
            <p:cNvPr id="267279" name="Text Box 15"/>
            <p:cNvSpPr txBox="1">
              <a:spLocks noChangeArrowheads="1"/>
            </p:cNvSpPr>
            <p:nvPr/>
          </p:nvSpPr>
          <p:spPr bwMode="auto">
            <a:xfrm>
              <a:off x="1440" y="2016"/>
              <a:ext cx="32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or</a:t>
              </a:r>
            </a:p>
          </p:txBody>
        </p:sp>
        <p:sp>
          <p:nvSpPr>
            <p:cNvPr id="267280" name="Text Box 16"/>
            <p:cNvSpPr txBox="1">
              <a:spLocks noChangeArrowheads="1"/>
            </p:cNvSpPr>
            <p:nvPr/>
          </p:nvSpPr>
          <p:spPr bwMode="auto">
            <a:xfrm>
              <a:off x="1152" y="2304"/>
              <a:ext cx="253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name&gt; “,” &lt;namelist&gt;</a:t>
              </a:r>
            </a:p>
          </p:txBody>
        </p:sp>
      </p:grpSp>
      <p:grpSp>
        <p:nvGrpSpPr>
          <p:cNvPr id="267281" name="Group 17"/>
          <p:cNvGrpSpPr>
            <a:grpSpLocks/>
          </p:cNvGrpSpPr>
          <p:nvPr/>
        </p:nvGrpSpPr>
        <p:grpSpPr bwMode="auto">
          <a:xfrm>
            <a:off x="3597275" y="5181600"/>
            <a:ext cx="5545138" cy="1036638"/>
            <a:chOff x="192" y="2016"/>
            <a:chExt cx="3493" cy="653"/>
          </a:xfrm>
        </p:grpSpPr>
        <p:sp>
          <p:nvSpPr>
            <p:cNvPr id="267282" name="Line 18"/>
            <p:cNvSpPr>
              <a:spLocks noChangeShapeType="1"/>
            </p:cNvSpPr>
            <p:nvPr/>
          </p:nvSpPr>
          <p:spPr bwMode="auto">
            <a:xfrm>
              <a:off x="1776" y="2064"/>
              <a:ext cx="28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83" name="Line 19"/>
            <p:cNvSpPr>
              <a:spLocks noChangeShapeType="1"/>
            </p:cNvSpPr>
            <p:nvPr/>
          </p:nvSpPr>
          <p:spPr bwMode="auto">
            <a:xfrm flipH="1">
              <a:off x="624" y="2064"/>
              <a:ext cx="96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84" name="Text Box 20"/>
            <p:cNvSpPr txBox="1">
              <a:spLocks noChangeArrowheads="1"/>
            </p:cNvSpPr>
            <p:nvPr/>
          </p:nvSpPr>
          <p:spPr bwMode="auto">
            <a:xfrm>
              <a:off x="192" y="2304"/>
              <a:ext cx="9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name&gt;</a:t>
              </a:r>
            </a:p>
          </p:txBody>
        </p:sp>
        <p:sp>
          <p:nvSpPr>
            <p:cNvPr id="267285" name="Text Box 21"/>
            <p:cNvSpPr txBox="1">
              <a:spLocks noChangeArrowheads="1"/>
            </p:cNvSpPr>
            <p:nvPr/>
          </p:nvSpPr>
          <p:spPr bwMode="auto">
            <a:xfrm>
              <a:off x="1440" y="2016"/>
              <a:ext cx="32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or</a:t>
              </a:r>
            </a:p>
          </p:txBody>
        </p:sp>
        <p:sp>
          <p:nvSpPr>
            <p:cNvPr id="267286" name="Text Box 22"/>
            <p:cNvSpPr txBox="1">
              <a:spLocks noChangeArrowheads="1"/>
            </p:cNvSpPr>
            <p:nvPr/>
          </p:nvSpPr>
          <p:spPr bwMode="auto">
            <a:xfrm>
              <a:off x="1152" y="2304"/>
              <a:ext cx="253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&lt;</a:t>
              </a:r>
              <a:r>
                <a:rPr lang="en-US" altLang="ja-JP"/>
                <a:t>name&gt; “,” &lt;namelist&gt;</a:t>
              </a:r>
            </a:p>
          </p:txBody>
        </p:sp>
      </p:grpSp>
      <p:sp>
        <p:nvSpPr>
          <p:cNvPr id="267287" name="Text Box 23"/>
          <p:cNvSpPr txBox="1">
            <a:spLocks noChangeArrowheads="1"/>
          </p:cNvSpPr>
          <p:nvPr/>
        </p:nvSpPr>
        <p:spPr bwMode="auto">
          <a:xfrm>
            <a:off x="457200" y="2667000"/>
            <a:ext cx="949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a:t>
            </a:r>
          </a:p>
        </p:txBody>
      </p:sp>
      <p:sp>
        <p:nvSpPr>
          <p:cNvPr id="267288" name="Line 24"/>
          <p:cNvSpPr>
            <a:spLocks noChangeShapeType="1"/>
          </p:cNvSpPr>
          <p:nvPr/>
        </p:nvSpPr>
        <p:spPr bwMode="auto">
          <a:xfrm flipH="1">
            <a:off x="762000" y="3200400"/>
            <a:ext cx="1752600" cy="533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89" name="AutoShape 25"/>
          <p:cNvSpPr>
            <a:spLocks noChangeArrowheads="1"/>
          </p:cNvSpPr>
          <p:nvPr/>
        </p:nvSpPr>
        <p:spPr bwMode="auto">
          <a:xfrm>
            <a:off x="228600" y="4114800"/>
            <a:ext cx="1524000" cy="762000"/>
          </a:xfrm>
          <a:prstGeom prst="irregularSeal2">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不一致</a:t>
            </a:r>
          </a:p>
        </p:txBody>
      </p:sp>
      <p:grpSp>
        <p:nvGrpSpPr>
          <p:cNvPr id="267290" name="Group 26"/>
          <p:cNvGrpSpPr>
            <a:grpSpLocks/>
          </p:cNvGrpSpPr>
          <p:nvPr/>
        </p:nvGrpSpPr>
        <p:grpSpPr bwMode="auto">
          <a:xfrm>
            <a:off x="1447800" y="3200400"/>
            <a:ext cx="4837113" cy="609600"/>
            <a:chOff x="912" y="2016"/>
            <a:chExt cx="3047" cy="384"/>
          </a:xfrm>
        </p:grpSpPr>
        <p:sp>
          <p:nvSpPr>
            <p:cNvPr id="267291" name="Arc 27"/>
            <p:cNvSpPr>
              <a:spLocks/>
            </p:cNvSpPr>
            <p:nvPr/>
          </p:nvSpPr>
          <p:spPr bwMode="auto">
            <a:xfrm flipV="1">
              <a:off x="912" y="2016"/>
              <a:ext cx="912"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FF99"/>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67292" name="Text Box 28"/>
            <p:cNvSpPr txBox="1">
              <a:spLocks noChangeArrowheads="1"/>
            </p:cNvSpPr>
            <p:nvPr/>
          </p:nvSpPr>
          <p:spPr bwMode="auto">
            <a:xfrm>
              <a:off x="2064" y="2016"/>
              <a:ext cx="189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solidFill>
                    <a:srgbClr val="FFFF99"/>
                  </a:solidFill>
                </a:rPr>
                <a:t>後戻り</a:t>
              </a:r>
              <a:r>
                <a:rPr lang="ja-JP" altLang="en-US" sz="2400">
                  <a:solidFill>
                    <a:srgbClr val="FFFF99"/>
                  </a:solidFill>
                </a:rPr>
                <a:t>(</a:t>
              </a:r>
              <a:r>
                <a:rPr lang="en-US" altLang="ja-JP" sz="2400">
                  <a:solidFill>
                    <a:srgbClr val="FFFF99"/>
                  </a:solidFill>
                </a:rPr>
                <a:t>back tracking)</a:t>
              </a:r>
            </a:p>
          </p:txBody>
        </p:sp>
      </p:grpSp>
      <p:sp>
        <p:nvSpPr>
          <p:cNvPr id="267293" name="Line 29"/>
          <p:cNvSpPr>
            <a:spLocks noChangeShapeType="1"/>
          </p:cNvSpPr>
          <p:nvPr/>
        </p:nvSpPr>
        <p:spPr bwMode="auto">
          <a:xfrm>
            <a:off x="2819400" y="3200400"/>
            <a:ext cx="533400" cy="533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94" name="Line 30"/>
          <p:cNvSpPr>
            <a:spLocks noChangeShapeType="1"/>
          </p:cNvSpPr>
          <p:nvPr/>
        </p:nvSpPr>
        <p:spPr bwMode="auto">
          <a:xfrm flipH="1">
            <a:off x="2362200" y="4191000"/>
            <a:ext cx="1752600" cy="533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95" name="AutoShape 31"/>
          <p:cNvSpPr>
            <a:spLocks noChangeArrowheads="1"/>
          </p:cNvSpPr>
          <p:nvPr/>
        </p:nvSpPr>
        <p:spPr bwMode="auto">
          <a:xfrm>
            <a:off x="1828800" y="5105400"/>
            <a:ext cx="1524000" cy="762000"/>
          </a:xfrm>
          <a:prstGeom prst="irregularSeal2">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400"/>
              <a:t>不一致</a:t>
            </a:r>
          </a:p>
        </p:txBody>
      </p:sp>
      <p:sp>
        <p:nvSpPr>
          <p:cNvPr id="267296" name="Arc 32"/>
          <p:cNvSpPr>
            <a:spLocks/>
          </p:cNvSpPr>
          <p:nvPr/>
        </p:nvSpPr>
        <p:spPr bwMode="auto">
          <a:xfrm flipV="1">
            <a:off x="2971800" y="4191000"/>
            <a:ext cx="1447800" cy="609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FF99"/>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67297" name="Line 33"/>
          <p:cNvSpPr>
            <a:spLocks noChangeShapeType="1"/>
          </p:cNvSpPr>
          <p:nvPr/>
        </p:nvSpPr>
        <p:spPr bwMode="auto">
          <a:xfrm>
            <a:off x="4495800" y="4191000"/>
            <a:ext cx="533400" cy="533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98" name="Line 34"/>
          <p:cNvSpPr>
            <a:spLocks noChangeShapeType="1"/>
          </p:cNvSpPr>
          <p:nvPr/>
        </p:nvSpPr>
        <p:spPr bwMode="auto">
          <a:xfrm flipH="1">
            <a:off x="4038600" y="5181600"/>
            <a:ext cx="1752600" cy="53340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67299" name="Text Box 35"/>
          <p:cNvSpPr txBox="1">
            <a:spLocks noChangeArrowheads="1"/>
          </p:cNvSpPr>
          <p:nvPr/>
        </p:nvSpPr>
        <p:spPr bwMode="auto">
          <a:xfrm>
            <a:off x="2971800" y="6019800"/>
            <a:ext cx="993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一致</a:t>
            </a:r>
          </a:p>
        </p:txBody>
      </p:sp>
      <p:sp>
        <p:nvSpPr>
          <p:cNvPr id="267300" name="Text Box 36"/>
          <p:cNvSpPr txBox="1">
            <a:spLocks noChangeArrowheads="1"/>
          </p:cNvSpPr>
          <p:nvPr/>
        </p:nvSpPr>
        <p:spPr bwMode="auto">
          <a:xfrm>
            <a:off x="5791200" y="2362200"/>
            <a:ext cx="25638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不一致の場合は</a:t>
            </a:r>
          </a:p>
          <a:p>
            <a:r>
              <a:rPr lang="ja-JP" altLang="en-US" sz="2400"/>
              <a:t>他の枝を調べ直す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7287"/>
                                        </p:tgtEl>
                                        <p:attrNameLst>
                                          <p:attrName>style.visibility</p:attrName>
                                        </p:attrNameLst>
                                      </p:cBhvr>
                                      <p:to>
                                        <p:strVal val="visible"/>
                                      </p:to>
                                    </p:set>
                                    <p:animEffect transition="in" filter="checkerboard(across)">
                                      <p:cBhvr>
                                        <p:cTn id="7" dur="500"/>
                                        <p:tgtEl>
                                          <p:spTgt spid="2672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67268"/>
                                        </p:tgtEl>
                                        <p:attrNameLst>
                                          <p:attrName>style.visibility</p:attrName>
                                        </p:attrNameLst>
                                      </p:cBhvr>
                                      <p:to>
                                        <p:strVal val="visible"/>
                                      </p:to>
                                    </p:set>
                                    <p:animEffect transition="in" filter="wipe(up)">
                                      <p:cBhvr>
                                        <p:cTn id="12" dur="500"/>
                                        <p:tgtEl>
                                          <p:spTgt spid="2672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67269"/>
                                        </p:tgtEl>
                                        <p:attrNameLst>
                                          <p:attrName>style.visibility</p:attrName>
                                        </p:attrNameLst>
                                      </p:cBhvr>
                                      <p:to>
                                        <p:strVal val="visible"/>
                                      </p:to>
                                    </p:set>
                                    <p:animEffect transition="in" filter="wipe(up)">
                                      <p:cBhvr>
                                        <p:cTn id="17" dur="500"/>
                                        <p:tgtEl>
                                          <p:spTgt spid="2672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267288"/>
                                        </p:tgtEl>
                                        <p:attrNameLst>
                                          <p:attrName>style.visibility</p:attrName>
                                        </p:attrNameLst>
                                      </p:cBhvr>
                                      <p:to>
                                        <p:strVal val="visible"/>
                                      </p:to>
                                    </p:set>
                                    <p:animEffect transition="in" filter="wipe(right)">
                                      <p:cBhvr>
                                        <p:cTn id="22" dur="500"/>
                                        <p:tgtEl>
                                          <p:spTgt spid="2672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7289"/>
                                        </p:tgtEl>
                                        <p:attrNameLst>
                                          <p:attrName>style.visibility</p:attrName>
                                        </p:attrNameLst>
                                      </p:cBhvr>
                                      <p:to>
                                        <p:strVal val="visible"/>
                                      </p:to>
                                    </p:set>
                                    <p:animEffect transition="in" filter="checkerboard(across)">
                                      <p:cBhvr>
                                        <p:cTn id="27" dur="500"/>
                                        <p:tgtEl>
                                          <p:spTgt spid="2672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67300"/>
                                        </p:tgtEl>
                                        <p:attrNameLst>
                                          <p:attrName>style.visibility</p:attrName>
                                        </p:attrNameLst>
                                      </p:cBhvr>
                                      <p:to>
                                        <p:strVal val="visible"/>
                                      </p:to>
                                    </p:set>
                                    <p:animEffect transition="in" filter="checkerboard(across)">
                                      <p:cBhvr>
                                        <p:cTn id="32" dur="500"/>
                                        <p:tgtEl>
                                          <p:spTgt spid="2673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67290"/>
                                        </p:tgtEl>
                                        <p:attrNameLst>
                                          <p:attrName>style.visibility</p:attrName>
                                        </p:attrNameLst>
                                      </p:cBhvr>
                                      <p:to>
                                        <p:strVal val="visible"/>
                                      </p:to>
                                    </p:set>
                                    <p:animEffect transition="in" filter="wipe(left)">
                                      <p:cBhvr>
                                        <p:cTn id="37" dur="500"/>
                                        <p:tgtEl>
                                          <p:spTgt spid="26729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67293"/>
                                        </p:tgtEl>
                                        <p:attrNameLst>
                                          <p:attrName>style.visibility</p:attrName>
                                        </p:attrNameLst>
                                      </p:cBhvr>
                                      <p:to>
                                        <p:strVal val="visible"/>
                                      </p:to>
                                    </p:set>
                                    <p:animEffect transition="in" filter="wipe(up)">
                                      <p:cBhvr>
                                        <p:cTn id="42" dur="500"/>
                                        <p:tgtEl>
                                          <p:spTgt spid="26729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67275"/>
                                        </p:tgtEl>
                                        <p:attrNameLst>
                                          <p:attrName>style.visibility</p:attrName>
                                        </p:attrNameLst>
                                      </p:cBhvr>
                                      <p:to>
                                        <p:strVal val="visible"/>
                                      </p:to>
                                    </p:set>
                                    <p:animEffect transition="in" filter="wipe(up)">
                                      <p:cBhvr>
                                        <p:cTn id="47" dur="500"/>
                                        <p:tgtEl>
                                          <p:spTgt spid="26727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267294"/>
                                        </p:tgtEl>
                                        <p:attrNameLst>
                                          <p:attrName>style.visibility</p:attrName>
                                        </p:attrNameLst>
                                      </p:cBhvr>
                                      <p:to>
                                        <p:strVal val="visible"/>
                                      </p:to>
                                    </p:set>
                                    <p:animEffect transition="in" filter="wipe(right)">
                                      <p:cBhvr>
                                        <p:cTn id="52" dur="500"/>
                                        <p:tgtEl>
                                          <p:spTgt spid="26729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67295"/>
                                        </p:tgtEl>
                                        <p:attrNameLst>
                                          <p:attrName>style.visibility</p:attrName>
                                        </p:attrNameLst>
                                      </p:cBhvr>
                                      <p:to>
                                        <p:strVal val="visible"/>
                                      </p:to>
                                    </p:set>
                                    <p:animEffect transition="in" filter="checkerboard(across)">
                                      <p:cBhvr>
                                        <p:cTn id="57" dur="500"/>
                                        <p:tgtEl>
                                          <p:spTgt spid="26729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67296"/>
                                        </p:tgtEl>
                                        <p:attrNameLst>
                                          <p:attrName>style.visibility</p:attrName>
                                        </p:attrNameLst>
                                      </p:cBhvr>
                                      <p:to>
                                        <p:strVal val="visible"/>
                                      </p:to>
                                    </p:set>
                                    <p:animEffect transition="in" filter="wipe(left)">
                                      <p:cBhvr>
                                        <p:cTn id="62" dur="500"/>
                                        <p:tgtEl>
                                          <p:spTgt spid="26729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267297"/>
                                        </p:tgtEl>
                                        <p:attrNameLst>
                                          <p:attrName>style.visibility</p:attrName>
                                        </p:attrNameLst>
                                      </p:cBhvr>
                                      <p:to>
                                        <p:strVal val="visible"/>
                                      </p:to>
                                    </p:set>
                                    <p:animEffect transition="in" filter="wipe(up)">
                                      <p:cBhvr>
                                        <p:cTn id="67" dur="500"/>
                                        <p:tgtEl>
                                          <p:spTgt spid="26729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nodeType="clickEffect">
                                  <p:stCondLst>
                                    <p:cond delay="0"/>
                                  </p:stCondLst>
                                  <p:childTnLst>
                                    <p:set>
                                      <p:cBhvr>
                                        <p:cTn id="71" dur="1" fill="hold">
                                          <p:stCondLst>
                                            <p:cond delay="0"/>
                                          </p:stCondLst>
                                        </p:cTn>
                                        <p:tgtEl>
                                          <p:spTgt spid="267281"/>
                                        </p:tgtEl>
                                        <p:attrNameLst>
                                          <p:attrName>style.visibility</p:attrName>
                                        </p:attrNameLst>
                                      </p:cBhvr>
                                      <p:to>
                                        <p:strVal val="visible"/>
                                      </p:to>
                                    </p:set>
                                    <p:animEffect transition="in" filter="wipe(up)">
                                      <p:cBhvr>
                                        <p:cTn id="72" dur="500"/>
                                        <p:tgtEl>
                                          <p:spTgt spid="26728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267298"/>
                                        </p:tgtEl>
                                        <p:attrNameLst>
                                          <p:attrName>style.visibility</p:attrName>
                                        </p:attrNameLst>
                                      </p:cBhvr>
                                      <p:to>
                                        <p:strVal val="visible"/>
                                      </p:to>
                                    </p:set>
                                    <p:animEffect transition="in" filter="wipe(right)">
                                      <p:cBhvr>
                                        <p:cTn id="77" dur="500"/>
                                        <p:tgtEl>
                                          <p:spTgt spid="26729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267299"/>
                                        </p:tgtEl>
                                        <p:attrNameLst>
                                          <p:attrName>style.visibility</p:attrName>
                                        </p:attrNameLst>
                                      </p:cBhvr>
                                      <p:to>
                                        <p:strVal val="visible"/>
                                      </p:to>
                                    </p:set>
                                    <p:animEffect transition="in" filter="checkerboard(across)">
                                      <p:cBhvr>
                                        <p:cTn id="82" dur="500"/>
                                        <p:tgtEl>
                                          <p:spTgt spid="267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8" grpId="0" autoUpdateAnimBg="0"/>
      <p:bldP spid="267287" grpId="0" autoUpdateAnimBg="0"/>
      <p:bldP spid="267288" grpId="0" animBg="1"/>
      <p:bldP spid="267289" grpId="0" animBg="1" autoUpdateAnimBg="0"/>
      <p:bldP spid="267293" grpId="0" animBg="1"/>
      <p:bldP spid="267294" grpId="0" animBg="1"/>
      <p:bldP spid="267295" grpId="0" animBg="1" autoUpdateAnimBg="0"/>
      <p:bldP spid="267296" grpId="0" animBg="1"/>
      <p:bldP spid="267297" grpId="0" animBg="1"/>
      <p:bldP spid="267298" grpId="0" animBg="1"/>
      <p:bldP spid="267299" grpId="0" autoUpdateAnimBg="0"/>
      <p:bldP spid="267300"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3600">
                <a:effectLst/>
              </a:rPr>
              <a:t>下降型構文解析の問題点</a:t>
            </a:r>
            <a:br>
              <a:rPr lang="ja-JP" altLang="en-US">
                <a:effectLst/>
              </a:rPr>
            </a:br>
            <a:r>
              <a:rPr lang="ja-JP" altLang="en-US">
                <a:effectLst/>
              </a:rPr>
              <a:t>バックトラック</a:t>
            </a:r>
            <a:r>
              <a:rPr lang="ja-JP" altLang="en-US" sz="4000">
                <a:effectLst/>
              </a:rPr>
              <a:t>(</a:t>
            </a:r>
            <a:r>
              <a:rPr lang="en-US" altLang="ja-JP" sz="4000">
                <a:effectLst/>
              </a:rPr>
              <a:t>back tracking)</a:t>
            </a:r>
          </a:p>
        </p:txBody>
      </p:sp>
      <p:sp>
        <p:nvSpPr>
          <p:cNvPr id="197635" name="Rectangle 3"/>
          <p:cNvSpPr>
            <a:spLocks noGrp="1" noChangeArrowheads="1"/>
          </p:cNvSpPr>
          <p:nvPr>
            <p:ph type="body" idx="1"/>
          </p:nvPr>
        </p:nvSpPr>
        <p:spPr>
          <a:xfrm>
            <a:off x="1066800" y="1676400"/>
            <a:ext cx="7467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a:t>
            </a:r>
          </a:p>
          <a:p>
            <a:pPr lvl="1"/>
            <a:r>
              <a:rPr lang="ja-JP" altLang="en-US" sz="2400">
                <a:effectLst/>
              </a:rPr>
              <a:t>文法に一致しない場合後戻りする</a:t>
            </a:r>
          </a:p>
        </p:txBody>
      </p:sp>
      <p:sp>
        <p:nvSpPr>
          <p:cNvPr id="197636" name="Text Box 4"/>
          <p:cNvSpPr txBox="1">
            <a:spLocks noChangeArrowheads="1"/>
          </p:cNvSpPr>
          <p:nvPr/>
        </p:nvSpPr>
        <p:spPr bwMode="auto">
          <a:xfrm>
            <a:off x="914400" y="2667000"/>
            <a:ext cx="7834313"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例 : &lt;</a:t>
            </a:r>
            <a:r>
              <a:rPr lang="en-US" altLang="ja-JP" dirty="0"/>
              <a:t>E&gt; ::=</a:t>
            </a:r>
            <a:r>
              <a:rPr lang="ja-JP" altLang="en-US" dirty="0"/>
              <a:t> </a:t>
            </a:r>
            <a:r>
              <a:rPr lang="en-US" altLang="ja-JP" dirty="0"/>
              <a:t>&lt;T&gt; “+” &lt;E&gt; | &lt;T&gt; “-” &lt;E&gt; | &lt;T&gt; </a:t>
            </a:r>
          </a:p>
          <a:p>
            <a:r>
              <a:rPr lang="en-US" altLang="ja-JP" dirty="0"/>
              <a:t>      &lt;T&gt; ::= &lt;F&gt; “*” &lt;T&gt; | &lt;F&gt; “/” &lt;T&gt; | &lt;F&gt;</a:t>
            </a:r>
          </a:p>
          <a:p>
            <a:r>
              <a:rPr lang="en-US" altLang="ja-JP" dirty="0"/>
              <a:t>      &lt;F&gt; ::= “a” | “b” | “c” | “d”</a:t>
            </a:r>
          </a:p>
        </p:txBody>
      </p:sp>
      <p:sp>
        <p:nvSpPr>
          <p:cNvPr id="197642" name="Text Box 10"/>
          <p:cNvSpPr txBox="1">
            <a:spLocks noChangeArrowheads="1"/>
          </p:cNvSpPr>
          <p:nvPr/>
        </p:nvSpPr>
        <p:spPr bwMode="auto">
          <a:xfrm>
            <a:off x="457200" y="4191000"/>
            <a:ext cx="1693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 - c*d</a:t>
            </a:r>
          </a:p>
        </p:txBody>
      </p:sp>
      <p:sp>
        <p:nvSpPr>
          <p:cNvPr id="197643" name="Text Box 11"/>
          <p:cNvSpPr txBox="1">
            <a:spLocks noChangeArrowheads="1"/>
          </p:cNvSpPr>
          <p:nvPr/>
        </p:nvSpPr>
        <p:spPr bwMode="auto">
          <a:xfrm>
            <a:off x="2286000" y="4191000"/>
            <a:ext cx="1573164"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E</a:t>
            </a:r>
            <a:r>
              <a:rPr lang="ja-JP" altLang="en-US" dirty="0"/>
              <a:t>→</a:t>
            </a:r>
            <a:r>
              <a:rPr lang="en-US" altLang="ja-JP" dirty="0">
                <a:solidFill>
                  <a:srgbClr val="FFFF99"/>
                </a:solidFill>
              </a:rPr>
              <a:t>T+E</a:t>
            </a:r>
          </a:p>
        </p:txBody>
      </p:sp>
      <p:sp>
        <p:nvSpPr>
          <p:cNvPr id="197644" name="Text Box 12"/>
          <p:cNvSpPr txBox="1">
            <a:spLocks noChangeArrowheads="1"/>
          </p:cNvSpPr>
          <p:nvPr/>
        </p:nvSpPr>
        <p:spPr bwMode="auto">
          <a:xfrm>
            <a:off x="2438400" y="4648200"/>
            <a:ext cx="248687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T</a:t>
            </a:r>
            <a:r>
              <a:rPr lang="en-US" altLang="ja-JP" dirty="0"/>
              <a:t>+E</a:t>
            </a:r>
            <a:r>
              <a:rPr lang="ja-JP" altLang="en-US" dirty="0"/>
              <a:t>→</a:t>
            </a:r>
            <a:r>
              <a:rPr lang="en-US" altLang="ja-JP" dirty="0">
                <a:solidFill>
                  <a:srgbClr val="FFFF99"/>
                </a:solidFill>
              </a:rPr>
              <a:t>F*T</a:t>
            </a:r>
            <a:r>
              <a:rPr lang="en-US" altLang="ja-JP" dirty="0"/>
              <a:t>+E</a:t>
            </a:r>
          </a:p>
        </p:txBody>
      </p:sp>
      <p:sp>
        <p:nvSpPr>
          <p:cNvPr id="197645" name="Text Box 13"/>
          <p:cNvSpPr txBox="1">
            <a:spLocks noChangeArrowheads="1"/>
          </p:cNvSpPr>
          <p:nvPr/>
        </p:nvSpPr>
        <p:spPr bwMode="auto">
          <a:xfrm>
            <a:off x="2667000" y="5105400"/>
            <a:ext cx="287480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F</a:t>
            </a:r>
            <a:r>
              <a:rPr lang="en-US" altLang="ja-JP" dirty="0"/>
              <a:t>*T+E</a:t>
            </a:r>
            <a:r>
              <a:rPr lang="ja-JP" altLang="en-US" dirty="0"/>
              <a:t>→</a:t>
            </a:r>
            <a:r>
              <a:rPr lang="en-US" altLang="ja-JP" dirty="0">
                <a:solidFill>
                  <a:srgbClr val="FFFF99"/>
                </a:solidFill>
              </a:rPr>
              <a:t>a</a:t>
            </a:r>
            <a:r>
              <a:rPr lang="en-US" altLang="ja-JP" dirty="0"/>
              <a:t>*T+E</a:t>
            </a:r>
          </a:p>
        </p:txBody>
      </p:sp>
      <p:sp>
        <p:nvSpPr>
          <p:cNvPr id="197646" name="Text Box 14"/>
          <p:cNvSpPr txBox="1">
            <a:spLocks noChangeArrowheads="1"/>
          </p:cNvSpPr>
          <p:nvPr/>
        </p:nvSpPr>
        <p:spPr bwMode="auto">
          <a:xfrm>
            <a:off x="2895600" y="5562600"/>
            <a:ext cx="2807477"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a:t>
            </a:r>
            <a:r>
              <a:rPr lang="en-US" altLang="ja-JP" dirty="0">
                <a:solidFill>
                  <a:srgbClr val="FFFF99"/>
                </a:solidFill>
              </a:rPr>
              <a:t>T</a:t>
            </a:r>
            <a:r>
              <a:rPr lang="en-US" altLang="ja-JP" dirty="0"/>
              <a:t>+E</a:t>
            </a:r>
            <a:r>
              <a:rPr lang="ja-JP" altLang="en-US" dirty="0"/>
              <a:t>→</a:t>
            </a:r>
            <a:r>
              <a:rPr lang="en-US" altLang="ja-JP" dirty="0"/>
              <a:t>a*</a:t>
            </a:r>
            <a:r>
              <a:rPr lang="en-US" altLang="ja-JP" dirty="0">
                <a:solidFill>
                  <a:srgbClr val="FFFF99"/>
                </a:solidFill>
              </a:rPr>
              <a:t>F</a:t>
            </a:r>
            <a:r>
              <a:rPr lang="en-US" altLang="ja-JP" dirty="0"/>
              <a:t>+E</a:t>
            </a:r>
          </a:p>
        </p:txBody>
      </p:sp>
      <p:grpSp>
        <p:nvGrpSpPr>
          <p:cNvPr id="197656" name="Group 24"/>
          <p:cNvGrpSpPr>
            <a:grpSpLocks/>
          </p:cNvGrpSpPr>
          <p:nvPr/>
        </p:nvGrpSpPr>
        <p:grpSpPr bwMode="auto">
          <a:xfrm>
            <a:off x="8077200" y="4572000"/>
            <a:ext cx="609600" cy="1752600"/>
            <a:chOff x="5088" y="2880"/>
            <a:chExt cx="384" cy="1104"/>
          </a:xfrm>
        </p:grpSpPr>
        <p:sp>
          <p:nvSpPr>
            <p:cNvPr id="197650" name="Arc 18"/>
            <p:cNvSpPr>
              <a:spLocks/>
            </p:cNvSpPr>
            <p:nvPr/>
          </p:nvSpPr>
          <p:spPr bwMode="auto">
            <a:xfrm>
              <a:off x="5088" y="2880"/>
              <a:ext cx="384"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97651" name="Arc 19"/>
            <p:cNvSpPr>
              <a:spLocks/>
            </p:cNvSpPr>
            <p:nvPr/>
          </p:nvSpPr>
          <p:spPr bwMode="auto">
            <a:xfrm rot="5400000">
              <a:off x="5088" y="3600"/>
              <a:ext cx="384"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97652" name="Line 20"/>
            <p:cNvSpPr>
              <a:spLocks noChangeShapeType="1"/>
            </p:cNvSpPr>
            <p:nvPr/>
          </p:nvSpPr>
          <p:spPr bwMode="auto">
            <a:xfrm flipV="1">
              <a:off x="5472" y="3264"/>
              <a:ext cx="0" cy="336"/>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97657" name="Group 25"/>
          <p:cNvGrpSpPr>
            <a:grpSpLocks/>
          </p:cNvGrpSpPr>
          <p:nvPr/>
        </p:nvGrpSpPr>
        <p:grpSpPr bwMode="auto">
          <a:xfrm>
            <a:off x="4191000" y="4038600"/>
            <a:ext cx="3903663" cy="533400"/>
            <a:chOff x="2640" y="2544"/>
            <a:chExt cx="2459" cy="336"/>
          </a:xfrm>
        </p:grpSpPr>
        <p:sp>
          <p:nvSpPr>
            <p:cNvPr id="197653" name="Line 21"/>
            <p:cNvSpPr>
              <a:spLocks noChangeShapeType="1"/>
            </p:cNvSpPr>
            <p:nvPr/>
          </p:nvSpPr>
          <p:spPr bwMode="auto">
            <a:xfrm flipH="1">
              <a:off x="2640" y="2880"/>
              <a:ext cx="2448" cy="0"/>
            </a:xfrm>
            <a:prstGeom prst="line">
              <a:avLst/>
            </a:prstGeom>
            <a:noFill/>
            <a:ln w="38100">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197654" name="Text Box 22"/>
            <p:cNvSpPr txBox="1">
              <a:spLocks noChangeArrowheads="1"/>
            </p:cNvSpPr>
            <p:nvPr/>
          </p:nvSpPr>
          <p:spPr bwMode="auto">
            <a:xfrm>
              <a:off x="2832" y="2544"/>
              <a:ext cx="226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ここまで戻ってやり直し</a:t>
              </a:r>
            </a:p>
          </p:txBody>
        </p:sp>
      </p:grpSp>
      <p:sp>
        <p:nvSpPr>
          <p:cNvPr id="197655" name="AutoShape 23"/>
          <p:cNvSpPr>
            <a:spLocks noChangeArrowheads="1"/>
          </p:cNvSpPr>
          <p:nvPr/>
        </p:nvSpPr>
        <p:spPr bwMode="auto">
          <a:xfrm>
            <a:off x="6096000" y="5867400"/>
            <a:ext cx="1981200" cy="762000"/>
          </a:xfrm>
          <a:prstGeom prst="irregularSeal2">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不一致</a:t>
            </a:r>
          </a:p>
        </p:txBody>
      </p:sp>
      <p:sp>
        <p:nvSpPr>
          <p:cNvPr id="197658" name="Text Box 26"/>
          <p:cNvSpPr txBox="1">
            <a:spLocks noChangeArrowheads="1"/>
          </p:cNvSpPr>
          <p:nvPr/>
        </p:nvSpPr>
        <p:spPr bwMode="auto">
          <a:xfrm>
            <a:off x="3200400" y="6019800"/>
            <a:ext cx="27625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a:t>
            </a:r>
            <a:r>
              <a:rPr lang="en-US" altLang="ja-JP" dirty="0">
                <a:solidFill>
                  <a:srgbClr val="FFFF99"/>
                </a:solidFill>
              </a:rPr>
              <a:t>F</a:t>
            </a:r>
            <a:r>
              <a:rPr lang="en-US" altLang="ja-JP" dirty="0"/>
              <a:t>+E</a:t>
            </a:r>
            <a:r>
              <a:rPr lang="ja-JP" altLang="en-US" dirty="0"/>
              <a:t>→</a:t>
            </a:r>
            <a:r>
              <a:rPr lang="en-US" altLang="ja-JP" dirty="0"/>
              <a:t>a*</a:t>
            </a:r>
            <a:r>
              <a:rPr lang="en-US" altLang="ja-JP" dirty="0" err="1">
                <a:solidFill>
                  <a:srgbClr val="FFFF99"/>
                </a:solidFill>
              </a:rPr>
              <a:t>b</a:t>
            </a:r>
            <a:r>
              <a:rPr lang="en-US" altLang="ja-JP" dirty="0" err="1"/>
              <a:t>+E</a:t>
            </a:r>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7636"/>
                                        </p:tgtEl>
                                        <p:attrNameLst>
                                          <p:attrName>style.visibility</p:attrName>
                                        </p:attrNameLst>
                                      </p:cBhvr>
                                      <p:to>
                                        <p:strVal val="visible"/>
                                      </p:to>
                                    </p:set>
                                    <p:animEffect transition="in" filter="checkerboard(across)">
                                      <p:cBhvr>
                                        <p:cTn id="7" dur="500"/>
                                        <p:tgtEl>
                                          <p:spTgt spid="197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7642"/>
                                        </p:tgtEl>
                                        <p:attrNameLst>
                                          <p:attrName>style.visibility</p:attrName>
                                        </p:attrNameLst>
                                      </p:cBhvr>
                                      <p:to>
                                        <p:strVal val="visible"/>
                                      </p:to>
                                    </p:set>
                                    <p:animEffect transition="in" filter="checkerboard(across)">
                                      <p:cBhvr>
                                        <p:cTn id="12" dur="500"/>
                                        <p:tgtEl>
                                          <p:spTgt spid="1976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7643"/>
                                        </p:tgtEl>
                                        <p:attrNameLst>
                                          <p:attrName>style.visibility</p:attrName>
                                        </p:attrNameLst>
                                      </p:cBhvr>
                                      <p:to>
                                        <p:strVal val="visible"/>
                                      </p:to>
                                    </p:set>
                                    <p:animEffect transition="in" filter="wipe(left)">
                                      <p:cBhvr>
                                        <p:cTn id="17" dur="500"/>
                                        <p:tgtEl>
                                          <p:spTgt spid="1976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7644"/>
                                        </p:tgtEl>
                                        <p:attrNameLst>
                                          <p:attrName>style.visibility</p:attrName>
                                        </p:attrNameLst>
                                      </p:cBhvr>
                                      <p:to>
                                        <p:strVal val="visible"/>
                                      </p:to>
                                    </p:set>
                                    <p:animEffect transition="in" filter="wipe(left)">
                                      <p:cBhvr>
                                        <p:cTn id="22" dur="500"/>
                                        <p:tgtEl>
                                          <p:spTgt spid="1976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7645"/>
                                        </p:tgtEl>
                                        <p:attrNameLst>
                                          <p:attrName>style.visibility</p:attrName>
                                        </p:attrNameLst>
                                      </p:cBhvr>
                                      <p:to>
                                        <p:strVal val="visible"/>
                                      </p:to>
                                    </p:set>
                                    <p:animEffect transition="in" filter="wipe(left)">
                                      <p:cBhvr>
                                        <p:cTn id="27" dur="500"/>
                                        <p:tgtEl>
                                          <p:spTgt spid="19764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7646"/>
                                        </p:tgtEl>
                                        <p:attrNameLst>
                                          <p:attrName>style.visibility</p:attrName>
                                        </p:attrNameLst>
                                      </p:cBhvr>
                                      <p:to>
                                        <p:strVal val="visible"/>
                                      </p:to>
                                    </p:set>
                                    <p:animEffect transition="in" filter="wipe(left)">
                                      <p:cBhvr>
                                        <p:cTn id="32" dur="500"/>
                                        <p:tgtEl>
                                          <p:spTgt spid="19764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97658"/>
                                        </p:tgtEl>
                                        <p:attrNameLst>
                                          <p:attrName>style.visibility</p:attrName>
                                        </p:attrNameLst>
                                      </p:cBhvr>
                                      <p:to>
                                        <p:strVal val="visible"/>
                                      </p:to>
                                    </p:set>
                                    <p:animEffect transition="in" filter="wipe(left)">
                                      <p:cBhvr>
                                        <p:cTn id="37" dur="500"/>
                                        <p:tgtEl>
                                          <p:spTgt spid="1976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97655"/>
                                        </p:tgtEl>
                                        <p:attrNameLst>
                                          <p:attrName>style.visibility</p:attrName>
                                        </p:attrNameLst>
                                      </p:cBhvr>
                                      <p:to>
                                        <p:strVal val="visible"/>
                                      </p:to>
                                    </p:set>
                                    <p:animEffect transition="in" filter="checkerboard(across)">
                                      <p:cBhvr>
                                        <p:cTn id="42" dur="500"/>
                                        <p:tgtEl>
                                          <p:spTgt spid="19765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197656"/>
                                        </p:tgtEl>
                                        <p:attrNameLst>
                                          <p:attrName>style.visibility</p:attrName>
                                        </p:attrNameLst>
                                      </p:cBhvr>
                                      <p:to>
                                        <p:strVal val="visible"/>
                                      </p:to>
                                    </p:set>
                                    <p:animEffect transition="in" filter="wipe(down)">
                                      <p:cBhvr>
                                        <p:cTn id="47" dur="500"/>
                                        <p:tgtEl>
                                          <p:spTgt spid="197656"/>
                                        </p:tgtEl>
                                      </p:cBhvr>
                                    </p:animEffect>
                                  </p:childTnLst>
                                </p:cTn>
                              </p:par>
                            </p:childTnLst>
                          </p:cTn>
                        </p:par>
                        <p:par>
                          <p:cTn id="48" fill="hold" nodeType="afterGroup">
                            <p:stCondLst>
                              <p:cond delay="500"/>
                            </p:stCondLst>
                            <p:childTnLst>
                              <p:par>
                                <p:cTn id="49" presetID="22" presetClass="entr" presetSubtype="2" fill="hold" nodeType="afterEffect">
                                  <p:stCondLst>
                                    <p:cond delay="0"/>
                                  </p:stCondLst>
                                  <p:childTnLst>
                                    <p:set>
                                      <p:cBhvr>
                                        <p:cTn id="50" dur="1" fill="hold">
                                          <p:stCondLst>
                                            <p:cond delay="0"/>
                                          </p:stCondLst>
                                        </p:cTn>
                                        <p:tgtEl>
                                          <p:spTgt spid="197657"/>
                                        </p:tgtEl>
                                        <p:attrNameLst>
                                          <p:attrName>style.visibility</p:attrName>
                                        </p:attrNameLst>
                                      </p:cBhvr>
                                      <p:to>
                                        <p:strVal val="visible"/>
                                      </p:to>
                                    </p:set>
                                    <p:animEffect transition="in" filter="wipe(right)">
                                      <p:cBhvr>
                                        <p:cTn id="51" dur="500"/>
                                        <p:tgtEl>
                                          <p:spTgt spid="197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6" grpId="0" autoUpdateAnimBg="0"/>
      <p:bldP spid="197642" grpId="0" autoUpdateAnimBg="0"/>
      <p:bldP spid="197643" grpId="0" autoUpdateAnimBg="0"/>
      <p:bldP spid="197644" grpId="0" autoUpdateAnimBg="0"/>
      <p:bldP spid="197645" grpId="0" autoUpdateAnimBg="0"/>
      <p:bldP spid="197646" grpId="0" autoUpdateAnimBg="0"/>
      <p:bldP spid="197655" grpId="0" animBg="1" autoUpdateAnimBg="0"/>
      <p:bldP spid="197658"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1066800" y="304800"/>
            <a:ext cx="7488000" cy="90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左括り出し</a:t>
            </a:r>
            <a:r>
              <a:rPr lang="ja-JP" altLang="en-US" sz="4000" dirty="0">
                <a:effectLst/>
              </a:rPr>
              <a:t>(</a:t>
            </a:r>
            <a:r>
              <a:rPr lang="en-US" altLang="ja-JP" sz="4000" dirty="0">
                <a:effectLst/>
              </a:rPr>
              <a:t>left factoring)</a:t>
            </a:r>
          </a:p>
        </p:txBody>
      </p:sp>
      <p:sp>
        <p:nvSpPr>
          <p:cNvPr id="225283" name="Rectangle 3"/>
          <p:cNvSpPr>
            <a:spLocks noGrp="1" noChangeArrowheads="1"/>
          </p:cNvSpPr>
          <p:nvPr>
            <p:ph type="body" idx="1"/>
          </p:nvPr>
        </p:nvSpPr>
        <p:spPr>
          <a:xfrm>
            <a:off x="1080000" y="1219200"/>
            <a:ext cx="7543800" cy="1295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バックトラックの対処</a:t>
            </a:r>
          </a:p>
          <a:p>
            <a:pPr>
              <a:buFont typeface="Wingdings" panose="05000000000000000000" pitchFamily="2" charset="2"/>
              <a:buNone/>
            </a:pPr>
            <a:r>
              <a:rPr lang="ja-JP" altLang="en-US" sz="2800" dirty="0">
                <a:effectLst/>
              </a:rPr>
              <a:t>⇒バックトラックが起こらないように文法を変形</a:t>
            </a:r>
            <a:endParaRPr lang="ja-JP" altLang="en-US" dirty="0">
              <a:effectLst/>
            </a:endParaRPr>
          </a:p>
        </p:txBody>
      </p:sp>
      <p:sp>
        <p:nvSpPr>
          <p:cNvPr id="225285" name="Text Box 5"/>
          <p:cNvSpPr txBox="1">
            <a:spLocks noChangeArrowheads="1"/>
          </p:cNvSpPr>
          <p:nvPr/>
        </p:nvSpPr>
        <p:spPr bwMode="auto">
          <a:xfrm>
            <a:off x="838200" y="3886200"/>
            <a:ext cx="77327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&lt;</a:t>
            </a:r>
            <a:r>
              <a:rPr lang="en-US" altLang="ja-JP"/>
              <a:t>E&gt; ::=</a:t>
            </a:r>
            <a:r>
              <a:rPr lang="ja-JP" altLang="en-US"/>
              <a:t> </a:t>
            </a:r>
            <a:r>
              <a:rPr lang="en-US" altLang="ja-JP"/>
              <a:t>&lt;T&gt; “+” &lt;E&gt; | &lt;T&gt; “-” &lt;E&gt; | &lt;T&gt;</a:t>
            </a:r>
          </a:p>
        </p:txBody>
      </p:sp>
      <p:grpSp>
        <p:nvGrpSpPr>
          <p:cNvPr id="225296" name="Group 16"/>
          <p:cNvGrpSpPr>
            <a:grpSpLocks/>
          </p:cNvGrpSpPr>
          <p:nvPr/>
        </p:nvGrpSpPr>
        <p:grpSpPr bwMode="auto">
          <a:xfrm>
            <a:off x="1447800" y="4572000"/>
            <a:ext cx="5268913" cy="1536700"/>
            <a:chOff x="1008" y="2208"/>
            <a:chExt cx="3319" cy="968"/>
          </a:xfrm>
        </p:grpSpPr>
        <p:sp>
          <p:nvSpPr>
            <p:cNvPr id="225286" name="Text Box 6"/>
            <p:cNvSpPr txBox="1">
              <a:spLocks noChangeArrowheads="1"/>
            </p:cNvSpPr>
            <p:nvPr/>
          </p:nvSpPr>
          <p:spPr bwMode="auto">
            <a:xfrm>
              <a:off x="1008" y="2496"/>
              <a:ext cx="3319" cy="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dirty="0"/>
                <a:t>E&gt; ::=</a:t>
              </a:r>
              <a:r>
                <a:rPr lang="ja-JP" altLang="en-US" dirty="0"/>
                <a:t> </a:t>
              </a:r>
              <a:r>
                <a:rPr lang="en-US" altLang="ja-JP" dirty="0">
                  <a:solidFill>
                    <a:srgbClr val="FFFF99"/>
                  </a:solidFill>
                </a:rPr>
                <a:t>&lt;T&gt;</a:t>
              </a:r>
              <a:r>
                <a:rPr lang="en-US" altLang="ja-JP" dirty="0"/>
                <a:t> </a:t>
              </a:r>
              <a:r>
                <a:rPr lang="en-US" altLang="ja-JP" dirty="0">
                  <a:solidFill>
                    <a:srgbClr val="00FF00"/>
                  </a:solidFill>
                </a:rPr>
                <a:t>&lt;E’&gt;</a:t>
              </a:r>
            </a:p>
            <a:p>
              <a:r>
                <a:rPr lang="en-US" altLang="ja-JP" dirty="0"/>
                <a:t>&lt;E’&gt; ::= “+” &lt;E&gt; | “-” &lt;E&gt; | ε </a:t>
              </a:r>
            </a:p>
          </p:txBody>
        </p:sp>
        <p:sp>
          <p:nvSpPr>
            <p:cNvPr id="225287" name="AutoShape 7"/>
            <p:cNvSpPr>
              <a:spLocks noChangeArrowheads="1"/>
            </p:cNvSpPr>
            <p:nvPr/>
          </p:nvSpPr>
          <p:spPr bwMode="auto">
            <a:xfrm>
              <a:off x="2352" y="2208"/>
              <a:ext cx="288"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25298" name="Group 18"/>
          <p:cNvGrpSpPr>
            <a:grpSpLocks/>
          </p:cNvGrpSpPr>
          <p:nvPr/>
        </p:nvGrpSpPr>
        <p:grpSpPr bwMode="auto">
          <a:xfrm>
            <a:off x="2743200" y="3962400"/>
            <a:ext cx="5867400" cy="457200"/>
            <a:chOff x="1728" y="1536"/>
            <a:chExt cx="3696" cy="336"/>
          </a:xfrm>
        </p:grpSpPr>
        <p:sp>
          <p:nvSpPr>
            <p:cNvPr id="225291" name="Oval 11"/>
            <p:cNvSpPr>
              <a:spLocks noChangeArrowheads="1"/>
            </p:cNvSpPr>
            <p:nvPr/>
          </p:nvSpPr>
          <p:spPr bwMode="auto">
            <a:xfrm>
              <a:off x="1728" y="1536"/>
              <a:ext cx="576" cy="336"/>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25292" name="Oval 12"/>
            <p:cNvSpPr>
              <a:spLocks noChangeArrowheads="1"/>
            </p:cNvSpPr>
            <p:nvPr/>
          </p:nvSpPr>
          <p:spPr bwMode="auto">
            <a:xfrm>
              <a:off x="3312" y="1536"/>
              <a:ext cx="576" cy="336"/>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25297" name="Oval 17"/>
            <p:cNvSpPr>
              <a:spLocks noChangeArrowheads="1"/>
            </p:cNvSpPr>
            <p:nvPr/>
          </p:nvSpPr>
          <p:spPr bwMode="auto">
            <a:xfrm>
              <a:off x="4848" y="1536"/>
              <a:ext cx="576" cy="336"/>
            </a:xfrm>
            <a:prstGeom prst="ellipse">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225299" name="Text Box 19"/>
          <p:cNvSpPr txBox="1">
            <a:spLocks noChangeArrowheads="1"/>
          </p:cNvSpPr>
          <p:nvPr/>
        </p:nvSpPr>
        <p:spPr bwMode="auto">
          <a:xfrm>
            <a:off x="1295400" y="2590800"/>
            <a:ext cx="58039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左括り出し</a:t>
            </a:r>
          </a:p>
          <a:p>
            <a:pPr>
              <a:buFontTx/>
              <a:buChar char="—"/>
            </a:pPr>
            <a:r>
              <a:rPr lang="ja-JP" altLang="en-US" sz="2800"/>
              <a:t> 右辺の先頭の共通部分を括り出す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299"/>
                                        </p:tgtEl>
                                        <p:attrNameLst>
                                          <p:attrName>style.visibility</p:attrName>
                                        </p:attrNameLst>
                                      </p:cBhvr>
                                      <p:to>
                                        <p:strVal val="visible"/>
                                      </p:to>
                                    </p:set>
                                    <p:animEffect transition="in" filter="checkerboard(across)">
                                      <p:cBhvr>
                                        <p:cTn id="7" dur="500"/>
                                        <p:tgtEl>
                                          <p:spTgt spid="225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5285"/>
                                        </p:tgtEl>
                                        <p:attrNameLst>
                                          <p:attrName>style.visibility</p:attrName>
                                        </p:attrNameLst>
                                      </p:cBhvr>
                                      <p:to>
                                        <p:strVal val="visible"/>
                                      </p:to>
                                    </p:set>
                                    <p:animEffect transition="in" filter="checkerboard(across)">
                                      <p:cBhvr>
                                        <p:cTn id="12" dur="500"/>
                                        <p:tgtEl>
                                          <p:spTgt spid="2252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25298"/>
                                        </p:tgtEl>
                                        <p:attrNameLst>
                                          <p:attrName>style.visibility</p:attrName>
                                        </p:attrNameLst>
                                      </p:cBhvr>
                                      <p:to>
                                        <p:strVal val="visible"/>
                                      </p:to>
                                    </p:set>
                                    <p:animEffect transition="in" filter="checkerboard(across)">
                                      <p:cBhvr>
                                        <p:cTn id="17" dur="500"/>
                                        <p:tgtEl>
                                          <p:spTgt spid="2252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25296"/>
                                        </p:tgtEl>
                                        <p:attrNameLst>
                                          <p:attrName>style.visibility</p:attrName>
                                        </p:attrNameLst>
                                      </p:cBhvr>
                                      <p:to>
                                        <p:strVal val="visible"/>
                                      </p:to>
                                    </p:set>
                                    <p:animEffect transition="in" filter="wipe(up)">
                                      <p:cBhvr>
                                        <p:cTn id="22" dur="500"/>
                                        <p:tgtEl>
                                          <p:spTgt spid="225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5" grpId="0" autoUpdateAnimBg="0"/>
      <p:bldP spid="225299"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a:xfrm>
            <a:off x="1066800" y="304801"/>
            <a:ext cx="7488000" cy="900000"/>
          </a:xfrm>
        </p:spPr>
        <p:txBody>
          <a:bodyPr/>
          <a:lstStyle/>
          <a:p>
            <a:r>
              <a:rPr lang="ja-JP" altLang="en-US" dirty="0">
                <a:solidFill>
                  <a:schemeClr val="tx1"/>
                </a:solidFill>
                <a:latin typeface="Times New Roman" panose="02020603050405020304" pitchFamily="18" charset="0"/>
              </a:rPr>
              <a:t>左括り出し</a:t>
            </a:r>
            <a:r>
              <a:rPr lang="ja-JP" altLang="en-US" sz="4000" dirty="0">
                <a:solidFill>
                  <a:schemeClr val="tx1"/>
                </a:solidFill>
                <a:latin typeface="Times New Roman" panose="02020603050405020304" pitchFamily="18" charset="0"/>
              </a:rPr>
              <a:t>(</a:t>
            </a:r>
            <a:r>
              <a:rPr lang="en-US" altLang="ja-JP" sz="4000" dirty="0">
                <a:solidFill>
                  <a:schemeClr val="tx1"/>
                </a:solidFill>
                <a:latin typeface="Times New Roman" panose="02020603050405020304" pitchFamily="18" charset="0"/>
              </a:rPr>
              <a:t>left factoring)</a:t>
            </a:r>
          </a:p>
        </p:txBody>
      </p:sp>
      <p:sp>
        <p:nvSpPr>
          <p:cNvPr id="485379" name="Rectangle 3"/>
          <p:cNvSpPr>
            <a:spLocks noGrp="1" noChangeArrowheads="1"/>
          </p:cNvSpPr>
          <p:nvPr>
            <p:ph type="body" idx="4294967295"/>
          </p:nvPr>
        </p:nvSpPr>
        <p:spPr>
          <a:xfrm>
            <a:off x="1080000" y="1219200"/>
            <a:ext cx="7543800" cy="1295400"/>
          </a:xfrm>
        </p:spPr>
        <p:txBody>
          <a:bodyPr/>
          <a:lstStyle/>
          <a:p>
            <a:r>
              <a:rPr lang="ja-JP" altLang="en-US" dirty="0">
                <a:latin typeface="Times New Roman" panose="02020603050405020304" pitchFamily="18" charset="0"/>
              </a:rPr>
              <a:t>バックトラックの対処</a:t>
            </a:r>
          </a:p>
          <a:p>
            <a:pPr>
              <a:buFont typeface="Wingdings" panose="05000000000000000000" pitchFamily="2" charset="2"/>
              <a:buNone/>
            </a:pPr>
            <a:r>
              <a:rPr lang="ja-JP" altLang="en-US" sz="2800" dirty="0">
                <a:latin typeface="Times New Roman" panose="02020603050405020304" pitchFamily="18" charset="0"/>
              </a:rPr>
              <a:t>⇒バックトラックが起こらないように文法を変形</a:t>
            </a:r>
            <a:endParaRPr lang="ja-JP" altLang="en-US" dirty="0">
              <a:latin typeface="Times New Roman" panose="02020603050405020304" pitchFamily="18" charset="0"/>
            </a:endParaRPr>
          </a:p>
        </p:txBody>
      </p:sp>
      <p:sp>
        <p:nvSpPr>
          <p:cNvPr id="485380" name="Text Box 4"/>
          <p:cNvSpPr txBox="1">
            <a:spLocks noChangeArrowheads="1"/>
          </p:cNvSpPr>
          <p:nvPr/>
        </p:nvSpPr>
        <p:spPr bwMode="auto">
          <a:xfrm>
            <a:off x="838200" y="3886200"/>
            <a:ext cx="77327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latin typeface="Times New Roman" panose="02020603050405020304" pitchFamily="18" charset="0"/>
              </a:rPr>
              <a:t>例 : &lt;</a:t>
            </a:r>
            <a:r>
              <a:rPr lang="en-US" altLang="ja-JP" sz="3200" dirty="0">
                <a:latin typeface="Times New Roman" panose="02020603050405020304" pitchFamily="18" charset="0"/>
              </a:rPr>
              <a:t>E&gt; ::=</a:t>
            </a:r>
            <a:r>
              <a:rPr lang="ja-JP" altLang="en-US" sz="3200" dirty="0">
                <a:latin typeface="Times New Roman" panose="02020603050405020304" pitchFamily="18" charset="0"/>
              </a:rPr>
              <a:t> </a:t>
            </a:r>
            <a:r>
              <a:rPr lang="en-US" altLang="ja-JP" sz="3200" dirty="0">
                <a:latin typeface="Times New Roman" panose="02020603050405020304" pitchFamily="18" charset="0"/>
              </a:rPr>
              <a:t>&lt;T&gt; “+” &lt;E&gt; | &lt;T&gt; “-” &lt;E&gt; | &lt;T&gt;</a:t>
            </a:r>
          </a:p>
        </p:txBody>
      </p:sp>
      <p:grpSp>
        <p:nvGrpSpPr>
          <p:cNvPr id="485381" name="Group 5"/>
          <p:cNvGrpSpPr>
            <a:grpSpLocks/>
          </p:cNvGrpSpPr>
          <p:nvPr/>
        </p:nvGrpSpPr>
        <p:grpSpPr bwMode="auto">
          <a:xfrm>
            <a:off x="1447800" y="4572000"/>
            <a:ext cx="5984875" cy="1044575"/>
            <a:chOff x="1008" y="2208"/>
            <a:chExt cx="3770" cy="658"/>
          </a:xfrm>
        </p:grpSpPr>
        <p:sp>
          <p:nvSpPr>
            <p:cNvPr id="485382" name="Text Box 6"/>
            <p:cNvSpPr txBox="1">
              <a:spLocks noChangeArrowheads="1"/>
            </p:cNvSpPr>
            <p:nvPr/>
          </p:nvSpPr>
          <p:spPr bwMode="auto">
            <a:xfrm>
              <a:off x="1008" y="2496"/>
              <a:ext cx="3770" cy="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latin typeface="Times New Roman" panose="02020603050405020304" pitchFamily="18" charset="0"/>
                </a:rPr>
                <a:t>&lt;</a:t>
              </a:r>
              <a:r>
                <a:rPr lang="en-US" altLang="ja-JP" sz="3200" dirty="0">
                  <a:latin typeface="Times New Roman" panose="02020603050405020304" pitchFamily="18" charset="0"/>
                </a:rPr>
                <a:t>E&gt; ::=</a:t>
              </a:r>
              <a:r>
                <a:rPr lang="ja-JP" altLang="en-US" sz="3200" dirty="0">
                  <a:latin typeface="Times New Roman" panose="02020603050405020304" pitchFamily="18" charset="0"/>
                </a:rPr>
                <a:t> </a:t>
              </a:r>
              <a:r>
                <a:rPr lang="en-US" altLang="ja-JP" sz="3200" dirty="0">
                  <a:latin typeface="Times New Roman" panose="02020603050405020304" pitchFamily="18" charset="0"/>
                </a:rPr>
                <a:t>&lt;T&gt; [ “+” &lt;E&gt; | “-” &lt;E&gt; ] </a:t>
              </a:r>
            </a:p>
          </p:txBody>
        </p:sp>
        <p:sp>
          <p:nvSpPr>
            <p:cNvPr id="485383" name="AutoShape 7"/>
            <p:cNvSpPr>
              <a:spLocks noChangeArrowheads="1"/>
            </p:cNvSpPr>
            <p:nvPr/>
          </p:nvSpPr>
          <p:spPr bwMode="auto">
            <a:xfrm>
              <a:off x="2352" y="2208"/>
              <a:ext cx="288"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485384" name="Group 8"/>
          <p:cNvGrpSpPr>
            <a:grpSpLocks/>
          </p:cNvGrpSpPr>
          <p:nvPr/>
        </p:nvGrpSpPr>
        <p:grpSpPr bwMode="auto">
          <a:xfrm>
            <a:off x="2743200" y="3962400"/>
            <a:ext cx="5867400" cy="457200"/>
            <a:chOff x="1728" y="1536"/>
            <a:chExt cx="3696" cy="336"/>
          </a:xfrm>
        </p:grpSpPr>
        <p:sp>
          <p:nvSpPr>
            <p:cNvPr id="485385" name="Oval 9"/>
            <p:cNvSpPr>
              <a:spLocks noChangeArrowheads="1"/>
            </p:cNvSpPr>
            <p:nvPr/>
          </p:nvSpPr>
          <p:spPr bwMode="auto">
            <a:xfrm>
              <a:off x="1728" y="1536"/>
              <a:ext cx="576" cy="336"/>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85386" name="Oval 10"/>
            <p:cNvSpPr>
              <a:spLocks noChangeArrowheads="1"/>
            </p:cNvSpPr>
            <p:nvPr/>
          </p:nvSpPr>
          <p:spPr bwMode="auto">
            <a:xfrm>
              <a:off x="3312" y="1536"/>
              <a:ext cx="576" cy="336"/>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85387" name="Oval 11"/>
            <p:cNvSpPr>
              <a:spLocks noChangeArrowheads="1"/>
            </p:cNvSpPr>
            <p:nvPr/>
          </p:nvSpPr>
          <p:spPr bwMode="auto">
            <a:xfrm>
              <a:off x="4848" y="1536"/>
              <a:ext cx="576" cy="336"/>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p:nvSpPr>
          <p:cNvPr id="485388" name="Text Box 12"/>
          <p:cNvSpPr txBox="1">
            <a:spLocks noChangeArrowheads="1"/>
          </p:cNvSpPr>
          <p:nvPr/>
        </p:nvSpPr>
        <p:spPr bwMode="auto">
          <a:xfrm>
            <a:off x="1295400" y="2590800"/>
            <a:ext cx="58039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3200" dirty="0">
                <a:latin typeface="Times New Roman" panose="02020603050405020304" pitchFamily="18" charset="0"/>
              </a:rPr>
              <a:t>左括り出し</a:t>
            </a:r>
          </a:p>
          <a:p>
            <a:pPr>
              <a:buFontTx/>
              <a:buChar char="—"/>
            </a:pPr>
            <a:r>
              <a:rPr lang="ja-JP" altLang="en-US" sz="2800" dirty="0">
                <a:latin typeface="Times New Roman" panose="02020603050405020304" pitchFamily="18" charset="0"/>
              </a:rPr>
              <a:t> 右辺の先頭の共通部分を括り出す</a:t>
            </a:r>
          </a:p>
        </p:txBody>
      </p:sp>
      <p:sp>
        <p:nvSpPr>
          <p:cNvPr id="13" name="テキスト ボックス 12">
            <a:extLst>
              <a:ext uri="{FF2B5EF4-FFF2-40B4-BE49-F238E27FC236}">
                <a16:creationId xmlns:a16="http://schemas.microsoft.com/office/drawing/2014/main" id="{FB51AF67-E2DF-45EE-9F65-782C65F3D073}"/>
              </a:ext>
            </a:extLst>
          </p:cNvPr>
          <p:cNvSpPr txBox="1"/>
          <p:nvPr/>
        </p:nvSpPr>
        <p:spPr>
          <a:xfrm>
            <a:off x="1009473" y="5971887"/>
            <a:ext cx="7390165" cy="584775"/>
          </a:xfrm>
          <a:prstGeom prst="rect">
            <a:avLst/>
          </a:prstGeom>
          <a:noFill/>
        </p:spPr>
        <p:txBody>
          <a:bodyPr wrap="none" rtlCol="0">
            <a:spAutoFit/>
          </a:bodyPr>
          <a:lstStyle/>
          <a:p>
            <a:r>
              <a:rPr kumimoji="1" lang="ja-JP" altLang="en-US" sz="3200" dirty="0"/>
              <a:t>共通部分から後ろを括弧でまとめても良い</a:t>
            </a:r>
          </a:p>
        </p:txBody>
      </p:sp>
    </p:spTree>
    <p:extLst>
      <p:ext uri="{BB962C8B-B14F-4D97-AF65-F5344CB8AC3E}">
        <p14:creationId xmlns:p14="http://schemas.microsoft.com/office/powerpoint/2010/main" val="33823480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85381"/>
                                        </p:tgtEl>
                                        <p:attrNameLst>
                                          <p:attrName>style.visibility</p:attrName>
                                        </p:attrNameLst>
                                      </p:cBhvr>
                                      <p:to>
                                        <p:strVal val="visible"/>
                                      </p:to>
                                    </p:set>
                                    <p:animEffect transition="in" filter="wipe(up)">
                                      <p:cBhvr>
                                        <p:cTn id="7" dur="500"/>
                                        <p:tgtEl>
                                          <p:spTgt spid="48538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左括り出し</a:t>
            </a:r>
          </a:p>
        </p:txBody>
      </p:sp>
      <p:sp>
        <p:nvSpPr>
          <p:cNvPr id="226307" name="Text Box 3"/>
          <p:cNvSpPr txBox="1">
            <a:spLocks noChangeArrowheads="1"/>
          </p:cNvSpPr>
          <p:nvPr/>
        </p:nvSpPr>
        <p:spPr bwMode="auto">
          <a:xfrm>
            <a:off x="762000" y="19050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a:t>&lt;</a:t>
            </a:r>
            <a:r>
              <a:rPr lang="en-US" altLang="ja-JP" sz="2800"/>
              <a:t>A&gt; ::= αβ</a:t>
            </a:r>
            <a:r>
              <a:rPr lang="en-US" altLang="ja-JP" sz="2800" baseline="-25000"/>
              <a:t>1</a:t>
            </a:r>
            <a:r>
              <a:rPr lang="en-US" altLang="ja-JP" sz="2800"/>
              <a:t> | αβ</a:t>
            </a:r>
            <a:r>
              <a:rPr lang="en-US" altLang="ja-JP" sz="2800" baseline="-25000"/>
              <a:t>2</a:t>
            </a:r>
            <a:r>
              <a:rPr lang="en-US" altLang="ja-JP" sz="2800"/>
              <a:t> | … |αβ</a:t>
            </a:r>
            <a:r>
              <a:rPr lang="en-US" altLang="ja-JP" sz="2800" i="1" baseline="-25000"/>
              <a:t>m</a:t>
            </a:r>
            <a:r>
              <a:rPr lang="en-US" altLang="ja-JP" sz="2800"/>
              <a:t> | γ</a:t>
            </a:r>
            <a:r>
              <a:rPr lang="en-US" altLang="ja-JP" sz="2800" baseline="-25000"/>
              <a:t>1</a:t>
            </a:r>
            <a:r>
              <a:rPr lang="en-US" altLang="ja-JP" sz="2800"/>
              <a:t> | γ</a:t>
            </a:r>
            <a:r>
              <a:rPr lang="en-US" altLang="ja-JP" sz="2800" baseline="-25000"/>
              <a:t>2</a:t>
            </a:r>
            <a:r>
              <a:rPr lang="en-US" altLang="ja-JP" sz="2800"/>
              <a:t> | … | γ</a:t>
            </a:r>
            <a:r>
              <a:rPr lang="en-US" altLang="ja-JP" sz="2800" i="1" baseline="-25000"/>
              <a:t>n</a:t>
            </a:r>
            <a:endParaRPr lang="en-US" altLang="ja-JP" i="1"/>
          </a:p>
        </p:txBody>
      </p:sp>
      <p:sp>
        <p:nvSpPr>
          <p:cNvPr id="226311" name="Text Box 7"/>
          <p:cNvSpPr txBox="1">
            <a:spLocks noChangeArrowheads="1"/>
          </p:cNvSpPr>
          <p:nvPr/>
        </p:nvSpPr>
        <p:spPr bwMode="auto">
          <a:xfrm>
            <a:off x="2895600" y="1447800"/>
            <a:ext cx="140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共通部分</a:t>
            </a:r>
          </a:p>
        </p:txBody>
      </p:sp>
      <p:sp>
        <p:nvSpPr>
          <p:cNvPr id="226316" name="Text Box 12"/>
          <p:cNvSpPr txBox="1">
            <a:spLocks noChangeArrowheads="1"/>
          </p:cNvSpPr>
          <p:nvPr/>
        </p:nvSpPr>
        <p:spPr bwMode="auto">
          <a:xfrm>
            <a:off x="1066800" y="2667000"/>
            <a:ext cx="7700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solidFill>
                  <a:srgbClr val="66FFFF"/>
                </a:solidFill>
              </a:rPr>
              <a:t>共通部分から後ろ</a:t>
            </a:r>
            <a:r>
              <a:rPr lang="ja-JP" altLang="en-US" sz="2800" dirty="0"/>
              <a:t>を表す新たな非終端記号を導入</a:t>
            </a:r>
          </a:p>
        </p:txBody>
      </p:sp>
      <p:sp>
        <p:nvSpPr>
          <p:cNvPr id="226318" name="Text Box 14"/>
          <p:cNvSpPr txBox="1">
            <a:spLocks noChangeArrowheads="1"/>
          </p:cNvSpPr>
          <p:nvPr/>
        </p:nvSpPr>
        <p:spPr bwMode="auto">
          <a:xfrm>
            <a:off x="1143000" y="3276600"/>
            <a:ext cx="647700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dirty="0"/>
              <a:t>&lt;</a:t>
            </a:r>
            <a:r>
              <a:rPr lang="en-US" altLang="ja-JP" sz="2800" dirty="0"/>
              <a:t>A&gt; ::= </a:t>
            </a:r>
            <a:r>
              <a:rPr lang="en-US" altLang="ja-JP" sz="2800" dirty="0">
                <a:solidFill>
                  <a:srgbClr val="FFFF99"/>
                </a:solidFill>
              </a:rPr>
              <a:t>α</a:t>
            </a:r>
            <a:r>
              <a:rPr lang="en-US" altLang="ja-JP" sz="2800" dirty="0"/>
              <a:t> </a:t>
            </a:r>
            <a:r>
              <a:rPr lang="en-US" altLang="ja-JP" sz="2800" dirty="0">
                <a:solidFill>
                  <a:srgbClr val="00FF00"/>
                </a:solidFill>
              </a:rPr>
              <a:t>&lt;A’&gt; </a:t>
            </a:r>
            <a:r>
              <a:rPr lang="en-US" altLang="ja-JP" sz="2800" dirty="0"/>
              <a:t>| </a:t>
            </a:r>
            <a:r>
              <a:rPr lang="en-US" altLang="ja-JP" sz="2800" dirty="0">
                <a:solidFill>
                  <a:srgbClr val="CCFF99"/>
                </a:solidFill>
              </a:rPr>
              <a:t>γ</a:t>
            </a:r>
            <a:r>
              <a:rPr lang="en-US" altLang="ja-JP" sz="2800" baseline="-25000" dirty="0">
                <a:solidFill>
                  <a:srgbClr val="CCFF99"/>
                </a:solidFill>
              </a:rPr>
              <a:t>1</a:t>
            </a:r>
            <a:r>
              <a:rPr lang="en-US" altLang="ja-JP" sz="2800" dirty="0"/>
              <a:t> | </a:t>
            </a:r>
            <a:r>
              <a:rPr lang="en-US" altLang="ja-JP" sz="2800" dirty="0">
                <a:solidFill>
                  <a:srgbClr val="CCFF99"/>
                </a:solidFill>
              </a:rPr>
              <a:t>γ</a:t>
            </a:r>
            <a:r>
              <a:rPr lang="en-US" altLang="ja-JP" sz="2800" baseline="-25000" dirty="0">
                <a:solidFill>
                  <a:srgbClr val="CCFF99"/>
                </a:solidFill>
              </a:rPr>
              <a:t>2</a:t>
            </a:r>
            <a:r>
              <a:rPr lang="en-US" altLang="ja-JP" sz="2800" dirty="0"/>
              <a:t> | … | </a:t>
            </a:r>
            <a:r>
              <a:rPr lang="en-US" altLang="ja-JP" sz="2800" dirty="0" err="1">
                <a:solidFill>
                  <a:srgbClr val="CCFF99"/>
                </a:solidFill>
              </a:rPr>
              <a:t>γ</a:t>
            </a:r>
            <a:r>
              <a:rPr lang="en-US" altLang="ja-JP" sz="2800" i="1" baseline="-25000" dirty="0" err="1">
                <a:solidFill>
                  <a:srgbClr val="CCFF99"/>
                </a:solidFill>
              </a:rPr>
              <a:t>n</a:t>
            </a:r>
            <a:endParaRPr lang="en-US" altLang="ja-JP" sz="2800" i="1" baseline="-25000" dirty="0">
              <a:solidFill>
                <a:srgbClr val="CCFF99"/>
              </a:solidFill>
            </a:endParaRPr>
          </a:p>
          <a:p>
            <a:r>
              <a:rPr lang="en-US" altLang="ja-JP" sz="2800" dirty="0"/>
              <a:t>&lt;A’&gt; ::=  </a:t>
            </a:r>
            <a:r>
              <a:rPr lang="en-US" altLang="ja-JP" sz="2800" dirty="0">
                <a:solidFill>
                  <a:srgbClr val="66FFFF"/>
                </a:solidFill>
              </a:rPr>
              <a:t>β</a:t>
            </a:r>
            <a:r>
              <a:rPr lang="en-US" altLang="ja-JP" sz="2800" baseline="-25000" dirty="0">
                <a:solidFill>
                  <a:srgbClr val="66FFFF"/>
                </a:solidFill>
              </a:rPr>
              <a:t>1</a:t>
            </a:r>
            <a:r>
              <a:rPr lang="en-US" altLang="ja-JP" sz="2800" dirty="0"/>
              <a:t> | </a:t>
            </a:r>
            <a:r>
              <a:rPr lang="en-US" altLang="ja-JP" sz="2800" dirty="0">
                <a:solidFill>
                  <a:srgbClr val="66FFFF"/>
                </a:solidFill>
              </a:rPr>
              <a:t>β</a:t>
            </a:r>
            <a:r>
              <a:rPr lang="en-US" altLang="ja-JP" sz="2800" baseline="-25000" dirty="0">
                <a:solidFill>
                  <a:srgbClr val="66FFFF"/>
                </a:solidFill>
              </a:rPr>
              <a:t>2</a:t>
            </a:r>
            <a:r>
              <a:rPr lang="en-US" altLang="ja-JP" sz="2800" dirty="0"/>
              <a:t> | … | </a:t>
            </a:r>
            <a:r>
              <a:rPr lang="en-US" altLang="ja-JP" sz="2800" dirty="0">
                <a:solidFill>
                  <a:srgbClr val="66FFFF"/>
                </a:solidFill>
              </a:rPr>
              <a:t>β</a:t>
            </a:r>
            <a:r>
              <a:rPr lang="en-US" altLang="ja-JP" sz="2800" i="1" baseline="-25000" dirty="0">
                <a:solidFill>
                  <a:srgbClr val="66FFFF"/>
                </a:solidFill>
              </a:rPr>
              <a:t>m</a:t>
            </a:r>
          </a:p>
        </p:txBody>
      </p:sp>
      <p:sp>
        <p:nvSpPr>
          <p:cNvPr id="226320" name="Text Box 16"/>
          <p:cNvSpPr txBox="1">
            <a:spLocks noChangeArrowheads="1"/>
          </p:cNvSpPr>
          <p:nvPr/>
        </p:nvSpPr>
        <p:spPr bwMode="auto">
          <a:xfrm>
            <a:off x="6248400" y="1524000"/>
            <a:ext cx="1646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共通部分無し</a:t>
            </a:r>
          </a:p>
        </p:txBody>
      </p:sp>
      <p:sp>
        <p:nvSpPr>
          <p:cNvPr id="226322" name="Text Box 18"/>
          <p:cNvSpPr txBox="1">
            <a:spLocks noChangeArrowheads="1"/>
          </p:cNvSpPr>
          <p:nvPr/>
        </p:nvSpPr>
        <p:spPr bwMode="auto">
          <a:xfrm>
            <a:off x="838200" y="4343400"/>
            <a:ext cx="7369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&lt;</a:t>
            </a:r>
            <a:r>
              <a:rPr lang="en-US" altLang="ja-JP" sz="2800"/>
              <a:t>if_st&gt; ::= “if” “(” &lt;exp&gt; “)” &lt;st&gt;</a:t>
            </a:r>
          </a:p>
          <a:p>
            <a:r>
              <a:rPr lang="en-US" altLang="ja-JP" sz="2800"/>
              <a:t>                       | “if” “(” &lt;exp&gt; “)” &lt;st&gt; “else” &lt;st&gt;</a:t>
            </a:r>
          </a:p>
        </p:txBody>
      </p:sp>
      <p:grpSp>
        <p:nvGrpSpPr>
          <p:cNvPr id="226328" name="Group 24"/>
          <p:cNvGrpSpPr>
            <a:grpSpLocks/>
          </p:cNvGrpSpPr>
          <p:nvPr/>
        </p:nvGrpSpPr>
        <p:grpSpPr bwMode="auto">
          <a:xfrm>
            <a:off x="3124200" y="4419600"/>
            <a:ext cx="3429000" cy="838200"/>
            <a:chOff x="1968" y="2784"/>
            <a:chExt cx="2160" cy="528"/>
          </a:xfrm>
        </p:grpSpPr>
        <p:sp>
          <p:nvSpPr>
            <p:cNvPr id="226326" name="AutoShape 22"/>
            <p:cNvSpPr>
              <a:spLocks noChangeArrowheads="1"/>
            </p:cNvSpPr>
            <p:nvPr/>
          </p:nvSpPr>
          <p:spPr bwMode="auto">
            <a:xfrm>
              <a:off x="1968" y="2784"/>
              <a:ext cx="2160" cy="240"/>
            </a:xfrm>
            <a:prstGeom prst="roundRect">
              <a:avLst>
                <a:gd name="adj" fmla="val 16667"/>
              </a:avLst>
            </a:prstGeom>
            <a:noFill/>
            <a:ln w="1905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26327" name="AutoShape 23"/>
            <p:cNvSpPr>
              <a:spLocks noChangeArrowheads="1"/>
            </p:cNvSpPr>
            <p:nvPr/>
          </p:nvSpPr>
          <p:spPr bwMode="auto">
            <a:xfrm>
              <a:off x="1968" y="3072"/>
              <a:ext cx="2160" cy="240"/>
            </a:xfrm>
            <a:prstGeom prst="roundRect">
              <a:avLst>
                <a:gd name="adj" fmla="val 16667"/>
              </a:avLst>
            </a:prstGeom>
            <a:noFill/>
            <a:ln w="1905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26330" name="Group 26"/>
          <p:cNvGrpSpPr>
            <a:grpSpLocks/>
          </p:cNvGrpSpPr>
          <p:nvPr/>
        </p:nvGrpSpPr>
        <p:grpSpPr bwMode="auto">
          <a:xfrm>
            <a:off x="1447800" y="5257800"/>
            <a:ext cx="6189663" cy="1336675"/>
            <a:chOff x="912" y="3312"/>
            <a:chExt cx="3899" cy="842"/>
          </a:xfrm>
        </p:grpSpPr>
        <p:sp>
          <p:nvSpPr>
            <p:cNvPr id="226324" name="AutoShape 20"/>
            <p:cNvSpPr>
              <a:spLocks noChangeArrowheads="1"/>
            </p:cNvSpPr>
            <p:nvPr/>
          </p:nvSpPr>
          <p:spPr bwMode="auto">
            <a:xfrm>
              <a:off x="2352" y="3360"/>
              <a:ext cx="288" cy="192"/>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26325" name="Text Box 21"/>
            <p:cNvSpPr txBox="1">
              <a:spLocks noChangeArrowheads="1"/>
            </p:cNvSpPr>
            <p:nvPr/>
          </p:nvSpPr>
          <p:spPr bwMode="auto">
            <a:xfrm>
              <a:off x="912" y="3552"/>
              <a:ext cx="3899" cy="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sz="2800" dirty="0" err="1"/>
                <a:t>if_st</a:t>
              </a:r>
              <a:r>
                <a:rPr lang="en-US" altLang="ja-JP" sz="2800" dirty="0"/>
                <a:t>&gt; ::= </a:t>
              </a:r>
              <a:r>
                <a:rPr lang="en-US" altLang="ja-JP" sz="2800" dirty="0">
                  <a:solidFill>
                    <a:srgbClr val="FFFF99"/>
                  </a:solidFill>
                </a:rPr>
                <a:t>“if” “(” &lt;</a:t>
              </a:r>
              <a:r>
                <a:rPr lang="en-US" altLang="ja-JP" sz="2800" dirty="0" err="1">
                  <a:solidFill>
                    <a:srgbClr val="FFFF99"/>
                  </a:solidFill>
                </a:rPr>
                <a:t>exp</a:t>
              </a:r>
              <a:r>
                <a:rPr lang="en-US" altLang="ja-JP" sz="2800" dirty="0">
                  <a:solidFill>
                    <a:srgbClr val="FFFF99"/>
                  </a:solidFill>
                </a:rPr>
                <a:t>&gt; “)” &lt;</a:t>
              </a:r>
              <a:r>
                <a:rPr lang="en-US" altLang="ja-JP" sz="2800" dirty="0" err="1">
                  <a:solidFill>
                    <a:srgbClr val="FFFF99"/>
                  </a:solidFill>
                </a:rPr>
                <a:t>st</a:t>
              </a:r>
              <a:r>
                <a:rPr lang="en-US" altLang="ja-JP" sz="2800" dirty="0">
                  <a:solidFill>
                    <a:srgbClr val="FFFF99"/>
                  </a:solidFill>
                </a:rPr>
                <a:t>&gt;</a:t>
              </a:r>
              <a:r>
                <a:rPr lang="en-US" altLang="ja-JP" sz="2800" dirty="0"/>
                <a:t> </a:t>
              </a:r>
              <a:r>
                <a:rPr lang="en-US" altLang="ja-JP" sz="2800" dirty="0">
                  <a:solidFill>
                    <a:srgbClr val="00FF00"/>
                  </a:solidFill>
                </a:rPr>
                <a:t>&lt;else&gt;</a:t>
              </a:r>
            </a:p>
            <a:p>
              <a:r>
                <a:rPr lang="en-US" altLang="ja-JP" sz="2800" dirty="0"/>
                <a:t>&lt;else&gt; ::= </a:t>
              </a:r>
              <a:r>
                <a:rPr lang="en-US" altLang="ja-JP" sz="2800" dirty="0">
                  <a:solidFill>
                    <a:srgbClr val="66FFFF"/>
                  </a:solidFill>
                </a:rPr>
                <a:t>ε</a:t>
              </a:r>
              <a:r>
                <a:rPr lang="en-US" altLang="ja-JP" sz="2800" dirty="0"/>
                <a:t> | </a:t>
              </a:r>
              <a:r>
                <a:rPr lang="en-US" altLang="ja-JP" sz="2800" dirty="0">
                  <a:solidFill>
                    <a:srgbClr val="66FFFF"/>
                  </a:solidFill>
                </a:rPr>
                <a:t>“else” &lt;</a:t>
              </a:r>
              <a:r>
                <a:rPr lang="en-US" altLang="ja-JP" sz="2800" dirty="0" err="1">
                  <a:solidFill>
                    <a:srgbClr val="66FFFF"/>
                  </a:solidFill>
                </a:rPr>
                <a:t>st</a:t>
              </a:r>
              <a:r>
                <a:rPr lang="en-US" altLang="ja-JP" sz="2800" dirty="0">
                  <a:solidFill>
                    <a:srgbClr val="66FFFF"/>
                  </a:solidFill>
                </a:rPr>
                <a:t>&gt;</a:t>
              </a:r>
            </a:p>
          </p:txBody>
        </p:sp>
        <p:sp>
          <p:nvSpPr>
            <p:cNvPr id="226329" name="Text Box 25"/>
            <p:cNvSpPr txBox="1">
              <a:spLocks noChangeArrowheads="1"/>
            </p:cNvSpPr>
            <p:nvPr/>
          </p:nvSpPr>
          <p:spPr bwMode="auto">
            <a:xfrm>
              <a:off x="2640" y="3312"/>
              <a:ext cx="8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左括り出し</a:t>
              </a:r>
            </a:p>
          </p:txBody>
        </p:sp>
      </p:grpSp>
      <p:grpSp>
        <p:nvGrpSpPr>
          <p:cNvPr id="226332" name="Group 28"/>
          <p:cNvGrpSpPr>
            <a:grpSpLocks/>
          </p:cNvGrpSpPr>
          <p:nvPr/>
        </p:nvGrpSpPr>
        <p:grpSpPr bwMode="auto">
          <a:xfrm>
            <a:off x="762000" y="1447800"/>
            <a:ext cx="7924800" cy="976313"/>
            <a:chOff x="480" y="912"/>
            <a:chExt cx="4992" cy="615"/>
          </a:xfrm>
        </p:grpSpPr>
        <p:sp>
          <p:nvSpPr>
            <p:cNvPr id="226333" name="Text Box 29"/>
            <p:cNvSpPr txBox="1">
              <a:spLocks noChangeArrowheads="1"/>
            </p:cNvSpPr>
            <p:nvPr/>
          </p:nvSpPr>
          <p:spPr bwMode="auto">
            <a:xfrm>
              <a:off x="480" y="1200"/>
              <a:ext cx="499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a:t>&lt;</a:t>
              </a:r>
              <a:r>
                <a:rPr lang="en-US" altLang="ja-JP" sz="2800"/>
                <a:t>A&gt; ::= </a:t>
              </a:r>
              <a:r>
                <a:rPr lang="en-US" altLang="ja-JP" sz="2800">
                  <a:solidFill>
                    <a:srgbClr val="FFFF99"/>
                  </a:solidFill>
                </a:rPr>
                <a:t>α</a:t>
              </a:r>
              <a:r>
                <a:rPr lang="en-US" altLang="ja-JP" sz="2800">
                  <a:solidFill>
                    <a:srgbClr val="66FFFF"/>
                  </a:solidFill>
                </a:rPr>
                <a:t>β</a:t>
              </a:r>
              <a:r>
                <a:rPr lang="en-US" altLang="ja-JP" sz="2800" baseline="-25000">
                  <a:solidFill>
                    <a:srgbClr val="66FFFF"/>
                  </a:solidFill>
                </a:rPr>
                <a:t>1</a:t>
              </a:r>
              <a:r>
                <a:rPr lang="en-US" altLang="ja-JP" sz="2800"/>
                <a:t> | </a:t>
              </a:r>
              <a:r>
                <a:rPr lang="en-US" altLang="ja-JP" sz="2800">
                  <a:solidFill>
                    <a:srgbClr val="FFFF99"/>
                  </a:solidFill>
                </a:rPr>
                <a:t>α</a:t>
              </a:r>
              <a:r>
                <a:rPr lang="en-US" altLang="ja-JP" sz="2800">
                  <a:solidFill>
                    <a:srgbClr val="66FFFF"/>
                  </a:solidFill>
                </a:rPr>
                <a:t>β</a:t>
              </a:r>
              <a:r>
                <a:rPr lang="en-US" altLang="ja-JP" sz="2800" baseline="-25000">
                  <a:solidFill>
                    <a:srgbClr val="66FFFF"/>
                  </a:solidFill>
                </a:rPr>
                <a:t>2</a:t>
              </a:r>
              <a:r>
                <a:rPr lang="en-US" altLang="ja-JP" sz="2800"/>
                <a:t> | … |</a:t>
              </a:r>
              <a:r>
                <a:rPr lang="en-US" altLang="ja-JP" sz="2800">
                  <a:solidFill>
                    <a:srgbClr val="FFFF99"/>
                  </a:solidFill>
                </a:rPr>
                <a:t>α</a:t>
              </a:r>
              <a:r>
                <a:rPr lang="en-US" altLang="ja-JP" sz="2800">
                  <a:solidFill>
                    <a:srgbClr val="66FFFF"/>
                  </a:solidFill>
                </a:rPr>
                <a:t>β</a:t>
              </a:r>
              <a:r>
                <a:rPr lang="en-US" altLang="ja-JP" sz="2800" i="1" baseline="-25000">
                  <a:solidFill>
                    <a:srgbClr val="66FFFF"/>
                  </a:solidFill>
                </a:rPr>
                <a:t>m</a:t>
              </a:r>
              <a:r>
                <a:rPr lang="en-US" altLang="ja-JP" sz="2800"/>
                <a:t> | </a:t>
              </a:r>
              <a:r>
                <a:rPr lang="en-US" altLang="ja-JP" sz="2800">
                  <a:solidFill>
                    <a:srgbClr val="CCFF99"/>
                  </a:solidFill>
                </a:rPr>
                <a:t>γ</a:t>
              </a:r>
              <a:r>
                <a:rPr lang="en-US" altLang="ja-JP" sz="2800" baseline="-25000">
                  <a:solidFill>
                    <a:srgbClr val="CCFF99"/>
                  </a:solidFill>
                </a:rPr>
                <a:t>1</a:t>
              </a:r>
              <a:r>
                <a:rPr lang="en-US" altLang="ja-JP" sz="2800"/>
                <a:t> | </a:t>
              </a:r>
              <a:r>
                <a:rPr lang="en-US" altLang="ja-JP" sz="2800">
                  <a:solidFill>
                    <a:srgbClr val="CCFF99"/>
                  </a:solidFill>
                </a:rPr>
                <a:t>γ</a:t>
              </a:r>
              <a:r>
                <a:rPr lang="en-US" altLang="ja-JP" sz="2800" baseline="-25000">
                  <a:solidFill>
                    <a:srgbClr val="CCFF99"/>
                  </a:solidFill>
                </a:rPr>
                <a:t>2</a:t>
              </a:r>
              <a:r>
                <a:rPr lang="en-US" altLang="ja-JP" sz="2800"/>
                <a:t> | … | </a:t>
              </a:r>
              <a:r>
                <a:rPr lang="en-US" altLang="ja-JP" sz="2800">
                  <a:solidFill>
                    <a:srgbClr val="CCFF99"/>
                  </a:solidFill>
                </a:rPr>
                <a:t>γ</a:t>
              </a:r>
              <a:r>
                <a:rPr lang="en-US" altLang="ja-JP" sz="2800" i="1" baseline="-25000">
                  <a:solidFill>
                    <a:srgbClr val="CCFF99"/>
                  </a:solidFill>
                </a:rPr>
                <a:t>n</a:t>
              </a:r>
              <a:endParaRPr lang="en-US" altLang="ja-JP" sz="2800" i="1">
                <a:solidFill>
                  <a:srgbClr val="CCFF99"/>
                </a:solidFill>
              </a:endParaRPr>
            </a:p>
          </p:txBody>
        </p:sp>
        <p:sp>
          <p:nvSpPr>
            <p:cNvPr id="226334" name="Text Box 30"/>
            <p:cNvSpPr txBox="1">
              <a:spLocks noChangeArrowheads="1"/>
            </p:cNvSpPr>
            <p:nvPr/>
          </p:nvSpPr>
          <p:spPr bwMode="auto">
            <a:xfrm>
              <a:off x="1824" y="912"/>
              <a:ext cx="88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solidFill>
                    <a:srgbClr val="FFFF99"/>
                  </a:solidFill>
                </a:rPr>
                <a:t>共通部分</a:t>
              </a:r>
            </a:p>
          </p:txBody>
        </p:sp>
        <p:sp>
          <p:nvSpPr>
            <p:cNvPr id="226335" name="Text Box 31"/>
            <p:cNvSpPr txBox="1">
              <a:spLocks noChangeArrowheads="1"/>
            </p:cNvSpPr>
            <p:nvPr/>
          </p:nvSpPr>
          <p:spPr bwMode="auto">
            <a:xfrm>
              <a:off x="3936" y="960"/>
              <a:ext cx="103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solidFill>
                    <a:srgbClr val="CCFF99"/>
                  </a:solidFill>
                </a:rPr>
                <a:t>共通部分無し</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6332"/>
                                        </p:tgtEl>
                                        <p:attrNameLst>
                                          <p:attrName>style.visibility</p:attrName>
                                        </p:attrNameLst>
                                      </p:cBhvr>
                                      <p:to>
                                        <p:strVal val="visible"/>
                                      </p:to>
                                    </p:set>
                                    <p:animEffect transition="in" filter="checkerboard(across)">
                                      <p:cBhvr>
                                        <p:cTn id="7" dur="500"/>
                                        <p:tgtEl>
                                          <p:spTgt spid="2263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6316"/>
                                        </p:tgtEl>
                                        <p:attrNameLst>
                                          <p:attrName>style.visibility</p:attrName>
                                        </p:attrNameLst>
                                      </p:cBhvr>
                                      <p:to>
                                        <p:strVal val="visible"/>
                                      </p:to>
                                    </p:set>
                                    <p:animEffect transition="in" filter="checkerboard(across)">
                                      <p:cBhvr>
                                        <p:cTn id="12" dur="500"/>
                                        <p:tgtEl>
                                          <p:spTgt spid="2263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6318"/>
                                        </p:tgtEl>
                                        <p:attrNameLst>
                                          <p:attrName>style.visibility</p:attrName>
                                        </p:attrNameLst>
                                      </p:cBhvr>
                                      <p:to>
                                        <p:strVal val="visible"/>
                                      </p:to>
                                    </p:set>
                                    <p:animEffect transition="in" filter="checkerboard(across)">
                                      <p:cBhvr>
                                        <p:cTn id="17" dur="500"/>
                                        <p:tgtEl>
                                          <p:spTgt spid="2263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6322"/>
                                        </p:tgtEl>
                                        <p:attrNameLst>
                                          <p:attrName>style.visibility</p:attrName>
                                        </p:attrNameLst>
                                      </p:cBhvr>
                                      <p:to>
                                        <p:strVal val="visible"/>
                                      </p:to>
                                    </p:set>
                                    <p:animEffect transition="in" filter="checkerboard(across)">
                                      <p:cBhvr>
                                        <p:cTn id="22" dur="500"/>
                                        <p:tgtEl>
                                          <p:spTgt spid="2263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26328"/>
                                        </p:tgtEl>
                                        <p:attrNameLst>
                                          <p:attrName>style.visibility</p:attrName>
                                        </p:attrNameLst>
                                      </p:cBhvr>
                                      <p:to>
                                        <p:strVal val="visible"/>
                                      </p:to>
                                    </p:set>
                                    <p:animEffect transition="in" filter="checkerboard(across)">
                                      <p:cBhvr>
                                        <p:cTn id="27" dur="500"/>
                                        <p:tgtEl>
                                          <p:spTgt spid="2263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26330"/>
                                        </p:tgtEl>
                                        <p:attrNameLst>
                                          <p:attrName>style.visibility</p:attrName>
                                        </p:attrNameLst>
                                      </p:cBhvr>
                                      <p:to>
                                        <p:strVal val="visible"/>
                                      </p:to>
                                    </p:set>
                                    <p:animEffect transition="in" filter="wipe(up)">
                                      <p:cBhvr>
                                        <p:cTn id="32" dur="500"/>
                                        <p:tgtEl>
                                          <p:spTgt spid="226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6" grpId="0" autoUpdateAnimBg="0"/>
      <p:bldP spid="226318" grpId="0" autoUpdateAnimBg="0"/>
      <p:bldP spid="226322"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左括り出し</a:t>
            </a:r>
          </a:p>
        </p:txBody>
      </p:sp>
      <p:sp>
        <p:nvSpPr>
          <p:cNvPr id="226307" name="Text Box 3"/>
          <p:cNvSpPr txBox="1">
            <a:spLocks noChangeArrowheads="1"/>
          </p:cNvSpPr>
          <p:nvPr/>
        </p:nvSpPr>
        <p:spPr bwMode="auto">
          <a:xfrm>
            <a:off x="762000" y="19050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a:t>&lt;</a:t>
            </a:r>
            <a:r>
              <a:rPr lang="en-US" altLang="ja-JP" sz="2800"/>
              <a:t>A&gt; ::= αβ</a:t>
            </a:r>
            <a:r>
              <a:rPr lang="en-US" altLang="ja-JP" sz="2800" baseline="-25000"/>
              <a:t>1</a:t>
            </a:r>
            <a:r>
              <a:rPr lang="en-US" altLang="ja-JP" sz="2800"/>
              <a:t> | αβ</a:t>
            </a:r>
            <a:r>
              <a:rPr lang="en-US" altLang="ja-JP" sz="2800" baseline="-25000"/>
              <a:t>2</a:t>
            </a:r>
            <a:r>
              <a:rPr lang="en-US" altLang="ja-JP" sz="2800"/>
              <a:t> | … |αβ</a:t>
            </a:r>
            <a:r>
              <a:rPr lang="en-US" altLang="ja-JP" sz="2800" i="1" baseline="-25000"/>
              <a:t>m</a:t>
            </a:r>
            <a:r>
              <a:rPr lang="en-US" altLang="ja-JP" sz="2800"/>
              <a:t> | γ</a:t>
            </a:r>
            <a:r>
              <a:rPr lang="en-US" altLang="ja-JP" sz="2800" baseline="-25000"/>
              <a:t>1</a:t>
            </a:r>
            <a:r>
              <a:rPr lang="en-US" altLang="ja-JP" sz="2800"/>
              <a:t> | γ</a:t>
            </a:r>
            <a:r>
              <a:rPr lang="en-US" altLang="ja-JP" sz="2800" baseline="-25000"/>
              <a:t>2</a:t>
            </a:r>
            <a:r>
              <a:rPr lang="en-US" altLang="ja-JP" sz="2800"/>
              <a:t> | … | γ</a:t>
            </a:r>
            <a:r>
              <a:rPr lang="en-US" altLang="ja-JP" sz="2800" i="1" baseline="-25000"/>
              <a:t>n</a:t>
            </a:r>
            <a:endParaRPr lang="en-US" altLang="ja-JP" i="1"/>
          </a:p>
        </p:txBody>
      </p:sp>
      <p:sp>
        <p:nvSpPr>
          <p:cNvPr id="226311" name="Text Box 7"/>
          <p:cNvSpPr txBox="1">
            <a:spLocks noChangeArrowheads="1"/>
          </p:cNvSpPr>
          <p:nvPr/>
        </p:nvSpPr>
        <p:spPr bwMode="auto">
          <a:xfrm>
            <a:off x="2895600" y="1447800"/>
            <a:ext cx="140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共通部分</a:t>
            </a:r>
          </a:p>
        </p:txBody>
      </p:sp>
      <p:sp>
        <p:nvSpPr>
          <p:cNvPr id="226316" name="Text Box 12"/>
          <p:cNvSpPr txBox="1">
            <a:spLocks noChangeArrowheads="1"/>
          </p:cNvSpPr>
          <p:nvPr/>
        </p:nvSpPr>
        <p:spPr bwMode="auto">
          <a:xfrm>
            <a:off x="1066800" y="2667000"/>
            <a:ext cx="6487971"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solidFill>
                  <a:srgbClr val="66FFFF"/>
                </a:solidFill>
              </a:rPr>
              <a:t>共通部分から後ろ</a:t>
            </a:r>
            <a:r>
              <a:rPr lang="ja-JP" altLang="en-US" sz="2800" dirty="0"/>
              <a:t>を括弧でまとめてもよい</a:t>
            </a:r>
          </a:p>
        </p:txBody>
      </p:sp>
      <p:sp>
        <p:nvSpPr>
          <p:cNvPr id="226318" name="Text Box 14"/>
          <p:cNvSpPr txBox="1">
            <a:spLocks noChangeArrowheads="1"/>
          </p:cNvSpPr>
          <p:nvPr/>
        </p:nvSpPr>
        <p:spPr bwMode="auto">
          <a:xfrm>
            <a:off x="1143000" y="3276600"/>
            <a:ext cx="6477000"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dirty="0"/>
              <a:t>&lt;</a:t>
            </a:r>
            <a:r>
              <a:rPr lang="en-US" altLang="ja-JP" sz="2800" dirty="0"/>
              <a:t>A&gt; ::= </a:t>
            </a:r>
            <a:r>
              <a:rPr lang="en-US" altLang="ja-JP" sz="2800" dirty="0">
                <a:solidFill>
                  <a:srgbClr val="FFFF99"/>
                </a:solidFill>
              </a:rPr>
              <a:t>α</a:t>
            </a:r>
            <a:r>
              <a:rPr lang="en-US" altLang="ja-JP" sz="2800" dirty="0"/>
              <a:t> (</a:t>
            </a:r>
            <a:r>
              <a:rPr lang="en-US" altLang="ja-JP" sz="2800" dirty="0">
                <a:solidFill>
                  <a:srgbClr val="66FFFF"/>
                </a:solidFill>
              </a:rPr>
              <a:t>β</a:t>
            </a:r>
            <a:r>
              <a:rPr lang="en-US" altLang="ja-JP" sz="2800" baseline="-25000" dirty="0">
                <a:solidFill>
                  <a:srgbClr val="66FFFF"/>
                </a:solidFill>
              </a:rPr>
              <a:t>1</a:t>
            </a:r>
            <a:r>
              <a:rPr lang="en-US" altLang="ja-JP" sz="2800" dirty="0"/>
              <a:t> | </a:t>
            </a:r>
            <a:r>
              <a:rPr lang="en-US" altLang="ja-JP" sz="2800" dirty="0">
                <a:solidFill>
                  <a:srgbClr val="66FFFF"/>
                </a:solidFill>
              </a:rPr>
              <a:t>β</a:t>
            </a:r>
            <a:r>
              <a:rPr lang="en-US" altLang="ja-JP" sz="2800" baseline="-25000" dirty="0">
                <a:solidFill>
                  <a:srgbClr val="66FFFF"/>
                </a:solidFill>
              </a:rPr>
              <a:t>2</a:t>
            </a:r>
            <a:r>
              <a:rPr lang="en-US" altLang="ja-JP" sz="2800" dirty="0"/>
              <a:t> | … | </a:t>
            </a:r>
            <a:r>
              <a:rPr lang="en-US" altLang="ja-JP" sz="2800" dirty="0">
                <a:solidFill>
                  <a:srgbClr val="66FFFF"/>
                </a:solidFill>
              </a:rPr>
              <a:t>β</a:t>
            </a:r>
            <a:r>
              <a:rPr lang="en-US" altLang="ja-JP" sz="2800" i="1" baseline="-25000" dirty="0">
                <a:solidFill>
                  <a:srgbClr val="66FFFF"/>
                </a:solidFill>
              </a:rPr>
              <a:t>m</a:t>
            </a:r>
            <a:r>
              <a:rPr lang="en-US" altLang="ja-JP" sz="2800" dirty="0"/>
              <a:t>) | </a:t>
            </a:r>
            <a:r>
              <a:rPr lang="en-US" altLang="ja-JP" sz="2800" dirty="0">
                <a:solidFill>
                  <a:srgbClr val="CCFF99"/>
                </a:solidFill>
              </a:rPr>
              <a:t>γ</a:t>
            </a:r>
            <a:r>
              <a:rPr lang="en-US" altLang="ja-JP" sz="2800" baseline="-25000" dirty="0">
                <a:solidFill>
                  <a:srgbClr val="CCFF99"/>
                </a:solidFill>
              </a:rPr>
              <a:t>1</a:t>
            </a:r>
            <a:r>
              <a:rPr lang="en-US" altLang="ja-JP" sz="2800" dirty="0"/>
              <a:t> | </a:t>
            </a:r>
            <a:r>
              <a:rPr lang="en-US" altLang="ja-JP" sz="2800" dirty="0">
                <a:solidFill>
                  <a:srgbClr val="CCFF99"/>
                </a:solidFill>
              </a:rPr>
              <a:t>γ</a:t>
            </a:r>
            <a:r>
              <a:rPr lang="en-US" altLang="ja-JP" sz="2800" baseline="-25000" dirty="0">
                <a:solidFill>
                  <a:srgbClr val="CCFF99"/>
                </a:solidFill>
              </a:rPr>
              <a:t>2</a:t>
            </a:r>
            <a:r>
              <a:rPr lang="en-US" altLang="ja-JP" sz="2800" dirty="0"/>
              <a:t> | … | </a:t>
            </a:r>
            <a:r>
              <a:rPr lang="en-US" altLang="ja-JP" sz="2800" dirty="0" err="1">
                <a:solidFill>
                  <a:srgbClr val="CCFF99"/>
                </a:solidFill>
              </a:rPr>
              <a:t>γ</a:t>
            </a:r>
            <a:r>
              <a:rPr lang="en-US" altLang="ja-JP" sz="2800" i="1" baseline="-25000" dirty="0" err="1">
                <a:solidFill>
                  <a:srgbClr val="CCFF99"/>
                </a:solidFill>
              </a:rPr>
              <a:t>n</a:t>
            </a:r>
            <a:endParaRPr lang="en-US" altLang="ja-JP" sz="2800" i="1" baseline="-25000" dirty="0">
              <a:solidFill>
                <a:srgbClr val="CCFF99"/>
              </a:solidFill>
            </a:endParaRPr>
          </a:p>
        </p:txBody>
      </p:sp>
      <p:sp>
        <p:nvSpPr>
          <p:cNvPr id="226320" name="Text Box 16"/>
          <p:cNvSpPr txBox="1">
            <a:spLocks noChangeArrowheads="1"/>
          </p:cNvSpPr>
          <p:nvPr/>
        </p:nvSpPr>
        <p:spPr bwMode="auto">
          <a:xfrm>
            <a:off x="6248400" y="1524000"/>
            <a:ext cx="1646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共通部分無し</a:t>
            </a:r>
          </a:p>
        </p:txBody>
      </p:sp>
      <p:sp>
        <p:nvSpPr>
          <p:cNvPr id="226322" name="Text Box 18"/>
          <p:cNvSpPr txBox="1">
            <a:spLocks noChangeArrowheads="1"/>
          </p:cNvSpPr>
          <p:nvPr/>
        </p:nvSpPr>
        <p:spPr bwMode="auto">
          <a:xfrm>
            <a:off x="838200" y="4343400"/>
            <a:ext cx="7369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&lt;</a:t>
            </a:r>
            <a:r>
              <a:rPr lang="en-US" altLang="ja-JP" sz="2800"/>
              <a:t>if_st&gt; ::= “if” “(” &lt;exp&gt; “)” &lt;st&gt;</a:t>
            </a:r>
          </a:p>
          <a:p>
            <a:r>
              <a:rPr lang="en-US" altLang="ja-JP" sz="2800"/>
              <a:t>                       | “if” “(” &lt;exp&gt; “)” &lt;st&gt; “else” &lt;st&gt;</a:t>
            </a:r>
          </a:p>
        </p:txBody>
      </p:sp>
      <p:grpSp>
        <p:nvGrpSpPr>
          <p:cNvPr id="226328" name="Group 24"/>
          <p:cNvGrpSpPr>
            <a:grpSpLocks/>
          </p:cNvGrpSpPr>
          <p:nvPr/>
        </p:nvGrpSpPr>
        <p:grpSpPr bwMode="auto">
          <a:xfrm>
            <a:off x="3124200" y="4419600"/>
            <a:ext cx="3429000" cy="838200"/>
            <a:chOff x="1968" y="2784"/>
            <a:chExt cx="2160" cy="528"/>
          </a:xfrm>
        </p:grpSpPr>
        <p:sp>
          <p:nvSpPr>
            <p:cNvPr id="226326" name="AutoShape 22"/>
            <p:cNvSpPr>
              <a:spLocks noChangeArrowheads="1"/>
            </p:cNvSpPr>
            <p:nvPr/>
          </p:nvSpPr>
          <p:spPr bwMode="auto">
            <a:xfrm>
              <a:off x="1968" y="2784"/>
              <a:ext cx="2160" cy="240"/>
            </a:xfrm>
            <a:prstGeom prst="roundRect">
              <a:avLst>
                <a:gd name="adj" fmla="val 16667"/>
              </a:avLst>
            </a:prstGeom>
            <a:noFill/>
            <a:ln w="1905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26327" name="AutoShape 23"/>
            <p:cNvSpPr>
              <a:spLocks noChangeArrowheads="1"/>
            </p:cNvSpPr>
            <p:nvPr/>
          </p:nvSpPr>
          <p:spPr bwMode="auto">
            <a:xfrm>
              <a:off x="1968" y="3072"/>
              <a:ext cx="2160" cy="240"/>
            </a:xfrm>
            <a:prstGeom prst="roundRect">
              <a:avLst>
                <a:gd name="adj" fmla="val 16667"/>
              </a:avLst>
            </a:prstGeom>
            <a:noFill/>
            <a:ln w="19050">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26330" name="Group 26"/>
          <p:cNvGrpSpPr>
            <a:grpSpLocks/>
          </p:cNvGrpSpPr>
          <p:nvPr/>
        </p:nvGrpSpPr>
        <p:grpSpPr bwMode="auto">
          <a:xfrm>
            <a:off x="1447800" y="5257803"/>
            <a:ext cx="7256466" cy="906463"/>
            <a:chOff x="912" y="3312"/>
            <a:chExt cx="4571" cy="571"/>
          </a:xfrm>
        </p:grpSpPr>
        <p:sp>
          <p:nvSpPr>
            <p:cNvPr id="226324" name="AutoShape 20"/>
            <p:cNvSpPr>
              <a:spLocks noChangeArrowheads="1"/>
            </p:cNvSpPr>
            <p:nvPr/>
          </p:nvSpPr>
          <p:spPr bwMode="auto">
            <a:xfrm>
              <a:off x="2352" y="3360"/>
              <a:ext cx="288" cy="192"/>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26325" name="Text Box 21"/>
            <p:cNvSpPr txBox="1">
              <a:spLocks noChangeArrowheads="1"/>
            </p:cNvSpPr>
            <p:nvPr/>
          </p:nvSpPr>
          <p:spPr bwMode="auto">
            <a:xfrm>
              <a:off x="912" y="3552"/>
              <a:ext cx="4571"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sz="2800" dirty="0" err="1"/>
                <a:t>if_st</a:t>
              </a:r>
              <a:r>
                <a:rPr lang="en-US" altLang="ja-JP" sz="2800" dirty="0"/>
                <a:t>&gt; ::= </a:t>
              </a:r>
              <a:r>
                <a:rPr lang="en-US" altLang="ja-JP" sz="2800" dirty="0">
                  <a:solidFill>
                    <a:srgbClr val="FFFF99"/>
                  </a:solidFill>
                </a:rPr>
                <a:t>“if” “(” &lt;</a:t>
              </a:r>
              <a:r>
                <a:rPr lang="en-US" altLang="ja-JP" sz="2800" dirty="0" err="1">
                  <a:solidFill>
                    <a:srgbClr val="FFFF99"/>
                  </a:solidFill>
                </a:rPr>
                <a:t>exp</a:t>
              </a:r>
              <a:r>
                <a:rPr lang="en-US" altLang="ja-JP" sz="2800" dirty="0">
                  <a:solidFill>
                    <a:srgbClr val="FFFF99"/>
                  </a:solidFill>
                </a:rPr>
                <a:t>&gt; “)” &lt;</a:t>
              </a:r>
              <a:r>
                <a:rPr lang="en-US" altLang="ja-JP" sz="2800" dirty="0" err="1">
                  <a:solidFill>
                    <a:srgbClr val="FFFF99"/>
                  </a:solidFill>
                </a:rPr>
                <a:t>st</a:t>
              </a:r>
              <a:r>
                <a:rPr lang="en-US" altLang="ja-JP" sz="2800" dirty="0">
                  <a:solidFill>
                    <a:srgbClr val="FFFF99"/>
                  </a:solidFill>
                </a:rPr>
                <a:t>&gt;</a:t>
              </a:r>
              <a:r>
                <a:rPr lang="en-US" altLang="ja-JP" sz="2800" dirty="0"/>
                <a:t> </a:t>
              </a:r>
              <a:r>
                <a:rPr lang="en-US" altLang="ja-JP" sz="2800" dirty="0">
                  <a:solidFill>
                    <a:srgbClr val="FF99FF"/>
                  </a:solidFill>
                </a:rPr>
                <a:t>[ “else” &lt;</a:t>
              </a:r>
              <a:r>
                <a:rPr lang="en-US" altLang="ja-JP" sz="2800" dirty="0" err="1">
                  <a:solidFill>
                    <a:srgbClr val="FF99FF"/>
                  </a:solidFill>
                </a:rPr>
                <a:t>st</a:t>
              </a:r>
              <a:r>
                <a:rPr lang="en-US" altLang="ja-JP" sz="2800" dirty="0">
                  <a:solidFill>
                    <a:srgbClr val="FF99FF"/>
                  </a:solidFill>
                </a:rPr>
                <a:t>&gt; ]</a:t>
              </a:r>
            </a:p>
          </p:txBody>
        </p:sp>
        <p:sp>
          <p:nvSpPr>
            <p:cNvPr id="226329" name="Text Box 25"/>
            <p:cNvSpPr txBox="1">
              <a:spLocks noChangeArrowheads="1"/>
            </p:cNvSpPr>
            <p:nvPr/>
          </p:nvSpPr>
          <p:spPr bwMode="auto">
            <a:xfrm>
              <a:off x="2640" y="3312"/>
              <a:ext cx="8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左括り出し</a:t>
              </a:r>
            </a:p>
          </p:txBody>
        </p:sp>
      </p:grpSp>
      <p:grpSp>
        <p:nvGrpSpPr>
          <p:cNvPr id="226332" name="Group 28"/>
          <p:cNvGrpSpPr>
            <a:grpSpLocks/>
          </p:cNvGrpSpPr>
          <p:nvPr/>
        </p:nvGrpSpPr>
        <p:grpSpPr bwMode="auto">
          <a:xfrm>
            <a:off x="762000" y="1447800"/>
            <a:ext cx="7924800" cy="976313"/>
            <a:chOff x="480" y="912"/>
            <a:chExt cx="4992" cy="615"/>
          </a:xfrm>
        </p:grpSpPr>
        <p:sp>
          <p:nvSpPr>
            <p:cNvPr id="226333" name="Text Box 29"/>
            <p:cNvSpPr txBox="1">
              <a:spLocks noChangeArrowheads="1"/>
            </p:cNvSpPr>
            <p:nvPr/>
          </p:nvSpPr>
          <p:spPr bwMode="auto">
            <a:xfrm>
              <a:off x="480" y="1200"/>
              <a:ext cx="499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ja-JP" altLang="en-US" sz="2800"/>
                <a:t>&lt;</a:t>
              </a:r>
              <a:r>
                <a:rPr lang="en-US" altLang="ja-JP" sz="2800"/>
                <a:t>A&gt; ::= </a:t>
              </a:r>
              <a:r>
                <a:rPr lang="en-US" altLang="ja-JP" sz="2800">
                  <a:solidFill>
                    <a:srgbClr val="FFFF99"/>
                  </a:solidFill>
                </a:rPr>
                <a:t>α</a:t>
              </a:r>
              <a:r>
                <a:rPr lang="en-US" altLang="ja-JP" sz="2800">
                  <a:solidFill>
                    <a:srgbClr val="66FFFF"/>
                  </a:solidFill>
                </a:rPr>
                <a:t>β</a:t>
              </a:r>
              <a:r>
                <a:rPr lang="en-US" altLang="ja-JP" sz="2800" baseline="-25000">
                  <a:solidFill>
                    <a:srgbClr val="66FFFF"/>
                  </a:solidFill>
                </a:rPr>
                <a:t>1</a:t>
              </a:r>
              <a:r>
                <a:rPr lang="en-US" altLang="ja-JP" sz="2800"/>
                <a:t> | </a:t>
              </a:r>
              <a:r>
                <a:rPr lang="en-US" altLang="ja-JP" sz="2800">
                  <a:solidFill>
                    <a:srgbClr val="FFFF99"/>
                  </a:solidFill>
                </a:rPr>
                <a:t>α</a:t>
              </a:r>
              <a:r>
                <a:rPr lang="en-US" altLang="ja-JP" sz="2800">
                  <a:solidFill>
                    <a:srgbClr val="66FFFF"/>
                  </a:solidFill>
                </a:rPr>
                <a:t>β</a:t>
              </a:r>
              <a:r>
                <a:rPr lang="en-US" altLang="ja-JP" sz="2800" baseline="-25000">
                  <a:solidFill>
                    <a:srgbClr val="66FFFF"/>
                  </a:solidFill>
                </a:rPr>
                <a:t>2</a:t>
              </a:r>
              <a:r>
                <a:rPr lang="en-US" altLang="ja-JP" sz="2800"/>
                <a:t> | … |</a:t>
              </a:r>
              <a:r>
                <a:rPr lang="en-US" altLang="ja-JP" sz="2800">
                  <a:solidFill>
                    <a:srgbClr val="FFFF99"/>
                  </a:solidFill>
                </a:rPr>
                <a:t>α</a:t>
              </a:r>
              <a:r>
                <a:rPr lang="en-US" altLang="ja-JP" sz="2800">
                  <a:solidFill>
                    <a:srgbClr val="66FFFF"/>
                  </a:solidFill>
                </a:rPr>
                <a:t>β</a:t>
              </a:r>
              <a:r>
                <a:rPr lang="en-US" altLang="ja-JP" sz="2800" i="1" baseline="-25000">
                  <a:solidFill>
                    <a:srgbClr val="66FFFF"/>
                  </a:solidFill>
                </a:rPr>
                <a:t>m</a:t>
              </a:r>
              <a:r>
                <a:rPr lang="en-US" altLang="ja-JP" sz="2800"/>
                <a:t> | </a:t>
              </a:r>
              <a:r>
                <a:rPr lang="en-US" altLang="ja-JP" sz="2800">
                  <a:solidFill>
                    <a:srgbClr val="CCFF99"/>
                  </a:solidFill>
                </a:rPr>
                <a:t>γ</a:t>
              </a:r>
              <a:r>
                <a:rPr lang="en-US" altLang="ja-JP" sz="2800" baseline="-25000">
                  <a:solidFill>
                    <a:srgbClr val="CCFF99"/>
                  </a:solidFill>
                </a:rPr>
                <a:t>1</a:t>
              </a:r>
              <a:r>
                <a:rPr lang="en-US" altLang="ja-JP" sz="2800"/>
                <a:t> | </a:t>
              </a:r>
              <a:r>
                <a:rPr lang="en-US" altLang="ja-JP" sz="2800">
                  <a:solidFill>
                    <a:srgbClr val="CCFF99"/>
                  </a:solidFill>
                </a:rPr>
                <a:t>γ</a:t>
              </a:r>
              <a:r>
                <a:rPr lang="en-US" altLang="ja-JP" sz="2800" baseline="-25000">
                  <a:solidFill>
                    <a:srgbClr val="CCFF99"/>
                  </a:solidFill>
                </a:rPr>
                <a:t>2</a:t>
              </a:r>
              <a:r>
                <a:rPr lang="en-US" altLang="ja-JP" sz="2800"/>
                <a:t> | … | </a:t>
              </a:r>
              <a:r>
                <a:rPr lang="en-US" altLang="ja-JP" sz="2800">
                  <a:solidFill>
                    <a:srgbClr val="CCFF99"/>
                  </a:solidFill>
                </a:rPr>
                <a:t>γ</a:t>
              </a:r>
              <a:r>
                <a:rPr lang="en-US" altLang="ja-JP" sz="2800" i="1" baseline="-25000">
                  <a:solidFill>
                    <a:srgbClr val="CCFF99"/>
                  </a:solidFill>
                </a:rPr>
                <a:t>n</a:t>
              </a:r>
              <a:endParaRPr lang="en-US" altLang="ja-JP" sz="2800" i="1">
                <a:solidFill>
                  <a:srgbClr val="CCFF99"/>
                </a:solidFill>
              </a:endParaRPr>
            </a:p>
          </p:txBody>
        </p:sp>
        <p:sp>
          <p:nvSpPr>
            <p:cNvPr id="226334" name="Text Box 30"/>
            <p:cNvSpPr txBox="1">
              <a:spLocks noChangeArrowheads="1"/>
            </p:cNvSpPr>
            <p:nvPr/>
          </p:nvSpPr>
          <p:spPr bwMode="auto">
            <a:xfrm>
              <a:off x="1824" y="912"/>
              <a:ext cx="88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solidFill>
                    <a:srgbClr val="FFFF99"/>
                  </a:solidFill>
                </a:rPr>
                <a:t>共通部分</a:t>
              </a:r>
            </a:p>
          </p:txBody>
        </p:sp>
        <p:sp>
          <p:nvSpPr>
            <p:cNvPr id="226335" name="Text Box 31"/>
            <p:cNvSpPr txBox="1">
              <a:spLocks noChangeArrowheads="1"/>
            </p:cNvSpPr>
            <p:nvPr/>
          </p:nvSpPr>
          <p:spPr bwMode="auto">
            <a:xfrm>
              <a:off x="3936" y="960"/>
              <a:ext cx="103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solidFill>
                    <a:srgbClr val="CCFF99"/>
                  </a:solidFill>
                </a:rPr>
                <a:t>共通部分無し</a:t>
              </a:r>
            </a:p>
          </p:txBody>
        </p:sp>
      </p:grpSp>
    </p:spTree>
    <p:extLst>
      <p:ext uri="{BB962C8B-B14F-4D97-AF65-F5344CB8AC3E}">
        <p14:creationId xmlns:p14="http://schemas.microsoft.com/office/powerpoint/2010/main" val="3310720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6332"/>
                                        </p:tgtEl>
                                        <p:attrNameLst>
                                          <p:attrName>style.visibility</p:attrName>
                                        </p:attrNameLst>
                                      </p:cBhvr>
                                      <p:to>
                                        <p:strVal val="visible"/>
                                      </p:to>
                                    </p:set>
                                    <p:animEffect transition="in" filter="checkerboard(across)">
                                      <p:cBhvr>
                                        <p:cTn id="7" dur="500"/>
                                        <p:tgtEl>
                                          <p:spTgt spid="2263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6316"/>
                                        </p:tgtEl>
                                        <p:attrNameLst>
                                          <p:attrName>style.visibility</p:attrName>
                                        </p:attrNameLst>
                                      </p:cBhvr>
                                      <p:to>
                                        <p:strVal val="visible"/>
                                      </p:to>
                                    </p:set>
                                    <p:animEffect transition="in" filter="checkerboard(across)">
                                      <p:cBhvr>
                                        <p:cTn id="12" dur="500"/>
                                        <p:tgtEl>
                                          <p:spTgt spid="2263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6318"/>
                                        </p:tgtEl>
                                        <p:attrNameLst>
                                          <p:attrName>style.visibility</p:attrName>
                                        </p:attrNameLst>
                                      </p:cBhvr>
                                      <p:to>
                                        <p:strVal val="visible"/>
                                      </p:to>
                                    </p:set>
                                    <p:animEffect transition="in" filter="checkerboard(across)">
                                      <p:cBhvr>
                                        <p:cTn id="17" dur="500"/>
                                        <p:tgtEl>
                                          <p:spTgt spid="2263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6322"/>
                                        </p:tgtEl>
                                        <p:attrNameLst>
                                          <p:attrName>style.visibility</p:attrName>
                                        </p:attrNameLst>
                                      </p:cBhvr>
                                      <p:to>
                                        <p:strVal val="visible"/>
                                      </p:to>
                                    </p:set>
                                    <p:animEffect transition="in" filter="checkerboard(across)">
                                      <p:cBhvr>
                                        <p:cTn id="22" dur="500"/>
                                        <p:tgtEl>
                                          <p:spTgt spid="2263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26328"/>
                                        </p:tgtEl>
                                        <p:attrNameLst>
                                          <p:attrName>style.visibility</p:attrName>
                                        </p:attrNameLst>
                                      </p:cBhvr>
                                      <p:to>
                                        <p:strVal val="visible"/>
                                      </p:to>
                                    </p:set>
                                    <p:animEffect transition="in" filter="checkerboard(across)">
                                      <p:cBhvr>
                                        <p:cTn id="27" dur="500"/>
                                        <p:tgtEl>
                                          <p:spTgt spid="2263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26330"/>
                                        </p:tgtEl>
                                        <p:attrNameLst>
                                          <p:attrName>style.visibility</p:attrName>
                                        </p:attrNameLst>
                                      </p:cBhvr>
                                      <p:to>
                                        <p:strVal val="visible"/>
                                      </p:to>
                                    </p:set>
                                    <p:animEffect transition="in" filter="wipe(up)">
                                      <p:cBhvr>
                                        <p:cTn id="32" dur="500"/>
                                        <p:tgtEl>
                                          <p:spTgt spid="226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6" grpId="0" autoUpdateAnimBg="0"/>
      <p:bldP spid="226318" grpId="0" autoUpdateAnimBg="0"/>
      <p:bldP spid="226322"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左括り出し</a:t>
            </a:r>
          </a:p>
        </p:txBody>
      </p:sp>
      <p:sp>
        <p:nvSpPr>
          <p:cNvPr id="408588" name="Text Box 12"/>
          <p:cNvSpPr txBox="1">
            <a:spLocks noChangeArrowheads="1"/>
          </p:cNvSpPr>
          <p:nvPr/>
        </p:nvSpPr>
        <p:spPr bwMode="auto">
          <a:xfrm>
            <a:off x="914400" y="1676400"/>
            <a:ext cx="8030060" cy="157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例 : &lt;</a:t>
            </a:r>
            <a:r>
              <a:rPr lang="en-US" altLang="ja-JP" dirty="0"/>
              <a:t>E&gt; ::=</a:t>
            </a:r>
            <a:r>
              <a:rPr lang="ja-JP" altLang="en-US" dirty="0"/>
              <a:t> </a:t>
            </a:r>
            <a:r>
              <a:rPr lang="en-US" altLang="ja-JP" dirty="0">
                <a:solidFill>
                  <a:srgbClr val="FFFF99"/>
                </a:solidFill>
              </a:rPr>
              <a:t>&lt;T&gt;</a:t>
            </a:r>
            <a:r>
              <a:rPr lang="en-US" altLang="ja-JP" dirty="0"/>
              <a:t> “+” &lt;E&gt; | </a:t>
            </a:r>
            <a:r>
              <a:rPr lang="en-US" altLang="ja-JP" dirty="0">
                <a:solidFill>
                  <a:srgbClr val="FFFF99"/>
                </a:solidFill>
              </a:rPr>
              <a:t>&lt;T&gt;</a:t>
            </a:r>
            <a:r>
              <a:rPr lang="en-US" altLang="ja-JP" dirty="0"/>
              <a:t> “-” &lt;E&gt; | </a:t>
            </a:r>
            <a:r>
              <a:rPr lang="en-US" altLang="ja-JP" dirty="0">
                <a:solidFill>
                  <a:srgbClr val="FFFF99"/>
                </a:solidFill>
              </a:rPr>
              <a:t>&lt;T&gt;</a:t>
            </a:r>
            <a:r>
              <a:rPr lang="en-US" altLang="ja-JP" dirty="0"/>
              <a:t> </a:t>
            </a:r>
          </a:p>
          <a:p>
            <a:r>
              <a:rPr lang="en-US" altLang="ja-JP" dirty="0"/>
              <a:t>      &lt;T&gt; ::= </a:t>
            </a:r>
            <a:r>
              <a:rPr lang="en-US" altLang="ja-JP" dirty="0">
                <a:solidFill>
                  <a:srgbClr val="FFFF99"/>
                </a:solidFill>
              </a:rPr>
              <a:t>&lt;F&gt;</a:t>
            </a:r>
            <a:r>
              <a:rPr lang="en-US" altLang="ja-JP" dirty="0"/>
              <a:t> “*” &lt;T&gt; | </a:t>
            </a:r>
            <a:r>
              <a:rPr lang="en-US" altLang="ja-JP" dirty="0">
                <a:solidFill>
                  <a:srgbClr val="FFFF99"/>
                </a:solidFill>
              </a:rPr>
              <a:t>&lt;F&gt;</a:t>
            </a:r>
            <a:r>
              <a:rPr lang="en-US" altLang="ja-JP" dirty="0"/>
              <a:t> “/” &lt;T&gt; | </a:t>
            </a:r>
            <a:r>
              <a:rPr lang="en-US" altLang="ja-JP" dirty="0">
                <a:solidFill>
                  <a:srgbClr val="FFFF99"/>
                </a:solidFill>
              </a:rPr>
              <a:t>&lt;F&gt;</a:t>
            </a:r>
          </a:p>
          <a:p>
            <a:r>
              <a:rPr lang="en-US" altLang="ja-JP" dirty="0"/>
              <a:t>      &lt;F&gt; ::= “a” | “b” | “c” | “d”</a:t>
            </a:r>
          </a:p>
        </p:txBody>
      </p:sp>
      <p:grpSp>
        <p:nvGrpSpPr>
          <p:cNvPr id="408590" name="Group 14"/>
          <p:cNvGrpSpPr>
            <a:grpSpLocks/>
          </p:cNvGrpSpPr>
          <p:nvPr/>
        </p:nvGrpSpPr>
        <p:grpSpPr bwMode="auto">
          <a:xfrm>
            <a:off x="1524000" y="3352800"/>
            <a:ext cx="5268913" cy="3014663"/>
            <a:chOff x="912" y="2064"/>
            <a:chExt cx="3319" cy="1899"/>
          </a:xfrm>
        </p:grpSpPr>
        <p:sp>
          <p:nvSpPr>
            <p:cNvPr id="408579" name="Text Box 3"/>
            <p:cNvSpPr txBox="1">
              <a:spLocks noChangeArrowheads="1"/>
            </p:cNvSpPr>
            <p:nvPr/>
          </p:nvSpPr>
          <p:spPr bwMode="auto">
            <a:xfrm>
              <a:off x="912" y="2352"/>
              <a:ext cx="3319" cy="1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dirty="0"/>
                <a:t>E&gt; ::=</a:t>
              </a:r>
              <a:r>
                <a:rPr lang="ja-JP" altLang="en-US" dirty="0"/>
                <a:t> </a:t>
              </a:r>
              <a:r>
                <a:rPr lang="en-US" altLang="ja-JP" dirty="0">
                  <a:solidFill>
                    <a:srgbClr val="FFFF99"/>
                  </a:solidFill>
                </a:rPr>
                <a:t>&lt;T&gt;</a:t>
              </a:r>
              <a:r>
                <a:rPr lang="en-US" altLang="ja-JP" dirty="0"/>
                <a:t> </a:t>
              </a:r>
              <a:r>
                <a:rPr lang="en-US" altLang="ja-JP" dirty="0">
                  <a:solidFill>
                    <a:srgbClr val="00FF00"/>
                  </a:solidFill>
                </a:rPr>
                <a:t>&lt;E’&gt;</a:t>
              </a:r>
            </a:p>
            <a:p>
              <a:r>
                <a:rPr lang="ja-JP" altLang="en-US" dirty="0"/>
                <a:t>&lt;</a:t>
              </a:r>
              <a:r>
                <a:rPr lang="en-US" altLang="ja-JP" dirty="0"/>
                <a:t>E’&gt; ::= “+” &lt;E&gt; | “-” &lt;E&gt; | ε </a:t>
              </a:r>
            </a:p>
            <a:p>
              <a:r>
                <a:rPr lang="en-US" altLang="ja-JP" dirty="0"/>
                <a:t>&lt;T&gt; ::= </a:t>
              </a:r>
              <a:r>
                <a:rPr lang="en-US" altLang="ja-JP" dirty="0">
                  <a:solidFill>
                    <a:srgbClr val="FFFF99"/>
                  </a:solidFill>
                </a:rPr>
                <a:t>&lt;F&gt;</a:t>
              </a:r>
              <a:r>
                <a:rPr lang="en-US" altLang="ja-JP" dirty="0"/>
                <a:t> </a:t>
              </a:r>
              <a:r>
                <a:rPr lang="en-US" altLang="ja-JP" dirty="0">
                  <a:solidFill>
                    <a:srgbClr val="00FF00"/>
                  </a:solidFill>
                </a:rPr>
                <a:t>&lt;T’&gt;</a:t>
              </a:r>
            </a:p>
            <a:p>
              <a:r>
                <a:rPr lang="en-US" altLang="ja-JP" dirty="0"/>
                <a:t>&lt;T’&gt; ::= “*” &lt;T&gt; | “/” &lt;T&gt; | ε</a:t>
              </a:r>
            </a:p>
            <a:p>
              <a:r>
                <a:rPr lang="en-US" altLang="ja-JP" dirty="0"/>
                <a:t>&lt;F&gt; ::= “a” | “b” | “c” | “d”</a:t>
              </a:r>
            </a:p>
          </p:txBody>
        </p:sp>
        <p:sp>
          <p:nvSpPr>
            <p:cNvPr id="408589" name="AutoShape 13"/>
            <p:cNvSpPr>
              <a:spLocks noChangeArrowheads="1"/>
            </p:cNvSpPr>
            <p:nvPr/>
          </p:nvSpPr>
          <p:spPr bwMode="auto">
            <a:xfrm>
              <a:off x="2448" y="2064"/>
              <a:ext cx="384"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08590"/>
                                        </p:tgtEl>
                                        <p:attrNameLst>
                                          <p:attrName>style.visibility</p:attrName>
                                        </p:attrNameLst>
                                      </p:cBhvr>
                                      <p:to>
                                        <p:strVal val="visible"/>
                                      </p:to>
                                    </p:set>
                                    <p:animEffect transition="in" filter="wipe(up)">
                                      <p:cBhvr>
                                        <p:cTn id="7" dur="500"/>
                                        <p:tgtEl>
                                          <p:spTgt spid="408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左括り出し</a:t>
            </a:r>
          </a:p>
        </p:txBody>
      </p:sp>
      <p:sp>
        <p:nvSpPr>
          <p:cNvPr id="408588" name="Text Box 12"/>
          <p:cNvSpPr txBox="1">
            <a:spLocks noChangeArrowheads="1"/>
          </p:cNvSpPr>
          <p:nvPr/>
        </p:nvSpPr>
        <p:spPr bwMode="auto">
          <a:xfrm>
            <a:off x="914400" y="1676400"/>
            <a:ext cx="8030060" cy="157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例 : &lt;</a:t>
            </a:r>
            <a:r>
              <a:rPr lang="en-US" altLang="ja-JP" dirty="0"/>
              <a:t>E&gt; ::=</a:t>
            </a:r>
            <a:r>
              <a:rPr lang="ja-JP" altLang="en-US" dirty="0"/>
              <a:t> </a:t>
            </a:r>
            <a:r>
              <a:rPr lang="en-US" altLang="ja-JP" dirty="0">
                <a:solidFill>
                  <a:srgbClr val="FFFF99"/>
                </a:solidFill>
              </a:rPr>
              <a:t>&lt;T&gt;</a:t>
            </a:r>
            <a:r>
              <a:rPr lang="en-US" altLang="ja-JP" dirty="0"/>
              <a:t> “+” &lt;E&gt; | </a:t>
            </a:r>
            <a:r>
              <a:rPr lang="en-US" altLang="ja-JP" dirty="0">
                <a:solidFill>
                  <a:srgbClr val="FFFF99"/>
                </a:solidFill>
              </a:rPr>
              <a:t>&lt;T&gt;</a:t>
            </a:r>
            <a:r>
              <a:rPr lang="en-US" altLang="ja-JP" dirty="0"/>
              <a:t> “-” &lt;E&gt; | </a:t>
            </a:r>
            <a:r>
              <a:rPr lang="en-US" altLang="ja-JP" dirty="0">
                <a:solidFill>
                  <a:srgbClr val="FFFF99"/>
                </a:solidFill>
              </a:rPr>
              <a:t>&lt;T&gt;</a:t>
            </a:r>
            <a:r>
              <a:rPr lang="en-US" altLang="ja-JP" dirty="0"/>
              <a:t> </a:t>
            </a:r>
          </a:p>
          <a:p>
            <a:r>
              <a:rPr lang="en-US" altLang="ja-JP" dirty="0"/>
              <a:t>      &lt;T&gt; ::= </a:t>
            </a:r>
            <a:r>
              <a:rPr lang="en-US" altLang="ja-JP" dirty="0">
                <a:solidFill>
                  <a:srgbClr val="FFFF99"/>
                </a:solidFill>
              </a:rPr>
              <a:t>&lt;F&gt;</a:t>
            </a:r>
            <a:r>
              <a:rPr lang="en-US" altLang="ja-JP" dirty="0"/>
              <a:t> “*” &lt;T&gt; | </a:t>
            </a:r>
            <a:r>
              <a:rPr lang="en-US" altLang="ja-JP" dirty="0">
                <a:solidFill>
                  <a:srgbClr val="FFFF99"/>
                </a:solidFill>
              </a:rPr>
              <a:t>&lt;F&gt;</a:t>
            </a:r>
            <a:r>
              <a:rPr lang="en-US" altLang="ja-JP" dirty="0"/>
              <a:t> “/” &lt;T&gt; | </a:t>
            </a:r>
            <a:r>
              <a:rPr lang="en-US" altLang="ja-JP" dirty="0">
                <a:solidFill>
                  <a:srgbClr val="FFFF99"/>
                </a:solidFill>
              </a:rPr>
              <a:t>&lt;F&gt;</a:t>
            </a:r>
          </a:p>
          <a:p>
            <a:r>
              <a:rPr lang="en-US" altLang="ja-JP" dirty="0"/>
              <a:t>      &lt;F&gt; ::= “a” | “b” | “c” | “d”</a:t>
            </a:r>
          </a:p>
        </p:txBody>
      </p:sp>
      <p:grpSp>
        <p:nvGrpSpPr>
          <p:cNvPr id="7" name="Group 14"/>
          <p:cNvGrpSpPr>
            <a:grpSpLocks/>
          </p:cNvGrpSpPr>
          <p:nvPr/>
        </p:nvGrpSpPr>
        <p:grpSpPr bwMode="auto">
          <a:xfrm>
            <a:off x="1524000" y="3384551"/>
            <a:ext cx="5772151" cy="2182813"/>
            <a:chOff x="923" y="2025"/>
            <a:chExt cx="3636" cy="1375"/>
          </a:xfrm>
        </p:grpSpPr>
        <p:sp>
          <p:nvSpPr>
            <p:cNvPr id="8" name="Text Box 3"/>
            <p:cNvSpPr txBox="1">
              <a:spLocks noChangeArrowheads="1"/>
            </p:cNvSpPr>
            <p:nvPr/>
          </p:nvSpPr>
          <p:spPr bwMode="auto">
            <a:xfrm>
              <a:off x="923" y="2410"/>
              <a:ext cx="3636" cy="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dirty="0"/>
                <a:t>E&gt; ::=</a:t>
              </a:r>
              <a:r>
                <a:rPr lang="ja-JP" altLang="en-US" dirty="0"/>
                <a:t> </a:t>
              </a:r>
              <a:r>
                <a:rPr lang="en-US" altLang="ja-JP" dirty="0">
                  <a:solidFill>
                    <a:srgbClr val="FFFF99"/>
                  </a:solidFill>
                </a:rPr>
                <a:t>&lt;T&gt;</a:t>
              </a:r>
              <a:r>
                <a:rPr lang="en-US" altLang="ja-JP" dirty="0"/>
                <a:t> </a:t>
              </a:r>
              <a:r>
                <a:rPr lang="en-US" altLang="ja-JP" dirty="0">
                  <a:solidFill>
                    <a:srgbClr val="66FFFF"/>
                  </a:solidFill>
                </a:rPr>
                <a:t>[ ( “+” | “-” ) &lt;E&gt; ]</a:t>
              </a:r>
              <a:r>
                <a:rPr lang="en-US" altLang="ja-JP" dirty="0"/>
                <a:t> </a:t>
              </a:r>
            </a:p>
            <a:p>
              <a:r>
                <a:rPr lang="en-US" altLang="ja-JP" dirty="0"/>
                <a:t>&lt;T&gt; ::= </a:t>
              </a:r>
              <a:r>
                <a:rPr lang="en-US" altLang="ja-JP" dirty="0">
                  <a:solidFill>
                    <a:srgbClr val="FFFF99"/>
                  </a:solidFill>
                </a:rPr>
                <a:t>&lt;F&gt;</a:t>
              </a:r>
              <a:r>
                <a:rPr lang="en-US" altLang="ja-JP" dirty="0"/>
                <a:t> </a:t>
              </a:r>
              <a:r>
                <a:rPr lang="en-US" altLang="ja-JP" dirty="0">
                  <a:solidFill>
                    <a:srgbClr val="66FFFF"/>
                  </a:solidFill>
                </a:rPr>
                <a:t>[ ( “*” | “/” ) &lt;T&gt; ]</a:t>
              </a:r>
            </a:p>
            <a:p>
              <a:r>
                <a:rPr lang="en-US" altLang="ja-JP" dirty="0"/>
                <a:t>&lt;F&gt; ::= “a” | “b” | “c” | “d”</a:t>
              </a:r>
            </a:p>
          </p:txBody>
        </p:sp>
        <p:sp>
          <p:nvSpPr>
            <p:cNvPr id="9" name="AutoShape 13"/>
            <p:cNvSpPr>
              <a:spLocks noChangeArrowheads="1"/>
            </p:cNvSpPr>
            <p:nvPr/>
          </p:nvSpPr>
          <p:spPr bwMode="auto">
            <a:xfrm>
              <a:off x="2459" y="2025"/>
              <a:ext cx="384" cy="288"/>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extLst>
      <p:ext uri="{BB962C8B-B14F-4D97-AF65-F5344CB8AC3E}">
        <p14:creationId xmlns:p14="http://schemas.microsoft.com/office/powerpoint/2010/main" val="393078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左括り出し</a:t>
            </a:r>
          </a:p>
        </p:txBody>
      </p:sp>
      <p:sp>
        <p:nvSpPr>
          <p:cNvPr id="227332" name="Text Box 4"/>
          <p:cNvSpPr txBox="1">
            <a:spLocks noChangeArrowheads="1"/>
          </p:cNvSpPr>
          <p:nvPr/>
        </p:nvSpPr>
        <p:spPr bwMode="auto">
          <a:xfrm>
            <a:off x="1295400" y="1371600"/>
            <a:ext cx="5885242" cy="255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例 : &lt;</a:t>
            </a:r>
            <a:r>
              <a:rPr lang="en-US" altLang="ja-JP" dirty="0"/>
              <a:t>E&gt; ::=</a:t>
            </a:r>
            <a:r>
              <a:rPr lang="ja-JP" altLang="en-US" dirty="0"/>
              <a:t> </a:t>
            </a:r>
            <a:r>
              <a:rPr lang="en-US" altLang="ja-JP" dirty="0">
                <a:solidFill>
                  <a:srgbClr val="FFFF99"/>
                </a:solidFill>
              </a:rPr>
              <a:t>&lt;T&gt;</a:t>
            </a:r>
            <a:r>
              <a:rPr lang="en-US" altLang="ja-JP" dirty="0"/>
              <a:t> </a:t>
            </a:r>
            <a:r>
              <a:rPr lang="en-US" altLang="ja-JP" dirty="0">
                <a:solidFill>
                  <a:srgbClr val="00FF00"/>
                </a:solidFill>
              </a:rPr>
              <a:t>&lt;E’&gt;</a:t>
            </a:r>
          </a:p>
          <a:p>
            <a:r>
              <a:rPr lang="ja-JP" altLang="en-US" dirty="0"/>
              <a:t>      &lt;</a:t>
            </a:r>
            <a:r>
              <a:rPr lang="en-US" altLang="ja-JP" dirty="0"/>
              <a:t>E’&gt; ::= “+” &lt;E&gt; | “-” &lt;E&gt; | ε </a:t>
            </a:r>
          </a:p>
          <a:p>
            <a:r>
              <a:rPr lang="en-US" altLang="ja-JP" dirty="0"/>
              <a:t>      &lt;T&gt; ::= </a:t>
            </a:r>
            <a:r>
              <a:rPr lang="en-US" altLang="ja-JP" dirty="0">
                <a:solidFill>
                  <a:srgbClr val="FFFF99"/>
                </a:solidFill>
              </a:rPr>
              <a:t>&lt;F&gt;</a:t>
            </a:r>
            <a:r>
              <a:rPr lang="en-US" altLang="ja-JP" dirty="0"/>
              <a:t> </a:t>
            </a:r>
            <a:r>
              <a:rPr lang="en-US" altLang="ja-JP" dirty="0">
                <a:solidFill>
                  <a:srgbClr val="00FF00"/>
                </a:solidFill>
              </a:rPr>
              <a:t>&lt;T’&gt;</a:t>
            </a:r>
          </a:p>
          <a:p>
            <a:r>
              <a:rPr lang="en-US" altLang="ja-JP" dirty="0"/>
              <a:t>      &lt;T’&gt; ::= “*” &lt;T&gt; | “/” &lt;T&gt; | ε</a:t>
            </a:r>
          </a:p>
          <a:p>
            <a:r>
              <a:rPr lang="en-US" altLang="ja-JP" dirty="0"/>
              <a:t>      &lt;F&gt; ::= “a” | “b” | “c” | “d”</a:t>
            </a:r>
          </a:p>
        </p:txBody>
      </p:sp>
      <p:sp>
        <p:nvSpPr>
          <p:cNvPr id="227333" name="Text Box 5"/>
          <p:cNvSpPr txBox="1">
            <a:spLocks noChangeArrowheads="1"/>
          </p:cNvSpPr>
          <p:nvPr/>
        </p:nvSpPr>
        <p:spPr bwMode="auto">
          <a:xfrm>
            <a:off x="457200" y="3733800"/>
            <a:ext cx="1693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 - c*d</a:t>
            </a:r>
          </a:p>
        </p:txBody>
      </p:sp>
      <p:sp>
        <p:nvSpPr>
          <p:cNvPr id="227334" name="Text Box 6"/>
          <p:cNvSpPr txBox="1">
            <a:spLocks noChangeArrowheads="1"/>
          </p:cNvSpPr>
          <p:nvPr/>
        </p:nvSpPr>
        <p:spPr bwMode="auto">
          <a:xfrm>
            <a:off x="2286000" y="3733800"/>
            <a:ext cx="147858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E</a:t>
            </a:r>
            <a:r>
              <a:rPr lang="ja-JP" altLang="en-US" dirty="0"/>
              <a:t>→</a:t>
            </a:r>
            <a:r>
              <a:rPr lang="en-US" altLang="ja-JP" dirty="0">
                <a:solidFill>
                  <a:srgbClr val="FFFF99"/>
                </a:solidFill>
              </a:rPr>
              <a:t>TE’</a:t>
            </a:r>
          </a:p>
        </p:txBody>
      </p:sp>
      <p:sp>
        <p:nvSpPr>
          <p:cNvPr id="227335" name="Text Box 7"/>
          <p:cNvSpPr txBox="1">
            <a:spLocks noChangeArrowheads="1"/>
          </p:cNvSpPr>
          <p:nvPr/>
        </p:nvSpPr>
        <p:spPr bwMode="auto">
          <a:xfrm>
            <a:off x="2514600" y="4191000"/>
            <a:ext cx="22287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T</a:t>
            </a:r>
            <a:r>
              <a:rPr lang="en-US" altLang="ja-JP" dirty="0"/>
              <a:t>E’</a:t>
            </a:r>
            <a:r>
              <a:rPr lang="ja-JP" altLang="en-US" dirty="0"/>
              <a:t>→</a:t>
            </a:r>
            <a:r>
              <a:rPr lang="en-US" altLang="ja-JP" dirty="0">
                <a:solidFill>
                  <a:srgbClr val="FFFF99"/>
                </a:solidFill>
              </a:rPr>
              <a:t>FT’</a:t>
            </a:r>
            <a:r>
              <a:rPr lang="en-US" altLang="ja-JP" dirty="0"/>
              <a:t>E’</a:t>
            </a:r>
          </a:p>
        </p:txBody>
      </p:sp>
      <p:sp>
        <p:nvSpPr>
          <p:cNvPr id="227336" name="Text Box 8"/>
          <p:cNvSpPr txBox="1">
            <a:spLocks noChangeArrowheads="1"/>
          </p:cNvSpPr>
          <p:nvPr/>
        </p:nvSpPr>
        <p:spPr bwMode="auto">
          <a:xfrm>
            <a:off x="2819400" y="4648200"/>
            <a:ext cx="254779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F</a:t>
            </a:r>
            <a:r>
              <a:rPr lang="en-US" altLang="ja-JP" dirty="0"/>
              <a:t>T’E’</a:t>
            </a:r>
            <a:r>
              <a:rPr lang="ja-JP" altLang="en-US" dirty="0"/>
              <a:t>→</a:t>
            </a:r>
            <a:r>
              <a:rPr lang="en-US" altLang="ja-JP" dirty="0" err="1">
                <a:solidFill>
                  <a:srgbClr val="FFFF99"/>
                </a:solidFill>
              </a:rPr>
              <a:t>a</a:t>
            </a:r>
            <a:r>
              <a:rPr lang="en-US" altLang="ja-JP" dirty="0" err="1"/>
              <a:t>T’E</a:t>
            </a:r>
            <a:r>
              <a:rPr lang="en-US" altLang="ja-JP" dirty="0"/>
              <a:t>’</a:t>
            </a:r>
          </a:p>
        </p:txBody>
      </p:sp>
      <p:sp>
        <p:nvSpPr>
          <p:cNvPr id="227337" name="Text Box 9"/>
          <p:cNvSpPr txBox="1">
            <a:spLocks noChangeArrowheads="1"/>
          </p:cNvSpPr>
          <p:nvPr/>
        </p:nvSpPr>
        <p:spPr bwMode="auto">
          <a:xfrm>
            <a:off x="3048000" y="5105400"/>
            <a:ext cx="252695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err="1"/>
              <a:t>a</a:t>
            </a:r>
            <a:r>
              <a:rPr lang="en-US" altLang="ja-JP" dirty="0" err="1">
                <a:solidFill>
                  <a:srgbClr val="FFFF99"/>
                </a:solidFill>
              </a:rPr>
              <a:t>T’</a:t>
            </a:r>
            <a:r>
              <a:rPr lang="en-US" altLang="ja-JP" dirty="0" err="1"/>
              <a:t>E</a:t>
            </a:r>
            <a:r>
              <a:rPr lang="en-US" altLang="ja-JP" dirty="0"/>
              <a:t>’</a:t>
            </a:r>
            <a:r>
              <a:rPr lang="ja-JP" altLang="en-US" dirty="0"/>
              <a:t>→</a:t>
            </a:r>
            <a:r>
              <a:rPr lang="en-US" altLang="ja-JP" dirty="0"/>
              <a:t>a</a:t>
            </a:r>
            <a:r>
              <a:rPr lang="en-US" altLang="ja-JP" dirty="0">
                <a:solidFill>
                  <a:srgbClr val="FFFF99"/>
                </a:solidFill>
              </a:rPr>
              <a:t>*</a:t>
            </a:r>
            <a:r>
              <a:rPr lang="en-US" altLang="ja-JP" dirty="0" err="1">
                <a:solidFill>
                  <a:srgbClr val="FFFF99"/>
                </a:solidFill>
              </a:rPr>
              <a:t>b</a:t>
            </a:r>
            <a:r>
              <a:rPr lang="en-US" altLang="ja-JP" dirty="0" err="1"/>
              <a:t>E</a:t>
            </a:r>
            <a:r>
              <a:rPr lang="en-US" altLang="ja-JP" dirty="0"/>
              <a:t>’</a:t>
            </a:r>
          </a:p>
        </p:txBody>
      </p:sp>
      <p:sp>
        <p:nvSpPr>
          <p:cNvPr id="227346" name="Text Box 18"/>
          <p:cNvSpPr txBox="1">
            <a:spLocks noChangeArrowheads="1"/>
          </p:cNvSpPr>
          <p:nvPr/>
        </p:nvSpPr>
        <p:spPr bwMode="auto">
          <a:xfrm>
            <a:off x="3352800" y="5562600"/>
            <a:ext cx="255099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a:t>
            </a:r>
            <a:r>
              <a:rPr lang="en-US" altLang="ja-JP" dirty="0" err="1"/>
              <a:t>b</a:t>
            </a:r>
            <a:r>
              <a:rPr lang="en-US" altLang="ja-JP" dirty="0" err="1">
                <a:solidFill>
                  <a:srgbClr val="FFFF99"/>
                </a:solidFill>
              </a:rPr>
              <a:t>E</a:t>
            </a:r>
            <a:r>
              <a:rPr lang="en-US" altLang="ja-JP" dirty="0">
                <a:solidFill>
                  <a:srgbClr val="FFFF99"/>
                </a:solidFill>
              </a:rPr>
              <a:t>’</a:t>
            </a:r>
            <a:r>
              <a:rPr lang="ja-JP" altLang="en-US" dirty="0"/>
              <a:t>→</a:t>
            </a:r>
            <a:r>
              <a:rPr lang="en-US" altLang="ja-JP" dirty="0"/>
              <a:t>a*b</a:t>
            </a:r>
            <a:r>
              <a:rPr lang="en-US" altLang="ja-JP" dirty="0">
                <a:solidFill>
                  <a:srgbClr val="FFFF99"/>
                </a:solidFill>
              </a:rPr>
              <a:t>-T</a:t>
            </a:r>
          </a:p>
        </p:txBody>
      </p:sp>
      <p:sp>
        <p:nvSpPr>
          <p:cNvPr id="227347" name="Text Box 19"/>
          <p:cNvSpPr txBox="1">
            <a:spLocks noChangeArrowheads="1"/>
          </p:cNvSpPr>
          <p:nvPr/>
        </p:nvSpPr>
        <p:spPr bwMode="auto">
          <a:xfrm>
            <a:off x="3657600" y="6019800"/>
            <a:ext cx="2914878"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a*b-</a:t>
            </a:r>
            <a:r>
              <a:rPr lang="en-US" altLang="ja-JP" dirty="0">
                <a:solidFill>
                  <a:srgbClr val="FFFF99"/>
                </a:solidFill>
              </a:rPr>
              <a:t>T</a:t>
            </a:r>
            <a:r>
              <a:rPr lang="ja-JP" altLang="en-US" dirty="0"/>
              <a:t>→</a:t>
            </a:r>
            <a:r>
              <a:rPr lang="en-US" altLang="ja-JP" dirty="0"/>
              <a:t>a*b-</a:t>
            </a:r>
            <a:r>
              <a:rPr lang="en-US" altLang="ja-JP" dirty="0">
                <a:solidFill>
                  <a:srgbClr val="FFFF99"/>
                </a:solidFill>
              </a:rPr>
              <a:t>FT’</a:t>
            </a:r>
          </a:p>
        </p:txBody>
      </p:sp>
      <p:sp>
        <p:nvSpPr>
          <p:cNvPr id="227348" name="Text Box 20"/>
          <p:cNvSpPr txBox="1">
            <a:spLocks noChangeArrowheads="1"/>
          </p:cNvSpPr>
          <p:nvPr/>
        </p:nvSpPr>
        <p:spPr bwMode="auto">
          <a:xfrm>
            <a:off x="5791200" y="4343400"/>
            <a:ext cx="31130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バックトラック無しに</a:t>
            </a:r>
          </a:p>
          <a:p>
            <a:r>
              <a:rPr lang="ja-JP" altLang="en-US" sz="2800"/>
              <a:t>解析可能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7333"/>
                                        </p:tgtEl>
                                        <p:attrNameLst>
                                          <p:attrName>style.visibility</p:attrName>
                                        </p:attrNameLst>
                                      </p:cBhvr>
                                      <p:to>
                                        <p:strVal val="visible"/>
                                      </p:to>
                                    </p:set>
                                    <p:animEffect transition="in" filter="checkerboard(across)">
                                      <p:cBhvr>
                                        <p:cTn id="7" dur="500"/>
                                        <p:tgtEl>
                                          <p:spTgt spid="2273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7334"/>
                                        </p:tgtEl>
                                        <p:attrNameLst>
                                          <p:attrName>style.visibility</p:attrName>
                                        </p:attrNameLst>
                                      </p:cBhvr>
                                      <p:to>
                                        <p:strVal val="visible"/>
                                      </p:to>
                                    </p:set>
                                    <p:animEffect transition="in" filter="wipe(left)">
                                      <p:cBhvr>
                                        <p:cTn id="12" dur="500"/>
                                        <p:tgtEl>
                                          <p:spTgt spid="2273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7335"/>
                                        </p:tgtEl>
                                        <p:attrNameLst>
                                          <p:attrName>style.visibility</p:attrName>
                                        </p:attrNameLst>
                                      </p:cBhvr>
                                      <p:to>
                                        <p:strVal val="visible"/>
                                      </p:to>
                                    </p:set>
                                    <p:animEffect transition="in" filter="wipe(left)">
                                      <p:cBhvr>
                                        <p:cTn id="17" dur="500"/>
                                        <p:tgtEl>
                                          <p:spTgt spid="2273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7336"/>
                                        </p:tgtEl>
                                        <p:attrNameLst>
                                          <p:attrName>style.visibility</p:attrName>
                                        </p:attrNameLst>
                                      </p:cBhvr>
                                      <p:to>
                                        <p:strVal val="visible"/>
                                      </p:to>
                                    </p:set>
                                    <p:animEffect transition="in" filter="wipe(left)">
                                      <p:cBhvr>
                                        <p:cTn id="22" dur="500"/>
                                        <p:tgtEl>
                                          <p:spTgt spid="2273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7337"/>
                                        </p:tgtEl>
                                        <p:attrNameLst>
                                          <p:attrName>style.visibility</p:attrName>
                                        </p:attrNameLst>
                                      </p:cBhvr>
                                      <p:to>
                                        <p:strVal val="visible"/>
                                      </p:to>
                                    </p:set>
                                    <p:animEffect transition="in" filter="wipe(left)">
                                      <p:cBhvr>
                                        <p:cTn id="27" dur="500"/>
                                        <p:tgtEl>
                                          <p:spTgt spid="2273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7346"/>
                                        </p:tgtEl>
                                        <p:attrNameLst>
                                          <p:attrName>style.visibility</p:attrName>
                                        </p:attrNameLst>
                                      </p:cBhvr>
                                      <p:to>
                                        <p:strVal val="visible"/>
                                      </p:to>
                                    </p:set>
                                    <p:animEffect transition="in" filter="wipe(left)">
                                      <p:cBhvr>
                                        <p:cTn id="32" dur="500"/>
                                        <p:tgtEl>
                                          <p:spTgt spid="22734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7347"/>
                                        </p:tgtEl>
                                        <p:attrNameLst>
                                          <p:attrName>style.visibility</p:attrName>
                                        </p:attrNameLst>
                                      </p:cBhvr>
                                      <p:to>
                                        <p:strVal val="visible"/>
                                      </p:to>
                                    </p:set>
                                    <p:animEffect transition="in" filter="wipe(left)">
                                      <p:cBhvr>
                                        <p:cTn id="37" dur="500"/>
                                        <p:tgtEl>
                                          <p:spTgt spid="22734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27348"/>
                                        </p:tgtEl>
                                        <p:attrNameLst>
                                          <p:attrName>style.visibility</p:attrName>
                                        </p:attrNameLst>
                                      </p:cBhvr>
                                      <p:to>
                                        <p:strVal val="visible"/>
                                      </p:to>
                                    </p:set>
                                    <p:animEffect transition="in" filter="checkerboard(across)">
                                      <p:cBhvr>
                                        <p:cTn id="42" dur="500"/>
                                        <p:tgtEl>
                                          <p:spTgt spid="227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3" grpId="0" autoUpdateAnimBg="0"/>
      <p:bldP spid="227334" grpId="0" autoUpdateAnimBg="0"/>
      <p:bldP spid="227335" grpId="0" autoUpdateAnimBg="0"/>
      <p:bldP spid="227336" grpId="0" autoUpdateAnimBg="0"/>
      <p:bldP spid="227337" grpId="0" autoUpdateAnimBg="0"/>
      <p:bldP spid="227346" grpId="0" autoUpdateAnimBg="0"/>
      <p:bldP spid="227347" grpId="0" autoUpdateAnimBg="0"/>
      <p:bldP spid="22734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idx="4294967295"/>
          </p:nvPr>
        </p:nvSpPr>
        <p:spPr>
          <a:xfrm>
            <a:off x="1066800" y="152400"/>
            <a:ext cx="7391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マクロ構文</a:t>
            </a:r>
            <a:r>
              <a:rPr lang="ja-JP" altLang="en-US" sz="4000" dirty="0">
                <a:effectLst/>
              </a:rPr>
              <a:t>(変数宣言部)</a:t>
            </a:r>
          </a:p>
        </p:txBody>
      </p:sp>
      <p:sp>
        <p:nvSpPr>
          <p:cNvPr id="257027" name="Rectangle 3"/>
          <p:cNvSpPr>
            <a:spLocks noGrp="1" noChangeArrowheads="1"/>
          </p:cNvSpPr>
          <p:nvPr>
            <p:ph type="body" idx="4294967295"/>
          </p:nvPr>
        </p:nvSpPr>
        <p:spPr>
          <a:xfrm>
            <a:off x="152400" y="762001"/>
            <a:ext cx="8991601" cy="495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ja-JP" sz="2800" dirty="0">
                <a:effectLst/>
              </a:rPr>
              <a:t>&lt;</a:t>
            </a:r>
            <a:r>
              <a:rPr lang="en-US" altLang="ja-JP" sz="2800" dirty="0" err="1">
                <a:effectLst/>
              </a:rPr>
              <a:t>Var_decl</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変数宣言)</a:t>
            </a:r>
            <a:r>
              <a:rPr lang="ja-JP" altLang="en-US" sz="2800" dirty="0">
                <a:effectLst/>
              </a:rPr>
              <a:t> ::= </a:t>
            </a:r>
            <a:r>
              <a:rPr lang="en-US" altLang="ja-JP" sz="2800" dirty="0">
                <a:effectLst/>
              </a:rPr>
              <a:t>“</a:t>
            </a:r>
            <a:r>
              <a:rPr lang="en-US" altLang="ja-JP" sz="2800" dirty="0" err="1">
                <a:effectLst/>
              </a:rPr>
              <a:t>int</a:t>
            </a:r>
            <a:r>
              <a:rPr lang="en-US" altLang="ja-JP" sz="2800" dirty="0">
                <a:effectLst/>
              </a:rPr>
              <a:t>” &lt;</a:t>
            </a:r>
            <a:r>
              <a:rPr lang="en-US" altLang="ja-JP" sz="2800" dirty="0" err="1">
                <a:effectLst/>
              </a:rPr>
              <a:t>Name_list</a:t>
            </a:r>
            <a:r>
              <a:rPr lang="en-US" altLang="ja-JP" sz="2800" dirty="0">
                <a:effectLst/>
              </a:rPr>
              <a:t>&gt; “;”</a:t>
            </a:r>
          </a:p>
          <a:p>
            <a:pPr>
              <a:buFont typeface="Wingdings" panose="05000000000000000000" pitchFamily="2" charset="2"/>
              <a:buNone/>
            </a:pPr>
            <a:r>
              <a:rPr lang="en-US" altLang="ja-JP" sz="2800" dirty="0">
                <a:effectLst/>
              </a:rPr>
              <a:t>&lt;</a:t>
            </a:r>
            <a:r>
              <a:rPr lang="en-US" altLang="ja-JP" sz="2800" dirty="0" err="1">
                <a:effectLst/>
              </a:rPr>
              <a:t>Name_list</a:t>
            </a:r>
            <a:r>
              <a:rPr lang="en-US" altLang="ja-JP" sz="2800" dirty="0">
                <a:effectLst/>
              </a:rPr>
              <a:t>&gt;</a:t>
            </a:r>
            <a:r>
              <a:rPr lang="en-US" altLang="ja-JP" sz="2000" dirty="0">
                <a:solidFill>
                  <a:srgbClr val="FFFF99"/>
                </a:solidFill>
                <a:effectLst/>
              </a:rPr>
              <a:t>(</a:t>
            </a:r>
            <a:r>
              <a:rPr lang="ja-JP" altLang="en-US" sz="2000" dirty="0">
                <a:solidFill>
                  <a:srgbClr val="FFFF99"/>
                </a:solidFill>
                <a:effectLst/>
              </a:rPr>
              <a:t>変数名列</a:t>
            </a:r>
            <a:r>
              <a:rPr lang="en-US" altLang="ja-JP" sz="2000" dirty="0">
                <a:solidFill>
                  <a:srgbClr val="FFFF99"/>
                </a:solidFill>
                <a:effectLst/>
              </a:rPr>
              <a:t>)</a:t>
            </a:r>
            <a:r>
              <a:rPr lang="en-US" altLang="ja-JP" sz="2800" dirty="0">
                <a:effectLst/>
              </a:rPr>
              <a:t> ::= &lt;</a:t>
            </a:r>
            <a:r>
              <a:rPr lang="en-US" altLang="ja-JP" sz="2800" dirty="0" err="1">
                <a:effectLst/>
              </a:rPr>
              <a:t>Name_list</a:t>
            </a:r>
            <a:r>
              <a:rPr lang="en-US" altLang="ja-JP" sz="2800" dirty="0">
                <a:effectLst/>
              </a:rPr>
              <a:t>&gt; “,” &lt;Name&gt; | &lt;Name&gt;</a:t>
            </a:r>
          </a:p>
          <a:p>
            <a:pPr>
              <a:buFont typeface="Wingdings" panose="05000000000000000000" pitchFamily="2" charset="2"/>
              <a:buNone/>
            </a:pPr>
            <a:r>
              <a:rPr lang="en-US" altLang="ja-JP" sz="2800" dirty="0">
                <a:effectLst/>
              </a:rPr>
              <a:t>&lt;Name&gt;</a:t>
            </a:r>
            <a:r>
              <a:rPr lang="en-US" altLang="ja-JP" sz="2000" dirty="0">
                <a:solidFill>
                  <a:srgbClr val="FFFF99"/>
                </a:solidFill>
                <a:effectLst/>
              </a:rPr>
              <a:t>(</a:t>
            </a:r>
            <a:r>
              <a:rPr lang="ja-JP" altLang="en-US" sz="2000" dirty="0">
                <a:solidFill>
                  <a:srgbClr val="FFFF99"/>
                </a:solidFill>
                <a:effectLst/>
              </a:rPr>
              <a:t>変数名)</a:t>
            </a:r>
            <a:r>
              <a:rPr lang="ja-JP" altLang="en-US" sz="2800" dirty="0">
                <a:effectLst/>
              </a:rPr>
              <a:t> ::= </a:t>
            </a:r>
            <a:r>
              <a:rPr lang="en-US" altLang="ja-JP" sz="2800" dirty="0">
                <a:effectLst/>
              </a:rPr>
              <a:t>NAME</a:t>
            </a:r>
          </a:p>
          <a:p>
            <a:pPr>
              <a:buFont typeface="Wingdings" panose="05000000000000000000" pitchFamily="2" charset="2"/>
              <a:buNone/>
            </a:pPr>
            <a:r>
              <a:rPr lang="en-US" altLang="ja-JP" sz="2800" dirty="0">
                <a:effectLst/>
              </a:rPr>
              <a:t>        | (NAME “=” &lt;Constant&gt; ) </a:t>
            </a:r>
          </a:p>
          <a:p>
            <a:pPr>
              <a:buFont typeface="Wingdings" panose="05000000000000000000" pitchFamily="2" charset="2"/>
              <a:buNone/>
            </a:pPr>
            <a:r>
              <a:rPr lang="en-US" altLang="ja-JP" sz="2800" dirty="0">
                <a:effectLst/>
              </a:rPr>
              <a:t>        | (NAME “[” INTEGER “]”)</a:t>
            </a:r>
          </a:p>
          <a:p>
            <a:pPr>
              <a:buFont typeface="Wingdings" panose="05000000000000000000" pitchFamily="2" charset="2"/>
              <a:buNone/>
            </a:pPr>
            <a:r>
              <a:rPr lang="en-US" altLang="ja-JP" sz="2800" dirty="0">
                <a:effectLst/>
              </a:rPr>
              <a:t>        | (NAME “[” “]” “=” “{” &lt;</a:t>
            </a:r>
            <a:r>
              <a:rPr lang="en-US" altLang="ja-JP" sz="2800" dirty="0" err="1">
                <a:effectLst/>
              </a:rPr>
              <a:t>Constant_list</a:t>
            </a:r>
            <a:r>
              <a:rPr lang="en-US" altLang="ja-JP" sz="2800" dirty="0">
                <a:effectLst/>
              </a:rPr>
              <a:t>&gt; “}” ) </a:t>
            </a:r>
          </a:p>
          <a:p>
            <a:pPr>
              <a:buFont typeface="Wingdings" panose="05000000000000000000" pitchFamily="2" charset="2"/>
              <a:buNone/>
            </a:pPr>
            <a:r>
              <a:rPr lang="en-US" altLang="ja-JP" sz="2800" dirty="0">
                <a:effectLst/>
              </a:rPr>
              <a:t>        | (NAME “[” “]” “=” STRING</a:t>
            </a:r>
          </a:p>
          <a:p>
            <a:pPr>
              <a:buFont typeface="Wingdings" panose="05000000000000000000" pitchFamily="2" charset="2"/>
              <a:buNone/>
            </a:pPr>
            <a:endParaRPr lang="en-US" altLang="ja-JP" sz="2800" dirty="0">
              <a:effectLst/>
            </a:endParaRPr>
          </a:p>
          <a:p>
            <a:pPr>
              <a:buFont typeface="Wingdings" panose="05000000000000000000" pitchFamily="2" charset="2"/>
              <a:buNone/>
            </a:pPr>
            <a:r>
              <a:rPr lang="en-US" altLang="ja-JP" sz="2800" dirty="0">
                <a:effectLst/>
              </a:rPr>
              <a:t>&lt;</a:t>
            </a:r>
            <a:r>
              <a:rPr lang="en-US" altLang="ja-JP" sz="2800" dirty="0" err="1">
                <a:effectLst/>
              </a:rPr>
              <a:t>Constant_list</a:t>
            </a:r>
            <a:r>
              <a:rPr lang="en-US" altLang="ja-JP" sz="2800" dirty="0">
                <a:effectLst/>
              </a:rPr>
              <a:t>&gt;</a:t>
            </a:r>
            <a:r>
              <a:rPr lang="en-US" altLang="ja-JP" sz="2000" dirty="0">
                <a:solidFill>
                  <a:srgbClr val="FFFF99"/>
                </a:solidFill>
                <a:effectLst/>
              </a:rPr>
              <a:t>(</a:t>
            </a:r>
            <a:r>
              <a:rPr lang="ja-JP" altLang="en-US" sz="2000" dirty="0">
                <a:solidFill>
                  <a:srgbClr val="FFFF99"/>
                </a:solidFill>
                <a:effectLst/>
              </a:rPr>
              <a:t>定数列)</a:t>
            </a:r>
            <a:r>
              <a:rPr lang="ja-JP" altLang="en-US" sz="2800" dirty="0">
                <a:effectLst/>
              </a:rPr>
              <a:t> ::= &lt;</a:t>
            </a:r>
            <a:r>
              <a:rPr lang="en-US" altLang="ja-JP" sz="2800" dirty="0" err="1">
                <a:effectLst/>
              </a:rPr>
              <a:t>Constant_list</a:t>
            </a:r>
            <a:r>
              <a:rPr lang="en-US" altLang="ja-JP" sz="2800" dirty="0">
                <a:effectLst/>
              </a:rPr>
              <a:t>&gt; “,” &lt;Constant&gt;</a:t>
            </a:r>
          </a:p>
          <a:p>
            <a:pPr>
              <a:buFont typeface="Wingdings" panose="05000000000000000000" pitchFamily="2" charset="2"/>
              <a:buNone/>
            </a:pPr>
            <a:r>
              <a:rPr lang="en-US" altLang="ja-JP" sz="2800" dirty="0">
                <a:effectLst/>
              </a:rPr>
              <a:t>        | &lt;Constant&gt;</a:t>
            </a:r>
          </a:p>
          <a:p>
            <a:pPr>
              <a:buFont typeface="Wingdings" panose="05000000000000000000" pitchFamily="2" charset="2"/>
              <a:buNone/>
            </a:pPr>
            <a:r>
              <a:rPr lang="en-US" altLang="ja-JP" sz="2800" dirty="0">
                <a:effectLst/>
              </a:rPr>
              <a:t>&lt;Constant&gt;</a:t>
            </a:r>
            <a:r>
              <a:rPr lang="en-US" altLang="ja-JP" sz="2000" dirty="0">
                <a:solidFill>
                  <a:srgbClr val="FFFF66"/>
                </a:solidFill>
                <a:effectLst/>
              </a:rPr>
              <a:t>(</a:t>
            </a:r>
            <a:r>
              <a:rPr lang="ja-JP" altLang="en-US" sz="2000" dirty="0">
                <a:solidFill>
                  <a:srgbClr val="FFFF66"/>
                </a:solidFill>
                <a:effectLst/>
              </a:rPr>
              <a:t>定数)</a:t>
            </a:r>
            <a:r>
              <a:rPr lang="ja-JP" altLang="en-US" sz="2800" dirty="0">
                <a:effectLst/>
              </a:rPr>
              <a:t> ::= ([</a:t>
            </a:r>
            <a:r>
              <a:rPr lang="en-US" altLang="ja-JP" sz="2800" dirty="0">
                <a:effectLst/>
              </a:rPr>
              <a:t>“</a:t>
            </a:r>
            <a:r>
              <a:rPr lang="ja-JP" altLang="en-US" sz="2800" dirty="0">
                <a:effectLst/>
              </a:rPr>
              <a:t>-</a:t>
            </a:r>
            <a:r>
              <a:rPr lang="en-US" altLang="ja-JP" sz="2800" dirty="0">
                <a:effectLst/>
              </a:rPr>
              <a:t>”</a:t>
            </a:r>
            <a:r>
              <a:rPr lang="ja-JP" altLang="en-US" sz="2800" dirty="0">
                <a:effectLst/>
              </a:rPr>
              <a:t>] </a:t>
            </a:r>
            <a:r>
              <a:rPr lang="en-US" altLang="ja-JP" sz="2800" dirty="0">
                <a:effectLst/>
              </a:rPr>
              <a:t>INTEGER) | CHARACTER</a:t>
            </a:r>
            <a:endParaRPr lang="ja-JP" altLang="en-US" sz="2800" dirty="0">
              <a:effectLst/>
            </a:endParaRPr>
          </a:p>
        </p:txBody>
      </p:sp>
      <p:sp>
        <p:nvSpPr>
          <p:cNvPr id="257028" name="Text Box 4"/>
          <p:cNvSpPr txBox="1">
            <a:spLocks noChangeArrowheads="1"/>
          </p:cNvSpPr>
          <p:nvPr/>
        </p:nvSpPr>
        <p:spPr bwMode="auto">
          <a:xfrm>
            <a:off x="914400" y="6238794"/>
            <a:ext cx="6769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例 : </a:t>
            </a:r>
            <a:r>
              <a:rPr lang="en-US" altLang="ja-JP" dirty="0" err="1"/>
              <a:t>int</a:t>
            </a:r>
            <a:r>
              <a:rPr lang="en-US" altLang="ja-JP" dirty="0"/>
              <a:t> </a:t>
            </a:r>
            <a:r>
              <a:rPr lang="en-US" altLang="ja-JP" dirty="0" err="1"/>
              <a:t>i</a:t>
            </a:r>
            <a:r>
              <a:rPr lang="en-US" altLang="ja-JP" dirty="0"/>
              <a:t>, n=-5, a[10], b[]={‘a’, ‘b’, ‘c’};</a:t>
            </a:r>
          </a:p>
        </p:txBody>
      </p:sp>
      <p:sp>
        <p:nvSpPr>
          <p:cNvPr id="257029" name="AutoShape 5"/>
          <p:cNvSpPr>
            <a:spLocks noChangeArrowheads="1"/>
          </p:cNvSpPr>
          <p:nvPr/>
        </p:nvSpPr>
        <p:spPr bwMode="auto">
          <a:xfrm>
            <a:off x="5029200" y="1981200"/>
            <a:ext cx="1143000" cy="381000"/>
          </a:xfrm>
          <a:prstGeom prst="wedgeRoundRectCallout">
            <a:avLst>
              <a:gd name="adj1" fmla="val -35417"/>
              <a:gd name="adj2" fmla="val -10125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a:t>再帰</a:t>
            </a:r>
          </a:p>
        </p:txBody>
      </p:sp>
      <p:sp>
        <p:nvSpPr>
          <p:cNvPr id="257031" name="Text Box 7"/>
          <p:cNvSpPr txBox="1">
            <a:spLocks noChangeArrowheads="1"/>
          </p:cNvSpPr>
          <p:nvPr/>
        </p:nvSpPr>
        <p:spPr bwMode="auto">
          <a:xfrm>
            <a:off x="762000" y="4379850"/>
            <a:ext cx="8382000"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ja-JP" altLang="en-US" dirty="0">
                <a:solidFill>
                  <a:srgbClr val="FFFF66"/>
                </a:solidFill>
              </a:rPr>
              <a:t> | </a:t>
            </a:r>
            <a:r>
              <a:rPr lang="ja-JP" altLang="en-US" sz="2800" dirty="0">
                <a:solidFill>
                  <a:srgbClr val="FFFF66"/>
                </a:solidFill>
              </a:rPr>
              <a:t>(</a:t>
            </a:r>
            <a:r>
              <a:rPr lang="en-US" altLang="ja-JP" sz="2800" dirty="0">
                <a:solidFill>
                  <a:srgbClr val="FFFF66"/>
                </a:solidFill>
              </a:rPr>
              <a:t>NAME “[” INTEGER “]” “[” INTEGER “]”)</a:t>
            </a:r>
            <a:r>
              <a:rPr lang="en-US" altLang="ja-JP" sz="2800" dirty="0"/>
              <a:t> </a:t>
            </a:r>
            <a:r>
              <a:rPr lang="ja-JP" altLang="en-US" sz="2000" dirty="0">
                <a:solidFill>
                  <a:srgbClr val="FFFF66"/>
                </a:solidFill>
              </a:rPr>
              <a:t>(拡張課題)</a:t>
            </a:r>
            <a:endParaRPr lang="en-US" altLang="ja-JP" sz="2000" dirty="0">
              <a:solidFill>
                <a:srgbClr val="FFFF66"/>
              </a:solidFill>
            </a:endParaRPr>
          </a:p>
        </p:txBody>
      </p:sp>
      <p:sp>
        <p:nvSpPr>
          <p:cNvPr id="257032" name="AutoShape 8"/>
          <p:cNvSpPr>
            <a:spLocks noChangeArrowheads="1"/>
          </p:cNvSpPr>
          <p:nvPr/>
        </p:nvSpPr>
        <p:spPr bwMode="auto">
          <a:xfrm>
            <a:off x="4743209" y="5474565"/>
            <a:ext cx="1143000" cy="381000"/>
          </a:xfrm>
          <a:prstGeom prst="wedgeRoundRectCallout">
            <a:avLst>
              <a:gd name="adj1" fmla="val -27639"/>
              <a:gd name="adj2" fmla="val -10125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000" dirty="0"/>
              <a:t>再帰</a:t>
            </a:r>
          </a:p>
        </p:txBody>
      </p:sp>
    </p:spTree>
    <p:extLst>
      <p:ext uri="{BB962C8B-B14F-4D97-AF65-F5344CB8AC3E}">
        <p14:creationId xmlns:p14="http://schemas.microsoft.com/office/powerpoint/2010/main" val="4703084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7029"/>
                                        </p:tgtEl>
                                        <p:attrNameLst>
                                          <p:attrName>style.visibility</p:attrName>
                                        </p:attrNameLst>
                                      </p:cBhvr>
                                      <p:to>
                                        <p:strVal val="visible"/>
                                      </p:to>
                                    </p:set>
                                    <p:animEffect transition="in" filter="checkerboard(across)">
                                      <p:cBhvr>
                                        <p:cTn id="7" dur="500"/>
                                        <p:tgtEl>
                                          <p:spTgt spid="257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7032"/>
                                        </p:tgtEl>
                                        <p:attrNameLst>
                                          <p:attrName>style.visibility</p:attrName>
                                        </p:attrNameLst>
                                      </p:cBhvr>
                                      <p:to>
                                        <p:strVal val="visible"/>
                                      </p:to>
                                    </p:set>
                                    <p:animEffect transition="in" filter="checkerboard(across)">
                                      <p:cBhvr>
                                        <p:cTn id="12" dur="500"/>
                                        <p:tgtEl>
                                          <p:spTgt spid="2570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7031"/>
                                        </p:tgtEl>
                                        <p:attrNameLst>
                                          <p:attrName>style.visibility</p:attrName>
                                        </p:attrNameLst>
                                      </p:cBhvr>
                                      <p:to>
                                        <p:strVal val="visible"/>
                                      </p:to>
                                    </p:set>
                                    <p:animEffect transition="in" filter="checkerboard(across)">
                                      <p:cBhvr>
                                        <p:cTn id="17" dur="500"/>
                                        <p:tgtEl>
                                          <p:spTgt spid="2570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57028"/>
                                        </p:tgtEl>
                                        <p:attrNameLst>
                                          <p:attrName>style.visibility</p:attrName>
                                        </p:attrNameLst>
                                      </p:cBhvr>
                                      <p:to>
                                        <p:strVal val="visible"/>
                                      </p:to>
                                    </p:set>
                                    <p:animEffect transition="in" filter="checkerboard(across)">
                                      <p:cBhvr>
                                        <p:cTn id="22" dur="500"/>
                                        <p:tgtEl>
                                          <p:spTgt spid="257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autoUpdateAnimBg="0"/>
      <p:bldP spid="257029" grpId="0" animBg="1" autoUpdateAnimBg="0"/>
      <p:bldP spid="257031" grpId="0" autoUpdateAnimBg="0"/>
      <p:bldP spid="257032"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0"/>
            <a:ext cx="7467600" cy="762000"/>
          </a:xfrm>
        </p:spPr>
        <p:txBody>
          <a:bodyPr/>
          <a:lstStyle/>
          <a:p>
            <a:pPr>
              <a:defRPr/>
            </a:pPr>
            <a:r>
              <a:rPr lang="ja-JP" altLang="en-US" dirty="0">
                <a:effectLst/>
              </a:rPr>
              <a:t>左括り出し</a:t>
            </a:r>
            <a:endParaRPr lang="ja-JP" altLang="en-US" dirty="0"/>
          </a:p>
        </p:txBody>
      </p:sp>
      <p:sp>
        <p:nvSpPr>
          <p:cNvPr id="3" name="Text Box 4"/>
          <p:cNvSpPr txBox="1">
            <a:spLocks noChangeArrowheads="1"/>
          </p:cNvSpPr>
          <p:nvPr/>
        </p:nvSpPr>
        <p:spPr bwMode="auto">
          <a:xfrm>
            <a:off x="1220788" y="1128713"/>
            <a:ext cx="71008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a:t>&lt;</a:t>
            </a:r>
            <a:r>
              <a:rPr lang="en-US" altLang="ja-JP"/>
              <a:t>E&gt; ::=</a:t>
            </a:r>
            <a:r>
              <a:rPr lang="ja-JP" altLang="en-US"/>
              <a:t> </a:t>
            </a:r>
            <a:r>
              <a:rPr lang="en-US" altLang="ja-JP"/>
              <a:t>&lt;T&gt; “+” &lt;E&gt; | &lt;T&gt; “-” &lt;E&gt; | &lt;T&gt;</a:t>
            </a:r>
          </a:p>
        </p:txBody>
      </p:sp>
      <p:sp>
        <p:nvSpPr>
          <p:cNvPr id="244766" name="テキスト ボックス 33"/>
          <p:cNvSpPr txBox="1">
            <a:spLocks noChangeArrowheads="1"/>
          </p:cNvSpPr>
          <p:nvPr/>
        </p:nvSpPr>
        <p:spPr bwMode="auto">
          <a:xfrm>
            <a:off x="4667250" y="3130550"/>
            <a:ext cx="3559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a:t>非決定性有限オートマトン</a:t>
            </a:r>
          </a:p>
        </p:txBody>
      </p:sp>
      <p:sp>
        <p:nvSpPr>
          <p:cNvPr id="244786" name="テキスト ボックス 59"/>
          <p:cNvSpPr txBox="1">
            <a:spLocks noChangeArrowheads="1"/>
          </p:cNvSpPr>
          <p:nvPr/>
        </p:nvSpPr>
        <p:spPr bwMode="auto">
          <a:xfrm>
            <a:off x="4670425" y="6153150"/>
            <a:ext cx="325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a:t>決定性有限オートマトン</a:t>
            </a:r>
          </a:p>
        </p:txBody>
      </p:sp>
      <p:grpSp>
        <p:nvGrpSpPr>
          <p:cNvPr id="244823" name="Group 87"/>
          <p:cNvGrpSpPr>
            <a:grpSpLocks/>
          </p:cNvGrpSpPr>
          <p:nvPr/>
        </p:nvGrpSpPr>
        <p:grpSpPr bwMode="auto">
          <a:xfrm>
            <a:off x="1038225" y="1692275"/>
            <a:ext cx="5657850" cy="3033713"/>
            <a:chOff x="654" y="1066"/>
            <a:chExt cx="3564" cy="1911"/>
          </a:xfrm>
        </p:grpSpPr>
        <p:sp>
          <p:nvSpPr>
            <p:cNvPr id="4" name="Text Box 4"/>
            <p:cNvSpPr txBox="1">
              <a:spLocks noChangeArrowheads="1"/>
            </p:cNvSpPr>
            <p:nvPr/>
          </p:nvSpPr>
          <p:spPr bwMode="auto">
            <a:xfrm>
              <a:off x="782" y="2305"/>
              <a:ext cx="3436"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&lt;</a:t>
              </a:r>
              <a:r>
                <a:rPr lang="en-US" altLang="ja-JP"/>
                <a:t>E&gt; ::=</a:t>
              </a:r>
              <a:r>
                <a:rPr lang="ja-JP" altLang="en-US"/>
                <a:t> </a:t>
              </a:r>
              <a:r>
                <a:rPr lang="en-US" altLang="ja-JP"/>
                <a:t>&lt;T&gt; &lt;E’&gt;</a:t>
              </a:r>
              <a:endParaRPr lang="en-US" altLang="ja-JP">
                <a:solidFill>
                  <a:srgbClr val="FF99FF"/>
                </a:solidFill>
              </a:endParaRPr>
            </a:p>
            <a:p>
              <a:pPr algn="l" eaLnBrk="1" hangingPunct="1"/>
              <a:r>
                <a:rPr lang="ja-JP" altLang="en-US"/>
                <a:t>&lt;</a:t>
              </a:r>
              <a:r>
                <a:rPr lang="en-US" altLang="ja-JP"/>
                <a:t>E’&gt; ::= “+” &lt;E&gt; | “-” &lt;E&gt; | ε </a:t>
              </a:r>
            </a:p>
          </p:txBody>
        </p:sp>
        <p:sp>
          <p:nvSpPr>
            <p:cNvPr id="63" name="下矢印 62"/>
            <p:cNvSpPr/>
            <p:nvPr/>
          </p:nvSpPr>
          <p:spPr bwMode="auto">
            <a:xfrm>
              <a:off x="654" y="1066"/>
              <a:ext cx="289" cy="1315"/>
            </a:xfrm>
            <a:prstGeom prst="downArrow">
              <a:avLst/>
            </a:prstGeom>
            <a:noFill/>
            <a:ln w="9525" cap="flat" cmpd="sng" algn="ctr">
              <a:solidFill>
                <a:schemeClr val="tx1"/>
              </a:solidFill>
              <a:prstDash val="solid"/>
              <a:round/>
              <a:headEnd type="none" w="med" len="med"/>
              <a:tailEnd type="none" w="med" len="med"/>
            </a:ln>
            <a:effectLst/>
          </p:spPr>
          <p:txBody>
            <a:bodyPr vert="eaVert" anchor="ctr"/>
            <a:lstStyle/>
            <a:p>
              <a:pPr algn="ctr">
                <a:defRPr/>
              </a:pPr>
              <a:r>
                <a:rPr lang="ja-JP" altLang="en-US" sz="2000" dirty="0">
                  <a:effectLst>
                    <a:outerShdw blurRad="38100" dist="38100" dir="2700000" algn="tl">
                      <a:srgbClr val="000000">
                        <a:alpha val="43137"/>
                      </a:srgbClr>
                    </a:outerShdw>
                  </a:effectLst>
                </a:rPr>
                <a:t>左括り出し</a:t>
              </a:r>
            </a:p>
          </p:txBody>
        </p:sp>
      </p:grpSp>
      <p:grpSp>
        <p:nvGrpSpPr>
          <p:cNvPr id="244821" name="Group 85"/>
          <p:cNvGrpSpPr>
            <a:grpSpLocks/>
          </p:cNvGrpSpPr>
          <p:nvPr/>
        </p:nvGrpSpPr>
        <p:grpSpPr bwMode="auto">
          <a:xfrm>
            <a:off x="2133600" y="1676400"/>
            <a:ext cx="5029200" cy="1981200"/>
            <a:chOff x="1344" y="1056"/>
            <a:chExt cx="3168" cy="1248"/>
          </a:xfrm>
        </p:grpSpPr>
        <p:sp>
          <p:nvSpPr>
            <p:cNvPr id="6" name="円/楕円 4"/>
            <p:cNvSpPr/>
            <p:nvPr/>
          </p:nvSpPr>
          <p:spPr bwMode="auto">
            <a:xfrm>
              <a:off x="1344" y="1536"/>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43" name="テキスト ボックス 7"/>
            <p:cNvSpPr txBox="1">
              <a:spLocks noChangeArrowheads="1"/>
            </p:cNvSpPr>
            <p:nvPr/>
          </p:nvSpPr>
          <p:spPr bwMode="auto">
            <a:xfrm>
              <a:off x="1776" y="1488"/>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&lt;T&gt;</a:t>
              </a:r>
              <a:endParaRPr lang="ja-JP" altLang="en-US" sz="2400"/>
            </a:p>
          </p:txBody>
        </p:sp>
        <p:sp>
          <p:nvSpPr>
            <p:cNvPr id="7" name="円/楕円 9"/>
            <p:cNvSpPr/>
            <p:nvPr/>
          </p:nvSpPr>
          <p:spPr bwMode="auto">
            <a:xfrm>
              <a:off x="2352" y="1536"/>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46" name="テキスト ボックス 11"/>
            <p:cNvSpPr txBox="1">
              <a:spLocks noChangeArrowheads="1"/>
            </p:cNvSpPr>
            <p:nvPr/>
          </p:nvSpPr>
          <p:spPr bwMode="auto">
            <a:xfrm>
              <a:off x="1776" y="1248"/>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&lt;T&gt;</a:t>
              </a:r>
              <a:endParaRPr lang="ja-JP" altLang="en-US" sz="2400"/>
            </a:p>
          </p:txBody>
        </p:sp>
        <p:sp>
          <p:nvSpPr>
            <p:cNvPr id="13" name="円/楕円 12"/>
            <p:cNvSpPr/>
            <p:nvPr/>
          </p:nvSpPr>
          <p:spPr bwMode="auto">
            <a:xfrm>
              <a:off x="2352" y="110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49" name="テキスト ボックス 14"/>
            <p:cNvSpPr txBox="1">
              <a:spLocks noChangeArrowheads="1"/>
            </p:cNvSpPr>
            <p:nvPr/>
          </p:nvSpPr>
          <p:spPr bwMode="auto">
            <a:xfrm>
              <a:off x="1776" y="1728"/>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&lt;T&gt;</a:t>
              </a:r>
              <a:endParaRPr lang="ja-JP" altLang="en-US" sz="2400"/>
            </a:p>
          </p:txBody>
        </p:sp>
        <p:sp>
          <p:nvSpPr>
            <p:cNvPr id="16" name="円/楕円 15"/>
            <p:cNvSpPr/>
            <p:nvPr/>
          </p:nvSpPr>
          <p:spPr bwMode="auto">
            <a:xfrm>
              <a:off x="2352" y="1968"/>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52" name="テキスト ボックス 19"/>
            <p:cNvSpPr txBox="1">
              <a:spLocks noChangeArrowheads="1"/>
            </p:cNvSpPr>
            <p:nvPr/>
          </p:nvSpPr>
          <p:spPr bwMode="auto">
            <a:xfrm>
              <a:off x="2784" y="1056"/>
              <a:ext cx="394"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a:t>
              </a:r>
              <a:endParaRPr lang="ja-JP" altLang="en-US" sz="2400"/>
            </a:p>
          </p:txBody>
        </p:sp>
        <p:sp>
          <p:nvSpPr>
            <p:cNvPr id="8" name="円/楕円 20"/>
            <p:cNvSpPr/>
            <p:nvPr/>
          </p:nvSpPr>
          <p:spPr bwMode="auto">
            <a:xfrm>
              <a:off x="3264" y="110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55" name="テキスト ボックス 22"/>
            <p:cNvSpPr txBox="1">
              <a:spLocks noChangeArrowheads="1"/>
            </p:cNvSpPr>
            <p:nvPr/>
          </p:nvSpPr>
          <p:spPr bwMode="auto">
            <a:xfrm>
              <a:off x="2784" y="1488"/>
              <a:ext cx="350"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a:t>
              </a:r>
              <a:endParaRPr lang="ja-JP" altLang="en-US" sz="2400"/>
            </a:p>
          </p:txBody>
        </p:sp>
        <p:sp>
          <p:nvSpPr>
            <p:cNvPr id="9" name="円/楕円 23"/>
            <p:cNvSpPr/>
            <p:nvPr/>
          </p:nvSpPr>
          <p:spPr bwMode="auto">
            <a:xfrm>
              <a:off x="3264" y="1536"/>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58" name="テキスト ボックス 25"/>
            <p:cNvSpPr txBox="1">
              <a:spLocks noChangeArrowheads="1"/>
            </p:cNvSpPr>
            <p:nvPr/>
          </p:nvSpPr>
          <p:spPr bwMode="auto">
            <a:xfrm>
              <a:off x="3648" y="1056"/>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&lt;E&gt;</a:t>
              </a:r>
              <a:endParaRPr lang="ja-JP" altLang="en-US" sz="2400"/>
            </a:p>
          </p:txBody>
        </p:sp>
        <p:sp>
          <p:nvSpPr>
            <p:cNvPr id="11" name="円/楕円 26"/>
            <p:cNvSpPr/>
            <p:nvPr/>
          </p:nvSpPr>
          <p:spPr bwMode="auto">
            <a:xfrm>
              <a:off x="4176" y="110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61" name="テキスト ボックス 28"/>
            <p:cNvSpPr txBox="1">
              <a:spLocks noChangeArrowheads="1"/>
            </p:cNvSpPr>
            <p:nvPr/>
          </p:nvSpPr>
          <p:spPr bwMode="auto">
            <a:xfrm>
              <a:off x="3648" y="1488"/>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&lt;E&gt;</a:t>
              </a:r>
              <a:endParaRPr lang="ja-JP" altLang="en-US" sz="2400" dirty="0"/>
            </a:p>
          </p:txBody>
        </p:sp>
        <p:sp>
          <p:nvSpPr>
            <p:cNvPr id="12" name="円/楕円 29"/>
            <p:cNvSpPr/>
            <p:nvPr/>
          </p:nvSpPr>
          <p:spPr bwMode="auto">
            <a:xfrm>
              <a:off x="4176" y="1536"/>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4" name="円/楕円 30"/>
            <p:cNvSpPr/>
            <p:nvPr/>
          </p:nvSpPr>
          <p:spPr bwMode="auto">
            <a:xfrm>
              <a:off x="4224" y="1152"/>
              <a:ext cx="240" cy="245"/>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5" name="円/楕円 31"/>
            <p:cNvSpPr/>
            <p:nvPr/>
          </p:nvSpPr>
          <p:spPr bwMode="auto">
            <a:xfrm>
              <a:off x="4224" y="1584"/>
              <a:ext cx="239" cy="240"/>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7" name="円/楕円 32"/>
            <p:cNvSpPr/>
            <p:nvPr/>
          </p:nvSpPr>
          <p:spPr bwMode="auto">
            <a:xfrm>
              <a:off x="2400" y="2016"/>
              <a:ext cx="240" cy="240"/>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88" name="Line 52"/>
            <p:cNvSpPr>
              <a:spLocks noChangeShapeType="1"/>
            </p:cNvSpPr>
            <p:nvPr/>
          </p:nvSpPr>
          <p:spPr bwMode="auto">
            <a:xfrm>
              <a:off x="3600" y="172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789" name="Line 53"/>
            <p:cNvSpPr>
              <a:spLocks noChangeShapeType="1"/>
            </p:cNvSpPr>
            <p:nvPr/>
          </p:nvSpPr>
          <p:spPr bwMode="auto">
            <a:xfrm>
              <a:off x="3600" y="1296"/>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790" name="Line 54"/>
            <p:cNvSpPr>
              <a:spLocks noChangeShapeType="1"/>
            </p:cNvSpPr>
            <p:nvPr/>
          </p:nvSpPr>
          <p:spPr bwMode="auto">
            <a:xfrm>
              <a:off x="2688" y="1728"/>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791" name="Line 55"/>
            <p:cNvSpPr>
              <a:spLocks noChangeShapeType="1"/>
            </p:cNvSpPr>
            <p:nvPr/>
          </p:nvSpPr>
          <p:spPr bwMode="auto">
            <a:xfrm>
              <a:off x="2688" y="1296"/>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793" name="Line 57"/>
            <p:cNvSpPr>
              <a:spLocks noChangeShapeType="1"/>
            </p:cNvSpPr>
            <p:nvPr/>
          </p:nvSpPr>
          <p:spPr bwMode="auto">
            <a:xfrm>
              <a:off x="1680" y="1728"/>
              <a:ext cx="6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794" name="Line 58"/>
            <p:cNvSpPr>
              <a:spLocks noChangeShapeType="1"/>
            </p:cNvSpPr>
            <p:nvPr/>
          </p:nvSpPr>
          <p:spPr bwMode="auto">
            <a:xfrm flipV="1">
              <a:off x="1632" y="1344"/>
              <a:ext cx="72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795" name="Line 59"/>
            <p:cNvSpPr>
              <a:spLocks noChangeShapeType="1"/>
            </p:cNvSpPr>
            <p:nvPr/>
          </p:nvSpPr>
          <p:spPr bwMode="auto">
            <a:xfrm>
              <a:off x="1632" y="1824"/>
              <a:ext cx="720"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44822" name="Group 86"/>
          <p:cNvGrpSpPr>
            <a:grpSpLocks/>
          </p:cNvGrpSpPr>
          <p:nvPr/>
        </p:nvGrpSpPr>
        <p:grpSpPr bwMode="auto">
          <a:xfrm>
            <a:off x="2286000" y="4800600"/>
            <a:ext cx="5029200" cy="1295400"/>
            <a:chOff x="1440" y="3024"/>
            <a:chExt cx="3168" cy="816"/>
          </a:xfrm>
        </p:grpSpPr>
        <p:sp>
          <p:nvSpPr>
            <p:cNvPr id="5" name="円/楕円 4"/>
            <p:cNvSpPr/>
            <p:nvPr/>
          </p:nvSpPr>
          <p:spPr bwMode="auto">
            <a:xfrm>
              <a:off x="1440" y="331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797" name="テキスト ボックス 7"/>
            <p:cNvSpPr txBox="1">
              <a:spLocks noChangeArrowheads="1"/>
            </p:cNvSpPr>
            <p:nvPr/>
          </p:nvSpPr>
          <p:spPr bwMode="auto">
            <a:xfrm>
              <a:off x="1824" y="3264"/>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&lt;T&gt;</a:t>
              </a:r>
              <a:endParaRPr lang="ja-JP" altLang="en-US" sz="2400" dirty="0"/>
            </a:p>
          </p:txBody>
        </p:sp>
        <p:sp>
          <p:nvSpPr>
            <p:cNvPr id="10" name="円/楕円 9"/>
            <p:cNvSpPr/>
            <p:nvPr/>
          </p:nvSpPr>
          <p:spPr bwMode="auto">
            <a:xfrm>
              <a:off x="2352" y="331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803" name="テキスト ボックス 19"/>
            <p:cNvSpPr txBox="1">
              <a:spLocks noChangeArrowheads="1"/>
            </p:cNvSpPr>
            <p:nvPr/>
          </p:nvSpPr>
          <p:spPr bwMode="auto">
            <a:xfrm>
              <a:off x="2784" y="3120"/>
              <a:ext cx="394"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a:t>
              </a:r>
              <a:endParaRPr lang="ja-JP" altLang="en-US" sz="2400"/>
            </a:p>
          </p:txBody>
        </p:sp>
        <p:sp>
          <p:nvSpPr>
            <p:cNvPr id="21" name="円/楕円 20"/>
            <p:cNvSpPr/>
            <p:nvPr/>
          </p:nvSpPr>
          <p:spPr bwMode="auto">
            <a:xfrm>
              <a:off x="3360" y="307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805" name="テキスト ボックス 22"/>
            <p:cNvSpPr txBox="1">
              <a:spLocks noChangeArrowheads="1"/>
            </p:cNvSpPr>
            <p:nvPr/>
          </p:nvSpPr>
          <p:spPr bwMode="auto">
            <a:xfrm>
              <a:off x="2784" y="3408"/>
              <a:ext cx="350"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a:t>
              </a:r>
              <a:endParaRPr lang="ja-JP" altLang="en-US" sz="2400"/>
            </a:p>
          </p:txBody>
        </p:sp>
        <p:sp>
          <p:nvSpPr>
            <p:cNvPr id="24" name="円/楕円 23"/>
            <p:cNvSpPr/>
            <p:nvPr/>
          </p:nvSpPr>
          <p:spPr bwMode="auto">
            <a:xfrm>
              <a:off x="3360" y="350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807" name="テキスト ボックス 25"/>
            <p:cNvSpPr txBox="1">
              <a:spLocks noChangeArrowheads="1"/>
            </p:cNvSpPr>
            <p:nvPr/>
          </p:nvSpPr>
          <p:spPr bwMode="auto">
            <a:xfrm>
              <a:off x="3744" y="3024"/>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&lt;E&gt;</a:t>
              </a:r>
              <a:endParaRPr lang="ja-JP" altLang="en-US" sz="2400"/>
            </a:p>
          </p:txBody>
        </p:sp>
        <p:sp>
          <p:nvSpPr>
            <p:cNvPr id="27" name="円/楕円 26"/>
            <p:cNvSpPr/>
            <p:nvPr/>
          </p:nvSpPr>
          <p:spPr bwMode="auto">
            <a:xfrm>
              <a:off x="4272" y="307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809" name="テキスト ボックス 28"/>
            <p:cNvSpPr txBox="1">
              <a:spLocks noChangeArrowheads="1"/>
            </p:cNvSpPr>
            <p:nvPr/>
          </p:nvSpPr>
          <p:spPr bwMode="auto">
            <a:xfrm>
              <a:off x="3744" y="3456"/>
              <a:ext cx="449" cy="288"/>
            </a:xfrm>
            <a:prstGeom prst="rect">
              <a:avLst/>
            </a:prstGeom>
            <a:noFill/>
            <a:ln w="190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&lt;E&gt;</a:t>
              </a:r>
              <a:endParaRPr lang="ja-JP" altLang="en-US" sz="2400"/>
            </a:p>
          </p:txBody>
        </p:sp>
        <p:sp>
          <p:nvSpPr>
            <p:cNvPr id="30" name="円/楕円 29"/>
            <p:cNvSpPr/>
            <p:nvPr/>
          </p:nvSpPr>
          <p:spPr bwMode="auto">
            <a:xfrm>
              <a:off x="4272" y="350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31" name="円/楕円 30"/>
            <p:cNvSpPr/>
            <p:nvPr/>
          </p:nvSpPr>
          <p:spPr bwMode="auto">
            <a:xfrm>
              <a:off x="4320" y="3120"/>
              <a:ext cx="240" cy="240"/>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32" name="円/楕円 31"/>
            <p:cNvSpPr/>
            <p:nvPr/>
          </p:nvSpPr>
          <p:spPr bwMode="auto">
            <a:xfrm>
              <a:off x="4320" y="3552"/>
              <a:ext cx="239" cy="240"/>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33" name="円/楕円 32"/>
            <p:cNvSpPr/>
            <p:nvPr/>
          </p:nvSpPr>
          <p:spPr bwMode="auto">
            <a:xfrm>
              <a:off x="2400" y="3360"/>
              <a:ext cx="240" cy="240"/>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4814" name="Line 78"/>
            <p:cNvSpPr>
              <a:spLocks noChangeShapeType="1"/>
            </p:cNvSpPr>
            <p:nvPr/>
          </p:nvSpPr>
          <p:spPr bwMode="auto">
            <a:xfrm>
              <a:off x="3696" y="3696"/>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815" name="Line 79"/>
            <p:cNvSpPr>
              <a:spLocks noChangeShapeType="1"/>
            </p:cNvSpPr>
            <p:nvPr/>
          </p:nvSpPr>
          <p:spPr bwMode="auto">
            <a:xfrm>
              <a:off x="3696" y="326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816" name="Line 80"/>
            <p:cNvSpPr>
              <a:spLocks noChangeShapeType="1"/>
            </p:cNvSpPr>
            <p:nvPr/>
          </p:nvSpPr>
          <p:spPr bwMode="auto">
            <a:xfrm>
              <a:off x="2688" y="3552"/>
              <a:ext cx="672"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817" name="Line 81"/>
            <p:cNvSpPr>
              <a:spLocks noChangeShapeType="1"/>
            </p:cNvSpPr>
            <p:nvPr/>
          </p:nvSpPr>
          <p:spPr bwMode="auto">
            <a:xfrm flipV="1">
              <a:off x="2688" y="3264"/>
              <a:ext cx="672" cy="144"/>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4818" name="Line 82"/>
            <p:cNvSpPr>
              <a:spLocks noChangeShapeType="1"/>
            </p:cNvSpPr>
            <p:nvPr/>
          </p:nvSpPr>
          <p:spPr bwMode="auto">
            <a:xfrm>
              <a:off x="1776" y="3504"/>
              <a:ext cx="5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4821"/>
                                        </p:tgtEl>
                                        <p:attrNameLst>
                                          <p:attrName>style.visibility</p:attrName>
                                        </p:attrNameLst>
                                      </p:cBhvr>
                                      <p:to>
                                        <p:strVal val="visible"/>
                                      </p:to>
                                    </p:set>
                                    <p:animEffect transition="in" filter="wipe(left)">
                                      <p:cBhvr>
                                        <p:cTn id="7" dur="500"/>
                                        <p:tgtEl>
                                          <p:spTgt spid="2448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4766"/>
                                        </p:tgtEl>
                                        <p:attrNameLst>
                                          <p:attrName>style.visibility</p:attrName>
                                        </p:attrNameLst>
                                      </p:cBhvr>
                                      <p:to>
                                        <p:strVal val="visible"/>
                                      </p:to>
                                    </p:set>
                                    <p:animEffect transition="in" filter="checkerboard(across)">
                                      <p:cBhvr>
                                        <p:cTn id="12" dur="500"/>
                                        <p:tgtEl>
                                          <p:spTgt spid="2447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44823"/>
                                        </p:tgtEl>
                                        <p:attrNameLst>
                                          <p:attrName>style.visibility</p:attrName>
                                        </p:attrNameLst>
                                      </p:cBhvr>
                                      <p:to>
                                        <p:strVal val="visible"/>
                                      </p:to>
                                    </p:set>
                                    <p:animEffect transition="in" filter="wipe(up)">
                                      <p:cBhvr>
                                        <p:cTn id="17" dur="500"/>
                                        <p:tgtEl>
                                          <p:spTgt spid="2448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4822"/>
                                        </p:tgtEl>
                                        <p:attrNameLst>
                                          <p:attrName>style.visibility</p:attrName>
                                        </p:attrNameLst>
                                      </p:cBhvr>
                                      <p:to>
                                        <p:strVal val="visible"/>
                                      </p:to>
                                    </p:set>
                                    <p:animEffect transition="in" filter="wipe(left)">
                                      <p:cBhvr>
                                        <p:cTn id="22" dur="500"/>
                                        <p:tgtEl>
                                          <p:spTgt spid="2448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4786"/>
                                        </p:tgtEl>
                                        <p:attrNameLst>
                                          <p:attrName>style.visibility</p:attrName>
                                        </p:attrNameLst>
                                      </p:cBhvr>
                                      <p:to>
                                        <p:strVal val="visible"/>
                                      </p:to>
                                    </p:set>
                                    <p:animEffect transition="in" filter="checkerboard(across)">
                                      <p:cBhvr>
                                        <p:cTn id="27" dur="500"/>
                                        <p:tgtEl>
                                          <p:spTgt spid="244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66" grpId="0" autoUpdateAnimBg="0"/>
      <p:bldP spid="244786"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左括り出しとバックトラック</a:t>
            </a:r>
          </a:p>
        </p:txBody>
      </p:sp>
      <p:sp>
        <p:nvSpPr>
          <p:cNvPr id="231427" name="Rectangle 3"/>
          <p:cNvSpPr>
            <a:spLocks noGrp="1" noChangeArrowheads="1"/>
          </p:cNvSpPr>
          <p:nvPr>
            <p:ph type="body" idx="1"/>
          </p:nvPr>
        </p:nvSpPr>
        <p:spPr>
          <a:xfrm>
            <a:off x="1066800" y="1752600"/>
            <a:ext cx="7543800" cy="1295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バックトラックが無くせるとは限らない</a:t>
            </a:r>
          </a:p>
          <a:p>
            <a:pPr lvl="1"/>
            <a:r>
              <a:rPr lang="ja-JP" altLang="en-US">
                <a:effectLst/>
              </a:rPr>
              <a:t>本質的に後戻りが必要な文法が存在</a:t>
            </a:r>
          </a:p>
        </p:txBody>
      </p:sp>
      <p:sp>
        <p:nvSpPr>
          <p:cNvPr id="231428" name="Text Box 4"/>
          <p:cNvSpPr txBox="1">
            <a:spLocks noChangeArrowheads="1"/>
          </p:cNvSpPr>
          <p:nvPr/>
        </p:nvSpPr>
        <p:spPr bwMode="auto">
          <a:xfrm>
            <a:off x="1066800" y="3200400"/>
            <a:ext cx="39100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a:t>例 </a:t>
            </a:r>
            <a:r>
              <a:rPr lang="en-US" altLang="ja-JP"/>
              <a:t>S</a:t>
            </a:r>
            <a:r>
              <a:rPr lang="ja-JP" altLang="en-US"/>
              <a:t>→</a:t>
            </a:r>
            <a:r>
              <a:rPr lang="en-US" altLang="ja-JP"/>
              <a:t>aBcd, B</a:t>
            </a:r>
            <a:r>
              <a:rPr lang="ja-JP" altLang="en-US"/>
              <a:t>→</a:t>
            </a:r>
            <a:r>
              <a:rPr lang="en-US" altLang="ja-JP"/>
              <a:t>bc | b</a:t>
            </a:r>
          </a:p>
        </p:txBody>
      </p:sp>
      <p:grpSp>
        <p:nvGrpSpPr>
          <p:cNvPr id="231432" name="Group 8"/>
          <p:cNvGrpSpPr>
            <a:grpSpLocks/>
          </p:cNvGrpSpPr>
          <p:nvPr/>
        </p:nvGrpSpPr>
        <p:grpSpPr bwMode="auto">
          <a:xfrm>
            <a:off x="1538288" y="3790950"/>
            <a:ext cx="4926012" cy="1112838"/>
            <a:chOff x="960" y="2736"/>
            <a:chExt cx="3103" cy="701"/>
          </a:xfrm>
        </p:grpSpPr>
        <p:sp>
          <p:nvSpPr>
            <p:cNvPr id="231429" name="Text Box 5"/>
            <p:cNvSpPr txBox="1">
              <a:spLocks noChangeArrowheads="1"/>
            </p:cNvSpPr>
            <p:nvPr/>
          </p:nvSpPr>
          <p:spPr bwMode="auto">
            <a:xfrm>
              <a:off x="960" y="3072"/>
              <a:ext cx="3103"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S</a:t>
              </a:r>
              <a:r>
                <a:rPr lang="ja-JP" altLang="en-US"/>
                <a:t>→</a:t>
              </a:r>
              <a:r>
                <a:rPr lang="en-US" altLang="ja-JP"/>
                <a:t>aBcd, B</a:t>
              </a:r>
              <a:r>
                <a:rPr lang="ja-JP" altLang="en-US"/>
                <a:t>→</a:t>
              </a:r>
              <a:r>
                <a:rPr lang="en-US" altLang="ja-JP"/>
                <a:t>bB’ B’</a:t>
              </a:r>
              <a:r>
                <a:rPr lang="ja-JP" altLang="en-US"/>
                <a:t>→</a:t>
              </a:r>
              <a:r>
                <a:rPr lang="en-US" altLang="ja-JP"/>
                <a:t>c | ε</a:t>
              </a:r>
            </a:p>
          </p:txBody>
        </p:sp>
        <p:sp>
          <p:nvSpPr>
            <p:cNvPr id="231430" name="AutoShape 6"/>
            <p:cNvSpPr>
              <a:spLocks noChangeArrowheads="1"/>
            </p:cNvSpPr>
            <p:nvPr/>
          </p:nvSpPr>
          <p:spPr bwMode="auto">
            <a:xfrm>
              <a:off x="2352" y="2736"/>
              <a:ext cx="336"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31431" name="Text Box 7"/>
            <p:cNvSpPr txBox="1">
              <a:spLocks noChangeArrowheads="1"/>
            </p:cNvSpPr>
            <p:nvPr/>
          </p:nvSpPr>
          <p:spPr bwMode="auto">
            <a:xfrm>
              <a:off x="2688" y="2784"/>
              <a:ext cx="8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左括り出し</a:t>
              </a:r>
            </a:p>
          </p:txBody>
        </p:sp>
      </p:grpSp>
      <p:sp>
        <p:nvSpPr>
          <p:cNvPr id="231433" name="Text Box 9"/>
          <p:cNvSpPr txBox="1">
            <a:spLocks noChangeArrowheads="1"/>
          </p:cNvSpPr>
          <p:nvPr/>
        </p:nvSpPr>
        <p:spPr bwMode="auto">
          <a:xfrm>
            <a:off x="838200" y="4953000"/>
            <a:ext cx="949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abcd</a:t>
            </a:r>
          </a:p>
        </p:txBody>
      </p:sp>
      <p:sp>
        <p:nvSpPr>
          <p:cNvPr id="231434" name="Text Box 10"/>
          <p:cNvSpPr txBox="1">
            <a:spLocks noChangeArrowheads="1"/>
          </p:cNvSpPr>
          <p:nvPr/>
        </p:nvSpPr>
        <p:spPr bwMode="auto">
          <a:xfrm>
            <a:off x="1981200" y="4953000"/>
            <a:ext cx="1664536"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solidFill>
                  <a:srgbClr val="FFFF99"/>
                </a:solidFill>
              </a:rPr>
              <a:t>S</a:t>
            </a:r>
            <a:r>
              <a:rPr lang="ja-JP" altLang="en-US" dirty="0"/>
              <a:t>→</a:t>
            </a:r>
            <a:r>
              <a:rPr lang="en-US" altLang="ja-JP" dirty="0" err="1">
                <a:solidFill>
                  <a:srgbClr val="FFFF99"/>
                </a:solidFill>
              </a:rPr>
              <a:t>aBcd</a:t>
            </a:r>
            <a:endParaRPr lang="en-US" altLang="ja-JP" dirty="0">
              <a:solidFill>
                <a:srgbClr val="FFFF99"/>
              </a:solidFill>
            </a:endParaRPr>
          </a:p>
        </p:txBody>
      </p:sp>
      <p:sp>
        <p:nvSpPr>
          <p:cNvPr id="231435" name="Text Box 11"/>
          <p:cNvSpPr txBox="1">
            <a:spLocks noChangeArrowheads="1"/>
          </p:cNvSpPr>
          <p:nvPr/>
        </p:nvSpPr>
        <p:spPr bwMode="auto">
          <a:xfrm>
            <a:off x="2590800" y="5410200"/>
            <a:ext cx="2623132"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err="1"/>
              <a:t>a</a:t>
            </a:r>
            <a:r>
              <a:rPr lang="en-US" altLang="ja-JP" dirty="0" err="1">
                <a:solidFill>
                  <a:srgbClr val="FFFF99"/>
                </a:solidFill>
              </a:rPr>
              <a:t>B</a:t>
            </a:r>
            <a:r>
              <a:rPr lang="en-US" altLang="ja-JP" dirty="0" err="1"/>
              <a:t>cd</a:t>
            </a:r>
            <a:r>
              <a:rPr lang="ja-JP" altLang="en-US" dirty="0"/>
              <a:t>→</a:t>
            </a:r>
            <a:r>
              <a:rPr lang="en-US" altLang="ja-JP" dirty="0" err="1"/>
              <a:t>a</a:t>
            </a:r>
            <a:r>
              <a:rPr lang="en-US" altLang="ja-JP" dirty="0" err="1">
                <a:solidFill>
                  <a:srgbClr val="FFFF99"/>
                </a:solidFill>
              </a:rPr>
              <a:t>bB’</a:t>
            </a:r>
            <a:r>
              <a:rPr lang="en-US" altLang="ja-JP" dirty="0" err="1"/>
              <a:t>cd</a:t>
            </a:r>
            <a:endParaRPr lang="en-US" altLang="ja-JP" dirty="0"/>
          </a:p>
        </p:txBody>
      </p:sp>
      <p:sp>
        <p:nvSpPr>
          <p:cNvPr id="231436" name="Text Box 12"/>
          <p:cNvSpPr txBox="1">
            <a:spLocks noChangeArrowheads="1"/>
          </p:cNvSpPr>
          <p:nvPr/>
        </p:nvSpPr>
        <p:spPr bwMode="auto">
          <a:xfrm>
            <a:off x="3810000" y="5867400"/>
            <a:ext cx="2736944"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err="1"/>
              <a:t>ab</a:t>
            </a:r>
            <a:r>
              <a:rPr lang="en-US" altLang="ja-JP" dirty="0" err="1">
                <a:solidFill>
                  <a:srgbClr val="FFFF99"/>
                </a:solidFill>
              </a:rPr>
              <a:t>B’</a:t>
            </a:r>
            <a:r>
              <a:rPr lang="en-US" altLang="ja-JP" dirty="0" err="1"/>
              <a:t>cd</a:t>
            </a:r>
            <a:r>
              <a:rPr lang="ja-JP" altLang="en-US" dirty="0"/>
              <a:t>→</a:t>
            </a:r>
            <a:r>
              <a:rPr lang="en-US" altLang="ja-JP" dirty="0" err="1"/>
              <a:t>ab</a:t>
            </a:r>
            <a:r>
              <a:rPr lang="en-US" altLang="ja-JP" dirty="0" err="1">
                <a:solidFill>
                  <a:srgbClr val="FFFF99"/>
                </a:solidFill>
              </a:rPr>
              <a:t>c</a:t>
            </a:r>
            <a:r>
              <a:rPr lang="en-US" altLang="ja-JP" dirty="0" err="1"/>
              <a:t>cd</a:t>
            </a:r>
            <a:endParaRPr lang="en-US" altLang="ja-JP" dirty="0"/>
          </a:p>
        </p:txBody>
      </p:sp>
      <p:sp>
        <p:nvSpPr>
          <p:cNvPr id="231437" name="AutoShape 13"/>
          <p:cNvSpPr>
            <a:spLocks noChangeArrowheads="1"/>
          </p:cNvSpPr>
          <p:nvPr/>
        </p:nvSpPr>
        <p:spPr bwMode="auto">
          <a:xfrm>
            <a:off x="6553200" y="5867400"/>
            <a:ext cx="1447800" cy="685800"/>
          </a:xfrm>
          <a:prstGeom prst="irregularSeal2">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sz="2800"/>
              <a:t>不一致</a:t>
            </a:r>
          </a:p>
        </p:txBody>
      </p:sp>
      <p:grpSp>
        <p:nvGrpSpPr>
          <p:cNvPr id="231443" name="Group 19"/>
          <p:cNvGrpSpPr>
            <a:grpSpLocks/>
          </p:cNvGrpSpPr>
          <p:nvPr/>
        </p:nvGrpSpPr>
        <p:grpSpPr bwMode="auto">
          <a:xfrm>
            <a:off x="7924800" y="5715000"/>
            <a:ext cx="304800" cy="609600"/>
            <a:chOff x="4992" y="3600"/>
            <a:chExt cx="192" cy="384"/>
          </a:xfrm>
        </p:grpSpPr>
        <p:sp>
          <p:nvSpPr>
            <p:cNvPr id="231438" name="Arc 14"/>
            <p:cNvSpPr>
              <a:spLocks/>
            </p:cNvSpPr>
            <p:nvPr/>
          </p:nvSpPr>
          <p:spPr bwMode="auto">
            <a:xfrm>
              <a:off x="4992" y="360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31439" name="Arc 15"/>
            <p:cNvSpPr>
              <a:spLocks/>
            </p:cNvSpPr>
            <p:nvPr/>
          </p:nvSpPr>
          <p:spPr bwMode="auto">
            <a:xfrm flipV="1">
              <a:off x="4992" y="379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231442" name="Group 18"/>
          <p:cNvGrpSpPr>
            <a:grpSpLocks/>
          </p:cNvGrpSpPr>
          <p:nvPr/>
        </p:nvGrpSpPr>
        <p:grpSpPr bwMode="auto">
          <a:xfrm>
            <a:off x="5257800" y="5257800"/>
            <a:ext cx="2667000" cy="457200"/>
            <a:chOff x="3312" y="3312"/>
            <a:chExt cx="1680" cy="288"/>
          </a:xfrm>
        </p:grpSpPr>
        <p:sp>
          <p:nvSpPr>
            <p:cNvPr id="231440" name="Line 16"/>
            <p:cNvSpPr>
              <a:spLocks noChangeShapeType="1"/>
            </p:cNvSpPr>
            <p:nvPr/>
          </p:nvSpPr>
          <p:spPr bwMode="auto">
            <a:xfrm flipH="1">
              <a:off x="3312" y="3600"/>
              <a:ext cx="168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31441" name="Text Box 17"/>
            <p:cNvSpPr txBox="1">
              <a:spLocks noChangeArrowheads="1"/>
            </p:cNvSpPr>
            <p:nvPr/>
          </p:nvSpPr>
          <p:spPr bwMode="auto">
            <a:xfrm>
              <a:off x="3600" y="3312"/>
              <a:ext cx="11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バックトラック</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1428"/>
                                        </p:tgtEl>
                                        <p:attrNameLst>
                                          <p:attrName>style.visibility</p:attrName>
                                        </p:attrNameLst>
                                      </p:cBhvr>
                                      <p:to>
                                        <p:strVal val="visible"/>
                                      </p:to>
                                    </p:set>
                                    <p:animEffect transition="in" filter="checkerboard(across)">
                                      <p:cBhvr>
                                        <p:cTn id="7" dur="500"/>
                                        <p:tgtEl>
                                          <p:spTgt spid="2314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31432"/>
                                        </p:tgtEl>
                                        <p:attrNameLst>
                                          <p:attrName>style.visibility</p:attrName>
                                        </p:attrNameLst>
                                      </p:cBhvr>
                                      <p:to>
                                        <p:strVal val="visible"/>
                                      </p:to>
                                    </p:set>
                                    <p:animEffect transition="in" filter="wipe(up)">
                                      <p:cBhvr>
                                        <p:cTn id="12" dur="500"/>
                                        <p:tgtEl>
                                          <p:spTgt spid="2314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1433"/>
                                        </p:tgtEl>
                                        <p:attrNameLst>
                                          <p:attrName>style.visibility</p:attrName>
                                        </p:attrNameLst>
                                      </p:cBhvr>
                                      <p:to>
                                        <p:strVal val="visible"/>
                                      </p:to>
                                    </p:set>
                                    <p:animEffect transition="in" filter="checkerboard(across)">
                                      <p:cBhvr>
                                        <p:cTn id="17" dur="500"/>
                                        <p:tgtEl>
                                          <p:spTgt spid="2314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1434"/>
                                        </p:tgtEl>
                                        <p:attrNameLst>
                                          <p:attrName>style.visibility</p:attrName>
                                        </p:attrNameLst>
                                      </p:cBhvr>
                                      <p:to>
                                        <p:strVal val="visible"/>
                                      </p:to>
                                    </p:set>
                                    <p:animEffect transition="in" filter="wipe(left)">
                                      <p:cBhvr>
                                        <p:cTn id="22" dur="500"/>
                                        <p:tgtEl>
                                          <p:spTgt spid="23143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1435"/>
                                        </p:tgtEl>
                                        <p:attrNameLst>
                                          <p:attrName>style.visibility</p:attrName>
                                        </p:attrNameLst>
                                      </p:cBhvr>
                                      <p:to>
                                        <p:strVal val="visible"/>
                                      </p:to>
                                    </p:set>
                                    <p:animEffect transition="in" filter="wipe(left)">
                                      <p:cBhvr>
                                        <p:cTn id="27" dur="500"/>
                                        <p:tgtEl>
                                          <p:spTgt spid="23143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1436"/>
                                        </p:tgtEl>
                                        <p:attrNameLst>
                                          <p:attrName>style.visibility</p:attrName>
                                        </p:attrNameLst>
                                      </p:cBhvr>
                                      <p:to>
                                        <p:strVal val="visible"/>
                                      </p:to>
                                    </p:set>
                                    <p:animEffect transition="in" filter="wipe(left)">
                                      <p:cBhvr>
                                        <p:cTn id="32" dur="500"/>
                                        <p:tgtEl>
                                          <p:spTgt spid="23143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31437"/>
                                        </p:tgtEl>
                                        <p:attrNameLst>
                                          <p:attrName>style.visibility</p:attrName>
                                        </p:attrNameLst>
                                      </p:cBhvr>
                                      <p:to>
                                        <p:strVal val="visible"/>
                                      </p:to>
                                    </p:set>
                                    <p:animEffect transition="in" filter="checkerboard(across)">
                                      <p:cBhvr>
                                        <p:cTn id="37" dur="500"/>
                                        <p:tgtEl>
                                          <p:spTgt spid="23143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231443"/>
                                        </p:tgtEl>
                                        <p:attrNameLst>
                                          <p:attrName>style.visibility</p:attrName>
                                        </p:attrNameLst>
                                      </p:cBhvr>
                                      <p:to>
                                        <p:strVal val="visible"/>
                                      </p:to>
                                    </p:set>
                                    <p:animEffect transition="in" filter="wipe(down)">
                                      <p:cBhvr>
                                        <p:cTn id="42" dur="500"/>
                                        <p:tgtEl>
                                          <p:spTgt spid="231443"/>
                                        </p:tgtEl>
                                      </p:cBhvr>
                                    </p:animEffect>
                                  </p:childTnLst>
                                </p:cTn>
                              </p:par>
                            </p:childTnLst>
                          </p:cTn>
                        </p:par>
                        <p:par>
                          <p:cTn id="43" fill="hold" nodeType="afterGroup">
                            <p:stCondLst>
                              <p:cond delay="500"/>
                            </p:stCondLst>
                            <p:childTnLst>
                              <p:par>
                                <p:cTn id="44" presetID="22" presetClass="entr" presetSubtype="2" fill="hold" nodeType="afterEffect">
                                  <p:stCondLst>
                                    <p:cond delay="0"/>
                                  </p:stCondLst>
                                  <p:childTnLst>
                                    <p:set>
                                      <p:cBhvr>
                                        <p:cTn id="45" dur="1" fill="hold">
                                          <p:stCondLst>
                                            <p:cond delay="0"/>
                                          </p:stCondLst>
                                        </p:cTn>
                                        <p:tgtEl>
                                          <p:spTgt spid="231442"/>
                                        </p:tgtEl>
                                        <p:attrNameLst>
                                          <p:attrName>style.visibility</p:attrName>
                                        </p:attrNameLst>
                                      </p:cBhvr>
                                      <p:to>
                                        <p:strVal val="visible"/>
                                      </p:to>
                                    </p:set>
                                    <p:animEffect transition="in" filter="wipe(right)">
                                      <p:cBhvr>
                                        <p:cTn id="46" dur="500"/>
                                        <p:tgtEl>
                                          <p:spTgt spid="231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autoUpdateAnimBg="0"/>
      <p:bldP spid="231433" grpId="0" autoUpdateAnimBg="0"/>
      <p:bldP spid="231434" grpId="0" autoUpdateAnimBg="0"/>
      <p:bldP spid="231435" grpId="0" autoUpdateAnimBg="0"/>
      <p:bldP spid="231436" grpId="0" autoUpdateAnimBg="0"/>
      <p:bldP spid="231437"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6800" y="304800"/>
            <a:ext cx="7467600" cy="762000"/>
          </a:xfrm>
        </p:spPr>
        <p:txBody>
          <a:bodyPr/>
          <a:lstStyle/>
          <a:p>
            <a:pPr>
              <a:defRPr/>
            </a:pPr>
            <a:r>
              <a:rPr lang="ja-JP" altLang="en-US" dirty="0">
                <a:effectLst/>
              </a:rPr>
              <a:t>左括り出し</a:t>
            </a:r>
            <a:endParaRPr lang="ja-JP" altLang="en-US" dirty="0"/>
          </a:p>
        </p:txBody>
      </p:sp>
      <p:sp>
        <p:nvSpPr>
          <p:cNvPr id="3" name="Text Box 4"/>
          <p:cNvSpPr txBox="1">
            <a:spLocks noChangeArrowheads="1"/>
          </p:cNvSpPr>
          <p:nvPr/>
        </p:nvSpPr>
        <p:spPr bwMode="auto">
          <a:xfrm>
            <a:off x="1220788" y="1128713"/>
            <a:ext cx="3024187" cy="5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a:t>S</a:t>
            </a:r>
            <a:r>
              <a:rPr lang="ja-JP" altLang="en-US" sz="2800"/>
              <a:t>→</a:t>
            </a:r>
            <a:r>
              <a:rPr lang="en-US" altLang="ja-JP" sz="2800"/>
              <a:t>aBcd, B</a:t>
            </a:r>
            <a:r>
              <a:rPr lang="ja-JP" altLang="en-US" sz="2800"/>
              <a:t>→</a:t>
            </a:r>
            <a:r>
              <a:rPr lang="en-US" altLang="ja-JP" sz="2800"/>
              <a:t>bc | b</a:t>
            </a:r>
          </a:p>
        </p:txBody>
      </p:sp>
      <p:sp>
        <p:nvSpPr>
          <p:cNvPr id="245782" name="テキスト ボックス 33"/>
          <p:cNvSpPr txBox="1">
            <a:spLocks noChangeArrowheads="1"/>
          </p:cNvSpPr>
          <p:nvPr/>
        </p:nvSpPr>
        <p:spPr bwMode="auto">
          <a:xfrm>
            <a:off x="4724400" y="3124200"/>
            <a:ext cx="3525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a:t>非決定性有限オートマトン</a:t>
            </a:r>
          </a:p>
        </p:txBody>
      </p:sp>
      <p:grpSp>
        <p:nvGrpSpPr>
          <p:cNvPr id="245842" name="Group 82"/>
          <p:cNvGrpSpPr>
            <a:grpSpLocks/>
          </p:cNvGrpSpPr>
          <p:nvPr/>
        </p:nvGrpSpPr>
        <p:grpSpPr bwMode="auto">
          <a:xfrm>
            <a:off x="1038225" y="1692275"/>
            <a:ext cx="4518025" cy="2492375"/>
            <a:chOff x="654" y="1066"/>
            <a:chExt cx="2846" cy="1570"/>
          </a:xfrm>
        </p:grpSpPr>
        <p:sp>
          <p:nvSpPr>
            <p:cNvPr id="4" name="Text Box 4"/>
            <p:cNvSpPr txBox="1">
              <a:spLocks noChangeArrowheads="1"/>
            </p:cNvSpPr>
            <p:nvPr/>
          </p:nvSpPr>
          <p:spPr bwMode="auto">
            <a:xfrm>
              <a:off x="782" y="2305"/>
              <a:ext cx="2718"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a:t>S</a:t>
              </a:r>
              <a:r>
                <a:rPr lang="ja-JP" altLang="en-US" sz="2800"/>
                <a:t>→</a:t>
              </a:r>
              <a:r>
                <a:rPr lang="en-US" altLang="ja-JP" sz="2800"/>
                <a:t>aBcd, B</a:t>
              </a:r>
              <a:r>
                <a:rPr lang="ja-JP" altLang="en-US" sz="2800"/>
                <a:t>→</a:t>
              </a:r>
              <a:r>
                <a:rPr lang="en-US" altLang="ja-JP" sz="2800"/>
                <a:t>bB’ , B’</a:t>
              </a:r>
              <a:r>
                <a:rPr lang="ja-JP" altLang="en-US" sz="2800"/>
                <a:t>→</a:t>
              </a:r>
              <a:r>
                <a:rPr lang="en-US" altLang="ja-JP" sz="2800"/>
                <a:t>c | ε</a:t>
              </a:r>
            </a:p>
          </p:txBody>
        </p:sp>
        <p:sp>
          <p:nvSpPr>
            <p:cNvPr id="63" name="下矢印 62"/>
            <p:cNvSpPr/>
            <p:nvPr/>
          </p:nvSpPr>
          <p:spPr bwMode="auto">
            <a:xfrm>
              <a:off x="654" y="1066"/>
              <a:ext cx="289" cy="1315"/>
            </a:xfrm>
            <a:prstGeom prst="downArrow">
              <a:avLst/>
            </a:prstGeom>
            <a:noFill/>
            <a:ln w="9525" cap="flat" cmpd="sng" algn="ctr">
              <a:solidFill>
                <a:schemeClr val="tx1"/>
              </a:solidFill>
              <a:prstDash val="solid"/>
              <a:round/>
              <a:headEnd type="none" w="med" len="med"/>
              <a:tailEnd type="none" w="med" len="med"/>
            </a:ln>
            <a:effectLst/>
          </p:spPr>
          <p:txBody>
            <a:bodyPr vert="eaVert" anchor="ctr"/>
            <a:lstStyle/>
            <a:p>
              <a:pPr algn="ctr">
                <a:defRPr/>
              </a:pPr>
              <a:r>
                <a:rPr lang="ja-JP" altLang="en-US" sz="2000" dirty="0">
                  <a:effectLst>
                    <a:outerShdw blurRad="38100" dist="38100" dir="2700000" algn="tl">
                      <a:srgbClr val="000000">
                        <a:alpha val="43137"/>
                      </a:srgbClr>
                    </a:outerShdw>
                  </a:effectLst>
                </a:rPr>
                <a:t>左括り出し</a:t>
              </a:r>
            </a:p>
          </p:txBody>
        </p:sp>
      </p:grpSp>
      <p:sp>
        <p:nvSpPr>
          <p:cNvPr id="245802" name="テキスト ボックス 95"/>
          <p:cNvSpPr txBox="1">
            <a:spLocks noChangeArrowheads="1"/>
          </p:cNvSpPr>
          <p:nvPr/>
        </p:nvSpPr>
        <p:spPr bwMode="auto">
          <a:xfrm>
            <a:off x="4700588" y="5510213"/>
            <a:ext cx="3559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a:t>非決定性有限オートマトン</a:t>
            </a:r>
          </a:p>
        </p:txBody>
      </p:sp>
      <p:grpSp>
        <p:nvGrpSpPr>
          <p:cNvPr id="245840" name="Group 80"/>
          <p:cNvGrpSpPr>
            <a:grpSpLocks/>
          </p:cNvGrpSpPr>
          <p:nvPr/>
        </p:nvGrpSpPr>
        <p:grpSpPr bwMode="auto">
          <a:xfrm>
            <a:off x="1600200" y="1600200"/>
            <a:ext cx="6629400" cy="1524000"/>
            <a:chOff x="1008" y="1008"/>
            <a:chExt cx="4176" cy="960"/>
          </a:xfrm>
        </p:grpSpPr>
        <p:sp>
          <p:nvSpPr>
            <p:cNvPr id="6" name="円/楕円 4"/>
            <p:cNvSpPr/>
            <p:nvPr/>
          </p:nvSpPr>
          <p:spPr bwMode="auto">
            <a:xfrm>
              <a:off x="1008" y="139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767" name="テキスト ボックス 7"/>
            <p:cNvSpPr txBox="1">
              <a:spLocks noChangeArrowheads="1"/>
            </p:cNvSpPr>
            <p:nvPr/>
          </p:nvSpPr>
          <p:spPr bwMode="auto">
            <a:xfrm>
              <a:off x="1440" y="1344"/>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a</a:t>
              </a:r>
              <a:endParaRPr lang="ja-JP" altLang="en-US" sz="2400"/>
            </a:p>
          </p:txBody>
        </p:sp>
        <p:sp>
          <p:nvSpPr>
            <p:cNvPr id="7" name="円/楕円 9"/>
            <p:cNvSpPr/>
            <p:nvPr/>
          </p:nvSpPr>
          <p:spPr bwMode="auto">
            <a:xfrm>
              <a:off x="1776" y="139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8" name="円/楕円 12"/>
            <p:cNvSpPr/>
            <p:nvPr/>
          </p:nvSpPr>
          <p:spPr bwMode="auto">
            <a:xfrm>
              <a:off x="4080" y="139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9" name="円/楕円 15"/>
            <p:cNvSpPr/>
            <p:nvPr/>
          </p:nvSpPr>
          <p:spPr bwMode="auto">
            <a:xfrm>
              <a:off x="3312" y="1056"/>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1" name="円/楕円 20"/>
            <p:cNvSpPr/>
            <p:nvPr/>
          </p:nvSpPr>
          <p:spPr bwMode="auto">
            <a:xfrm>
              <a:off x="2544" y="1056"/>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776" name="テキスト ボックス 22"/>
            <p:cNvSpPr txBox="1">
              <a:spLocks noChangeArrowheads="1"/>
            </p:cNvSpPr>
            <p:nvPr/>
          </p:nvSpPr>
          <p:spPr bwMode="auto">
            <a:xfrm>
              <a:off x="2448" y="1488"/>
              <a:ext cx="212"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b</a:t>
              </a:r>
              <a:endParaRPr lang="ja-JP" altLang="en-US" sz="2400"/>
            </a:p>
          </p:txBody>
        </p:sp>
        <p:sp>
          <p:nvSpPr>
            <p:cNvPr id="24" name="円/楕円 23"/>
            <p:cNvSpPr/>
            <p:nvPr/>
          </p:nvSpPr>
          <p:spPr bwMode="auto">
            <a:xfrm>
              <a:off x="2928" y="163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779" name="テキスト ボックス 28"/>
            <p:cNvSpPr txBox="1">
              <a:spLocks noChangeArrowheads="1"/>
            </p:cNvSpPr>
            <p:nvPr/>
          </p:nvSpPr>
          <p:spPr bwMode="auto">
            <a:xfrm>
              <a:off x="4512" y="1344"/>
              <a:ext cx="212"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d</a:t>
              </a:r>
              <a:endParaRPr lang="ja-JP" altLang="en-US" sz="2400"/>
            </a:p>
          </p:txBody>
        </p:sp>
        <p:sp>
          <p:nvSpPr>
            <p:cNvPr id="12" name="円/楕円 29"/>
            <p:cNvSpPr/>
            <p:nvPr/>
          </p:nvSpPr>
          <p:spPr bwMode="auto">
            <a:xfrm>
              <a:off x="4855" y="1390"/>
              <a:ext cx="329"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4" name="円/楕円 31"/>
            <p:cNvSpPr/>
            <p:nvPr/>
          </p:nvSpPr>
          <p:spPr bwMode="auto">
            <a:xfrm>
              <a:off x="4896" y="1440"/>
              <a:ext cx="240" cy="2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785" name="テキスト ボックス 68"/>
            <p:cNvSpPr txBox="1">
              <a:spLocks noChangeArrowheads="1"/>
            </p:cNvSpPr>
            <p:nvPr/>
          </p:nvSpPr>
          <p:spPr bwMode="auto">
            <a:xfrm>
              <a:off x="2976" y="1008"/>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c</a:t>
              </a:r>
              <a:endParaRPr lang="ja-JP" altLang="en-US" sz="2400"/>
            </a:p>
          </p:txBody>
        </p:sp>
        <p:sp>
          <p:nvSpPr>
            <p:cNvPr id="245786" name="テキスト ボックス 74"/>
            <p:cNvSpPr txBox="1">
              <a:spLocks noChangeArrowheads="1"/>
            </p:cNvSpPr>
            <p:nvPr/>
          </p:nvSpPr>
          <p:spPr bwMode="auto">
            <a:xfrm>
              <a:off x="3744" y="1152"/>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t>c</a:t>
              </a:r>
              <a:endParaRPr lang="ja-JP" altLang="en-US" sz="2400" dirty="0"/>
            </a:p>
          </p:txBody>
        </p:sp>
        <p:sp>
          <p:nvSpPr>
            <p:cNvPr id="245787" name="テキスト ボックス 75"/>
            <p:cNvSpPr txBox="1">
              <a:spLocks noChangeArrowheads="1"/>
            </p:cNvSpPr>
            <p:nvPr/>
          </p:nvSpPr>
          <p:spPr bwMode="auto">
            <a:xfrm>
              <a:off x="3504" y="1488"/>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c</a:t>
              </a:r>
              <a:endParaRPr lang="ja-JP" altLang="en-US" sz="2400"/>
            </a:p>
          </p:txBody>
        </p:sp>
        <p:sp>
          <p:nvSpPr>
            <p:cNvPr id="245788" name="テキスト ボックス 77"/>
            <p:cNvSpPr txBox="1">
              <a:spLocks noChangeArrowheads="1"/>
            </p:cNvSpPr>
            <p:nvPr/>
          </p:nvSpPr>
          <p:spPr bwMode="auto">
            <a:xfrm>
              <a:off x="2160" y="1152"/>
              <a:ext cx="212"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b</a:t>
              </a:r>
              <a:endParaRPr lang="ja-JP" altLang="en-US" sz="2400"/>
            </a:p>
          </p:txBody>
        </p:sp>
        <p:sp>
          <p:nvSpPr>
            <p:cNvPr id="245809" name="Line 49"/>
            <p:cNvSpPr>
              <a:spLocks noChangeShapeType="1"/>
            </p:cNvSpPr>
            <p:nvPr/>
          </p:nvSpPr>
          <p:spPr bwMode="auto">
            <a:xfrm>
              <a:off x="1344" y="1584"/>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10" name="Line 50"/>
            <p:cNvSpPr>
              <a:spLocks noChangeShapeType="1"/>
            </p:cNvSpPr>
            <p:nvPr/>
          </p:nvSpPr>
          <p:spPr bwMode="auto">
            <a:xfrm flipV="1">
              <a:off x="2112" y="1296"/>
              <a:ext cx="43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11" name="Line 51"/>
            <p:cNvSpPr>
              <a:spLocks noChangeShapeType="1"/>
            </p:cNvSpPr>
            <p:nvPr/>
          </p:nvSpPr>
          <p:spPr bwMode="auto">
            <a:xfrm>
              <a:off x="2880" y="1248"/>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12" name="Line 52"/>
            <p:cNvSpPr>
              <a:spLocks noChangeShapeType="1"/>
            </p:cNvSpPr>
            <p:nvPr/>
          </p:nvSpPr>
          <p:spPr bwMode="auto">
            <a:xfrm>
              <a:off x="2112" y="1632"/>
              <a:ext cx="81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13" name="Line 53"/>
            <p:cNvSpPr>
              <a:spLocks noChangeShapeType="1"/>
            </p:cNvSpPr>
            <p:nvPr/>
          </p:nvSpPr>
          <p:spPr bwMode="auto">
            <a:xfrm>
              <a:off x="3648" y="1344"/>
              <a:ext cx="43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14" name="Line 54"/>
            <p:cNvSpPr>
              <a:spLocks noChangeShapeType="1"/>
            </p:cNvSpPr>
            <p:nvPr/>
          </p:nvSpPr>
          <p:spPr bwMode="auto">
            <a:xfrm>
              <a:off x="4416" y="1584"/>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15" name="Line 55"/>
            <p:cNvSpPr>
              <a:spLocks noChangeShapeType="1"/>
            </p:cNvSpPr>
            <p:nvPr/>
          </p:nvSpPr>
          <p:spPr bwMode="auto">
            <a:xfrm flipV="1">
              <a:off x="3264" y="1632"/>
              <a:ext cx="816"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45841" name="Group 81"/>
          <p:cNvGrpSpPr>
            <a:grpSpLocks/>
          </p:cNvGrpSpPr>
          <p:nvPr/>
        </p:nvGrpSpPr>
        <p:grpSpPr bwMode="auto">
          <a:xfrm>
            <a:off x="1600200" y="4267200"/>
            <a:ext cx="6629400" cy="1219200"/>
            <a:chOff x="1008" y="2688"/>
            <a:chExt cx="4176" cy="768"/>
          </a:xfrm>
        </p:grpSpPr>
        <p:sp>
          <p:nvSpPr>
            <p:cNvPr id="5" name="円/楕円 4"/>
            <p:cNvSpPr/>
            <p:nvPr/>
          </p:nvSpPr>
          <p:spPr bwMode="auto">
            <a:xfrm>
              <a:off x="1008" y="302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817" name="テキスト ボックス 7"/>
            <p:cNvSpPr txBox="1">
              <a:spLocks noChangeArrowheads="1"/>
            </p:cNvSpPr>
            <p:nvPr/>
          </p:nvSpPr>
          <p:spPr bwMode="auto">
            <a:xfrm>
              <a:off x="1440" y="2976"/>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a</a:t>
              </a:r>
              <a:endParaRPr lang="ja-JP" altLang="en-US" sz="2400"/>
            </a:p>
          </p:txBody>
        </p:sp>
        <p:sp>
          <p:nvSpPr>
            <p:cNvPr id="10" name="円/楕円 9"/>
            <p:cNvSpPr/>
            <p:nvPr/>
          </p:nvSpPr>
          <p:spPr bwMode="auto">
            <a:xfrm>
              <a:off x="1776" y="302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3" name="円/楕円 12"/>
            <p:cNvSpPr/>
            <p:nvPr/>
          </p:nvSpPr>
          <p:spPr bwMode="auto">
            <a:xfrm>
              <a:off x="4080" y="3024"/>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16" name="円/楕円 15"/>
            <p:cNvSpPr/>
            <p:nvPr/>
          </p:nvSpPr>
          <p:spPr bwMode="auto">
            <a:xfrm>
              <a:off x="3312" y="2688"/>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1" name="円/楕円 20"/>
            <p:cNvSpPr/>
            <p:nvPr/>
          </p:nvSpPr>
          <p:spPr bwMode="auto">
            <a:xfrm>
              <a:off x="2544" y="3072"/>
              <a:ext cx="336"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824" name="テキスト ボックス 28"/>
            <p:cNvSpPr txBox="1">
              <a:spLocks noChangeArrowheads="1"/>
            </p:cNvSpPr>
            <p:nvPr/>
          </p:nvSpPr>
          <p:spPr bwMode="auto">
            <a:xfrm>
              <a:off x="4512" y="2976"/>
              <a:ext cx="212"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d</a:t>
              </a:r>
              <a:endParaRPr lang="ja-JP" altLang="en-US" sz="2400"/>
            </a:p>
          </p:txBody>
        </p:sp>
        <p:sp>
          <p:nvSpPr>
            <p:cNvPr id="30" name="円/楕円 29"/>
            <p:cNvSpPr/>
            <p:nvPr/>
          </p:nvSpPr>
          <p:spPr bwMode="auto">
            <a:xfrm>
              <a:off x="4855" y="3022"/>
              <a:ext cx="329" cy="3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32" name="円/楕円 31"/>
            <p:cNvSpPr/>
            <p:nvPr/>
          </p:nvSpPr>
          <p:spPr bwMode="auto">
            <a:xfrm>
              <a:off x="4896" y="3072"/>
              <a:ext cx="240" cy="236"/>
            </a:xfrm>
            <a:prstGeom prst="ellipse">
              <a:avLst/>
            </a:prstGeom>
            <a:noFill/>
            <a:ln w="19050"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sp>
          <p:nvSpPr>
            <p:cNvPr id="245827" name="テキスト ボックス 68"/>
            <p:cNvSpPr txBox="1">
              <a:spLocks noChangeArrowheads="1"/>
            </p:cNvSpPr>
            <p:nvPr/>
          </p:nvSpPr>
          <p:spPr bwMode="auto">
            <a:xfrm>
              <a:off x="2976" y="2832"/>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c</a:t>
              </a:r>
              <a:endParaRPr lang="ja-JP" altLang="en-US" sz="2400"/>
            </a:p>
          </p:txBody>
        </p:sp>
        <p:sp>
          <p:nvSpPr>
            <p:cNvPr id="245828" name="テキスト ボックス 74"/>
            <p:cNvSpPr txBox="1">
              <a:spLocks noChangeArrowheads="1"/>
            </p:cNvSpPr>
            <p:nvPr/>
          </p:nvSpPr>
          <p:spPr bwMode="auto">
            <a:xfrm>
              <a:off x="3744" y="2832"/>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c</a:t>
              </a:r>
              <a:endParaRPr lang="ja-JP" altLang="en-US" sz="2400"/>
            </a:p>
          </p:txBody>
        </p:sp>
        <p:sp>
          <p:nvSpPr>
            <p:cNvPr id="245829" name="テキスト ボックス 75"/>
            <p:cNvSpPr txBox="1">
              <a:spLocks noChangeArrowheads="1"/>
            </p:cNvSpPr>
            <p:nvPr/>
          </p:nvSpPr>
          <p:spPr bwMode="auto">
            <a:xfrm>
              <a:off x="3360" y="3168"/>
              <a:ext cx="201"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c</a:t>
              </a:r>
              <a:endParaRPr lang="ja-JP" altLang="en-US" sz="2400"/>
            </a:p>
          </p:txBody>
        </p:sp>
        <p:sp>
          <p:nvSpPr>
            <p:cNvPr id="245830" name="テキスト ボックス 77"/>
            <p:cNvSpPr txBox="1">
              <a:spLocks noChangeArrowheads="1"/>
            </p:cNvSpPr>
            <p:nvPr/>
          </p:nvSpPr>
          <p:spPr bwMode="auto">
            <a:xfrm>
              <a:off x="2256" y="2976"/>
              <a:ext cx="212" cy="288"/>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a:t>b</a:t>
              </a:r>
              <a:endParaRPr lang="ja-JP" altLang="en-US" sz="2400"/>
            </a:p>
          </p:txBody>
        </p:sp>
        <p:sp>
          <p:nvSpPr>
            <p:cNvPr id="245831" name="Line 71"/>
            <p:cNvSpPr>
              <a:spLocks noChangeShapeType="1"/>
            </p:cNvSpPr>
            <p:nvPr/>
          </p:nvSpPr>
          <p:spPr bwMode="auto">
            <a:xfrm>
              <a:off x="1344" y="3216"/>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35" name="Line 75"/>
            <p:cNvSpPr>
              <a:spLocks noChangeShapeType="1"/>
            </p:cNvSpPr>
            <p:nvPr/>
          </p:nvSpPr>
          <p:spPr bwMode="auto">
            <a:xfrm>
              <a:off x="3648" y="2976"/>
              <a:ext cx="43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36" name="Line 76"/>
            <p:cNvSpPr>
              <a:spLocks noChangeShapeType="1"/>
            </p:cNvSpPr>
            <p:nvPr/>
          </p:nvSpPr>
          <p:spPr bwMode="auto">
            <a:xfrm>
              <a:off x="4416" y="3216"/>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37" name="Line 77"/>
            <p:cNvSpPr>
              <a:spLocks noChangeShapeType="1"/>
            </p:cNvSpPr>
            <p:nvPr/>
          </p:nvSpPr>
          <p:spPr bwMode="auto">
            <a:xfrm>
              <a:off x="2880" y="3264"/>
              <a:ext cx="12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38" name="Line 78"/>
            <p:cNvSpPr>
              <a:spLocks noChangeShapeType="1"/>
            </p:cNvSpPr>
            <p:nvPr/>
          </p:nvSpPr>
          <p:spPr bwMode="auto">
            <a:xfrm>
              <a:off x="2112" y="3216"/>
              <a:ext cx="43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45839" name="Line 79"/>
            <p:cNvSpPr>
              <a:spLocks noChangeShapeType="1"/>
            </p:cNvSpPr>
            <p:nvPr/>
          </p:nvSpPr>
          <p:spPr bwMode="auto">
            <a:xfrm flipV="1">
              <a:off x="2880" y="2976"/>
              <a:ext cx="432" cy="19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45843" name="Text Box 83"/>
          <p:cNvSpPr txBox="1">
            <a:spLocks noChangeArrowheads="1"/>
          </p:cNvSpPr>
          <p:nvPr/>
        </p:nvSpPr>
        <p:spPr bwMode="auto">
          <a:xfrm>
            <a:off x="2362200" y="6019800"/>
            <a:ext cx="4851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左括り出しをしても </a:t>
            </a:r>
            <a:r>
              <a:rPr lang="en-US" altLang="ja-JP" sz="2800"/>
              <a:t>NFA </a:t>
            </a:r>
            <a:r>
              <a:rPr lang="ja-JP" altLang="en-US" sz="2800"/>
              <a:t>のまま</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5840"/>
                                        </p:tgtEl>
                                        <p:attrNameLst>
                                          <p:attrName>style.visibility</p:attrName>
                                        </p:attrNameLst>
                                      </p:cBhvr>
                                      <p:to>
                                        <p:strVal val="visible"/>
                                      </p:to>
                                    </p:set>
                                    <p:animEffect transition="in" filter="wipe(left)">
                                      <p:cBhvr>
                                        <p:cTn id="7" dur="500"/>
                                        <p:tgtEl>
                                          <p:spTgt spid="2458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5782"/>
                                        </p:tgtEl>
                                        <p:attrNameLst>
                                          <p:attrName>style.visibility</p:attrName>
                                        </p:attrNameLst>
                                      </p:cBhvr>
                                      <p:to>
                                        <p:strVal val="visible"/>
                                      </p:to>
                                    </p:set>
                                    <p:animEffect transition="in" filter="checkerboard(across)">
                                      <p:cBhvr>
                                        <p:cTn id="12" dur="500"/>
                                        <p:tgtEl>
                                          <p:spTgt spid="2457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45842"/>
                                        </p:tgtEl>
                                        <p:attrNameLst>
                                          <p:attrName>style.visibility</p:attrName>
                                        </p:attrNameLst>
                                      </p:cBhvr>
                                      <p:to>
                                        <p:strVal val="visible"/>
                                      </p:to>
                                    </p:set>
                                    <p:animEffect transition="in" filter="wipe(up)">
                                      <p:cBhvr>
                                        <p:cTn id="17" dur="500"/>
                                        <p:tgtEl>
                                          <p:spTgt spid="2458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5841"/>
                                        </p:tgtEl>
                                        <p:attrNameLst>
                                          <p:attrName>style.visibility</p:attrName>
                                        </p:attrNameLst>
                                      </p:cBhvr>
                                      <p:to>
                                        <p:strVal val="visible"/>
                                      </p:to>
                                    </p:set>
                                    <p:animEffect transition="in" filter="wipe(left)">
                                      <p:cBhvr>
                                        <p:cTn id="22" dur="500"/>
                                        <p:tgtEl>
                                          <p:spTgt spid="2458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45802"/>
                                        </p:tgtEl>
                                        <p:attrNameLst>
                                          <p:attrName>style.visibility</p:attrName>
                                        </p:attrNameLst>
                                      </p:cBhvr>
                                      <p:to>
                                        <p:strVal val="visible"/>
                                      </p:to>
                                    </p:set>
                                    <p:animEffect transition="in" filter="checkerboard(across)">
                                      <p:cBhvr>
                                        <p:cTn id="27" dur="500"/>
                                        <p:tgtEl>
                                          <p:spTgt spid="24580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5843"/>
                                        </p:tgtEl>
                                        <p:attrNameLst>
                                          <p:attrName>style.visibility</p:attrName>
                                        </p:attrNameLst>
                                      </p:cBhvr>
                                      <p:to>
                                        <p:strVal val="visible"/>
                                      </p:to>
                                    </p:set>
                                    <p:animEffect transition="in" filter="checkerboard(across)">
                                      <p:cBhvr>
                                        <p:cTn id="32" dur="500"/>
                                        <p:tgtEl>
                                          <p:spTgt spid="24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2" grpId="0" autoUpdateAnimBg="0"/>
      <p:bldP spid="245802" grpId="0" autoUpdateAnimBg="0"/>
      <p:bldP spid="245843"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B3DA0A-B267-4FBD-A248-34BBBB80B170}"/>
              </a:ext>
            </a:extLst>
          </p:cNvPr>
          <p:cNvSpPr>
            <a:spLocks noGrp="1"/>
          </p:cNvSpPr>
          <p:nvPr>
            <p:ph type="title"/>
          </p:nvPr>
        </p:nvSpPr>
        <p:spPr/>
        <p:txBody>
          <a:bodyPr/>
          <a:lstStyle/>
          <a:p>
            <a:r>
              <a:rPr lang="ja-JP" altLang="en-US" dirty="0">
                <a:solidFill>
                  <a:schemeClr val="tx1"/>
                </a:solidFill>
              </a:rPr>
              <a:t>トークンの先読み</a:t>
            </a:r>
            <a:endParaRPr kumimoji="1" lang="ja-JP" altLang="en-US" dirty="0">
              <a:solidFill>
                <a:schemeClr val="tx1"/>
              </a:solidFill>
            </a:endParaRPr>
          </a:p>
        </p:txBody>
      </p:sp>
      <p:sp>
        <p:nvSpPr>
          <p:cNvPr id="4" name="テキスト ボックス 3">
            <a:extLst>
              <a:ext uri="{FF2B5EF4-FFF2-40B4-BE49-F238E27FC236}">
                <a16:creationId xmlns:a16="http://schemas.microsoft.com/office/drawing/2014/main" id="{3D953546-0000-4939-AFBD-86A70B02D1C4}"/>
              </a:ext>
            </a:extLst>
          </p:cNvPr>
          <p:cNvSpPr txBox="1"/>
          <p:nvPr/>
        </p:nvSpPr>
        <p:spPr>
          <a:xfrm>
            <a:off x="1172135" y="1828121"/>
            <a:ext cx="6792244" cy="584775"/>
          </a:xfrm>
          <a:prstGeom prst="rect">
            <a:avLst/>
          </a:prstGeom>
          <a:noFill/>
        </p:spPr>
        <p:txBody>
          <a:bodyPr wrap="none" rtlCol="0">
            <a:spAutoFit/>
          </a:bodyPr>
          <a:lstStyle/>
          <a:p>
            <a:r>
              <a:rPr kumimoji="1" lang="en-US" altLang="ja-JP" sz="3200" dirty="0">
                <a:latin typeface="Times New Roman" panose="02020603050405020304" pitchFamily="18" charset="0"/>
              </a:rPr>
              <a:t>&lt;E&gt; ::= &lt;T&gt; { ( “*” &lt;T&gt; ) | (“/” &lt;T&gt;</a:t>
            </a:r>
            <a:r>
              <a:rPr lang="ja-JP" altLang="en-US" sz="3200" dirty="0">
                <a:latin typeface="Times New Roman" panose="02020603050405020304" pitchFamily="18" charset="0"/>
              </a:rPr>
              <a:t> </a:t>
            </a:r>
            <a:r>
              <a:rPr lang="en-US" altLang="ja-JP" sz="3200" dirty="0">
                <a:latin typeface="Times New Roman" panose="02020603050405020304" pitchFamily="18" charset="0"/>
              </a:rPr>
              <a:t>)</a:t>
            </a:r>
            <a:r>
              <a:rPr kumimoji="1" lang="en-US" altLang="ja-JP" sz="3200" dirty="0">
                <a:latin typeface="Times New Roman" panose="02020603050405020304" pitchFamily="18" charset="0"/>
              </a:rPr>
              <a:t> }</a:t>
            </a:r>
            <a:endParaRPr kumimoji="1" lang="ja-JP" altLang="en-US" sz="3200" dirty="0">
              <a:latin typeface="Times New Roman" panose="02020603050405020304" pitchFamily="18" charset="0"/>
            </a:endParaRPr>
          </a:p>
        </p:txBody>
      </p:sp>
      <p:sp>
        <p:nvSpPr>
          <p:cNvPr id="5" name="テキスト ボックス 4">
            <a:extLst>
              <a:ext uri="{FF2B5EF4-FFF2-40B4-BE49-F238E27FC236}">
                <a16:creationId xmlns:a16="http://schemas.microsoft.com/office/drawing/2014/main" id="{179479F9-DC7B-4943-9E08-06548230EFB1}"/>
              </a:ext>
            </a:extLst>
          </p:cNvPr>
          <p:cNvSpPr txBox="1"/>
          <p:nvPr/>
        </p:nvSpPr>
        <p:spPr>
          <a:xfrm>
            <a:off x="1077055" y="2338691"/>
            <a:ext cx="1239442" cy="1569660"/>
          </a:xfrm>
          <a:prstGeom prst="rect">
            <a:avLst/>
          </a:prstGeom>
          <a:noFill/>
        </p:spPr>
        <p:txBody>
          <a:bodyPr wrap="none" rtlCol="0">
            <a:spAutoFit/>
          </a:bodyPr>
          <a:lstStyle/>
          <a:p>
            <a:pPr marL="457200" indent="-457200">
              <a:buFont typeface="Arial" panose="020B0604020202020204" pitchFamily="34" charset="0"/>
              <a:buChar char="•"/>
            </a:pPr>
            <a:r>
              <a:rPr kumimoji="1" lang="en-US" altLang="ja-JP" sz="3200" dirty="0">
                <a:latin typeface="Times New Roman" panose="02020603050405020304" pitchFamily="18" charset="0"/>
              </a:rPr>
              <a:t>a*b</a:t>
            </a:r>
          </a:p>
          <a:p>
            <a:pPr marL="457200" indent="-457200">
              <a:buFont typeface="Arial" panose="020B0604020202020204" pitchFamily="34" charset="0"/>
              <a:buChar char="•"/>
            </a:pPr>
            <a:r>
              <a:rPr lang="en-US" altLang="ja-JP" sz="3200" dirty="0">
                <a:latin typeface="Times New Roman" panose="02020603050405020304" pitchFamily="18" charset="0"/>
              </a:rPr>
              <a:t>a/b</a:t>
            </a:r>
          </a:p>
          <a:p>
            <a:pPr marL="457200" indent="-457200">
              <a:buFont typeface="Arial" panose="020B0604020202020204" pitchFamily="34" charset="0"/>
              <a:buChar char="•"/>
            </a:pPr>
            <a:r>
              <a:rPr kumimoji="1" lang="en-US" altLang="ja-JP" sz="3200" dirty="0">
                <a:latin typeface="Times New Roman" panose="02020603050405020304" pitchFamily="18" charset="0"/>
              </a:rPr>
              <a:t>a</a:t>
            </a:r>
            <a:endParaRPr kumimoji="1" lang="ja-JP" altLang="en-US" sz="3200" dirty="0">
              <a:latin typeface="Times New Roman" panose="02020603050405020304" pitchFamily="18" charset="0"/>
            </a:endParaRPr>
          </a:p>
        </p:txBody>
      </p:sp>
      <p:grpSp>
        <p:nvGrpSpPr>
          <p:cNvPr id="8" name="グループ化 7">
            <a:extLst>
              <a:ext uri="{FF2B5EF4-FFF2-40B4-BE49-F238E27FC236}">
                <a16:creationId xmlns:a16="http://schemas.microsoft.com/office/drawing/2014/main" id="{67E937A8-B0CD-4FAA-B227-1705A7AC477E}"/>
              </a:ext>
            </a:extLst>
          </p:cNvPr>
          <p:cNvGrpSpPr/>
          <p:nvPr/>
        </p:nvGrpSpPr>
        <p:grpSpPr>
          <a:xfrm>
            <a:off x="810355" y="1828121"/>
            <a:ext cx="4639424" cy="2006026"/>
            <a:chOff x="762000" y="2133600"/>
            <a:chExt cx="4639424" cy="2006026"/>
          </a:xfrm>
        </p:grpSpPr>
        <p:sp>
          <p:nvSpPr>
            <p:cNvPr id="6" name="右中かっこ 5">
              <a:extLst>
                <a:ext uri="{FF2B5EF4-FFF2-40B4-BE49-F238E27FC236}">
                  <a16:creationId xmlns:a16="http://schemas.microsoft.com/office/drawing/2014/main" id="{2E7DCEC9-E7E2-4EE6-B2CD-6DF6B7CEA5B6}"/>
                </a:ext>
              </a:extLst>
            </p:cNvPr>
            <p:cNvSpPr/>
            <p:nvPr/>
          </p:nvSpPr>
          <p:spPr bwMode="auto">
            <a:xfrm>
              <a:off x="2534842" y="2718375"/>
              <a:ext cx="360758" cy="1421251"/>
            </a:xfrm>
            <a:prstGeom prst="rightBrace">
              <a:avLst/>
            </a:prstGeom>
            <a:noFill/>
            <a:ln w="317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itchFamily="50" charset="-128"/>
              </a:endParaRPr>
            </a:p>
          </p:txBody>
        </p:sp>
        <p:sp>
          <p:nvSpPr>
            <p:cNvPr id="7" name="円弧 6">
              <a:extLst>
                <a:ext uri="{FF2B5EF4-FFF2-40B4-BE49-F238E27FC236}">
                  <a16:creationId xmlns:a16="http://schemas.microsoft.com/office/drawing/2014/main" id="{D4700F0F-7221-4A8A-9F2A-FE47FE158EDA}"/>
                </a:ext>
              </a:extLst>
            </p:cNvPr>
            <p:cNvSpPr/>
            <p:nvPr/>
          </p:nvSpPr>
          <p:spPr bwMode="auto">
            <a:xfrm flipV="1">
              <a:off x="762000" y="2133600"/>
              <a:ext cx="4639424" cy="1295400"/>
            </a:xfrm>
            <a:prstGeom prst="arc">
              <a:avLst/>
            </a:prstGeom>
            <a:noFill/>
            <a:ln w="381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itchFamily="50" charset="-128"/>
              </a:endParaRPr>
            </a:p>
          </p:txBody>
        </p:sp>
      </p:grpSp>
      <p:sp>
        <p:nvSpPr>
          <p:cNvPr id="9" name="テキスト ボックス 8">
            <a:extLst>
              <a:ext uri="{FF2B5EF4-FFF2-40B4-BE49-F238E27FC236}">
                <a16:creationId xmlns:a16="http://schemas.microsoft.com/office/drawing/2014/main" id="{B84001A3-A633-4D48-96F0-F308474B2827}"/>
              </a:ext>
            </a:extLst>
          </p:cNvPr>
          <p:cNvSpPr txBox="1"/>
          <p:nvPr/>
        </p:nvSpPr>
        <p:spPr>
          <a:xfrm>
            <a:off x="3833120" y="3139722"/>
            <a:ext cx="2916183" cy="523220"/>
          </a:xfrm>
          <a:prstGeom prst="rect">
            <a:avLst/>
          </a:prstGeom>
          <a:noFill/>
        </p:spPr>
        <p:txBody>
          <a:bodyPr wrap="none" rtlCol="0">
            <a:spAutoFit/>
          </a:bodyPr>
          <a:lstStyle/>
          <a:p>
            <a:r>
              <a:rPr lang="ja-JP" altLang="en-US" sz="2800" dirty="0">
                <a:latin typeface="Times New Roman" panose="02020603050405020304" pitchFamily="18" charset="0"/>
              </a:rPr>
              <a:t>どれで解析する？</a:t>
            </a:r>
            <a:endParaRPr kumimoji="1" lang="ja-JP" altLang="en-US" sz="2800" dirty="0">
              <a:latin typeface="Times New Roman" panose="02020603050405020304" pitchFamily="18" charset="0"/>
            </a:endParaRPr>
          </a:p>
        </p:txBody>
      </p:sp>
      <p:sp>
        <p:nvSpPr>
          <p:cNvPr id="12" name="テキスト ボックス 11">
            <a:extLst>
              <a:ext uri="{FF2B5EF4-FFF2-40B4-BE49-F238E27FC236}">
                <a16:creationId xmlns:a16="http://schemas.microsoft.com/office/drawing/2014/main" id="{BA7AFAAE-1ABD-4BE5-982A-355E58D79099}"/>
              </a:ext>
            </a:extLst>
          </p:cNvPr>
          <p:cNvSpPr txBox="1"/>
          <p:nvPr/>
        </p:nvSpPr>
        <p:spPr>
          <a:xfrm>
            <a:off x="1172135" y="5066506"/>
            <a:ext cx="6240811" cy="1631216"/>
          </a:xfrm>
          <a:prstGeom prst="rect">
            <a:avLst/>
          </a:prstGeom>
          <a:noFill/>
        </p:spPr>
        <p:txBody>
          <a:bodyPr wrap="none" rtlCol="0">
            <a:spAutoFit/>
          </a:bodyPr>
          <a:lstStyle/>
          <a:p>
            <a:pPr marL="571500" indent="-571500">
              <a:buSzPct val="75000"/>
              <a:buFont typeface="Wingdings" panose="05000000000000000000" pitchFamily="2" charset="2"/>
              <a:buChar char="n"/>
            </a:pPr>
            <a:r>
              <a:rPr kumimoji="1" lang="en-US" altLang="ja-JP" sz="3600" dirty="0">
                <a:latin typeface="Times New Roman" panose="02020603050405020304" pitchFamily="18" charset="0"/>
              </a:rPr>
              <a:t>LL (k) </a:t>
            </a:r>
            <a:r>
              <a:rPr kumimoji="1" lang="ja-JP" altLang="en-US" sz="3600" dirty="0">
                <a:latin typeface="Times New Roman" panose="02020603050405020304" pitchFamily="18" charset="0"/>
              </a:rPr>
              <a:t>文法</a:t>
            </a:r>
            <a:endParaRPr kumimoji="1" lang="en-US" altLang="ja-JP" sz="3600" dirty="0">
              <a:latin typeface="Times New Roman" panose="02020603050405020304" pitchFamily="18" charset="0"/>
            </a:endParaRPr>
          </a:p>
          <a:p>
            <a:r>
              <a:rPr lang="ja-JP" altLang="en-US" sz="3200" dirty="0">
                <a:latin typeface="Times New Roman" panose="02020603050405020304" pitchFamily="18" charset="0"/>
              </a:rPr>
              <a:t> 　</a:t>
            </a:r>
            <a:r>
              <a:rPr lang="en-US" altLang="ja-JP" sz="3200" dirty="0">
                <a:latin typeface="Times New Roman" panose="02020603050405020304" pitchFamily="18" charset="0"/>
              </a:rPr>
              <a:t>k</a:t>
            </a:r>
            <a:r>
              <a:rPr lang="ja-JP" altLang="en-US" sz="3200" dirty="0">
                <a:latin typeface="Times New Roman" panose="02020603050405020304" pitchFamily="18" charset="0"/>
              </a:rPr>
              <a:t> 個先のトークンを先読みすれば</a:t>
            </a:r>
            <a:endParaRPr lang="en-US" altLang="ja-JP" sz="3200" dirty="0">
              <a:latin typeface="Times New Roman" panose="02020603050405020304" pitchFamily="18" charset="0"/>
            </a:endParaRPr>
          </a:p>
          <a:p>
            <a:r>
              <a:rPr lang="en-US" altLang="ja-JP" sz="3200" dirty="0">
                <a:latin typeface="Times New Roman" panose="02020603050405020304" pitchFamily="18" charset="0"/>
              </a:rPr>
              <a:t> </a:t>
            </a:r>
            <a:r>
              <a:rPr lang="ja-JP" altLang="en-US" sz="3200" dirty="0">
                <a:latin typeface="Times New Roman" panose="02020603050405020304" pitchFamily="18" charset="0"/>
              </a:rPr>
              <a:t>　解析可能な文法</a:t>
            </a:r>
            <a:endParaRPr kumimoji="1" lang="en-US" altLang="ja-JP" sz="3200" dirty="0">
              <a:latin typeface="Times New Roman" panose="02020603050405020304" pitchFamily="18" charset="0"/>
            </a:endParaRPr>
          </a:p>
        </p:txBody>
      </p:sp>
      <p:grpSp>
        <p:nvGrpSpPr>
          <p:cNvPr id="14" name="グループ化 13">
            <a:extLst>
              <a:ext uri="{FF2B5EF4-FFF2-40B4-BE49-F238E27FC236}">
                <a16:creationId xmlns:a16="http://schemas.microsoft.com/office/drawing/2014/main" id="{23A56A2E-2307-4859-B9A6-049E1058299A}"/>
              </a:ext>
            </a:extLst>
          </p:cNvPr>
          <p:cNvGrpSpPr/>
          <p:nvPr/>
        </p:nvGrpSpPr>
        <p:grpSpPr>
          <a:xfrm>
            <a:off x="3519603" y="3887944"/>
            <a:ext cx="3860352" cy="977118"/>
            <a:chOff x="3519603" y="3887944"/>
            <a:chExt cx="3860352" cy="977118"/>
          </a:xfrm>
        </p:grpSpPr>
        <p:sp>
          <p:nvSpPr>
            <p:cNvPr id="10" name="テキスト ボックス 9">
              <a:extLst>
                <a:ext uri="{FF2B5EF4-FFF2-40B4-BE49-F238E27FC236}">
                  <a16:creationId xmlns:a16="http://schemas.microsoft.com/office/drawing/2014/main" id="{00174093-2B18-48A3-BC6D-3A2D986154C3}"/>
                </a:ext>
              </a:extLst>
            </p:cNvPr>
            <p:cNvSpPr txBox="1"/>
            <p:nvPr/>
          </p:nvSpPr>
          <p:spPr>
            <a:xfrm>
              <a:off x="3519603" y="4280287"/>
              <a:ext cx="3860352" cy="584775"/>
            </a:xfrm>
            <a:prstGeom prst="rect">
              <a:avLst/>
            </a:prstGeom>
            <a:noFill/>
          </p:spPr>
          <p:txBody>
            <a:bodyPr wrap="square" rtlCol="0">
              <a:spAutoFit/>
            </a:bodyPr>
            <a:lstStyle/>
            <a:p>
              <a:r>
                <a:rPr kumimoji="1" lang="ja-JP" altLang="en-US" sz="3200" dirty="0">
                  <a:latin typeface="Times New Roman" panose="02020603050405020304" pitchFamily="18" charset="0"/>
                </a:rPr>
                <a:t>トークンを先読みする</a:t>
              </a:r>
            </a:p>
          </p:txBody>
        </p:sp>
        <p:sp>
          <p:nvSpPr>
            <p:cNvPr id="13" name="矢印: 下 12">
              <a:extLst>
                <a:ext uri="{FF2B5EF4-FFF2-40B4-BE49-F238E27FC236}">
                  <a16:creationId xmlns:a16="http://schemas.microsoft.com/office/drawing/2014/main" id="{E105C0E8-9B8C-4A21-8044-091FA5A9806A}"/>
                </a:ext>
              </a:extLst>
            </p:cNvPr>
            <p:cNvSpPr/>
            <p:nvPr/>
          </p:nvSpPr>
          <p:spPr bwMode="auto">
            <a:xfrm>
              <a:off x="5220078" y="3887944"/>
              <a:ext cx="533400" cy="414138"/>
            </a:xfrm>
            <a:prstGeom prst="down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3200" b="0" i="1" u="none" strike="noStrike" cap="none" normalizeH="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itchFamily="50" charset="-128"/>
              </a:endParaRPr>
            </a:p>
          </p:txBody>
        </p:sp>
      </p:grpSp>
    </p:spTree>
    <p:extLst>
      <p:ext uri="{BB962C8B-B14F-4D97-AF65-F5344CB8AC3E}">
        <p14:creationId xmlns:p14="http://schemas.microsoft.com/office/powerpoint/2010/main" val="290357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LL(</a:t>
            </a:r>
            <a:r>
              <a:rPr lang="en-US" altLang="ja-JP" i="1">
                <a:effectLst/>
              </a:rPr>
              <a:t>k</a:t>
            </a:r>
            <a:r>
              <a:rPr lang="en-US" altLang="ja-JP">
                <a:effectLst/>
              </a:rPr>
              <a:t>) </a:t>
            </a:r>
            <a:r>
              <a:rPr lang="ja-JP" altLang="en-US">
                <a:effectLst/>
              </a:rPr>
              <a:t>文法</a:t>
            </a:r>
          </a:p>
        </p:txBody>
      </p:sp>
      <p:sp>
        <p:nvSpPr>
          <p:cNvPr id="283651" name="Rectangle 3"/>
          <p:cNvSpPr>
            <a:spLocks noGrp="1" noChangeArrowheads="1"/>
          </p:cNvSpPr>
          <p:nvPr>
            <p:ph type="body" idx="1"/>
          </p:nvPr>
        </p:nvSpPr>
        <p:spPr>
          <a:xfrm>
            <a:off x="1066800" y="1981200"/>
            <a:ext cx="7543800" cy="175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例 : &lt;</a:t>
            </a:r>
            <a:r>
              <a:rPr lang="en-US" altLang="ja-JP" sz="2800">
                <a:effectLst/>
              </a:rPr>
              <a:t>factor&gt; ::= NAME “==” NAME</a:t>
            </a:r>
          </a:p>
          <a:p>
            <a:pPr>
              <a:buFont typeface="Wingdings" panose="05000000000000000000" pitchFamily="2" charset="2"/>
              <a:buNone/>
            </a:pPr>
            <a:r>
              <a:rPr lang="en-US" altLang="ja-JP" sz="2800">
                <a:effectLst/>
              </a:rPr>
              <a:t>                          | NAME  “&gt;”  NAME</a:t>
            </a:r>
          </a:p>
          <a:p>
            <a:pPr>
              <a:buFont typeface="Wingdings" panose="05000000000000000000" pitchFamily="2" charset="2"/>
              <a:buNone/>
            </a:pPr>
            <a:r>
              <a:rPr lang="en-US" altLang="ja-JP" sz="2800">
                <a:effectLst/>
              </a:rPr>
              <a:t>                          | NAME  “&lt;”  NAME </a:t>
            </a:r>
          </a:p>
        </p:txBody>
      </p:sp>
      <p:sp>
        <p:nvSpPr>
          <p:cNvPr id="283652" name="AutoShape 4"/>
          <p:cNvSpPr>
            <a:spLocks noChangeArrowheads="1"/>
          </p:cNvSpPr>
          <p:nvPr/>
        </p:nvSpPr>
        <p:spPr bwMode="auto">
          <a:xfrm>
            <a:off x="4648200" y="1905000"/>
            <a:ext cx="838200" cy="1676400"/>
          </a:xfrm>
          <a:prstGeom prst="roundRect">
            <a:avLst>
              <a:gd name="adj" fmla="val 16667"/>
            </a:avLst>
          </a:prstGeom>
          <a:noFill/>
          <a:ln w="28575">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3654" name="AutoShape 6"/>
          <p:cNvSpPr>
            <a:spLocks noChangeArrowheads="1"/>
          </p:cNvSpPr>
          <p:nvPr/>
        </p:nvSpPr>
        <p:spPr bwMode="auto">
          <a:xfrm>
            <a:off x="4267200" y="3886200"/>
            <a:ext cx="3048000" cy="914400"/>
          </a:xfrm>
          <a:prstGeom prst="wedgeRoundRectCallout">
            <a:avLst>
              <a:gd name="adj1" fmla="val -23958"/>
              <a:gd name="adj2" fmla="val -86634"/>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ここまで読めば</a:t>
            </a:r>
          </a:p>
          <a:p>
            <a:pPr algn="ctr"/>
            <a:r>
              <a:rPr lang="ja-JP" altLang="en-US" sz="2400"/>
              <a:t>どれか判別できる</a:t>
            </a:r>
          </a:p>
        </p:txBody>
      </p:sp>
      <p:sp>
        <p:nvSpPr>
          <p:cNvPr id="283655" name="Text Box 7"/>
          <p:cNvSpPr txBox="1">
            <a:spLocks noChangeArrowheads="1"/>
          </p:cNvSpPr>
          <p:nvPr/>
        </p:nvSpPr>
        <p:spPr bwMode="auto">
          <a:xfrm>
            <a:off x="2057400" y="4978400"/>
            <a:ext cx="56880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2つめのトークンまで読めば解析可能</a:t>
            </a:r>
          </a:p>
          <a:p>
            <a:r>
              <a:rPr lang="ja-JP" altLang="en-US" dirty="0"/>
              <a:t>⇒ </a:t>
            </a:r>
            <a:r>
              <a:rPr lang="en-US" altLang="ja-JP" dirty="0"/>
              <a:t>LL(2) </a:t>
            </a:r>
            <a:r>
              <a:rPr lang="ja-JP" altLang="en-US" dirty="0"/>
              <a:t>文法</a:t>
            </a:r>
          </a:p>
        </p:txBody>
      </p:sp>
      <p:grpSp>
        <p:nvGrpSpPr>
          <p:cNvPr id="283659" name="Group 11"/>
          <p:cNvGrpSpPr>
            <a:grpSpLocks/>
          </p:cNvGrpSpPr>
          <p:nvPr/>
        </p:nvGrpSpPr>
        <p:grpSpPr bwMode="auto">
          <a:xfrm>
            <a:off x="6705600" y="2057400"/>
            <a:ext cx="2071688" cy="1524000"/>
            <a:chOff x="4224" y="1296"/>
            <a:chExt cx="1305" cy="960"/>
          </a:xfrm>
        </p:grpSpPr>
        <p:sp>
          <p:nvSpPr>
            <p:cNvPr id="283657" name="AutoShape 9"/>
            <p:cNvSpPr>
              <a:spLocks/>
            </p:cNvSpPr>
            <p:nvPr/>
          </p:nvSpPr>
          <p:spPr bwMode="auto">
            <a:xfrm>
              <a:off x="4224" y="1296"/>
              <a:ext cx="48" cy="960"/>
            </a:xfrm>
            <a:prstGeom prst="rightBrace">
              <a:avLst>
                <a:gd name="adj1" fmla="val 166667"/>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3658" name="Text Box 10"/>
            <p:cNvSpPr txBox="1">
              <a:spLocks noChangeArrowheads="1"/>
            </p:cNvSpPr>
            <p:nvPr/>
          </p:nvSpPr>
          <p:spPr bwMode="auto">
            <a:xfrm>
              <a:off x="4320" y="1488"/>
              <a:ext cx="1209"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どのルールを</a:t>
              </a:r>
            </a:p>
            <a:p>
              <a:r>
                <a:rPr lang="ja-JP" altLang="en-US" sz="2400"/>
                <a:t>適用する？</a:t>
              </a:r>
            </a:p>
          </p:txBody>
        </p:sp>
      </p:grpSp>
      <p:sp>
        <p:nvSpPr>
          <p:cNvPr id="283660" name="Text Box 12"/>
          <p:cNvSpPr txBox="1">
            <a:spLocks noChangeArrowheads="1"/>
          </p:cNvSpPr>
          <p:nvPr/>
        </p:nvSpPr>
        <p:spPr bwMode="auto">
          <a:xfrm>
            <a:off x="1219200" y="3581400"/>
            <a:ext cx="1225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 == 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3660"/>
                                        </p:tgtEl>
                                        <p:attrNameLst>
                                          <p:attrName>style.visibility</p:attrName>
                                        </p:attrNameLst>
                                      </p:cBhvr>
                                      <p:to>
                                        <p:strVal val="visible"/>
                                      </p:to>
                                    </p:set>
                                    <p:animEffect transition="in" filter="checkerboard(across)">
                                      <p:cBhvr>
                                        <p:cTn id="7" dur="500"/>
                                        <p:tgtEl>
                                          <p:spTgt spid="2836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83659"/>
                                        </p:tgtEl>
                                        <p:attrNameLst>
                                          <p:attrName>style.visibility</p:attrName>
                                        </p:attrNameLst>
                                      </p:cBhvr>
                                      <p:to>
                                        <p:strVal val="visible"/>
                                      </p:to>
                                    </p:set>
                                    <p:animEffect transition="in" filter="checkerboard(across)">
                                      <p:cBhvr>
                                        <p:cTn id="12" dur="500"/>
                                        <p:tgtEl>
                                          <p:spTgt spid="2836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3652"/>
                                        </p:tgtEl>
                                        <p:attrNameLst>
                                          <p:attrName>style.visibility</p:attrName>
                                        </p:attrNameLst>
                                      </p:cBhvr>
                                      <p:to>
                                        <p:strVal val="visible"/>
                                      </p:to>
                                    </p:set>
                                    <p:animEffect transition="in" filter="checkerboard(across)">
                                      <p:cBhvr>
                                        <p:cTn id="17" dur="500"/>
                                        <p:tgtEl>
                                          <p:spTgt spid="2836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83654"/>
                                        </p:tgtEl>
                                        <p:attrNameLst>
                                          <p:attrName>style.visibility</p:attrName>
                                        </p:attrNameLst>
                                      </p:cBhvr>
                                      <p:to>
                                        <p:strVal val="visible"/>
                                      </p:to>
                                    </p:set>
                                    <p:animEffect transition="in" filter="checkerboard(across)">
                                      <p:cBhvr>
                                        <p:cTn id="22" dur="500"/>
                                        <p:tgtEl>
                                          <p:spTgt spid="2836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3655"/>
                                        </p:tgtEl>
                                        <p:attrNameLst>
                                          <p:attrName>style.visibility</p:attrName>
                                        </p:attrNameLst>
                                      </p:cBhvr>
                                      <p:to>
                                        <p:strVal val="visible"/>
                                      </p:to>
                                    </p:set>
                                    <p:animEffect transition="in" filter="checkerboard(across)">
                                      <p:cBhvr>
                                        <p:cTn id="27" dur="500"/>
                                        <p:tgtEl>
                                          <p:spTgt spid="283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2" grpId="0" animBg="1"/>
      <p:bldP spid="283654" grpId="0" animBg="1" autoUpdateAnimBg="0"/>
      <p:bldP spid="283655" grpId="0" autoUpdateAnimBg="0"/>
      <p:bldP spid="283660"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LL(</a:t>
            </a:r>
            <a:r>
              <a:rPr lang="en-US" altLang="ja-JP" i="1">
                <a:effectLst/>
              </a:rPr>
              <a:t>k</a:t>
            </a:r>
            <a:r>
              <a:rPr lang="en-US" altLang="ja-JP">
                <a:effectLst/>
              </a:rPr>
              <a:t>) </a:t>
            </a:r>
            <a:r>
              <a:rPr lang="ja-JP" altLang="en-US">
                <a:effectLst/>
              </a:rPr>
              <a:t>文法</a:t>
            </a:r>
          </a:p>
        </p:txBody>
      </p:sp>
      <p:sp>
        <p:nvSpPr>
          <p:cNvPr id="285699" name="Rectangle 3"/>
          <p:cNvSpPr>
            <a:spLocks noGrp="1" noChangeArrowheads="1"/>
          </p:cNvSpPr>
          <p:nvPr>
            <p:ph type="body" idx="1"/>
          </p:nvPr>
        </p:nvSpPr>
        <p:spPr>
          <a:xfrm>
            <a:off x="1066800" y="1981200"/>
            <a:ext cx="7543800" cy="175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例 : &lt;</a:t>
            </a:r>
            <a:r>
              <a:rPr lang="en-US" altLang="ja-JP" sz="2800">
                <a:effectLst/>
              </a:rPr>
              <a:t>unsigned&gt; ::= NAME “[” &lt;exp&gt; “]”</a:t>
            </a:r>
          </a:p>
          <a:p>
            <a:pPr>
              <a:buFont typeface="Wingdings" panose="05000000000000000000" pitchFamily="2" charset="2"/>
              <a:buNone/>
            </a:pPr>
            <a:r>
              <a:rPr lang="en-US" altLang="ja-JP" sz="2800">
                <a:effectLst/>
              </a:rPr>
              <a:t>                              | NAME  “[” &lt;exp&gt; “]” “++”</a:t>
            </a:r>
          </a:p>
          <a:p>
            <a:pPr>
              <a:buFont typeface="Wingdings" panose="05000000000000000000" pitchFamily="2" charset="2"/>
              <a:buNone/>
            </a:pPr>
            <a:r>
              <a:rPr lang="en-US" altLang="ja-JP" sz="2800">
                <a:effectLst/>
              </a:rPr>
              <a:t>                              | NAME  “[” &lt;exp&gt; “]” “--”</a:t>
            </a:r>
          </a:p>
        </p:txBody>
      </p:sp>
      <p:sp>
        <p:nvSpPr>
          <p:cNvPr id="285700" name="AutoShape 4"/>
          <p:cNvSpPr>
            <a:spLocks noChangeArrowheads="1"/>
          </p:cNvSpPr>
          <p:nvPr/>
        </p:nvSpPr>
        <p:spPr bwMode="auto">
          <a:xfrm>
            <a:off x="7162800" y="1981200"/>
            <a:ext cx="838200" cy="1676400"/>
          </a:xfrm>
          <a:prstGeom prst="roundRect">
            <a:avLst>
              <a:gd name="adj" fmla="val 16667"/>
            </a:avLst>
          </a:prstGeom>
          <a:noFill/>
          <a:ln w="28575">
            <a:solidFill>
              <a:srgbClr val="00FF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5701" name="AutoShape 5"/>
          <p:cNvSpPr>
            <a:spLocks noChangeArrowheads="1"/>
          </p:cNvSpPr>
          <p:nvPr/>
        </p:nvSpPr>
        <p:spPr bwMode="auto">
          <a:xfrm>
            <a:off x="5257800" y="3886200"/>
            <a:ext cx="3429000" cy="914400"/>
          </a:xfrm>
          <a:prstGeom prst="wedgeRoundRectCallout">
            <a:avLst>
              <a:gd name="adj1" fmla="val 13148"/>
              <a:gd name="adj2" fmla="val -70139"/>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ここまで読めば</a:t>
            </a:r>
          </a:p>
          <a:p>
            <a:pPr algn="ctr"/>
            <a:r>
              <a:rPr lang="ja-JP" altLang="en-US" sz="2400"/>
              <a:t>どれか判別できるが…</a:t>
            </a:r>
            <a:endParaRPr lang="en-US" altLang="ja-JP" sz="2400"/>
          </a:p>
        </p:txBody>
      </p:sp>
      <p:sp>
        <p:nvSpPr>
          <p:cNvPr id="285706" name="Text Box 10"/>
          <p:cNvSpPr txBox="1">
            <a:spLocks noChangeArrowheads="1"/>
          </p:cNvSpPr>
          <p:nvPr/>
        </p:nvSpPr>
        <p:spPr bwMode="auto">
          <a:xfrm>
            <a:off x="762000" y="4114800"/>
            <a:ext cx="4289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a [ 1+2+3+4+5+6+7 ] ++</a:t>
            </a:r>
          </a:p>
        </p:txBody>
      </p:sp>
      <p:sp>
        <p:nvSpPr>
          <p:cNvPr id="285707" name="Text Box 11"/>
          <p:cNvSpPr txBox="1">
            <a:spLocks noChangeArrowheads="1"/>
          </p:cNvSpPr>
          <p:nvPr/>
        </p:nvSpPr>
        <p:spPr bwMode="auto">
          <a:xfrm>
            <a:off x="990600" y="4876800"/>
            <a:ext cx="6343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&lt;</a:t>
            </a:r>
            <a:r>
              <a:rPr lang="en-US" altLang="ja-JP" sz="2800"/>
              <a:t>exp&gt;</a:t>
            </a:r>
            <a:r>
              <a:rPr lang="ja-JP" altLang="en-US" sz="2800"/>
              <a:t>は無限にトークンが来る可能性あり</a:t>
            </a:r>
          </a:p>
        </p:txBody>
      </p:sp>
      <p:sp>
        <p:nvSpPr>
          <p:cNvPr id="285708" name="Text Box 12"/>
          <p:cNvSpPr txBox="1">
            <a:spLocks noChangeArrowheads="1"/>
          </p:cNvSpPr>
          <p:nvPr/>
        </p:nvSpPr>
        <p:spPr bwMode="auto">
          <a:xfrm>
            <a:off x="1066800" y="5486400"/>
            <a:ext cx="4708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 これは </a:t>
            </a:r>
            <a:r>
              <a:rPr lang="en-US" altLang="ja-JP" sz="2800"/>
              <a:t>LL(</a:t>
            </a:r>
            <a:r>
              <a:rPr lang="en-US" altLang="ja-JP" sz="2800" i="1"/>
              <a:t>k</a:t>
            </a:r>
            <a:r>
              <a:rPr lang="en-US" altLang="ja-JP" sz="2800"/>
              <a:t>) </a:t>
            </a:r>
            <a:r>
              <a:rPr lang="ja-JP" altLang="en-US" sz="2800"/>
              <a:t>文法では無い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5700"/>
                                        </p:tgtEl>
                                        <p:attrNameLst>
                                          <p:attrName>style.visibility</p:attrName>
                                        </p:attrNameLst>
                                      </p:cBhvr>
                                      <p:to>
                                        <p:strVal val="visible"/>
                                      </p:to>
                                    </p:set>
                                    <p:animEffect transition="in" filter="checkerboard(across)">
                                      <p:cBhvr>
                                        <p:cTn id="7" dur="500"/>
                                        <p:tgtEl>
                                          <p:spTgt spid="2857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85701"/>
                                        </p:tgtEl>
                                        <p:attrNameLst>
                                          <p:attrName>style.visibility</p:attrName>
                                        </p:attrNameLst>
                                      </p:cBhvr>
                                      <p:to>
                                        <p:strVal val="visible"/>
                                      </p:to>
                                    </p:set>
                                    <p:animEffect transition="in" filter="checkerboard(across)">
                                      <p:cBhvr>
                                        <p:cTn id="12" dur="500"/>
                                        <p:tgtEl>
                                          <p:spTgt spid="2857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5706"/>
                                        </p:tgtEl>
                                        <p:attrNameLst>
                                          <p:attrName>style.visibility</p:attrName>
                                        </p:attrNameLst>
                                      </p:cBhvr>
                                      <p:to>
                                        <p:strVal val="visible"/>
                                      </p:to>
                                    </p:set>
                                    <p:animEffect transition="in" filter="wipe(left)">
                                      <p:cBhvr>
                                        <p:cTn id="17" dur="500"/>
                                        <p:tgtEl>
                                          <p:spTgt spid="2857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85707"/>
                                        </p:tgtEl>
                                        <p:attrNameLst>
                                          <p:attrName>style.visibility</p:attrName>
                                        </p:attrNameLst>
                                      </p:cBhvr>
                                      <p:to>
                                        <p:strVal val="visible"/>
                                      </p:to>
                                    </p:set>
                                    <p:animEffect transition="in" filter="checkerboard(across)">
                                      <p:cBhvr>
                                        <p:cTn id="22" dur="500"/>
                                        <p:tgtEl>
                                          <p:spTgt spid="2857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5708"/>
                                        </p:tgtEl>
                                        <p:attrNameLst>
                                          <p:attrName>style.visibility</p:attrName>
                                        </p:attrNameLst>
                                      </p:cBhvr>
                                      <p:to>
                                        <p:strVal val="visible"/>
                                      </p:to>
                                    </p:set>
                                    <p:animEffect transition="in" filter="checkerboard(across)">
                                      <p:cBhvr>
                                        <p:cTn id="27" dur="500"/>
                                        <p:tgtEl>
                                          <p:spTgt spid="285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0" grpId="0" animBg="1"/>
      <p:bldP spid="285701" grpId="0" animBg="1" autoUpdateAnimBg="0"/>
      <p:bldP spid="285706" grpId="0" autoUpdateAnimBg="0"/>
      <p:bldP spid="285707" grpId="0" autoUpdateAnimBg="0"/>
      <p:bldP spid="285708"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LL(</a:t>
            </a:r>
            <a:r>
              <a:rPr lang="en-US" altLang="ja-JP" i="1">
                <a:effectLst/>
              </a:rPr>
              <a:t>k</a:t>
            </a:r>
            <a:r>
              <a:rPr lang="en-US" altLang="ja-JP">
                <a:effectLst/>
              </a:rPr>
              <a:t>)</a:t>
            </a:r>
            <a:r>
              <a:rPr lang="ja-JP" altLang="en-US">
                <a:effectLst/>
              </a:rPr>
              <a:t>文法⇒</a:t>
            </a:r>
            <a:r>
              <a:rPr lang="en-US" altLang="ja-JP">
                <a:effectLst/>
              </a:rPr>
              <a:t>LL(1)</a:t>
            </a:r>
            <a:r>
              <a:rPr lang="ja-JP" altLang="en-US">
                <a:effectLst/>
              </a:rPr>
              <a:t>文法</a:t>
            </a:r>
          </a:p>
        </p:txBody>
      </p:sp>
      <p:sp>
        <p:nvSpPr>
          <p:cNvPr id="286723" name="Rectangle 3"/>
          <p:cNvSpPr>
            <a:spLocks noGrp="1" noChangeArrowheads="1"/>
          </p:cNvSpPr>
          <p:nvPr>
            <p:ph type="body" idx="1"/>
          </p:nvPr>
        </p:nvSpPr>
        <p:spPr>
          <a:xfrm>
            <a:off x="1066800" y="1600200"/>
            <a:ext cx="7543800" cy="121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LL(</a:t>
            </a:r>
            <a:r>
              <a:rPr lang="en-US" altLang="ja-JP" i="1">
                <a:effectLst/>
              </a:rPr>
              <a:t>k</a:t>
            </a:r>
            <a:r>
              <a:rPr lang="en-US" altLang="ja-JP">
                <a:effectLst/>
              </a:rPr>
              <a:t>) </a:t>
            </a:r>
            <a:r>
              <a:rPr lang="ja-JP" altLang="en-US">
                <a:effectLst/>
              </a:rPr>
              <a:t>文法</a:t>
            </a:r>
          </a:p>
          <a:p>
            <a:pPr lvl="1">
              <a:buFontTx/>
              <a:buNone/>
            </a:pPr>
            <a:r>
              <a:rPr lang="ja-JP" altLang="en-US" sz="3200">
                <a:effectLst/>
              </a:rPr>
              <a:t>⇒左括り出しで </a:t>
            </a:r>
            <a:r>
              <a:rPr lang="en-US" altLang="ja-JP" sz="3200">
                <a:effectLst/>
              </a:rPr>
              <a:t>LL(1)</a:t>
            </a:r>
            <a:r>
              <a:rPr lang="ja-JP" altLang="en-US" sz="3200">
                <a:effectLst/>
              </a:rPr>
              <a:t>文法に</a:t>
            </a:r>
          </a:p>
        </p:txBody>
      </p:sp>
      <p:sp>
        <p:nvSpPr>
          <p:cNvPr id="286724" name="Rectangle 4"/>
          <p:cNvSpPr>
            <a:spLocks noChangeArrowheads="1"/>
          </p:cNvSpPr>
          <p:nvPr/>
        </p:nvSpPr>
        <p:spPr bwMode="auto">
          <a:xfrm>
            <a:off x="1066800" y="3200400"/>
            <a:ext cx="7543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ja-JP" altLang="en-US" sz="2800"/>
              <a:t>例 : &lt;</a:t>
            </a:r>
            <a:r>
              <a:rPr lang="en-US" altLang="ja-JP" sz="2800"/>
              <a:t>factor&gt; ::= NAME “==” NAME</a:t>
            </a:r>
          </a:p>
          <a:p>
            <a:pPr>
              <a:buFont typeface="Wingdings" panose="05000000000000000000" pitchFamily="2" charset="2"/>
              <a:buNone/>
            </a:pPr>
            <a:r>
              <a:rPr lang="en-US" altLang="ja-JP" sz="2800"/>
              <a:t>                          | NAME  “&gt;”  NAME</a:t>
            </a:r>
          </a:p>
          <a:p>
            <a:pPr>
              <a:buFont typeface="Wingdings" panose="05000000000000000000" pitchFamily="2" charset="2"/>
              <a:buNone/>
            </a:pPr>
            <a:r>
              <a:rPr lang="en-US" altLang="ja-JP" sz="2800"/>
              <a:t>                          | NAME  “&lt;”  NAME </a:t>
            </a:r>
          </a:p>
        </p:txBody>
      </p:sp>
      <p:grpSp>
        <p:nvGrpSpPr>
          <p:cNvPr id="286728" name="Group 8"/>
          <p:cNvGrpSpPr>
            <a:grpSpLocks/>
          </p:cNvGrpSpPr>
          <p:nvPr/>
        </p:nvGrpSpPr>
        <p:grpSpPr bwMode="auto">
          <a:xfrm>
            <a:off x="1600200" y="4876800"/>
            <a:ext cx="6737350" cy="1052513"/>
            <a:chOff x="1008" y="3072"/>
            <a:chExt cx="4244" cy="663"/>
          </a:xfrm>
        </p:grpSpPr>
        <p:sp>
          <p:nvSpPr>
            <p:cNvPr id="286725" name="Text Box 5"/>
            <p:cNvSpPr txBox="1">
              <a:spLocks noChangeArrowheads="1"/>
            </p:cNvSpPr>
            <p:nvPr/>
          </p:nvSpPr>
          <p:spPr bwMode="auto">
            <a:xfrm>
              <a:off x="1008" y="3408"/>
              <a:ext cx="42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&lt;factor&gt; ::= NAME (“==” | “&gt;” | “&lt;”) NAME</a:t>
              </a:r>
            </a:p>
          </p:txBody>
        </p:sp>
        <p:sp>
          <p:nvSpPr>
            <p:cNvPr id="286726" name="AutoShape 6"/>
            <p:cNvSpPr>
              <a:spLocks noChangeArrowheads="1"/>
            </p:cNvSpPr>
            <p:nvPr/>
          </p:nvSpPr>
          <p:spPr bwMode="auto">
            <a:xfrm>
              <a:off x="2688" y="3072"/>
              <a:ext cx="336"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86727" name="Text Box 7"/>
            <p:cNvSpPr txBox="1">
              <a:spLocks noChangeArrowheads="1"/>
            </p:cNvSpPr>
            <p:nvPr/>
          </p:nvSpPr>
          <p:spPr bwMode="auto">
            <a:xfrm>
              <a:off x="3024" y="3120"/>
              <a:ext cx="8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000"/>
                <a:t>左括り出し</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86728"/>
                                        </p:tgtEl>
                                        <p:attrNameLst>
                                          <p:attrName>style.visibility</p:attrName>
                                        </p:attrNameLst>
                                      </p:cBhvr>
                                      <p:to>
                                        <p:strVal val="visible"/>
                                      </p:to>
                                    </p:set>
                                    <p:animEffect transition="in" filter="wipe(up)">
                                      <p:cBhvr>
                                        <p:cTn id="7" dur="500"/>
                                        <p:tgtEl>
                                          <p:spTgt spid="286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r>
              <a:rPr lang="en-US" altLang="ja-JP"/>
              <a:t>LL(1)</a:t>
            </a:r>
            <a:r>
              <a:rPr lang="ja-JP" altLang="en-US"/>
              <a:t>文法</a:t>
            </a:r>
          </a:p>
        </p:txBody>
      </p:sp>
      <p:sp>
        <p:nvSpPr>
          <p:cNvPr id="3" name="コンテンツ プレースホルダー 2"/>
          <p:cNvSpPr>
            <a:spLocks noGrp="1"/>
          </p:cNvSpPr>
          <p:nvPr>
            <p:ph idx="4294967295"/>
          </p:nvPr>
        </p:nvSpPr>
        <p:spPr>
          <a:xfrm>
            <a:off x="1066800" y="1600200"/>
            <a:ext cx="7543800" cy="4114800"/>
          </a:xfrm>
        </p:spPr>
        <p:txBody>
          <a:bodyPr/>
          <a:lstStyle/>
          <a:p>
            <a:r>
              <a:rPr lang="en-US" altLang="ja-JP" dirty="0"/>
              <a:t>LL(1)</a:t>
            </a:r>
            <a:r>
              <a:rPr lang="ja-JP" altLang="en-US" dirty="0"/>
              <a:t>文法</a:t>
            </a:r>
            <a:endParaRPr lang="en-US" altLang="ja-JP" dirty="0"/>
          </a:p>
          <a:p>
            <a:pPr lvl="1"/>
            <a:r>
              <a:rPr lang="en-US" altLang="ja-JP" dirty="0"/>
              <a:t>1</a:t>
            </a:r>
            <a:r>
              <a:rPr lang="ja-JP" altLang="en-US" dirty="0"/>
              <a:t>個のトークン</a:t>
            </a:r>
            <a:r>
              <a:rPr lang="en-US" altLang="ja-JP" dirty="0"/>
              <a:t>(</a:t>
            </a:r>
            <a:r>
              <a:rPr lang="ja-JP" altLang="en-US" dirty="0"/>
              <a:t>直後に来るトークン</a:t>
            </a:r>
            <a:r>
              <a:rPr lang="en-US" altLang="ja-JP" dirty="0"/>
              <a:t>)</a:t>
            </a:r>
            <a:r>
              <a:rPr lang="ja-JP" altLang="en-US" dirty="0"/>
              <a:t>の先読みで構文解析可能な文法</a:t>
            </a:r>
          </a:p>
          <a:p>
            <a:pPr lvl="2"/>
            <a:r>
              <a:rPr lang="ja-JP" altLang="en-US" dirty="0">
                <a:effectLst/>
              </a:rPr>
              <a:t>左辺が同じ生成規則が複数あるとき、トークンを1個先読みすればどの右辺を選択するかわかる</a:t>
            </a:r>
          </a:p>
          <a:p>
            <a:pPr lvl="2"/>
            <a:r>
              <a:rPr kumimoji="0" lang="ja-JP" altLang="en-US" dirty="0">
                <a:effectLst/>
              </a:rPr>
              <a:t>同一の左辺に対して、右辺の先頭トークン（終端記号）が全て異なる</a:t>
            </a:r>
          </a:p>
        </p:txBody>
      </p:sp>
      <p:grpSp>
        <p:nvGrpSpPr>
          <p:cNvPr id="282631" name="Group 7"/>
          <p:cNvGrpSpPr>
            <a:grpSpLocks/>
          </p:cNvGrpSpPr>
          <p:nvPr/>
        </p:nvGrpSpPr>
        <p:grpSpPr bwMode="auto">
          <a:xfrm>
            <a:off x="1981200" y="4899025"/>
            <a:ext cx="5257800" cy="1631950"/>
            <a:chOff x="1344" y="2976"/>
            <a:chExt cx="3312" cy="1028"/>
          </a:xfrm>
        </p:grpSpPr>
        <p:sp>
          <p:nvSpPr>
            <p:cNvPr id="282629" name="テキスト ボックス 3"/>
            <p:cNvSpPr txBox="1">
              <a:spLocks noChangeArrowheads="1"/>
            </p:cNvSpPr>
            <p:nvPr/>
          </p:nvSpPr>
          <p:spPr bwMode="auto">
            <a:xfrm>
              <a:off x="1344" y="3408"/>
              <a:ext cx="3312"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800"/>
                <a:t>次に来るトークンを先読みする</a:t>
              </a:r>
            </a:p>
            <a:p>
              <a:pPr algn="l" eaLnBrk="1" hangingPunct="1"/>
              <a:r>
                <a:rPr lang="ja-JP" altLang="en-US" sz="2800"/>
                <a:t>メソッドがあれば解析可能</a:t>
              </a:r>
            </a:p>
          </p:txBody>
        </p:sp>
        <p:sp>
          <p:nvSpPr>
            <p:cNvPr id="5" name="下矢印 4"/>
            <p:cNvSpPr/>
            <p:nvPr/>
          </p:nvSpPr>
          <p:spPr bwMode="auto">
            <a:xfrm>
              <a:off x="2640" y="2976"/>
              <a:ext cx="480" cy="4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ja-JP" altLang="en-US" i="1">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82631"/>
                                        </p:tgtEl>
                                        <p:attrNameLst>
                                          <p:attrName>style.visibility</p:attrName>
                                        </p:attrNameLst>
                                      </p:cBhvr>
                                      <p:to>
                                        <p:strVal val="visible"/>
                                      </p:to>
                                    </p:set>
                                    <p:animEffect transition="in" filter="wipe(up)">
                                      <p:cBhvr>
                                        <p:cTn id="7" dur="500"/>
                                        <p:tgtEl>
                                          <p:spTgt spid="282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1066800" y="304800"/>
            <a:ext cx="754380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t>LL(1)</a:t>
            </a:r>
            <a:r>
              <a:rPr lang="ja-JP" altLang="en-US"/>
              <a:t>文法構文の解析</a:t>
            </a:r>
          </a:p>
        </p:txBody>
      </p:sp>
      <p:sp>
        <p:nvSpPr>
          <p:cNvPr id="270339" name="テキスト ボックス 4"/>
          <p:cNvSpPr txBox="1">
            <a:spLocks noChangeArrowheads="1"/>
          </p:cNvSpPr>
          <p:nvPr/>
        </p:nvSpPr>
        <p:spPr bwMode="auto">
          <a:xfrm>
            <a:off x="838200" y="1390650"/>
            <a:ext cx="44354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a:t>&lt;unsigned&gt; ::= NAME </a:t>
            </a:r>
          </a:p>
          <a:p>
            <a:pPr algn="l" eaLnBrk="1" hangingPunct="1"/>
            <a:r>
              <a:rPr lang="en-US" altLang="ja-JP" sz="2800"/>
              <a:t>                        | INTEGER</a:t>
            </a:r>
          </a:p>
          <a:p>
            <a:pPr algn="l" eaLnBrk="1" hangingPunct="1"/>
            <a:r>
              <a:rPr lang="en-US" altLang="ja-JP" sz="2800"/>
              <a:t>                        | “(” &lt;exp&gt; “)”</a:t>
            </a:r>
          </a:p>
          <a:p>
            <a:pPr algn="l" eaLnBrk="1" hangingPunct="1"/>
            <a:r>
              <a:rPr lang="en-US" altLang="ja-JP" sz="2800"/>
              <a:t>                        | “input” </a:t>
            </a:r>
            <a:endParaRPr lang="ja-JP" altLang="en-US" sz="2800"/>
          </a:p>
        </p:txBody>
      </p:sp>
      <p:sp>
        <p:nvSpPr>
          <p:cNvPr id="270340" name="テキスト ボックス 5"/>
          <p:cNvSpPr txBox="1">
            <a:spLocks noChangeArrowheads="1"/>
          </p:cNvSpPr>
          <p:nvPr/>
        </p:nvSpPr>
        <p:spPr bwMode="auto">
          <a:xfrm>
            <a:off x="5181600" y="1066800"/>
            <a:ext cx="2651125"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dirty="0"/>
              <a:t>先頭に来るトークン</a:t>
            </a:r>
            <a:endParaRPr lang="en-US" altLang="ja-JP" sz="2400" dirty="0"/>
          </a:p>
          <a:p>
            <a:pPr algn="l" eaLnBrk="1" hangingPunct="1"/>
            <a:r>
              <a:rPr lang="en-US" altLang="ja-JP" sz="2800" dirty="0"/>
              <a:t>   NAME</a:t>
            </a:r>
          </a:p>
          <a:p>
            <a:pPr algn="l" eaLnBrk="1" hangingPunct="1"/>
            <a:r>
              <a:rPr lang="en-US" altLang="ja-JP" sz="2800" dirty="0"/>
              <a:t>   INTEGER</a:t>
            </a:r>
          </a:p>
          <a:p>
            <a:pPr algn="l" eaLnBrk="1" hangingPunct="1"/>
            <a:r>
              <a:rPr lang="en-US" altLang="ja-JP" sz="2800" dirty="0"/>
              <a:t>   “(”</a:t>
            </a:r>
          </a:p>
          <a:p>
            <a:pPr algn="l" eaLnBrk="1" hangingPunct="1"/>
            <a:r>
              <a:rPr lang="ja-JP" altLang="en-US" sz="2800" dirty="0"/>
              <a:t>   </a:t>
            </a:r>
            <a:r>
              <a:rPr lang="en-US" altLang="ja-JP" sz="2800" dirty="0"/>
              <a:t>“input”</a:t>
            </a:r>
          </a:p>
        </p:txBody>
      </p:sp>
      <p:sp>
        <p:nvSpPr>
          <p:cNvPr id="7" name="正方形/長方形 6"/>
          <p:cNvSpPr/>
          <p:nvPr/>
        </p:nvSpPr>
        <p:spPr bwMode="auto">
          <a:xfrm>
            <a:off x="533400" y="3124200"/>
            <a:ext cx="8305800" cy="29718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400" dirty="0">
                <a:effectLst>
                  <a:outerShdw blurRad="38100" dist="38100" dir="2700000" algn="tl">
                    <a:srgbClr val="000099"/>
                  </a:outerShdw>
                </a:effectLst>
              </a:rPr>
              <a:t>&lt;unsigned&gt;</a:t>
            </a:r>
            <a:r>
              <a:rPr lang="ja-JP" altLang="en-US" sz="2400" dirty="0">
                <a:effectLst>
                  <a:outerShdw blurRad="38100" dist="38100" dir="2700000" algn="tl">
                    <a:srgbClr val="000099"/>
                  </a:outerShdw>
                </a:effectLst>
              </a:rPr>
              <a:t>の解析</a:t>
            </a:r>
            <a:r>
              <a:rPr lang="en-US" altLang="ja-JP" sz="2400" dirty="0">
                <a:effectLst>
                  <a:outerShdw blurRad="38100" dist="38100" dir="2700000" algn="tl">
                    <a:srgbClr val="000099"/>
                  </a:outerShdw>
                </a:effectLst>
              </a:rPr>
              <a:t>() {</a:t>
            </a:r>
          </a:p>
          <a:p>
            <a:pPr algn="l" eaLnBrk="1" hangingPunct="1"/>
            <a:r>
              <a:rPr lang="en-US" altLang="ja-JP" sz="2400" dirty="0">
                <a:effectLst>
                  <a:outerShdw blurRad="38100" dist="38100" dir="2700000" algn="tl">
                    <a:srgbClr val="000099"/>
                  </a:outerShdw>
                </a:effectLst>
              </a:rPr>
              <a:t>  </a:t>
            </a:r>
            <a:r>
              <a:rPr lang="en-US" altLang="ja-JP" sz="2400" dirty="0" err="1">
                <a:effectLst>
                  <a:outerShdw blurRad="38100" dist="38100" dir="2700000" algn="tl">
                    <a:srgbClr val="000099"/>
                  </a:outerShdw>
                </a:effectLst>
              </a:rPr>
              <a:t>swich</a:t>
            </a:r>
            <a:r>
              <a:rPr lang="en-US" altLang="ja-JP" sz="2400" dirty="0">
                <a:effectLst>
                  <a:outerShdw blurRad="38100" dist="38100" dir="2700000" algn="tl">
                    <a:srgbClr val="000099"/>
                  </a:outerShdw>
                </a:effectLst>
              </a:rPr>
              <a:t> (</a:t>
            </a:r>
            <a:r>
              <a:rPr lang="en-US" altLang="ja-JP" sz="2400" dirty="0" err="1">
                <a:effectLst>
                  <a:outerShdw blurRad="38100" dist="38100" dir="2700000" algn="tl">
                    <a:srgbClr val="000099"/>
                  </a:outerShdw>
                </a:effectLst>
              </a:rPr>
              <a:t>nextToken</a:t>
            </a:r>
            <a:r>
              <a:rPr lang="en-US" altLang="ja-JP" sz="2400" dirty="0">
                <a:effectLst>
                  <a:outerShdw blurRad="38100" dist="38100" dir="2700000" algn="tl">
                    <a:srgbClr val="000099"/>
                  </a:outerShdw>
                </a:effectLst>
              </a:rPr>
              <a:t> ) {</a:t>
            </a:r>
          </a:p>
          <a:p>
            <a:pPr algn="l" eaLnBrk="1" hangingPunct="1"/>
            <a:r>
              <a:rPr lang="en-US" altLang="ja-JP" sz="2400" dirty="0">
                <a:effectLst>
                  <a:outerShdw blurRad="38100" dist="38100" dir="2700000" algn="tl">
                    <a:srgbClr val="000099"/>
                  </a:outerShdw>
                </a:effectLst>
              </a:rPr>
              <a:t>    case NAME :      { </a:t>
            </a:r>
            <a:r>
              <a:rPr lang="ja-JP" altLang="en-US" sz="2400" dirty="0">
                <a:effectLst>
                  <a:outerShdw blurRad="38100" dist="38100" dir="2700000" algn="tl">
                    <a:srgbClr val="000099"/>
                  </a:outerShdw>
                </a:effectLst>
              </a:rPr>
              <a:t>変数の解析</a:t>
            </a:r>
            <a:r>
              <a:rPr lang="en-US" altLang="ja-JP" sz="2400" dirty="0">
                <a:effectLst>
                  <a:outerShdw blurRad="38100" dist="38100" dir="2700000" algn="tl">
                    <a:srgbClr val="000099"/>
                  </a:outerShdw>
                </a:effectLst>
              </a:rPr>
              <a:t> }              break;</a:t>
            </a:r>
          </a:p>
          <a:p>
            <a:pPr algn="l" eaLnBrk="1" hangingPunct="1"/>
            <a:r>
              <a:rPr lang="en-US" altLang="ja-JP" sz="2400" dirty="0">
                <a:effectLst>
                  <a:outerShdw blurRad="38100" dist="38100" dir="2700000" algn="tl">
                    <a:srgbClr val="000099"/>
                  </a:outerShdw>
                </a:effectLst>
              </a:rPr>
              <a:t>    case INTEGER : { </a:t>
            </a:r>
            <a:r>
              <a:rPr lang="ja-JP" altLang="en-US" sz="2400" dirty="0">
                <a:effectLst>
                  <a:outerShdw blurRad="38100" dist="38100" dir="2700000" algn="tl">
                    <a:srgbClr val="000099"/>
                  </a:outerShdw>
                </a:effectLst>
              </a:rPr>
              <a:t>整数の解析 }              </a:t>
            </a:r>
            <a:r>
              <a:rPr lang="en-US" altLang="ja-JP" sz="2400" dirty="0">
                <a:effectLst>
                  <a:outerShdw blurRad="38100" dist="38100" dir="2700000" algn="tl">
                    <a:srgbClr val="000099"/>
                  </a:outerShdw>
                </a:effectLst>
              </a:rPr>
              <a:t>break;</a:t>
            </a:r>
          </a:p>
          <a:p>
            <a:pPr algn="l" eaLnBrk="1" hangingPunct="1"/>
            <a:r>
              <a:rPr lang="ja-JP" altLang="en-US" sz="2400" dirty="0">
                <a:effectLst>
                  <a:outerShdw blurRad="38100" dist="38100" dir="2700000" algn="tl">
                    <a:srgbClr val="000099"/>
                  </a:outerShdw>
                </a:effectLst>
              </a:rPr>
              <a:t>    </a:t>
            </a:r>
            <a:r>
              <a:rPr lang="en-US" altLang="ja-JP" sz="2400" dirty="0">
                <a:effectLst>
                  <a:outerShdw blurRad="38100" dist="38100" dir="2700000" algn="tl">
                    <a:srgbClr val="000099"/>
                  </a:outerShdw>
                </a:effectLst>
              </a:rPr>
              <a:t>case “(” :             {“(” &lt;exp&gt; “)” </a:t>
            </a:r>
            <a:r>
              <a:rPr lang="ja-JP" altLang="en-US" sz="2400" dirty="0">
                <a:effectLst>
                  <a:outerShdw blurRad="38100" dist="38100" dir="2700000" algn="tl">
                    <a:srgbClr val="000099"/>
                  </a:outerShdw>
                </a:effectLst>
              </a:rPr>
              <a:t>の解析 } </a:t>
            </a:r>
            <a:r>
              <a:rPr lang="en-US" altLang="ja-JP" sz="2400" dirty="0">
                <a:effectLst>
                  <a:outerShdw blurRad="38100" dist="38100" dir="2700000" algn="tl">
                    <a:srgbClr val="000099"/>
                  </a:outerShdw>
                </a:effectLst>
              </a:rPr>
              <a:t>break;</a:t>
            </a:r>
          </a:p>
          <a:p>
            <a:pPr algn="l" eaLnBrk="1" hangingPunct="1"/>
            <a:r>
              <a:rPr lang="ja-JP" altLang="en-US" sz="2400" dirty="0">
                <a:effectLst>
                  <a:outerShdw blurRad="38100" dist="38100" dir="2700000" algn="tl">
                    <a:srgbClr val="000099"/>
                  </a:outerShdw>
                </a:effectLst>
              </a:rPr>
              <a:t>    </a:t>
            </a:r>
            <a:r>
              <a:rPr lang="en-US" altLang="ja-JP" sz="2400" dirty="0">
                <a:effectLst>
                  <a:outerShdw blurRad="38100" dist="38100" dir="2700000" algn="tl">
                    <a:srgbClr val="000099"/>
                  </a:outerShdw>
                </a:effectLst>
              </a:rPr>
              <a:t>case “input” :      { </a:t>
            </a:r>
            <a:r>
              <a:rPr lang="ja-JP" altLang="en-US" sz="2400" dirty="0">
                <a:effectLst>
                  <a:outerShdw blurRad="38100" dist="38100" dir="2700000" algn="tl">
                    <a:srgbClr val="000099"/>
                  </a:outerShdw>
                </a:effectLst>
              </a:rPr>
              <a:t>入力の解析 }               </a:t>
            </a:r>
            <a:r>
              <a:rPr lang="en-US" altLang="ja-JP" sz="2400" dirty="0">
                <a:effectLst>
                  <a:outerShdw blurRad="38100" dist="38100" dir="2700000" algn="tl">
                    <a:srgbClr val="000099"/>
                  </a:outerShdw>
                </a:effectLst>
              </a:rPr>
              <a:t>break;</a:t>
            </a:r>
          </a:p>
          <a:p>
            <a:pPr algn="l" eaLnBrk="1" hangingPunct="1"/>
            <a:r>
              <a:rPr lang="en-US" altLang="ja-JP" sz="2400" dirty="0">
                <a:effectLst>
                  <a:outerShdw blurRad="38100" dist="38100" dir="2700000" algn="tl">
                    <a:srgbClr val="000099"/>
                  </a:outerShdw>
                </a:effectLst>
              </a:rPr>
              <a:t>  }</a:t>
            </a:r>
          </a:p>
          <a:p>
            <a:pPr algn="l" eaLnBrk="1" hangingPunct="1"/>
            <a:r>
              <a:rPr lang="en-US" altLang="ja-JP" sz="2400" dirty="0">
                <a:effectLst>
                  <a:outerShdw blurRad="38100" dist="38100" dir="2700000" algn="tl">
                    <a:srgbClr val="000099"/>
                  </a:outerShdw>
                </a:effectLst>
              </a:rPr>
              <a:t>}</a:t>
            </a:r>
          </a:p>
        </p:txBody>
      </p:sp>
      <p:sp useBgFill="1">
        <p:nvSpPr>
          <p:cNvPr id="270342" name="AutoShape 6"/>
          <p:cNvSpPr>
            <a:spLocks noChangeArrowheads="1"/>
          </p:cNvSpPr>
          <p:nvPr/>
        </p:nvSpPr>
        <p:spPr bwMode="auto">
          <a:xfrm>
            <a:off x="2057400" y="5715000"/>
            <a:ext cx="3733800" cy="838200"/>
          </a:xfrm>
          <a:prstGeom prst="wedgeRoundRectCallout">
            <a:avLst>
              <a:gd name="adj1" fmla="val -39245"/>
              <a:gd name="adj2" fmla="val -8125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ja-JP" altLang="en-US" sz="2400"/>
              <a:t>次のトークンを見れば</a:t>
            </a:r>
          </a:p>
          <a:p>
            <a:pPr algn="ctr"/>
            <a:r>
              <a:rPr lang="ja-JP" altLang="en-US" sz="2400"/>
              <a:t>どの処理をするか分かる</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1066800" y="304800"/>
            <a:ext cx="7543800" cy="91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t>LL(1)</a:t>
            </a:r>
            <a:r>
              <a:rPr lang="ja-JP" altLang="en-US"/>
              <a:t>文法構文の解析</a:t>
            </a:r>
          </a:p>
        </p:txBody>
      </p:sp>
      <p:sp>
        <p:nvSpPr>
          <p:cNvPr id="271364" name="テキスト ボックス 4"/>
          <p:cNvSpPr txBox="1">
            <a:spLocks noChangeArrowheads="1"/>
          </p:cNvSpPr>
          <p:nvPr/>
        </p:nvSpPr>
        <p:spPr bwMode="auto">
          <a:xfrm>
            <a:off x="838200" y="1390650"/>
            <a:ext cx="370205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en-US" altLang="ja-JP" sz="2800"/>
              <a:t>&lt;st</a:t>
            </a:r>
            <a:r>
              <a:rPr lang="ja-JP" altLang="en-US" sz="2800"/>
              <a:t>&gt; ::= </a:t>
            </a:r>
            <a:r>
              <a:rPr lang="en-US" altLang="ja-JP" sz="2800"/>
              <a:t>“{” { &lt;st&gt; } “}”</a:t>
            </a:r>
          </a:p>
          <a:p>
            <a:pPr algn="l" eaLnBrk="1" hangingPunct="1"/>
            <a:r>
              <a:rPr lang="en-US" altLang="ja-JP" sz="2800"/>
              <a:t>            | “;”</a:t>
            </a:r>
          </a:p>
          <a:p>
            <a:pPr algn="l" eaLnBrk="1" hangingPunct="1"/>
            <a:r>
              <a:rPr lang="ja-JP" altLang="en-US" sz="2800"/>
              <a:t>            | &lt;</a:t>
            </a:r>
            <a:r>
              <a:rPr lang="en-US" altLang="ja-JP" sz="2800"/>
              <a:t>while_st&gt;</a:t>
            </a:r>
          </a:p>
          <a:p>
            <a:pPr algn="l" eaLnBrk="1" hangingPunct="1"/>
            <a:r>
              <a:rPr lang="en-US" altLang="ja-JP" sz="2800"/>
              <a:t>            | &lt;if_st&gt;</a:t>
            </a:r>
          </a:p>
          <a:p>
            <a:pPr algn="l" eaLnBrk="1" hangingPunct="1"/>
            <a:r>
              <a:rPr lang="en-US" altLang="ja-JP" sz="2800"/>
              <a:t>            | &lt;write_st&gt;</a:t>
            </a:r>
          </a:p>
          <a:p>
            <a:pPr algn="l" eaLnBrk="1" hangingPunct="1"/>
            <a:r>
              <a:rPr lang="en-US" altLang="ja-JP" sz="2800"/>
              <a:t>            | &lt;exp_st&gt;         </a:t>
            </a:r>
            <a:endParaRPr lang="ja-JP" altLang="en-US" sz="2800"/>
          </a:p>
        </p:txBody>
      </p:sp>
      <p:sp>
        <p:nvSpPr>
          <p:cNvPr id="271365" name="テキスト ボックス 5"/>
          <p:cNvSpPr txBox="1">
            <a:spLocks noChangeArrowheads="1"/>
          </p:cNvSpPr>
          <p:nvPr/>
        </p:nvSpPr>
        <p:spPr bwMode="auto">
          <a:xfrm>
            <a:off x="5181600" y="1066800"/>
            <a:ext cx="26511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lgn="ctr" eaLnBrk="0" hangingPunct="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lgn="ctr" eaLnBrk="0" hangingPunct="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l" eaLnBrk="1" hangingPunct="1"/>
            <a:r>
              <a:rPr lang="ja-JP" altLang="en-US" sz="2400"/>
              <a:t>先頭に来るトークン</a:t>
            </a:r>
            <a:endParaRPr lang="en-US" altLang="ja-JP" sz="2400"/>
          </a:p>
          <a:p>
            <a:pPr algn="l" eaLnBrk="1" hangingPunct="1"/>
            <a:r>
              <a:rPr lang="en-US" altLang="ja-JP" sz="2800"/>
              <a:t>   “{”</a:t>
            </a:r>
          </a:p>
          <a:p>
            <a:pPr algn="l" eaLnBrk="1" hangingPunct="1"/>
            <a:r>
              <a:rPr lang="en-US" altLang="ja-JP" sz="2800"/>
              <a:t>   “;”</a:t>
            </a:r>
          </a:p>
        </p:txBody>
      </p:sp>
      <p:grpSp>
        <p:nvGrpSpPr>
          <p:cNvPr id="271368" name="Group 8"/>
          <p:cNvGrpSpPr>
            <a:grpSpLocks/>
          </p:cNvGrpSpPr>
          <p:nvPr/>
        </p:nvGrpSpPr>
        <p:grpSpPr bwMode="auto">
          <a:xfrm>
            <a:off x="4343400" y="2362200"/>
            <a:ext cx="3551238" cy="1676400"/>
            <a:chOff x="2736" y="1488"/>
            <a:chExt cx="2237" cy="1056"/>
          </a:xfrm>
        </p:grpSpPr>
        <p:sp>
          <p:nvSpPr>
            <p:cNvPr id="271366" name="AutoShape 6"/>
            <p:cNvSpPr>
              <a:spLocks/>
            </p:cNvSpPr>
            <p:nvPr/>
          </p:nvSpPr>
          <p:spPr bwMode="auto">
            <a:xfrm>
              <a:off x="2736" y="1488"/>
              <a:ext cx="192" cy="1056"/>
            </a:xfrm>
            <a:prstGeom prst="rightBrace">
              <a:avLst>
                <a:gd name="adj1" fmla="val 45833"/>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71367" name="Text Box 7"/>
            <p:cNvSpPr txBox="1">
              <a:spLocks noChangeArrowheads="1"/>
            </p:cNvSpPr>
            <p:nvPr/>
          </p:nvSpPr>
          <p:spPr bwMode="auto">
            <a:xfrm>
              <a:off x="2976" y="1680"/>
              <a:ext cx="1997"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これらの先頭に来る</a:t>
              </a:r>
            </a:p>
            <a:p>
              <a:r>
                <a:rPr lang="ja-JP" altLang="en-US" sz="2800"/>
                <a:t>トークンは？</a:t>
              </a:r>
            </a:p>
          </p:txBody>
        </p:sp>
      </p:grpSp>
      <p:sp>
        <p:nvSpPr>
          <p:cNvPr id="271369" name="Text Box 9"/>
          <p:cNvSpPr txBox="1">
            <a:spLocks noChangeArrowheads="1"/>
          </p:cNvSpPr>
          <p:nvPr/>
        </p:nvSpPr>
        <p:spPr bwMode="auto">
          <a:xfrm>
            <a:off x="1981200" y="4800600"/>
            <a:ext cx="58483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各非終端記号の</a:t>
            </a:r>
            <a:r>
              <a:rPr lang="ja-JP" altLang="en-US"/>
              <a:t> </a:t>
            </a:r>
            <a:r>
              <a:rPr lang="en-US" altLang="ja-JP"/>
              <a:t>First </a:t>
            </a:r>
            <a:r>
              <a:rPr lang="ja-JP" altLang="en-US"/>
              <a:t>集合 </a:t>
            </a:r>
            <a:r>
              <a:rPr lang="ja-JP" altLang="en-US" sz="2800"/>
              <a:t>を求める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1369"/>
                                        </p:tgtEl>
                                        <p:attrNameLst>
                                          <p:attrName>style.visibility</p:attrName>
                                        </p:attrNameLst>
                                      </p:cBhvr>
                                      <p:to>
                                        <p:strVal val="visible"/>
                                      </p:to>
                                    </p:set>
                                    <p:animEffect transition="in" filter="checkerboard(across)">
                                      <p:cBhvr>
                                        <p:cTn id="7" dur="500"/>
                                        <p:tgtEl>
                                          <p:spTgt spid="271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idx="4294967295"/>
          </p:nvPr>
        </p:nvSpPr>
        <p:spPr>
          <a:xfrm>
            <a:off x="1066800" y="762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マクロ構文</a:t>
            </a:r>
            <a:r>
              <a:rPr lang="ja-JP" altLang="en-US" sz="4000" dirty="0">
                <a:effectLst/>
              </a:rPr>
              <a:t>(文</a:t>
            </a:r>
            <a:r>
              <a:rPr lang="en-US" altLang="ja-JP" sz="4000" dirty="0">
                <a:effectLst/>
              </a:rPr>
              <a:t>)</a:t>
            </a:r>
          </a:p>
        </p:txBody>
      </p:sp>
      <p:sp>
        <p:nvSpPr>
          <p:cNvPr id="258051" name="Rectangle 3"/>
          <p:cNvSpPr>
            <a:spLocks noGrp="1" noChangeArrowheads="1"/>
          </p:cNvSpPr>
          <p:nvPr>
            <p:ph type="body" idx="4294967295"/>
          </p:nvPr>
        </p:nvSpPr>
        <p:spPr>
          <a:xfrm>
            <a:off x="381000" y="663600"/>
            <a:ext cx="84582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dirty="0">
                <a:effectLst/>
              </a:rPr>
              <a:t>&lt;</a:t>
            </a:r>
            <a:r>
              <a:rPr lang="en-US" altLang="ja-JP" sz="2800" dirty="0">
                <a:effectLst/>
              </a:rPr>
              <a:t>Statement&gt;</a:t>
            </a:r>
            <a:r>
              <a:rPr lang="en-US" altLang="ja-JP" sz="2000" dirty="0">
                <a:solidFill>
                  <a:srgbClr val="FFFF66"/>
                </a:solidFill>
                <a:effectLst/>
              </a:rPr>
              <a:t>(</a:t>
            </a:r>
            <a:r>
              <a:rPr lang="ja-JP" altLang="en-US" sz="2000" dirty="0">
                <a:solidFill>
                  <a:srgbClr val="FFFF66"/>
                </a:solidFill>
                <a:effectLst/>
              </a:rPr>
              <a:t>文)</a:t>
            </a:r>
            <a:r>
              <a:rPr lang="ja-JP" altLang="en-US" dirty="0">
                <a:effectLst/>
              </a:rPr>
              <a:t> </a:t>
            </a:r>
            <a:r>
              <a:rPr lang="ja-JP" altLang="en-US" sz="2800" dirty="0">
                <a:effectLst/>
              </a:rPr>
              <a:t>::= &lt;</a:t>
            </a:r>
            <a:r>
              <a:rPr lang="en-US" altLang="ja-JP" sz="2800" dirty="0">
                <a:effectLst/>
              </a:rPr>
              <a:t>If_statement&gt;</a:t>
            </a:r>
          </a:p>
          <a:p>
            <a:pPr>
              <a:buFont typeface="Wingdings" panose="05000000000000000000" pitchFamily="2" charset="2"/>
              <a:buNone/>
            </a:pPr>
            <a:r>
              <a:rPr lang="en-US" altLang="ja-JP" sz="2800" dirty="0">
                <a:effectLst/>
              </a:rPr>
              <a:t>                              | &lt;</a:t>
            </a:r>
            <a:r>
              <a:rPr lang="en-US" altLang="ja-JP" sz="2800" dirty="0" err="1">
                <a:effectLst/>
              </a:rPr>
              <a:t>While_statement</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For_statement</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Exp_statement</a:t>
            </a:r>
            <a:r>
              <a:rPr lang="en-US" altLang="ja-JP" sz="2800" dirty="0">
                <a:effectLst/>
              </a:rPr>
              <a:t>&gt; </a:t>
            </a:r>
          </a:p>
          <a:p>
            <a:pPr>
              <a:buFont typeface="Wingdings" panose="05000000000000000000" pitchFamily="2" charset="2"/>
              <a:buNone/>
            </a:pPr>
            <a:r>
              <a:rPr lang="en-US" altLang="ja-JP" sz="2800" dirty="0">
                <a:effectLst/>
              </a:rPr>
              <a:t>                              | &lt;</a:t>
            </a:r>
            <a:r>
              <a:rPr lang="en-US" altLang="ja-JP" sz="2800" dirty="0" err="1">
                <a:effectLst/>
              </a:rPr>
              <a:t>Outputint_statement</a:t>
            </a:r>
            <a:r>
              <a:rPr lang="en-US" altLang="ja-JP" sz="2800" dirty="0">
                <a:effectLst/>
              </a:rPr>
              <a:t>&gt;</a:t>
            </a:r>
          </a:p>
          <a:p>
            <a:pPr>
              <a:buFont typeface="Wingdings" panose="05000000000000000000" pitchFamily="2" charset="2"/>
              <a:buNone/>
            </a:pPr>
            <a:r>
              <a:rPr lang="en-US" altLang="ja-JP" sz="2800" dirty="0">
                <a:effectLst/>
              </a:rPr>
              <a:t>                              | &lt;</a:t>
            </a:r>
            <a:r>
              <a:rPr lang="en-US" altLang="ja-JP" sz="2800" dirty="0" err="1">
                <a:effectLst/>
              </a:rPr>
              <a:t>Outoutchar_statement</a:t>
            </a:r>
            <a:r>
              <a:rPr lang="en-US" altLang="ja-JP" sz="2800" dirty="0">
                <a:effectLst/>
              </a:rPr>
              <a:t>&gt;</a:t>
            </a:r>
          </a:p>
          <a:p>
            <a:pPr>
              <a:buFont typeface="Wingdings" panose="05000000000000000000" pitchFamily="2" charset="2"/>
              <a:buNone/>
            </a:pPr>
            <a:r>
              <a:rPr lang="en-US" altLang="ja-JP" sz="2800" dirty="0">
                <a:effectLst/>
              </a:rPr>
              <a:t>                              </a:t>
            </a:r>
            <a:r>
              <a:rPr lang="en-US" altLang="ja-JP" sz="2800">
                <a:effectLst/>
              </a:rPr>
              <a:t>| &lt;Break_</a:t>
            </a:r>
            <a:r>
              <a:rPr lang="en-US" altLang="ja-JP" sz="2800" err="1">
                <a:effectLst/>
              </a:rPr>
              <a:t>statement</a:t>
            </a:r>
            <a:r>
              <a:rPr lang="en-US" altLang="ja-JP" sz="2800">
                <a:effectLst/>
              </a:rPr>
              <a:t>&gt;</a:t>
            </a:r>
            <a:endParaRPr lang="en-US" altLang="ja-JP" sz="2800" dirty="0">
              <a:effectLst/>
            </a:endParaRPr>
          </a:p>
          <a:p>
            <a:pPr>
              <a:buFont typeface="Wingdings" panose="05000000000000000000" pitchFamily="2" charset="2"/>
              <a:buNone/>
            </a:pPr>
            <a:r>
              <a:rPr lang="en-US" altLang="ja-JP" sz="2800" dirty="0">
                <a:effectLst/>
              </a:rPr>
              <a:t>                              | “{” { &lt;Statement&gt; } “}” </a:t>
            </a:r>
          </a:p>
          <a:p>
            <a:pPr>
              <a:buFont typeface="Wingdings" panose="05000000000000000000" pitchFamily="2" charset="2"/>
              <a:buNone/>
            </a:pPr>
            <a:r>
              <a:rPr lang="en-US" altLang="ja-JP" sz="2800" dirty="0">
                <a:effectLst/>
              </a:rPr>
              <a:t>                              | “;”</a:t>
            </a:r>
          </a:p>
        </p:txBody>
      </p:sp>
      <p:sp>
        <p:nvSpPr>
          <p:cNvPr id="258052" name="Text Box 4"/>
          <p:cNvSpPr txBox="1">
            <a:spLocks noChangeArrowheads="1"/>
          </p:cNvSpPr>
          <p:nvPr/>
        </p:nvSpPr>
        <p:spPr bwMode="auto">
          <a:xfrm>
            <a:off x="1966913" y="-84138"/>
            <a:ext cx="180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
        <p:nvSpPr>
          <p:cNvPr id="258053" name="Text Box 5"/>
          <p:cNvSpPr txBox="1">
            <a:spLocks noChangeArrowheads="1"/>
          </p:cNvSpPr>
          <p:nvPr/>
        </p:nvSpPr>
        <p:spPr bwMode="auto">
          <a:xfrm>
            <a:off x="3048000" y="5251500"/>
            <a:ext cx="4935537" cy="1510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sz="2800" dirty="0">
                <a:solidFill>
                  <a:srgbClr val="FFFF66"/>
                </a:solidFill>
              </a:rPr>
              <a:t>| &lt;Do-</a:t>
            </a:r>
            <a:r>
              <a:rPr lang="en-US" altLang="ja-JP" sz="2800" dirty="0" err="1">
                <a:solidFill>
                  <a:srgbClr val="FFFF66"/>
                </a:solidFill>
              </a:rPr>
              <a:t>while_statement</a:t>
            </a:r>
            <a:r>
              <a:rPr lang="en-US" altLang="ja-JP" sz="2800" dirty="0">
                <a:solidFill>
                  <a:srgbClr val="FFFF66"/>
                </a:solidFill>
              </a:rPr>
              <a:t>&gt;</a:t>
            </a:r>
            <a:r>
              <a:rPr lang="en-US" altLang="ja-JP" sz="3600" dirty="0">
                <a:solidFill>
                  <a:srgbClr val="FFFF66"/>
                </a:solidFill>
              </a:rPr>
              <a:t> </a:t>
            </a:r>
            <a:r>
              <a:rPr lang="ja-JP" altLang="en-US" sz="2000" dirty="0">
                <a:solidFill>
                  <a:srgbClr val="FFFF66"/>
                </a:solidFill>
              </a:rPr>
              <a:t>(拡張課題)</a:t>
            </a:r>
            <a:endParaRPr lang="en-US" altLang="ja-JP" sz="2800" dirty="0">
              <a:solidFill>
                <a:srgbClr val="FFFF66"/>
              </a:solidFill>
            </a:endParaRPr>
          </a:p>
          <a:p>
            <a:r>
              <a:rPr lang="en-US" altLang="ja-JP" sz="2800">
                <a:solidFill>
                  <a:srgbClr val="FFFF66"/>
                </a:solidFill>
              </a:rPr>
              <a:t>| &lt;Continue_</a:t>
            </a:r>
            <a:r>
              <a:rPr lang="en-US" altLang="ja-JP" sz="2800" dirty="0" err="1">
                <a:solidFill>
                  <a:srgbClr val="FFFF66"/>
                </a:solidFill>
              </a:rPr>
              <a:t>statement</a:t>
            </a:r>
            <a:r>
              <a:rPr lang="en-US" altLang="ja-JP" sz="2800" dirty="0">
                <a:solidFill>
                  <a:srgbClr val="FFFF66"/>
                </a:solidFill>
              </a:rPr>
              <a:t>&gt; </a:t>
            </a:r>
            <a:r>
              <a:rPr lang="ja-JP" altLang="en-US" sz="2000" dirty="0">
                <a:solidFill>
                  <a:srgbClr val="FFFF66"/>
                </a:solidFill>
              </a:rPr>
              <a:t>(拡張</a:t>
            </a:r>
            <a:r>
              <a:rPr lang="ja-JP" altLang="en-US" sz="2000">
                <a:solidFill>
                  <a:srgbClr val="FFFF66"/>
                </a:solidFill>
              </a:rPr>
              <a:t>課題)</a:t>
            </a:r>
            <a:endParaRPr lang="en-US" altLang="ja-JP" sz="2000">
              <a:solidFill>
                <a:srgbClr val="FFFF66"/>
              </a:solidFill>
            </a:endParaRPr>
          </a:p>
          <a:p>
            <a:r>
              <a:rPr lang="en-US" altLang="ja-JP" sz="2800">
                <a:solidFill>
                  <a:srgbClr val="FFFF66"/>
                </a:solidFill>
              </a:rPr>
              <a:t>| &lt;Switch_statement&gt; </a:t>
            </a:r>
            <a:r>
              <a:rPr lang="en-US" altLang="ja-JP" sz="2000">
                <a:solidFill>
                  <a:srgbClr val="FFFF66"/>
                </a:solidFill>
              </a:rPr>
              <a:t>(</a:t>
            </a:r>
            <a:r>
              <a:rPr lang="ja-JP" altLang="en-US" sz="2000">
                <a:solidFill>
                  <a:srgbClr val="FFFF66"/>
                </a:solidFill>
              </a:rPr>
              <a:t>拡張課題</a:t>
            </a:r>
            <a:r>
              <a:rPr lang="en-US" altLang="ja-JP" sz="2000">
                <a:solidFill>
                  <a:srgbClr val="FFFF66"/>
                </a:solidFill>
              </a:rPr>
              <a:t>)</a:t>
            </a:r>
            <a:endParaRPr lang="en-US" altLang="ja-JP" sz="2000" dirty="0">
              <a:solidFill>
                <a:srgbClr val="FFFF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8053"/>
                                        </p:tgtEl>
                                        <p:attrNameLst>
                                          <p:attrName>style.visibility</p:attrName>
                                        </p:attrNameLst>
                                      </p:cBhvr>
                                      <p:to>
                                        <p:strVal val="visible"/>
                                      </p:to>
                                    </p:set>
                                    <p:animEffect transition="in" filter="checkerboard(across)">
                                      <p:cBhvr>
                                        <p:cTn id="7" dur="500"/>
                                        <p:tgtEl>
                                          <p:spTgt spid="258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3"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 </a:t>
            </a:r>
            <a:r>
              <a:rPr lang="ja-JP" altLang="en-US">
                <a:effectLst/>
              </a:rPr>
              <a:t>集合</a:t>
            </a:r>
            <a:br>
              <a:rPr lang="ja-JP" altLang="en-US">
                <a:effectLst/>
              </a:rPr>
            </a:br>
            <a:r>
              <a:rPr lang="ja-JP" altLang="en-US">
                <a:effectLst/>
              </a:rPr>
              <a:t>(</a:t>
            </a:r>
            <a:r>
              <a:rPr lang="ja-JP" altLang="en-US" sz="4000">
                <a:effectLst/>
              </a:rPr>
              <a:t>先頭終端記号集合)</a:t>
            </a:r>
          </a:p>
        </p:txBody>
      </p:sp>
      <p:sp>
        <p:nvSpPr>
          <p:cNvPr id="273411" name="Rectangle 3"/>
          <p:cNvSpPr>
            <a:spLocks noGrp="1" noChangeArrowheads="1"/>
          </p:cNvSpPr>
          <p:nvPr>
            <p:ph type="body" idx="1"/>
          </p:nvPr>
        </p:nvSpPr>
        <p:spPr>
          <a:xfrm>
            <a:off x="838200" y="1676400"/>
            <a:ext cx="7543800" cy="160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ja-JP">
                <a:effectLst/>
              </a:rPr>
              <a:t>First (α) = {“a” | α</a:t>
            </a:r>
            <a:r>
              <a:rPr lang="ja-JP" altLang="en-US">
                <a:effectLst/>
              </a:rPr>
              <a:t>⇒</a:t>
            </a:r>
            <a:r>
              <a:rPr lang="en-US" altLang="ja-JP">
                <a:effectLst/>
              </a:rPr>
              <a:t>aβ}</a:t>
            </a:r>
          </a:p>
          <a:p>
            <a:pPr lvl="1">
              <a:lnSpc>
                <a:spcPct val="90000"/>
              </a:lnSpc>
            </a:pPr>
            <a:r>
              <a:rPr lang="ja-JP" altLang="en-US">
                <a:effectLst/>
              </a:rPr>
              <a:t>ただし、</a:t>
            </a:r>
            <a:r>
              <a:rPr lang="en-US" altLang="ja-JP">
                <a:effectLst/>
              </a:rPr>
              <a:t>α</a:t>
            </a:r>
            <a:r>
              <a:rPr lang="ja-JP" altLang="en-US">
                <a:effectLst/>
              </a:rPr>
              <a:t>⇒</a:t>
            </a:r>
            <a:r>
              <a:rPr lang="en-US" altLang="ja-JP">
                <a:effectLst/>
              </a:rPr>
              <a:t>ε</a:t>
            </a:r>
            <a:r>
              <a:rPr lang="ja-JP" altLang="en-US">
                <a:effectLst/>
              </a:rPr>
              <a:t>のときは</a:t>
            </a:r>
            <a:r>
              <a:rPr lang="en-US" altLang="ja-JP">
                <a:effectLst/>
              </a:rPr>
              <a:t>ε</a:t>
            </a:r>
            <a:r>
              <a:rPr lang="ja-JP" altLang="en-US">
                <a:effectLst/>
              </a:rPr>
              <a:t>を含む</a:t>
            </a:r>
            <a:endParaRPr lang="ja-JP" altLang="en-US" sz="2400">
              <a:effectLst/>
            </a:endParaRPr>
          </a:p>
          <a:p>
            <a:pPr>
              <a:lnSpc>
                <a:spcPct val="90000"/>
              </a:lnSpc>
              <a:buFont typeface="Wingdings" panose="05000000000000000000" pitchFamily="2" charset="2"/>
              <a:buNone/>
            </a:pPr>
            <a:r>
              <a:rPr lang="en-US" altLang="ja-JP" sz="2800">
                <a:effectLst/>
              </a:rPr>
              <a:t>         </a:t>
            </a:r>
            <a:r>
              <a:rPr lang="ja-JP" altLang="en-US" sz="2400">
                <a:effectLst/>
              </a:rPr>
              <a:t>記号列 </a:t>
            </a:r>
            <a:r>
              <a:rPr lang="en-US" altLang="ja-JP" sz="2800">
                <a:effectLst/>
              </a:rPr>
              <a:t>α</a:t>
            </a:r>
            <a:r>
              <a:rPr lang="ja-JP" altLang="en-US" sz="2400">
                <a:effectLst/>
              </a:rPr>
              <a:t>の先頭に来る終端記号の集合</a:t>
            </a:r>
            <a:r>
              <a:rPr lang="ja-JP" altLang="en-US" sz="2800">
                <a:effectLst/>
              </a:rPr>
              <a:t> </a:t>
            </a:r>
          </a:p>
        </p:txBody>
      </p:sp>
      <p:sp>
        <p:nvSpPr>
          <p:cNvPr id="273416" name="Rectangle 8"/>
          <p:cNvSpPr>
            <a:spLocks noChangeArrowheads="1"/>
          </p:cNvSpPr>
          <p:nvPr/>
        </p:nvSpPr>
        <p:spPr bwMode="auto">
          <a:xfrm>
            <a:off x="228600" y="3200400"/>
            <a:ext cx="8686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en-US" altLang="ja-JP" sz="2800" dirty="0"/>
              <a:t>&lt;</a:t>
            </a:r>
            <a:r>
              <a:rPr lang="en-US" altLang="ja-JP" sz="2800" dirty="0" err="1"/>
              <a:t>if_st</a:t>
            </a:r>
            <a:r>
              <a:rPr lang="en-US" altLang="ja-JP" sz="2800" dirty="0"/>
              <a:t>&gt;        </a:t>
            </a:r>
            <a:r>
              <a:rPr lang="ja-JP" altLang="en-US" sz="2800" dirty="0"/>
              <a:t>::= </a:t>
            </a:r>
            <a:r>
              <a:rPr lang="en-US" altLang="ja-JP" sz="2800" dirty="0"/>
              <a:t>“if” “(” &lt;expression&gt; “)” &lt;statement&gt;</a:t>
            </a:r>
          </a:p>
          <a:p>
            <a:pPr>
              <a:buFont typeface="Wingdings" panose="05000000000000000000" pitchFamily="2" charset="2"/>
              <a:buNone/>
            </a:pPr>
            <a:r>
              <a:rPr lang="en-US" altLang="ja-JP" sz="2800" dirty="0"/>
              <a:t>&lt;</a:t>
            </a:r>
            <a:r>
              <a:rPr lang="en-US" altLang="ja-JP" sz="2800" dirty="0" err="1"/>
              <a:t>while_st</a:t>
            </a:r>
            <a:r>
              <a:rPr lang="en-US" altLang="ja-JP" sz="2800" dirty="0"/>
              <a:t>&gt; </a:t>
            </a:r>
            <a:r>
              <a:rPr lang="ja-JP" altLang="en-US" sz="2800" dirty="0"/>
              <a:t>::= </a:t>
            </a:r>
            <a:r>
              <a:rPr lang="en-US" altLang="ja-JP" sz="2800" dirty="0"/>
              <a:t>“while” “(” &lt;expression&gt; “)” &lt;statement&gt;</a:t>
            </a:r>
          </a:p>
        </p:txBody>
      </p:sp>
      <p:sp>
        <p:nvSpPr>
          <p:cNvPr id="273417" name="AutoShape 9"/>
          <p:cNvSpPr>
            <a:spLocks noChangeArrowheads="1"/>
          </p:cNvSpPr>
          <p:nvPr/>
        </p:nvSpPr>
        <p:spPr bwMode="auto">
          <a:xfrm>
            <a:off x="2514600" y="3200400"/>
            <a:ext cx="685800" cy="533400"/>
          </a:xfrm>
          <a:prstGeom prst="roundRect">
            <a:avLst>
              <a:gd name="adj" fmla="val 16667"/>
            </a:avLst>
          </a:prstGeom>
          <a:noFill/>
          <a:ln w="3810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73418" name="AutoShape 10"/>
          <p:cNvSpPr>
            <a:spLocks noChangeArrowheads="1"/>
          </p:cNvSpPr>
          <p:nvPr/>
        </p:nvSpPr>
        <p:spPr bwMode="auto">
          <a:xfrm>
            <a:off x="2514600" y="3733800"/>
            <a:ext cx="1219200" cy="533400"/>
          </a:xfrm>
          <a:prstGeom prst="roundRect">
            <a:avLst>
              <a:gd name="adj" fmla="val 16667"/>
            </a:avLst>
          </a:prstGeom>
          <a:noFill/>
          <a:ln w="3810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273419" name="Text Box 11"/>
          <p:cNvSpPr txBox="1">
            <a:spLocks noChangeArrowheads="1"/>
          </p:cNvSpPr>
          <p:nvPr/>
        </p:nvSpPr>
        <p:spPr bwMode="auto">
          <a:xfrm>
            <a:off x="1143000" y="5486400"/>
            <a:ext cx="5338619" cy="107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First (&lt;</a:t>
            </a:r>
            <a:r>
              <a:rPr lang="en-US" altLang="ja-JP" dirty="0" err="1"/>
              <a:t>if_st</a:t>
            </a:r>
            <a:r>
              <a:rPr lang="en-US" altLang="ja-JP" dirty="0"/>
              <a:t>&gt;)       = { “if” }</a:t>
            </a:r>
            <a:br>
              <a:rPr lang="en-US" altLang="ja-JP" dirty="0"/>
            </a:br>
            <a:r>
              <a:rPr lang="en-US" altLang="ja-JP" dirty="0"/>
              <a:t>First (&lt;</a:t>
            </a:r>
            <a:r>
              <a:rPr lang="en-US" altLang="ja-JP" dirty="0" err="1"/>
              <a:t>while_st</a:t>
            </a:r>
            <a:r>
              <a:rPr lang="en-US" altLang="ja-JP" dirty="0"/>
              <a:t>&gt; = { “while” }</a:t>
            </a:r>
          </a:p>
        </p:txBody>
      </p:sp>
      <p:sp>
        <p:nvSpPr>
          <p:cNvPr id="273420" name="Text Box 12"/>
          <p:cNvSpPr txBox="1">
            <a:spLocks noChangeArrowheads="1"/>
          </p:cNvSpPr>
          <p:nvPr/>
        </p:nvSpPr>
        <p:spPr bwMode="auto">
          <a:xfrm>
            <a:off x="838200" y="4391025"/>
            <a:ext cx="5622350"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if </a:t>
            </a:r>
            <a:r>
              <a:rPr lang="ja-JP" altLang="en-US" sz="2800" dirty="0"/>
              <a:t>文の先頭のトークンは </a:t>
            </a:r>
            <a:r>
              <a:rPr lang="en-US" altLang="ja-JP" sz="2800" dirty="0"/>
              <a:t>“if”</a:t>
            </a:r>
          </a:p>
          <a:p>
            <a:r>
              <a:rPr lang="en-US" altLang="ja-JP" sz="2800" dirty="0"/>
              <a:t>while </a:t>
            </a:r>
            <a:r>
              <a:rPr lang="ja-JP" altLang="en-US" sz="2800" dirty="0"/>
              <a:t>文の先頭のトークンは </a:t>
            </a:r>
            <a:r>
              <a:rPr lang="en-US" altLang="ja-JP" sz="2800" dirty="0"/>
              <a:t>“while”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3416"/>
                                        </p:tgtEl>
                                        <p:attrNameLst>
                                          <p:attrName>style.visibility</p:attrName>
                                        </p:attrNameLst>
                                      </p:cBhvr>
                                      <p:to>
                                        <p:strVal val="visible"/>
                                      </p:to>
                                    </p:set>
                                    <p:animEffect transition="in" filter="checkerboard(across)">
                                      <p:cBhvr>
                                        <p:cTn id="7" dur="500"/>
                                        <p:tgtEl>
                                          <p:spTgt spid="2734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3417"/>
                                        </p:tgtEl>
                                        <p:attrNameLst>
                                          <p:attrName>style.visibility</p:attrName>
                                        </p:attrNameLst>
                                      </p:cBhvr>
                                      <p:to>
                                        <p:strVal val="visible"/>
                                      </p:to>
                                    </p:set>
                                    <p:animEffect transition="in" filter="checkerboard(across)">
                                      <p:cBhvr>
                                        <p:cTn id="12" dur="500"/>
                                        <p:tgtEl>
                                          <p:spTgt spid="273417"/>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273418"/>
                                        </p:tgtEl>
                                        <p:attrNameLst>
                                          <p:attrName>style.visibility</p:attrName>
                                        </p:attrNameLst>
                                      </p:cBhvr>
                                      <p:to>
                                        <p:strVal val="visible"/>
                                      </p:to>
                                    </p:set>
                                    <p:animEffect transition="in" filter="checkerboard(across)">
                                      <p:cBhvr>
                                        <p:cTn id="16" dur="500"/>
                                        <p:tgtEl>
                                          <p:spTgt spid="27341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273420"/>
                                        </p:tgtEl>
                                        <p:attrNameLst>
                                          <p:attrName>style.visibility</p:attrName>
                                        </p:attrNameLst>
                                      </p:cBhvr>
                                      <p:to>
                                        <p:strVal val="visible"/>
                                      </p:to>
                                    </p:set>
                                    <p:animEffect transition="in" filter="checkerboard(across)">
                                      <p:cBhvr>
                                        <p:cTn id="21" dur="500"/>
                                        <p:tgtEl>
                                          <p:spTgt spid="2734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73419"/>
                                        </p:tgtEl>
                                        <p:attrNameLst>
                                          <p:attrName>style.visibility</p:attrName>
                                        </p:attrNameLst>
                                      </p:cBhvr>
                                      <p:to>
                                        <p:strVal val="visible"/>
                                      </p:to>
                                    </p:set>
                                    <p:animEffect transition="in" filter="checkerboard(across)">
                                      <p:cBhvr>
                                        <p:cTn id="26" dur="500"/>
                                        <p:tgtEl>
                                          <p:spTgt spid="273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6" grpId="0" autoUpdateAnimBg="0"/>
      <p:bldP spid="273417" grpId="0" animBg="1"/>
      <p:bldP spid="273418" grpId="0" animBg="1"/>
      <p:bldP spid="273419" grpId="0" autoUpdateAnimBg="0"/>
      <p:bldP spid="273420"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1026"/>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a:t>
            </a:r>
            <a:r>
              <a:rPr lang="ja-JP" altLang="en-US">
                <a:effectLst/>
              </a:rPr>
              <a:t>集合</a:t>
            </a:r>
          </a:p>
        </p:txBody>
      </p:sp>
      <p:sp>
        <p:nvSpPr>
          <p:cNvPr id="411656" name="Text Box 1032"/>
          <p:cNvSpPr txBox="1">
            <a:spLocks noChangeArrowheads="1"/>
          </p:cNvSpPr>
          <p:nvPr/>
        </p:nvSpPr>
        <p:spPr bwMode="auto">
          <a:xfrm>
            <a:off x="990600" y="1828800"/>
            <a:ext cx="565785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例 : </a:t>
            </a:r>
            <a:r>
              <a:rPr lang="ja-JP" altLang="en-US"/>
              <a:t>&lt;</a:t>
            </a:r>
            <a:r>
              <a:rPr lang="en-US" altLang="ja-JP"/>
              <a:t>A&gt; ::= “a” | “b” | “c”</a:t>
            </a:r>
          </a:p>
          <a:p>
            <a:r>
              <a:rPr lang="ja-JP" altLang="en-US"/>
              <a:t>      &lt;</a:t>
            </a:r>
            <a:r>
              <a:rPr lang="en-US" altLang="ja-JP"/>
              <a:t>B&gt; ::= “dd” “ee” | “ff” “gg” </a:t>
            </a:r>
          </a:p>
          <a:p>
            <a:r>
              <a:rPr lang="en-US" altLang="ja-JP"/>
              <a:t>      &lt;C&gt; ::= &lt;A&gt; | &lt;B&gt;  </a:t>
            </a:r>
          </a:p>
        </p:txBody>
      </p:sp>
      <p:sp>
        <p:nvSpPr>
          <p:cNvPr id="411657" name="Text Box 1033"/>
          <p:cNvSpPr txBox="1">
            <a:spLocks noChangeArrowheads="1"/>
          </p:cNvSpPr>
          <p:nvPr/>
        </p:nvSpPr>
        <p:spPr bwMode="auto">
          <a:xfrm>
            <a:off x="1371600" y="3352800"/>
            <a:ext cx="513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First (&lt;A&gt;) = { “a”, “b”, “c” }</a:t>
            </a:r>
          </a:p>
        </p:txBody>
      </p:sp>
      <p:sp>
        <p:nvSpPr>
          <p:cNvPr id="411658" name="Text Box 1034"/>
          <p:cNvSpPr txBox="1">
            <a:spLocks noChangeArrowheads="1"/>
          </p:cNvSpPr>
          <p:nvPr/>
        </p:nvSpPr>
        <p:spPr bwMode="auto">
          <a:xfrm>
            <a:off x="1371600" y="3886200"/>
            <a:ext cx="4654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First (&lt;B&gt;) = { “dd”, “ff” }</a:t>
            </a:r>
          </a:p>
        </p:txBody>
      </p:sp>
      <p:sp>
        <p:nvSpPr>
          <p:cNvPr id="411659" name="Text Box 1035"/>
          <p:cNvSpPr txBox="1">
            <a:spLocks noChangeArrowheads="1"/>
          </p:cNvSpPr>
          <p:nvPr/>
        </p:nvSpPr>
        <p:spPr bwMode="auto">
          <a:xfrm>
            <a:off x="1371600" y="4419600"/>
            <a:ext cx="6915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First (&lt;C&gt;) = { “a”, “b”, “c”, “dd”, “ff” }</a:t>
            </a:r>
          </a:p>
        </p:txBody>
      </p:sp>
      <p:grpSp>
        <p:nvGrpSpPr>
          <p:cNvPr id="411664" name="Group 1040"/>
          <p:cNvGrpSpPr>
            <a:grpSpLocks/>
          </p:cNvGrpSpPr>
          <p:nvPr/>
        </p:nvGrpSpPr>
        <p:grpSpPr bwMode="auto">
          <a:xfrm>
            <a:off x="4114800" y="4953000"/>
            <a:ext cx="2047875" cy="579438"/>
            <a:chOff x="2592" y="3120"/>
            <a:chExt cx="1290" cy="365"/>
          </a:xfrm>
        </p:grpSpPr>
        <p:sp>
          <p:nvSpPr>
            <p:cNvPr id="411660" name="Line 1036"/>
            <p:cNvSpPr>
              <a:spLocks noChangeShapeType="1"/>
            </p:cNvSpPr>
            <p:nvPr/>
          </p:nvSpPr>
          <p:spPr bwMode="auto">
            <a:xfrm>
              <a:off x="2592" y="3120"/>
              <a:ext cx="1248"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11661" name="Text Box 1037"/>
            <p:cNvSpPr txBox="1">
              <a:spLocks noChangeArrowheads="1"/>
            </p:cNvSpPr>
            <p:nvPr/>
          </p:nvSpPr>
          <p:spPr bwMode="auto">
            <a:xfrm>
              <a:off x="2592" y="3120"/>
              <a:ext cx="129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First (&lt;A&gt;)</a:t>
              </a:r>
            </a:p>
          </p:txBody>
        </p:sp>
      </p:grpSp>
      <p:grpSp>
        <p:nvGrpSpPr>
          <p:cNvPr id="411665" name="Group 1041"/>
          <p:cNvGrpSpPr>
            <a:grpSpLocks/>
          </p:cNvGrpSpPr>
          <p:nvPr/>
        </p:nvGrpSpPr>
        <p:grpSpPr bwMode="auto">
          <a:xfrm>
            <a:off x="6248400" y="4953000"/>
            <a:ext cx="2025650" cy="579438"/>
            <a:chOff x="3936" y="3120"/>
            <a:chExt cx="1276" cy="365"/>
          </a:xfrm>
        </p:grpSpPr>
        <p:sp>
          <p:nvSpPr>
            <p:cNvPr id="411662" name="Line 1038"/>
            <p:cNvSpPr>
              <a:spLocks noChangeShapeType="1"/>
            </p:cNvSpPr>
            <p:nvPr/>
          </p:nvSpPr>
          <p:spPr bwMode="auto">
            <a:xfrm>
              <a:off x="4032" y="3120"/>
              <a:ext cx="1104"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11663" name="Text Box 1039"/>
            <p:cNvSpPr txBox="1">
              <a:spLocks noChangeArrowheads="1"/>
            </p:cNvSpPr>
            <p:nvPr/>
          </p:nvSpPr>
          <p:spPr bwMode="auto">
            <a:xfrm>
              <a:off x="3936" y="3120"/>
              <a:ext cx="127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First (&lt;B&gt;)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1656"/>
                                        </p:tgtEl>
                                        <p:attrNameLst>
                                          <p:attrName>style.visibility</p:attrName>
                                        </p:attrNameLst>
                                      </p:cBhvr>
                                      <p:to>
                                        <p:strVal val="visible"/>
                                      </p:to>
                                    </p:set>
                                    <p:animEffect transition="in" filter="checkerboard(across)">
                                      <p:cBhvr>
                                        <p:cTn id="7" dur="500"/>
                                        <p:tgtEl>
                                          <p:spTgt spid="411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1657"/>
                                        </p:tgtEl>
                                        <p:attrNameLst>
                                          <p:attrName>style.visibility</p:attrName>
                                        </p:attrNameLst>
                                      </p:cBhvr>
                                      <p:to>
                                        <p:strVal val="visible"/>
                                      </p:to>
                                    </p:set>
                                    <p:animEffect transition="in" filter="checkerboard(across)">
                                      <p:cBhvr>
                                        <p:cTn id="12" dur="500"/>
                                        <p:tgtEl>
                                          <p:spTgt spid="4116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1658"/>
                                        </p:tgtEl>
                                        <p:attrNameLst>
                                          <p:attrName>style.visibility</p:attrName>
                                        </p:attrNameLst>
                                      </p:cBhvr>
                                      <p:to>
                                        <p:strVal val="visible"/>
                                      </p:to>
                                    </p:set>
                                    <p:animEffect transition="in" filter="checkerboard(across)">
                                      <p:cBhvr>
                                        <p:cTn id="17" dur="500"/>
                                        <p:tgtEl>
                                          <p:spTgt spid="4116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11659"/>
                                        </p:tgtEl>
                                        <p:attrNameLst>
                                          <p:attrName>style.visibility</p:attrName>
                                        </p:attrNameLst>
                                      </p:cBhvr>
                                      <p:to>
                                        <p:strVal val="visible"/>
                                      </p:to>
                                    </p:set>
                                    <p:animEffect transition="in" filter="checkerboard(across)">
                                      <p:cBhvr>
                                        <p:cTn id="22" dur="500"/>
                                        <p:tgtEl>
                                          <p:spTgt spid="41165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411664"/>
                                        </p:tgtEl>
                                        <p:attrNameLst>
                                          <p:attrName>style.visibility</p:attrName>
                                        </p:attrNameLst>
                                      </p:cBhvr>
                                      <p:to>
                                        <p:strVal val="visible"/>
                                      </p:to>
                                    </p:set>
                                    <p:animEffect transition="in" filter="checkerboard(across)">
                                      <p:cBhvr>
                                        <p:cTn id="27" dur="500"/>
                                        <p:tgtEl>
                                          <p:spTgt spid="411664"/>
                                        </p:tgtEl>
                                      </p:cBhvr>
                                    </p:animEffect>
                                  </p:childTnLst>
                                </p:cTn>
                              </p:par>
                            </p:childTnLst>
                          </p:cTn>
                        </p:par>
                        <p:par>
                          <p:cTn id="28" fill="hold" nodeType="afterGroup">
                            <p:stCondLst>
                              <p:cond delay="500"/>
                            </p:stCondLst>
                            <p:childTnLst>
                              <p:par>
                                <p:cTn id="29" presetID="5" presetClass="entr" presetSubtype="10" fill="hold" nodeType="afterEffect">
                                  <p:stCondLst>
                                    <p:cond delay="0"/>
                                  </p:stCondLst>
                                  <p:childTnLst>
                                    <p:set>
                                      <p:cBhvr>
                                        <p:cTn id="30" dur="1" fill="hold">
                                          <p:stCondLst>
                                            <p:cond delay="0"/>
                                          </p:stCondLst>
                                        </p:cTn>
                                        <p:tgtEl>
                                          <p:spTgt spid="411665"/>
                                        </p:tgtEl>
                                        <p:attrNameLst>
                                          <p:attrName>style.visibility</p:attrName>
                                        </p:attrNameLst>
                                      </p:cBhvr>
                                      <p:to>
                                        <p:strVal val="visible"/>
                                      </p:to>
                                    </p:set>
                                    <p:animEffect transition="in" filter="checkerboard(across)">
                                      <p:cBhvr>
                                        <p:cTn id="31" dur="500"/>
                                        <p:tgtEl>
                                          <p:spTgt spid="411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56" grpId="0" autoUpdateAnimBg="0"/>
      <p:bldP spid="411657" grpId="0" autoUpdateAnimBg="0"/>
      <p:bldP spid="411658" grpId="0" autoUpdateAnimBg="0"/>
      <p:bldP spid="411659"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 </a:t>
            </a:r>
            <a:r>
              <a:rPr lang="ja-JP" altLang="en-US">
                <a:effectLst/>
              </a:rPr>
              <a:t>集合の求め方</a:t>
            </a:r>
          </a:p>
        </p:txBody>
      </p:sp>
      <p:sp>
        <p:nvSpPr>
          <p:cNvPr id="274435" name="Rectangle 3"/>
          <p:cNvSpPr>
            <a:spLocks noGrp="1" noChangeArrowheads="1"/>
          </p:cNvSpPr>
          <p:nvPr>
            <p:ph type="body" idx="1"/>
          </p:nvPr>
        </p:nvSpPr>
        <p:spPr>
          <a:xfrm>
            <a:off x="1066800" y="1676400"/>
            <a:ext cx="75438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nSpc>
                <a:spcPct val="90000"/>
              </a:lnSpc>
            </a:pPr>
            <a:r>
              <a:rPr lang="en-US" altLang="ja-JP">
                <a:effectLst/>
              </a:rPr>
              <a:t>First (α) </a:t>
            </a:r>
            <a:r>
              <a:rPr lang="ja-JP" altLang="en-US">
                <a:effectLst/>
              </a:rPr>
              <a:t>の求め方</a:t>
            </a:r>
            <a:r>
              <a:rPr lang="ja-JP" altLang="en-US" sz="2000">
                <a:effectLst/>
              </a:rPr>
              <a:t> </a:t>
            </a:r>
            <a:r>
              <a:rPr lang="ja-JP" altLang="en-US" sz="2400">
                <a:effectLst/>
              </a:rPr>
              <a:t>(</a:t>
            </a:r>
            <a:r>
              <a:rPr lang="en-US" altLang="ja-JP" sz="2400">
                <a:effectLst/>
              </a:rPr>
              <a:t>α</a:t>
            </a:r>
            <a:r>
              <a:rPr lang="ja-JP" altLang="en-US" sz="2400">
                <a:effectLst/>
              </a:rPr>
              <a:t>∈(</a:t>
            </a:r>
            <a:r>
              <a:rPr lang="en-US" altLang="ja-JP" sz="2400" b="1">
                <a:effectLst/>
              </a:rPr>
              <a:t>N</a:t>
            </a:r>
            <a:r>
              <a:rPr lang="ja-JP" altLang="en-US" sz="2400">
                <a:effectLst/>
              </a:rPr>
              <a:t>∪</a:t>
            </a:r>
            <a:r>
              <a:rPr lang="en-US" altLang="ja-JP" sz="2400" b="1">
                <a:effectLst/>
              </a:rPr>
              <a:t>T</a:t>
            </a:r>
            <a:r>
              <a:rPr lang="en-US" altLang="ja-JP" sz="2400">
                <a:effectLst/>
              </a:rPr>
              <a:t>)*)</a:t>
            </a:r>
          </a:p>
          <a:p>
            <a:pPr marL="990600" lvl="1" indent="-533400">
              <a:lnSpc>
                <a:spcPct val="90000"/>
              </a:lnSpc>
            </a:pPr>
            <a:r>
              <a:rPr lang="ja-JP" altLang="en-US">
                <a:effectLst/>
              </a:rPr>
              <a:t>初期状態では </a:t>
            </a:r>
            <a:r>
              <a:rPr lang="en-US" altLang="ja-JP">
                <a:effectLst/>
              </a:rPr>
              <a:t>First (α) = φ</a:t>
            </a:r>
            <a:r>
              <a:rPr lang="en-US" altLang="ja-JP" sz="2400">
                <a:effectLst/>
              </a:rPr>
              <a:t>(</a:t>
            </a:r>
            <a:r>
              <a:rPr lang="ja-JP" altLang="en-US" sz="2400">
                <a:effectLst/>
              </a:rPr>
              <a:t>空集合)</a:t>
            </a:r>
          </a:p>
          <a:p>
            <a:pPr marL="609600" indent="-609600">
              <a:lnSpc>
                <a:spcPct val="90000"/>
              </a:lnSpc>
              <a:buSzTx/>
              <a:buFont typeface="Wingdings" panose="05000000000000000000" pitchFamily="2" charset="2"/>
              <a:buAutoNum type="arabicPeriod"/>
            </a:pPr>
            <a:r>
              <a:rPr lang="en-US" altLang="ja-JP" sz="2800">
                <a:effectLst/>
              </a:rPr>
              <a:t>α :: = ε </a:t>
            </a:r>
            <a:r>
              <a:rPr lang="ja-JP" altLang="en-US" sz="2400">
                <a:effectLst/>
              </a:rPr>
              <a:t>のとき</a:t>
            </a:r>
            <a:r>
              <a:rPr lang="ja-JP" altLang="en-US">
                <a:effectLst/>
              </a:rPr>
              <a:t> </a:t>
            </a:r>
          </a:p>
          <a:p>
            <a:pPr marL="609600" indent="-609600">
              <a:lnSpc>
                <a:spcPct val="90000"/>
              </a:lnSpc>
              <a:buFont typeface="Wingdings" panose="05000000000000000000" pitchFamily="2" charset="2"/>
              <a:buNone/>
            </a:pPr>
            <a:r>
              <a:rPr lang="en-US" altLang="ja-JP">
                <a:effectLst/>
              </a:rPr>
              <a:t>			First (α) += ε;</a:t>
            </a:r>
          </a:p>
          <a:p>
            <a:pPr marL="609600" indent="-609600">
              <a:lnSpc>
                <a:spcPct val="90000"/>
              </a:lnSpc>
              <a:buSzTx/>
              <a:buFont typeface="Wingdings" panose="05000000000000000000" pitchFamily="2" charset="2"/>
              <a:buAutoNum type="arabicPeriod" startAt="2"/>
            </a:pPr>
            <a:r>
              <a:rPr lang="en-US" altLang="ja-JP" sz="2800">
                <a:effectLst/>
              </a:rPr>
              <a:t>α :: = “a” </a:t>
            </a:r>
            <a:r>
              <a:rPr lang="en-US" altLang="ja-JP" sz="2400">
                <a:effectLst/>
              </a:rPr>
              <a:t>(</a:t>
            </a:r>
            <a:r>
              <a:rPr lang="ja-JP" altLang="en-US" sz="2400">
                <a:effectLst/>
              </a:rPr>
              <a:t>∈</a:t>
            </a:r>
            <a:r>
              <a:rPr lang="en-US" altLang="ja-JP" sz="2400" b="1">
                <a:effectLst/>
              </a:rPr>
              <a:t>T</a:t>
            </a:r>
            <a:r>
              <a:rPr lang="en-US" altLang="ja-JP" sz="2400">
                <a:effectLst/>
              </a:rPr>
              <a:t>)</a:t>
            </a:r>
            <a:r>
              <a:rPr lang="en-US" altLang="ja-JP" sz="2800">
                <a:effectLst/>
              </a:rPr>
              <a:t> </a:t>
            </a:r>
            <a:r>
              <a:rPr lang="ja-JP" altLang="en-US" sz="2400">
                <a:effectLst/>
              </a:rPr>
              <a:t>のとき</a:t>
            </a:r>
          </a:p>
          <a:p>
            <a:pPr marL="609600" indent="-609600">
              <a:lnSpc>
                <a:spcPct val="90000"/>
              </a:lnSpc>
              <a:buFont typeface="Wingdings" panose="05000000000000000000" pitchFamily="2" charset="2"/>
              <a:buNone/>
            </a:pPr>
            <a:r>
              <a:rPr lang="en-US" altLang="ja-JP">
                <a:effectLst/>
              </a:rPr>
              <a:t>			First (α) += “a”;</a:t>
            </a:r>
          </a:p>
          <a:p>
            <a:pPr marL="609600" indent="-609600">
              <a:lnSpc>
                <a:spcPct val="90000"/>
              </a:lnSpc>
              <a:buSzTx/>
              <a:buFont typeface="Wingdings" panose="05000000000000000000" pitchFamily="2" charset="2"/>
              <a:buAutoNum type="arabicPeriod" startAt="3"/>
            </a:pPr>
            <a:r>
              <a:rPr lang="en-US" altLang="ja-JP" sz="2800">
                <a:effectLst/>
              </a:rPr>
              <a:t>α ::= &lt;A&gt; </a:t>
            </a:r>
            <a:r>
              <a:rPr lang="en-US" altLang="ja-JP" sz="2400">
                <a:effectLst/>
              </a:rPr>
              <a:t>(</a:t>
            </a:r>
            <a:r>
              <a:rPr lang="ja-JP" altLang="en-US" sz="2400">
                <a:effectLst/>
              </a:rPr>
              <a:t>∈</a:t>
            </a:r>
            <a:r>
              <a:rPr lang="en-US" altLang="ja-JP" sz="2400" b="1">
                <a:effectLst/>
              </a:rPr>
              <a:t>N</a:t>
            </a:r>
            <a:r>
              <a:rPr lang="en-US" altLang="ja-JP" sz="2400">
                <a:effectLst/>
              </a:rPr>
              <a:t>)</a:t>
            </a:r>
            <a:r>
              <a:rPr lang="en-US" altLang="ja-JP" sz="2800">
                <a:effectLst/>
              </a:rPr>
              <a:t> </a:t>
            </a:r>
            <a:r>
              <a:rPr lang="ja-JP" altLang="en-US" sz="2400">
                <a:effectLst/>
              </a:rPr>
              <a:t>のと</a:t>
            </a:r>
            <a:r>
              <a:rPr lang="ja-JP" altLang="en-US" sz="2800">
                <a:effectLst/>
              </a:rPr>
              <a:t>き</a:t>
            </a:r>
          </a:p>
          <a:p>
            <a:pPr marL="609600" indent="-609600">
              <a:lnSpc>
                <a:spcPct val="90000"/>
              </a:lnSpc>
              <a:buFont typeface="Wingdings" panose="05000000000000000000" pitchFamily="2" charset="2"/>
              <a:buNone/>
            </a:pPr>
            <a:r>
              <a:rPr lang="en-US" altLang="ja-JP">
                <a:effectLst/>
              </a:rPr>
              <a:t>			First (α) += First (&lt;A&gt;);</a:t>
            </a:r>
          </a:p>
        </p:txBody>
      </p:sp>
      <p:sp>
        <p:nvSpPr>
          <p:cNvPr id="274436" name="Text Box 4"/>
          <p:cNvSpPr txBox="1">
            <a:spLocks noChangeArrowheads="1"/>
          </p:cNvSpPr>
          <p:nvPr/>
        </p:nvSpPr>
        <p:spPr bwMode="auto">
          <a:xfrm>
            <a:off x="1905000" y="5867400"/>
            <a:ext cx="438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&lt;A&gt; </a:t>
            </a:r>
            <a:r>
              <a:rPr lang="ja-JP" altLang="en-US" sz="2400"/>
              <a:t>∈</a:t>
            </a:r>
            <a:r>
              <a:rPr lang="en-US" altLang="ja-JP" sz="2400" b="1"/>
              <a:t>N</a:t>
            </a:r>
            <a:r>
              <a:rPr lang="en-US" altLang="ja-JP" sz="2400"/>
              <a:t>, “a”</a:t>
            </a:r>
            <a:r>
              <a:rPr lang="ja-JP" altLang="en-US" sz="2400"/>
              <a:t>∈ </a:t>
            </a:r>
            <a:r>
              <a:rPr lang="en-US" altLang="ja-JP" sz="2400" b="1"/>
              <a:t>T</a:t>
            </a:r>
            <a:r>
              <a:rPr lang="en-US" altLang="ja-JP" sz="2400"/>
              <a:t>, α</a:t>
            </a:r>
            <a:r>
              <a:rPr lang="ja-JP" altLang="en-US" sz="2400"/>
              <a:t>∈（</a:t>
            </a:r>
            <a:r>
              <a:rPr lang="en-US" altLang="ja-JP" sz="2400" b="1"/>
              <a:t>N</a:t>
            </a:r>
            <a:r>
              <a:rPr lang="ja-JP" altLang="en-US" sz="2400"/>
              <a:t>∪</a:t>
            </a:r>
            <a:r>
              <a:rPr lang="en-US" altLang="ja-JP" sz="2400" b="1"/>
              <a:t>T</a:t>
            </a:r>
            <a:r>
              <a:rPr lang="en-US" altLang="ja-JP" sz="240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 </a:t>
            </a:r>
            <a:r>
              <a:rPr lang="ja-JP" altLang="en-US">
                <a:effectLst/>
              </a:rPr>
              <a:t>集合の求め方</a:t>
            </a:r>
          </a:p>
        </p:txBody>
      </p:sp>
      <mc:AlternateContent xmlns:mc="http://schemas.openxmlformats.org/markup-compatibility/2006" xmlns:a14="http://schemas.microsoft.com/office/drawing/2010/main">
        <mc:Choice Requires="a14">
          <p:sp>
            <p:nvSpPr>
              <p:cNvPr id="276483" name="Rectangle 3"/>
              <p:cNvSpPr>
                <a:spLocks noGrp="1" noChangeArrowheads="1"/>
              </p:cNvSpPr>
              <p:nvPr>
                <p:ph type="body" idx="1"/>
              </p:nvPr>
            </p:nvSpPr>
            <p:spPr>
              <a:xfrm>
                <a:off x="1066800" y="1676400"/>
                <a:ext cx="7848600" cy="44196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marL="609600" indent="-609600">
                  <a:buSzTx/>
                  <a:buFont typeface="Wingdings" panose="05000000000000000000" pitchFamily="2" charset="2"/>
                  <a:buAutoNum type="arabicPeriod" startAt="4"/>
                </a:pPr>
                <a:r>
                  <a:rPr lang="en-US" altLang="ja-JP" sz="2800" dirty="0">
                    <a:effectLst/>
                  </a:rPr>
                  <a:t>α ::= &lt;X&gt; β </a:t>
                </a:r>
                <a:r>
                  <a:rPr lang="ja-JP" altLang="en-US" sz="2400" dirty="0">
                    <a:effectLst/>
                  </a:rPr>
                  <a:t>のとき</a:t>
                </a:r>
              </a:p>
              <a:p>
                <a:pPr marL="990600" lvl="1" indent="-533400">
                  <a:buFont typeface="Wingdings" panose="05000000000000000000" pitchFamily="2" charset="2"/>
                  <a:buAutoNum type="arabicPeriod"/>
                </a:pPr>
                <a:r>
                  <a:rPr lang="en-US" altLang="ja-JP" sz="2400" dirty="0">
                    <a:effectLst/>
                  </a:rPr>
                  <a:t> </a:t>
                </a:r>
                <a:r>
                  <a:rPr lang="en-US" altLang="ja-JP" dirty="0">
                    <a:effectLst/>
                  </a:rPr>
                  <a:t>ε</a:t>
                </a:r>
                <a14:m>
                  <m:oMath xmlns:m="http://schemas.openxmlformats.org/officeDocument/2006/math">
                    <m:r>
                      <a:rPr lang="ja-JP" altLang="en-US" i="1" smtClean="0">
                        <a:effectLst/>
                        <a:latin typeface="Cambria Math" panose="02040503050406030204" pitchFamily="18" charset="0"/>
                      </a:rPr>
                      <m:t>∉</m:t>
                    </m:r>
                  </m:oMath>
                </a14:m>
                <a:r>
                  <a:rPr lang="ja-JP" altLang="en-US" dirty="0">
                    <a:effectLst/>
                  </a:rPr>
                  <a:t> </a:t>
                </a:r>
                <a:r>
                  <a:rPr lang="en-US" altLang="ja-JP" dirty="0">
                    <a:effectLst/>
                  </a:rPr>
                  <a:t>First (</a:t>
                </a:r>
                <a:r>
                  <a:rPr lang="ja-JP" altLang="en-US" dirty="0">
                    <a:effectLst/>
                  </a:rPr>
                  <a:t>&lt;</a:t>
                </a:r>
                <a:r>
                  <a:rPr lang="en-US" altLang="ja-JP" dirty="0">
                    <a:effectLst/>
                  </a:rPr>
                  <a:t>X&gt;) </a:t>
                </a:r>
                <a:r>
                  <a:rPr lang="en-US" altLang="ja-JP" sz="2400" dirty="0">
                    <a:effectLst/>
                  </a:rPr>
                  <a:t> </a:t>
                </a:r>
                <a:r>
                  <a:rPr lang="ja-JP" altLang="en-US" sz="2400" dirty="0">
                    <a:effectLst/>
                  </a:rPr>
                  <a:t>のとき</a:t>
                </a:r>
              </a:p>
              <a:p>
                <a:pPr marL="990600" lvl="1" indent="-533400">
                  <a:buFont typeface="Wingdings" panose="05000000000000000000" pitchFamily="2" charset="2"/>
                  <a:buNone/>
                </a:pPr>
                <a:r>
                  <a:rPr lang="en-US" altLang="ja-JP" sz="2400" dirty="0">
                    <a:effectLst/>
                  </a:rPr>
                  <a:t>	</a:t>
                </a:r>
                <a:r>
                  <a:rPr lang="en-US" altLang="ja-JP" sz="3200" dirty="0">
                    <a:effectLst/>
                  </a:rPr>
                  <a:t>First (α) += First (&lt;X&gt;);</a:t>
                </a:r>
              </a:p>
              <a:p>
                <a:pPr marL="990600" lvl="1" indent="-533400">
                  <a:buFont typeface="Wingdings" panose="05000000000000000000" pitchFamily="2" charset="2"/>
                  <a:buAutoNum type="arabicPeriod" startAt="2"/>
                </a:pPr>
                <a:r>
                  <a:rPr lang="en-US" altLang="ja-JP" sz="2400" dirty="0">
                    <a:effectLst/>
                  </a:rPr>
                  <a:t> </a:t>
                </a:r>
                <a:r>
                  <a:rPr lang="en-US" altLang="ja-JP" dirty="0">
                    <a:effectLst/>
                  </a:rPr>
                  <a:t>ε</a:t>
                </a:r>
                <a:r>
                  <a:rPr lang="ja-JP" altLang="en-US" dirty="0">
                    <a:effectLst/>
                  </a:rPr>
                  <a:t>∈</a:t>
                </a:r>
                <a:r>
                  <a:rPr lang="en-US" altLang="ja-JP" dirty="0">
                    <a:effectLst/>
                  </a:rPr>
                  <a:t>First (</a:t>
                </a:r>
                <a:r>
                  <a:rPr lang="ja-JP" altLang="en-US" dirty="0">
                    <a:effectLst/>
                  </a:rPr>
                  <a:t>&lt;</a:t>
                </a:r>
                <a:r>
                  <a:rPr lang="en-US" altLang="ja-JP" dirty="0">
                    <a:effectLst/>
                  </a:rPr>
                  <a:t>X&gt;)</a:t>
                </a:r>
                <a:r>
                  <a:rPr lang="en-US" altLang="ja-JP" sz="2400" dirty="0">
                    <a:effectLst/>
                  </a:rPr>
                  <a:t> </a:t>
                </a:r>
                <a:r>
                  <a:rPr lang="ja-JP" altLang="en-US" sz="2400" dirty="0">
                    <a:effectLst/>
                  </a:rPr>
                  <a:t>のとき </a:t>
                </a:r>
              </a:p>
              <a:p>
                <a:pPr marL="609600" indent="-609600">
                  <a:buFont typeface="Wingdings" panose="05000000000000000000" pitchFamily="2" charset="2"/>
                  <a:buNone/>
                </a:pPr>
                <a:r>
                  <a:rPr lang="en-US" altLang="ja-JP" sz="2800" dirty="0">
                    <a:effectLst/>
                  </a:rPr>
                  <a:t>		</a:t>
                </a:r>
                <a:r>
                  <a:rPr lang="en-US" altLang="ja-JP" dirty="0">
                    <a:effectLst/>
                  </a:rPr>
                  <a:t>First (α) += (First (&lt;X&gt;) -ε) + First (β);</a:t>
                </a:r>
              </a:p>
              <a:p>
                <a:pPr marL="609600" indent="-609600">
                  <a:buSzTx/>
                  <a:buFont typeface="Wingdings" panose="05000000000000000000" pitchFamily="2" charset="2"/>
                  <a:buAutoNum type="arabicPeriod" startAt="5"/>
                </a:pPr>
                <a:r>
                  <a:rPr lang="en-US" altLang="ja-JP" sz="2800" dirty="0">
                    <a:effectLst/>
                  </a:rPr>
                  <a:t>α :: = β | γ </a:t>
                </a:r>
                <a:r>
                  <a:rPr lang="ja-JP" altLang="en-US" sz="2400" dirty="0">
                    <a:effectLst/>
                  </a:rPr>
                  <a:t>のとき</a:t>
                </a:r>
              </a:p>
              <a:p>
                <a:pPr marL="609600" indent="-609600">
                  <a:buFont typeface="Wingdings" panose="05000000000000000000" pitchFamily="2" charset="2"/>
                  <a:buNone/>
                </a:pPr>
                <a:r>
                  <a:rPr lang="en-US" altLang="ja-JP" sz="2800" dirty="0">
                    <a:effectLst/>
                  </a:rPr>
                  <a:t>		</a:t>
                </a:r>
                <a:r>
                  <a:rPr lang="en-US" altLang="ja-JP" dirty="0">
                    <a:effectLst/>
                  </a:rPr>
                  <a:t>First (α) += First (β) + First (γ);</a:t>
                </a:r>
              </a:p>
            </p:txBody>
          </p:sp>
        </mc:Choice>
        <mc:Fallback xmlns="">
          <p:sp>
            <p:nvSpPr>
              <p:cNvPr id="276483" name="Rectangle 3"/>
              <p:cNvSpPr>
                <a:spLocks noGrp="1" noRot="1" noChangeAspect="1" noMove="1" noResize="1" noEditPoints="1" noAdjustHandles="1" noChangeArrowheads="1" noChangeShapeType="1" noTextEdit="1"/>
              </p:cNvSpPr>
              <p:nvPr>
                <p:ph type="body" idx="1"/>
              </p:nvPr>
            </p:nvSpPr>
            <p:spPr>
              <a:xfrm>
                <a:off x="1066800" y="1676400"/>
                <a:ext cx="7848600" cy="4419600"/>
              </a:xfrm>
              <a:blipFill>
                <a:blip r:embed="rId3"/>
                <a:stretch>
                  <a:fillRect l="-1398" t="-1379"/>
                </a:stretch>
              </a:blip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276485" name="Text Box 5"/>
          <p:cNvSpPr txBox="1">
            <a:spLocks noChangeArrowheads="1"/>
          </p:cNvSpPr>
          <p:nvPr/>
        </p:nvSpPr>
        <p:spPr bwMode="auto">
          <a:xfrm>
            <a:off x="1905000" y="6019800"/>
            <a:ext cx="441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dirty="0"/>
              <a:t>&lt;X&gt; </a:t>
            </a:r>
            <a:r>
              <a:rPr lang="ja-JP" altLang="en-US" sz="2400" dirty="0"/>
              <a:t>∈</a:t>
            </a:r>
            <a:r>
              <a:rPr lang="en-US" altLang="ja-JP" sz="2400" b="1" dirty="0"/>
              <a:t>N</a:t>
            </a:r>
            <a:r>
              <a:rPr lang="en-US" altLang="ja-JP" sz="2400" dirty="0"/>
              <a:t>, α, β, γ ∈ (</a:t>
            </a:r>
            <a:r>
              <a:rPr lang="en-US" altLang="ja-JP" sz="2400" b="1" dirty="0"/>
              <a:t>N</a:t>
            </a:r>
            <a:r>
              <a:rPr lang="en-US" altLang="ja-JP" sz="2400" dirty="0"/>
              <a:t> </a:t>
            </a:r>
            <a:r>
              <a:rPr lang="ja-JP" altLang="en-US" sz="2400" dirty="0"/>
              <a:t>∪ </a:t>
            </a:r>
            <a:r>
              <a:rPr lang="en-US" altLang="ja-JP" sz="2400" b="1" dirty="0"/>
              <a:t>T</a:t>
            </a:r>
            <a:r>
              <a:rPr lang="en-US" altLang="ja-JP" sz="2400" dirty="0"/>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 </a:t>
            </a:r>
            <a:r>
              <a:rPr lang="ja-JP" altLang="en-US">
                <a:effectLst/>
              </a:rPr>
              <a:t>集合の求め方</a:t>
            </a:r>
          </a:p>
        </p:txBody>
      </p:sp>
      <p:sp>
        <p:nvSpPr>
          <p:cNvPr id="275459" name="Rectangle 3"/>
          <p:cNvSpPr>
            <a:spLocks noGrp="1" noChangeArrowheads="1"/>
          </p:cNvSpPr>
          <p:nvPr>
            <p:ph type="body" idx="1"/>
          </p:nvPr>
        </p:nvSpPr>
        <p:spPr>
          <a:xfrm>
            <a:off x="1066800" y="1981200"/>
            <a:ext cx="75438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buSzTx/>
              <a:buFont typeface="Wingdings" panose="05000000000000000000" pitchFamily="2" charset="2"/>
              <a:buAutoNum type="arabicPeriod" startAt="6"/>
            </a:pPr>
            <a:r>
              <a:rPr lang="en-US" altLang="ja-JP" sz="2800" dirty="0">
                <a:effectLst/>
              </a:rPr>
              <a:t>α ::= {β} </a:t>
            </a:r>
            <a:r>
              <a:rPr lang="ja-JP" altLang="en-US" sz="2400" dirty="0">
                <a:effectLst/>
              </a:rPr>
              <a:t>のとき</a:t>
            </a:r>
          </a:p>
          <a:p>
            <a:pPr marL="990600" lvl="1" indent="-533400">
              <a:buFont typeface="Wingdings" panose="05000000000000000000" pitchFamily="2" charset="2"/>
              <a:buNone/>
            </a:pPr>
            <a:r>
              <a:rPr lang="en-US" altLang="ja-JP" dirty="0">
                <a:effectLst/>
              </a:rPr>
              <a:t>		First (A) += First (β) + ε;</a:t>
            </a:r>
          </a:p>
          <a:p>
            <a:pPr marL="609600" indent="-609600">
              <a:buSzTx/>
              <a:buFont typeface="Wingdings" panose="05000000000000000000" pitchFamily="2" charset="2"/>
              <a:buAutoNum type="arabicPeriod" startAt="6"/>
            </a:pPr>
            <a:r>
              <a:rPr lang="en-US" altLang="ja-JP" sz="2800" dirty="0">
                <a:effectLst/>
              </a:rPr>
              <a:t>α ::= [β] </a:t>
            </a:r>
            <a:r>
              <a:rPr lang="ja-JP" altLang="en-US" sz="2400" dirty="0">
                <a:effectLst/>
              </a:rPr>
              <a:t>のとき</a:t>
            </a:r>
          </a:p>
          <a:p>
            <a:pPr marL="990600" lvl="1" indent="-533400">
              <a:buFont typeface="Wingdings" panose="05000000000000000000" pitchFamily="2" charset="2"/>
              <a:buNone/>
            </a:pPr>
            <a:r>
              <a:rPr lang="en-US" altLang="ja-JP" dirty="0">
                <a:effectLst/>
              </a:rPr>
              <a:t>		First (A) += First (β) + ε;</a:t>
            </a:r>
          </a:p>
          <a:p>
            <a:pPr marL="609600" indent="-609600">
              <a:buSzTx/>
              <a:buFont typeface="Wingdings" panose="05000000000000000000" pitchFamily="2" charset="2"/>
              <a:buAutoNum type="arabicPeriod" startAt="6"/>
            </a:pPr>
            <a:r>
              <a:rPr lang="en-US" altLang="ja-JP" sz="2800" dirty="0">
                <a:effectLst/>
              </a:rPr>
              <a:t>α ::= (β) </a:t>
            </a:r>
            <a:r>
              <a:rPr lang="ja-JP" altLang="en-US" sz="2400" dirty="0">
                <a:effectLst/>
              </a:rPr>
              <a:t>のとき</a:t>
            </a:r>
          </a:p>
          <a:p>
            <a:pPr marL="990600" lvl="1" indent="-533400">
              <a:buFont typeface="Wingdings" panose="05000000000000000000" pitchFamily="2" charset="2"/>
              <a:buNone/>
            </a:pPr>
            <a:r>
              <a:rPr lang="en-US" altLang="ja-JP" dirty="0">
                <a:effectLst/>
              </a:rPr>
              <a:t>		First (A) += First (β);</a:t>
            </a:r>
          </a:p>
        </p:txBody>
      </p:sp>
      <p:sp>
        <p:nvSpPr>
          <p:cNvPr id="275461" name="Text Box 5"/>
          <p:cNvSpPr txBox="1">
            <a:spLocks noChangeArrowheads="1"/>
          </p:cNvSpPr>
          <p:nvPr/>
        </p:nvSpPr>
        <p:spPr bwMode="auto">
          <a:xfrm>
            <a:off x="1905000" y="5867400"/>
            <a:ext cx="2484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α, β∈(</a:t>
            </a:r>
            <a:r>
              <a:rPr lang="en-US" altLang="ja-JP" sz="2400" b="1"/>
              <a:t>N</a:t>
            </a:r>
            <a:r>
              <a:rPr lang="en-US" altLang="ja-JP" sz="2400"/>
              <a:t> </a:t>
            </a:r>
            <a:r>
              <a:rPr lang="ja-JP" altLang="en-US" sz="2400"/>
              <a:t>∪ </a:t>
            </a:r>
            <a:r>
              <a:rPr lang="en-US" altLang="ja-JP" sz="2400" b="1"/>
              <a:t>T</a:t>
            </a:r>
            <a:r>
              <a:rPr lang="en-US" altLang="ja-JP" sz="240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3600">
                <a:effectLst/>
              </a:rPr>
              <a:t>First</a:t>
            </a:r>
            <a:r>
              <a:rPr lang="ja-JP" altLang="en-US" sz="3600">
                <a:effectLst/>
              </a:rPr>
              <a:t>集合の求め方</a:t>
            </a:r>
            <a:br>
              <a:rPr lang="ja-JP" altLang="en-US" sz="3600">
                <a:effectLst/>
              </a:rPr>
            </a:br>
            <a:r>
              <a:rPr lang="ja-JP" altLang="en-US" sz="4000">
                <a:effectLst/>
              </a:rPr>
              <a:t>4. </a:t>
            </a:r>
            <a:r>
              <a:rPr lang="en-US" altLang="ja-JP" sz="4000">
                <a:effectLst/>
              </a:rPr>
              <a:t>ε-</a:t>
            </a:r>
            <a:r>
              <a:rPr lang="ja-JP" altLang="en-US" sz="4000">
                <a:effectLst/>
              </a:rPr>
              <a:t>ルール</a:t>
            </a:r>
          </a:p>
        </p:txBody>
      </p:sp>
      <mc:AlternateContent xmlns:mc="http://schemas.openxmlformats.org/markup-compatibility/2006" xmlns:a14="http://schemas.microsoft.com/office/drawing/2010/main">
        <mc:Choice Requires="a14">
          <p:sp>
            <p:nvSpPr>
              <p:cNvPr id="277507" name="Rectangle 3"/>
              <p:cNvSpPr>
                <a:spLocks noGrp="1" noChangeArrowheads="1"/>
              </p:cNvSpPr>
              <p:nvPr>
                <p:ph type="body" idx="1"/>
              </p:nvPr>
            </p:nvSpPr>
            <p:spPr>
              <a:xfrm>
                <a:off x="838200" y="1676400"/>
                <a:ext cx="8305800" cy="15240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pPr marL="609600" indent="-609600">
                  <a:buSzTx/>
                  <a:buFont typeface="Wingdings" panose="05000000000000000000" pitchFamily="2" charset="2"/>
                  <a:buAutoNum type="arabicPeriod" startAt="4"/>
                </a:pPr>
                <a:r>
                  <a:rPr lang="en-US" altLang="ja-JP" sz="2400" dirty="0">
                    <a:effectLst/>
                  </a:rPr>
                  <a:t>α ::= &lt;X&gt; β</a:t>
                </a:r>
                <a:r>
                  <a:rPr lang="ja-JP" altLang="en-US" sz="2400" dirty="0">
                    <a:effectLst/>
                  </a:rPr>
                  <a:t>のとき</a:t>
                </a:r>
              </a:p>
              <a:p>
                <a:pPr marL="609600" indent="-609600">
                  <a:buSzTx/>
                  <a:buFont typeface="Wingdings" panose="05000000000000000000" pitchFamily="2" charset="2"/>
                  <a:buNone/>
                </a:pPr>
                <a:r>
                  <a:rPr lang="en-US" altLang="ja-JP" sz="2400" dirty="0">
                    <a:effectLst/>
                  </a:rPr>
                  <a:t> 1. ε</a:t>
                </a:r>
                <a14:m>
                  <m:oMath xmlns:m="http://schemas.openxmlformats.org/officeDocument/2006/math">
                    <m:r>
                      <a:rPr lang="en-US" altLang="ja-JP" sz="2400" i="1" smtClean="0">
                        <a:effectLst/>
                        <a:latin typeface="Cambria Math" panose="02040503050406030204" pitchFamily="18" charset="0"/>
                        <a:ea typeface="Cambria Math" panose="02040503050406030204" pitchFamily="18" charset="0"/>
                      </a:rPr>
                      <m:t>∉</m:t>
                    </m:r>
                  </m:oMath>
                </a14:m>
                <a:r>
                  <a:rPr lang="ja-JP" altLang="en-US" sz="2400" dirty="0">
                    <a:effectLst/>
                  </a:rPr>
                  <a:t> </a:t>
                </a:r>
                <a:r>
                  <a:rPr lang="en-US" altLang="ja-JP" sz="2400" dirty="0">
                    <a:effectLst/>
                  </a:rPr>
                  <a:t>First(</a:t>
                </a:r>
                <a:r>
                  <a:rPr lang="ja-JP" altLang="en-US" sz="2400" dirty="0">
                    <a:effectLst/>
                  </a:rPr>
                  <a:t>&lt;</a:t>
                </a:r>
                <a:r>
                  <a:rPr lang="en-US" altLang="ja-JP" sz="2400" dirty="0">
                    <a:effectLst/>
                  </a:rPr>
                  <a:t>X&gt;) </a:t>
                </a:r>
                <a:r>
                  <a:rPr lang="ja-JP" altLang="en-US" sz="2400" dirty="0">
                    <a:effectLst/>
                  </a:rPr>
                  <a:t>のとき </a:t>
                </a:r>
                <a:r>
                  <a:rPr lang="en-US" altLang="ja-JP" sz="2400" dirty="0">
                    <a:effectLst/>
                  </a:rPr>
                  <a:t>First (α) += First (&lt;X&gt;</a:t>
                </a:r>
                <a:r>
                  <a:rPr lang="ja-JP" altLang="en-US" sz="2400" dirty="0">
                    <a:effectLst/>
                  </a:rPr>
                  <a:t>)</a:t>
                </a:r>
              </a:p>
              <a:p>
                <a:pPr marL="609600" indent="-609600">
                  <a:buSzTx/>
                  <a:buFont typeface="Wingdings" panose="05000000000000000000" pitchFamily="2" charset="2"/>
                  <a:buNone/>
                </a:pPr>
                <a:r>
                  <a:rPr lang="en-US" altLang="ja-JP" sz="2400" dirty="0">
                    <a:effectLst/>
                  </a:rPr>
                  <a:t> 2. ε</a:t>
                </a:r>
                <a:r>
                  <a:rPr lang="ja-JP" altLang="en-US" sz="2400" dirty="0">
                    <a:effectLst/>
                  </a:rPr>
                  <a:t>∈</a:t>
                </a:r>
                <a:r>
                  <a:rPr lang="en-US" altLang="ja-JP" sz="2400" dirty="0">
                    <a:effectLst/>
                  </a:rPr>
                  <a:t>First(</a:t>
                </a:r>
                <a:r>
                  <a:rPr lang="ja-JP" altLang="en-US" sz="2400" dirty="0">
                    <a:effectLst/>
                  </a:rPr>
                  <a:t>&lt;</a:t>
                </a:r>
                <a:r>
                  <a:rPr lang="en-US" altLang="ja-JP" sz="2400" dirty="0">
                    <a:effectLst/>
                  </a:rPr>
                  <a:t>X&gt;) </a:t>
                </a:r>
                <a:r>
                  <a:rPr lang="ja-JP" altLang="en-US" sz="2400" dirty="0">
                    <a:effectLst/>
                  </a:rPr>
                  <a:t>のとき </a:t>
                </a:r>
                <a:r>
                  <a:rPr lang="en-US" altLang="ja-JP" sz="2400" dirty="0">
                    <a:effectLst/>
                  </a:rPr>
                  <a:t>First (α) += ( First (&lt;X&gt;) -ε) + First (β);</a:t>
                </a:r>
              </a:p>
            </p:txBody>
          </p:sp>
        </mc:Choice>
        <mc:Fallback xmlns="">
          <p:sp>
            <p:nvSpPr>
              <p:cNvPr id="277507" name="Rectangle 3"/>
              <p:cNvSpPr>
                <a:spLocks noGrp="1" noRot="1" noChangeAspect="1" noMove="1" noResize="1" noEditPoints="1" noAdjustHandles="1" noChangeArrowheads="1" noChangeShapeType="1" noTextEdit="1"/>
              </p:cNvSpPr>
              <p:nvPr>
                <p:ph type="body" idx="1"/>
              </p:nvPr>
            </p:nvSpPr>
            <p:spPr>
              <a:xfrm>
                <a:off x="838200" y="1676400"/>
                <a:ext cx="8305800" cy="1524000"/>
              </a:xfrm>
              <a:blipFill>
                <a:blip r:embed="rId3"/>
                <a:stretch>
                  <a:fillRect l="-1028" t="-4400"/>
                </a:stretch>
              </a:blip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277509" name="Text Box 5"/>
          <p:cNvSpPr txBox="1">
            <a:spLocks noChangeArrowheads="1"/>
          </p:cNvSpPr>
          <p:nvPr/>
        </p:nvSpPr>
        <p:spPr bwMode="auto">
          <a:xfrm>
            <a:off x="1524000" y="3124200"/>
            <a:ext cx="3180977"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例 : </a:t>
            </a:r>
            <a:r>
              <a:rPr lang="ja-JP" altLang="en-US" sz="2800" dirty="0"/>
              <a:t>&lt;</a:t>
            </a:r>
            <a:r>
              <a:rPr lang="en-US" altLang="ja-JP" sz="2800" dirty="0"/>
              <a:t>A&gt; ::= &lt;B</a:t>
            </a:r>
            <a:r>
              <a:rPr lang="ja-JP" altLang="en-US" sz="2800" dirty="0"/>
              <a:t>&gt; </a:t>
            </a:r>
            <a:r>
              <a:rPr lang="en-US" altLang="ja-JP" sz="2800" dirty="0"/>
              <a:t>“a”</a:t>
            </a:r>
          </a:p>
          <a:p>
            <a:r>
              <a:rPr lang="en-US" altLang="ja-JP" sz="2800" dirty="0"/>
              <a:t>      &lt;B&gt; ::= “b” | ε</a:t>
            </a:r>
          </a:p>
        </p:txBody>
      </p:sp>
      <p:sp>
        <p:nvSpPr>
          <p:cNvPr id="277510" name="Text Box 6"/>
          <p:cNvSpPr txBox="1">
            <a:spLocks noChangeArrowheads="1"/>
          </p:cNvSpPr>
          <p:nvPr/>
        </p:nvSpPr>
        <p:spPr bwMode="auto">
          <a:xfrm>
            <a:off x="1905000" y="4191000"/>
            <a:ext cx="3233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A </a:t>
            </a:r>
            <a:r>
              <a:rPr lang="ja-JP" altLang="en-US" sz="2800"/>
              <a:t>⇒ </a:t>
            </a:r>
            <a:r>
              <a:rPr lang="en-US" altLang="ja-JP" sz="2800"/>
              <a:t>ba </a:t>
            </a:r>
            <a:r>
              <a:rPr lang="ja-JP" altLang="en-US" sz="2800"/>
              <a:t>, </a:t>
            </a:r>
            <a:r>
              <a:rPr lang="en-US" altLang="ja-JP" sz="2800"/>
              <a:t>A</a:t>
            </a:r>
            <a:r>
              <a:rPr lang="ja-JP" altLang="en-US" sz="2800"/>
              <a:t>⇒</a:t>
            </a:r>
            <a:r>
              <a:rPr lang="en-US" altLang="ja-JP" sz="2800"/>
              <a:t>εa = a</a:t>
            </a:r>
          </a:p>
        </p:txBody>
      </p:sp>
      <p:sp>
        <p:nvSpPr>
          <p:cNvPr id="277511" name="Text Box 7"/>
          <p:cNvSpPr txBox="1">
            <a:spLocks noChangeArrowheads="1"/>
          </p:cNvSpPr>
          <p:nvPr/>
        </p:nvSpPr>
        <p:spPr bwMode="auto">
          <a:xfrm>
            <a:off x="1600200" y="4800600"/>
            <a:ext cx="3768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First (&lt;A&gt;) = {“b”, “a”} </a:t>
            </a:r>
          </a:p>
        </p:txBody>
      </p:sp>
      <p:sp>
        <p:nvSpPr>
          <p:cNvPr id="277512" name="AutoShape 8"/>
          <p:cNvSpPr>
            <a:spLocks noChangeArrowheads="1"/>
          </p:cNvSpPr>
          <p:nvPr/>
        </p:nvSpPr>
        <p:spPr bwMode="auto">
          <a:xfrm>
            <a:off x="1828800" y="5486400"/>
            <a:ext cx="2438400" cy="457200"/>
          </a:xfrm>
          <a:prstGeom prst="wedgeRoundRectCallout">
            <a:avLst>
              <a:gd name="adj1" fmla="val 36847"/>
              <a:gd name="adj2" fmla="val -93056"/>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400"/>
              <a:t>First (&lt;B&gt;) - ε</a:t>
            </a:r>
          </a:p>
        </p:txBody>
      </p:sp>
      <p:sp>
        <p:nvSpPr>
          <p:cNvPr id="277513" name="AutoShape 9"/>
          <p:cNvSpPr>
            <a:spLocks noChangeArrowheads="1"/>
          </p:cNvSpPr>
          <p:nvPr/>
        </p:nvSpPr>
        <p:spPr bwMode="auto">
          <a:xfrm>
            <a:off x="4572000" y="5486400"/>
            <a:ext cx="1676400" cy="457200"/>
          </a:xfrm>
          <a:prstGeom prst="wedgeRoundRectCallout">
            <a:avLst>
              <a:gd name="adj1" fmla="val -39963"/>
              <a:gd name="adj2" fmla="val -10000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400"/>
              <a:t>First (“a”)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7509"/>
                                        </p:tgtEl>
                                        <p:attrNameLst>
                                          <p:attrName>style.visibility</p:attrName>
                                        </p:attrNameLst>
                                      </p:cBhvr>
                                      <p:to>
                                        <p:strVal val="visible"/>
                                      </p:to>
                                    </p:set>
                                    <p:animEffect transition="in" filter="checkerboard(across)">
                                      <p:cBhvr>
                                        <p:cTn id="7" dur="500"/>
                                        <p:tgtEl>
                                          <p:spTgt spid="2775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7510"/>
                                        </p:tgtEl>
                                        <p:attrNameLst>
                                          <p:attrName>style.visibility</p:attrName>
                                        </p:attrNameLst>
                                      </p:cBhvr>
                                      <p:to>
                                        <p:strVal val="visible"/>
                                      </p:to>
                                    </p:set>
                                    <p:animEffect transition="in" filter="checkerboard(across)">
                                      <p:cBhvr>
                                        <p:cTn id="12" dur="500"/>
                                        <p:tgtEl>
                                          <p:spTgt spid="2775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7511"/>
                                        </p:tgtEl>
                                        <p:attrNameLst>
                                          <p:attrName>style.visibility</p:attrName>
                                        </p:attrNameLst>
                                      </p:cBhvr>
                                      <p:to>
                                        <p:strVal val="visible"/>
                                      </p:to>
                                    </p:set>
                                    <p:animEffect transition="in" filter="checkerboard(across)">
                                      <p:cBhvr>
                                        <p:cTn id="17" dur="500"/>
                                        <p:tgtEl>
                                          <p:spTgt spid="2775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7512"/>
                                        </p:tgtEl>
                                        <p:attrNameLst>
                                          <p:attrName>style.visibility</p:attrName>
                                        </p:attrNameLst>
                                      </p:cBhvr>
                                      <p:to>
                                        <p:strVal val="visible"/>
                                      </p:to>
                                    </p:set>
                                    <p:animEffect transition="in" filter="checkerboard(across)">
                                      <p:cBhvr>
                                        <p:cTn id="22" dur="500"/>
                                        <p:tgtEl>
                                          <p:spTgt spid="2775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77513"/>
                                        </p:tgtEl>
                                        <p:attrNameLst>
                                          <p:attrName>style.visibility</p:attrName>
                                        </p:attrNameLst>
                                      </p:cBhvr>
                                      <p:to>
                                        <p:strVal val="visible"/>
                                      </p:to>
                                    </p:set>
                                    <p:animEffect transition="in" filter="checkerboard(across)">
                                      <p:cBhvr>
                                        <p:cTn id="27" dur="500"/>
                                        <p:tgtEl>
                                          <p:spTgt spid="277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9" grpId="0" autoUpdateAnimBg="0"/>
      <p:bldP spid="277510" grpId="0" autoUpdateAnimBg="0"/>
      <p:bldP spid="277511" grpId="0" autoUpdateAnimBg="0"/>
      <p:bldP spid="277512" grpId="0" animBg="1" autoUpdateAnimBg="0"/>
      <p:bldP spid="277513" grpId="0" animBg="1"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143000" y="152400"/>
            <a:ext cx="7696200" cy="83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solidFill>
                  <a:schemeClr val="tx1"/>
                </a:solidFill>
                <a:effectLst/>
              </a:rPr>
              <a:t>First </a:t>
            </a:r>
            <a:r>
              <a:rPr lang="ja-JP" altLang="en-US">
                <a:solidFill>
                  <a:schemeClr val="tx1"/>
                </a:solidFill>
                <a:effectLst/>
              </a:rPr>
              <a:t>集合</a:t>
            </a:r>
          </a:p>
        </p:txBody>
      </p:sp>
      <p:sp>
        <p:nvSpPr>
          <p:cNvPr id="377859" name="Rectangle 3"/>
          <p:cNvSpPr>
            <a:spLocks noGrp="1" noChangeArrowheads="1"/>
          </p:cNvSpPr>
          <p:nvPr>
            <p:ph type="body" idx="1"/>
          </p:nvPr>
        </p:nvSpPr>
        <p:spPr>
          <a:xfrm>
            <a:off x="1066800" y="914400"/>
            <a:ext cx="7543800" cy="137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buFont typeface="Wingdings" panose="05000000000000000000" pitchFamily="2" charset="2"/>
              <a:buNone/>
            </a:pPr>
            <a:r>
              <a:rPr lang="ja-JP" altLang="en-US" sz="2400" dirty="0">
                <a:effectLst/>
              </a:rPr>
              <a:t>例 : </a:t>
            </a:r>
            <a:r>
              <a:rPr lang="ja-JP" altLang="en-US" sz="2800" dirty="0">
                <a:effectLst/>
              </a:rPr>
              <a:t>&lt;</a:t>
            </a:r>
            <a:r>
              <a:rPr lang="en-US" altLang="ja-JP" sz="2800" dirty="0">
                <a:effectLst/>
              </a:rPr>
              <a:t>S&gt; ::= “a” | &lt;B&gt; &lt;C&gt;</a:t>
            </a:r>
          </a:p>
          <a:p>
            <a:pPr>
              <a:lnSpc>
                <a:spcPct val="80000"/>
              </a:lnSpc>
              <a:buFont typeface="Wingdings" panose="05000000000000000000" pitchFamily="2" charset="2"/>
              <a:buNone/>
            </a:pPr>
            <a:r>
              <a:rPr lang="en-US" altLang="ja-JP" sz="2800" dirty="0">
                <a:effectLst/>
              </a:rPr>
              <a:t>      &lt;B&gt; ::= “b” | ε</a:t>
            </a:r>
          </a:p>
          <a:p>
            <a:pPr>
              <a:lnSpc>
                <a:spcPct val="80000"/>
              </a:lnSpc>
              <a:buFont typeface="Wingdings" panose="05000000000000000000" pitchFamily="2" charset="2"/>
              <a:buNone/>
            </a:pPr>
            <a:r>
              <a:rPr lang="en-US" altLang="ja-JP" sz="2800" dirty="0">
                <a:effectLst/>
              </a:rPr>
              <a:t>      &lt;C&gt; ::= “c”</a:t>
            </a:r>
            <a:endParaRPr lang="ja-JP" altLang="en-US" sz="2800" dirty="0">
              <a:effectLst/>
            </a:endParaRPr>
          </a:p>
        </p:txBody>
      </p:sp>
      <p:sp>
        <p:nvSpPr>
          <p:cNvPr id="377860" name="Text Box 4"/>
          <p:cNvSpPr txBox="1">
            <a:spLocks noChangeArrowheads="1"/>
          </p:cNvSpPr>
          <p:nvPr/>
        </p:nvSpPr>
        <p:spPr bwMode="auto">
          <a:xfrm>
            <a:off x="381000" y="2133600"/>
            <a:ext cx="8323410" cy="181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First (ε) = {ε}                                                       </a:t>
            </a:r>
            <a:r>
              <a:rPr lang="en-US" altLang="ja-JP" sz="2000" dirty="0"/>
              <a:t>(</a:t>
            </a:r>
            <a:r>
              <a:rPr lang="ja-JP" altLang="en-US" sz="2000" dirty="0"/>
              <a:t>ルール1.)</a:t>
            </a:r>
          </a:p>
          <a:p>
            <a:r>
              <a:rPr lang="en-US" altLang="ja-JP" sz="2800" dirty="0"/>
              <a:t>First (“a”) = {“a”}                                                </a:t>
            </a:r>
            <a:r>
              <a:rPr lang="en-US" altLang="ja-JP" sz="2000" dirty="0"/>
              <a:t>(</a:t>
            </a:r>
            <a:r>
              <a:rPr lang="ja-JP" altLang="en-US" sz="2000" dirty="0"/>
              <a:t>ルール2.)</a:t>
            </a:r>
            <a:endParaRPr lang="en-US" altLang="ja-JP" sz="2000" dirty="0"/>
          </a:p>
          <a:p>
            <a:r>
              <a:rPr lang="en-US" altLang="ja-JP" sz="2800" dirty="0"/>
              <a:t>First (“b”) = {“b”}                                                </a:t>
            </a:r>
            <a:r>
              <a:rPr lang="en-US" altLang="ja-JP" sz="2000" dirty="0"/>
              <a:t>(</a:t>
            </a:r>
            <a:r>
              <a:rPr lang="ja-JP" altLang="en-US" sz="2000" dirty="0"/>
              <a:t>ルール2.)</a:t>
            </a:r>
            <a:endParaRPr lang="en-US" altLang="ja-JP" sz="2000" dirty="0"/>
          </a:p>
          <a:p>
            <a:r>
              <a:rPr lang="en-US" altLang="ja-JP" sz="2800" dirty="0"/>
              <a:t>First (“c”) = {“c”}                                                </a:t>
            </a:r>
            <a:r>
              <a:rPr lang="en-US" altLang="ja-JP" sz="2000" dirty="0"/>
              <a:t>(</a:t>
            </a:r>
            <a:r>
              <a:rPr lang="ja-JP" altLang="en-US" sz="2000" dirty="0"/>
              <a:t>ルール2.)</a:t>
            </a:r>
            <a:endParaRPr lang="en-US" altLang="ja-JP" sz="2000" dirty="0"/>
          </a:p>
        </p:txBody>
      </p:sp>
      <p:sp>
        <p:nvSpPr>
          <p:cNvPr id="377861" name="Text Box 5"/>
          <p:cNvSpPr txBox="1">
            <a:spLocks noChangeArrowheads="1"/>
          </p:cNvSpPr>
          <p:nvPr/>
        </p:nvSpPr>
        <p:spPr bwMode="auto">
          <a:xfrm>
            <a:off x="361950" y="3886200"/>
            <a:ext cx="82407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First (&lt;C&gt;) = First (“c”) = {“c”}                          </a:t>
            </a:r>
            <a:r>
              <a:rPr lang="en-US" altLang="ja-JP" sz="2000"/>
              <a:t>(</a:t>
            </a:r>
            <a:r>
              <a:rPr lang="ja-JP" altLang="en-US" sz="2000"/>
              <a:t>ルール2.)</a:t>
            </a:r>
            <a:endParaRPr lang="en-US" altLang="ja-JP" sz="2000"/>
          </a:p>
        </p:txBody>
      </p:sp>
      <p:sp>
        <p:nvSpPr>
          <p:cNvPr id="377862" name="Text Box 6"/>
          <p:cNvSpPr txBox="1">
            <a:spLocks noChangeArrowheads="1"/>
          </p:cNvSpPr>
          <p:nvPr/>
        </p:nvSpPr>
        <p:spPr bwMode="auto">
          <a:xfrm>
            <a:off x="371475" y="4910138"/>
            <a:ext cx="8370888" cy="95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ja-JP" sz="2800" dirty="0"/>
              <a:t>First (&lt;B&gt;&lt;C&gt;) = (First (&lt;B&gt;)-ε)+First (&lt;C&gt;) </a:t>
            </a:r>
          </a:p>
          <a:p>
            <a:r>
              <a:rPr lang="en-US" altLang="ja-JP" sz="2800" dirty="0"/>
              <a:t>                          = {“b”, “c”}                               </a:t>
            </a:r>
            <a:r>
              <a:rPr lang="en-US" altLang="ja-JP" sz="2000" dirty="0"/>
              <a:t>(</a:t>
            </a:r>
            <a:r>
              <a:rPr lang="ja-JP" altLang="en-US" sz="2000" dirty="0"/>
              <a:t>ルール4-2.)</a:t>
            </a:r>
            <a:endParaRPr lang="en-US" altLang="ja-JP" sz="2000" dirty="0"/>
          </a:p>
        </p:txBody>
      </p:sp>
      <p:sp>
        <p:nvSpPr>
          <p:cNvPr id="377863" name="Text Box 7"/>
          <p:cNvSpPr txBox="1">
            <a:spLocks noChangeArrowheads="1"/>
          </p:cNvSpPr>
          <p:nvPr/>
        </p:nvSpPr>
        <p:spPr bwMode="auto">
          <a:xfrm>
            <a:off x="361950" y="4343400"/>
            <a:ext cx="8328219"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First (&lt;B&gt;) = First (“b”)+First (ε) = {“b”, ε}       </a:t>
            </a:r>
            <a:r>
              <a:rPr lang="en-US" altLang="ja-JP" sz="2000" dirty="0"/>
              <a:t>(</a:t>
            </a:r>
            <a:r>
              <a:rPr lang="ja-JP" altLang="en-US" sz="2000" dirty="0"/>
              <a:t>ルール5.)</a:t>
            </a:r>
            <a:endParaRPr lang="en-US" altLang="ja-JP" sz="2000" dirty="0"/>
          </a:p>
        </p:txBody>
      </p:sp>
      <p:sp>
        <p:nvSpPr>
          <p:cNvPr id="377864" name="Text Box 8"/>
          <p:cNvSpPr txBox="1">
            <a:spLocks noChangeArrowheads="1"/>
          </p:cNvSpPr>
          <p:nvPr/>
        </p:nvSpPr>
        <p:spPr bwMode="auto">
          <a:xfrm>
            <a:off x="382588" y="5715000"/>
            <a:ext cx="82486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a:t>First (&lt;S&gt;) = First (“a”) + First (&lt;B&gt;&lt;C&gt;) </a:t>
            </a:r>
          </a:p>
          <a:p>
            <a:r>
              <a:rPr lang="en-US" altLang="ja-JP" sz="2800"/>
              <a:t>                           = {“a”, “b”, “c”}                        </a:t>
            </a:r>
            <a:r>
              <a:rPr lang="en-US" altLang="ja-JP" sz="2000"/>
              <a:t>(</a:t>
            </a:r>
            <a:r>
              <a:rPr lang="ja-JP" altLang="en-US" sz="2000"/>
              <a:t>ルール5.)</a:t>
            </a:r>
            <a:endParaRPr lang="en-US" altLang="ja-JP"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7860"/>
                                        </p:tgtEl>
                                        <p:attrNameLst>
                                          <p:attrName>style.visibility</p:attrName>
                                        </p:attrNameLst>
                                      </p:cBhvr>
                                      <p:to>
                                        <p:strVal val="visible"/>
                                      </p:to>
                                    </p:set>
                                    <p:animEffect transition="in" filter="checkerboard(across)">
                                      <p:cBhvr>
                                        <p:cTn id="7" dur="500"/>
                                        <p:tgtEl>
                                          <p:spTgt spid="3778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7861"/>
                                        </p:tgtEl>
                                        <p:attrNameLst>
                                          <p:attrName>style.visibility</p:attrName>
                                        </p:attrNameLst>
                                      </p:cBhvr>
                                      <p:to>
                                        <p:strVal val="visible"/>
                                      </p:to>
                                    </p:set>
                                    <p:animEffect transition="in" filter="checkerboard(across)">
                                      <p:cBhvr>
                                        <p:cTn id="12" dur="500"/>
                                        <p:tgtEl>
                                          <p:spTgt spid="3778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77863"/>
                                        </p:tgtEl>
                                        <p:attrNameLst>
                                          <p:attrName>style.visibility</p:attrName>
                                        </p:attrNameLst>
                                      </p:cBhvr>
                                      <p:to>
                                        <p:strVal val="visible"/>
                                      </p:to>
                                    </p:set>
                                    <p:animEffect transition="in" filter="checkerboard(across)">
                                      <p:cBhvr>
                                        <p:cTn id="17" dur="500"/>
                                        <p:tgtEl>
                                          <p:spTgt spid="37786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77862"/>
                                        </p:tgtEl>
                                        <p:attrNameLst>
                                          <p:attrName>style.visibility</p:attrName>
                                        </p:attrNameLst>
                                      </p:cBhvr>
                                      <p:to>
                                        <p:strVal val="visible"/>
                                      </p:to>
                                    </p:set>
                                    <p:animEffect transition="in" filter="checkerboard(across)">
                                      <p:cBhvr>
                                        <p:cTn id="22" dur="500"/>
                                        <p:tgtEl>
                                          <p:spTgt spid="3778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77864"/>
                                        </p:tgtEl>
                                        <p:attrNameLst>
                                          <p:attrName>style.visibility</p:attrName>
                                        </p:attrNameLst>
                                      </p:cBhvr>
                                      <p:to>
                                        <p:strVal val="visible"/>
                                      </p:to>
                                    </p:set>
                                    <p:animEffect transition="in" filter="checkerboard(across)">
                                      <p:cBhvr>
                                        <p:cTn id="27" dur="500"/>
                                        <p:tgtEl>
                                          <p:spTgt spid="377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60" grpId="0" autoUpdateAnimBg="0"/>
      <p:bldP spid="377861" grpId="0" autoUpdateAnimBg="0"/>
      <p:bldP spid="377862" grpId="0" autoUpdateAnimBg="0"/>
      <p:bldP spid="377863" grpId="0" autoUpdateAnimBg="0"/>
      <p:bldP spid="377864"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 </a:t>
            </a:r>
            <a:r>
              <a:rPr lang="ja-JP" altLang="en-US">
                <a:effectLst/>
              </a:rPr>
              <a:t>集合を用いた構文解析</a:t>
            </a:r>
          </a:p>
        </p:txBody>
      </p:sp>
      <p:sp>
        <p:nvSpPr>
          <p:cNvPr id="366596" name="Rectangle 4"/>
          <p:cNvSpPr>
            <a:spLocks noChangeArrowheads="1"/>
          </p:cNvSpPr>
          <p:nvPr/>
        </p:nvSpPr>
        <p:spPr bwMode="auto">
          <a:xfrm>
            <a:off x="685800" y="1676400"/>
            <a:ext cx="77724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r>
              <a:rPr lang="en-US" altLang="ja-JP" sz="2800"/>
              <a:t>&lt;st&gt;</a:t>
            </a:r>
            <a:r>
              <a:rPr lang="ja-JP" altLang="en-US" sz="2800"/>
              <a:t>の解析() {</a:t>
            </a:r>
          </a:p>
          <a:p>
            <a:r>
              <a:rPr lang="en-US" altLang="ja-JP" sz="2800"/>
              <a:t>   if (nextToken </a:t>
            </a:r>
            <a:r>
              <a:rPr lang="ja-JP" altLang="en-US" sz="2800"/>
              <a:t>∈ </a:t>
            </a:r>
            <a:r>
              <a:rPr lang="en-US" altLang="ja-JP" sz="2800"/>
              <a:t>First (&lt;if_st&gt;)) {</a:t>
            </a:r>
          </a:p>
          <a:p>
            <a:r>
              <a:rPr lang="en-US" altLang="ja-JP" sz="2800"/>
              <a:t>        &lt;if_st&gt; </a:t>
            </a:r>
            <a:r>
              <a:rPr lang="ja-JP" altLang="en-US" sz="2800"/>
              <a:t>の解析;</a:t>
            </a:r>
          </a:p>
          <a:p>
            <a:r>
              <a:rPr lang="ja-JP" altLang="en-US" sz="2800"/>
              <a:t>   } </a:t>
            </a:r>
            <a:r>
              <a:rPr lang="en-US" altLang="ja-JP" sz="2800"/>
              <a:t>else if (nextToken </a:t>
            </a:r>
            <a:r>
              <a:rPr lang="ja-JP" altLang="en-US" sz="2800"/>
              <a:t>∈ </a:t>
            </a:r>
            <a:r>
              <a:rPr lang="en-US" altLang="ja-JP" sz="2800"/>
              <a:t>First (&lt;while_st&gt;)) {</a:t>
            </a:r>
          </a:p>
          <a:p>
            <a:r>
              <a:rPr lang="en-US" altLang="ja-JP" sz="2800"/>
              <a:t>        &lt;while_st&gt; </a:t>
            </a:r>
            <a:r>
              <a:rPr lang="ja-JP" altLang="en-US" sz="2800"/>
              <a:t>の解析;</a:t>
            </a:r>
          </a:p>
          <a:p>
            <a:r>
              <a:rPr lang="en-US" altLang="ja-JP" sz="2800"/>
              <a:t>   } else if (nextToken == “{” ) {</a:t>
            </a:r>
          </a:p>
          <a:p>
            <a:r>
              <a:rPr lang="en-US" altLang="ja-JP" sz="2800"/>
              <a:t>        “{” { &lt;st&gt; } “}” </a:t>
            </a:r>
            <a:r>
              <a:rPr lang="ja-JP" altLang="en-US" sz="2800"/>
              <a:t>の解析;</a:t>
            </a:r>
          </a:p>
          <a:p>
            <a:r>
              <a:rPr lang="ja-JP" altLang="en-US" sz="2800"/>
              <a:t>   } </a:t>
            </a:r>
            <a:r>
              <a:rPr lang="en-US" altLang="ja-JP" sz="2800"/>
              <a:t>else if (nextToken == “;”) {</a:t>
            </a:r>
          </a:p>
          <a:p>
            <a:r>
              <a:rPr lang="en-US" altLang="ja-JP" sz="2800"/>
              <a:t>        “;” </a:t>
            </a:r>
            <a:r>
              <a:rPr lang="ja-JP" altLang="en-US" sz="2800"/>
              <a:t>の解析;</a:t>
            </a:r>
          </a:p>
          <a:p>
            <a:r>
              <a:rPr lang="ja-JP" altLang="en-US" sz="2800"/>
              <a:t>   } </a:t>
            </a:r>
            <a:r>
              <a:rPr lang="en-US" altLang="ja-JP" sz="2800"/>
              <a:t>else syntaxError();</a:t>
            </a:r>
          </a:p>
          <a:p>
            <a:r>
              <a:rPr lang="ja-JP" altLang="en-US" sz="2800"/>
              <a:t>}</a:t>
            </a:r>
          </a:p>
        </p:txBody>
      </p:sp>
      <p:sp useBgFill="1">
        <p:nvSpPr>
          <p:cNvPr id="366597" name="AutoShape 5"/>
          <p:cNvSpPr>
            <a:spLocks noChangeArrowheads="1"/>
          </p:cNvSpPr>
          <p:nvPr/>
        </p:nvSpPr>
        <p:spPr bwMode="auto">
          <a:xfrm>
            <a:off x="3200400" y="1447800"/>
            <a:ext cx="5029200" cy="533400"/>
          </a:xfrm>
          <a:prstGeom prst="wedgeRoundRectCallout">
            <a:avLst>
              <a:gd name="adj1" fmla="val -39995"/>
              <a:gd name="adj2" fmla="val 8452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ja-JP" sz="2800"/>
              <a:t>nextToken </a:t>
            </a:r>
            <a:r>
              <a:rPr lang="ja-JP" altLang="en-US" sz="2800"/>
              <a:t>と </a:t>
            </a:r>
            <a:r>
              <a:rPr lang="en-US" altLang="ja-JP" sz="2800"/>
              <a:t>First </a:t>
            </a:r>
            <a:r>
              <a:rPr lang="ja-JP" altLang="en-US" sz="2800"/>
              <a:t>集合を比較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6597"/>
                                        </p:tgtEl>
                                        <p:attrNameLst>
                                          <p:attrName>style.visibility</p:attrName>
                                        </p:attrNameLst>
                                      </p:cBhvr>
                                      <p:to>
                                        <p:strVal val="visible"/>
                                      </p:to>
                                    </p:set>
                                    <p:animEffect transition="in" filter="checkerboard(across)">
                                      <p:cBhvr>
                                        <p:cTn id="7" dur="500"/>
                                        <p:tgtEl>
                                          <p:spTgt spid="366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7"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1066800" y="304800"/>
            <a:ext cx="7467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構文解析不能な文法</a:t>
            </a:r>
          </a:p>
        </p:txBody>
      </p:sp>
      <p:sp>
        <p:nvSpPr>
          <p:cNvPr id="381955" name="Rectangle 3"/>
          <p:cNvSpPr>
            <a:spLocks noGrp="1" noChangeArrowheads="1"/>
          </p:cNvSpPr>
          <p:nvPr>
            <p:ph type="body" idx="1"/>
          </p:nvPr>
        </p:nvSpPr>
        <p:spPr>
          <a:xfrm>
            <a:off x="1066800" y="1371600"/>
            <a:ext cx="75438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例 : </a:t>
            </a:r>
            <a:r>
              <a:rPr lang="en-US" altLang="ja-JP" sz="2800">
                <a:effectLst/>
              </a:rPr>
              <a:t>First (α) = {“x”, “a”}</a:t>
            </a:r>
          </a:p>
          <a:p>
            <a:pPr>
              <a:buFont typeface="Wingdings" panose="05000000000000000000" pitchFamily="2" charset="2"/>
              <a:buNone/>
            </a:pPr>
            <a:r>
              <a:rPr lang="en-US" altLang="ja-JP" sz="2800">
                <a:effectLst/>
              </a:rPr>
              <a:t>       First (β) = {“x”, “b”}</a:t>
            </a:r>
          </a:p>
          <a:p>
            <a:pPr>
              <a:buFont typeface="Wingdings" panose="05000000000000000000" pitchFamily="2" charset="2"/>
              <a:buNone/>
            </a:pPr>
            <a:r>
              <a:rPr lang="en-US" altLang="ja-JP" sz="2800">
                <a:effectLst/>
              </a:rPr>
              <a:t>       Firsr (γ) = {“x”, “c”}</a:t>
            </a:r>
          </a:p>
          <a:p>
            <a:pPr>
              <a:buFont typeface="Wingdings" panose="05000000000000000000" pitchFamily="2" charset="2"/>
              <a:buNone/>
            </a:pPr>
            <a:r>
              <a:rPr lang="en-US" altLang="ja-JP">
                <a:effectLst/>
              </a:rPr>
              <a:t>&lt;A&gt; ::= α|β|γ</a:t>
            </a:r>
          </a:p>
          <a:p>
            <a:pPr>
              <a:buFont typeface="Wingdings" panose="05000000000000000000" pitchFamily="2" charset="2"/>
              <a:buNone/>
            </a:pPr>
            <a:r>
              <a:rPr lang="en-US" altLang="ja-JP">
                <a:effectLst/>
              </a:rPr>
              <a:t>&lt;B&gt; ::= {α}β</a:t>
            </a:r>
          </a:p>
          <a:p>
            <a:pPr>
              <a:buFont typeface="Wingdings" panose="05000000000000000000" pitchFamily="2" charset="2"/>
              <a:buNone/>
            </a:pPr>
            <a:r>
              <a:rPr lang="en-US" altLang="ja-JP">
                <a:effectLst/>
              </a:rPr>
              <a:t>&lt;C&gt; ::= [α] β</a:t>
            </a:r>
          </a:p>
        </p:txBody>
      </p:sp>
      <p:sp>
        <p:nvSpPr>
          <p:cNvPr id="381956" name="Text Box 4"/>
          <p:cNvSpPr txBox="1">
            <a:spLocks noChangeArrowheads="1"/>
          </p:cNvSpPr>
          <p:nvPr/>
        </p:nvSpPr>
        <p:spPr bwMode="auto">
          <a:xfrm>
            <a:off x="4343400" y="3200400"/>
            <a:ext cx="4325521"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dirty="0"/>
              <a:t>&lt;</a:t>
            </a:r>
            <a:r>
              <a:rPr lang="en-US" altLang="ja-JP" sz="2800" dirty="0"/>
              <a:t>A&gt; &lt;B&gt; &lt;C&gt; </a:t>
            </a:r>
            <a:r>
              <a:rPr lang="ja-JP" altLang="en-US" sz="2800" dirty="0"/>
              <a:t>共に</a:t>
            </a:r>
          </a:p>
          <a:p>
            <a:r>
              <a:rPr lang="ja-JP" altLang="en-US" sz="2800" dirty="0"/>
              <a:t>先頭の終端記号が </a:t>
            </a:r>
            <a:r>
              <a:rPr lang="en-US" altLang="ja-JP" sz="2800" dirty="0"/>
              <a:t>“x” </a:t>
            </a:r>
            <a:r>
              <a:rPr lang="ja-JP" altLang="en-US" sz="2800" dirty="0"/>
              <a:t>だと</a:t>
            </a:r>
          </a:p>
          <a:p>
            <a:r>
              <a:rPr lang="ja-JP" altLang="en-US" sz="2800" dirty="0"/>
              <a:t>どの分岐か判定できない</a:t>
            </a:r>
          </a:p>
        </p:txBody>
      </p:sp>
      <p:sp>
        <p:nvSpPr>
          <p:cNvPr id="381957" name="Text Box 5"/>
          <p:cNvSpPr txBox="1">
            <a:spLocks noChangeArrowheads="1"/>
          </p:cNvSpPr>
          <p:nvPr/>
        </p:nvSpPr>
        <p:spPr bwMode="auto">
          <a:xfrm>
            <a:off x="1219200" y="5410200"/>
            <a:ext cx="72326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a:t>LL(1) </a:t>
            </a:r>
            <a:r>
              <a:rPr lang="ja-JP" altLang="en-US"/>
              <a:t>文法でないとバックトラック無しでは</a:t>
            </a:r>
          </a:p>
          <a:p>
            <a:r>
              <a:rPr lang="ja-JP" altLang="en-US"/>
              <a:t>構文解析不能</a:t>
            </a:r>
          </a:p>
        </p:txBody>
      </p:sp>
      <p:sp>
        <p:nvSpPr>
          <p:cNvPr id="381958" name="Text Box 6"/>
          <p:cNvSpPr txBox="1">
            <a:spLocks noChangeArrowheads="1"/>
          </p:cNvSpPr>
          <p:nvPr/>
        </p:nvSpPr>
        <p:spPr bwMode="auto">
          <a:xfrm>
            <a:off x="4343400" y="4724400"/>
            <a:ext cx="3036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800"/>
              <a:t>左括り出しも難しい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1956"/>
                                        </p:tgtEl>
                                        <p:attrNameLst>
                                          <p:attrName>style.visibility</p:attrName>
                                        </p:attrNameLst>
                                      </p:cBhvr>
                                      <p:to>
                                        <p:strVal val="visible"/>
                                      </p:to>
                                    </p:set>
                                    <p:animEffect transition="in" filter="checkerboard(across)">
                                      <p:cBhvr>
                                        <p:cTn id="7" dur="500"/>
                                        <p:tgtEl>
                                          <p:spTgt spid="3819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1958"/>
                                        </p:tgtEl>
                                        <p:attrNameLst>
                                          <p:attrName>style.visibility</p:attrName>
                                        </p:attrNameLst>
                                      </p:cBhvr>
                                      <p:to>
                                        <p:strVal val="visible"/>
                                      </p:to>
                                    </p:set>
                                    <p:animEffect transition="in" filter="checkerboard(across)">
                                      <p:cBhvr>
                                        <p:cTn id="12" dur="500"/>
                                        <p:tgtEl>
                                          <p:spTgt spid="3819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1957"/>
                                        </p:tgtEl>
                                        <p:attrNameLst>
                                          <p:attrName>style.visibility</p:attrName>
                                        </p:attrNameLst>
                                      </p:cBhvr>
                                      <p:to>
                                        <p:strVal val="visible"/>
                                      </p:to>
                                    </p:set>
                                    <p:animEffect transition="in" filter="checkerboard(across)">
                                      <p:cBhvr>
                                        <p:cTn id="17" dur="500"/>
                                        <p:tgtEl>
                                          <p:spTgt spid="3819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6" grpId="0" autoUpdateAnimBg="0"/>
      <p:bldP spid="381957" grpId="0" autoUpdateAnimBg="0"/>
      <p:bldP spid="38195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a:t>
            </a:r>
            <a:r>
              <a:rPr lang="ja-JP" altLang="en-US" sz="4000">
                <a:effectLst/>
              </a:rPr>
              <a:t>(文</a:t>
            </a:r>
            <a:r>
              <a:rPr lang="en-US" altLang="ja-JP" sz="4000">
                <a:effectLst/>
              </a:rPr>
              <a:t>)</a:t>
            </a:r>
          </a:p>
        </p:txBody>
      </p:sp>
      <p:sp>
        <p:nvSpPr>
          <p:cNvPr id="402435" name="Rectangle 3"/>
          <p:cNvSpPr>
            <a:spLocks noGrp="1" noChangeArrowheads="1"/>
          </p:cNvSpPr>
          <p:nvPr>
            <p:ph type="body" idx="4294967295"/>
          </p:nvPr>
        </p:nvSpPr>
        <p:spPr>
          <a:xfrm>
            <a:off x="228600" y="1295400"/>
            <a:ext cx="8534400" cy="464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ja-JP" sz="2800" dirty="0">
                <a:effectLst/>
              </a:rPr>
              <a:t>&lt;</a:t>
            </a:r>
            <a:r>
              <a:rPr lang="en-US" altLang="ja-JP" sz="2800" dirty="0" err="1">
                <a:effectLst/>
              </a:rPr>
              <a:t>If_statement</a:t>
            </a:r>
            <a:r>
              <a:rPr lang="en-US" altLang="ja-JP" sz="2800" dirty="0">
                <a:effectLst/>
              </a:rPr>
              <a:t>&gt;</a:t>
            </a:r>
            <a:r>
              <a:rPr lang="en-US" altLang="ja-JP" sz="2000" dirty="0">
                <a:solidFill>
                  <a:srgbClr val="FFFF66"/>
                </a:solidFill>
                <a:effectLst/>
              </a:rPr>
              <a:t>(if</a:t>
            </a:r>
            <a:r>
              <a:rPr lang="ja-JP" altLang="en-US" sz="2000" dirty="0">
                <a:solidFill>
                  <a:srgbClr val="FFFF66"/>
                </a:solidFill>
                <a:effectLst/>
              </a:rPr>
              <a:t>文)</a:t>
            </a:r>
            <a:r>
              <a:rPr lang="ja-JP" altLang="en-US" sz="2400" dirty="0">
                <a:solidFill>
                  <a:srgbClr val="FFFF66"/>
                </a:solidFill>
                <a:effectLst/>
              </a:rPr>
              <a:t> </a:t>
            </a:r>
          </a:p>
          <a:p>
            <a:pPr>
              <a:buFont typeface="Wingdings" panose="05000000000000000000" pitchFamily="2" charset="2"/>
              <a:buNone/>
            </a:pPr>
            <a:r>
              <a:rPr lang="ja-JP" altLang="en-US" sz="2800" dirty="0">
                <a:effectLst/>
              </a:rPr>
              <a:t>                 ::= </a:t>
            </a:r>
            <a:r>
              <a:rPr lang="en-US" altLang="ja-JP" sz="2800" dirty="0">
                <a:effectLst/>
              </a:rPr>
              <a:t>“if” “(” &lt;Expression&gt; “)” &lt;Statement&gt;</a:t>
            </a:r>
          </a:p>
          <a:p>
            <a:pPr>
              <a:buFont typeface="Wingdings" panose="05000000000000000000" pitchFamily="2" charset="2"/>
              <a:buNone/>
            </a:pPr>
            <a:endParaRPr lang="en-US" altLang="ja-JP" sz="2800" dirty="0">
              <a:effectLst/>
            </a:endParaRPr>
          </a:p>
          <a:p>
            <a:pPr>
              <a:buFont typeface="Wingdings" panose="05000000000000000000" pitchFamily="2" charset="2"/>
              <a:buNone/>
            </a:pPr>
            <a:r>
              <a:rPr lang="en-US" altLang="ja-JP" sz="2800" dirty="0">
                <a:effectLst/>
              </a:rPr>
              <a:t>&lt;</a:t>
            </a:r>
            <a:r>
              <a:rPr lang="en-US" altLang="ja-JP" sz="2800" dirty="0" err="1">
                <a:effectLst/>
              </a:rPr>
              <a:t>While_statement</a:t>
            </a:r>
            <a:r>
              <a:rPr lang="en-US" altLang="ja-JP" sz="2800" dirty="0">
                <a:effectLst/>
              </a:rPr>
              <a:t>&gt;</a:t>
            </a:r>
            <a:r>
              <a:rPr lang="en-US" altLang="ja-JP" sz="2000" dirty="0">
                <a:solidFill>
                  <a:srgbClr val="FFFF66"/>
                </a:solidFill>
                <a:effectLst/>
              </a:rPr>
              <a:t>(while</a:t>
            </a:r>
            <a:r>
              <a:rPr lang="ja-JP" altLang="en-US" sz="2000" dirty="0">
                <a:solidFill>
                  <a:srgbClr val="FFFF66"/>
                </a:solidFill>
                <a:effectLst/>
              </a:rPr>
              <a:t>文)</a:t>
            </a:r>
            <a:r>
              <a:rPr lang="ja-JP" altLang="en-US" sz="2400" dirty="0">
                <a:effectLst/>
              </a:rPr>
              <a:t> </a:t>
            </a:r>
          </a:p>
          <a:p>
            <a:pPr>
              <a:buFont typeface="Wingdings" panose="05000000000000000000" pitchFamily="2" charset="2"/>
              <a:buNone/>
            </a:pPr>
            <a:r>
              <a:rPr lang="ja-JP" altLang="en-US" sz="2400" dirty="0">
                <a:effectLst/>
              </a:rPr>
              <a:t>                    </a:t>
            </a:r>
            <a:r>
              <a:rPr lang="ja-JP" altLang="en-US" sz="2800" dirty="0">
                <a:effectLst/>
              </a:rPr>
              <a:t>::= </a:t>
            </a:r>
            <a:r>
              <a:rPr lang="en-US" altLang="ja-JP" sz="2800" dirty="0">
                <a:effectLst/>
              </a:rPr>
              <a:t>“while” “(” &lt;Expression&gt; “)” &lt;Statement&gt;</a:t>
            </a:r>
          </a:p>
          <a:p>
            <a:pPr>
              <a:buFont typeface="Wingdings" panose="05000000000000000000" pitchFamily="2" charset="2"/>
              <a:buNone/>
            </a:pPr>
            <a:endParaRPr lang="en-US" altLang="ja-JP" sz="2800" dirty="0">
              <a:effectLst/>
            </a:endParaRPr>
          </a:p>
        </p:txBody>
      </p:sp>
      <p:sp>
        <p:nvSpPr>
          <p:cNvPr id="402437" name="Text Box 5"/>
          <p:cNvSpPr txBox="1">
            <a:spLocks noChangeArrowheads="1"/>
          </p:cNvSpPr>
          <p:nvPr/>
        </p:nvSpPr>
        <p:spPr bwMode="auto">
          <a:xfrm>
            <a:off x="228600" y="4419600"/>
            <a:ext cx="7805640"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800" dirty="0"/>
              <a:t>&lt;</a:t>
            </a:r>
            <a:r>
              <a:rPr lang="en-US" altLang="ja-JP" sz="2800" dirty="0" err="1"/>
              <a:t>If_Statement</a:t>
            </a:r>
            <a:r>
              <a:rPr lang="en-US" altLang="ja-JP" sz="2800" dirty="0"/>
              <a:t>&gt;</a:t>
            </a:r>
            <a:r>
              <a:rPr lang="ja-JP" altLang="en-US" sz="2800" dirty="0"/>
              <a:t> </a:t>
            </a:r>
            <a:r>
              <a:rPr lang="en-US" altLang="ja-JP" sz="2000" dirty="0">
                <a:solidFill>
                  <a:srgbClr val="FFFF66"/>
                </a:solidFill>
              </a:rPr>
              <a:t>(if</a:t>
            </a:r>
            <a:r>
              <a:rPr lang="ja-JP" altLang="en-US" sz="2000" dirty="0">
                <a:solidFill>
                  <a:srgbClr val="FFFF66"/>
                </a:solidFill>
              </a:rPr>
              <a:t>文</a:t>
            </a:r>
            <a:r>
              <a:rPr lang="en-US" altLang="ja-JP" sz="2000" dirty="0">
                <a:solidFill>
                  <a:srgbClr val="FFFF66"/>
                </a:solidFill>
              </a:rPr>
              <a:t>) (</a:t>
            </a:r>
            <a:r>
              <a:rPr lang="ja-JP" altLang="en-US" sz="2000" dirty="0">
                <a:solidFill>
                  <a:srgbClr val="FFFF66"/>
                </a:solidFill>
              </a:rPr>
              <a:t>拡張課題</a:t>
            </a:r>
            <a:r>
              <a:rPr lang="en-US" altLang="ja-JP" sz="2000" dirty="0">
                <a:solidFill>
                  <a:srgbClr val="FFFF66"/>
                </a:solidFill>
              </a:rPr>
              <a:t>)</a:t>
            </a:r>
          </a:p>
          <a:p>
            <a:r>
              <a:rPr lang="en-US" altLang="ja-JP" sz="2800" dirty="0"/>
              <a:t>                 ::= “if” “(” &lt;Expression&gt; “)” &lt;Statement&gt;</a:t>
            </a:r>
          </a:p>
          <a:p>
            <a:r>
              <a:rPr lang="ja-JP" altLang="en-US" sz="2800" dirty="0"/>
              <a:t>                       [</a:t>
            </a:r>
            <a:r>
              <a:rPr lang="en-US" altLang="ja-JP" sz="2800" dirty="0"/>
              <a:t>“else” &lt;Statement&gt;] </a:t>
            </a:r>
            <a:endParaRPr lang="en-US" altLang="ja-JP" sz="20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2437"/>
                                        </p:tgtEl>
                                        <p:attrNameLst>
                                          <p:attrName>style.visibility</p:attrName>
                                        </p:attrNameLst>
                                      </p:cBhvr>
                                      <p:to>
                                        <p:strVal val="visible"/>
                                      </p:to>
                                    </p:set>
                                    <p:animEffect transition="in" filter="checkerboard(across)">
                                      <p:cBhvr>
                                        <p:cTn id="7" dur="500"/>
                                        <p:tgtEl>
                                          <p:spTgt spid="402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a:t>
            </a:r>
            <a:r>
              <a:rPr lang="ja-JP" altLang="en-US" sz="4000">
                <a:effectLst/>
              </a:rPr>
              <a:t>(文</a:t>
            </a:r>
            <a:r>
              <a:rPr lang="en-US" altLang="ja-JP" sz="4000">
                <a:effectLst/>
              </a:rPr>
              <a:t>)</a:t>
            </a:r>
          </a:p>
        </p:txBody>
      </p:sp>
      <p:sp>
        <p:nvSpPr>
          <p:cNvPr id="407555" name="Rectangle 3"/>
          <p:cNvSpPr>
            <a:spLocks noGrp="1" noChangeArrowheads="1"/>
          </p:cNvSpPr>
          <p:nvPr>
            <p:ph type="body" idx="4294967295"/>
          </p:nvPr>
        </p:nvSpPr>
        <p:spPr>
          <a:xfrm>
            <a:off x="228600" y="1066800"/>
            <a:ext cx="85344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pPr>
            <a:r>
              <a:rPr lang="en-US" altLang="ja-JP" sz="2800" dirty="0">
                <a:effectLst/>
              </a:rPr>
              <a:t>&lt;</a:t>
            </a:r>
            <a:r>
              <a:rPr lang="en-US" altLang="ja-JP" sz="2800" dirty="0" err="1">
                <a:effectLst/>
              </a:rPr>
              <a:t>For_statement</a:t>
            </a:r>
            <a:r>
              <a:rPr lang="en-US" altLang="ja-JP" sz="2800" dirty="0">
                <a:effectLst/>
              </a:rPr>
              <a:t>&gt;</a:t>
            </a:r>
            <a:r>
              <a:rPr lang="en-US" altLang="ja-JP" sz="2000" dirty="0">
                <a:solidFill>
                  <a:srgbClr val="FFFF99"/>
                </a:solidFill>
                <a:effectLst/>
              </a:rPr>
              <a:t>(for</a:t>
            </a:r>
            <a:r>
              <a:rPr lang="ja-JP" altLang="en-US" sz="2000" dirty="0">
                <a:solidFill>
                  <a:srgbClr val="FFFF99"/>
                </a:solidFill>
                <a:effectLst/>
              </a:rPr>
              <a:t>文) </a:t>
            </a:r>
            <a:r>
              <a:rPr lang="ja-JP" altLang="en-US" sz="2000" dirty="0"/>
              <a:t>) </a:t>
            </a:r>
            <a:endParaRPr lang="ja-JP" altLang="en-US" sz="2000" dirty="0">
              <a:effectLst/>
            </a:endParaRPr>
          </a:p>
          <a:p>
            <a:pPr>
              <a:buFont typeface="Wingdings" panose="05000000000000000000" pitchFamily="2" charset="2"/>
              <a:buNone/>
            </a:pPr>
            <a:r>
              <a:rPr lang="ja-JP" altLang="en-US" sz="2800" dirty="0">
                <a:effectLst/>
              </a:rPr>
              <a:t>                ::= </a:t>
            </a:r>
            <a:r>
              <a:rPr lang="en-US" altLang="ja-JP" sz="2800" dirty="0">
                <a:effectLst/>
              </a:rPr>
              <a:t>“for” “(” &lt;Expression&gt; “;” </a:t>
            </a:r>
          </a:p>
          <a:p>
            <a:pPr>
              <a:buFont typeface="Wingdings" panose="05000000000000000000" pitchFamily="2" charset="2"/>
              <a:buNone/>
            </a:pPr>
            <a:r>
              <a:rPr lang="en-US" altLang="ja-JP" sz="2800" dirty="0">
                <a:effectLst/>
              </a:rPr>
              <a:t>                                    &lt;Expression&gt; “;” </a:t>
            </a:r>
          </a:p>
          <a:p>
            <a:pPr>
              <a:buFont typeface="Wingdings" panose="05000000000000000000" pitchFamily="2" charset="2"/>
              <a:buNone/>
            </a:pPr>
            <a:r>
              <a:rPr lang="en-US" altLang="ja-JP" sz="2800" dirty="0">
                <a:effectLst/>
              </a:rPr>
              <a:t>                                    &lt;</a:t>
            </a:r>
            <a:r>
              <a:rPr lang="en-US" altLang="ja-JP" sz="2800" dirty="0" err="1">
                <a:effectLst/>
              </a:rPr>
              <a:t>Expresson</a:t>
            </a:r>
            <a:r>
              <a:rPr lang="en-US" altLang="ja-JP" sz="2800" dirty="0">
                <a:effectLst/>
              </a:rPr>
              <a:t>&gt; “)” &lt;Statement&gt;</a:t>
            </a:r>
          </a:p>
        </p:txBody>
      </p:sp>
      <p:sp>
        <p:nvSpPr>
          <p:cNvPr id="407557" name="Text Box 5"/>
          <p:cNvSpPr txBox="1">
            <a:spLocks noChangeArrowheads="1"/>
          </p:cNvSpPr>
          <p:nvPr/>
        </p:nvSpPr>
        <p:spPr bwMode="auto">
          <a:xfrm>
            <a:off x="228600" y="3276600"/>
            <a:ext cx="8854004" cy="1682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dirty="0"/>
              <a:t>&lt;</a:t>
            </a:r>
            <a:r>
              <a:rPr lang="en-US" altLang="ja-JP" sz="2400" dirty="0" err="1"/>
              <a:t>For_statement</a:t>
            </a:r>
            <a:r>
              <a:rPr lang="en-US" altLang="ja-JP" sz="2400" dirty="0"/>
              <a:t>&gt;</a:t>
            </a:r>
            <a:r>
              <a:rPr lang="en-US" altLang="ja-JP" sz="2000" dirty="0">
                <a:solidFill>
                  <a:srgbClr val="FFFF99"/>
                </a:solidFill>
              </a:rPr>
              <a:t>(for</a:t>
            </a:r>
            <a:r>
              <a:rPr lang="ja-JP" altLang="en-US" sz="2000" dirty="0">
                <a:solidFill>
                  <a:srgbClr val="FFFF99"/>
                </a:solidFill>
              </a:rPr>
              <a:t>文) </a:t>
            </a:r>
            <a:r>
              <a:rPr lang="en-US" altLang="ja-JP" sz="2000" dirty="0">
                <a:solidFill>
                  <a:srgbClr val="FFFF99"/>
                </a:solidFill>
              </a:rPr>
              <a:t>(</a:t>
            </a:r>
            <a:r>
              <a:rPr lang="ja-JP" altLang="en-US" sz="2000" dirty="0">
                <a:solidFill>
                  <a:srgbClr val="FFFF99"/>
                </a:solidFill>
              </a:rPr>
              <a:t>拡張課題)</a:t>
            </a:r>
            <a:endParaRPr lang="ja-JP" altLang="en-US" sz="2000" dirty="0"/>
          </a:p>
          <a:p>
            <a:pPr eaLnBrk="0" hangingPunct="0">
              <a:lnSpc>
                <a:spcPct val="90000"/>
              </a:lnSpc>
              <a:spcBef>
                <a:spcPct val="20000"/>
              </a:spcBef>
              <a:buClr>
                <a:schemeClr val="hlink"/>
              </a:buClr>
              <a:buSzPct val="70000"/>
              <a:buFont typeface="Wingdings" panose="05000000000000000000" pitchFamily="2" charset="2"/>
              <a:buNone/>
            </a:pPr>
            <a:r>
              <a:rPr lang="ja-JP" altLang="en-US" sz="2400" dirty="0"/>
              <a:t>      ::= </a:t>
            </a:r>
            <a:r>
              <a:rPr lang="en-US" altLang="ja-JP" sz="2400" dirty="0"/>
              <a:t>“for” “(” [ &lt;Expression&gt; { “,” &lt;</a:t>
            </a:r>
            <a:r>
              <a:rPr lang="en-US" altLang="ja-JP" sz="2400" dirty="0" err="1"/>
              <a:t>Expresson</a:t>
            </a:r>
            <a:r>
              <a:rPr lang="en-US" altLang="ja-JP" sz="2400" dirty="0"/>
              <a:t>&gt; } ] “;” </a:t>
            </a:r>
          </a:p>
          <a:p>
            <a:pPr eaLnBrk="0" hangingPunct="0">
              <a:lnSpc>
                <a:spcPct val="90000"/>
              </a:lnSpc>
              <a:spcBef>
                <a:spcPct val="20000"/>
              </a:spcBef>
              <a:buClr>
                <a:schemeClr val="hlink"/>
              </a:buClr>
              <a:buSzPct val="70000"/>
              <a:buFont typeface="Wingdings" panose="05000000000000000000" pitchFamily="2" charset="2"/>
              <a:buNone/>
            </a:pPr>
            <a:r>
              <a:rPr lang="en-US" altLang="ja-JP" sz="2400" dirty="0"/>
              <a:t>                          [ &lt;Expression&gt; ] “;” </a:t>
            </a:r>
          </a:p>
          <a:p>
            <a:pPr eaLnBrk="0" hangingPunct="0">
              <a:lnSpc>
                <a:spcPct val="90000"/>
              </a:lnSpc>
              <a:spcBef>
                <a:spcPct val="20000"/>
              </a:spcBef>
              <a:buClr>
                <a:schemeClr val="hlink"/>
              </a:buClr>
              <a:buSzPct val="70000"/>
              <a:buFont typeface="Wingdings" panose="05000000000000000000" pitchFamily="2" charset="2"/>
              <a:buNone/>
            </a:pPr>
            <a:r>
              <a:rPr lang="en-US" altLang="ja-JP" sz="2400" dirty="0"/>
              <a:t>                          [ &lt;</a:t>
            </a:r>
            <a:r>
              <a:rPr lang="en-US" altLang="ja-JP" sz="2400" dirty="0" err="1"/>
              <a:t>Expresson</a:t>
            </a:r>
            <a:r>
              <a:rPr lang="en-US" altLang="ja-JP" sz="2400" dirty="0"/>
              <a:t>&gt; { “,” &lt;</a:t>
            </a:r>
            <a:r>
              <a:rPr lang="en-US" altLang="ja-JP" sz="2400" dirty="0" err="1"/>
              <a:t>Expresson</a:t>
            </a:r>
            <a:r>
              <a:rPr lang="en-US" altLang="ja-JP" sz="2400" dirty="0"/>
              <a:t>&gt; } ] “)” &lt;Statement&gt;</a:t>
            </a:r>
          </a:p>
        </p:txBody>
      </p:sp>
      <p:sp>
        <p:nvSpPr>
          <p:cNvPr id="407558" name="Text Box 6"/>
          <p:cNvSpPr txBox="1">
            <a:spLocks noChangeArrowheads="1"/>
          </p:cNvSpPr>
          <p:nvPr/>
        </p:nvSpPr>
        <p:spPr bwMode="auto">
          <a:xfrm>
            <a:off x="685800" y="5410200"/>
            <a:ext cx="7536335" cy="107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dirty="0"/>
              <a:t>例 : </a:t>
            </a:r>
            <a:r>
              <a:rPr lang="en-US" altLang="ja-JP" dirty="0"/>
              <a:t>for (; ;) </a:t>
            </a:r>
            <a:r>
              <a:rPr lang="en-US" altLang="ja-JP" dirty="0" err="1"/>
              <a:t>outputchar</a:t>
            </a:r>
            <a:r>
              <a:rPr lang="en-US" altLang="ja-JP" dirty="0"/>
              <a:t> (‘!’);</a:t>
            </a:r>
          </a:p>
          <a:p>
            <a:r>
              <a:rPr lang="en-US" altLang="ja-JP" dirty="0"/>
              <a:t>       for (</a:t>
            </a:r>
            <a:r>
              <a:rPr lang="en-US" altLang="ja-JP" dirty="0" err="1"/>
              <a:t>i</a:t>
            </a:r>
            <a:r>
              <a:rPr lang="en-US" altLang="ja-JP" dirty="0"/>
              <a:t>=0, j=1, k=2; </a:t>
            </a:r>
            <a:r>
              <a:rPr lang="en-US" altLang="ja-JP" dirty="0" err="1"/>
              <a:t>i</a:t>
            </a:r>
            <a:r>
              <a:rPr lang="en-US" altLang="ja-JP" dirty="0"/>
              <a:t>&lt;10; ++</a:t>
            </a:r>
            <a:r>
              <a:rPr lang="en-US" altLang="ja-JP" dirty="0" err="1"/>
              <a:t>i</a:t>
            </a:r>
            <a:r>
              <a:rPr lang="en-US" altLang="ja-JP" dirty="0"/>
              <a:t>, ++j, ++k);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7557"/>
                                        </p:tgtEl>
                                        <p:attrNameLst>
                                          <p:attrName>style.visibility</p:attrName>
                                        </p:attrNameLst>
                                      </p:cBhvr>
                                      <p:to>
                                        <p:strVal val="visible"/>
                                      </p:to>
                                    </p:set>
                                    <p:animEffect transition="in" filter="checkerboard(across)">
                                      <p:cBhvr>
                                        <p:cTn id="7" dur="500"/>
                                        <p:tgtEl>
                                          <p:spTgt spid="407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7558"/>
                                        </p:tgtEl>
                                        <p:attrNameLst>
                                          <p:attrName>style.visibility</p:attrName>
                                        </p:attrNameLst>
                                      </p:cBhvr>
                                      <p:to>
                                        <p:strVal val="visible"/>
                                      </p:to>
                                    </p:set>
                                    <p:animEffect transition="in" filter="checkerboard(across)">
                                      <p:cBhvr>
                                        <p:cTn id="12" dur="500"/>
                                        <p:tgtEl>
                                          <p:spTgt spid="407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7" grpId="0" autoUpdateAnimBg="0"/>
      <p:bldP spid="40755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idx="4294967295"/>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マクロ構文</a:t>
            </a:r>
            <a:r>
              <a:rPr lang="ja-JP" altLang="en-US" sz="4000">
                <a:effectLst/>
              </a:rPr>
              <a:t>(文</a:t>
            </a:r>
            <a:r>
              <a:rPr lang="en-US" altLang="ja-JP" sz="4000">
                <a:effectLst/>
              </a:rPr>
              <a:t>)</a:t>
            </a:r>
            <a:r>
              <a:rPr lang="ja-JP" altLang="en-US" sz="4000">
                <a:effectLst/>
              </a:rPr>
              <a:t> </a:t>
            </a:r>
            <a:endParaRPr lang="en-US" altLang="ja-JP" sz="3600">
              <a:effectLst/>
            </a:endParaRPr>
          </a:p>
        </p:txBody>
      </p:sp>
      <p:sp>
        <p:nvSpPr>
          <p:cNvPr id="259075" name="Rectangle 3"/>
          <p:cNvSpPr>
            <a:spLocks noGrp="1" noChangeArrowheads="1"/>
          </p:cNvSpPr>
          <p:nvPr>
            <p:ph type="body" idx="4294967295"/>
          </p:nvPr>
        </p:nvSpPr>
        <p:spPr>
          <a:xfrm>
            <a:off x="208472" y="1143000"/>
            <a:ext cx="853440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ja-JP" sz="2800" dirty="0">
                <a:effectLst/>
              </a:rPr>
              <a:t>&lt;</a:t>
            </a:r>
            <a:r>
              <a:rPr lang="en-US" altLang="ja-JP" sz="2800" dirty="0" err="1">
                <a:effectLst/>
              </a:rPr>
              <a:t>Exp_statement</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式文)</a:t>
            </a:r>
            <a:r>
              <a:rPr lang="en-US" altLang="ja-JP" sz="2800" dirty="0">
                <a:effectLst/>
              </a:rPr>
              <a:t> ::= &lt;Expression&gt; “;”</a:t>
            </a:r>
          </a:p>
          <a:p>
            <a:pPr>
              <a:buFont typeface="Wingdings" panose="05000000000000000000" pitchFamily="2" charset="2"/>
              <a:buNone/>
            </a:pPr>
            <a:r>
              <a:rPr lang="en-US" altLang="ja-JP" sz="2800" dirty="0">
                <a:effectLst/>
              </a:rPr>
              <a:t>&lt;</a:t>
            </a:r>
            <a:r>
              <a:rPr lang="en-US" altLang="ja-JP" sz="2800" dirty="0" err="1">
                <a:effectLst/>
              </a:rPr>
              <a:t>Outputchar_statement</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出力文)</a:t>
            </a:r>
            <a:r>
              <a:rPr lang="en-US" altLang="ja-JP" sz="2800" dirty="0">
                <a:effectLst/>
              </a:rPr>
              <a:t> </a:t>
            </a:r>
          </a:p>
          <a:p>
            <a:pPr>
              <a:buFont typeface="Wingdings" panose="05000000000000000000" pitchFamily="2" charset="2"/>
              <a:buNone/>
            </a:pPr>
            <a:r>
              <a:rPr lang="en-US" altLang="ja-JP" sz="2800" dirty="0">
                <a:effectLst/>
              </a:rPr>
              <a:t>              ::= “</a:t>
            </a:r>
            <a:r>
              <a:rPr lang="en-US" altLang="ja-JP" sz="2800" dirty="0" err="1">
                <a:effectLst/>
              </a:rPr>
              <a:t>outputchar</a:t>
            </a:r>
            <a:r>
              <a:rPr lang="en-US" altLang="ja-JP" sz="2800" dirty="0">
                <a:effectLst/>
              </a:rPr>
              <a:t>” “(” &lt;Expression&gt; “)” “;”</a:t>
            </a:r>
          </a:p>
          <a:p>
            <a:pPr>
              <a:buFont typeface="Wingdings" panose="05000000000000000000" pitchFamily="2" charset="2"/>
              <a:buNone/>
            </a:pPr>
            <a:r>
              <a:rPr lang="en-US" altLang="ja-JP" sz="2800" dirty="0">
                <a:effectLst/>
              </a:rPr>
              <a:t>&lt;</a:t>
            </a:r>
            <a:r>
              <a:rPr lang="en-US" altLang="ja-JP" sz="2800" dirty="0" err="1">
                <a:effectLst/>
              </a:rPr>
              <a:t>Outputint_statement</a:t>
            </a:r>
            <a:r>
              <a:rPr lang="en-US" altLang="ja-JP" sz="2800" dirty="0">
                <a:effectLst/>
              </a:rPr>
              <a:t>&gt;</a:t>
            </a:r>
            <a:r>
              <a:rPr lang="en-US" altLang="ja-JP" sz="2000" dirty="0">
                <a:solidFill>
                  <a:srgbClr val="FFFF66"/>
                </a:solidFill>
                <a:effectLst/>
              </a:rPr>
              <a:t>(</a:t>
            </a:r>
            <a:r>
              <a:rPr lang="ja-JP" altLang="en-US" sz="2000" dirty="0">
                <a:solidFill>
                  <a:srgbClr val="FFFF66"/>
                </a:solidFill>
                <a:effectLst/>
              </a:rPr>
              <a:t>出力文)</a:t>
            </a:r>
            <a:r>
              <a:rPr lang="en-US" altLang="ja-JP" sz="2800" dirty="0">
                <a:effectLst/>
              </a:rPr>
              <a:t> </a:t>
            </a:r>
          </a:p>
          <a:p>
            <a:pPr>
              <a:buFont typeface="Wingdings" panose="05000000000000000000" pitchFamily="2" charset="2"/>
              <a:buNone/>
            </a:pPr>
            <a:r>
              <a:rPr lang="en-US" altLang="ja-JP" sz="2800" dirty="0">
                <a:effectLst/>
              </a:rPr>
              <a:t>              ::= “</a:t>
            </a:r>
            <a:r>
              <a:rPr lang="en-US" altLang="ja-JP" sz="2800" dirty="0" err="1">
                <a:effectLst/>
              </a:rPr>
              <a:t>outputint</a:t>
            </a:r>
            <a:r>
              <a:rPr lang="en-US" altLang="ja-JP" sz="2800" dirty="0">
                <a:effectLst/>
              </a:rPr>
              <a:t>” “(” &lt;Expression&gt;  </a:t>
            </a:r>
            <a:r>
              <a:rPr lang="en-US" altLang="ja-JP" sz="2800">
                <a:effectLst/>
              </a:rPr>
              <a:t>“)” “;”</a:t>
            </a:r>
          </a:p>
          <a:p>
            <a:pPr>
              <a:buFont typeface="Wingdings" panose="05000000000000000000" pitchFamily="2" charset="2"/>
              <a:buNone/>
            </a:pPr>
            <a:endParaRPr lang="en-US" altLang="ja-JP" sz="2800">
              <a:effectLst/>
            </a:endParaRPr>
          </a:p>
          <a:p>
            <a:pPr>
              <a:buNone/>
            </a:pPr>
            <a:r>
              <a:rPr lang="en-US" altLang="ja-JP" sz="2800">
                <a:effectLst/>
              </a:rPr>
              <a:t>&lt;Break_statement&gt;</a:t>
            </a:r>
            <a:r>
              <a:rPr lang="en-US" altLang="ja-JP" sz="2000">
                <a:solidFill>
                  <a:srgbClr val="FFFF99"/>
                </a:solidFill>
                <a:effectLst/>
              </a:rPr>
              <a:t>(break</a:t>
            </a:r>
            <a:r>
              <a:rPr lang="ja-JP" altLang="en-US" sz="2000">
                <a:solidFill>
                  <a:srgbClr val="FFFF99"/>
                </a:solidFill>
                <a:effectLst/>
              </a:rPr>
              <a:t>文</a:t>
            </a:r>
            <a:r>
              <a:rPr lang="en-US" altLang="ja-JP" sz="2000">
                <a:solidFill>
                  <a:srgbClr val="FFFF99"/>
                </a:solidFill>
                <a:effectLst/>
              </a:rPr>
              <a:t>) </a:t>
            </a:r>
            <a:r>
              <a:rPr lang="en-US" altLang="ja-JP" sz="2800">
                <a:effectLst/>
              </a:rPr>
              <a:t>::= “break” “;”</a:t>
            </a:r>
          </a:p>
          <a:p>
            <a:pPr>
              <a:buFont typeface="Wingdings" panose="05000000000000000000" pitchFamily="2" charset="2"/>
              <a:buNone/>
            </a:pPr>
            <a:endParaRPr lang="en-US" altLang="ja-JP" sz="2800" dirty="0">
              <a:effectLst/>
            </a:endParaRPr>
          </a:p>
        </p:txBody>
      </p:sp>
      <p:sp>
        <p:nvSpPr>
          <p:cNvPr id="259076" name="Text Box 4"/>
          <p:cNvSpPr txBox="1">
            <a:spLocks noChangeArrowheads="1"/>
          </p:cNvSpPr>
          <p:nvPr/>
        </p:nvSpPr>
        <p:spPr bwMode="auto">
          <a:xfrm>
            <a:off x="1966913" y="-84138"/>
            <a:ext cx="180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ja-JP"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4.6"/>
</p:tagLst>
</file>

<file path=ppt/tags/tag2.xml><?xml version="1.0" encoding="utf-8"?>
<p:tagLst xmlns:a="http://schemas.openxmlformats.org/drawingml/2006/main" xmlns:r="http://schemas.openxmlformats.org/officeDocument/2006/relationships" xmlns:p="http://schemas.openxmlformats.org/presentationml/2006/main">
  <p:tag name="TIMING" val="|14.4|1.6|1|18.8"/>
</p:tagLst>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17028</TotalTime>
  <Words>13282</Words>
  <Application>Microsoft Office PowerPoint</Application>
  <PresentationFormat>画面に合わせる (4:3)</PresentationFormat>
  <Paragraphs>1417</Paragraphs>
  <Slides>68</Slides>
  <Notes>67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68</vt:i4>
      </vt:variant>
    </vt:vector>
  </HeadingPairs>
  <TitlesOfParts>
    <vt:vector size="75" baseType="lpstr">
      <vt:lpstr>游ゴシック</vt:lpstr>
      <vt:lpstr>Arial</vt:lpstr>
      <vt:lpstr>Cambria Math</vt:lpstr>
      <vt:lpstr>Tahoma</vt:lpstr>
      <vt:lpstr>Times New Roman</vt:lpstr>
      <vt:lpstr>Wingdings</vt:lpstr>
      <vt:lpstr>Shimmer</vt:lpstr>
      <vt:lpstr>コンパイラ</vt:lpstr>
      <vt:lpstr>コンパイラの構造</vt:lpstr>
      <vt:lpstr>処理の流れ 情報システムプロジェクトIの場合</vt:lpstr>
      <vt:lpstr>マクロ構文 (情報システムプロジェクトIの場合)</vt:lpstr>
      <vt:lpstr>マクロ構文(変数宣言部)</vt:lpstr>
      <vt:lpstr>マクロ構文(文)</vt:lpstr>
      <vt:lpstr>マクロ構文(文)</vt:lpstr>
      <vt:lpstr>マクロ構文(文)</vt:lpstr>
      <vt:lpstr>マクロ構文(文) </vt:lpstr>
      <vt:lpstr>マクロ構文(文:拡張課題)</vt:lpstr>
      <vt:lpstr>マクロ構文(論理式)</vt:lpstr>
      <vt:lpstr>マクロ構文(算術式)</vt:lpstr>
      <vt:lpstr>マクロ構文(符号無し因子)</vt:lpstr>
      <vt:lpstr>マクロ構文 (和関数・積関数)</vt:lpstr>
      <vt:lpstr>字句解析と構文解析</vt:lpstr>
      <vt:lpstr>マクロ構文の解析</vt:lpstr>
      <vt:lpstr>マクロ構文の解析</vt:lpstr>
      <vt:lpstr>字句解析と構文解析</vt:lpstr>
      <vt:lpstr>構文解析系 (syntax analizer, parser)</vt:lpstr>
      <vt:lpstr>構文解析</vt:lpstr>
      <vt:lpstr>下降型解析(top-down parsing)</vt:lpstr>
      <vt:lpstr>下降型解析の例</vt:lpstr>
      <vt:lpstr>上昇型解析(bottom-up parsing)</vt:lpstr>
      <vt:lpstr>上昇型解析の例</vt:lpstr>
      <vt:lpstr>構文解析</vt:lpstr>
      <vt:lpstr>最左導出(left most derivation)</vt:lpstr>
      <vt:lpstr>最左導出の利点</vt:lpstr>
      <vt:lpstr>最左導出の例</vt:lpstr>
      <vt:lpstr>最左導出の例</vt:lpstr>
      <vt:lpstr>再帰性(recurtion)</vt:lpstr>
      <vt:lpstr>左再帰性(left recurtion)</vt:lpstr>
      <vt:lpstr>右再帰性(right recurtion)</vt:lpstr>
      <vt:lpstr>構文解析の問題点 左再帰性</vt:lpstr>
      <vt:lpstr>左再帰性の除去</vt:lpstr>
      <vt:lpstr>構文解析の問題点 左再帰性</vt:lpstr>
      <vt:lpstr>左再帰性の除去</vt:lpstr>
      <vt:lpstr>左再帰性の除去</vt:lpstr>
      <vt:lpstr>左再帰性の除去の問題点</vt:lpstr>
      <vt:lpstr>左再帰性の除去の問題点</vt:lpstr>
      <vt:lpstr>演算子の結合性</vt:lpstr>
      <vt:lpstr>下降型解析の問題点</vt:lpstr>
      <vt:lpstr>下降型構文解析の問題点 バックトラック(back tracking)</vt:lpstr>
      <vt:lpstr>左括り出し(left factoring)</vt:lpstr>
      <vt:lpstr>左括り出し(left factoring)</vt:lpstr>
      <vt:lpstr>左括り出し</vt:lpstr>
      <vt:lpstr>左括り出し</vt:lpstr>
      <vt:lpstr>左括り出し</vt:lpstr>
      <vt:lpstr>左括り出し</vt:lpstr>
      <vt:lpstr>左括り出し</vt:lpstr>
      <vt:lpstr>左括り出し</vt:lpstr>
      <vt:lpstr>左括り出しとバックトラック</vt:lpstr>
      <vt:lpstr>左括り出し</vt:lpstr>
      <vt:lpstr>トークンの先読み</vt:lpstr>
      <vt:lpstr>LL(k) 文法</vt:lpstr>
      <vt:lpstr>LL(k) 文法</vt:lpstr>
      <vt:lpstr>LL(k)文法⇒LL(1)文法</vt:lpstr>
      <vt:lpstr>LL(1)文法</vt:lpstr>
      <vt:lpstr>LL(1)文法構文の解析</vt:lpstr>
      <vt:lpstr>LL(1)文法構文の解析</vt:lpstr>
      <vt:lpstr>First 集合 (先頭終端記号集合)</vt:lpstr>
      <vt:lpstr>First集合</vt:lpstr>
      <vt:lpstr>First 集合の求め方</vt:lpstr>
      <vt:lpstr>First 集合の求め方</vt:lpstr>
      <vt:lpstr>First 集合の求め方</vt:lpstr>
      <vt:lpstr>First集合の求め方 4. ε-ルール</vt:lpstr>
      <vt:lpstr>First 集合</vt:lpstr>
      <vt:lpstr>First 集合を用いた構文解析</vt:lpstr>
      <vt:lpstr>構文解析不能な文法</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05</dc:subject>
  <dc:creator>T.Ishimizu</dc:creator>
  <cp:lastModifiedBy>石水隆</cp:lastModifiedBy>
  <cp:revision>604</cp:revision>
  <cp:lastPrinted>2023-04-22T05:32:59Z</cp:lastPrinted>
  <dcterms:created xsi:type="dcterms:W3CDTF">1601-01-01T00:00:00Z</dcterms:created>
  <dcterms:modified xsi:type="dcterms:W3CDTF">2023-04-22T05:33:04Z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