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8"/>
  </p:notesMasterIdLst>
  <p:handoutMasterIdLst>
    <p:handoutMasterId r:id="rId79"/>
  </p:handoutMasterIdLst>
  <p:sldIdLst>
    <p:sldId id="256" r:id="rId2"/>
    <p:sldId id="558" r:id="rId3"/>
    <p:sldId id="638" r:id="rId4"/>
    <p:sldId id="588" r:id="rId5"/>
    <p:sldId id="645" r:id="rId6"/>
    <p:sldId id="646" r:id="rId7"/>
    <p:sldId id="592" r:id="rId8"/>
    <p:sldId id="639" r:id="rId9"/>
    <p:sldId id="648" r:id="rId10"/>
    <p:sldId id="602" r:id="rId11"/>
    <p:sldId id="603" r:id="rId12"/>
    <p:sldId id="644" r:id="rId13"/>
    <p:sldId id="576" r:id="rId14"/>
    <p:sldId id="633" r:id="rId15"/>
    <p:sldId id="604" r:id="rId16"/>
    <p:sldId id="621" r:id="rId17"/>
    <p:sldId id="597" r:id="rId18"/>
    <p:sldId id="598" r:id="rId19"/>
    <p:sldId id="593" r:id="rId20"/>
    <p:sldId id="595" r:id="rId21"/>
    <p:sldId id="596" r:id="rId22"/>
    <p:sldId id="605" r:id="rId23"/>
    <p:sldId id="518" r:id="rId24"/>
    <p:sldId id="519" r:id="rId25"/>
    <p:sldId id="607" r:id="rId26"/>
    <p:sldId id="520" r:id="rId27"/>
    <p:sldId id="522" r:id="rId28"/>
    <p:sldId id="608" r:id="rId29"/>
    <p:sldId id="528" r:id="rId30"/>
    <p:sldId id="526" r:id="rId31"/>
    <p:sldId id="523" r:id="rId32"/>
    <p:sldId id="609" r:id="rId33"/>
    <p:sldId id="556" r:id="rId34"/>
    <p:sldId id="547" r:id="rId35"/>
    <p:sldId id="640" r:id="rId36"/>
    <p:sldId id="571" r:id="rId37"/>
    <p:sldId id="534" r:id="rId38"/>
    <p:sldId id="574" r:id="rId39"/>
    <p:sldId id="533" r:id="rId40"/>
    <p:sldId id="552" r:id="rId41"/>
    <p:sldId id="610" r:id="rId42"/>
    <p:sldId id="635" r:id="rId43"/>
    <p:sldId id="551" r:id="rId44"/>
    <p:sldId id="544" r:id="rId45"/>
    <p:sldId id="611" r:id="rId46"/>
    <p:sldId id="530" r:id="rId47"/>
    <p:sldId id="537" r:id="rId48"/>
    <p:sldId id="531" r:id="rId49"/>
    <p:sldId id="532" r:id="rId50"/>
    <p:sldId id="539" r:id="rId51"/>
    <p:sldId id="550" r:id="rId52"/>
    <p:sldId id="553" r:id="rId53"/>
    <p:sldId id="541" r:id="rId54"/>
    <p:sldId id="575" r:id="rId55"/>
    <p:sldId id="542" r:id="rId56"/>
    <p:sldId id="543" r:id="rId57"/>
    <p:sldId id="540" r:id="rId58"/>
    <p:sldId id="614" r:id="rId59"/>
    <p:sldId id="615" r:id="rId60"/>
    <p:sldId id="624" r:id="rId61"/>
    <p:sldId id="616" r:id="rId62"/>
    <p:sldId id="641" r:id="rId63"/>
    <p:sldId id="642" r:id="rId64"/>
    <p:sldId id="643" r:id="rId65"/>
    <p:sldId id="618" r:id="rId66"/>
    <p:sldId id="619" r:id="rId67"/>
    <p:sldId id="623" r:id="rId68"/>
    <p:sldId id="622" r:id="rId69"/>
    <p:sldId id="617" r:id="rId70"/>
    <p:sldId id="612" r:id="rId71"/>
    <p:sldId id="625" r:id="rId72"/>
    <p:sldId id="629" r:id="rId73"/>
    <p:sldId id="630" r:id="rId74"/>
    <p:sldId id="631" r:id="rId75"/>
    <p:sldId id="628" r:id="rId76"/>
    <p:sldId id="632" r:id="rId77"/>
  </p:sldIdLst>
  <p:sldSz cx="9144000" cy="6858000" type="screen4x3"/>
  <p:notesSz cx="7099300" cy="10234613"/>
  <p:defaultTextStyle>
    <a:defPPr>
      <a:defRPr lang="ja-JP"/>
    </a:defPPr>
    <a:lvl1pPr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FF00"/>
    <a:srgbClr val="FF33CC"/>
    <a:srgbClr val="FF66CC"/>
    <a:srgbClr val="FF3399"/>
    <a:srgbClr val="FF0066"/>
    <a:srgbClr val="FFFF00"/>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15" autoAdjust="0"/>
    <p:restoredTop sz="73851" autoAdjust="0"/>
  </p:normalViewPr>
  <p:slideViewPr>
    <p:cSldViewPr>
      <p:cViewPr varScale="1">
        <p:scale>
          <a:sx n="57" d="100"/>
          <a:sy n="57" d="100"/>
        </p:scale>
        <p:origin x="1254" y="78"/>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1" y="0"/>
            <a:ext cx="3076575" cy="511176"/>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9" y="0"/>
            <a:ext cx="3076575" cy="511176"/>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eaLnBrk="1" hangingPunct="1">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1" y="9721850"/>
            <a:ext cx="3076575" cy="511176"/>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9" y="9721850"/>
            <a:ext cx="3076575" cy="511176"/>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eaLnBrk="1" hangingPunct="1">
              <a:defRPr sz="1300">
                <a:latin typeface="Arial" panose="020B0604020202020204" pitchFamily="34" charset="0"/>
              </a:defRPr>
            </a:lvl1pPr>
          </a:lstStyle>
          <a:p>
            <a:pPr>
              <a:defRPr/>
            </a:pPr>
            <a:fld id="{4ED75B8E-2D52-4F63-BF0F-54014D1D2AE8}" type="slidenum">
              <a:rPr lang="en-US" altLang="ja-JP"/>
              <a:pPr>
                <a:defRPr/>
              </a:pPr>
              <a:t>‹#›</a:t>
            </a:fld>
            <a:endParaRPr lang="en-US" altLang="ja-JP"/>
          </a:p>
        </p:txBody>
      </p:sp>
    </p:spTree>
    <p:extLst>
      <p:ext uri="{BB962C8B-B14F-4D97-AF65-F5344CB8AC3E}">
        <p14:creationId xmlns:p14="http://schemas.microsoft.com/office/powerpoint/2010/main" val="3676621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9" y="1"/>
            <a:ext cx="3076575" cy="512763"/>
          </a:xfrm>
          <a:prstGeom prst="rect">
            <a:avLst/>
          </a:prstGeom>
        </p:spPr>
        <p:txBody>
          <a:bodyPr vert="horz" lIns="91440" tIns="45720" rIns="91440" bIns="45720" rtlCol="0"/>
          <a:lstStyle>
            <a:lvl1pPr algn="r">
              <a:defRPr sz="1200"/>
            </a:lvl1pPr>
          </a:lstStyle>
          <a:p>
            <a:fld id="{98A61608-BAC6-49D5-9C0E-C57CF464FE29}" type="datetimeFigureOut">
              <a:rPr kumimoji="1" lang="ja-JP" altLang="en-US" smtClean="0"/>
              <a:t>2022/4/14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4"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851"/>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9" y="9721851"/>
            <a:ext cx="3076575" cy="512763"/>
          </a:xfrm>
          <a:prstGeom prst="rect">
            <a:avLst/>
          </a:prstGeom>
        </p:spPr>
        <p:txBody>
          <a:bodyPr vert="horz" lIns="91440" tIns="45720" rIns="91440" bIns="45720" rtlCol="0" anchor="b"/>
          <a:lstStyle>
            <a:lvl1pPr algn="r">
              <a:defRPr sz="1200"/>
            </a:lvl1pPr>
          </a:lstStyle>
          <a:p>
            <a:fld id="{6B47F50A-557B-4B2A-A85D-117D4C97648C}" type="slidenum">
              <a:rPr kumimoji="1" lang="ja-JP" altLang="en-US" smtClean="0"/>
              <a:t>‹#›</a:t>
            </a:fld>
            <a:endParaRPr kumimoji="1" lang="ja-JP" altLang="en-US"/>
          </a:p>
        </p:txBody>
      </p:sp>
    </p:spTree>
    <p:extLst>
      <p:ext uri="{BB962C8B-B14F-4D97-AF65-F5344CB8AC3E}">
        <p14:creationId xmlns:p14="http://schemas.microsoft.com/office/powerpoint/2010/main" val="30255185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4</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a:t>
            </a:fld>
            <a:endParaRPr kumimoji="1" lang="ja-JP" altLang="en-US"/>
          </a:p>
        </p:txBody>
      </p:sp>
    </p:spTree>
    <p:extLst>
      <p:ext uri="{BB962C8B-B14F-4D97-AF65-F5344CB8AC3E}">
        <p14:creationId xmlns:p14="http://schemas.microsoft.com/office/powerpoint/2010/main" val="3819617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字句解析系を作る前に、まずは </a:t>
            </a:r>
            <a:r>
              <a:rPr kumimoji="1" lang="en-US" altLang="ja-JP" dirty="0"/>
              <a:t>Token </a:t>
            </a:r>
            <a:r>
              <a:rPr kumimoji="1" lang="ja-JP" altLang="en-US" dirty="0"/>
              <a:t>を定義する </a:t>
            </a:r>
            <a:r>
              <a:rPr kumimoji="1" lang="en-US" altLang="ja-JP" dirty="0"/>
              <a:t>Token.java </a:t>
            </a:r>
            <a:r>
              <a:rPr kumimoji="1" lang="ja-JP" altLang="en-US" dirty="0"/>
              <a:t>を作ります。</a:t>
            </a:r>
            <a:endParaRPr kumimoji="1" lang="en-US" altLang="ja-JP" dirty="0"/>
          </a:p>
          <a:p>
            <a:r>
              <a:rPr kumimoji="1" lang="ja-JP" altLang="en-US" dirty="0"/>
              <a:t>このクラスは、</a:t>
            </a:r>
            <a:r>
              <a:rPr kumimoji="1" lang="en-US" altLang="ja-JP" dirty="0"/>
              <a:t>Token </a:t>
            </a:r>
            <a:r>
              <a:rPr kumimoji="1" lang="ja-JP" altLang="en-US" dirty="0"/>
              <a:t>クラスのオブジェクトを作ること、</a:t>
            </a:r>
            <a:endParaRPr kumimoji="1" lang="en-US" altLang="ja-JP" dirty="0"/>
          </a:p>
          <a:p>
            <a:r>
              <a:rPr kumimoji="1" lang="ja-JP" altLang="en-US" dirty="0"/>
              <a:t>トークンの種類を判定することが主な役割です。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10</a:t>
            </a:fld>
            <a:endParaRPr kumimoji="1" lang="ja-JP" altLang="en-US"/>
          </a:p>
        </p:txBody>
      </p:sp>
    </p:spTree>
    <p:extLst>
      <p:ext uri="{BB962C8B-B14F-4D97-AF65-F5344CB8AC3E}">
        <p14:creationId xmlns:p14="http://schemas.microsoft.com/office/powerpoint/2010/main" val="1241692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Token</a:t>
            </a:r>
            <a:r>
              <a:rPr kumimoji="1" lang="ja-JP" altLang="en-US" dirty="0"/>
              <a:t> クラスには、トークンの種類を表す </a:t>
            </a:r>
            <a:r>
              <a:rPr kumimoji="1" lang="en-US" altLang="ja-JP" dirty="0"/>
              <a:t>symbol</a:t>
            </a:r>
            <a:r>
              <a:rPr kumimoji="1" lang="ja-JP" altLang="en-US" dirty="0"/>
              <a:t>、</a:t>
            </a:r>
            <a:endParaRPr kumimoji="1" lang="en-US" altLang="ja-JP" dirty="0"/>
          </a:p>
          <a:p>
            <a:r>
              <a:rPr kumimoji="1" lang="ja-JP" altLang="en-US" dirty="0"/>
              <a:t>整数値または文字コードの値を表す </a:t>
            </a:r>
            <a:r>
              <a:rPr kumimoji="1" lang="en-US" altLang="ja-JP" dirty="0" err="1"/>
              <a:t>intValue</a:t>
            </a:r>
            <a:r>
              <a:rPr kumimoji="1" lang="en-US" altLang="ja-JP" dirty="0"/>
              <a:t>, </a:t>
            </a:r>
          </a:p>
          <a:p>
            <a:r>
              <a:rPr kumimoji="1" lang="ja-JP" altLang="en-US" dirty="0"/>
              <a:t>変数名または文字列を表す </a:t>
            </a:r>
            <a:r>
              <a:rPr kumimoji="1" lang="en-US" altLang="ja-JP" dirty="0" err="1"/>
              <a:t>strValue</a:t>
            </a:r>
            <a:r>
              <a:rPr kumimoji="1" lang="en-US" altLang="ja-JP" dirty="0"/>
              <a:t> </a:t>
            </a:r>
            <a:r>
              <a:rPr kumimoji="1" lang="ja-JP" altLang="en-US" dirty="0"/>
              <a:t>というフィールドを持ちます。</a:t>
            </a:r>
            <a:endParaRPr kumimoji="1" lang="en-US" altLang="ja-JP" dirty="0"/>
          </a:p>
          <a:p>
            <a:r>
              <a:rPr kumimoji="1" lang="en-US" altLang="ja-JP" dirty="0"/>
              <a:t>symbol </a:t>
            </a:r>
            <a:r>
              <a:rPr kumimoji="1" lang="ja-JP" altLang="en-US" dirty="0"/>
              <a:t>には、</a:t>
            </a:r>
            <a:r>
              <a:rPr kumimoji="1" lang="en-US" altLang="ja-JP" dirty="0"/>
              <a:t>main </a:t>
            </a:r>
            <a:r>
              <a:rPr kumimoji="1" lang="ja-JP" altLang="en-US" dirty="0"/>
              <a:t>なら </a:t>
            </a:r>
            <a:r>
              <a:rPr kumimoji="1" lang="en-US" altLang="ja-JP" dirty="0"/>
              <a:t>MAIN, == </a:t>
            </a:r>
            <a:r>
              <a:rPr kumimoji="1" lang="ja-JP" altLang="en-US" dirty="0"/>
              <a:t>なら </a:t>
            </a:r>
            <a:r>
              <a:rPr kumimoji="1" lang="en-US" altLang="ja-JP" dirty="0"/>
              <a:t>EQUAL </a:t>
            </a:r>
            <a:r>
              <a:rPr kumimoji="1" lang="ja-JP" altLang="en-US" dirty="0"/>
              <a:t>というようにそのトークンの種類を表す名前が入ります。</a:t>
            </a:r>
            <a:endParaRPr kumimoji="1" lang="en-US" altLang="ja-JP" dirty="0"/>
          </a:p>
          <a:p>
            <a:r>
              <a:rPr kumimoji="1" lang="en-US" altLang="ja-JP" dirty="0"/>
              <a:t>Token </a:t>
            </a:r>
            <a:r>
              <a:rPr kumimoji="1" lang="ja-JP" altLang="en-US" dirty="0"/>
              <a:t>の中には、値を持つものもあります。</a:t>
            </a:r>
            <a:endParaRPr kumimoji="1" lang="en-US" altLang="ja-JP" dirty="0"/>
          </a:p>
          <a:p>
            <a:r>
              <a:rPr kumimoji="1" lang="en-US" altLang="ja-JP" dirty="0"/>
              <a:t>Token </a:t>
            </a:r>
            <a:r>
              <a:rPr kumimoji="1" lang="ja-JP" altLang="en-US" dirty="0"/>
              <a:t>が整数あるいは文字の場合は、</a:t>
            </a:r>
            <a:r>
              <a:rPr kumimoji="1" lang="en-US" altLang="ja-JP" dirty="0" err="1"/>
              <a:t>IntValue</a:t>
            </a:r>
            <a:r>
              <a:rPr kumimoji="1" lang="en-US" altLang="ja-JP" dirty="0"/>
              <a:t> </a:t>
            </a:r>
            <a:r>
              <a:rPr kumimoji="1" lang="ja-JP" altLang="en-US" dirty="0"/>
              <a:t>に値が保持されます。</a:t>
            </a:r>
            <a:endParaRPr kumimoji="1" lang="en-US" altLang="ja-JP" dirty="0"/>
          </a:p>
          <a:p>
            <a:r>
              <a:rPr kumimoji="1" lang="ja-JP" altLang="en-US" dirty="0"/>
              <a:t>例えば、</a:t>
            </a:r>
            <a:r>
              <a:rPr kumimoji="1" lang="en-US" altLang="ja-JP" dirty="0"/>
              <a:t>123 </a:t>
            </a:r>
            <a:r>
              <a:rPr kumimoji="1" lang="ja-JP" altLang="en-US" dirty="0"/>
              <a:t>という整数なら、</a:t>
            </a:r>
            <a:r>
              <a:rPr kumimoji="1" lang="en-US" altLang="ja-JP" dirty="0"/>
              <a:t>symbol </a:t>
            </a:r>
            <a:r>
              <a:rPr kumimoji="1" lang="ja-JP" altLang="en-US" dirty="0"/>
              <a:t>は </a:t>
            </a:r>
            <a:r>
              <a:rPr kumimoji="1" lang="en-US" altLang="ja-JP" dirty="0"/>
              <a:t>INTEGER </a:t>
            </a:r>
            <a:r>
              <a:rPr kumimoji="1" lang="ja-JP" altLang="en-US" dirty="0"/>
              <a:t>で、</a:t>
            </a:r>
            <a:r>
              <a:rPr kumimoji="1" lang="en-US" altLang="ja-JP" dirty="0" err="1"/>
              <a:t>intValue</a:t>
            </a:r>
            <a:r>
              <a:rPr kumimoji="1" lang="en-US" altLang="ja-JP" dirty="0"/>
              <a:t> </a:t>
            </a:r>
            <a:r>
              <a:rPr kumimoji="1" lang="ja-JP" altLang="en-US" dirty="0"/>
              <a:t>に </a:t>
            </a:r>
            <a:r>
              <a:rPr kumimoji="1" lang="en-US" altLang="ja-JP" dirty="0"/>
              <a:t>123 </a:t>
            </a:r>
            <a:r>
              <a:rPr kumimoji="1" lang="ja-JP" altLang="en-US" dirty="0"/>
              <a:t>という値が入っています。</a:t>
            </a:r>
            <a:endParaRPr kumimoji="1" lang="en-US" altLang="ja-JP" dirty="0"/>
          </a:p>
          <a:p>
            <a:r>
              <a:rPr kumimoji="1" lang="en-US" altLang="ja-JP" dirty="0"/>
              <a:t>‘a’ </a:t>
            </a:r>
            <a:r>
              <a:rPr kumimoji="1" lang="ja-JP" altLang="en-US" dirty="0"/>
              <a:t>という文字なら、</a:t>
            </a:r>
            <a:r>
              <a:rPr kumimoji="1" lang="en-US" altLang="ja-JP" dirty="0"/>
              <a:t>symbol </a:t>
            </a:r>
            <a:r>
              <a:rPr kumimoji="1" lang="ja-JP" altLang="en-US" dirty="0"/>
              <a:t>は </a:t>
            </a:r>
            <a:r>
              <a:rPr kumimoji="1" lang="en-US" altLang="ja-JP" dirty="0"/>
              <a:t>CHARACTER </a:t>
            </a:r>
            <a:r>
              <a:rPr kumimoji="1" lang="ja-JP" altLang="en-US" dirty="0"/>
              <a:t>で、</a:t>
            </a:r>
            <a:r>
              <a:rPr kumimoji="1" lang="en-US" altLang="ja-JP" dirty="0" err="1"/>
              <a:t>intValue</a:t>
            </a:r>
            <a:r>
              <a:rPr kumimoji="1" lang="en-US" altLang="ja-JP" dirty="0"/>
              <a:t> </a:t>
            </a:r>
            <a:r>
              <a:rPr kumimoji="1" lang="ja-JP" altLang="en-US" dirty="0"/>
              <a:t>には </a:t>
            </a:r>
            <a:r>
              <a:rPr kumimoji="1" lang="en-US" altLang="ja-JP" dirty="0"/>
              <a:t>‘a’ </a:t>
            </a:r>
            <a:r>
              <a:rPr kumimoji="1" lang="ja-JP" altLang="en-US" dirty="0"/>
              <a:t>の文字コードが入っています。</a:t>
            </a:r>
            <a:endParaRPr kumimoji="1" lang="en-US" altLang="ja-JP" dirty="0"/>
          </a:p>
          <a:p>
            <a:r>
              <a:rPr kumimoji="1" lang="en-US" altLang="ja-JP" dirty="0"/>
              <a:t>‘a’ </a:t>
            </a:r>
            <a:r>
              <a:rPr kumimoji="1" lang="ja-JP" altLang="en-US" dirty="0"/>
              <a:t>の文字コードは </a:t>
            </a:r>
            <a:r>
              <a:rPr kumimoji="1" lang="en-US" altLang="ja-JP" dirty="0"/>
              <a:t>97 </a:t>
            </a:r>
            <a:r>
              <a:rPr kumimoji="1" lang="ja-JP" altLang="en-US" dirty="0"/>
              <a:t>ですので、</a:t>
            </a:r>
            <a:r>
              <a:rPr kumimoji="1" lang="en-US" altLang="ja-JP" dirty="0" err="1"/>
              <a:t>intValue</a:t>
            </a:r>
            <a:r>
              <a:rPr kumimoji="1" lang="en-US" altLang="ja-JP" dirty="0"/>
              <a:t> </a:t>
            </a:r>
            <a:r>
              <a:rPr kumimoji="1" lang="ja-JP" altLang="en-US" dirty="0"/>
              <a:t>には </a:t>
            </a:r>
            <a:r>
              <a:rPr kumimoji="1" lang="en-US" altLang="ja-JP" dirty="0"/>
              <a:t>97 </a:t>
            </a:r>
            <a:r>
              <a:rPr kumimoji="1" lang="ja-JP" altLang="en-US" dirty="0"/>
              <a:t>が入っています。</a:t>
            </a:r>
            <a:endParaRPr kumimoji="1" lang="en-US" altLang="ja-JP" dirty="0"/>
          </a:p>
          <a:p>
            <a:r>
              <a:rPr kumimoji="1" lang="en-US" altLang="ja-JP" dirty="0"/>
              <a:t>Token </a:t>
            </a:r>
            <a:r>
              <a:rPr kumimoji="1" lang="ja-JP" altLang="en-US" dirty="0"/>
              <a:t>が変数名あるいは文字列の場合は、</a:t>
            </a:r>
            <a:r>
              <a:rPr kumimoji="1" lang="en-US" altLang="ja-JP" dirty="0" err="1"/>
              <a:t>strValue</a:t>
            </a:r>
            <a:r>
              <a:rPr kumimoji="1" lang="en-US" altLang="ja-JP" dirty="0"/>
              <a:t> </a:t>
            </a:r>
            <a:r>
              <a:rPr kumimoji="1" lang="ja-JP" altLang="en-US" dirty="0"/>
              <a:t>に値が保持されます。</a:t>
            </a:r>
            <a:endParaRPr kumimoji="1" lang="en-US" altLang="ja-JP" dirty="0"/>
          </a:p>
          <a:p>
            <a:r>
              <a:rPr kumimoji="1" lang="ja-JP" altLang="en-US" dirty="0"/>
              <a:t>例えば、</a:t>
            </a:r>
            <a:r>
              <a:rPr kumimoji="1" lang="en-US" altLang="ja-JP" dirty="0"/>
              <a:t>time </a:t>
            </a:r>
            <a:r>
              <a:rPr kumimoji="1" lang="ja-JP" altLang="en-US" dirty="0"/>
              <a:t>という変数名なら、</a:t>
            </a:r>
            <a:r>
              <a:rPr kumimoji="1" lang="en-US" altLang="ja-JP" dirty="0"/>
              <a:t>symbol </a:t>
            </a:r>
            <a:r>
              <a:rPr kumimoji="1" lang="ja-JP" altLang="en-US" dirty="0"/>
              <a:t>は </a:t>
            </a:r>
            <a:r>
              <a:rPr kumimoji="1" lang="en-US" altLang="ja-JP" dirty="0"/>
              <a:t>NAME </a:t>
            </a:r>
            <a:r>
              <a:rPr kumimoji="1" lang="ja-JP" altLang="en-US" dirty="0"/>
              <a:t>で、</a:t>
            </a:r>
            <a:r>
              <a:rPr kumimoji="1" lang="en-US" altLang="ja-JP" dirty="0" err="1"/>
              <a:t>strValue</a:t>
            </a:r>
            <a:r>
              <a:rPr kumimoji="1" lang="en-US" altLang="ja-JP" dirty="0"/>
              <a:t> </a:t>
            </a:r>
            <a:r>
              <a:rPr kumimoji="1" lang="ja-JP" altLang="en-US" dirty="0"/>
              <a:t>に </a:t>
            </a:r>
            <a:r>
              <a:rPr kumimoji="1" lang="en-US" altLang="ja-JP" dirty="0"/>
              <a:t>“time” </a:t>
            </a:r>
            <a:r>
              <a:rPr kumimoji="1" lang="ja-JP" altLang="en-US" dirty="0"/>
              <a:t>が入っています。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11</a:t>
            </a:fld>
            <a:endParaRPr kumimoji="1" lang="ja-JP" altLang="en-US"/>
          </a:p>
        </p:txBody>
      </p:sp>
    </p:spTree>
    <p:extLst>
      <p:ext uri="{BB962C8B-B14F-4D97-AF65-F5344CB8AC3E}">
        <p14:creationId xmlns:p14="http://schemas.microsoft.com/office/powerpoint/2010/main" val="3761093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Token</a:t>
            </a:r>
            <a:r>
              <a:rPr kumimoji="1" lang="ja-JP" altLang="en-US" dirty="0"/>
              <a:t> クラスのオブジェクトは、</a:t>
            </a:r>
            <a:r>
              <a:rPr kumimoji="1" lang="en-US" altLang="ja-JP" dirty="0"/>
              <a:t>Symbol </a:t>
            </a:r>
            <a:r>
              <a:rPr kumimoji="1" lang="ja-JP" altLang="en-US" dirty="0"/>
              <a:t>型の引数を取ります。</a:t>
            </a:r>
            <a:endParaRPr kumimoji="1" lang="en-US" altLang="ja-JP" dirty="0"/>
          </a:p>
          <a:p>
            <a:r>
              <a:rPr kumimoji="1" lang="ja-JP" altLang="en-US" dirty="0"/>
              <a:t>例えば、切り出した </a:t>
            </a:r>
            <a:r>
              <a:rPr kumimoji="1" lang="en-US" altLang="ja-JP" dirty="0"/>
              <a:t>token </a:t>
            </a:r>
            <a:r>
              <a:rPr kumimoji="1" lang="ja-JP" altLang="en-US" dirty="0"/>
              <a:t>が </a:t>
            </a:r>
            <a:r>
              <a:rPr kumimoji="1" lang="en-US" altLang="ja-JP" dirty="0"/>
              <a:t>main </a:t>
            </a:r>
            <a:r>
              <a:rPr kumimoji="1" lang="ja-JP" altLang="en-US" dirty="0"/>
              <a:t>なら、</a:t>
            </a:r>
            <a:endParaRPr kumimoji="1" lang="en-US" altLang="ja-JP" dirty="0"/>
          </a:p>
          <a:p>
            <a:r>
              <a:rPr kumimoji="1" lang="en-US" altLang="ja-JP" dirty="0"/>
              <a:t>token = new Token (</a:t>
            </a:r>
            <a:r>
              <a:rPr kumimoji="1" lang="en-US" altLang="ja-JP" dirty="0" err="1"/>
              <a:t>Symbol.MAIN</a:t>
            </a:r>
            <a:r>
              <a:rPr kumimoji="1" lang="en-US" altLang="ja-JP" dirty="0"/>
              <a:t>)</a:t>
            </a:r>
          </a:p>
          <a:p>
            <a:r>
              <a:rPr kumimoji="1" lang="en-US" altLang="ja-JP" dirty="0"/>
              <a:t>token </a:t>
            </a:r>
            <a:r>
              <a:rPr kumimoji="1" lang="ja-JP" altLang="en-US" dirty="0"/>
              <a:t>が </a:t>
            </a:r>
            <a:r>
              <a:rPr kumimoji="1" lang="en-US" altLang="ja-JP" dirty="0"/>
              <a:t>+ </a:t>
            </a:r>
            <a:r>
              <a:rPr kumimoji="1" lang="ja-JP" altLang="en-US" dirty="0"/>
              <a:t>なら</a:t>
            </a:r>
            <a:endParaRPr kumimoji="1" lang="en-US" altLang="ja-JP" dirty="0"/>
          </a:p>
          <a:p>
            <a:r>
              <a:rPr kumimoji="1" lang="en-US" altLang="ja-JP" dirty="0"/>
              <a:t>token = new Token (</a:t>
            </a:r>
            <a:r>
              <a:rPr kumimoji="1" lang="en-US" altLang="ja-JP" dirty="0" err="1"/>
              <a:t>Symbol.ADD</a:t>
            </a:r>
            <a:r>
              <a:rPr kumimoji="1" lang="en-US" altLang="ja-JP" dirty="0"/>
              <a:t>) </a:t>
            </a:r>
          </a:p>
          <a:p>
            <a:r>
              <a:rPr kumimoji="1" lang="ja-JP" altLang="en-US" dirty="0"/>
              <a:t>という具合に、トークン名の前に </a:t>
            </a:r>
            <a:r>
              <a:rPr kumimoji="1" lang="en-US" altLang="ja-JP" dirty="0"/>
              <a:t>Symbol. </a:t>
            </a:r>
            <a:r>
              <a:rPr kumimoji="1" lang="ja-JP" altLang="en-US" dirty="0"/>
              <a:t>を付けます。</a:t>
            </a:r>
            <a:endParaRPr kumimoji="1" lang="en-US" altLang="ja-JP" dirty="0"/>
          </a:p>
          <a:p>
            <a:r>
              <a:rPr kumimoji="1" lang="ja-JP" altLang="en-US" dirty="0"/>
              <a:t>どのようなトークン名があるかは指導書 </a:t>
            </a:r>
            <a:r>
              <a:rPr kumimoji="1" lang="en-US" altLang="ja-JP" dirty="0"/>
              <a:t>p.51 Symbol.java </a:t>
            </a:r>
            <a:r>
              <a:rPr kumimoji="1" lang="ja-JP" altLang="en-US" dirty="0"/>
              <a:t>を参照してください。</a:t>
            </a:r>
            <a:endParaRPr kumimoji="1" lang="en-US" altLang="ja-JP" dirty="0"/>
          </a:p>
          <a:p>
            <a:r>
              <a:rPr kumimoji="1" lang="ja-JP" altLang="en-US" dirty="0"/>
              <a:t>スペースの都合上、この講義では、以降 </a:t>
            </a:r>
            <a:r>
              <a:rPr kumimoji="1" lang="en-US" altLang="ja-JP" dirty="0"/>
              <a:t>Symbol. </a:t>
            </a:r>
            <a:r>
              <a:rPr kumimoji="1" lang="ja-JP" altLang="en-US" dirty="0"/>
              <a:t>は省略します。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12</a:t>
            </a:fld>
            <a:endParaRPr kumimoji="1" lang="ja-JP" altLang="en-US"/>
          </a:p>
        </p:txBody>
      </p:sp>
    </p:spTree>
    <p:extLst>
      <p:ext uri="{BB962C8B-B14F-4D97-AF65-F5344CB8AC3E}">
        <p14:creationId xmlns:p14="http://schemas.microsoft.com/office/powerpoint/2010/main" val="328376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例えばこのような入力が与えられたとしましょう。</a:t>
            </a:r>
            <a:endParaRPr kumimoji="1" lang="en-US" altLang="ja-JP" dirty="0"/>
          </a:p>
          <a:p>
            <a:r>
              <a:rPr kumimoji="1" lang="ja-JP" altLang="en-US" dirty="0"/>
              <a:t>このとき、前から順番に、</a:t>
            </a:r>
            <a:r>
              <a:rPr kumimoji="1" lang="en-US" altLang="ja-JP" dirty="0"/>
              <a:t>Token </a:t>
            </a:r>
            <a:r>
              <a:rPr kumimoji="1" lang="ja-JP" altLang="en-US" dirty="0"/>
              <a:t>クラスのオブジェクトを作成します。</a:t>
            </a:r>
            <a:endParaRPr kumimoji="1" lang="en-US" altLang="ja-JP" dirty="0"/>
          </a:p>
          <a:p>
            <a:r>
              <a:rPr kumimoji="1" lang="en-US" altLang="ja-JP" dirty="0"/>
              <a:t>if </a:t>
            </a:r>
            <a:r>
              <a:rPr kumimoji="1" lang="ja-JP" altLang="en-US" dirty="0"/>
              <a:t>左括弧 変数名 </a:t>
            </a:r>
            <a:r>
              <a:rPr kumimoji="1" lang="en-US" altLang="ja-JP" dirty="0"/>
              <a:t>&gt;= </a:t>
            </a:r>
            <a:r>
              <a:rPr kumimoji="1" lang="ja-JP" altLang="en-US" dirty="0"/>
              <a:t>整数 右括弧 </a:t>
            </a:r>
            <a:r>
              <a:rPr kumimoji="1" lang="en-US" altLang="ja-JP" dirty="0"/>
              <a:t>output</a:t>
            </a:r>
            <a:r>
              <a:rPr kumimoji="1" lang="ja-JP" altLang="en-US" dirty="0"/>
              <a:t> 左括弧 文字 右括弧 </a:t>
            </a:r>
            <a:r>
              <a:rPr kumimoji="1" lang="en-US" altLang="ja-JP" dirty="0"/>
              <a:t>;</a:t>
            </a:r>
          </a:p>
          <a:p>
            <a:r>
              <a:rPr kumimoji="1" lang="en-US" altLang="ja-JP" dirty="0"/>
              <a:t>LexicalAnalyzer.java </a:t>
            </a:r>
            <a:r>
              <a:rPr kumimoji="1" lang="ja-JP" altLang="en-US" dirty="0"/>
              <a:t>では、このように次に来るトークンを得る </a:t>
            </a:r>
            <a:r>
              <a:rPr kumimoji="1" lang="en-US" altLang="ja-JP" dirty="0"/>
              <a:t>nextToken() </a:t>
            </a:r>
            <a:r>
              <a:rPr kumimoji="1" lang="ja-JP" altLang="en-US" dirty="0"/>
              <a:t>メソッドを作成します。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13</a:t>
            </a:fld>
            <a:endParaRPr kumimoji="1" lang="ja-JP" altLang="en-US"/>
          </a:p>
        </p:txBody>
      </p:sp>
    </p:spTree>
    <p:extLst>
      <p:ext uri="{BB962C8B-B14F-4D97-AF65-F5344CB8AC3E}">
        <p14:creationId xmlns:p14="http://schemas.microsoft.com/office/powerpoint/2010/main" val="2529639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トークンの中には値を持つものもあります。</a:t>
            </a:r>
            <a:endParaRPr kumimoji="1" lang="en-US" altLang="ja-JP" dirty="0"/>
          </a:p>
          <a:p>
            <a:r>
              <a:rPr kumimoji="1" lang="ja-JP" altLang="en-US" dirty="0"/>
              <a:t>例えば、整数 </a:t>
            </a:r>
            <a:r>
              <a:rPr kumimoji="1" lang="en-US" altLang="ja-JP" dirty="0"/>
              <a:t>1, 12, 256 </a:t>
            </a:r>
            <a:r>
              <a:rPr kumimoji="1" lang="ja-JP" altLang="en-US" dirty="0"/>
              <a:t>は全て </a:t>
            </a:r>
            <a:r>
              <a:rPr kumimoji="1" lang="en-US" altLang="ja-JP" dirty="0"/>
              <a:t>Token (INTEGER) </a:t>
            </a:r>
            <a:r>
              <a:rPr kumimoji="1" lang="ja-JP" altLang="en-US" dirty="0"/>
              <a:t>です。</a:t>
            </a:r>
            <a:endParaRPr kumimoji="1" lang="en-US" altLang="ja-JP" dirty="0"/>
          </a:p>
          <a:p>
            <a:r>
              <a:rPr kumimoji="1" lang="ja-JP" altLang="en-US" dirty="0"/>
              <a:t>しかし、</a:t>
            </a:r>
            <a:r>
              <a:rPr kumimoji="1" lang="en-US" altLang="ja-JP" dirty="0"/>
              <a:t>INTEGER </a:t>
            </a:r>
            <a:r>
              <a:rPr kumimoji="1" lang="ja-JP" altLang="en-US" dirty="0"/>
              <a:t>だけではどのような値か分かりませんので、</a:t>
            </a:r>
            <a:endParaRPr kumimoji="1" lang="en-US" altLang="ja-JP" dirty="0"/>
          </a:p>
          <a:p>
            <a:r>
              <a:rPr kumimoji="1" lang="en-US" altLang="ja-JP" dirty="0"/>
              <a:t>Token (INTEGER, 1)</a:t>
            </a:r>
          </a:p>
          <a:p>
            <a:r>
              <a:rPr kumimoji="1" lang="en-US" altLang="ja-JP" dirty="0"/>
              <a:t>Token (INTEGER, 12)</a:t>
            </a:r>
          </a:p>
          <a:p>
            <a:r>
              <a:rPr kumimoji="1" lang="en-US" altLang="ja-JP" dirty="0"/>
              <a:t>Token (INTEGER, 256)</a:t>
            </a:r>
          </a:p>
          <a:p>
            <a:r>
              <a:rPr kumimoji="1" lang="ja-JP" altLang="en-US" dirty="0"/>
              <a:t>のように、オブジェクトを生成する際に引数に値も入れます。</a:t>
            </a:r>
            <a:endParaRPr kumimoji="1" lang="en-US" altLang="ja-JP" dirty="0"/>
          </a:p>
          <a:p>
            <a:r>
              <a:rPr kumimoji="1" lang="ja-JP" altLang="en-US" dirty="0"/>
              <a:t>同じように、文字の場合は、文字 </a:t>
            </a:r>
            <a:r>
              <a:rPr kumimoji="1" lang="en-US" altLang="ja-JP" dirty="0"/>
              <a:t>‘a’ </a:t>
            </a:r>
            <a:r>
              <a:rPr kumimoji="1" lang="ja-JP" altLang="en-US" dirty="0"/>
              <a:t>なら</a:t>
            </a:r>
            <a:endParaRPr kumimoji="1" lang="en-US" altLang="ja-JP" dirty="0"/>
          </a:p>
          <a:p>
            <a:r>
              <a:rPr kumimoji="1" lang="en-US" altLang="ja-JP" dirty="0"/>
              <a:t>Token (CHARACETER, ‘a’)</a:t>
            </a:r>
          </a:p>
          <a:p>
            <a:r>
              <a:rPr kumimoji="1" lang="ja-JP" altLang="en-US" dirty="0"/>
              <a:t>変数名なら、変数 </a:t>
            </a:r>
            <a:r>
              <a:rPr kumimoji="1" lang="en-US" altLang="ja-JP" dirty="0"/>
              <a:t>“time” </a:t>
            </a:r>
            <a:r>
              <a:rPr kumimoji="1" lang="ja-JP" altLang="en-US" dirty="0"/>
              <a:t>なら</a:t>
            </a:r>
            <a:endParaRPr kumimoji="1" lang="en-US" altLang="ja-JP" dirty="0"/>
          </a:p>
          <a:p>
            <a:r>
              <a:rPr kumimoji="1" lang="en-US" altLang="ja-JP" dirty="0"/>
              <a:t>Token</a:t>
            </a:r>
            <a:r>
              <a:rPr kumimoji="1" lang="ja-JP" altLang="en-US" dirty="0"/>
              <a:t> </a:t>
            </a:r>
            <a:r>
              <a:rPr kumimoji="1" lang="en-US" altLang="ja-JP" dirty="0"/>
              <a:t>(NAME,</a:t>
            </a:r>
            <a:r>
              <a:rPr kumimoji="1" lang="ja-JP" altLang="en-US" dirty="0"/>
              <a:t> </a:t>
            </a:r>
            <a:r>
              <a:rPr kumimoji="1" lang="en-US" altLang="ja-JP" dirty="0"/>
              <a:t>“time”)</a:t>
            </a:r>
          </a:p>
          <a:p>
            <a:r>
              <a:rPr kumimoji="1" lang="ja-JP" altLang="en-US" dirty="0"/>
              <a:t>のように引数に値を入れます。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14</a:t>
            </a:fld>
            <a:endParaRPr kumimoji="1" lang="ja-JP" altLang="en-US"/>
          </a:p>
        </p:txBody>
      </p:sp>
    </p:spTree>
    <p:extLst>
      <p:ext uri="{BB962C8B-B14F-4D97-AF65-F5344CB8AC3E}">
        <p14:creationId xmlns:p14="http://schemas.microsoft.com/office/powerpoint/2010/main" val="304230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字句解析系プログラムが </a:t>
            </a:r>
            <a:r>
              <a:rPr kumimoji="1" lang="en-US" altLang="ja-JP" dirty="0"/>
              <a:t>LexicaiAnalyzer.java </a:t>
            </a:r>
            <a:r>
              <a:rPr kumimoji="1" lang="ja-JP" altLang="en-US" dirty="0"/>
              <a:t>です。</a:t>
            </a:r>
            <a:endParaRPr kumimoji="1" lang="en-US" altLang="ja-JP" dirty="0"/>
          </a:p>
          <a:p>
            <a:r>
              <a:rPr kumimoji="1" lang="ja-JP" altLang="en-US" dirty="0"/>
              <a:t>このクラスの中核となるのが、次のトークンを返す </a:t>
            </a:r>
            <a:r>
              <a:rPr kumimoji="1" lang="en-US" altLang="ja-JP" dirty="0"/>
              <a:t>nextToken() </a:t>
            </a:r>
            <a:r>
              <a:rPr kumimoji="1" lang="ja-JP" altLang="en-US" dirty="0"/>
              <a:t>メソッドです。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15</a:t>
            </a:fld>
            <a:endParaRPr kumimoji="1" lang="ja-JP" altLang="en-US"/>
          </a:p>
        </p:txBody>
      </p:sp>
    </p:spTree>
    <p:extLst>
      <p:ext uri="{BB962C8B-B14F-4D97-AF65-F5344CB8AC3E}">
        <p14:creationId xmlns:p14="http://schemas.microsoft.com/office/powerpoint/2010/main" val="3043921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nextToken () </a:t>
            </a:r>
            <a:r>
              <a:rPr kumimoji="1" lang="ja-JP" altLang="en-US" dirty="0"/>
              <a:t>の基本戦略は以下の通りです。</a:t>
            </a:r>
            <a:endParaRPr kumimoji="1" lang="en-US" altLang="ja-JP" dirty="0"/>
          </a:p>
          <a:p>
            <a:r>
              <a:rPr kumimoji="1" lang="ja-JP" altLang="en-US" dirty="0"/>
              <a:t>まず空白を読み飛ばします。</a:t>
            </a:r>
            <a:endParaRPr kumimoji="1" lang="en-US" altLang="ja-JP" dirty="0"/>
          </a:p>
          <a:p>
            <a:r>
              <a:rPr kumimoji="1" lang="ja-JP" altLang="en-US" dirty="0"/>
              <a:t>次にトークンを切り出し、切り出したトークンに応じて </a:t>
            </a:r>
            <a:r>
              <a:rPr kumimoji="1" lang="en-US" altLang="ja-JP" dirty="0"/>
              <a:t>Token </a:t>
            </a:r>
            <a:r>
              <a:rPr kumimoji="1" lang="ja-JP" altLang="en-US" dirty="0"/>
              <a:t>クラスのオブジェクトを作ります。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16</a:t>
            </a:fld>
            <a:endParaRPr kumimoji="1" lang="ja-JP" altLang="en-US"/>
          </a:p>
        </p:txBody>
      </p:sp>
    </p:spTree>
    <p:extLst>
      <p:ext uri="{BB962C8B-B14F-4D97-AF65-F5344CB8AC3E}">
        <p14:creationId xmlns:p14="http://schemas.microsoft.com/office/powerpoint/2010/main" val="3270864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nextToken() </a:t>
            </a:r>
            <a:r>
              <a:rPr kumimoji="1" lang="ja-JP" altLang="en-US" dirty="0"/>
              <a:t>ではまず空白、コメント等を読み飛ばします。</a:t>
            </a:r>
            <a:endParaRPr kumimoji="1" lang="en-US" altLang="ja-JP" dirty="0"/>
          </a:p>
          <a:p>
            <a:r>
              <a:rPr kumimoji="1" lang="ja-JP" altLang="en-US" dirty="0"/>
              <a:t>情報システムプロジェクト</a:t>
            </a:r>
            <a:r>
              <a:rPr kumimoji="1" lang="en-US" altLang="ja-JP" dirty="0"/>
              <a:t>1 </a:t>
            </a:r>
            <a:r>
              <a:rPr kumimoji="1" lang="ja-JP" altLang="en-US" dirty="0"/>
              <a:t>では、スペース、改行、タブ記号が空白と定義されています。</a:t>
            </a:r>
            <a:endParaRPr kumimoji="1" lang="en-US" altLang="ja-JP" dirty="0"/>
          </a:p>
          <a:p>
            <a:r>
              <a:rPr kumimoji="1" lang="ja-JP" altLang="en-US" dirty="0"/>
              <a:t>コメントは拡張課題です。</a:t>
            </a:r>
            <a:endParaRPr kumimoji="1" lang="en-US" altLang="ja-JP" dirty="0"/>
          </a:p>
          <a:p>
            <a:r>
              <a:rPr kumimoji="1" lang="en-US" altLang="ja-JP" dirty="0"/>
              <a:t>/* </a:t>
            </a:r>
            <a:r>
              <a:rPr kumimoji="1" lang="ja-JP" altLang="en-US" dirty="0"/>
              <a:t>で始まって </a:t>
            </a:r>
            <a:r>
              <a:rPr kumimoji="1" lang="en-US" altLang="ja-JP" dirty="0"/>
              <a:t>*/ </a:t>
            </a:r>
            <a:r>
              <a:rPr kumimoji="1" lang="ja-JP" altLang="en-US" dirty="0"/>
              <a:t>で終わるブロックコメントや、</a:t>
            </a:r>
            <a:r>
              <a:rPr kumimoji="1" lang="en-US" altLang="ja-JP" dirty="0"/>
              <a:t>// </a:t>
            </a:r>
            <a:r>
              <a:rPr kumimoji="1" lang="ja-JP" altLang="en-US" dirty="0"/>
              <a:t>で始まって行末で終わるラインコメント等、</a:t>
            </a:r>
            <a:endParaRPr kumimoji="1" lang="en-US" altLang="ja-JP" dirty="0"/>
          </a:p>
          <a:p>
            <a:r>
              <a:rPr kumimoji="1" lang="ja-JP" altLang="en-US" dirty="0"/>
              <a:t>余裕のある人は対応させてみてください。</a:t>
            </a:r>
            <a:endParaRPr kumimoji="1" lang="en-US" altLang="ja-JP" dirty="0"/>
          </a:p>
          <a:p>
            <a:r>
              <a:rPr kumimoji="1" lang="ja-JP" altLang="en-US" dirty="0"/>
              <a:t>例えば、このような入力がある場合、空白、コメントを読み飛ばして</a:t>
            </a:r>
            <a:endParaRPr kumimoji="1" lang="en-US" altLang="ja-JP" dirty="0"/>
          </a:p>
          <a:p>
            <a:r>
              <a:rPr kumimoji="1" lang="ja-JP" altLang="en-US" dirty="0"/>
              <a:t>このようになります。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17</a:t>
            </a:fld>
            <a:endParaRPr kumimoji="1" lang="ja-JP" altLang="en-US"/>
          </a:p>
        </p:txBody>
      </p:sp>
    </p:spTree>
    <p:extLst>
      <p:ext uri="{BB962C8B-B14F-4D97-AF65-F5344CB8AC3E}">
        <p14:creationId xmlns:p14="http://schemas.microsoft.com/office/powerpoint/2010/main" val="1962073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空白の読み飛ばしは、</a:t>
            </a:r>
            <a:endParaRPr kumimoji="1" lang="en-US" altLang="ja-JP" dirty="0"/>
          </a:p>
          <a:p>
            <a:r>
              <a:rPr kumimoji="1" lang="ja-JP" altLang="en-US" dirty="0"/>
              <a:t>空白以外の文字を読むまでループすればできます。</a:t>
            </a:r>
            <a:endParaRPr kumimoji="1" lang="en-US" altLang="ja-JP" dirty="0"/>
          </a:p>
          <a:p>
            <a:r>
              <a:rPr kumimoji="1" lang="ja-JP" altLang="en-US" dirty="0"/>
              <a:t>まず最初の</a:t>
            </a:r>
            <a:r>
              <a:rPr kumimoji="1" lang="en-US" altLang="ja-JP" dirty="0"/>
              <a:t>1</a:t>
            </a:r>
            <a:r>
              <a:rPr kumimoji="1" lang="ja-JP" altLang="en-US" dirty="0"/>
              <a:t>文字を読む必要がありますので、ループは </a:t>
            </a:r>
            <a:r>
              <a:rPr kumimoji="1" lang="en-US" altLang="ja-JP" dirty="0"/>
              <a:t>do-while </a:t>
            </a:r>
            <a:r>
              <a:rPr kumimoji="1" lang="ja-JP" altLang="en-US" dirty="0"/>
              <a:t>文を使います。</a:t>
            </a:r>
            <a:endParaRPr kumimoji="1" lang="en-US" altLang="ja-JP" dirty="0"/>
          </a:p>
          <a:p>
            <a:r>
              <a:rPr kumimoji="1" lang="ja-JP" altLang="en-US" dirty="0"/>
              <a:t>ループ内では、</a:t>
            </a:r>
            <a:r>
              <a:rPr kumimoji="1" lang="en-US" altLang="ja-JP" dirty="0"/>
              <a:t>FileScanner.java </a:t>
            </a:r>
            <a:r>
              <a:rPr kumimoji="1" lang="ja-JP" altLang="en-US" dirty="0"/>
              <a:t>の </a:t>
            </a:r>
            <a:r>
              <a:rPr kumimoji="1" lang="en-US" altLang="ja-JP" dirty="0" err="1"/>
              <a:t>nextChar</a:t>
            </a:r>
            <a:r>
              <a:rPr kumimoji="1" lang="en-US" altLang="ja-JP" dirty="0"/>
              <a:t>() </a:t>
            </a:r>
            <a:r>
              <a:rPr kumimoji="1" lang="ja-JP" altLang="en-US" dirty="0"/>
              <a:t>メソッドで</a:t>
            </a:r>
            <a:r>
              <a:rPr kumimoji="1" lang="en-US" altLang="ja-JP" dirty="0"/>
              <a:t>1</a:t>
            </a:r>
            <a:r>
              <a:rPr kumimoji="1" lang="ja-JP" altLang="en-US" dirty="0"/>
              <a:t>文字読み取り、変数に記憶します。</a:t>
            </a:r>
            <a:endParaRPr kumimoji="1" lang="en-US" altLang="ja-JP" dirty="0"/>
          </a:p>
          <a:p>
            <a:r>
              <a:rPr kumimoji="1" lang="ja-JP" altLang="en-US" dirty="0"/>
              <a:t>スペースを読み飛ばしたいなら、このように読んだ文字がスペースである間 </a:t>
            </a:r>
            <a:r>
              <a:rPr kumimoji="1" lang="en-US" altLang="ja-JP" dirty="0" err="1"/>
              <a:t>nextChar</a:t>
            </a:r>
            <a:r>
              <a:rPr kumimoji="1" lang="en-US" altLang="ja-JP" dirty="0"/>
              <a:t>()</a:t>
            </a:r>
            <a:r>
              <a:rPr kumimoji="1" lang="ja-JP" altLang="en-US" dirty="0"/>
              <a:t> を繰り返します。</a:t>
            </a:r>
            <a:endParaRPr kumimoji="1" lang="en-US" altLang="ja-JP" dirty="0"/>
          </a:p>
          <a:p>
            <a:r>
              <a:rPr kumimoji="1" lang="ja-JP" altLang="en-US" dirty="0"/>
              <a:t>するとループから出てきたときには、</a:t>
            </a:r>
            <a:r>
              <a:rPr kumimoji="1" lang="en-US" altLang="ja-JP" dirty="0" err="1"/>
              <a:t>currentChar</a:t>
            </a:r>
            <a:r>
              <a:rPr kumimoji="1" lang="en-US" altLang="ja-JP" dirty="0"/>
              <a:t> </a:t>
            </a:r>
            <a:r>
              <a:rPr kumimoji="1" lang="ja-JP" altLang="en-US" dirty="0"/>
              <a:t>にはスペース以外の文字が入っています。</a:t>
            </a:r>
            <a:endParaRPr kumimoji="1" lang="en-US" altLang="ja-JP" dirty="0"/>
          </a:p>
          <a:p>
            <a:r>
              <a:rPr kumimoji="1" lang="ja-JP" altLang="en-US" dirty="0"/>
              <a:t>改行、タブ記号も同様に読み飛ばしてください。</a:t>
            </a:r>
            <a:endParaRPr kumimoji="1" lang="en-US" altLang="ja-JP" dirty="0"/>
          </a:p>
          <a:p>
            <a:r>
              <a:rPr kumimoji="1" lang="ja-JP" altLang="en-US" dirty="0"/>
              <a:t>コメントの読み飛ばしは拡張課題です。</a:t>
            </a:r>
            <a:r>
              <a:rPr kumimoji="1" lang="en-US" altLang="ja-JP" dirty="0"/>
              <a:t> </a:t>
            </a:r>
          </a:p>
          <a:p>
            <a:r>
              <a:rPr kumimoji="1" lang="ja-JP" altLang="en-US" dirty="0"/>
              <a:t>期限までに字句解析系が完成して時間に余裕のある人は挑戦してください。</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18</a:t>
            </a:fld>
            <a:endParaRPr kumimoji="1" lang="ja-JP" altLang="en-US"/>
          </a:p>
        </p:txBody>
      </p:sp>
    </p:spTree>
    <p:extLst>
      <p:ext uri="{BB962C8B-B14F-4D97-AF65-F5344CB8AC3E}">
        <p14:creationId xmlns:p14="http://schemas.microsoft.com/office/powerpoint/2010/main" val="2529620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単語を切り出す基本戦略は、単語が続く間文字を読み続け、単語が終わったらそれがどのような単語かを判定します。</a:t>
            </a:r>
            <a:endParaRPr kumimoji="1" lang="en-US" altLang="ja-JP" dirty="0"/>
          </a:p>
          <a:p>
            <a:r>
              <a:rPr kumimoji="1" lang="ja-JP" altLang="en-US" dirty="0"/>
              <a:t>ここで問題となるのは、単語が続く間、というのをどうやって判定するかです。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19</a:t>
            </a:fld>
            <a:endParaRPr kumimoji="1" lang="ja-JP" altLang="en-US"/>
          </a:p>
        </p:txBody>
      </p:sp>
    </p:spTree>
    <p:extLst>
      <p:ext uri="{BB962C8B-B14F-4D97-AF65-F5344CB8AC3E}">
        <p14:creationId xmlns:p14="http://schemas.microsoft.com/office/powerpoint/2010/main" val="272331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今回は字句解析系のプログラム作成方法について学びます。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a:t>
            </a:fld>
            <a:endParaRPr kumimoji="1" lang="ja-JP" altLang="en-US"/>
          </a:p>
        </p:txBody>
      </p:sp>
    </p:spTree>
    <p:extLst>
      <p:ext uri="{BB962C8B-B14F-4D97-AF65-F5344CB8AC3E}">
        <p14:creationId xmlns:p14="http://schemas.microsoft.com/office/powerpoint/2010/main" val="24340023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どのようにして単語への分割すればいいのでしょうか。</a:t>
            </a:r>
            <a:endParaRPr kumimoji="1" lang="en-US" altLang="ja-JP" dirty="0"/>
          </a:p>
          <a:p>
            <a:r>
              <a:rPr kumimoji="1" lang="ja-JP" altLang="en-US" dirty="0"/>
              <a:t>まず自然言語で考えてみましょう。</a:t>
            </a:r>
            <a:endParaRPr kumimoji="1" lang="en-US" altLang="ja-JP" dirty="0"/>
          </a:p>
          <a:p>
            <a:r>
              <a:rPr kumimoji="1" lang="ja-JP" altLang="en-US" dirty="0"/>
              <a:t>例えば、英語の場合は、単語と単語の間に空白があります。</a:t>
            </a:r>
            <a:endParaRPr kumimoji="1" lang="en-US" altLang="ja-JP" dirty="0"/>
          </a:p>
          <a:p>
            <a:r>
              <a:rPr kumimoji="1" lang="ja-JP" altLang="en-US" dirty="0"/>
              <a:t>ですので計算機が単語を区切るのは簡単です。</a:t>
            </a:r>
            <a:endParaRPr kumimoji="1" lang="en-US" altLang="ja-JP" dirty="0"/>
          </a:p>
          <a:p>
            <a:r>
              <a:rPr kumimoji="1" lang="ja-JP" altLang="en-US" dirty="0"/>
              <a:t>日本語の場合はどうでしょうか。</a:t>
            </a:r>
            <a:endParaRPr kumimoji="1" lang="en-US" altLang="ja-JP" dirty="0"/>
          </a:p>
          <a:p>
            <a:r>
              <a:rPr kumimoji="1" lang="ja-JP" altLang="en-US" dirty="0"/>
              <a:t>例えば、きんきだいがくりこうがぶ、を単語に区切ってみましょう。</a:t>
            </a:r>
            <a:endParaRPr kumimoji="1" lang="en-US" altLang="ja-JP" dirty="0"/>
          </a:p>
          <a:p>
            <a:r>
              <a:rPr kumimoji="1" lang="ja-JP" altLang="en-US" dirty="0"/>
              <a:t>もちろんこれは、近畿　大学　理工学部 と区切るのが正解です。</a:t>
            </a:r>
            <a:endParaRPr kumimoji="1" lang="en-US" altLang="ja-JP" dirty="0"/>
          </a:p>
          <a:p>
            <a:r>
              <a:rPr kumimoji="1" lang="ja-JP" altLang="en-US" dirty="0"/>
              <a:t>しかし日本語には、単語と単語の間に空白がありませんので、どこで区切るか計算機にはわかりません。</a:t>
            </a:r>
            <a:endParaRPr kumimoji="1" lang="en-US" altLang="ja-JP" dirty="0"/>
          </a:p>
          <a:p>
            <a:r>
              <a:rPr kumimoji="1" lang="ja-JP" altLang="en-US" dirty="0"/>
              <a:t>たとえば、きんきだ　いがくり　こうが　くぶ　等という区切り方をしてしますかもしれません。</a:t>
            </a:r>
            <a:endParaRPr kumimoji="1" lang="en-US" altLang="ja-JP" dirty="0"/>
          </a:p>
          <a:p>
            <a:r>
              <a:rPr kumimoji="1" lang="ja-JP" altLang="en-US" dirty="0"/>
              <a:t>計算機が区切り方を正しく決定するのは困難です。</a:t>
            </a:r>
            <a:endParaRPr kumimoji="1" lang="en-US" altLang="ja-JP" dirty="0"/>
          </a:p>
          <a:p>
            <a:r>
              <a:rPr kumimoji="1" lang="ja-JP" altLang="en-US" dirty="0"/>
              <a:t>では自然言語ではなく、計算機言語の場合はどうでしょうか。</a:t>
            </a:r>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20</a:t>
            </a:fld>
            <a:endParaRPr kumimoji="1" lang="ja-JP" altLang="en-US"/>
          </a:p>
        </p:txBody>
      </p:sp>
    </p:spTree>
    <p:extLst>
      <p:ext uri="{BB962C8B-B14F-4D97-AF65-F5344CB8AC3E}">
        <p14:creationId xmlns:p14="http://schemas.microsoft.com/office/powerpoint/2010/main" val="2386677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計算機言語の場合、単語として使える記号は厳密に定義されています。</a:t>
            </a:r>
            <a:endParaRPr kumimoji="1" lang="en-US" altLang="ja-JP" dirty="0"/>
          </a:p>
          <a:p>
            <a:r>
              <a:rPr kumimoji="1" lang="ja-JP" altLang="en-US" dirty="0"/>
              <a:t>また、区切り位置をはっきりさせるために、区切り記号が使われます。</a:t>
            </a:r>
            <a:endParaRPr kumimoji="1" lang="en-US" altLang="ja-JP" dirty="0"/>
          </a:p>
          <a:p>
            <a:r>
              <a:rPr kumimoji="1" lang="ja-JP" altLang="en-US" dirty="0"/>
              <a:t>区切り記号とは、括弧やコンマなどです。</a:t>
            </a:r>
            <a:endParaRPr kumimoji="1" lang="en-US" altLang="ja-JP" dirty="0"/>
          </a:p>
          <a:p>
            <a:r>
              <a:rPr kumimoji="1" lang="ja-JP" altLang="en-US" dirty="0"/>
              <a:t>例えばこのようなプログラムを読んでいくとします。</a:t>
            </a:r>
            <a:endParaRPr kumimoji="1" lang="en-US" altLang="ja-JP" dirty="0"/>
          </a:p>
          <a:p>
            <a:r>
              <a:rPr kumimoji="1" lang="ja-JP" altLang="en-US" dirty="0"/>
              <a:t>前から、</a:t>
            </a:r>
            <a:r>
              <a:rPr kumimoji="1" lang="en-US" altLang="ja-JP" dirty="0"/>
              <a:t>m, a, </a:t>
            </a:r>
            <a:r>
              <a:rPr kumimoji="1" lang="en-US" altLang="ja-JP" dirty="0" err="1"/>
              <a:t>i</a:t>
            </a:r>
            <a:r>
              <a:rPr kumimoji="1" lang="en-US" altLang="ja-JP" dirty="0"/>
              <a:t>, n </a:t>
            </a:r>
            <a:r>
              <a:rPr kumimoji="1" lang="ja-JP" altLang="en-US" dirty="0"/>
              <a:t>と読んだところで、区切り記号の括弧がきました。</a:t>
            </a:r>
            <a:endParaRPr kumimoji="1" lang="en-US" altLang="ja-JP" dirty="0"/>
          </a:p>
          <a:p>
            <a:r>
              <a:rPr kumimoji="1" lang="ja-JP" altLang="en-US" dirty="0"/>
              <a:t>ですので区切り記号の手前で区切り、</a:t>
            </a:r>
            <a:r>
              <a:rPr kumimoji="1" lang="en-US" altLang="ja-JP" dirty="0"/>
              <a:t>main </a:t>
            </a:r>
            <a:r>
              <a:rPr kumimoji="1" lang="ja-JP" altLang="en-US" dirty="0"/>
              <a:t>という単語だと識別できます。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21</a:t>
            </a:fld>
            <a:endParaRPr kumimoji="1" lang="ja-JP" altLang="en-US"/>
          </a:p>
        </p:txBody>
      </p:sp>
    </p:spTree>
    <p:extLst>
      <p:ext uri="{BB962C8B-B14F-4D97-AF65-F5344CB8AC3E}">
        <p14:creationId xmlns:p14="http://schemas.microsoft.com/office/powerpoint/2010/main" val="386243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単語が右の表のように定義されていたとします。</a:t>
            </a:r>
            <a:endParaRPr kumimoji="1" lang="en-US" altLang="ja-JP" dirty="0"/>
          </a:p>
          <a:p>
            <a:r>
              <a:rPr kumimoji="1" lang="ja-JP" altLang="en-US" dirty="0"/>
              <a:t>ここで </a:t>
            </a:r>
            <a:r>
              <a:rPr kumimoji="1" lang="en-US" altLang="ja-JP" dirty="0"/>
              <a:t>+++---=== </a:t>
            </a:r>
            <a:r>
              <a:rPr kumimoji="1" lang="ja-JP" altLang="en-US" dirty="0"/>
              <a:t>を読んだ場合、どう区切ればいいのでしょうか。</a:t>
            </a:r>
            <a:endParaRPr kumimoji="1" lang="en-US" altLang="ja-JP" dirty="0"/>
          </a:p>
          <a:p>
            <a:r>
              <a:rPr kumimoji="1" lang="ja-JP" altLang="en-US" dirty="0"/>
              <a:t>右の表に合うように区切ると、例えば</a:t>
            </a:r>
            <a:endParaRPr kumimoji="1" lang="en-US" altLang="ja-JP" dirty="0"/>
          </a:p>
          <a:p>
            <a:r>
              <a:rPr kumimoji="1" lang="en-US" altLang="ja-JP" dirty="0"/>
              <a:t>1</a:t>
            </a:r>
            <a:r>
              <a:rPr kumimoji="1" lang="ja-JP" altLang="en-US" dirty="0"/>
              <a:t>文字ずつ区切って、</a:t>
            </a:r>
            <a:r>
              <a:rPr kumimoji="1" lang="en-US" altLang="ja-JP" dirty="0"/>
              <a:t>+ + + - - - = = = </a:t>
            </a:r>
            <a:r>
              <a:rPr kumimoji="1" lang="ja-JP" altLang="en-US" dirty="0"/>
              <a:t>と区切れます。</a:t>
            </a:r>
            <a:endParaRPr kumimoji="1" lang="en-US" altLang="ja-JP" dirty="0"/>
          </a:p>
          <a:p>
            <a:r>
              <a:rPr kumimoji="1" lang="en-US" altLang="ja-JP" dirty="0"/>
              <a:t>3</a:t>
            </a:r>
            <a:r>
              <a:rPr kumimoji="1" lang="ja-JP" altLang="en-US" dirty="0"/>
              <a:t>個並んだ記号のうち、前</a:t>
            </a:r>
            <a:r>
              <a:rPr kumimoji="1" lang="en-US" altLang="ja-JP" dirty="0"/>
              <a:t>2</a:t>
            </a:r>
            <a:r>
              <a:rPr kumimoji="1" lang="ja-JP" altLang="en-US" dirty="0"/>
              <a:t>つをセットにして、 </a:t>
            </a:r>
            <a:r>
              <a:rPr kumimoji="1" lang="en-US" altLang="ja-JP" dirty="0"/>
              <a:t>++</a:t>
            </a:r>
            <a:r>
              <a:rPr kumimoji="1" lang="ja-JP" altLang="en-US" dirty="0"/>
              <a:t> </a:t>
            </a:r>
            <a:r>
              <a:rPr kumimoji="1" lang="en-US" altLang="ja-JP" dirty="0"/>
              <a:t>+</a:t>
            </a:r>
            <a:r>
              <a:rPr kumimoji="1" lang="ja-JP" altLang="en-US" dirty="0"/>
              <a:t> </a:t>
            </a:r>
            <a:r>
              <a:rPr kumimoji="1" lang="en-US" altLang="ja-JP" dirty="0"/>
              <a:t>--</a:t>
            </a:r>
            <a:r>
              <a:rPr kumimoji="1" lang="ja-JP" altLang="en-US" dirty="0"/>
              <a:t> </a:t>
            </a:r>
            <a:r>
              <a:rPr kumimoji="1" lang="en-US" altLang="ja-JP" dirty="0"/>
              <a:t>-</a:t>
            </a:r>
            <a:r>
              <a:rPr kumimoji="1" lang="ja-JP" altLang="en-US" dirty="0"/>
              <a:t> </a:t>
            </a:r>
            <a:r>
              <a:rPr kumimoji="1" lang="en-US" altLang="ja-JP" dirty="0"/>
              <a:t>==</a:t>
            </a:r>
            <a:r>
              <a:rPr kumimoji="1" lang="ja-JP" altLang="en-US" dirty="0"/>
              <a:t> </a:t>
            </a:r>
            <a:r>
              <a:rPr kumimoji="1" lang="en-US" altLang="ja-JP" dirty="0"/>
              <a:t>=</a:t>
            </a:r>
            <a:r>
              <a:rPr kumimoji="1" lang="ja-JP" altLang="en-US" dirty="0"/>
              <a:t> とも区切れます。</a:t>
            </a:r>
            <a:endParaRPr kumimoji="1" lang="en-US" altLang="ja-JP" dirty="0"/>
          </a:p>
          <a:p>
            <a:r>
              <a:rPr kumimoji="1" lang="ja-JP" altLang="en-US" dirty="0"/>
              <a:t>後ろ</a:t>
            </a:r>
            <a:r>
              <a:rPr kumimoji="1" lang="en-US" altLang="ja-JP" dirty="0"/>
              <a:t>2</a:t>
            </a:r>
            <a:r>
              <a:rPr kumimoji="1" lang="ja-JP" altLang="en-US" dirty="0"/>
              <a:t>つをセットにすれば、 </a:t>
            </a:r>
            <a:r>
              <a:rPr kumimoji="1" lang="en-US" altLang="ja-JP" dirty="0"/>
              <a:t>+ ++ - -- = == </a:t>
            </a:r>
            <a:r>
              <a:rPr kumimoji="1" lang="ja-JP" altLang="en-US" dirty="0"/>
              <a:t>とも区切れます。</a:t>
            </a:r>
            <a:endParaRPr kumimoji="1" lang="en-US" altLang="ja-JP" dirty="0"/>
          </a:p>
          <a:p>
            <a:r>
              <a:rPr kumimoji="1" lang="en-US" altLang="ja-JP" dirty="0"/>
              <a:t>-= </a:t>
            </a:r>
            <a:r>
              <a:rPr kumimoji="1" lang="ja-JP" altLang="en-US" dirty="0"/>
              <a:t>という単語もありますので、</a:t>
            </a:r>
            <a:r>
              <a:rPr kumimoji="1" lang="en-US" altLang="ja-JP" dirty="0"/>
              <a:t>++ + -- -= == </a:t>
            </a:r>
            <a:r>
              <a:rPr kumimoji="1" lang="ja-JP" altLang="en-US" dirty="0"/>
              <a:t>とも区切れます。</a:t>
            </a:r>
            <a:endParaRPr kumimoji="1" lang="en-US" altLang="ja-JP" dirty="0"/>
          </a:p>
          <a:p>
            <a:r>
              <a:rPr kumimoji="1" lang="ja-JP" altLang="en-US" dirty="0"/>
              <a:t>このように区切り方には複数の選択があります。</a:t>
            </a:r>
            <a:endParaRPr kumimoji="1" lang="en-US" altLang="ja-JP" dirty="0"/>
          </a:p>
          <a:p>
            <a:r>
              <a:rPr kumimoji="1" lang="en-US" altLang="ja-JP" dirty="0"/>
              <a:t>++ </a:t>
            </a:r>
            <a:r>
              <a:rPr kumimoji="1" lang="ja-JP" altLang="en-US" dirty="0"/>
              <a:t>と並んだ場合は、</a:t>
            </a:r>
            <a:r>
              <a:rPr kumimoji="1" lang="en-US" altLang="ja-JP" dirty="0"/>
              <a:t>INC </a:t>
            </a:r>
            <a:r>
              <a:rPr kumimoji="1" lang="ja-JP" altLang="en-US" dirty="0"/>
              <a:t>でしょうか。</a:t>
            </a:r>
            <a:endParaRPr kumimoji="1" lang="en-US" altLang="ja-JP" dirty="0"/>
          </a:p>
          <a:p>
            <a:r>
              <a:rPr kumimoji="1" lang="ja-JP" altLang="en-US" dirty="0"/>
              <a:t>それとも </a:t>
            </a:r>
            <a:r>
              <a:rPr kumimoji="1" lang="en-US" altLang="ja-JP" dirty="0"/>
              <a:t>ADD </a:t>
            </a:r>
            <a:r>
              <a:rPr kumimoji="1" lang="en-US" altLang="ja-JP" dirty="0" err="1"/>
              <a:t>ADD</a:t>
            </a:r>
            <a:r>
              <a:rPr kumimoji="1" lang="en-US" altLang="ja-JP" dirty="0"/>
              <a:t> </a:t>
            </a:r>
            <a:r>
              <a:rPr kumimoji="1" lang="ja-JP" altLang="en-US" dirty="0"/>
              <a:t>でしょうか。</a:t>
            </a:r>
            <a:endParaRPr kumimoji="1" lang="en-US" altLang="ja-JP" dirty="0"/>
          </a:p>
          <a:p>
            <a:r>
              <a:rPr kumimoji="1" lang="ja-JP" altLang="en-US" dirty="0"/>
              <a:t>この判定には、最長一致で判断します。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22</a:t>
            </a:fld>
            <a:endParaRPr kumimoji="1" lang="ja-JP" altLang="en-US"/>
          </a:p>
        </p:txBody>
      </p:sp>
    </p:spTree>
    <p:extLst>
      <p:ext uri="{BB962C8B-B14F-4D97-AF65-F5344CB8AC3E}">
        <p14:creationId xmlns:p14="http://schemas.microsoft.com/office/powerpoint/2010/main" val="42250755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最長一致 </a:t>
            </a:r>
            <a:r>
              <a:rPr kumimoji="1" lang="en-US" altLang="ja-JP" dirty="0"/>
              <a:t>longest matching </a:t>
            </a:r>
            <a:r>
              <a:rPr kumimoji="1" lang="ja-JP" altLang="en-US" dirty="0"/>
              <a:t>とは、複数の字句の可能性があるときは、</a:t>
            </a:r>
            <a:endParaRPr kumimoji="1" lang="en-US" altLang="ja-JP" dirty="0"/>
          </a:p>
          <a:p>
            <a:r>
              <a:rPr kumimoji="1" lang="ja-JP" altLang="en-US" dirty="0"/>
              <a:t>そのうちの最長の字句であるとみなす方法です。</a:t>
            </a:r>
            <a:endParaRPr kumimoji="1" lang="en-US" altLang="ja-JP" dirty="0"/>
          </a:p>
          <a:p>
            <a:r>
              <a:rPr kumimoji="1" lang="ja-JP" altLang="en-US" dirty="0"/>
              <a:t>たとえば、きょうとふきょうとし という文字列があったとしましょう。</a:t>
            </a:r>
            <a:endParaRPr kumimoji="1" lang="en-US" altLang="ja-JP" dirty="0"/>
          </a:p>
          <a:p>
            <a:r>
              <a:rPr kumimoji="1" lang="ja-JP" altLang="en-US" dirty="0"/>
              <a:t>この文字列では、きょうとふ で区切る、きょうと で区切る、きょう　で区切るの</a:t>
            </a:r>
            <a:r>
              <a:rPr kumimoji="1" lang="en-US" altLang="ja-JP" dirty="0"/>
              <a:t>3</a:t>
            </a:r>
            <a:r>
              <a:rPr kumimoji="1" lang="ja-JP" altLang="en-US" dirty="0"/>
              <a:t>通りが考えられます、</a:t>
            </a:r>
            <a:endParaRPr kumimoji="1" lang="en-US" altLang="ja-JP" dirty="0"/>
          </a:p>
          <a:p>
            <a:r>
              <a:rPr kumimoji="1" lang="ja-JP" altLang="en-US" dirty="0"/>
              <a:t>最長一致では、この場合は最長の きょうとふ と認識します。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23</a:t>
            </a:fld>
            <a:endParaRPr kumimoji="1" lang="ja-JP" altLang="en-US"/>
          </a:p>
        </p:txBody>
      </p:sp>
    </p:spTree>
    <p:extLst>
      <p:ext uri="{BB962C8B-B14F-4D97-AF65-F5344CB8AC3E}">
        <p14:creationId xmlns:p14="http://schemas.microsoft.com/office/powerpoint/2010/main" val="29638012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最長一致は常に正しいとは限りません。</a:t>
            </a:r>
            <a:endParaRPr kumimoji="1" lang="en-US" altLang="ja-JP" dirty="0"/>
          </a:p>
          <a:p>
            <a:r>
              <a:rPr kumimoji="1" lang="ja-JP" altLang="en-US" dirty="0"/>
              <a:t>例えば、 とうきょうとっきょきょかきょくきょかきょくちょう という文字列があったとします。</a:t>
            </a:r>
            <a:endParaRPr kumimoji="1" lang="en-US" altLang="ja-JP" dirty="0"/>
          </a:p>
          <a:p>
            <a:r>
              <a:rPr kumimoji="1" lang="ja-JP" altLang="en-US" dirty="0"/>
              <a:t>最長となる とうきょうと で区切ると、後が続きません。</a:t>
            </a:r>
            <a:endParaRPr kumimoji="1" lang="en-US" altLang="ja-JP" dirty="0"/>
          </a:p>
          <a:p>
            <a:r>
              <a:rPr kumimoji="1" lang="ja-JP" altLang="en-US" dirty="0"/>
              <a:t>正解は、とうきょう で区切り、東京 特許 許可局 許可局長 となります。</a:t>
            </a:r>
            <a:endParaRPr kumimoji="1" lang="en-US" altLang="ja-JP" dirty="0"/>
          </a:p>
          <a:p>
            <a:r>
              <a:rPr kumimoji="1" lang="ja-JP" altLang="en-US" dirty="0"/>
              <a:t>このように自然言語では、最長一致では解決できない場合もあります。</a:t>
            </a:r>
            <a:endParaRPr kumimoji="1" lang="en-US" altLang="ja-JP" dirty="0"/>
          </a:p>
          <a:p>
            <a:r>
              <a:rPr kumimoji="1" lang="ja-JP" altLang="en-US" dirty="0"/>
              <a:t>しかし、計算機言語では、基本的に最長一致で</a:t>
            </a:r>
            <a:r>
              <a:rPr kumimoji="1" lang="en-US" altLang="ja-JP" dirty="0"/>
              <a:t>OK</a:t>
            </a:r>
            <a:r>
              <a:rPr kumimoji="1" lang="ja-JP" altLang="en-US" dirty="0"/>
              <a:t>です。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24</a:t>
            </a:fld>
            <a:endParaRPr kumimoji="1" lang="ja-JP" altLang="en-US"/>
          </a:p>
        </p:txBody>
      </p:sp>
    </p:spTree>
    <p:extLst>
      <p:ext uri="{BB962C8B-B14F-4D97-AF65-F5344CB8AC3E}">
        <p14:creationId xmlns:p14="http://schemas.microsoft.com/office/powerpoint/2010/main" val="26358022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 </a:t>
            </a:r>
            <a:r>
              <a:rPr kumimoji="1" lang="en-US" altLang="ja-JP" dirty="0"/>
              <a:t>+++---=== </a:t>
            </a:r>
            <a:r>
              <a:rPr kumimoji="1" lang="ja-JP" altLang="en-US" dirty="0"/>
              <a:t>の例で考えてみましょう。</a:t>
            </a:r>
            <a:endParaRPr kumimoji="1" lang="en-US" altLang="ja-JP" dirty="0"/>
          </a:p>
          <a:p>
            <a:r>
              <a:rPr kumimoji="1" lang="ja-JP" altLang="en-US" dirty="0"/>
              <a:t>これを左から順に一致するかチェックしてきます。</a:t>
            </a:r>
            <a:endParaRPr kumimoji="1" lang="en-US" altLang="ja-JP" dirty="0"/>
          </a:p>
          <a:p>
            <a:r>
              <a:rPr kumimoji="1" lang="ja-JP" altLang="en-US" dirty="0"/>
              <a:t>すると、</a:t>
            </a:r>
            <a:r>
              <a:rPr kumimoji="1" lang="en-US" altLang="ja-JP" dirty="0"/>
              <a:t>++ + -- -= == </a:t>
            </a:r>
            <a:r>
              <a:rPr kumimoji="1" lang="ja-JP" altLang="en-US" dirty="0"/>
              <a:t>と区切れます。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25</a:t>
            </a:fld>
            <a:endParaRPr kumimoji="1" lang="ja-JP" altLang="en-US"/>
          </a:p>
        </p:txBody>
      </p:sp>
    </p:spTree>
    <p:extLst>
      <p:ext uri="{BB962C8B-B14F-4D97-AF65-F5344CB8AC3E}">
        <p14:creationId xmlns:p14="http://schemas.microsoft.com/office/powerpoint/2010/main" val="39604189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最長一致の例をいくつか挙げてみましょう。</a:t>
            </a:r>
            <a:endParaRPr kumimoji="1" lang="en-US" altLang="ja-JP" dirty="0"/>
          </a:p>
          <a:p>
            <a:r>
              <a:rPr kumimoji="1" lang="ja-JP" altLang="en-US" dirty="0"/>
              <a:t>まず </a:t>
            </a:r>
            <a:r>
              <a:rPr kumimoji="1" lang="en-US" altLang="ja-JP" dirty="0"/>
              <a:t>a &lt;= b </a:t>
            </a:r>
            <a:r>
              <a:rPr kumimoji="1" lang="ja-JP" altLang="en-US" dirty="0"/>
              <a:t>は </a:t>
            </a:r>
            <a:r>
              <a:rPr kumimoji="1" lang="en-US" altLang="ja-JP" dirty="0"/>
              <a:t>&lt; </a:t>
            </a:r>
            <a:r>
              <a:rPr kumimoji="1" lang="ja-JP" altLang="en-US" dirty="0"/>
              <a:t>と </a:t>
            </a:r>
            <a:r>
              <a:rPr kumimoji="1" lang="en-US" altLang="ja-JP" dirty="0"/>
              <a:t>= </a:t>
            </a:r>
            <a:r>
              <a:rPr kumimoji="1" lang="ja-JP" altLang="en-US" dirty="0"/>
              <a:t>に分けるのではなく、</a:t>
            </a:r>
            <a:r>
              <a:rPr kumimoji="1" lang="en-US" altLang="ja-JP" dirty="0"/>
              <a:t>&lt;= </a:t>
            </a:r>
            <a:r>
              <a:rPr kumimoji="1" lang="ja-JP" altLang="en-US" dirty="0"/>
              <a:t>で一つの不等号とします。</a:t>
            </a:r>
            <a:endParaRPr kumimoji="1" lang="en-US" altLang="ja-JP" dirty="0"/>
          </a:p>
          <a:p>
            <a:r>
              <a:rPr kumimoji="1" lang="ja-JP" altLang="en-US" dirty="0"/>
              <a:t>判定は左から順にしていきますので、</a:t>
            </a:r>
            <a:r>
              <a:rPr kumimoji="1" lang="en-US" altLang="ja-JP" dirty="0"/>
              <a:t>+++ </a:t>
            </a:r>
            <a:r>
              <a:rPr kumimoji="1" lang="ja-JP" altLang="en-US" dirty="0"/>
              <a:t>のように </a:t>
            </a:r>
            <a:r>
              <a:rPr kumimoji="1" lang="en-US" altLang="ja-JP" dirty="0"/>
              <a:t>+ </a:t>
            </a:r>
            <a:r>
              <a:rPr kumimoji="1" lang="ja-JP" altLang="en-US" dirty="0"/>
              <a:t>が</a:t>
            </a:r>
            <a:r>
              <a:rPr kumimoji="1" lang="en-US" altLang="ja-JP" dirty="0"/>
              <a:t>3</a:t>
            </a:r>
            <a:r>
              <a:rPr kumimoji="1" lang="ja-JP" altLang="en-US" dirty="0"/>
              <a:t>つ並んだ場合は、</a:t>
            </a:r>
            <a:endParaRPr kumimoji="1" lang="en-US" altLang="ja-JP" dirty="0"/>
          </a:p>
          <a:p>
            <a:r>
              <a:rPr kumimoji="1" lang="en-US" altLang="ja-JP" dirty="0"/>
              <a:t>+ ++ </a:t>
            </a:r>
            <a:r>
              <a:rPr kumimoji="1" lang="ja-JP" altLang="en-US" dirty="0"/>
              <a:t>ではなく </a:t>
            </a:r>
            <a:r>
              <a:rPr kumimoji="1" lang="en-US" altLang="ja-JP" dirty="0"/>
              <a:t>++ + </a:t>
            </a:r>
            <a:r>
              <a:rPr kumimoji="1" lang="ja-JP" altLang="en-US" dirty="0"/>
              <a:t>と前</a:t>
            </a:r>
            <a:r>
              <a:rPr kumimoji="1" lang="en-US" altLang="ja-JP" dirty="0"/>
              <a:t>2</a:t>
            </a:r>
            <a:r>
              <a:rPr kumimoji="1" lang="ja-JP" altLang="en-US" dirty="0"/>
              <a:t>つが一つの単語になります。</a:t>
            </a:r>
            <a:endParaRPr kumimoji="1" lang="en-US" altLang="ja-JP" dirty="0"/>
          </a:p>
          <a:p>
            <a:r>
              <a:rPr kumimoji="1" lang="ja-JP" altLang="en-US" dirty="0"/>
              <a:t>その次はどうでしょう。これは </a:t>
            </a:r>
            <a:r>
              <a:rPr kumimoji="1" lang="en-US" altLang="ja-JP" dirty="0"/>
              <a:t>+ ++ </a:t>
            </a:r>
            <a:r>
              <a:rPr kumimoji="1" lang="ja-JP" altLang="en-US" dirty="0"/>
              <a:t>です。</a:t>
            </a:r>
            <a:endParaRPr kumimoji="1" lang="en-US" altLang="ja-JP" dirty="0"/>
          </a:p>
          <a:p>
            <a:r>
              <a:rPr kumimoji="1" lang="en-US" altLang="ja-JP" dirty="0"/>
              <a:t>1</a:t>
            </a:r>
            <a:r>
              <a:rPr kumimoji="1" lang="ja-JP" altLang="en-US" dirty="0"/>
              <a:t>つめの</a:t>
            </a:r>
            <a:r>
              <a:rPr kumimoji="1" lang="en-US" altLang="ja-JP" dirty="0"/>
              <a:t> + </a:t>
            </a:r>
            <a:r>
              <a:rPr kumimoji="1" lang="ja-JP" altLang="en-US" dirty="0"/>
              <a:t>と</a:t>
            </a:r>
            <a:r>
              <a:rPr kumimoji="1" lang="en-US" altLang="ja-JP" dirty="0"/>
              <a:t>2</a:t>
            </a:r>
            <a:r>
              <a:rPr kumimoji="1" lang="ja-JP" altLang="en-US" dirty="0"/>
              <a:t>つめの </a:t>
            </a:r>
            <a:r>
              <a:rPr kumimoji="1" lang="en-US" altLang="ja-JP" dirty="0"/>
              <a:t>+ </a:t>
            </a:r>
            <a:r>
              <a:rPr kumimoji="1" lang="ja-JP" altLang="en-US" dirty="0"/>
              <a:t>の間にスペースがあります。</a:t>
            </a:r>
            <a:endParaRPr kumimoji="1" lang="en-US" altLang="ja-JP" dirty="0"/>
          </a:p>
          <a:p>
            <a:r>
              <a:rPr kumimoji="1" lang="ja-JP" altLang="en-US" dirty="0"/>
              <a:t>スペースがあると単語はそこで区切られます。</a:t>
            </a:r>
            <a:endParaRPr kumimoji="1" lang="en-US" altLang="ja-JP" dirty="0"/>
          </a:p>
          <a:p>
            <a:r>
              <a:rPr kumimoji="1" lang="en-US" altLang="ja-JP" dirty="0"/>
              <a:t>-++ </a:t>
            </a:r>
            <a:r>
              <a:rPr kumimoji="1" lang="ja-JP" altLang="en-US" dirty="0"/>
              <a:t>はどうでしょう？</a:t>
            </a:r>
            <a:endParaRPr kumimoji="1" lang="en-US" altLang="ja-JP" dirty="0"/>
          </a:p>
          <a:p>
            <a:r>
              <a:rPr kumimoji="1" lang="ja-JP" altLang="en-US" dirty="0"/>
              <a:t>当たり前ですが、単語として認められるのは定義されているものだけです。</a:t>
            </a:r>
            <a:endParaRPr kumimoji="1" lang="en-US" altLang="ja-JP" dirty="0"/>
          </a:p>
          <a:p>
            <a:r>
              <a:rPr kumimoji="1" lang="en-US" altLang="ja-JP" dirty="0"/>
              <a:t>-+ </a:t>
            </a:r>
            <a:r>
              <a:rPr kumimoji="1" lang="ja-JP" altLang="en-US" dirty="0"/>
              <a:t>というトークンはありませんので、 </a:t>
            </a:r>
            <a:r>
              <a:rPr kumimoji="1" lang="en-US" altLang="ja-JP" dirty="0"/>
              <a:t>- ++ </a:t>
            </a:r>
            <a:r>
              <a:rPr kumimoji="1" lang="ja-JP" altLang="en-US" dirty="0"/>
              <a:t>と区切ります。</a:t>
            </a:r>
            <a:endParaRPr kumimoji="1" lang="en-US" altLang="ja-JP" dirty="0"/>
          </a:p>
          <a:p>
            <a:r>
              <a:rPr kumimoji="1" lang="en-US" altLang="ja-JP" dirty="0"/>
              <a:t>1 2 3 </a:t>
            </a:r>
            <a:r>
              <a:rPr kumimoji="1" lang="ja-JP" altLang="en-US" dirty="0"/>
              <a:t>は </a:t>
            </a:r>
            <a:r>
              <a:rPr kumimoji="1" lang="en-US" altLang="ja-JP" dirty="0"/>
              <a:t>1 </a:t>
            </a:r>
            <a:r>
              <a:rPr kumimoji="1" lang="ja-JP" altLang="en-US" dirty="0"/>
              <a:t>と </a:t>
            </a:r>
            <a:r>
              <a:rPr kumimoji="1" lang="en-US" altLang="ja-JP" dirty="0"/>
              <a:t>2 </a:t>
            </a:r>
            <a:r>
              <a:rPr kumimoji="1" lang="ja-JP" altLang="en-US" dirty="0"/>
              <a:t>と </a:t>
            </a:r>
            <a:r>
              <a:rPr kumimoji="1" lang="en-US" altLang="ja-JP" dirty="0"/>
              <a:t>3 </a:t>
            </a:r>
            <a:r>
              <a:rPr kumimoji="1" lang="ja-JP" altLang="en-US" dirty="0"/>
              <a:t>ではなく、</a:t>
            </a:r>
            <a:r>
              <a:rPr kumimoji="1" lang="en-US" altLang="ja-JP" dirty="0"/>
              <a:t>123</a:t>
            </a:r>
            <a:r>
              <a:rPr kumimoji="1" lang="ja-JP" altLang="en-US" dirty="0"/>
              <a:t>という</a:t>
            </a:r>
            <a:r>
              <a:rPr kumimoji="1" lang="en-US" altLang="ja-JP" dirty="0"/>
              <a:t>1</a:t>
            </a:r>
            <a:r>
              <a:rPr kumimoji="1" lang="ja-JP" altLang="en-US" dirty="0"/>
              <a:t>つの整数として区切ります。</a:t>
            </a:r>
            <a:endParaRPr kumimoji="1" lang="en-US" altLang="ja-JP" dirty="0"/>
          </a:p>
          <a:p>
            <a:r>
              <a:rPr kumimoji="1" lang="en-US" altLang="ja-JP" dirty="0"/>
              <a:t>main12 </a:t>
            </a:r>
            <a:r>
              <a:rPr kumimoji="1" lang="ja-JP" altLang="en-US" dirty="0"/>
              <a:t>は、予約語 </a:t>
            </a:r>
            <a:r>
              <a:rPr kumimoji="1" lang="en-US" altLang="ja-JP" dirty="0"/>
              <a:t>main </a:t>
            </a:r>
            <a:r>
              <a:rPr kumimoji="1" lang="ja-JP" altLang="en-US" dirty="0"/>
              <a:t>と 整数 </a:t>
            </a:r>
            <a:r>
              <a:rPr kumimoji="1" lang="en-US" altLang="ja-JP" dirty="0"/>
              <a:t>12 </a:t>
            </a:r>
            <a:r>
              <a:rPr kumimoji="1" lang="ja-JP" altLang="en-US" dirty="0"/>
              <a:t>ではなく、</a:t>
            </a:r>
            <a:r>
              <a:rPr kumimoji="1" lang="en-US" altLang="ja-JP" dirty="0"/>
              <a:t>main12 </a:t>
            </a:r>
            <a:r>
              <a:rPr kumimoji="1" lang="ja-JP" altLang="en-US" dirty="0"/>
              <a:t>という変数名として区切ります。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26</a:t>
            </a:fld>
            <a:endParaRPr kumimoji="1" lang="ja-JP" altLang="en-US"/>
          </a:p>
        </p:txBody>
      </p:sp>
    </p:spTree>
    <p:extLst>
      <p:ext uri="{BB962C8B-B14F-4D97-AF65-F5344CB8AC3E}">
        <p14:creationId xmlns:p14="http://schemas.microsoft.com/office/powerpoint/2010/main" val="40752475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前回、マイクロ構文から決定性有限オートマトンに変換する方法を紹介しました。</a:t>
            </a:r>
            <a:endParaRPr kumimoji="1" lang="en-US" altLang="ja-JP" dirty="0"/>
          </a:p>
          <a:p>
            <a:r>
              <a:rPr kumimoji="1" lang="ja-JP" altLang="en-US" dirty="0"/>
              <a:t>最長一致でトークンを識別するには、矢印を辿れる限り先へ進みます。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27</a:t>
            </a:fld>
            <a:endParaRPr kumimoji="1" lang="ja-JP" altLang="en-US"/>
          </a:p>
        </p:txBody>
      </p:sp>
    </p:spTree>
    <p:extLst>
      <p:ext uri="{BB962C8B-B14F-4D97-AF65-F5344CB8AC3E}">
        <p14:creationId xmlns:p14="http://schemas.microsoft.com/office/powerpoint/2010/main" val="7839421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 </a:t>
            </a:r>
            <a:r>
              <a:rPr kumimoji="1" lang="en-US" altLang="ja-JP" dirty="0"/>
              <a:t>+= </a:t>
            </a:r>
            <a:r>
              <a:rPr kumimoji="1" lang="ja-JP" altLang="en-US" dirty="0"/>
              <a:t>という文字列が来た場合、</a:t>
            </a:r>
            <a:endParaRPr kumimoji="1" lang="en-US" altLang="ja-JP" dirty="0"/>
          </a:p>
          <a:p>
            <a:r>
              <a:rPr kumimoji="1" lang="ja-JP" altLang="en-US" dirty="0"/>
              <a:t>まず </a:t>
            </a:r>
            <a:r>
              <a:rPr kumimoji="1" lang="en-US" altLang="ja-JP" dirty="0"/>
              <a:t>+ </a:t>
            </a:r>
            <a:r>
              <a:rPr kumimoji="1" lang="ja-JP" altLang="en-US" dirty="0"/>
              <a:t>へ進み、さらに </a:t>
            </a:r>
            <a:r>
              <a:rPr kumimoji="1" lang="en-US" altLang="ja-JP" dirty="0"/>
              <a:t>= </a:t>
            </a:r>
            <a:r>
              <a:rPr kumimoji="1" lang="ja-JP" altLang="en-US" dirty="0"/>
              <a:t>へ進んで、</a:t>
            </a:r>
            <a:r>
              <a:rPr kumimoji="1" lang="en-US" altLang="ja-JP" dirty="0"/>
              <a:t>+= </a:t>
            </a:r>
            <a:r>
              <a:rPr kumimoji="1" lang="ja-JP" altLang="en-US" dirty="0"/>
              <a:t>というトークンだと判定します。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28</a:t>
            </a:fld>
            <a:endParaRPr kumimoji="1" lang="ja-JP" altLang="en-US"/>
          </a:p>
        </p:txBody>
      </p:sp>
    </p:spTree>
    <p:extLst>
      <p:ext uri="{BB962C8B-B14F-4D97-AF65-F5344CB8AC3E}">
        <p14:creationId xmlns:p14="http://schemas.microsoft.com/office/powerpoint/2010/main" val="5113985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最長一致に従うと、トークンの識別は、</a:t>
            </a:r>
            <a:endParaRPr kumimoji="1" lang="en-US" altLang="ja-JP" dirty="0"/>
          </a:p>
          <a:p>
            <a:r>
              <a:rPr kumimoji="1" lang="en-US" altLang="ja-JP" dirty="0" err="1"/>
              <a:t>i</a:t>
            </a:r>
            <a:r>
              <a:rPr kumimoji="1" lang="en-US" altLang="ja-JP" dirty="0"/>
              <a:t> f</a:t>
            </a:r>
            <a:r>
              <a:rPr kumimoji="1" lang="ja-JP" altLang="en-US" dirty="0"/>
              <a:t>　は </a:t>
            </a:r>
            <a:r>
              <a:rPr kumimoji="1" lang="en-US" altLang="ja-JP" dirty="0"/>
              <a:t>if</a:t>
            </a:r>
          </a:p>
          <a:p>
            <a:r>
              <a:rPr kumimoji="1" lang="en-US" altLang="ja-JP" dirty="0"/>
              <a:t>( </a:t>
            </a:r>
            <a:r>
              <a:rPr kumimoji="1" lang="ja-JP" altLang="en-US" dirty="0"/>
              <a:t>は 左括弧</a:t>
            </a:r>
            <a:endParaRPr kumimoji="1" lang="en-US" altLang="ja-JP" dirty="0"/>
          </a:p>
          <a:p>
            <a:r>
              <a:rPr kumimoji="1" lang="en-US" altLang="ja-JP" dirty="0"/>
              <a:t>a n s </a:t>
            </a:r>
            <a:r>
              <a:rPr kumimoji="1" lang="ja-JP" altLang="en-US" dirty="0"/>
              <a:t>は </a:t>
            </a:r>
            <a:r>
              <a:rPr kumimoji="1" lang="en-US" altLang="ja-JP" dirty="0" err="1"/>
              <a:t>ans</a:t>
            </a:r>
            <a:r>
              <a:rPr kumimoji="1" lang="en-US" altLang="ja-JP" dirty="0"/>
              <a:t> </a:t>
            </a:r>
            <a:r>
              <a:rPr kumimoji="1" lang="ja-JP" altLang="en-US" dirty="0"/>
              <a:t>という変数名</a:t>
            </a:r>
            <a:endParaRPr kumimoji="1" lang="en-US" altLang="ja-JP" dirty="0"/>
          </a:p>
          <a:p>
            <a:pPr marL="0" indent="0">
              <a:buFont typeface="Wingdings" panose="05000000000000000000" pitchFamily="2" charset="2"/>
              <a:buNone/>
            </a:pPr>
            <a:r>
              <a:rPr kumimoji="1" lang="en-US" altLang="ja-JP" dirty="0"/>
              <a:t>&gt; = </a:t>
            </a:r>
            <a:r>
              <a:rPr kumimoji="1" lang="ja-JP" altLang="en-US" dirty="0"/>
              <a:t>は </a:t>
            </a:r>
            <a:r>
              <a:rPr kumimoji="1" lang="en-US" altLang="ja-JP" dirty="0"/>
              <a:t>&gt;=</a:t>
            </a:r>
          </a:p>
          <a:p>
            <a:pPr marL="0" indent="0">
              <a:buFont typeface="Wingdings" panose="05000000000000000000" pitchFamily="2" charset="2"/>
              <a:buNone/>
            </a:pPr>
            <a:r>
              <a:rPr kumimoji="1" lang="en-US" altLang="ja-JP" dirty="0"/>
              <a:t>1 2 3 </a:t>
            </a:r>
            <a:r>
              <a:rPr kumimoji="1" lang="ja-JP" altLang="en-US" dirty="0"/>
              <a:t>は </a:t>
            </a:r>
            <a:r>
              <a:rPr kumimoji="1" lang="en-US" altLang="ja-JP" dirty="0"/>
              <a:t>123 </a:t>
            </a:r>
            <a:r>
              <a:rPr kumimoji="1" lang="ja-JP" altLang="en-US" dirty="0"/>
              <a:t>という整数</a:t>
            </a:r>
            <a:endParaRPr kumimoji="1" lang="en-US" altLang="ja-JP" dirty="0"/>
          </a:p>
          <a:p>
            <a:pPr marL="0" indent="0">
              <a:buFont typeface="Wingdings" panose="05000000000000000000" pitchFamily="2" charset="2"/>
              <a:buNone/>
            </a:pPr>
            <a:r>
              <a:rPr kumimoji="1" lang="en-US" altLang="ja-JP" dirty="0"/>
              <a:t>) </a:t>
            </a:r>
            <a:r>
              <a:rPr kumimoji="1" lang="ja-JP" altLang="en-US" dirty="0"/>
              <a:t>は右括弧</a:t>
            </a:r>
            <a:endParaRPr kumimoji="1" lang="en-US" altLang="ja-JP" dirty="0"/>
          </a:p>
          <a:p>
            <a:pPr marL="0" indent="0">
              <a:buFont typeface="Wingdings" panose="05000000000000000000" pitchFamily="2" charset="2"/>
              <a:buNone/>
            </a:pPr>
            <a:r>
              <a:rPr kumimoji="1" lang="en-US" altLang="ja-JP" dirty="0"/>
              <a:t>o u t p u t </a:t>
            </a:r>
            <a:r>
              <a:rPr kumimoji="1" lang="ja-JP" altLang="en-US" dirty="0"/>
              <a:t>は </a:t>
            </a:r>
            <a:r>
              <a:rPr kumimoji="1" lang="en-US" altLang="ja-JP" dirty="0"/>
              <a:t>output</a:t>
            </a:r>
          </a:p>
          <a:p>
            <a:pPr marL="0" indent="0">
              <a:buFont typeface="Wingdings" panose="05000000000000000000" pitchFamily="2" charset="2"/>
              <a:buNone/>
            </a:pPr>
            <a:r>
              <a:rPr kumimoji="1" lang="en-US" altLang="ja-JP" dirty="0"/>
              <a:t>( </a:t>
            </a:r>
            <a:r>
              <a:rPr kumimoji="1" lang="ja-JP" altLang="en-US" dirty="0"/>
              <a:t>は左括弧</a:t>
            </a:r>
            <a:endParaRPr kumimoji="1" lang="en-US" altLang="ja-JP" dirty="0"/>
          </a:p>
          <a:p>
            <a:pPr marL="0" indent="0">
              <a:buFont typeface="Wingdings" panose="05000000000000000000" pitchFamily="2" charset="2"/>
              <a:buNone/>
            </a:pPr>
            <a:r>
              <a:rPr kumimoji="1" lang="en-US" altLang="ja-JP" dirty="0"/>
              <a:t>‘ 1 ‘ </a:t>
            </a:r>
            <a:r>
              <a:rPr kumimoji="1" lang="ja-JP" altLang="en-US" dirty="0"/>
              <a:t>は </a:t>
            </a:r>
            <a:r>
              <a:rPr kumimoji="1" lang="en-US" altLang="ja-JP" dirty="0"/>
              <a:t>‘1’ </a:t>
            </a:r>
            <a:r>
              <a:rPr kumimoji="1" lang="ja-JP" altLang="en-US" dirty="0"/>
              <a:t>という文字</a:t>
            </a:r>
            <a:endParaRPr kumimoji="1" lang="en-US" altLang="ja-JP" dirty="0"/>
          </a:p>
          <a:p>
            <a:pPr marL="0" indent="0">
              <a:buFont typeface="Wingdings" panose="05000000000000000000" pitchFamily="2" charset="2"/>
              <a:buNone/>
            </a:pPr>
            <a:r>
              <a:rPr kumimoji="1" lang="en-US" altLang="ja-JP" dirty="0"/>
              <a:t>) </a:t>
            </a:r>
            <a:r>
              <a:rPr kumimoji="1" lang="ja-JP" altLang="en-US" dirty="0"/>
              <a:t>は右括弧</a:t>
            </a:r>
            <a:endParaRPr kumimoji="1" lang="en-US" altLang="ja-JP" dirty="0"/>
          </a:p>
          <a:p>
            <a:pPr marL="0" indent="0">
              <a:buFont typeface="Wingdings" panose="05000000000000000000" pitchFamily="2" charset="2"/>
              <a:buNone/>
            </a:pPr>
            <a:r>
              <a:rPr kumimoji="1" lang="en-US" altLang="ja-JP" dirty="0"/>
              <a:t>; </a:t>
            </a:r>
            <a:r>
              <a:rPr kumimoji="1" lang="ja-JP" altLang="en-US" dirty="0"/>
              <a:t>は </a:t>
            </a:r>
            <a:r>
              <a:rPr kumimoji="1" lang="en-US" altLang="ja-JP" dirty="0"/>
              <a:t>; </a:t>
            </a:r>
            <a:r>
              <a:rPr kumimoji="1" lang="ja-JP" altLang="en-US" dirty="0"/>
              <a:t>として区切ります。</a:t>
            </a:r>
            <a:endParaRPr kumimoji="1" lang="en-US" altLang="ja-JP" dirty="0"/>
          </a:p>
          <a:p>
            <a:pPr marL="0" indent="0">
              <a:buFont typeface="Wingdings" panose="05000000000000000000" pitchFamily="2" charset="2"/>
              <a:buNone/>
            </a:pPr>
            <a:r>
              <a:rPr kumimoji="1" lang="ja-JP" altLang="en-US" dirty="0"/>
              <a:t>さて、今回は </a:t>
            </a:r>
            <a:r>
              <a:rPr kumimoji="1" lang="en-US" altLang="ja-JP" dirty="0" err="1"/>
              <a:t>ans</a:t>
            </a:r>
            <a:r>
              <a:rPr kumimoji="1" lang="en-US" altLang="ja-JP" dirty="0"/>
              <a:t> </a:t>
            </a:r>
            <a:r>
              <a:rPr kumimoji="1" lang="ja-JP" altLang="en-US" dirty="0"/>
              <a:t>が変数名として区切りました。</a:t>
            </a:r>
            <a:endParaRPr kumimoji="1" lang="en-US" altLang="ja-JP" dirty="0"/>
          </a:p>
          <a:p>
            <a:pPr marL="0" indent="0">
              <a:buFont typeface="Wingdings" panose="05000000000000000000" pitchFamily="2" charset="2"/>
              <a:buNone/>
            </a:pPr>
            <a:r>
              <a:rPr kumimoji="1" lang="ja-JP" altLang="en-US" dirty="0"/>
              <a:t>では、変数名が </a:t>
            </a:r>
            <a:r>
              <a:rPr kumimoji="1" lang="en-US" altLang="ja-JP" dirty="0" err="1"/>
              <a:t>ans</a:t>
            </a:r>
            <a:r>
              <a:rPr kumimoji="1" lang="en-US" altLang="ja-JP" dirty="0"/>
              <a:t> </a:t>
            </a:r>
            <a:r>
              <a:rPr kumimoji="1" lang="ja-JP" altLang="en-US" dirty="0"/>
              <a:t>で終わるとどうやって判定したらいいのでしょう？</a:t>
            </a:r>
            <a:endParaRPr kumimoji="1" lang="en-US" altLang="ja-JP" dirty="0"/>
          </a:p>
          <a:p>
            <a:pPr marL="0" indent="0">
              <a:buFont typeface="Wingdings" panose="05000000000000000000" pitchFamily="2" charset="2"/>
              <a:buNone/>
            </a:pPr>
            <a:r>
              <a:rPr kumimoji="1" lang="ja-JP" altLang="en-US" dirty="0"/>
              <a:t>もしかしたら、</a:t>
            </a:r>
            <a:r>
              <a:rPr kumimoji="1" lang="en-US" altLang="ja-JP" dirty="0" err="1"/>
              <a:t>ans</a:t>
            </a:r>
            <a:r>
              <a:rPr kumimoji="1" lang="en-US" altLang="ja-JP" dirty="0"/>
              <a:t> </a:t>
            </a:r>
            <a:r>
              <a:rPr kumimoji="1" lang="ja-JP" altLang="en-US" dirty="0"/>
              <a:t>は </a:t>
            </a:r>
            <a:r>
              <a:rPr kumimoji="1" lang="en-US" altLang="ja-JP" dirty="0"/>
              <a:t>answer </a:t>
            </a:r>
            <a:r>
              <a:rPr kumimoji="1" lang="ja-JP" altLang="en-US" dirty="0"/>
              <a:t>という変数名の一部かもしれません。</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29</a:t>
            </a:fld>
            <a:endParaRPr kumimoji="1" lang="ja-JP" altLang="en-US"/>
          </a:p>
        </p:txBody>
      </p:sp>
    </p:spTree>
    <p:extLst>
      <p:ext uri="{BB962C8B-B14F-4D97-AF65-F5344CB8AC3E}">
        <p14:creationId xmlns:p14="http://schemas.microsoft.com/office/powerpoint/2010/main" val="1230404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今まで何度も出ていますが、皆さんが情報システムプロジェクト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K21</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a:t>output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コード生成系が対応するアセンブリコードを出力します。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a:t>
            </a:fld>
            <a:endParaRPr kumimoji="1" lang="ja-JP" altLang="en-US"/>
          </a:p>
        </p:txBody>
      </p:sp>
    </p:spTree>
    <p:extLst>
      <p:ext uri="{BB962C8B-B14F-4D97-AF65-F5344CB8AC3E}">
        <p14:creationId xmlns:p14="http://schemas.microsoft.com/office/powerpoint/2010/main" val="33527721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変数名の定義は、</a:t>
            </a:r>
            <a:r>
              <a:rPr kumimoji="1" lang="en-US" altLang="ja-JP" dirty="0"/>
              <a:t>1</a:t>
            </a:r>
            <a:r>
              <a:rPr kumimoji="1" lang="ja-JP" altLang="en-US" dirty="0"/>
              <a:t>文字目が英字で、その後に英数字が</a:t>
            </a:r>
            <a:r>
              <a:rPr kumimoji="1" lang="en-US" altLang="ja-JP" dirty="0"/>
              <a:t>0</a:t>
            </a:r>
            <a:r>
              <a:rPr kumimoji="1" lang="ja-JP" altLang="en-US" dirty="0"/>
              <a:t>個以上続きます。</a:t>
            </a:r>
            <a:endParaRPr kumimoji="1" lang="en-US" altLang="ja-JP" dirty="0"/>
          </a:p>
          <a:p>
            <a:r>
              <a:rPr kumimoji="1" lang="ja-JP" altLang="en-US" dirty="0"/>
              <a:t>変数の長さに制限はありませんので、英数字が来る限りループします。</a:t>
            </a:r>
            <a:endParaRPr kumimoji="1" lang="en-US" altLang="ja-JP" dirty="0"/>
          </a:p>
          <a:p>
            <a:r>
              <a:rPr kumimoji="1" lang="ja-JP" altLang="en-US" dirty="0"/>
              <a:t>例えばこのように、非常に長い変数名もあり得ます。</a:t>
            </a:r>
            <a:endParaRPr kumimoji="1" lang="en-US" altLang="ja-JP" dirty="0"/>
          </a:p>
          <a:p>
            <a:r>
              <a:rPr kumimoji="1" lang="ja-JP" altLang="en-US" dirty="0"/>
              <a:t>ループから出るのは英数字以外が来た時です。</a:t>
            </a:r>
            <a:endParaRPr kumimoji="1" lang="en-US" altLang="ja-JP" dirty="0"/>
          </a:p>
          <a:p>
            <a:r>
              <a:rPr kumimoji="1" lang="en-US" altLang="ja-JP" dirty="0"/>
              <a:t>= </a:t>
            </a:r>
            <a:r>
              <a:rPr kumimoji="1" lang="ja-JP" altLang="en-US" dirty="0"/>
              <a:t>という英数字以外の記号が来ましたので、変数名 </a:t>
            </a:r>
            <a:r>
              <a:rPr kumimoji="1" lang="en-US" altLang="ja-JP" dirty="0"/>
              <a:t>youAre20YearsOld </a:t>
            </a:r>
            <a:r>
              <a:rPr kumimoji="1" lang="ja-JP" altLang="en-US" dirty="0"/>
              <a:t>と識別できます。</a:t>
            </a:r>
            <a:endParaRPr kumimoji="1" lang="en-US" altLang="ja-JP" dirty="0"/>
          </a:p>
          <a:p>
            <a:r>
              <a:rPr kumimoji="1" lang="ja-JP" altLang="en-US" dirty="0"/>
              <a:t>それでは、最後に読んだ </a:t>
            </a:r>
            <a:r>
              <a:rPr kumimoji="1" lang="en-US" altLang="ja-JP" dirty="0"/>
              <a:t>= </a:t>
            </a:r>
            <a:r>
              <a:rPr kumimoji="1" lang="ja-JP" altLang="en-US" dirty="0"/>
              <a:t>は何でしょう？</a:t>
            </a:r>
            <a:endParaRPr kumimoji="1" lang="en-US" altLang="ja-JP" dirty="0"/>
          </a:p>
          <a:p>
            <a:r>
              <a:rPr kumimoji="1" lang="ja-JP" altLang="en-US" dirty="0"/>
              <a:t>これは 次のトークンの一部です。</a:t>
            </a:r>
            <a:endParaRPr kumimoji="1" lang="en-US" altLang="ja-JP" dirty="0"/>
          </a:p>
          <a:p>
            <a:r>
              <a:rPr kumimoji="1" lang="ja-JP" altLang="en-US" dirty="0"/>
              <a:t>次のトークンの識別のためには、</a:t>
            </a:r>
            <a:r>
              <a:rPr kumimoji="1" lang="en-US" altLang="ja-JP" dirty="0"/>
              <a:t>= </a:t>
            </a:r>
            <a:r>
              <a:rPr kumimoji="1" lang="ja-JP" altLang="en-US" dirty="0"/>
              <a:t>を再度読む必要があります。</a:t>
            </a:r>
            <a:endParaRPr kumimoji="1" lang="en-US" altLang="ja-JP" dirty="0"/>
          </a:p>
          <a:p>
            <a:r>
              <a:rPr kumimoji="1" lang="ja-JP" altLang="en-US" dirty="0"/>
              <a:t>しかし、トークンの読み出しに、</a:t>
            </a:r>
            <a:r>
              <a:rPr kumimoji="1" lang="en-US" altLang="ja-JP" dirty="0" err="1"/>
              <a:t>nexrChar</a:t>
            </a:r>
            <a:r>
              <a:rPr kumimoji="1" lang="en-US" altLang="ja-JP" dirty="0"/>
              <a:t>() </a:t>
            </a:r>
            <a:r>
              <a:rPr kumimoji="1" lang="ja-JP" altLang="en-US" dirty="0"/>
              <a:t>メソッドを使ってしまうと、</a:t>
            </a:r>
            <a:r>
              <a:rPr kumimoji="1" lang="en-US" altLang="ja-JP" dirty="0"/>
              <a:t>1</a:t>
            </a:r>
            <a:r>
              <a:rPr kumimoji="1" lang="ja-JP" altLang="en-US" dirty="0"/>
              <a:t>文字読み進めてしまいますので、</a:t>
            </a:r>
            <a:endParaRPr kumimoji="1" lang="en-US" altLang="ja-JP" dirty="0"/>
          </a:p>
          <a:p>
            <a:r>
              <a:rPr kumimoji="1" lang="ja-JP" altLang="en-US" dirty="0"/>
              <a:t>次のトークンでは </a:t>
            </a:r>
            <a:r>
              <a:rPr kumimoji="1" lang="en-US" altLang="ja-JP" dirty="0"/>
              <a:t>= </a:t>
            </a:r>
            <a:r>
              <a:rPr kumimoji="1" lang="ja-JP" altLang="en-US" dirty="0"/>
              <a:t>が読み飛ばされてしまします。</a:t>
            </a:r>
            <a:endParaRPr kumimoji="1" lang="en-US" altLang="ja-JP" dirty="0"/>
          </a:p>
          <a:p>
            <a:r>
              <a:rPr kumimoji="1" lang="ja-JP" altLang="en-US" dirty="0"/>
              <a:t>そこで、</a:t>
            </a:r>
            <a:r>
              <a:rPr kumimoji="1" lang="en-US" altLang="ja-JP" dirty="0"/>
              <a:t>1</a:t>
            </a:r>
            <a:r>
              <a:rPr kumimoji="1" lang="ja-JP" altLang="en-US" dirty="0"/>
              <a:t>文字読み進めるのではなく、</a:t>
            </a:r>
            <a:r>
              <a:rPr kumimoji="1" lang="en-US" altLang="ja-JP" dirty="0"/>
              <a:t>1</a:t>
            </a:r>
            <a:r>
              <a:rPr kumimoji="1" lang="ja-JP" altLang="en-US" dirty="0"/>
              <a:t>文字先読みを行います。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30</a:t>
            </a:fld>
            <a:endParaRPr kumimoji="1" lang="ja-JP" altLang="en-US"/>
          </a:p>
        </p:txBody>
      </p:sp>
    </p:spTree>
    <p:extLst>
      <p:ext uri="{BB962C8B-B14F-4D97-AF65-F5344CB8AC3E}">
        <p14:creationId xmlns:p14="http://schemas.microsoft.com/office/powerpoint/2010/main" val="9495701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先読み </a:t>
            </a:r>
            <a:r>
              <a:rPr kumimoji="1" lang="en-US" altLang="ja-JP" dirty="0"/>
              <a:t>lookahead </a:t>
            </a:r>
            <a:r>
              <a:rPr kumimoji="1" lang="ja-JP" altLang="en-US" dirty="0"/>
              <a:t>とは、トークンが終了するか否かを何文字か先の文字を読んで判定することです。</a:t>
            </a:r>
            <a:endParaRPr kumimoji="1" lang="en-US" altLang="ja-JP" dirty="0"/>
          </a:p>
          <a:p>
            <a:r>
              <a:rPr kumimoji="1" lang="ja-JP" altLang="en-US" dirty="0"/>
              <a:t>例えば、</a:t>
            </a:r>
            <a:r>
              <a:rPr kumimoji="1" lang="en-US" altLang="ja-JP" dirty="0"/>
              <a:t>1</a:t>
            </a:r>
            <a:r>
              <a:rPr kumimoji="1" lang="ja-JP" altLang="en-US" dirty="0"/>
              <a:t>文字目が </a:t>
            </a:r>
            <a:r>
              <a:rPr kumimoji="1" lang="en-US" altLang="ja-JP" dirty="0"/>
              <a:t>= </a:t>
            </a:r>
            <a:r>
              <a:rPr kumimoji="1" lang="ja-JP" altLang="en-US" dirty="0"/>
              <a:t>だったとします。</a:t>
            </a:r>
            <a:endParaRPr kumimoji="1" lang="en-US" altLang="ja-JP" dirty="0"/>
          </a:p>
          <a:p>
            <a:r>
              <a:rPr kumimoji="1" lang="ja-JP" altLang="en-US" dirty="0"/>
              <a:t>もし、</a:t>
            </a:r>
            <a:r>
              <a:rPr kumimoji="1" lang="en-US" altLang="ja-JP" dirty="0"/>
              <a:t>2</a:t>
            </a:r>
            <a:r>
              <a:rPr kumimoji="1" lang="ja-JP" altLang="en-US" dirty="0"/>
              <a:t>文字目も </a:t>
            </a:r>
            <a:r>
              <a:rPr kumimoji="1" lang="en-US" altLang="ja-JP" dirty="0"/>
              <a:t>= </a:t>
            </a:r>
            <a:r>
              <a:rPr kumimoji="1" lang="ja-JP" altLang="en-US" dirty="0"/>
              <a:t>ならば、 </a:t>
            </a:r>
            <a:r>
              <a:rPr kumimoji="1" lang="en-US" altLang="ja-JP" dirty="0"/>
              <a:t>== </a:t>
            </a:r>
            <a:r>
              <a:rPr kumimoji="1" lang="ja-JP" altLang="en-US" dirty="0"/>
              <a:t>というトークンです。</a:t>
            </a:r>
            <a:endParaRPr kumimoji="1" lang="en-US" altLang="ja-JP" dirty="0"/>
          </a:p>
          <a:p>
            <a:r>
              <a:rPr kumimoji="1" lang="en-US" altLang="ja-JP" dirty="0"/>
              <a:t>2</a:t>
            </a:r>
            <a:r>
              <a:rPr kumimoji="1" lang="ja-JP" altLang="en-US" dirty="0"/>
              <a:t>文字目がそれ以外なら、</a:t>
            </a:r>
            <a:r>
              <a:rPr kumimoji="1" lang="en-US" altLang="ja-JP" dirty="0"/>
              <a:t>= </a:t>
            </a:r>
            <a:r>
              <a:rPr kumimoji="1" lang="ja-JP" altLang="en-US" dirty="0"/>
              <a:t>単独のトークンです。</a:t>
            </a:r>
            <a:endParaRPr kumimoji="1" lang="en-US" altLang="ja-JP" dirty="0"/>
          </a:p>
          <a:p>
            <a:r>
              <a:rPr kumimoji="1" lang="ja-JP" altLang="en-US" dirty="0"/>
              <a:t>そこで、</a:t>
            </a:r>
            <a:r>
              <a:rPr kumimoji="1" lang="en-US" altLang="ja-JP" dirty="0"/>
              <a:t>1</a:t>
            </a:r>
            <a:r>
              <a:rPr kumimoji="1" lang="ja-JP" altLang="en-US" dirty="0"/>
              <a:t>文字目の </a:t>
            </a:r>
            <a:r>
              <a:rPr kumimoji="1" lang="en-US" altLang="ja-JP" dirty="0"/>
              <a:t>= </a:t>
            </a:r>
            <a:r>
              <a:rPr kumimoji="1" lang="ja-JP" altLang="en-US" dirty="0"/>
              <a:t>を読んだときに、次の文字が </a:t>
            </a:r>
            <a:r>
              <a:rPr kumimoji="1" lang="en-US" altLang="ja-JP" dirty="0"/>
              <a:t>= </a:t>
            </a:r>
            <a:r>
              <a:rPr kumimoji="1" lang="ja-JP" altLang="en-US" dirty="0"/>
              <a:t>かどうがを先読みします。</a:t>
            </a:r>
            <a:endParaRPr kumimoji="1" lang="en-US" altLang="ja-JP" dirty="0"/>
          </a:p>
          <a:p>
            <a:r>
              <a:rPr kumimoji="1" lang="ja-JP" altLang="en-US" dirty="0"/>
              <a:t>先読みして、</a:t>
            </a:r>
            <a:r>
              <a:rPr kumimoji="1" lang="en-US" altLang="ja-JP" dirty="0"/>
              <a:t>= </a:t>
            </a:r>
            <a:r>
              <a:rPr kumimoji="1" lang="ja-JP" altLang="en-US" dirty="0"/>
              <a:t>以外ならば </a:t>
            </a:r>
            <a:r>
              <a:rPr kumimoji="1" lang="en-US" altLang="ja-JP" dirty="0"/>
              <a:t>= </a:t>
            </a:r>
            <a:r>
              <a:rPr kumimoji="1" lang="ja-JP" altLang="en-US" dirty="0"/>
              <a:t>確定、</a:t>
            </a:r>
            <a:r>
              <a:rPr kumimoji="1" lang="en-US" altLang="ja-JP" dirty="0"/>
              <a:t>= </a:t>
            </a:r>
            <a:r>
              <a:rPr kumimoji="1" lang="ja-JP" altLang="en-US" dirty="0"/>
              <a:t>ならば矢印を進んで </a:t>
            </a:r>
            <a:r>
              <a:rPr kumimoji="1" lang="en-US" altLang="ja-JP" dirty="0"/>
              <a:t>== </a:t>
            </a:r>
            <a:r>
              <a:rPr kumimoji="1" lang="ja-JP" altLang="en-US" dirty="0"/>
              <a:t>になります。</a:t>
            </a:r>
            <a:endParaRPr kumimoji="1" lang="en-US" altLang="ja-JP" dirty="0"/>
          </a:p>
          <a:p>
            <a:r>
              <a:rPr kumimoji="1" lang="en-US" altLang="ja-JP" dirty="0"/>
              <a:t>== </a:t>
            </a:r>
            <a:r>
              <a:rPr kumimoji="1" lang="ja-JP" altLang="en-US" dirty="0"/>
              <a:t>からさらに出ていく矢印はありませんので、</a:t>
            </a:r>
            <a:r>
              <a:rPr kumimoji="1" lang="en-US" altLang="ja-JP" dirty="0"/>
              <a:t>== </a:t>
            </a:r>
            <a:r>
              <a:rPr kumimoji="1" lang="ja-JP" altLang="en-US" dirty="0"/>
              <a:t>まで読めばそれ以上は先読みせずに </a:t>
            </a:r>
            <a:r>
              <a:rPr kumimoji="1" lang="en-US" altLang="ja-JP" dirty="0"/>
              <a:t>== </a:t>
            </a:r>
            <a:r>
              <a:rPr kumimoji="1" lang="ja-JP" altLang="en-US" dirty="0"/>
              <a:t>確定です。</a:t>
            </a:r>
            <a:endParaRPr kumimoji="1" lang="en-US" altLang="ja-JP" dirty="0"/>
          </a:p>
          <a:p>
            <a:r>
              <a:rPr kumimoji="1" lang="ja-JP" altLang="en-US" dirty="0"/>
              <a:t>このように、先の文字を読むことで、トークンを判定できます。</a:t>
            </a:r>
            <a:endParaRPr kumimoji="1" lang="en-US" altLang="ja-JP" dirty="0"/>
          </a:p>
          <a:p>
            <a:r>
              <a:rPr kumimoji="1" lang="ja-JP" altLang="en-US" dirty="0"/>
              <a:t>多くの言語では、</a:t>
            </a:r>
            <a:r>
              <a:rPr kumimoji="1" lang="en-US" altLang="ja-JP" dirty="0"/>
              <a:t>1</a:t>
            </a:r>
            <a:r>
              <a:rPr kumimoji="1" lang="ja-JP" altLang="en-US" dirty="0"/>
              <a:t>文字先読みすればトークンを判定できるように作られています。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31</a:t>
            </a:fld>
            <a:endParaRPr kumimoji="1" lang="ja-JP" altLang="en-US"/>
          </a:p>
        </p:txBody>
      </p:sp>
    </p:spTree>
    <p:extLst>
      <p:ext uri="{BB962C8B-B14F-4D97-AF65-F5344CB8AC3E}">
        <p14:creationId xmlns:p14="http://schemas.microsoft.com/office/powerpoint/2010/main" val="39296217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 C, Pascal </a:t>
            </a:r>
            <a:r>
              <a:rPr kumimoji="1" lang="ja-JP" altLang="en-US" dirty="0"/>
              <a:t>等の多くの言語では</a:t>
            </a:r>
            <a:r>
              <a:rPr kumimoji="1" lang="en-US" altLang="ja-JP" dirty="0"/>
              <a:t>1</a:t>
            </a:r>
            <a:r>
              <a:rPr kumimoji="1" lang="ja-JP" altLang="en-US" dirty="0"/>
              <a:t>文字先読みすればトークンを識別可能です。</a:t>
            </a:r>
            <a:endParaRPr kumimoji="1" lang="en-US" altLang="ja-JP" dirty="0"/>
          </a:p>
          <a:p>
            <a:r>
              <a:rPr kumimoji="1" lang="ja-JP" altLang="en-US" dirty="0"/>
              <a:t>しかし世の中には、より多くの文字を読まないと識別不可能な言語もあります。</a:t>
            </a:r>
            <a:endParaRPr kumimoji="1" lang="en-US" altLang="ja-JP" dirty="0"/>
          </a:p>
          <a:p>
            <a:r>
              <a:rPr kumimoji="1" lang="ja-JP" altLang="en-US" dirty="0"/>
              <a:t>例えば </a:t>
            </a:r>
            <a:r>
              <a:rPr kumimoji="1" lang="en-US" altLang="ja-JP" dirty="0"/>
              <a:t>FORTRAN </a:t>
            </a:r>
            <a:r>
              <a:rPr kumimoji="1" lang="ja-JP" altLang="en-US" dirty="0"/>
              <a:t>という言語では、無限に先読みが必要になる可能性があります。</a:t>
            </a:r>
            <a:endParaRPr kumimoji="1" lang="en-US" altLang="ja-JP" dirty="0"/>
          </a:p>
          <a:p>
            <a:r>
              <a:rPr kumimoji="1" lang="en-US" altLang="ja-JP" dirty="0"/>
              <a:t>FORTRAN </a:t>
            </a:r>
            <a:r>
              <a:rPr kumimoji="1" lang="ja-JP" altLang="en-US" dirty="0"/>
              <a:t>で </a:t>
            </a:r>
            <a:r>
              <a:rPr kumimoji="1" lang="en-US" altLang="ja-JP" dirty="0"/>
              <a:t>DO I=1,20 </a:t>
            </a:r>
            <a:r>
              <a:rPr kumimoji="1" lang="ja-JP" altLang="en-US" dirty="0"/>
              <a:t>というプログラムと、 </a:t>
            </a:r>
            <a:r>
              <a:rPr kumimoji="1" lang="en-US" altLang="ja-JP" dirty="0"/>
              <a:t>DO I = 1.20 </a:t>
            </a:r>
            <a:r>
              <a:rPr kumimoji="1" lang="ja-JP" altLang="en-US" dirty="0"/>
              <a:t>というプログラムを書いたとしましょう。</a:t>
            </a:r>
            <a:endParaRPr kumimoji="1" lang="en-US" altLang="ja-JP" dirty="0"/>
          </a:p>
          <a:p>
            <a:r>
              <a:rPr kumimoji="1" lang="ja-JP" altLang="en-US" dirty="0"/>
              <a:t>一見同じに見えますが、上はコンマ、下はピリオドを使っています。</a:t>
            </a:r>
            <a:endParaRPr kumimoji="1" lang="en-US" altLang="ja-JP" dirty="0"/>
          </a:p>
          <a:p>
            <a:r>
              <a:rPr kumimoji="1" lang="ja-JP" altLang="en-US" dirty="0"/>
              <a:t>コンマを使うと、予約語 </a:t>
            </a:r>
            <a:r>
              <a:rPr kumimoji="1" lang="en-US" altLang="ja-JP" dirty="0"/>
              <a:t>DO </a:t>
            </a:r>
            <a:r>
              <a:rPr kumimoji="1" lang="ja-JP" altLang="en-US" dirty="0"/>
              <a:t>変数名 </a:t>
            </a:r>
            <a:r>
              <a:rPr kumimoji="1" lang="en-US" altLang="ja-JP" dirty="0"/>
              <a:t>I = 1 , 20 </a:t>
            </a:r>
            <a:r>
              <a:rPr kumimoji="1" lang="ja-JP" altLang="en-US" dirty="0"/>
              <a:t>と判定されます。</a:t>
            </a:r>
            <a:endParaRPr kumimoji="1" lang="en-US" altLang="ja-JP" dirty="0"/>
          </a:p>
          <a:p>
            <a:r>
              <a:rPr kumimoji="1" lang="ja-JP" altLang="en-US" dirty="0"/>
              <a:t>一方 ピリオドを使うと、 変数名 </a:t>
            </a:r>
            <a:r>
              <a:rPr kumimoji="1" lang="en-US" altLang="ja-JP" dirty="0"/>
              <a:t>DOI = 1.20 </a:t>
            </a:r>
            <a:r>
              <a:rPr kumimoji="1" lang="ja-JP" altLang="en-US" dirty="0"/>
              <a:t>と判定されます。</a:t>
            </a:r>
            <a:endParaRPr kumimoji="1" lang="en-US" altLang="ja-JP" dirty="0"/>
          </a:p>
          <a:p>
            <a:r>
              <a:rPr kumimoji="1" lang="ja-JP" altLang="en-US" dirty="0"/>
              <a:t>ですので、この場合は、</a:t>
            </a:r>
            <a:r>
              <a:rPr kumimoji="1" lang="en-US" altLang="ja-JP" dirty="0"/>
              <a:t>, . </a:t>
            </a:r>
            <a:r>
              <a:rPr kumimoji="1" lang="ja-JP" altLang="en-US" dirty="0"/>
              <a:t>まで読まないと </a:t>
            </a:r>
            <a:r>
              <a:rPr kumimoji="1" lang="en-US" altLang="ja-JP" dirty="0"/>
              <a:t>DO </a:t>
            </a:r>
            <a:r>
              <a:rPr kumimoji="1" lang="ja-JP" altLang="en-US" dirty="0"/>
              <a:t>と </a:t>
            </a:r>
            <a:r>
              <a:rPr kumimoji="1" lang="en-US" altLang="ja-JP" dirty="0"/>
              <a:t>DOI </a:t>
            </a:r>
            <a:r>
              <a:rPr kumimoji="1" lang="ja-JP" altLang="en-US" dirty="0"/>
              <a:t>を識別できません。</a:t>
            </a:r>
            <a:endParaRPr kumimoji="1" lang="en-US" altLang="ja-JP" dirty="0"/>
          </a:p>
          <a:p>
            <a:r>
              <a:rPr kumimoji="1" lang="ja-JP" altLang="en-US" dirty="0"/>
              <a:t>情報システムプロジェクトで用いる</a:t>
            </a:r>
            <a:r>
              <a:rPr kumimoji="1" lang="en-US" altLang="ja-JP" dirty="0"/>
              <a:t>K20</a:t>
            </a:r>
            <a:r>
              <a:rPr kumimoji="1" lang="ja-JP" altLang="en-US" dirty="0"/>
              <a:t>言語は、</a:t>
            </a:r>
            <a:r>
              <a:rPr kumimoji="1" lang="en-US" altLang="ja-JP" dirty="0"/>
              <a:t>1</a:t>
            </a:r>
            <a:r>
              <a:rPr kumimoji="1" lang="ja-JP" altLang="en-US" dirty="0"/>
              <a:t>文字先読みすれば判定できるように作られています。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32</a:t>
            </a:fld>
            <a:endParaRPr kumimoji="1" lang="ja-JP" altLang="en-US"/>
          </a:p>
        </p:txBody>
      </p:sp>
    </p:spTree>
    <p:extLst>
      <p:ext uri="{BB962C8B-B14F-4D97-AF65-F5344CB8AC3E}">
        <p14:creationId xmlns:p14="http://schemas.microsoft.com/office/powerpoint/2010/main" val="41741574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文字目が </a:t>
            </a:r>
            <a:r>
              <a:rPr kumimoji="1" lang="en-US" altLang="ja-JP" dirty="0"/>
              <a:t>&lt; </a:t>
            </a:r>
            <a:r>
              <a:rPr kumimoji="1" lang="ja-JP" altLang="en-US" dirty="0"/>
              <a:t>だったとします。</a:t>
            </a:r>
            <a:endParaRPr kumimoji="1" lang="en-US" altLang="ja-JP" dirty="0"/>
          </a:p>
          <a:p>
            <a:r>
              <a:rPr kumimoji="1" lang="ja-JP" altLang="en-US" dirty="0"/>
              <a:t>ここで先読みして</a:t>
            </a:r>
            <a:r>
              <a:rPr kumimoji="1" lang="en-US" altLang="ja-JP" dirty="0"/>
              <a:t>2</a:t>
            </a:r>
            <a:r>
              <a:rPr kumimoji="1" lang="ja-JP" altLang="en-US" dirty="0"/>
              <a:t>文字目 </a:t>
            </a:r>
            <a:r>
              <a:rPr kumimoji="1" lang="en-US" altLang="ja-JP" dirty="0"/>
              <a:t>= </a:t>
            </a:r>
            <a:r>
              <a:rPr kumimoji="1" lang="ja-JP" altLang="en-US" dirty="0"/>
              <a:t>以外であれば </a:t>
            </a:r>
            <a:r>
              <a:rPr kumimoji="1" lang="en-US" altLang="ja-JP" dirty="0"/>
              <a:t>&lt; </a:t>
            </a:r>
            <a:r>
              <a:rPr kumimoji="1" lang="ja-JP" altLang="en-US" dirty="0"/>
              <a:t>が確定します。</a:t>
            </a:r>
            <a:endParaRPr kumimoji="1" lang="en-US" altLang="ja-JP" dirty="0"/>
          </a:p>
          <a:p>
            <a:r>
              <a:rPr kumimoji="1" lang="ja-JP" altLang="en-US" dirty="0"/>
              <a:t>先読みした</a:t>
            </a:r>
            <a:r>
              <a:rPr kumimoji="1" lang="en-US" altLang="ja-JP" dirty="0"/>
              <a:t>2</a:t>
            </a:r>
            <a:r>
              <a:rPr kumimoji="1" lang="ja-JP" altLang="en-US" dirty="0"/>
              <a:t>文字目が </a:t>
            </a:r>
            <a:r>
              <a:rPr kumimoji="1" lang="en-US" altLang="ja-JP" dirty="0"/>
              <a:t>= </a:t>
            </a:r>
            <a:r>
              <a:rPr kumimoji="1" lang="ja-JP" altLang="en-US" dirty="0"/>
              <a:t>であれば改めて読み込み </a:t>
            </a:r>
            <a:r>
              <a:rPr kumimoji="1" lang="en-US" altLang="ja-JP" dirty="0"/>
              <a:t>&lt;= </a:t>
            </a:r>
            <a:r>
              <a:rPr kumimoji="1" lang="ja-JP" altLang="en-US" dirty="0"/>
              <a:t>というトークンになります。</a:t>
            </a:r>
            <a:endParaRPr kumimoji="1" lang="en-US" altLang="ja-JP" dirty="0"/>
          </a:p>
          <a:p>
            <a:r>
              <a:rPr kumimoji="1" lang="en-US" altLang="ja-JP" dirty="0"/>
              <a:t>1</a:t>
            </a:r>
            <a:r>
              <a:rPr kumimoji="1" lang="ja-JP" altLang="en-US" dirty="0"/>
              <a:t>文字目が整数の場合は、先読みして、数字以外であれば整数が確定します。</a:t>
            </a:r>
            <a:endParaRPr kumimoji="1" lang="en-US" altLang="ja-JP" dirty="0"/>
          </a:p>
          <a:p>
            <a:r>
              <a:rPr kumimoji="1" lang="ja-JP" altLang="en-US" dirty="0"/>
              <a:t>数字であれば、改めてその数字を読み、再び先読みします。</a:t>
            </a:r>
            <a:endParaRPr kumimoji="1" lang="en-US" altLang="ja-JP" dirty="0"/>
          </a:p>
          <a:p>
            <a:r>
              <a:rPr kumimoji="1" lang="en-US" altLang="ja-JP" dirty="0"/>
              <a:t>1</a:t>
            </a:r>
            <a:r>
              <a:rPr kumimoji="1" lang="ja-JP" altLang="en-US" dirty="0"/>
              <a:t>文字目が英字の場合も同様です。</a:t>
            </a:r>
            <a:endParaRPr kumimoji="1" lang="en-US" altLang="ja-JP" dirty="0"/>
          </a:p>
          <a:p>
            <a:r>
              <a:rPr kumimoji="1" lang="ja-JP" altLang="en-US" dirty="0"/>
              <a:t>先読みして英数字以外が来れば名前が確定します。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33</a:t>
            </a:fld>
            <a:endParaRPr kumimoji="1" lang="ja-JP" altLang="en-US"/>
          </a:p>
        </p:txBody>
      </p:sp>
    </p:spTree>
    <p:extLst>
      <p:ext uri="{BB962C8B-B14F-4D97-AF65-F5344CB8AC3E}">
        <p14:creationId xmlns:p14="http://schemas.microsoft.com/office/powerpoint/2010/main" val="1747891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こちらの例で考えてみます。</a:t>
            </a:r>
            <a:endParaRPr kumimoji="1" lang="en-US" altLang="ja-JP" dirty="0"/>
          </a:p>
          <a:p>
            <a:r>
              <a:rPr kumimoji="1" lang="en-US" altLang="ja-JP" dirty="0" err="1"/>
              <a:t>i</a:t>
            </a:r>
            <a:r>
              <a:rPr kumimoji="1" lang="en-US" altLang="ja-JP" dirty="0"/>
              <a:t> f </a:t>
            </a:r>
            <a:r>
              <a:rPr kumimoji="1" lang="ja-JP" altLang="en-US" dirty="0"/>
              <a:t>と読んだときに、次の文字を先読みすると </a:t>
            </a:r>
            <a:r>
              <a:rPr kumimoji="1" lang="en-US" altLang="ja-JP" dirty="0"/>
              <a:t>( </a:t>
            </a:r>
            <a:r>
              <a:rPr kumimoji="1" lang="ja-JP" altLang="en-US" dirty="0"/>
              <a:t>ですので、</a:t>
            </a:r>
            <a:r>
              <a:rPr kumimoji="1" lang="en-US" altLang="ja-JP" dirty="0"/>
              <a:t> if</a:t>
            </a:r>
            <a:r>
              <a:rPr kumimoji="1" lang="ja-JP" altLang="en-US" dirty="0"/>
              <a:t> で区切ります。</a:t>
            </a:r>
            <a:endParaRPr kumimoji="1" lang="en-US" altLang="ja-JP" dirty="0"/>
          </a:p>
          <a:p>
            <a:r>
              <a:rPr kumimoji="1" lang="en-US" altLang="ja-JP" dirty="0"/>
              <a:t>( </a:t>
            </a:r>
            <a:r>
              <a:rPr kumimoji="1" lang="ja-JP" altLang="en-US" dirty="0"/>
              <a:t>は単独でトークンですので、先読みの必要なく左括弧だと判断できます。</a:t>
            </a:r>
            <a:endParaRPr kumimoji="1" lang="en-US" altLang="ja-JP" dirty="0"/>
          </a:p>
          <a:p>
            <a:r>
              <a:rPr kumimoji="1" lang="ja-JP" altLang="en-US" dirty="0"/>
              <a:t>次は </a:t>
            </a:r>
            <a:r>
              <a:rPr kumimoji="1" lang="en-US" altLang="ja-JP" dirty="0"/>
              <a:t>a n s </a:t>
            </a:r>
            <a:r>
              <a:rPr kumimoji="1" lang="ja-JP" altLang="en-US" dirty="0"/>
              <a:t>と読んだときに、先読みすると </a:t>
            </a:r>
            <a:r>
              <a:rPr kumimoji="1" lang="en-US" altLang="ja-JP" dirty="0"/>
              <a:t>&gt; </a:t>
            </a:r>
            <a:r>
              <a:rPr kumimoji="1" lang="ja-JP" altLang="en-US" dirty="0"/>
              <a:t>が来ますので、 </a:t>
            </a:r>
            <a:r>
              <a:rPr kumimoji="1" lang="en-US" altLang="ja-JP" dirty="0" err="1"/>
              <a:t>ans</a:t>
            </a:r>
            <a:r>
              <a:rPr kumimoji="1" lang="en-US" altLang="ja-JP" dirty="0"/>
              <a:t> </a:t>
            </a:r>
            <a:r>
              <a:rPr kumimoji="1" lang="ja-JP" altLang="en-US" dirty="0"/>
              <a:t>で区切ります。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34</a:t>
            </a:fld>
            <a:endParaRPr kumimoji="1" lang="ja-JP" altLang="en-US"/>
          </a:p>
        </p:txBody>
      </p:sp>
    </p:spTree>
    <p:extLst>
      <p:ext uri="{BB962C8B-B14F-4D97-AF65-F5344CB8AC3E}">
        <p14:creationId xmlns:p14="http://schemas.microsoft.com/office/powerpoint/2010/main" val="2464926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最初の </a:t>
            </a:r>
            <a:r>
              <a:rPr kumimoji="1" lang="en-US" altLang="ja-JP" dirty="0"/>
              <a:t>if </a:t>
            </a:r>
            <a:r>
              <a:rPr kumimoji="1" lang="ja-JP" altLang="en-US" dirty="0"/>
              <a:t>は、</a:t>
            </a:r>
            <a:r>
              <a:rPr kumimoji="1" lang="en-US" altLang="ja-JP" dirty="0" err="1"/>
              <a:t>i</a:t>
            </a:r>
            <a:r>
              <a:rPr kumimoji="1" lang="en-US" altLang="ja-JP" dirty="0"/>
              <a:t> f </a:t>
            </a:r>
            <a:r>
              <a:rPr kumimoji="1" lang="ja-JP" altLang="en-US" dirty="0"/>
              <a:t>まで読んだときに </a:t>
            </a:r>
            <a:r>
              <a:rPr kumimoji="1" lang="en-US" altLang="ja-JP" dirty="0"/>
              <a:t>( </a:t>
            </a:r>
            <a:r>
              <a:rPr kumimoji="1" lang="ja-JP" altLang="en-US" dirty="0"/>
              <a:t>を先読みして </a:t>
            </a:r>
            <a:r>
              <a:rPr kumimoji="1" lang="en-US" altLang="ja-JP" dirty="0"/>
              <a:t>if </a:t>
            </a:r>
            <a:r>
              <a:rPr kumimoji="1" lang="ja-JP" altLang="en-US" dirty="0"/>
              <a:t>であると判定します。</a:t>
            </a:r>
            <a:r>
              <a:rPr kumimoji="1" lang="en-US" altLang="ja-JP" dirty="0"/>
              <a:t> </a:t>
            </a:r>
          </a:p>
          <a:p>
            <a:r>
              <a:rPr kumimoji="1" lang="en-US" altLang="ja-JP" dirty="0"/>
              <a:t>( </a:t>
            </a:r>
            <a:r>
              <a:rPr kumimoji="1" lang="ja-JP" altLang="en-US" dirty="0"/>
              <a:t>は単独でで左括弧だと判定できます。</a:t>
            </a:r>
            <a:endParaRPr kumimoji="1" lang="en-US" altLang="ja-JP" dirty="0"/>
          </a:p>
          <a:p>
            <a:r>
              <a:rPr kumimoji="1" lang="en-US" altLang="ja-JP" dirty="0" err="1"/>
              <a:t>ans</a:t>
            </a:r>
            <a:r>
              <a:rPr kumimoji="1" lang="en-US" altLang="ja-JP" dirty="0"/>
              <a:t> </a:t>
            </a:r>
            <a:r>
              <a:rPr kumimoji="1" lang="ja-JP" altLang="en-US" dirty="0"/>
              <a:t>は、</a:t>
            </a:r>
            <a:r>
              <a:rPr kumimoji="1" lang="en-US" altLang="ja-JP" dirty="0"/>
              <a:t>a n s </a:t>
            </a:r>
            <a:r>
              <a:rPr kumimoji="1" lang="en-US" altLang="ja-JP" dirty="0" err="1"/>
              <a:t>ans</a:t>
            </a:r>
            <a:r>
              <a:rPr kumimoji="1" lang="en-US" altLang="ja-JP" dirty="0"/>
              <a:t> </a:t>
            </a:r>
            <a:r>
              <a:rPr kumimoji="1" lang="ja-JP" altLang="en-US" dirty="0"/>
              <a:t>まで読んだときに </a:t>
            </a:r>
            <a:r>
              <a:rPr kumimoji="1" lang="en-US" altLang="ja-JP" dirty="0"/>
              <a:t>&gt; </a:t>
            </a:r>
            <a:r>
              <a:rPr kumimoji="1" lang="ja-JP" altLang="en-US" dirty="0"/>
              <a:t>を先読みして変数名だと判定します。</a:t>
            </a:r>
            <a:endParaRPr kumimoji="1" lang="en-US" altLang="ja-JP" dirty="0"/>
          </a:p>
          <a:p>
            <a:r>
              <a:rPr kumimoji="1" lang="en-US" altLang="ja-JP" dirty="0"/>
              <a:t>&gt; =</a:t>
            </a:r>
            <a:r>
              <a:rPr kumimoji="1" lang="ja-JP" altLang="en-US" dirty="0"/>
              <a:t> は </a:t>
            </a:r>
            <a:r>
              <a:rPr kumimoji="1" lang="en-US" altLang="ja-JP" dirty="0"/>
              <a:t>= </a:t>
            </a:r>
            <a:r>
              <a:rPr kumimoji="1" lang="ja-JP" altLang="en-US" dirty="0"/>
              <a:t>まで読んで不等号です。</a:t>
            </a:r>
            <a:endParaRPr kumimoji="1" lang="en-US" altLang="ja-JP" dirty="0"/>
          </a:p>
          <a:p>
            <a:r>
              <a:rPr kumimoji="1" lang="en-US" altLang="ja-JP" dirty="0"/>
              <a:t>123 </a:t>
            </a:r>
            <a:r>
              <a:rPr kumimoji="1" lang="ja-JP" altLang="en-US" dirty="0"/>
              <a:t>は </a:t>
            </a:r>
            <a:r>
              <a:rPr kumimoji="1" lang="en-US" altLang="ja-JP" dirty="0"/>
              <a:t>1 2 3 </a:t>
            </a:r>
            <a:r>
              <a:rPr kumimoji="1" lang="ja-JP" altLang="en-US" dirty="0"/>
              <a:t>で </a:t>
            </a:r>
            <a:r>
              <a:rPr kumimoji="1" lang="en-US" altLang="ja-JP" dirty="0"/>
              <a:t>) </a:t>
            </a:r>
            <a:r>
              <a:rPr kumimoji="1" lang="ja-JP" altLang="en-US" dirty="0"/>
              <a:t>先読みして整数になります。</a:t>
            </a:r>
            <a:endParaRPr kumimoji="1" lang="en-US" altLang="ja-JP" dirty="0"/>
          </a:p>
          <a:p>
            <a:r>
              <a:rPr kumimoji="1" lang="en-US" altLang="ja-JP" dirty="0"/>
              <a:t>) </a:t>
            </a:r>
            <a:r>
              <a:rPr kumimoji="1" lang="ja-JP" altLang="en-US" dirty="0"/>
              <a:t>は単独でで右括弧</a:t>
            </a:r>
            <a:endParaRPr kumimoji="1" lang="en-US" altLang="ja-JP" dirty="0"/>
          </a:p>
          <a:p>
            <a:r>
              <a:rPr kumimoji="1" lang="en-US" altLang="ja-JP" dirty="0"/>
              <a:t>o u t p u t </a:t>
            </a:r>
            <a:r>
              <a:rPr kumimoji="1" lang="ja-JP" altLang="en-US" dirty="0"/>
              <a:t>で </a:t>
            </a:r>
            <a:r>
              <a:rPr kumimoji="1" lang="en-US" altLang="ja-JP" dirty="0"/>
              <a:t>( </a:t>
            </a:r>
            <a:r>
              <a:rPr kumimoji="1" lang="ja-JP" altLang="en-US" dirty="0"/>
              <a:t>を先読みして </a:t>
            </a:r>
            <a:r>
              <a:rPr kumimoji="1" lang="en-US" altLang="ja-JP" dirty="0"/>
              <a:t>output</a:t>
            </a:r>
          </a:p>
          <a:p>
            <a:r>
              <a:rPr kumimoji="1" lang="en-US" altLang="ja-JP" dirty="0"/>
              <a:t>( </a:t>
            </a:r>
            <a:r>
              <a:rPr kumimoji="1" lang="ja-JP" altLang="en-US" dirty="0"/>
              <a:t>単独で左括弧</a:t>
            </a:r>
            <a:endParaRPr kumimoji="1" lang="en-US" altLang="ja-JP" dirty="0"/>
          </a:p>
          <a:p>
            <a:r>
              <a:rPr kumimoji="1" lang="en-US" altLang="ja-JP" dirty="0"/>
              <a:t>‘ 1’ </a:t>
            </a:r>
            <a:r>
              <a:rPr kumimoji="1" lang="ja-JP" altLang="en-US" dirty="0"/>
              <a:t>で文字</a:t>
            </a:r>
            <a:endParaRPr kumimoji="1" lang="en-US" altLang="ja-JP" dirty="0"/>
          </a:p>
          <a:p>
            <a:r>
              <a:rPr kumimoji="1" lang="en-US" altLang="ja-JP" dirty="0"/>
              <a:t>) </a:t>
            </a:r>
            <a:r>
              <a:rPr kumimoji="1" lang="ja-JP" altLang="en-US" dirty="0"/>
              <a:t>で右括弧</a:t>
            </a:r>
            <a:endParaRPr kumimoji="1" lang="en-US" altLang="ja-JP" dirty="0"/>
          </a:p>
          <a:p>
            <a:r>
              <a:rPr kumimoji="1" lang="en-US" altLang="ja-JP" dirty="0"/>
              <a:t>; </a:t>
            </a:r>
            <a:r>
              <a:rPr kumimoji="1" lang="ja-JP" altLang="en-US" dirty="0"/>
              <a:t>でセミコロン</a:t>
            </a:r>
            <a:endParaRPr kumimoji="1" lang="en-US" altLang="ja-JP" dirty="0"/>
          </a:p>
          <a:p>
            <a:r>
              <a:rPr kumimoji="1" lang="ja-JP" altLang="en-US" dirty="0"/>
              <a:t>とこのように必要であれば先読みすることで判定できます。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35</a:t>
            </a:fld>
            <a:endParaRPr kumimoji="1" lang="ja-JP" altLang="en-US"/>
          </a:p>
        </p:txBody>
      </p:sp>
    </p:spTree>
    <p:extLst>
      <p:ext uri="{BB962C8B-B14F-4D97-AF65-F5344CB8AC3E}">
        <p14:creationId xmlns:p14="http://schemas.microsoft.com/office/powerpoint/2010/main" val="32738186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先読みするためのメソッドが、 </a:t>
            </a:r>
            <a:r>
              <a:rPr kumimoji="1" lang="en-US" altLang="ja-JP" dirty="0" err="1"/>
              <a:t>FileScanner</a:t>
            </a:r>
            <a:r>
              <a:rPr kumimoji="1" lang="en-US" altLang="ja-JP" dirty="0"/>
              <a:t> </a:t>
            </a:r>
            <a:r>
              <a:rPr kumimoji="1" lang="ja-JP" altLang="en-US" dirty="0"/>
              <a:t>クラスの </a:t>
            </a:r>
            <a:r>
              <a:rPr kumimoji="1" lang="en-US" altLang="ja-JP" dirty="0" err="1"/>
              <a:t>lookAhead</a:t>
            </a:r>
            <a:r>
              <a:rPr kumimoji="1" lang="en-US" altLang="ja-JP" dirty="0"/>
              <a:t>()</a:t>
            </a:r>
            <a:r>
              <a:rPr kumimoji="1" lang="ja-JP" altLang="en-US" dirty="0"/>
              <a:t>です。</a:t>
            </a:r>
            <a:endParaRPr kumimoji="1" lang="en-US" altLang="ja-JP" dirty="0"/>
          </a:p>
          <a:p>
            <a:r>
              <a:rPr kumimoji="1" lang="ja-JP" altLang="en-US" dirty="0"/>
              <a:t>このメソッドは、次の</a:t>
            </a:r>
            <a:r>
              <a:rPr kumimoji="1" lang="en-US" altLang="ja-JP" dirty="0"/>
              <a:t>1</a:t>
            </a:r>
            <a:r>
              <a:rPr kumimoji="1" lang="ja-JP" altLang="en-US" dirty="0"/>
              <a:t>文字を返します。</a:t>
            </a:r>
            <a:endParaRPr kumimoji="1" lang="en-US" altLang="ja-JP" dirty="0"/>
          </a:p>
          <a:p>
            <a:r>
              <a:rPr kumimoji="1" lang="ja-JP" altLang="en-US" dirty="0"/>
              <a:t>以下では </a:t>
            </a:r>
            <a:r>
              <a:rPr kumimoji="1" lang="en-US" altLang="ja-JP" dirty="0" err="1"/>
              <a:t>FileScanner</a:t>
            </a:r>
            <a:r>
              <a:rPr kumimoji="1" lang="en-US" altLang="ja-JP" dirty="0"/>
              <a:t>. </a:t>
            </a:r>
            <a:r>
              <a:rPr kumimoji="1" lang="ja-JP" altLang="en-US" dirty="0"/>
              <a:t>は省略します。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36</a:t>
            </a:fld>
            <a:endParaRPr kumimoji="1" lang="ja-JP" altLang="en-US"/>
          </a:p>
        </p:txBody>
      </p:sp>
    </p:spTree>
    <p:extLst>
      <p:ext uri="{BB962C8B-B14F-4D97-AF65-F5344CB8AC3E}">
        <p14:creationId xmlns:p14="http://schemas.microsoft.com/office/powerpoint/2010/main" val="30340225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 </a:t>
            </a:r>
            <a:r>
              <a:rPr kumimoji="1" lang="en-US" altLang="ja-JP" dirty="0"/>
              <a:t>+ </a:t>
            </a:r>
            <a:r>
              <a:rPr kumimoji="1" lang="ja-JP" altLang="en-US" dirty="0"/>
              <a:t>と </a:t>
            </a:r>
            <a:r>
              <a:rPr kumimoji="1" lang="en-US" altLang="ja-JP" dirty="0"/>
              <a:t>++ </a:t>
            </a:r>
            <a:r>
              <a:rPr kumimoji="1" lang="ja-JP" altLang="en-US" dirty="0"/>
              <a:t>の解析で考えてみます。</a:t>
            </a:r>
            <a:endParaRPr kumimoji="1" lang="en-US" altLang="ja-JP" dirty="0"/>
          </a:p>
          <a:p>
            <a:r>
              <a:rPr kumimoji="1" lang="en-US" altLang="ja-JP" dirty="0"/>
              <a:t>char </a:t>
            </a:r>
            <a:r>
              <a:rPr kumimoji="1" lang="ja-JP" altLang="en-US" dirty="0"/>
              <a:t>型変数 </a:t>
            </a:r>
            <a:r>
              <a:rPr kumimoji="1" lang="en-US" altLang="ja-JP" dirty="0" err="1"/>
              <a:t>currentChar</a:t>
            </a:r>
            <a:r>
              <a:rPr kumimoji="1" lang="en-US" altLang="ja-JP" dirty="0"/>
              <a:t> </a:t>
            </a:r>
            <a:r>
              <a:rPr kumimoji="1" lang="ja-JP" altLang="en-US" dirty="0"/>
              <a:t>には現在解析中の文字が入っているとします。</a:t>
            </a:r>
            <a:endParaRPr kumimoji="1" lang="en-US" altLang="ja-JP" dirty="0"/>
          </a:p>
          <a:p>
            <a:r>
              <a:rPr kumimoji="1" lang="en-US" altLang="ja-JP" dirty="0" err="1"/>
              <a:t>cuttenrChar</a:t>
            </a:r>
            <a:r>
              <a:rPr kumimoji="1" lang="en-US" altLang="ja-JP" dirty="0"/>
              <a:t> </a:t>
            </a:r>
            <a:r>
              <a:rPr kumimoji="1" lang="ja-JP" altLang="en-US" dirty="0"/>
              <a:t>が</a:t>
            </a:r>
            <a:r>
              <a:rPr kumimoji="1" lang="en-US" altLang="ja-JP" dirty="0"/>
              <a:t> ‘+’ </a:t>
            </a:r>
            <a:r>
              <a:rPr kumimoji="1" lang="ja-JP" altLang="en-US" dirty="0"/>
              <a:t>ならばトークンは </a:t>
            </a:r>
            <a:r>
              <a:rPr kumimoji="1" lang="en-US" altLang="ja-JP" dirty="0"/>
              <a:t>++ </a:t>
            </a:r>
            <a:r>
              <a:rPr kumimoji="1" lang="ja-JP" altLang="en-US" dirty="0"/>
              <a:t>か </a:t>
            </a:r>
            <a:r>
              <a:rPr kumimoji="1" lang="en-US" altLang="ja-JP" dirty="0"/>
              <a:t>+ </a:t>
            </a:r>
            <a:r>
              <a:rPr kumimoji="1" lang="ja-JP" altLang="en-US" dirty="0"/>
              <a:t>です。</a:t>
            </a:r>
            <a:endParaRPr kumimoji="1" lang="en-US" altLang="ja-JP" dirty="0"/>
          </a:p>
          <a:p>
            <a:r>
              <a:rPr kumimoji="1" lang="ja-JP" altLang="en-US" dirty="0"/>
              <a:t>ここで</a:t>
            </a:r>
            <a:r>
              <a:rPr kumimoji="1" lang="en-US" altLang="ja-JP" dirty="0"/>
              <a:t> </a:t>
            </a:r>
            <a:r>
              <a:rPr kumimoji="1" lang="en-US" altLang="ja-JP" dirty="0" err="1"/>
              <a:t>FileScanner</a:t>
            </a:r>
            <a:r>
              <a:rPr kumimoji="1" lang="en-US" altLang="ja-JP" dirty="0"/>
              <a:t> </a:t>
            </a:r>
            <a:r>
              <a:rPr kumimoji="1" lang="ja-JP" altLang="en-US" dirty="0"/>
              <a:t>クラスの </a:t>
            </a:r>
            <a:r>
              <a:rPr kumimoji="1" lang="en-US" altLang="ja-JP" dirty="0" err="1"/>
              <a:t>lookAhead</a:t>
            </a:r>
            <a:r>
              <a:rPr kumimoji="1" lang="en-US" altLang="ja-JP" dirty="0"/>
              <a:t>() </a:t>
            </a:r>
            <a:r>
              <a:rPr kumimoji="1" lang="ja-JP" altLang="en-US" dirty="0"/>
              <a:t>メソッドを使って</a:t>
            </a:r>
            <a:r>
              <a:rPr kumimoji="1" lang="en-US" altLang="ja-JP" dirty="0"/>
              <a:t>1</a:t>
            </a:r>
            <a:r>
              <a:rPr kumimoji="1" lang="ja-JP" altLang="en-US" dirty="0"/>
              <a:t>文字先読みします。</a:t>
            </a:r>
            <a:endParaRPr kumimoji="1" lang="en-US" altLang="ja-JP" dirty="0"/>
          </a:p>
          <a:p>
            <a:r>
              <a:rPr kumimoji="1" lang="ja-JP" altLang="en-US" dirty="0"/>
              <a:t>先読みの結果、</a:t>
            </a:r>
            <a:r>
              <a:rPr kumimoji="1" lang="en-US" altLang="ja-JP" dirty="0"/>
              <a:t>2</a:t>
            </a:r>
            <a:r>
              <a:rPr kumimoji="1" lang="ja-JP" altLang="en-US" dirty="0"/>
              <a:t>文字目が </a:t>
            </a:r>
            <a:r>
              <a:rPr kumimoji="1" lang="en-US" altLang="ja-JP" dirty="0"/>
              <a:t>‘+’ </a:t>
            </a:r>
            <a:r>
              <a:rPr kumimoji="1" lang="ja-JP" altLang="en-US" dirty="0"/>
              <a:t>だった場合、</a:t>
            </a:r>
            <a:endParaRPr kumimoji="1" lang="en-US" altLang="ja-JP" dirty="0"/>
          </a:p>
          <a:p>
            <a:r>
              <a:rPr kumimoji="1" lang="en-US" altLang="ja-JP" dirty="0"/>
              <a:t>2</a:t>
            </a:r>
            <a:r>
              <a:rPr kumimoji="1" lang="ja-JP" altLang="en-US" dirty="0"/>
              <a:t>文字目を読むために改めて </a:t>
            </a:r>
            <a:r>
              <a:rPr kumimoji="1" lang="en-US" altLang="ja-JP" dirty="0" err="1"/>
              <a:t>nextChar</a:t>
            </a:r>
            <a:r>
              <a:rPr kumimoji="1" lang="en-US" altLang="ja-JP" dirty="0"/>
              <a:t>() </a:t>
            </a:r>
            <a:r>
              <a:rPr kumimoji="1" lang="ja-JP" altLang="en-US" dirty="0"/>
              <a:t>メソッドを呼び出します。</a:t>
            </a:r>
            <a:endParaRPr kumimoji="1" lang="en-US" altLang="ja-JP" dirty="0"/>
          </a:p>
          <a:p>
            <a:r>
              <a:rPr kumimoji="1" lang="ja-JP" altLang="en-US" dirty="0"/>
              <a:t>その後 </a:t>
            </a:r>
            <a:r>
              <a:rPr kumimoji="1" lang="en-US" altLang="ja-JP" dirty="0"/>
              <a:t>++ </a:t>
            </a:r>
            <a:r>
              <a:rPr kumimoji="1" lang="ja-JP" altLang="en-US" dirty="0"/>
              <a:t>で </a:t>
            </a:r>
            <a:r>
              <a:rPr kumimoji="1" lang="en-US" altLang="ja-JP" dirty="0"/>
              <a:t>Token </a:t>
            </a:r>
            <a:r>
              <a:rPr kumimoji="1" lang="ja-JP" altLang="en-US" dirty="0"/>
              <a:t>クラスのオブジェクトを生成します。</a:t>
            </a:r>
            <a:endParaRPr kumimoji="1" lang="en-US" altLang="ja-JP" dirty="0"/>
          </a:p>
          <a:p>
            <a:r>
              <a:rPr kumimoji="1" lang="ja-JP" altLang="en-US" dirty="0"/>
              <a:t>先読み文字が </a:t>
            </a:r>
            <a:r>
              <a:rPr kumimoji="1" lang="en-US" altLang="ja-JP" dirty="0"/>
              <a:t>‘+’ </a:t>
            </a:r>
            <a:r>
              <a:rPr kumimoji="1" lang="ja-JP" altLang="en-US" dirty="0"/>
              <a:t>以外だった場合は、</a:t>
            </a:r>
            <a:r>
              <a:rPr kumimoji="1" lang="en-US" altLang="ja-JP" dirty="0"/>
              <a:t>+ </a:t>
            </a:r>
            <a:r>
              <a:rPr kumimoji="1" lang="ja-JP" altLang="en-US" dirty="0"/>
              <a:t>で </a:t>
            </a:r>
            <a:r>
              <a:rPr kumimoji="1" lang="en-US" altLang="ja-JP" dirty="0"/>
              <a:t>Token </a:t>
            </a:r>
            <a:r>
              <a:rPr kumimoji="1" lang="ja-JP" altLang="en-US" dirty="0"/>
              <a:t>クラスのオブジェクトを生成します。</a:t>
            </a:r>
            <a:endParaRPr kumimoji="1" lang="en-US" altLang="ja-JP" dirty="0"/>
          </a:p>
          <a:p>
            <a:r>
              <a:rPr kumimoji="1" lang="ja-JP" altLang="en-US" dirty="0"/>
              <a:t>このときは </a:t>
            </a:r>
            <a:r>
              <a:rPr kumimoji="1" lang="en-US" altLang="ja-JP" dirty="0" err="1"/>
              <a:t>nextChar</a:t>
            </a:r>
            <a:r>
              <a:rPr kumimoji="1" lang="en-US" altLang="ja-JP" dirty="0"/>
              <a:t>() </a:t>
            </a:r>
            <a:r>
              <a:rPr kumimoji="1" lang="ja-JP" altLang="en-US" dirty="0"/>
              <a:t>はしません。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37</a:t>
            </a:fld>
            <a:endParaRPr kumimoji="1" lang="ja-JP" altLang="en-US"/>
          </a:p>
        </p:txBody>
      </p:sp>
    </p:spTree>
    <p:extLst>
      <p:ext uri="{BB962C8B-B14F-4D97-AF65-F5344CB8AC3E}">
        <p14:creationId xmlns:p14="http://schemas.microsoft.com/office/powerpoint/2010/main" val="41168105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 </a:t>
            </a:r>
            <a:r>
              <a:rPr kumimoji="1" lang="en-US" altLang="ja-JP" dirty="0"/>
              <a:t>– </a:t>
            </a:r>
            <a:r>
              <a:rPr kumimoji="1" lang="ja-JP" altLang="en-US" dirty="0"/>
              <a:t>と </a:t>
            </a:r>
            <a:r>
              <a:rPr kumimoji="1" lang="en-US" altLang="ja-JP" dirty="0"/>
              <a:t>-= </a:t>
            </a:r>
            <a:r>
              <a:rPr kumimoji="1" lang="ja-JP" altLang="en-US" dirty="0"/>
              <a:t>で考えてみましょう。</a:t>
            </a:r>
            <a:endParaRPr kumimoji="1" lang="en-US" altLang="ja-JP" dirty="0"/>
          </a:p>
          <a:p>
            <a:r>
              <a:rPr kumimoji="1" lang="en-US" altLang="ja-JP" dirty="0"/>
              <a:t>1</a:t>
            </a:r>
            <a:r>
              <a:rPr kumimoji="1" lang="ja-JP" altLang="en-US" dirty="0"/>
              <a:t>文字目が </a:t>
            </a:r>
            <a:r>
              <a:rPr kumimoji="1" lang="en-US" altLang="ja-JP" dirty="0"/>
              <a:t>‘–’ </a:t>
            </a:r>
            <a:r>
              <a:rPr kumimoji="1" lang="ja-JP" altLang="en-US" dirty="0"/>
              <a:t>だった場合は</a:t>
            </a:r>
            <a:r>
              <a:rPr kumimoji="1" lang="en-US" altLang="ja-JP" dirty="0"/>
              <a:t>2</a:t>
            </a:r>
            <a:r>
              <a:rPr kumimoji="1" lang="ja-JP" altLang="en-US" dirty="0"/>
              <a:t>文字目を先読みし、</a:t>
            </a:r>
            <a:r>
              <a:rPr kumimoji="1" lang="en-US" altLang="ja-JP" dirty="0"/>
              <a:t>’=‘ </a:t>
            </a:r>
            <a:r>
              <a:rPr kumimoji="1" lang="ja-JP" altLang="en-US" dirty="0"/>
              <a:t>であれば</a:t>
            </a:r>
            <a:endParaRPr kumimoji="1" lang="en-US" altLang="ja-JP" dirty="0"/>
          </a:p>
          <a:p>
            <a:r>
              <a:rPr kumimoji="1" lang="ja-JP" altLang="en-US" dirty="0"/>
              <a:t>改めて </a:t>
            </a:r>
            <a:r>
              <a:rPr kumimoji="1" lang="en-US" altLang="ja-JP" dirty="0" err="1"/>
              <a:t>nextChar</a:t>
            </a:r>
            <a:r>
              <a:rPr kumimoji="1" lang="en-US" altLang="ja-JP" dirty="0"/>
              <a:t>() </a:t>
            </a:r>
            <a:r>
              <a:rPr kumimoji="1" lang="ja-JP" altLang="en-US" dirty="0"/>
              <a:t>した後に </a:t>
            </a:r>
            <a:r>
              <a:rPr kumimoji="1" lang="en-US" altLang="ja-JP" dirty="0"/>
              <a:t>-= </a:t>
            </a:r>
            <a:r>
              <a:rPr kumimoji="1" lang="ja-JP" altLang="en-US" dirty="0"/>
              <a:t>でトークンとします。</a:t>
            </a:r>
            <a:endParaRPr kumimoji="1" lang="en-US" altLang="ja-JP" dirty="0"/>
          </a:p>
          <a:p>
            <a:r>
              <a:rPr kumimoji="1" lang="ja-JP" altLang="en-US" dirty="0"/>
              <a:t>先読み文字が </a:t>
            </a:r>
            <a:r>
              <a:rPr kumimoji="1" lang="en-US" altLang="ja-JP" dirty="0"/>
              <a:t>‘=‘ </a:t>
            </a:r>
            <a:r>
              <a:rPr kumimoji="1" lang="ja-JP" altLang="en-US" dirty="0"/>
              <a:t>以外であれば、</a:t>
            </a:r>
            <a:r>
              <a:rPr kumimoji="1" lang="en-US" altLang="ja-JP" dirty="0" err="1"/>
              <a:t>nextChar</a:t>
            </a:r>
            <a:r>
              <a:rPr kumimoji="1" lang="en-US" altLang="ja-JP" dirty="0"/>
              <a:t>() </a:t>
            </a:r>
            <a:r>
              <a:rPr kumimoji="1" lang="ja-JP" altLang="en-US" dirty="0"/>
              <a:t>はせずに </a:t>
            </a:r>
            <a:r>
              <a:rPr kumimoji="1" lang="en-US" altLang="ja-JP" dirty="0"/>
              <a:t>– </a:t>
            </a:r>
            <a:r>
              <a:rPr kumimoji="1" lang="ja-JP" altLang="en-US" dirty="0"/>
              <a:t>でトークンとします。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38</a:t>
            </a:fld>
            <a:endParaRPr kumimoji="1" lang="ja-JP" altLang="en-US"/>
          </a:p>
        </p:txBody>
      </p:sp>
    </p:spTree>
    <p:extLst>
      <p:ext uri="{BB962C8B-B14F-4D97-AF65-F5344CB8AC3E}">
        <p14:creationId xmlns:p14="http://schemas.microsoft.com/office/powerpoint/2010/main" val="31744444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次は整数の場合を考えましょう。</a:t>
            </a:r>
            <a:endParaRPr kumimoji="1" lang="en-US" altLang="ja-JP" dirty="0"/>
          </a:p>
          <a:p>
            <a:r>
              <a:rPr kumimoji="1" lang="ja-JP" altLang="en-US" dirty="0"/>
              <a:t>整数の有限オートマトンはこうなります。</a:t>
            </a:r>
            <a:endParaRPr kumimoji="1" lang="en-US" altLang="ja-JP" dirty="0"/>
          </a:p>
          <a:p>
            <a:r>
              <a:rPr kumimoji="1" lang="ja-JP" altLang="en-US" dirty="0"/>
              <a:t>まず </a:t>
            </a:r>
            <a:r>
              <a:rPr kumimoji="1" lang="en-US" altLang="ja-JP" dirty="0"/>
              <a:t>0 </a:t>
            </a:r>
            <a:r>
              <a:rPr kumimoji="1" lang="ja-JP" altLang="en-US" dirty="0"/>
              <a:t>は単独で整数です。</a:t>
            </a:r>
            <a:endParaRPr kumimoji="1" lang="en-US" altLang="ja-JP" dirty="0"/>
          </a:p>
          <a:p>
            <a:r>
              <a:rPr kumimoji="1" lang="ja-JP" altLang="en-US" dirty="0"/>
              <a:t>例えば、</a:t>
            </a:r>
            <a:r>
              <a:rPr kumimoji="1" lang="en-US" altLang="ja-JP" dirty="0"/>
              <a:t>007 </a:t>
            </a:r>
            <a:r>
              <a:rPr kumimoji="1" lang="ja-JP" altLang="en-US" dirty="0"/>
              <a:t>と来た場合は、整数 </a:t>
            </a:r>
            <a:r>
              <a:rPr kumimoji="1" lang="en-US" altLang="ja-JP" dirty="0"/>
              <a:t>0 </a:t>
            </a:r>
            <a:r>
              <a:rPr kumimoji="1" lang="ja-JP" altLang="en-US" dirty="0"/>
              <a:t>整数 </a:t>
            </a:r>
            <a:r>
              <a:rPr kumimoji="1" lang="en-US" altLang="ja-JP" dirty="0"/>
              <a:t>0 </a:t>
            </a:r>
            <a:r>
              <a:rPr kumimoji="1" lang="ja-JP" altLang="en-US" dirty="0"/>
              <a:t>整数</a:t>
            </a:r>
            <a:r>
              <a:rPr kumimoji="1" lang="en-US" altLang="ja-JP" dirty="0"/>
              <a:t>7 </a:t>
            </a:r>
            <a:r>
              <a:rPr kumimoji="1" lang="ja-JP" altLang="en-US" dirty="0"/>
              <a:t>と</a:t>
            </a:r>
            <a:r>
              <a:rPr kumimoji="1" lang="en-US" altLang="ja-JP" dirty="0"/>
              <a:t>3</a:t>
            </a:r>
            <a:r>
              <a:rPr kumimoji="1" lang="ja-JP" altLang="en-US" dirty="0"/>
              <a:t>つの整数である、と判定します。</a:t>
            </a:r>
            <a:endParaRPr kumimoji="1" lang="en-US" altLang="ja-JP" dirty="0"/>
          </a:p>
          <a:p>
            <a:r>
              <a:rPr kumimoji="1" lang="en-US" altLang="ja-JP" dirty="0"/>
              <a:t>1</a:t>
            </a:r>
            <a:r>
              <a:rPr kumimoji="1" lang="ja-JP" altLang="en-US" dirty="0"/>
              <a:t>～</a:t>
            </a:r>
            <a:r>
              <a:rPr kumimoji="1" lang="en-US" altLang="ja-JP" dirty="0"/>
              <a:t>9</a:t>
            </a:r>
            <a:r>
              <a:rPr kumimoji="1" lang="ja-JP" altLang="en-US" dirty="0"/>
              <a:t>が来た場合は、</a:t>
            </a:r>
            <a:r>
              <a:rPr kumimoji="1" lang="en-US" altLang="ja-JP" dirty="0"/>
              <a:t>2</a:t>
            </a:r>
            <a:r>
              <a:rPr kumimoji="1" lang="ja-JP" altLang="en-US" dirty="0"/>
              <a:t>文字目以降に </a:t>
            </a:r>
            <a:r>
              <a:rPr kumimoji="1" lang="en-US" altLang="ja-JP" dirty="0"/>
              <a:t>0</a:t>
            </a:r>
            <a:r>
              <a:rPr kumimoji="1" lang="ja-JP" altLang="en-US" dirty="0"/>
              <a:t>～</a:t>
            </a:r>
            <a:r>
              <a:rPr kumimoji="1" lang="en-US" altLang="ja-JP" dirty="0"/>
              <a:t>9</a:t>
            </a:r>
            <a:r>
              <a:rPr kumimoji="1" lang="ja-JP" altLang="en-US" dirty="0"/>
              <a:t>が来る間ループします。</a:t>
            </a:r>
            <a:endParaRPr kumimoji="1" lang="en-US" altLang="ja-JP" dirty="0"/>
          </a:p>
          <a:p>
            <a:r>
              <a:rPr kumimoji="1" lang="ja-JP" altLang="en-US" dirty="0"/>
              <a:t>ループ部分は、</a:t>
            </a:r>
            <a:r>
              <a:rPr kumimoji="1" lang="en-US" altLang="ja-JP" dirty="0"/>
              <a:t>while </a:t>
            </a:r>
            <a:r>
              <a:rPr kumimoji="1" lang="ja-JP" altLang="en-US" dirty="0"/>
              <a:t>文で判定します。</a:t>
            </a:r>
            <a:endParaRPr kumimoji="1" lang="en-US" altLang="ja-JP" dirty="0"/>
          </a:p>
          <a:p>
            <a:r>
              <a:rPr kumimoji="1" lang="en-US" altLang="ja-JP" dirty="0"/>
              <a:t>while </a:t>
            </a:r>
            <a:r>
              <a:rPr kumimoji="1" lang="ja-JP" altLang="en-US" dirty="0"/>
              <a:t>文の条件式は、先読み文字が </a:t>
            </a:r>
            <a:r>
              <a:rPr kumimoji="1" lang="en-US" altLang="ja-JP" dirty="0"/>
              <a:t>0</a:t>
            </a:r>
            <a:r>
              <a:rPr kumimoji="1" lang="ja-JP" altLang="en-US" dirty="0"/>
              <a:t>～</a:t>
            </a:r>
            <a:r>
              <a:rPr kumimoji="1" lang="en-US" altLang="ja-JP" dirty="0"/>
              <a:t>9 </a:t>
            </a:r>
            <a:r>
              <a:rPr kumimoji="1" lang="ja-JP" altLang="en-US" dirty="0"/>
              <a:t>であるか、です。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39</a:t>
            </a:fld>
            <a:endParaRPr kumimoji="1" lang="ja-JP" altLang="en-US"/>
          </a:p>
        </p:txBody>
      </p:sp>
    </p:spTree>
    <p:extLst>
      <p:ext uri="{BB962C8B-B14F-4D97-AF65-F5344CB8AC3E}">
        <p14:creationId xmlns:p14="http://schemas.microsoft.com/office/powerpoint/2010/main" val="318656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皆さんは、入力ファイルから</a:t>
            </a:r>
            <a:r>
              <a:rPr kumimoji="1" lang="en-US" altLang="ja-JP" dirty="0"/>
              <a:t>1</a:t>
            </a:r>
            <a:r>
              <a:rPr kumimoji="1" lang="ja-JP" altLang="en-US" dirty="0"/>
              <a:t>文字ずつ切り出す </a:t>
            </a:r>
            <a:r>
              <a:rPr kumimoji="1" lang="en-US" altLang="ja-JP" dirty="0"/>
              <a:t>FileScanner.java </a:t>
            </a:r>
            <a:r>
              <a:rPr kumimoji="1" lang="ja-JP" altLang="en-US" dirty="0"/>
              <a:t>を作成したかと思います。</a:t>
            </a:r>
            <a:endParaRPr kumimoji="1" lang="en-US" altLang="ja-JP" dirty="0"/>
          </a:p>
          <a:p>
            <a:r>
              <a:rPr kumimoji="1" lang="ja-JP" altLang="en-US" dirty="0"/>
              <a:t>次に皆さんが作るのは</a:t>
            </a:r>
            <a:r>
              <a:rPr kumimoji="1" lang="en-US" altLang="ja-JP" dirty="0"/>
              <a:t>FileScanner.java </a:t>
            </a:r>
            <a:r>
              <a:rPr kumimoji="1" lang="ja-JP" altLang="en-US" dirty="0"/>
              <a:t>から</a:t>
            </a:r>
            <a:r>
              <a:rPr kumimoji="1" lang="en-US" altLang="ja-JP" dirty="0"/>
              <a:t>1</a:t>
            </a:r>
            <a:r>
              <a:rPr kumimoji="1" lang="ja-JP" altLang="en-US" dirty="0"/>
              <a:t>文字ずつ受け取り、</a:t>
            </a:r>
            <a:r>
              <a:rPr kumimoji="1" lang="en-US" altLang="ja-JP" dirty="0"/>
              <a:t>Token </a:t>
            </a:r>
            <a:r>
              <a:rPr kumimoji="1" lang="ja-JP" altLang="en-US" dirty="0"/>
              <a:t>と呼ばれる</a:t>
            </a:r>
            <a:endParaRPr kumimoji="1" lang="en-US" altLang="ja-JP" dirty="0"/>
          </a:p>
          <a:p>
            <a:r>
              <a:rPr kumimoji="1" lang="ja-JP" altLang="en-US" dirty="0"/>
              <a:t>単語単位に切り出す </a:t>
            </a:r>
            <a:r>
              <a:rPr kumimoji="1" lang="en-US" altLang="ja-JP" dirty="0"/>
              <a:t>LexicalAnalyzer.java </a:t>
            </a:r>
            <a:r>
              <a:rPr kumimoji="1" lang="ja-JP" altLang="en-US" dirty="0"/>
              <a:t>です。</a:t>
            </a:r>
            <a:r>
              <a:rPr kumimoji="1" lang="en-US" altLang="ja-JP" dirty="0"/>
              <a:t> </a:t>
            </a:r>
          </a:p>
          <a:p>
            <a:r>
              <a:rPr kumimoji="1" lang="ja-JP" altLang="en-US" dirty="0"/>
              <a:t>また、</a:t>
            </a:r>
            <a:r>
              <a:rPr kumimoji="1" lang="en-US" altLang="ja-JP" dirty="0"/>
              <a:t>Token </a:t>
            </a:r>
            <a:r>
              <a:rPr kumimoji="1" lang="ja-JP" altLang="en-US" dirty="0"/>
              <a:t>を定義する </a:t>
            </a:r>
            <a:r>
              <a:rPr kumimoji="1" lang="en-US" altLang="ja-JP" dirty="0"/>
              <a:t>Token.java </a:t>
            </a:r>
            <a:r>
              <a:rPr kumimoji="1" lang="ja-JP" altLang="en-US" dirty="0"/>
              <a:t>も作成します。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a:t>
            </a:fld>
            <a:endParaRPr kumimoji="1" lang="ja-JP" altLang="en-US"/>
          </a:p>
        </p:txBody>
      </p:sp>
    </p:spTree>
    <p:extLst>
      <p:ext uri="{BB962C8B-B14F-4D97-AF65-F5344CB8AC3E}">
        <p14:creationId xmlns:p14="http://schemas.microsoft.com/office/powerpoint/2010/main" val="25850169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数字を整数に変換するには、</a:t>
            </a:r>
            <a:endParaRPr kumimoji="1" lang="en-US" altLang="ja-JP" dirty="0"/>
          </a:p>
          <a:p>
            <a:r>
              <a:rPr kumimoji="1" lang="en-US" altLang="ja-JP" dirty="0"/>
              <a:t>Character </a:t>
            </a:r>
            <a:r>
              <a:rPr kumimoji="1" lang="ja-JP" altLang="en-US" dirty="0"/>
              <a:t>クラスの </a:t>
            </a:r>
            <a:r>
              <a:rPr kumimoji="1" lang="en-US" altLang="ja-JP" dirty="0"/>
              <a:t>digit() </a:t>
            </a:r>
            <a:r>
              <a:rPr kumimoji="1" lang="ja-JP" altLang="en-US" dirty="0"/>
              <a:t>メソッドが使えます。</a:t>
            </a:r>
            <a:endParaRPr kumimoji="1" lang="en-US" altLang="ja-JP" dirty="0"/>
          </a:p>
          <a:p>
            <a:r>
              <a:rPr kumimoji="1" lang="en-US" altLang="ja-JP" dirty="0"/>
              <a:t>char</a:t>
            </a:r>
            <a:r>
              <a:rPr kumimoji="1" lang="ja-JP" altLang="en-US" dirty="0"/>
              <a:t>型変数</a:t>
            </a:r>
            <a:r>
              <a:rPr kumimoji="1" lang="en-US" altLang="ja-JP" dirty="0"/>
              <a:t> c </a:t>
            </a:r>
            <a:r>
              <a:rPr kumimoji="1" lang="ja-JP" altLang="en-US" dirty="0"/>
              <a:t>に数字が入っているとします。</a:t>
            </a:r>
            <a:endParaRPr kumimoji="1" lang="en-US" altLang="ja-JP" dirty="0"/>
          </a:p>
          <a:p>
            <a:r>
              <a:rPr kumimoji="1" lang="ja-JP" altLang="en-US" dirty="0"/>
              <a:t>文字を</a:t>
            </a:r>
            <a:r>
              <a:rPr kumimoji="1" lang="en-US" altLang="ja-JP" dirty="0"/>
              <a:t>10</a:t>
            </a:r>
            <a:r>
              <a:rPr kumimoji="1" lang="ja-JP" altLang="en-US" dirty="0"/>
              <a:t>進数に変換する場合</a:t>
            </a:r>
            <a:endParaRPr kumimoji="1" lang="en-US" altLang="ja-JP" dirty="0"/>
          </a:p>
          <a:p>
            <a:r>
              <a:rPr kumimoji="1" lang="en-US" altLang="ja-JP" dirty="0" err="1"/>
              <a:t>Character.digit</a:t>
            </a:r>
            <a:r>
              <a:rPr kumimoji="1" lang="en-US" altLang="ja-JP" dirty="0"/>
              <a:t> (c, 10) </a:t>
            </a:r>
            <a:r>
              <a:rPr kumimoji="1" lang="ja-JP" altLang="en-US" dirty="0"/>
              <a:t>とすると文字を</a:t>
            </a:r>
            <a:r>
              <a:rPr kumimoji="1" lang="en-US" altLang="ja-JP" dirty="0"/>
              <a:t>1</a:t>
            </a:r>
            <a:r>
              <a:rPr kumimoji="1" lang="ja-JP" altLang="en-US" dirty="0"/>
              <a:t>桁の整数値に変換できます。</a:t>
            </a:r>
            <a:endParaRPr kumimoji="1" lang="en-US" altLang="ja-JP" dirty="0"/>
          </a:p>
          <a:p>
            <a:r>
              <a:rPr kumimoji="1" lang="en-US" altLang="ja-JP" dirty="0"/>
              <a:t>10</a:t>
            </a:r>
            <a:r>
              <a:rPr kumimoji="1" lang="ja-JP" altLang="en-US" dirty="0"/>
              <a:t>は</a:t>
            </a:r>
            <a:r>
              <a:rPr kumimoji="1" lang="en-US" altLang="ja-JP" dirty="0"/>
              <a:t>10</a:t>
            </a:r>
            <a:r>
              <a:rPr kumimoji="1" lang="ja-JP" altLang="en-US" dirty="0"/>
              <a:t>進数を表します。</a:t>
            </a:r>
            <a:endParaRPr kumimoji="1" lang="en-US" altLang="ja-JP" dirty="0"/>
          </a:p>
          <a:p>
            <a:r>
              <a:rPr kumimoji="1" lang="ja-JP" altLang="en-US" dirty="0"/>
              <a:t>あるいは、単に </a:t>
            </a:r>
            <a:r>
              <a:rPr kumimoji="1" lang="en-US" altLang="ja-JP" dirty="0"/>
              <a:t>c – ‘0’ </a:t>
            </a:r>
            <a:r>
              <a:rPr kumimoji="1" lang="ja-JP" altLang="en-US" dirty="0"/>
              <a:t>としても</a:t>
            </a:r>
            <a:r>
              <a:rPr kumimoji="1" lang="en-US" altLang="ja-JP" dirty="0"/>
              <a:t>OK</a:t>
            </a:r>
            <a:r>
              <a:rPr kumimoji="1" lang="ja-JP" altLang="en-US" dirty="0"/>
              <a:t>です。</a:t>
            </a:r>
            <a:endParaRPr kumimoji="1" lang="en-US" altLang="ja-JP" dirty="0"/>
          </a:p>
          <a:p>
            <a:r>
              <a:rPr kumimoji="1" lang="ja-JP" altLang="en-US" dirty="0"/>
              <a:t>これは、</a:t>
            </a:r>
            <a:r>
              <a:rPr kumimoji="1" lang="en-US" altLang="ja-JP" dirty="0"/>
              <a:t>c </a:t>
            </a:r>
            <a:r>
              <a:rPr kumimoji="1" lang="ja-JP" altLang="en-US" dirty="0"/>
              <a:t>から </a:t>
            </a:r>
            <a:r>
              <a:rPr kumimoji="1" lang="en-US" altLang="ja-JP" dirty="0"/>
              <a:t>‘0’ </a:t>
            </a:r>
            <a:r>
              <a:rPr kumimoji="1" lang="ja-JP" altLang="en-US" dirty="0"/>
              <a:t>という文字の文字コードを引いています。</a:t>
            </a:r>
            <a:endParaRPr kumimoji="1" lang="en-US" altLang="ja-JP" dirty="0"/>
          </a:p>
          <a:p>
            <a:r>
              <a:rPr kumimoji="1" lang="ja-JP" altLang="en-US" dirty="0"/>
              <a:t>数字の文字コードは </a:t>
            </a:r>
            <a:r>
              <a:rPr kumimoji="1" lang="en-US" altLang="ja-JP" dirty="0"/>
              <a:t>0 </a:t>
            </a:r>
            <a:r>
              <a:rPr kumimoji="1" lang="ja-JP" altLang="en-US" dirty="0"/>
              <a:t>から </a:t>
            </a:r>
            <a:r>
              <a:rPr kumimoji="1" lang="en-US" altLang="ja-JP" dirty="0"/>
              <a:t>9 </a:t>
            </a:r>
            <a:r>
              <a:rPr kumimoji="1" lang="ja-JP" altLang="en-US" dirty="0"/>
              <a:t>まで順番に並んでいますので、この方法で数字を整数に変換できます。</a:t>
            </a:r>
            <a:endParaRPr kumimoji="1" lang="en-US" altLang="ja-JP" dirty="0"/>
          </a:p>
          <a:p>
            <a:r>
              <a:rPr kumimoji="1" lang="ja-JP" altLang="en-US" dirty="0"/>
              <a:t>文字が数字かどうか判定するには</a:t>
            </a:r>
            <a:endParaRPr kumimoji="1" lang="en-US" altLang="ja-JP" dirty="0"/>
          </a:p>
          <a:p>
            <a:r>
              <a:rPr kumimoji="1" lang="en-US" altLang="ja-JP" dirty="0"/>
              <a:t>Character</a:t>
            </a:r>
            <a:r>
              <a:rPr kumimoji="1" lang="ja-JP" altLang="en-US" dirty="0"/>
              <a:t> クラスの </a:t>
            </a:r>
            <a:r>
              <a:rPr kumimoji="1" lang="en-US" altLang="ja-JP" dirty="0" err="1"/>
              <a:t>isDigit</a:t>
            </a:r>
            <a:r>
              <a:rPr kumimoji="1" lang="en-US" altLang="ja-JP" dirty="0"/>
              <a:t>() </a:t>
            </a:r>
            <a:r>
              <a:rPr kumimoji="1" lang="ja-JP" altLang="en-US" dirty="0"/>
              <a:t>メソッドが使えます。</a:t>
            </a:r>
            <a:endParaRPr kumimoji="1" lang="en-US" altLang="ja-JP" dirty="0"/>
          </a:p>
          <a:p>
            <a:r>
              <a:rPr kumimoji="1" lang="en-US" altLang="ja-JP" dirty="0" err="1"/>
              <a:t>Character.isDigit</a:t>
            </a:r>
            <a:r>
              <a:rPr kumimoji="1" lang="en-US" altLang="ja-JP" dirty="0"/>
              <a:t> (c) </a:t>
            </a:r>
            <a:r>
              <a:rPr kumimoji="1" lang="ja-JP" altLang="en-US" dirty="0"/>
              <a:t>と書けば </a:t>
            </a:r>
            <a:r>
              <a:rPr kumimoji="1" lang="en-US" altLang="ja-JP" dirty="0"/>
              <a:t>c </a:t>
            </a:r>
            <a:r>
              <a:rPr kumimoji="1" lang="ja-JP" altLang="en-US" dirty="0"/>
              <a:t>が数字であれば </a:t>
            </a:r>
            <a:r>
              <a:rPr kumimoji="1" lang="en-US" altLang="ja-JP" dirty="0"/>
              <a:t>true </a:t>
            </a:r>
            <a:r>
              <a:rPr kumimoji="1" lang="ja-JP" altLang="en-US" dirty="0"/>
              <a:t>が返ってきます。</a:t>
            </a:r>
            <a:endParaRPr kumimoji="1" lang="en-US" altLang="ja-JP" dirty="0"/>
          </a:p>
          <a:p>
            <a:r>
              <a:rPr kumimoji="1" lang="ja-JP" altLang="en-US" dirty="0"/>
              <a:t>あるいは、</a:t>
            </a:r>
            <a:r>
              <a:rPr kumimoji="1" lang="en-US" altLang="ja-JP" dirty="0"/>
              <a:t>’0’ </a:t>
            </a:r>
            <a:r>
              <a:rPr kumimoji="1" lang="ja-JP" altLang="en-US" dirty="0"/>
              <a:t>以上 </a:t>
            </a:r>
            <a:r>
              <a:rPr kumimoji="1" lang="en-US" altLang="ja-JP" dirty="0"/>
              <a:t>‘9’ </a:t>
            </a:r>
            <a:r>
              <a:rPr kumimoji="1" lang="ja-JP" altLang="en-US" dirty="0"/>
              <a:t>以下と書いても</a:t>
            </a:r>
            <a:r>
              <a:rPr kumimoji="1" lang="en-US" altLang="ja-JP" dirty="0"/>
              <a:t>OK</a:t>
            </a:r>
            <a:r>
              <a:rPr kumimoji="1" lang="ja-JP" altLang="en-US" dirty="0"/>
              <a:t>です。</a:t>
            </a:r>
            <a:endParaRPr kumimoji="1" lang="en-US" altLang="ja-JP" dirty="0"/>
          </a:p>
          <a:p>
            <a:r>
              <a:rPr kumimoji="1" lang="ja-JP" altLang="en-US" dirty="0"/>
              <a:t>テクニカルな方法としては、数字を数値に変換するためのメソッド</a:t>
            </a:r>
            <a:r>
              <a:rPr kumimoji="1" lang="en-US" altLang="ja-JP" dirty="0" err="1"/>
              <a:t>Character.digit</a:t>
            </a:r>
            <a:r>
              <a:rPr kumimoji="1" lang="en-US" altLang="ja-JP" dirty="0"/>
              <a:t> </a:t>
            </a:r>
            <a:r>
              <a:rPr kumimoji="1" lang="ja-JP" altLang="en-US" dirty="0"/>
              <a:t>を使う方法もあります。</a:t>
            </a:r>
            <a:endParaRPr kumimoji="1" lang="en-US" altLang="ja-JP" dirty="0"/>
          </a:p>
          <a:p>
            <a:r>
              <a:rPr kumimoji="1" lang="en-US" altLang="ja-JP" dirty="0" err="1"/>
              <a:t>Character.digit</a:t>
            </a:r>
            <a:r>
              <a:rPr kumimoji="1" lang="en-US" altLang="ja-JP" dirty="0"/>
              <a:t> </a:t>
            </a:r>
            <a:r>
              <a:rPr kumimoji="1" lang="ja-JP" altLang="en-US" dirty="0"/>
              <a:t>は引数が数字以外だと </a:t>
            </a:r>
            <a:r>
              <a:rPr kumimoji="1" lang="en-US" altLang="ja-JP" dirty="0"/>
              <a:t>-1 </a:t>
            </a:r>
            <a:r>
              <a:rPr kumimoji="1" lang="ja-JP" altLang="en-US" dirty="0"/>
              <a:t>を返します。</a:t>
            </a:r>
            <a:endParaRPr kumimoji="1" lang="en-US" altLang="ja-JP" dirty="0"/>
          </a:p>
          <a:p>
            <a:r>
              <a:rPr kumimoji="1" lang="ja-JP" altLang="en-US" dirty="0"/>
              <a:t>そこで </a:t>
            </a:r>
            <a:r>
              <a:rPr kumimoji="1" lang="en-US" altLang="ja-JP" dirty="0" err="1"/>
              <a:t>Character.digit</a:t>
            </a:r>
            <a:r>
              <a:rPr kumimoji="1" lang="en-US" altLang="ja-JP" dirty="0"/>
              <a:t> != -1 </a:t>
            </a:r>
            <a:r>
              <a:rPr kumimoji="1" lang="ja-JP" altLang="en-US" dirty="0"/>
              <a:t>とすれば数字かどうか判定できます。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40</a:t>
            </a:fld>
            <a:endParaRPr kumimoji="1" lang="ja-JP" altLang="en-US"/>
          </a:p>
        </p:txBody>
      </p:sp>
    </p:spTree>
    <p:extLst>
      <p:ext uri="{BB962C8B-B14F-4D97-AF65-F5344CB8AC3E}">
        <p14:creationId xmlns:p14="http://schemas.microsoft.com/office/powerpoint/2010/main" val="24535418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先ほどの手法で、数字を</a:t>
            </a:r>
            <a:r>
              <a:rPr kumimoji="1" lang="en-US" altLang="ja-JP" dirty="0"/>
              <a:t>1</a:t>
            </a:r>
            <a:r>
              <a:rPr kumimoji="1" lang="ja-JP" altLang="en-US" dirty="0"/>
              <a:t>桁の数値に変換できました。</a:t>
            </a:r>
            <a:endParaRPr kumimoji="1" lang="en-US" altLang="ja-JP" dirty="0"/>
          </a:p>
          <a:p>
            <a:r>
              <a:rPr kumimoji="1" lang="ja-JP" altLang="en-US" dirty="0"/>
              <a:t>次は、</a:t>
            </a:r>
            <a:r>
              <a:rPr kumimoji="1" lang="en-US" altLang="ja-JP" dirty="0"/>
              <a:t>2</a:t>
            </a:r>
            <a:r>
              <a:rPr kumimoji="1" lang="ja-JP" altLang="en-US" dirty="0"/>
              <a:t>桁以上への変換です。</a:t>
            </a:r>
            <a:endParaRPr kumimoji="1" lang="en-US" altLang="ja-JP" dirty="0"/>
          </a:p>
          <a:p>
            <a:r>
              <a:rPr kumimoji="1" lang="en-US" altLang="ja-JP" dirty="0"/>
              <a:t>10</a:t>
            </a:r>
            <a:r>
              <a:rPr kumimoji="1" lang="ja-JP" altLang="en-US" dirty="0"/>
              <a:t>進数の場合は、値を</a:t>
            </a:r>
            <a:r>
              <a:rPr kumimoji="1" lang="en-US" altLang="ja-JP" dirty="0"/>
              <a:t>10</a:t>
            </a:r>
            <a:r>
              <a:rPr kumimoji="1" lang="ja-JP" altLang="en-US" dirty="0"/>
              <a:t>倍して次の数値を足す、という操作を繰り返せばできます。</a:t>
            </a:r>
            <a:endParaRPr kumimoji="1" lang="en-US" altLang="ja-JP" dirty="0"/>
          </a:p>
          <a:p>
            <a:r>
              <a:rPr kumimoji="1" lang="ja-JP" altLang="en-US" dirty="0"/>
              <a:t>例えば、整数 </a:t>
            </a:r>
            <a:r>
              <a:rPr kumimoji="1" lang="en-US" altLang="ja-JP" dirty="0"/>
              <a:t>123 </a:t>
            </a:r>
            <a:r>
              <a:rPr kumimoji="1" lang="ja-JP" altLang="en-US" dirty="0"/>
              <a:t>で考えてみます。</a:t>
            </a:r>
            <a:endParaRPr kumimoji="1" lang="en-US" altLang="ja-JP" dirty="0"/>
          </a:p>
          <a:p>
            <a:r>
              <a:rPr kumimoji="1" lang="ja-JP" altLang="en-US" dirty="0"/>
              <a:t>まず </a:t>
            </a:r>
            <a:r>
              <a:rPr kumimoji="1" lang="en-US" altLang="ja-JP" dirty="0"/>
              <a:t>1 </a:t>
            </a:r>
            <a:r>
              <a:rPr kumimoji="1" lang="ja-JP" altLang="en-US" dirty="0"/>
              <a:t>を読んで、数値 </a:t>
            </a:r>
            <a:r>
              <a:rPr kumimoji="1" lang="en-US" altLang="ja-JP" dirty="0"/>
              <a:t>1 </a:t>
            </a:r>
            <a:r>
              <a:rPr kumimoji="1" lang="ja-JP" altLang="en-US" dirty="0"/>
              <a:t>を得ます。</a:t>
            </a:r>
            <a:endParaRPr kumimoji="1" lang="en-US" altLang="ja-JP" dirty="0"/>
          </a:p>
          <a:p>
            <a:r>
              <a:rPr kumimoji="1" lang="ja-JP" altLang="en-US" dirty="0"/>
              <a:t>次に </a:t>
            </a:r>
            <a:r>
              <a:rPr kumimoji="1" lang="en-US" altLang="ja-JP" dirty="0"/>
              <a:t>1</a:t>
            </a:r>
            <a:r>
              <a:rPr kumimoji="1" lang="ja-JP" altLang="en-US" dirty="0"/>
              <a:t> を </a:t>
            </a:r>
            <a:r>
              <a:rPr kumimoji="1" lang="en-US" altLang="ja-JP" dirty="0"/>
              <a:t>10 </a:t>
            </a:r>
            <a:r>
              <a:rPr kumimoji="1" lang="ja-JP" altLang="en-US" dirty="0"/>
              <a:t>倍して </a:t>
            </a:r>
            <a:r>
              <a:rPr kumimoji="1" lang="en-US" altLang="ja-JP" dirty="0"/>
              <a:t>10 </a:t>
            </a:r>
            <a:r>
              <a:rPr kumimoji="1" lang="ja-JP" altLang="en-US" dirty="0"/>
              <a:t>します。</a:t>
            </a:r>
            <a:endParaRPr kumimoji="1" lang="en-US" altLang="ja-JP" dirty="0"/>
          </a:p>
          <a:p>
            <a:r>
              <a:rPr kumimoji="1" lang="ja-JP" altLang="en-US" dirty="0"/>
              <a:t>次の数字は </a:t>
            </a:r>
            <a:r>
              <a:rPr kumimoji="1" lang="en-US" altLang="ja-JP" dirty="0"/>
              <a:t>2 </a:t>
            </a:r>
            <a:r>
              <a:rPr kumimoji="1" lang="ja-JP" altLang="en-US" dirty="0"/>
              <a:t>ですので、</a:t>
            </a:r>
            <a:r>
              <a:rPr kumimoji="1" lang="en-US" altLang="ja-JP" dirty="0"/>
              <a:t>2 </a:t>
            </a:r>
            <a:r>
              <a:rPr kumimoji="1" lang="ja-JP" altLang="en-US" dirty="0"/>
              <a:t>を足して </a:t>
            </a:r>
            <a:r>
              <a:rPr kumimoji="1" lang="en-US" altLang="ja-JP" dirty="0"/>
              <a:t>12 </a:t>
            </a:r>
            <a:r>
              <a:rPr kumimoji="1" lang="ja-JP" altLang="en-US" dirty="0"/>
              <a:t>にします。</a:t>
            </a:r>
            <a:endParaRPr kumimoji="1" lang="en-US" altLang="ja-JP" dirty="0"/>
          </a:p>
          <a:p>
            <a:r>
              <a:rPr kumimoji="1" lang="en-US" altLang="ja-JP" dirty="0"/>
              <a:t>12</a:t>
            </a:r>
            <a:r>
              <a:rPr kumimoji="1" lang="ja-JP" altLang="en-US" dirty="0"/>
              <a:t> を </a:t>
            </a:r>
            <a:r>
              <a:rPr kumimoji="1" lang="en-US" altLang="ja-JP" dirty="0"/>
              <a:t>10 </a:t>
            </a:r>
            <a:r>
              <a:rPr kumimoji="1" lang="ja-JP" altLang="en-US" dirty="0"/>
              <a:t>倍し、</a:t>
            </a:r>
            <a:r>
              <a:rPr kumimoji="1" lang="en-US" altLang="ja-JP" dirty="0"/>
              <a:t>3 </a:t>
            </a:r>
            <a:r>
              <a:rPr kumimoji="1" lang="ja-JP" altLang="en-US" dirty="0"/>
              <a:t>を足して </a:t>
            </a:r>
            <a:r>
              <a:rPr kumimoji="1" lang="en-US" altLang="ja-JP" dirty="0"/>
              <a:t>123 </a:t>
            </a:r>
            <a:r>
              <a:rPr kumimoji="1" lang="ja-JP" altLang="en-US" dirty="0"/>
              <a:t>になります。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41</a:t>
            </a:fld>
            <a:endParaRPr kumimoji="1" lang="ja-JP" altLang="en-US"/>
          </a:p>
        </p:txBody>
      </p:sp>
    </p:spTree>
    <p:extLst>
      <p:ext uri="{BB962C8B-B14F-4D97-AF65-F5344CB8AC3E}">
        <p14:creationId xmlns:p14="http://schemas.microsoft.com/office/powerpoint/2010/main" val="4484636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16</a:t>
            </a:r>
            <a:r>
              <a:rPr kumimoji="1" lang="ja-JP" altLang="en-US" dirty="0"/>
              <a:t>進数の場合を考えます。</a:t>
            </a:r>
            <a:endParaRPr kumimoji="1" lang="en-US" altLang="ja-JP" dirty="0"/>
          </a:p>
          <a:p>
            <a:r>
              <a:rPr kumimoji="1" lang="en-US" altLang="ja-JP" dirty="0"/>
              <a:t>16</a:t>
            </a:r>
            <a:r>
              <a:rPr kumimoji="1" lang="ja-JP" altLang="en-US" dirty="0"/>
              <a:t>進数の数字を数値に変換するには、</a:t>
            </a:r>
            <a:r>
              <a:rPr kumimoji="1" lang="en-US" altLang="ja-JP" dirty="0" err="1"/>
              <a:t>Character.digit</a:t>
            </a:r>
            <a:r>
              <a:rPr kumimoji="1" lang="en-US" altLang="ja-JP" dirty="0"/>
              <a:t> </a:t>
            </a:r>
            <a:r>
              <a:rPr kumimoji="1" lang="ja-JP" altLang="en-US" dirty="0"/>
              <a:t>の引数に</a:t>
            </a:r>
            <a:r>
              <a:rPr kumimoji="1" lang="en-US" altLang="ja-JP" dirty="0"/>
              <a:t>16</a:t>
            </a:r>
            <a:r>
              <a:rPr kumimoji="1" lang="ja-JP" altLang="en-US" dirty="0"/>
              <a:t>と入れればできます。</a:t>
            </a:r>
            <a:endParaRPr kumimoji="1" lang="en-US" altLang="ja-JP" dirty="0"/>
          </a:p>
          <a:p>
            <a:r>
              <a:rPr kumimoji="1" lang="ja-JP" altLang="en-US" dirty="0"/>
              <a:t>あるいは、数字が </a:t>
            </a:r>
            <a:r>
              <a:rPr kumimoji="1" lang="en-US" altLang="ja-JP" dirty="0"/>
              <a:t>0</a:t>
            </a:r>
            <a:r>
              <a:rPr kumimoji="1" lang="ja-JP" altLang="en-US" dirty="0"/>
              <a:t>～</a:t>
            </a:r>
            <a:r>
              <a:rPr kumimoji="1" lang="en-US" altLang="ja-JP" dirty="0"/>
              <a:t>9 </a:t>
            </a:r>
            <a:r>
              <a:rPr kumimoji="1" lang="ja-JP" altLang="en-US" dirty="0"/>
              <a:t>か </a:t>
            </a:r>
            <a:r>
              <a:rPr kumimoji="1" lang="en-US" altLang="ja-JP" dirty="0"/>
              <a:t>A</a:t>
            </a:r>
            <a:r>
              <a:rPr kumimoji="1" lang="ja-JP" altLang="en-US" dirty="0"/>
              <a:t>～</a:t>
            </a:r>
            <a:r>
              <a:rPr kumimoji="1" lang="en-US" altLang="ja-JP" dirty="0"/>
              <a:t>F </a:t>
            </a:r>
            <a:r>
              <a:rPr kumimoji="1" lang="ja-JP" altLang="en-US" dirty="0"/>
              <a:t>かで場合分けします。</a:t>
            </a:r>
            <a:endParaRPr kumimoji="1" lang="en-US" altLang="ja-JP" dirty="0"/>
          </a:p>
          <a:p>
            <a:r>
              <a:rPr kumimoji="1" lang="en-US" altLang="ja-JP" dirty="0"/>
              <a:t>0 </a:t>
            </a:r>
            <a:r>
              <a:rPr kumimoji="1" lang="ja-JP" altLang="en-US" dirty="0"/>
              <a:t>～ </a:t>
            </a:r>
            <a:r>
              <a:rPr kumimoji="1" lang="en-US" altLang="ja-JP" dirty="0"/>
              <a:t>9 </a:t>
            </a:r>
            <a:r>
              <a:rPr kumimoji="1" lang="ja-JP" altLang="en-US" dirty="0"/>
              <a:t>ならば、数字から </a:t>
            </a:r>
            <a:r>
              <a:rPr kumimoji="1" lang="en-US" altLang="ja-JP" dirty="0"/>
              <a:t>‘0’ </a:t>
            </a:r>
            <a:r>
              <a:rPr kumimoji="1" lang="ja-JP" altLang="en-US" dirty="0"/>
              <a:t>の文字コードを引きます。</a:t>
            </a:r>
            <a:endParaRPr kumimoji="1" lang="en-US" altLang="ja-JP" dirty="0"/>
          </a:p>
          <a:p>
            <a:r>
              <a:rPr kumimoji="1" lang="en-US" altLang="ja-JP" dirty="0"/>
              <a:t>A </a:t>
            </a:r>
            <a:r>
              <a:rPr kumimoji="1" lang="ja-JP" altLang="en-US" dirty="0"/>
              <a:t>～ </a:t>
            </a:r>
            <a:r>
              <a:rPr kumimoji="1" lang="en-US" altLang="ja-JP" dirty="0"/>
              <a:t>F </a:t>
            </a:r>
            <a:r>
              <a:rPr kumimoji="1" lang="ja-JP" altLang="en-US" dirty="0"/>
              <a:t>ならば、数字から </a:t>
            </a:r>
            <a:r>
              <a:rPr kumimoji="1" lang="en-US" altLang="ja-JP" dirty="0"/>
              <a:t>‘A’ </a:t>
            </a:r>
            <a:r>
              <a:rPr kumimoji="1" lang="ja-JP" altLang="en-US" dirty="0"/>
              <a:t>の文字コードを引き、</a:t>
            </a:r>
            <a:r>
              <a:rPr kumimoji="1" lang="en-US" altLang="ja-JP" dirty="0"/>
              <a:t>10</a:t>
            </a:r>
            <a:r>
              <a:rPr kumimoji="1" lang="ja-JP" altLang="en-US" dirty="0"/>
              <a:t>を足します。</a:t>
            </a:r>
            <a:endParaRPr kumimoji="1" lang="en-US" altLang="ja-JP" dirty="0"/>
          </a:p>
          <a:p>
            <a:r>
              <a:rPr kumimoji="1" lang="en-US" altLang="ja-JP" dirty="0"/>
              <a:t>16</a:t>
            </a:r>
            <a:r>
              <a:rPr kumimoji="1" lang="ja-JP" altLang="en-US" dirty="0"/>
              <a:t>進数の数字かどうかの判定は、</a:t>
            </a:r>
            <a:endParaRPr kumimoji="1" lang="en-US" altLang="ja-JP" dirty="0"/>
          </a:p>
          <a:p>
            <a:r>
              <a:rPr kumimoji="1" lang="en-US" altLang="ja-JP" dirty="0"/>
              <a:t>‘0’ </a:t>
            </a:r>
            <a:r>
              <a:rPr kumimoji="1" lang="ja-JP" altLang="en-US" dirty="0"/>
              <a:t>以上 </a:t>
            </a:r>
            <a:r>
              <a:rPr kumimoji="1" lang="en-US" altLang="ja-JP" dirty="0"/>
              <a:t>‘9’ </a:t>
            </a:r>
            <a:r>
              <a:rPr kumimoji="1" lang="ja-JP" altLang="en-US" dirty="0"/>
              <a:t>以下または </a:t>
            </a:r>
            <a:r>
              <a:rPr kumimoji="1" lang="en-US" altLang="ja-JP" dirty="0"/>
              <a:t>‘A’ </a:t>
            </a:r>
            <a:r>
              <a:rPr kumimoji="1" lang="ja-JP" altLang="en-US" dirty="0"/>
              <a:t>以上 </a:t>
            </a:r>
            <a:r>
              <a:rPr kumimoji="1" lang="en-US" altLang="ja-JP" dirty="0"/>
              <a:t>‘F’ </a:t>
            </a:r>
            <a:r>
              <a:rPr kumimoji="1" lang="ja-JP" altLang="en-US" dirty="0"/>
              <a:t>以下とすればできます。</a:t>
            </a:r>
            <a:endParaRPr kumimoji="1" lang="en-US" altLang="ja-JP" dirty="0"/>
          </a:p>
          <a:p>
            <a:r>
              <a:rPr kumimoji="1" lang="ja-JP" altLang="en-US" dirty="0"/>
              <a:t>あるいは、</a:t>
            </a:r>
            <a:r>
              <a:rPr kumimoji="1" lang="en-US" altLang="ja-JP" dirty="0" err="1"/>
              <a:t>Character.digit</a:t>
            </a:r>
            <a:r>
              <a:rPr kumimoji="1" lang="en-US" altLang="ja-JP" dirty="0"/>
              <a:t> </a:t>
            </a:r>
            <a:r>
              <a:rPr kumimoji="1" lang="ja-JP" altLang="en-US" dirty="0"/>
              <a:t>を使って、返り値が </a:t>
            </a:r>
            <a:r>
              <a:rPr kumimoji="1" lang="en-US" altLang="ja-JP" dirty="0"/>
              <a:t>-1 </a:t>
            </a:r>
            <a:r>
              <a:rPr kumimoji="1" lang="ja-JP" altLang="en-US" dirty="0"/>
              <a:t>以外なら数字と判定することもできます。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42</a:t>
            </a:fld>
            <a:endParaRPr kumimoji="1" lang="ja-JP" altLang="en-US"/>
          </a:p>
        </p:txBody>
      </p:sp>
    </p:spTree>
    <p:extLst>
      <p:ext uri="{BB962C8B-B14F-4D97-AF65-F5344CB8AC3E}">
        <p14:creationId xmlns:p14="http://schemas.microsoft.com/office/powerpoint/2010/main" val="24795784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整数部分の解析プログラムはこのようになります。</a:t>
            </a:r>
            <a:endParaRPr kumimoji="1" lang="en-US" altLang="ja-JP" dirty="0"/>
          </a:p>
          <a:p>
            <a:r>
              <a:rPr kumimoji="1" lang="ja-JP" altLang="en-US" dirty="0"/>
              <a:t>入力文字 </a:t>
            </a:r>
            <a:r>
              <a:rPr kumimoji="1" lang="en-US" altLang="ja-JP" dirty="0" err="1"/>
              <a:t>currentChar</a:t>
            </a:r>
            <a:r>
              <a:rPr kumimoji="1" lang="en-US" altLang="ja-JP" dirty="0"/>
              <a:t> </a:t>
            </a:r>
            <a:r>
              <a:rPr kumimoji="1" lang="ja-JP" altLang="en-US" dirty="0"/>
              <a:t>が </a:t>
            </a:r>
            <a:r>
              <a:rPr kumimoji="1" lang="en-US" altLang="ja-JP" dirty="0"/>
              <a:t>0 </a:t>
            </a:r>
            <a:r>
              <a:rPr kumimoji="1" lang="ja-JP" altLang="en-US" dirty="0"/>
              <a:t>～ </a:t>
            </a:r>
            <a:r>
              <a:rPr kumimoji="1" lang="en-US" altLang="ja-JP" dirty="0"/>
              <a:t>9 </a:t>
            </a:r>
            <a:r>
              <a:rPr kumimoji="1" lang="ja-JP" altLang="en-US" dirty="0"/>
              <a:t>であれば整数です。</a:t>
            </a:r>
            <a:endParaRPr kumimoji="1" lang="en-US" altLang="ja-JP" dirty="0"/>
          </a:p>
          <a:p>
            <a:r>
              <a:rPr kumimoji="1" lang="ja-JP" altLang="en-US" dirty="0"/>
              <a:t>まず </a:t>
            </a:r>
            <a:r>
              <a:rPr kumimoji="1" lang="en-US" altLang="ja-JP" dirty="0" err="1"/>
              <a:t>currentChar</a:t>
            </a:r>
            <a:r>
              <a:rPr kumimoji="1" lang="en-US" altLang="ja-JP" dirty="0"/>
              <a:t> </a:t>
            </a:r>
            <a:r>
              <a:rPr kumimoji="1" lang="ja-JP" altLang="en-US" dirty="0"/>
              <a:t>を数値に変換し、変数 </a:t>
            </a:r>
            <a:r>
              <a:rPr kumimoji="1" lang="en-US" altLang="ja-JP" dirty="0"/>
              <a:t>value </a:t>
            </a:r>
            <a:r>
              <a:rPr kumimoji="1" lang="ja-JP" altLang="en-US" dirty="0"/>
              <a:t>に代入します。</a:t>
            </a:r>
            <a:endParaRPr kumimoji="1" lang="en-US" altLang="ja-JP" dirty="0"/>
          </a:p>
          <a:p>
            <a:r>
              <a:rPr kumimoji="1" lang="ja-JP" altLang="en-US" dirty="0"/>
              <a:t>次に、</a:t>
            </a:r>
            <a:r>
              <a:rPr kumimoji="1" lang="en-US" altLang="ja-JP" dirty="0" err="1"/>
              <a:t>lookAhead</a:t>
            </a:r>
            <a:r>
              <a:rPr kumimoji="1" lang="en-US" altLang="ja-JP" dirty="0"/>
              <a:t>() </a:t>
            </a:r>
            <a:r>
              <a:rPr kumimoji="1" lang="ja-JP" altLang="en-US" dirty="0"/>
              <a:t>メソッドを使って、次の文字を先読みし、</a:t>
            </a:r>
            <a:endParaRPr kumimoji="1" lang="en-US" altLang="ja-JP" dirty="0"/>
          </a:p>
          <a:p>
            <a:r>
              <a:rPr kumimoji="1" lang="ja-JP" altLang="en-US" dirty="0"/>
              <a:t>先読み文字が数字である間ループします。</a:t>
            </a:r>
            <a:endParaRPr kumimoji="1" lang="en-US" altLang="ja-JP" dirty="0"/>
          </a:p>
          <a:p>
            <a:r>
              <a:rPr kumimoji="1" lang="ja-JP" altLang="en-US" dirty="0"/>
              <a:t>改めて次の数字を見込み、</a:t>
            </a:r>
            <a:r>
              <a:rPr kumimoji="1" lang="en-US" altLang="ja-JP" dirty="0"/>
              <a:t>value </a:t>
            </a:r>
            <a:r>
              <a:rPr kumimoji="1" lang="ja-JP" altLang="en-US" dirty="0"/>
              <a:t>の値を一桁ずらして次の数を加えます。</a:t>
            </a:r>
            <a:endParaRPr kumimoji="1" lang="en-US" altLang="ja-JP" dirty="0"/>
          </a:p>
          <a:p>
            <a:r>
              <a:rPr kumimoji="1" lang="en-US" altLang="ja-JP" dirty="0"/>
              <a:t>while </a:t>
            </a:r>
            <a:r>
              <a:rPr kumimoji="1" lang="ja-JP" altLang="en-US" dirty="0"/>
              <a:t>ループを出てきたときには </a:t>
            </a:r>
            <a:r>
              <a:rPr kumimoji="1" lang="en-US" altLang="ja-JP" dirty="0"/>
              <a:t>value </a:t>
            </a:r>
            <a:r>
              <a:rPr kumimoji="1" lang="ja-JP" altLang="en-US" dirty="0"/>
              <a:t>に数値が入っていますので、その数値で整数のトークンを生成します。</a:t>
            </a:r>
            <a:endParaRPr kumimoji="1" lang="en-US" altLang="ja-JP" dirty="0"/>
          </a:p>
          <a:p>
            <a:r>
              <a:rPr kumimoji="1" lang="ja-JP" altLang="en-US" dirty="0"/>
              <a:t>しかし、これだけでは、例えば </a:t>
            </a:r>
            <a:r>
              <a:rPr kumimoji="1" lang="en-US" altLang="ja-JP" dirty="0"/>
              <a:t>007 </a:t>
            </a:r>
            <a:r>
              <a:rPr kumimoji="1" lang="ja-JP" altLang="en-US" dirty="0"/>
              <a:t>を読んだときに整数 </a:t>
            </a:r>
            <a:r>
              <a:rPr kumimoji="1" lang="en-US" altLang="ja-JP" dirty="0"/>
              <a:t>7 </a:t>
            </a:r>
            <a:r>
              <a:rPr kumimoji="1" lang="ja-JP" altLang="en-US" dirty="0"/>
              <a:t>と判定してしまいます。</a:t>
            </a:r>
            <a:endParaRPr kumimoji="1" lang="en-US" altLang="ja-JP" dirty="0"/>
          </a:p>
          <a:p>
            <a:r>
              <a:rPr kumimoji="1" lang="ja-JP" altLang="en-US" dirty="0"/>
              <a:t>そこで </a:t>
            </a:r>
            <a:r>
              <a:rPr kumimoji="1" lang="en-US" altLang="ja-JP" dirty="0"/>
              <a:t>0 </a:t>
            </a:r>
            <a:r>
              <a:rPr kumimoji="1" lang="ja-JP" altLang="en-US" dirty="0"/>
              <a:t>は別処理にします。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43</a:t>
            </a:fld>
            <a:endParaRPr kumimoji="1" lang="ja-JP" altLang="en-US"/>
          </a:p>
        </p:txBody>
      </p:sp>
    </p:spTree>
    <p:extLst>
      <p:ext uri="{BB962C8B-B14F-4D97-AF65-F5344CB8AC3E}">
        <p14:creationId xmlns:p14="http://schemas.microsoft.com/office/powerpoint/2010/main" val="37500432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 </a:t>
            </a:r>
            <a:r>
              <a:rPr kumimoji="1" lang="en-US" altLang="ja-JP" dirty="0"/>
              <a:t>0 </a:t>
            </a:r>
            <a:r>
              <a:rPr kumimoji="1" lang="ja-JP" altLang="en-US" dirty="0"/>
              <a:t>を特別扱いします。</a:t>
            </a:r>
            <a:endParaRPr kumimoji="1" lang="en-US" altLang="ja-JP" dirty="0"/>
          </a:p>
          <a:p>
            <a:r>
              <a:rPr kumimoji="1" lang="en-US" altLang="ja-JP" dirty="0"/>
              <a:t>0 </a:t>
            </a:r>
            <a:r>
              <a:rPr kumimoji="1" lang="ja-JP" altLang="en-US" dirty="0"/>
              <a:t>を読んだら、即座に値</a:t>
            </a:r>
            <a:r>
              <a:rPr kumimoji="1" lang="en-US" altLang="ja-JP" dirty="0"/>
              <a:t> 0 </a:t>
            </a:r>
            <a:r>
              <a:rPr kumimoji="1" lang="ja-JP" altLang="en-US" dirty="0"/>
              <a:t>で整数のトークンを生成します。</a:t>
            </a:r>
            <a:endParaRPr kumimoji="1" lang="en-US" altLang="ja-JP" dirty="0"/>
          </a:p>
          <a:p>
            <a:r>
              <a:rPr kumimoji="1" lang="ja-JP" altLang="en-US" dirty="0"/>
              <a:t>そして </a:t>
            </a:r>
            <a:r>
              <a:rPr kumimoji="1" lang="en-US" altLang="ja-JP" dirty="0"/>
              <a:t>1</a:t>
            </a:r>
            <a:r>
              <a:rPr kumimoji="1" lang="ja-JP" altLang="en-US" dirty="0"/>
              <a:t>～</a:t>
            </a:r>
            <a:r>
              <a:rPr kumimoji="1" lang="en-US" altLang="ja-JP" dirty="0"/>
              <a:t>9 </a:t>
            </a:r>
            <a:r>
              <a:rPr kumimoji="1" lang="ja-JP" altLang="en-US" dirty="0"/>
              <a:t>を読んだら、先ほどと同じく数値に変換し、その数値で整数のトークンを生成します。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44</a:t>
            </a:fld>
            <a:endParaRPr kumimoji="1" lang="ja-JP" altLang="en-US"/>
          </a:p>
        </p:txBody>
      </p:sp>
    </p:spTree>
    <p:extLst>
      <p:ext uri="{BB962C8B-B14F-4D97-AF65-F5344CB8AC3E}">
        <p14:creationId xmlns:p14="http://schemas.microsoft.com/office/powerpoint/2010/main" val="1007055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dirty="0"/>
              <a:t>には、文字列を整数値に変換するメソッドもありますので、それを使うこともできます。</a:t>
            </a:r>
            <a:endParaRPr kumimoji="1" lang="en-US" altLang="ja-JP" dirty="0"/>
          </a:p>
          <a:p>
            <a:r>
              <a:rPr kumimoji="1" lang="ja-JP" altLang="en-US" dirty="0"/>
              <a:t>数字を読み込んだら、</a:t>
            </a:r>
            <a:r>
              <a:rPr kumimoji="1" lang="en-US" altLang="ja-JP" dirty="0"/>
              <a:t>String </a:t>
            </a:r>
            <a:r>
              <a:rPr kumimoji="1" lang="ja-JP" altLang="en-US" dirty="0"/>
              <a:t>型の変数に記憶します。</a:t>
            </a:r>
            <a:endParaRPr kumimoji="1" lang="en-US" altLang="ja-JP" dirty="0"/>
          </a:p>
          <a:p>
            <a:r>
              <a:rPr kumimoji="1" lang="ja-JP" altLang="en-US" dirty="0"/>
              <a:t>ループ内では、数字であれば変数の後ろに加えていきます。</a:t>
            </a:r>
            <a:endParaRPr kumimoji="1" lang="en-US" altLang="ja-JP" dirty="0"/>
          </a:p>
          <a:p>
            <a:r>
              <a:rPr kumimoji="1" lang="ja-JP" altLang="en-US" dirty="0"/>
              <a:t>ループから出てきたときには、変数には数値を表す文字列が入っていますので、</a:t>
            </a:r>
            <a:endParaRPr kumimoji="1" lang="en-US" altLang="ja-JP" dirty="0"/>
          </a:p>
          <a:p>
            <a:r>
              <a:rPr kumimoji="1" lang="ja-JP" altLang="en-US" dirty="0"/>
              <a:t>その変数を、文字列を整数値に変換するメソッドを使って変換します。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45</a:t>
            </a:fld>
            <a:endParaRPr kumimoji="1" lang="ja-JP" altLang="en-US"/>
          </a:p>
        </p:txBody>
      </p:sp>
    </p:spTree>
    <p:extLst>
      <p:ext uri="{BB962C8B-B14F-4D97-AF65-F5344CB8AC3E}">
        <p14:creationId xmlns:p14="http://schemas.microsoft.com/office/powerpoint/2010/main" val="37510809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次は文字の解析です。</a:t>
            </a:r>
            <a:endParaRPr kumimoji="1" lang="en-US" altLang="ja-JP" dirty="0"/>
          </a:p>
          <a:p>
            <a:r>
              <a:rPr kumimoji="1" lang="ja-JP" altLang="en-US" dirty="0"/>
              <a:t>文字は、シングルクォート、任意の</a:t>
            </a:r>
            <a:r>
              <a:rPr kumimoji="1" lang="en-US" altLang="ja-JP" dirty="0"/>
              <a:t>1</a:t>
            </a:r>
            <a:r>
              <a:rPr kumimoji="1" lang="ja-JP" altLang="en-US" dirty="0"/>
              <a:t>文字、シングルクォートと定義されています。</a:t>
            </a:r>
            <a:endParaRPr kumimoji="1" lang="en-US" altLang="ja-JP" dirty="0"/>
          </a:p>
          <a:p>
            <a:r>
              <a:rPr kumimoji="1" lang="ja-JP" altLang="en-US" dirty="0"/>
              <a:t>生成するトークンは、</a:t>
            </a:r>
            <a:r>
              <a:rPr kumimoji="1" lang="en-US" altLang="ja-JP" dirty="0"/>
              <a:t>2</a:t>
            </a:r>
            <a:r>
              <a:rPr kumimoji="1" lang="ja-JP" altLang="en-US" dirty="0"/>
              <a:t>文字目の文字コードを使います。</a:t>
            </a:r>
            <a:endParaRPr kumimoji="1" lang="en-US" altLang="ja-JP" dirty="0"/>
          </a:p>
          <a:p>
            <a:r>
              <a:rPr kumimoji="1" lang="ja-JP" altLang="en-US" dirty="0"/>
              <a:t>例えば、</a:t>
            </a:r>
            <a:r>
              <a:rPr kumimoji="1" lang="en-US" altLang="ja-JP" dirty="0"/>
              <a:t>’a’ </a:t>
            </a:r>
            <a:r>
              <a:rPr kumimoji="1" lang="ja-JP" altLang="en-US" dirty="0"/>
              <a:t>なら、</a:t>
            </a:r>
            <a:r>
              <a:rPr kumimoji="1" lang="en-US" altLang="ja-JP" dirty="0"/>
              <a:t>a </a:t>
            </a:r>
            <a:r>
              <a:rPr kumimoji="1" lang="ja-JP" altLang="en-US" dirty="0"/>
              <a:t>の文字コード </a:t>
            </a:r>
            <a:r>
              <a:rPr kumimoji="1" lang="en-US" altLang="ja-JP" dirty="0"/>
              <a:t>97 </a:t>
            </a:r>
            <a:r>
              <a:rPr kumimoji="1" lang="ja-JP" altLang="en-US" dirty="0"/>
              <a:t>でトークン生成します。</a:t>
            </a:r>
            <a:endParaRPr kumimoji="1" lang="en-US" altLang="ja-JP" dirty="0"/>
          </a:p>
          <a:p>
            <a:r>
              <a:rPr kumimoji="1" lang="ja-JP" altLang="en-US" dirty="0"/>
              <a:t>文字の解析部分のオートマトンはこうなります。</a:t>
            </a:r>
            <a:endParaRPr kumimoji="1" lang="en-US" altLang="ja-JP" dirty="0"/>
          </a:p>
          <a:p>
            <a:r>
              <a:rPr kumimoji="1" lang="en-US" altLang="ja-JP" dirty="0"/>
              <a:t>1</a:t>
            </a:r>
            <a:r>
              <a:rPr kumimoji="1" lang="ja-JP" altLang="en-US" dirty="0"/>
              <a:t>文字目がシングルクォートであれば文字の解析開始、</a:t>
            </a:r>
            <a:r>
              <a:rPr kumimoji="1" lang="en-US" altLang="ja-JP" dirty="0"/>
              <a:t>2</a:t>
            </a:r>
            <a:r>
              <a:rPr kumimoji="1" lang="ja-JP" altLang="en-US" dirty="0"/>
              <a:t>文字目は任意の文字、</a:t>
            </a:r>
            <a:r>
              <a:rPr kumimoji="1" lang="en-US" altLang="ja-JP" dirty="0"/>
              <a:t>3</a:t>
            </a:r>
            <a:r>
              <a:rPr kumimoji="1" lang="ja-JP" altLang="en-US" dirty="0"/>
              <a:t>文字目がシングルクォートなら受理です。</a:t>
            </a:r>
            <a:endParaRPr kumimoji="1" lang="en-US" altLang="ja-JP" dirty="0"/>
          </a:p>
          <a:p>
            <a:r>
              <a:rPr kumimoji="1" lang="en-US" altLang="ja-JP" dirty="0"/>
              <a:t>3</a:t>
            </a:r>
            <a:r>
              <a:rPr kumimoji="1" lang="ja-JP" altLang="en-US" dirty="0"/>
              <a:t>文字目がシングルクォート以外の場合はエラーになります。</a:t>
            </a:r>
            <a:endParaRPr kumimoji="1" lang="en-US" altLang="ja-JP" dirty="0"/>
          </a:p>
          <a:p>
            <a:r>
              <a:rPr kumimoji="1" lang="ja-JP" altLang="en-US" dirty="0"/>
              <a:t>文字から、文字コードへの変換は、</a:t>
            </a:r>
            <a:r>
              <a:rPr kumimoji="1" lang="en-US" altLang="ja-JP" dirty="0"/>
              <a:t>int </a:t>
            </a:r>
            <a:r>
              <a:rPr kumimoji="1" lang="ja-JP" altLang="en-US" dirty="0"/>
              <a:t>型にキャストすればできます。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46</a:t>
            </a:fld>
            <a:endParaRPr kumimoji="1" lang="ja-JP" altLang="en-US"/>
          </a:p>
        </p:txBody>
      </p:sp>
    </p:spTree>
    <p:extLst>
      <p:ext uri="{BB962C8B-B14F-4D97-AF65-F5344CB8AC3E}">
        <p14:creationId xmlns:p14="http://schemas.microsoft.com/office/powerpoint/2010/main" val="2531466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文字解析部分のプログラムはこのようになります。</a:t>
            </a:r>
            <a:endParaRPr kumimoji="1" lang="en-US" altLang="ja-JP" dirty="0"/>
          </a:p>
          <a:p>
            <a:r>
              <a:rPr kumimoji="1" lang="en-US" altLang="ja-JP" dirty="0"/>
              <a:t>1</a:t>
            </a:r>
            <a:r>
              <a:rPr kumimoji="1" lang="ja-JP" altLang="en-US" dirty="0"/>
              <a:t>文字目がシングルクォートであれば解析開始です。</a:t>
            </a:r>
            <a:endParaRPr kumimoji="1" lang="en-US" altLang="ja-JP" dirty="0"/>
          </a:p>
          <a:p>
            <a:r>
              <a:rPr kumimoji="1" lang="en-US" altLang="ja-JP" dirty="0"/>
              <a:t>Java </a:t>
            </a:r>
            <a:r>
              <a:rPr kumimoji="1" lang="ja-JP" altLang="en-US" dirty="0"/>
              <a:t>では、シングルクォートは特殊文字ですので、バックスラッシュシングルクォートと表します。</a:t>
            </a:r>
            <a:endParaRPr kumimoji="1" lang="en-US" altLang="ja-JP" dirty="0"/>
          </a:p>
          <a:p>
            <a:r>
              <a:rPr kumimoji="1" lang="en-US" altLang="ja-JP" dirty="0"/>
              <a:t>2</a:t>
            </a:r>
            <a:r>
              <a:rPr kumimoji="1" lang="ja-JP" altLang="en-US" dirty="0"/>
              <a:t>文字目を読み、その文字の文字コードを記憶します。</a:t>
            </a:r>
            <a:endParaRPr kumimoji="1" lang="en-US" altLang="ja-JP" dirty="0"/>
          </a:p>
          <a:p>
            <a:r>
              <a:rPr kumimoji="1" lang="en-US" altLang="ja-JP" dirty="0"/>
              <a:t>3</a:t>
            </a:r>
            <a:r>
              <a:rPr kumimoji="1" lang="ja-JP" altLang="en-US" dirty="0"/>
              <a:t>文字目を読み、シングルクォート以外ならエラーにします。</a:t>
            </a:r>
            <a:endParaRPr kumimoji="1" lang="en-US" altLang="ja-JP" dirty="0"/>
          </a:p>
          <a:p>
            <a:r>
              <a:rPr kumimoji="1" lang="ja-JP" altLang="en-US" dirty="0"/>
              <a:t>エラーが無ければ文字コードで文字のトークンを生成します。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47</a:t>
            </a:fld>
            <a:endParaRPr kumimoji="1" lang="ja-JP" altLang="en-US"/>
          </a:p>
        </p:txBody>
      </p:sp>
    </p:spTree>
    <p:extLst>
      <p:ext uri="{BB962C8B-B14F-4D97-AF65-F5344CB8AC3E}">
        <p14:creationId xmlns:p14="http://schemas.microsoft.com/office/powerpoint/2010/main" val="13513051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a:t>
            </a:r>
            <a:r>
              <a:rPr kumimoji="1" lang="ja-JP" altLang="en-US" dirty="0"/>
              <a:t> では、バックスラッシュから始まる文字は特殊文字となっています。</a:t>
            </a:r>
            <a:endParaRPr kumimoji="1" lang="en-US" altLang="ja-JP" dirty="0"/>
          </a:p>
          <a:p>
            <a:r>
              <a:rPr kumimoji="1" lang="ja-JP" altLang="en-US" dirty="0"/>
              <a:t>改行であれば </a:t>
            </a:r>
            <a:r>
              <a:rPr kumimoji="1" lang="en-US" altLang="ja-JP" dirty="0"/>
              <a:t>\n </a:t>
            </a:r>
            <a:r>
              <a:rPr kumimoji="1" lang="ja-JP" altLang="en-US" dirty="0"/>
              <a:t>タブ記号は </a:t>
            </a:r>
            <a:r>
              <a:rPr kumimoji="1" lang="en-US" altLang="ja-JP" dirty="0"/>
              <a:t>\t </a:t>
            </a:r>
            <a:r>
              <a:rPr kumimoji="1" lang="ja-JP" altLang="en-US" dirty="0"/>
              <a:t>です。</a:t>
            </a:r>
            <a:endParaRPr kumimoji="1" lang="en-US" altLang="ja-JP" dirty="0"/>
          </a:p>
          <a:p>
            <a:r>
              <a:rPr kumimoji="1" lang="en-US" altLang="ja-JP" dirty="0"/>
              <a:t>\n </a:t>
            </a:r>
            <a:r>
              <a:rPr kumimoji="1" lang="ja-JP" altLang="en-US" dirty="0"/>
              <a:t>で</a:t>
            </a:r>
            <a:r>
              <a:rPr kumimoji="1" lang="en-US" altLang="ja-JP" dirty="0"/>
              <a:t>1</a:t>
            </a:r>
            <a:r>
              <a:rPr kumimoji="1" lang="ja-JP" altLang="en-US" dirty="0"/>
              <a:t>文字扱いです。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48</a:t>
            </a:fld>
            <a:endParaRPr kumimoji="1" lang="ja-JP" altLang="en-US"/>
          </a:p>
        </p:txBody>
      </p:sp>
    </p:spTree>
    <p:extLst>
      <p:ext uri="{BB962C8B-B14F-4D97-AF65-F5344CB8AC3E}">
        <p14:creationId xmlns:p14="http://schemas.microsoft.com/office/powerpoint/2010/main" val="6605639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特殊文字に対応させる場合、</a:t>
            </a:r>
            <a:r>
              <a:rPr kumimoji="1" lang="en-US" altLang="ja-JP" dirty="0"/>
              <a:t>2</a:t>
            </a:r>
            <a:r>
              <a:rPr kumimoji="1" lang="ja-JP" altLang="en-US" dirty="0"/>
              <a:t>文字目がバックスラッシュかどうかで分岐します。</a:t>
            </a:r>
            <a:endParaRPr kumimoji="1" lang="en-US" altLang="ja-JP" dirty="0"/>
          </a:p>
          <a:p>
            <a:r>
              <a:rPr kumimoji="1" lang="ja-JP" altLang="en-US" dirty="0"/>
              <a:t>バックスラッシュ以外なら通常の文字として処理します。</a:t>
            </a:r>
            <a:endParaRPr kumimoji="1" lang="en-US" altLang="ja-JP" dirty="0"/>
          </a:p>
          <a:p>
            <a:r>
              <a:rPr kumimoji="1" lang="ja-JP" altLang="en-US" dirty="0"/>
              <a:t>バックスラッシュなら、</a:t>
            </a:r>
            <a:r>
              <a:rPr kumimoji="1" lang="en-US" altLang="ja-JP" dirty="0"/>
              <a:t>3</a:t>
            </a:r>
            <a:r>
              <a:rPr kumimoji="1" lang="ja-JP" altLang="en-US" dirty="0"/>
              <a:t>文字目を読み、</a:t>
            </a:r>
            <a:r>
              <a:rPr kumimoji="1" lang="en-US" altLang="ja-JP" dirty="0"/>
              <a:t>2</a:t>
            </a:r>
            <a:r>
              <a:rPr kumimoji="1" lang="ja-JP" altLang="en-US" dirty="0"/>
              <a:t>文字目と</a:t>
            </a:r>
            <a:r>
              <a:rPr kumimoji="1" lang="en-US" altLang="ja-JP" dirty="0"/>
              <a:t>3</a:t>
            </a:r>
            <a:r>
              <a:rPr kumimoji="1" lang="ja-JP" altLang="en-US" dirty="0"/>
              <a:t>文字と合わせて</a:t>
            </a:r>
            <a:r>
              <a:rPr kumimoji="1" lang="en-US" altLang="ja-JP" dirty="0"/>
              <a:t>1</a:t>
            </a:r>
            <a:r>
              <a:rPr kumimoji="1" lang="ja-JP" altLang="en-US" dirty="0"/>
              <a:t>つの特殊文字として処理します。</a:t>
            </a:r>
            <a:endParaRPr kumimoji="1" lang="en-US" altLang="ja-JP" dirty="0"/>
          </a:p>
          <a:p>
            <a:r>
              <a:rPr kumimoji="1" lang="ja-JP" altLang="en-US" dirty="0"/>
              <a:t>この場合、</a:t>
            </a:r>
            <a:r>
              <a:rPr kumimoji="1" lang="en-US" altLang="ja-JP" dirty="0"/>
              <a:t>2</a:t>
            </a:r>
            <a:r>
              <a:rPr kumimoji="1" lang="ja-JP" altLang="en-US" dirty="0"/>
              <a:t>文字目がシングルクォートはエラーになります。</a:t>
            </a:r>
            <a:endParaRPr kumimoji="1" lang="en-US" altLang="ja-JP" dirty="0"/>
          </a:p>
          <a:p>
            <a:r>
              <a:rPr kumimoji="1" lang="ja-JP" altLang="en-US" dirty="0"/>
              <a:t>なお、</a:t>
            </a:r>
            <a:r>
              <a:rPr kumimoji="1" lang="en-US" altLang="ja-JP" dirty="0"/>
              <a:t>K20</a:t>
            </a:r>
            <a:r>
              <a:rPr kumimoji="1" lang="ja-JP" altLang="en-US" dirty="0"/>
              <a:t>言語では特殊文字への対応は発展課題です。</a:t>
            </a:r>
            <a:endParaRPr kumimoji="1" lang="en-US" altLang="ja-JP" dirty="0"/>
          </a:p>
          <a:p>
            <a:r>
              <a:rPr kumimoji="1" lang="ja-JP" altLang="en-US" dirty="0"/>
              <a:t>余裕のある人だけやってください。</a:t>
            </a:r>
            <a:endParaRPr kumimoji="1" lang="en-US" altLang="ja-JP" dirty="0"/>
          </a:p>
          <a:p>
            <a:r>
              <a:rPr kumimoji="1" lang="ja-JP" altLang="en-US" dirty="0"/>
              <a:t>課題の範囲では特殊文字はありませんので、シングルクォート、ダブルクォート、バックスラッシュも通常の文字と同じように扱います。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49</a:t>
            </a:fld>
            <a:endParaRPr kumimoji="1" lang="ja-JP" altLang="en-US"/>
          </a:p>
        </p:txBody>
      </p:sp>
    </p:spTree>
    <p:extLst>
      <p:ext uri="{BB962C8B-B14F-4D97-AF65-F5344CB8AC3E}">
        <p14:creationId xmlns:p14="http://schemas.microsoft.com/office/powerpoint/2010/main" val="3201212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すでに皆さん作成していますが、</a:t>
            </a:r>
            <a:r>
              <a:rPr kumimoji="1" lang="en-US" altLang="ja-JP" dirty="0"/>
              <a:t>FileScanner.java </a:t>
            </a:r>
            <a:r>
              <a:rPr kumimoji="1" lang="ja-JP" altLang="en-US" dirty="0"/>
              <a:t>のクラス図がこちらです。</a:t>
            </a:r>
            <a:endParaRPr kumimoji="1" lang="en-US" altLang="ja-JP" dirty="0"/>
          </a:p>
          <a:p>
            <a:r>
              <a:rPr kumimoji="1" lang="ja-JP" altLang="en-US" dirty="0"/>
              <a:t>このクラスで重要になるのが、</a:t>
            </a:r>
            <a:endParaRPr kumimoji="1" lang="en-US" altLang="ja-JP" dirty="0"/>
          </a:p>
          <a:p>
            <a:r>
              <a:rPr kumimoji="1" lang="en-US" altLang="ja-JP" dirty="0"/>
              <a:t>1</a:t>
            </a:r>
            <a:r>
              <a:rPr kumimoji="1" lang="ja-JP" altLang="en-US" dirty="0"/>
              <a:t>文字ずつ切り出す </a:t>
            </a:r>
            <a:r>
              <a:rPr kumimoji="1" lang="en-US" altLang="ja-JP" dirty="0" err="1"/>
              <a:t>nextChar</a:t>
            </a:r>
            <a:r>
              <a:rPr kumimoji="1" lang="en-US" altLang="ja-JP" dirty="0"/>
              <a:t>(), </a:t>
            </a:r>
            <a:r>
              <a:rPr kumimoji="1" lang="ja-JP" altLang="en-US" dirty="0"/>
              <a:t>次の読み取り文字を返す </a:t>
            </a:r>
            <a:r>
              <a:rPr kumimoji="1" lang="en-US" altLang="ja-JP" dirty="0"/>
              <a:t>lookahead() </a:t>
            </a:r>
            <a:r>
              <a:rPr kumimoji="1" lang="ja-JP" altLang="en-US" dirty="0"/>
              <a:t>の</a:t>
            </a:r>
            <a:r>
              <a:rPr kumimoji="1" lang="en-US" altLang="ja-JP" dirty="0"/>
              <a:t>2</a:t>
            </a:r>
            <a:r>
              <a:rPr kumimoji="1" lang="ja-JP" altLang="en-US" dirty="0"/>
              <a:t>つのメソッドです。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a:t>
            </a:fld>
            <a:endParaRPr kumimoji="1" lang="ja-JP" altLang="en-US"/>
          </a:p>
        </p:txBody>
      </p:sp>
    </p:spTree>
    <p:extLst>
      <p:ext uri="{BB962C8B-B14F-4D97-AF65-F5344CB8AC3E}">
        <p14:creationId xmlns:p14="http://schemas.microsoft.com/office/powerpoint/2010/main" val="41388292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特殊文字に対応させるとプログラムこのようになります。</a:t>
            </a:r>
            <a:endParaRPr kumimoji="1" lang="en-US" altLang="ja-JP" dirty="0"/>
          </a:p>
          <a:p>
            <a:r>
              <a:rPr kumimoji="1" lang="en-US" altLang="ja-JP" dirty="0"/>
              <a:t>2</a:t>
            </a:r>
            <a:r>
              <a:rPr kumimoji="1" lang="ja-JP" altLang="en-US" dirty="0"/>
              <a:t>文字目がバックスラッシュであれば特殊文字です。</a:t>
            </a:r>
            <a:endParaRPr kumimoji="1" lang="en-US" altLang="ja-JP" dirty="0"/>
          </a:p>
          <a:p>
            <a:r>
              <a:rPr kumimoji="1" lang="ja-JP" altLang="en-US" dirty="0"/>
              <a:t>特殊文字の場合、</a:t>
            </a:r>
            <a:r>
              <a:rPr kumimoji="1" lang="en-US" altLang="ja-JP" dirty="0"/>
              <a:t>3</a:t>
            </a:r>
            <a:r>
              <a:rPr kumimoji="1" lang="ja-JP" altLang="en-US" dirty="0"/>
              <a:t>文字目が </a:t>
            </a:r>
            <a:r>
              <a:rPr kumimoji="1" lang="en-US" altLang="ja-JP" dirty="0"/>
              <a:t>n</a:t>
            </a:r>
            <a:r>
              <a:rPr kumimoji="1" lang="ja-JP" altLang="en-US" dirty="0"/>
              <a:t> であれば </a:t>
            </a:r>
            <a:r>
              <a:rPr kumimoji="1" lang="en-US" altLang="ja-JP" dirty="0"/>
              <a:t>\n</a:t>
            </a:r>
            <a:r>
              <a:rPr kumimoji="1" lang="ja-JP" altLang="en-US" dirty="0"/>
              <a:t>、 </a:t>
            </a:r>
            <a:r>
              <a:rPr kumimoji="1" lang="en-US" altLang="ja-JP" dirty="0"/>
              <a:t>t </a:t>
            </a:r>
            <a:r>
              <a:rPr kumimoji="1" lang="ja-JP" altLang="en-US" dirty="0"/>
              <a:t>であれば </a:t>
            </a:r>
            <a:r>
              <a:rPr kumimoji="1" lang="en-US" altLang="ja-JP" dirty="0"/>
              <a:t>\t </a:t>
            </a:r>
            <a:r>
              <a:rPr kumimoji="1" lang="ja-JP" altLang="en-US" dirty="0"/>
              <a:t>という具合に、</a:t>
            </a:r>
            <a:endParaRPr kumimoji="1" lang="en-US" altLang="ja-JP" dirty="0"/>
          </a:p>
          <a:p>
            <a:r>
              <a:rPr kumimoji="1" lang="en-US" altLang="ja-JP" dirty="0"/>
              <a:t>2</a:t>
            </a:r>
            <a:r>
              <a:rPr kumimoji="1" lang="ja-JP" altLang="en-US" dirty="0"/>
              <a:t>文字目と</a:t>
            </a:r>
            <a:r>
              <a:rPr kumimoji="1" lang="en-US" altLang="ja-JP" dirty="0"/>
              <a:t>3</a:t>
            </a:r>
            <a:r>
              <a:rPr kumimoji="1" lang="ja-JP" altLang="en-US" dirty="0"/>
              <a:t>文字目を合わせて一つの特殊文字として処理します。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50</a:t>
            </a:fld>
            <a:endParaRPr kumimoji="1" lang="ja-JP" altLang="en-US"/>
          </a:p>
        </p:txBody>
      </p:sp>
    </p:spTree>
    <p:extLst>
      <p:ext uri="{BB962C8B-B14F-4D97-AF65-F5344CB8AC3E}">
        <p14:creationId xmlns:p14="http://schemas.microsoft.com/office/powerpoint/2010/main" val="25276990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次は変数名と予約語です。</a:t>
            </a:r>
            <a:endParaRPr kumimoji="1" lang="en-US" altLang="ja-JP" dirty="0"/>
          </a:p>
          <a:p>
            <a:r>
              <a:rPr kumimoji="1" lang="ja-JP" altLang="en-US" dirty="0"/>
              <a:t>変数名は</a:t>
            </a:r>
            <a:r>
              <a:rPr kumimoji="1" lang="en-US" altLang="ja-JP" dirty="0"/>
              <a:t>1</a:t>
            </a:r>
            <a:r>
              <a:rPr kumimoji="1" lang="ja-JP" altLang="en-US" dirty="0"/>
              <a:t>文字目に英字が来て、その後に英数字が</a:t>
            </a:r>
            <a:r>
              <a:rPr kumimoji="1" lang="en-US" altLang="ja-JP" dirty="0"/>
              <a:t>0</a:t>
            </a:r>
            <a:r>
              <a:rPr kumimoji="1" lang="ja-JP" altLang="en-US" dirty="0"/>
              <a:t>文字以上きます。</a:t>
            </a:r>
            <a:endParaRPr kumimoji="1" lang="en-US" altLang="ja-JP" dirty="0"/>
          </a:p>
          <a:p>
            <a:r>
              <a:rPr kumimoji="1" lang="ja-JP" altLang="en-US" dirty="0"/>
              <a:t>予約語も、英字の並びですので、変数名と予約語は、文法上の制約は同じです。</a:t>
            </a:r>
            <a:endParaRPr kumimoji="1" lang="en-US" altLang="ja-JP" dirty="0"/>
          </a:p>
          <a:p>
            <a:r>
              <a:rPr kumimoji="1" lang="ja-JP" altLang="en-US" dirty="0"/>
              <a:t>文字列のうち、予約語に一致しないものが変数名となります。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51</a:t>
            </a:fld>
            <a:endParaRPr kumimoji="1" lang="ja-JP" altLang="en-US"/>
          </a:p>
        </p:txBody>
      </p:sp>
    </p:spTree>
    <p:extLst>
      <p:ext uri="{BB962C8B-B14F-4D97-AF65-F5344CB8AC3E}">
        <p14:creationId xmlns:p14="http://schemas.microsoft.com/office/powerpoint/2010/main" val="20654151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英字かどうかは、</a:t>
            </a:r>
            <a:r>
              <a:rPr kumimoji="1" lang="en-US" altLang="ja-JP" dirty="0"/>
              <a:t>Character.isLowerCase </a:t>
            </a:r>
            <a:r>
              <a:rPr kumimoji="1" lang="ja-JP" altLang="en-US" dirty="0"/>
              <a:t>と </a:t>
            </a:r>
            <a:r>
              <a:rPr kumimoji="1" lang="en-US" altLang="ja-JP" dirty="0" err="1"/>
              <a:t>Character.isUpperCase</a:t>
            </a:r>
            <a:r>
              <a:rPr kumimoji="1" lang="en-US" altLang="ja-JP" dirty="0"/>
              <a:t> </a:t>
            </a:r>
            <a:r>
              <a:rPr kumimoji="1" lang="ja-JP" altLang="en-US" dirty="0"/>
              <a:t>で判定できます。</a:t>
            </a:r>
            <a:endParaRPr kumimoji="1" lang="en-US" altLang="ja-JP" dirty="0"/>
          </a:p>
          <a:p>
            <a:r>
              <a:rPr kumimoji="1" lang="ja-JP" altLang="en-US" dirty="0"/>
              <a:t>文字コードはアルファベット順に並んでいますので、</a:t>
            </a:r>
            <a:r>
              <a:rPr kumimoji="1" lang="en-US" altLang="ja-JP" dirty="0"/>
              <a:t>’a’ </a:t>
            </a:r>
            <a:r>
              <a:rPr kumimoji="1" lang="ja-JP" altLang="en-US" dirty="0"/>
              <a:t>以上 </a:t>
            </a:r>
            <a:r>
              <a:rPr kumimoji="1" lang="en-US" altLang="ja-JP" dirty="0"/>
              <a:t>‘z’ </a:t>
            </a:r>
            <a:r>
              <a:rPr kumimoji="1" lang="ja-JP" altLang="en-US" dirty="0"/>
              <a:t>以下と書くこともできます。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52</a:t>
            </a:fld>
            <a:endParaRPr kumimoji="1" lang="ja-JP" altLang="en-US"/>
          </a:p>
        </p:txBody>
      </p:sp>
    </p:spTree>
    <p:extLst>
      <p:ext uri="{BB962C8B-B14F-4D97-AF65-F5344CB8AC3E}">
        <p14:creationId xmlns:p14="http://schemas.microsoft.com/office/powerpoint/2010/main" val="21951173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変数名の解析部分のプログラムはこのようになります。</a:t>
            </a:r>
            <a:endParaRPr kumimoji="1" lang="en-US" altLang="ja-JP" dirty="0"/>
          </a:p>
          <a:p>
            <a:r>
              <a:rPr kumimoji="1" lang="ja-JP" altLang="en-US" dirty="0"/>
              <a:t>英字を読めば変数の解析開始です。</a:t>
            </a:r>
            <a:endParaRPr kumimoji="1" lang="en-US" altLang="ja-JP" dirty="0"/>
          </a:p>
          <a:p>
            <a:r>
              <a:rPr kumimoji="1" lang="ja-JP" altLang="en-US" dirty="0"/>
              <a:t>英字にはアンダーバーも含まれていることに注意してください。</a:t>
            </a:r>
            <a:endParaRPr kumimoji="1" lang="en-US" altLang="ja-JP" dirty="0"/>
          </a:p>
          <a:p>
            <a:r>
              <a:rPr kumimoji="1" lang="ja-JP" altLang="en-US" dirty="0"/>
              <a:t>このとき、</a:t>
            </a:r>
            <a:r>
              <a:rPr kumimoji="1" lang="en-US" altLang="ja-JP" dirty="0"/>
              <a:t>String </a:t>
            </a:r>
            <a:r>
              <a:rPr kumimoji="1" lang="ja-JP" altLang="en-US" dirty="0"/>
              <a:t>型変数に、読んだ文字を記憶します。</a:t>
            </a:r>
            <a:endParaRPr kumimoji="1" lang="en-US" altLang="ja-JP" dirty="0"/>
          </a:p>
          <a:p>
            <a:r>
              <a:rPr kumimoji="1" lang="en-US" altLang="ja-JP" dirty="0"/>
              <a:t>2</a:t>
            </a:r>
            <a:r>
              <a:rPr kumimoji="1" lang="ja-JP" altLang="en-US" dirty="0"/>
              <a:t>文字目以降は、先読み文字が英数字であればループします。</a:t>
            </a:r>
            <a:endParaRPr kumimoji="1" lang="en-US" altLang="ja-JP" dirty="0"/>
          </a:p>
          <a:p>
            <a:r>
              <a:rPr kumimoji="1" lang="ja-JP" altLang="en-US" dirty="0"/>
              <a:t>先読み文字が英数字であれば、次の文字を改めて読み込み、</a:t>
            </a:r>
            <a:r>
              <a:rPr kumimoji="1" lang="en-US" altLang="ja-JP" dirty="0"/>
              <a:t>String </a:t>
            </a:r>
            <a:r>
              <a:rPr kumimoji="1" lang="ja-JP" altLang="en-US" dirty="0"/>
              <a:t>型変数に結合します。</a:t>
            </a:r>
            <a:endParaRPr kumimoji="1" lang="en-US" altLang="ja-JP" dirty="0"/>
          </a:p>
          <a:p>
            <a:r>
              <a:rPr kumimoji="1" lang="ja-JP" altLang="en-US" dirty="0"/>
              <a:t>ループから出たときには </a:t>
            </a:r>
            <a:r>
              <a:rPr kumimoji="1" lang="en-US" altLang="ja-JP" dirty="0"/>
              <a:t>String </a:t>
            </a:r>
            <a:r>
              <a:rPr kumimoji="1" lang="ja-JP" altLang="en-US" dirty="0"/>
              <a:t>型変数に変数名が入っていますので、その変数名でトークンを生成します。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53</a:t>
            </a:fld>
            <a:endParaRPr kumimoji="1" lang="ja-JP" altLang="en-US"/>
          </a:p>
        </p:txBody>
      </p:sp>
    </p:spTree>
    <p:extLst>
      <p:ext uri="{BB962C8B-B14F-4D97-AF65-F5344CB8AC3E}">
        <p14:creationId xmlns:p14="http://schemas.microsoft.com/office/powerpoint/2010/main" val="208589991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英字かどうかは </a:t>
            </a:r>
            <a:r>
              <a:rPr kumimoji="1" lang="en-US" altLang="ja-JP" dirty="0"/>
              <a:t>Character.isLowerCase </a:t>
            </a:r>
            <a:r>
              <a:rPr kumimoji="1" lang="ja-JP" altLang="en-US" dirty="0"/>
              <a:t>と </a:t>
            </a:r>
            <a:r>
              <a:rPr kumimoji="1" lang="en-US" altLang="ja-JP" dirty="0" err="1"/>
              <a:t>Character.isUpperCase</a:t>
            </a:r>
            <a:r>
              <a:rPr kumimoji="1" lang="en-US" altLang="ja-JP" dirty="0"/>
              <a:t> </a:t>
            </a:r>
            <a:r>
              <a:rPr kumimoji="1" lang="ja-JP" altLang="en-US" dirty="0"/>
              <a:t>で判定できます。</a:t>
            </a:r>
            <a:endParaRPr kumimoji="1" lang="en-US" altLang="ja-JP" dirty="0"/>
          </a:p>
          <a:p>
            <a:r>
              <a:rPr kumimoji="1" lang="ja-JP" altLang="en-US" dirty="0"/>
              <a:t>例えば、変数名が大文字のみから成る場合このように </a:t>
            </a:r>
            <a:r>
              <a:rPr kumimoji="1" lang="en-US" altLang="ja-JP" dirty="0" err="1"/>
              <a:t>Character.isUpperCase</a:t>
            </a:r>
            <a:r>
              <a:rPr kumimoji="1" lang="en-US" altLang="ja-JP" dirty="0"/>
              <a:t> </a:t>
            </a:r>
            <a:r>
              <a:rPr kumimoji="1" lang="ja-JP" altLang="en-US" dirty="0"/>
              <a:t>で判定します。</a:t>
            </a:r>
            <a:endParaRPr kumimoji="1" lang="en-US" altLang="ja-JP" dirty="0"/>
          </a:p>
          <a:p>
            <a:r>
              <a:rPr kumimoji="1" lang="ja-JP" altLang="en-US" dirty="0"/>
              <a:t>さて、変数名はこれで判定できます。</a:t>
            </a:r>
            <a:endParaRPr kumimoji="1" lang="en-US" altLang="ja-JP" dirty="0"/>
          </a:p>
          <a:p>
            <a:r>
              <a:rPr kumimoji="1" lang="ja-JP" altLang="en-US" dirty="0"/>
              <a:t>それでは、予約語はどうすればいいのでしょうか。</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54</a:t>
            </a:fld>
            <a:endParaRPr kumimoji="1" lang="ja-JP" altLang="en-US"/>
          </a:p>
        </p:txBody>
      </p:sp>
    </p:spTree>
    <p:extLst>
      <p:ext uri="{BB962C8B-B14F-4D97-AF65-F5344CB8AC3E}">
        <p14:creationId xmlns:p14="http://schemas.microsoft.com/office/powerpoint/2010/main" val="30226410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理論上は、予約語を受理するオートマトンを作れば予約語を判定できます。</a:t>
            </a:r>
            <a:endParaRPr kumimoji="1" lang="en-US" altLang="ja-JP" dirty="0"/>
          </a:p>
          <a:p>
            <a:r>
              <a:rPr kumimoji="1" lang="ja-JP" altLang="en-US" dirty="0"/>
              <a:t>例えば、 </a:t>
            </a:r>
            <a:r>
              <a:rPr kumimoji="1" lang="en-US" altLang="ja-JP" dirty="0"/>
              <a:t>m a </a:t>
            </a:r>
            <a:r>
              <a:rPr kumimoji="1" lang="en-US" altLang="ja-JP" dirty="0" err="1"/>
              <a:t>i</a:t>
            </a:r>
            <a:r>
              <a:rPr kumimoji="1" lang="en-US" altLang="ja-JP" dirty="0"/>
              <a:t> n </a:t>
            </a:r>
            <a:r>
              <a:rPr kumimoji="1" lang="ja-JP" altLang="en-US" dirty="0"/>
              <a:t>と来れば </a:t>
            </a:r>
            <a:r>
              <a:rPr kumimoji="1" lang="en-US" altLang="ja-JP" dirty="0"/>
              <a:t>main </a:t>
            </a:r>
          </a:p>
          <a:p>
            <a:r>
              <a:rPr kumimoji="1" lang="en-US" altLang="ja-JP" dirty="0" err="1"/>
              <a:t>i</a:t>
            </a:r>
            <a:r>
              <a:rPr kumimoji="1" lang="en-US" altLang="ja-JP" dirty="0"/>
              <a:t> f </a:t>
            </a:r>
            <a:r>
              <a:rPr kumimoji="1" lang="ja-JP" altLang="en-US" dirty="0"/>
              <a:t>なら </a:t>
            </a:r>
            <a:r>
              <a:rPr kumimoji="1" lang="en-US" altLang="ja-JP" dirty="0"/>
              <a:t>if </a:t>
            </a:r>
            <a:r>
              <a:rPr kumimoji="1" lang="en-US" altLang="ja-JP" dirty="0" err="1"/>
              <a:t>i</a:t>
            </a:r>
            <a:r>
              <a:rPr kumimoji="1" lang="en-US" altLang="ja-JP" dirty="0"/>
              <a:t> n t </a:t>
            </a:r>
            <a:r>
              <a:rPr kumimoji="1" lang="ja-JP" altLang="en-US" dirty="0"/>
              <a:t>なら </a:t>
            </a:r>
            <a:r>
              <a:rPr kumimoji="1" lang="en-US" altLang="ja-JP" dirty="0"/>
              <a:t>int </a:t>
            </a:r>
            <a:r>
              <a:rPr kumimoji="1" lang="ja-JP" altLang="en-US" dirty="0"/>
              <a:t>とし、それ以外の英数字が来れば変数名、というオートマトンを作ります。</a:t>
            </a:r>
            <a:endParaRPr kumimoji="1" lang="en-US" altLang="ja-JP" dirty="0"/>
          </a:p>
          <a:p>
            <a:r>
              <a:rPr kumimoji="1" lang="ja-JP" altLang="en-US" dirty="0"/>
              <a:t>これでできなくはありませんが、状態数が膨大になり、プログラミングが非常に困難になります。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55</a:t>
            </a:fld>
            <a:endParaRPr kumimoji="1" lang="ja-JP" altLang="en-US"/>
          </a:p>
        </p:txBody>
      </p:sp>
    </p:spTree>
    <p:extLst>
      <p:ext uri="{BB962C8B-B14F-4D97-AF65-F5344CB8AC3E}">
        <p14:creationId xmlns:p14="http://schemas.microsoft.com/office/powerpoint/2010/main" val="25481367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そこで、英字が来た場合、ひとまず全て名前候補として単語に区切ります。</a:t>
            </a:r>
            <a:endParaRPr kumimoji="1" lang="en-US" altLang="ja-JP" dirty="0"/>
          </a:p>
          <a:p>
            <a:r>
              <a:rPr kumimoji="1" lang="ja-JP" altLang="en-US" dirty="0"/>
              <a:t>単語に区切ったのち、予約語と一致するものは予約語、一致しないものは変数名とします。</a:t>
            </a:r>
            <a:endParaRPr kumimoji="1" lang="en-US" altLang="ja-JP" dirty="0"/>
          </a:p>
          <a:p>
            <a:r>
              <a:rPr kumimoji="1" lang="ja-JP" altLang="en-US" dirty="0"/>
              <a:t>たとえば、このような単語が区切れたとします。</a:t>
            </a:r>
            <a:endParaRPr kumimoji="1" lang="en-US" altLang="ja-JP" dirty="0"/>
          </a:p>
          <a:p>
            <a:r>
              <a:rPr kumimoji="1" lang="ja-JP" altLang="en-US" dirty="0"/>
              <a:t>この中で、予約語に一致する </a:t>
            </a:r>
            <a:r>
              <a:rPr kumimoji="1" lang="en-US" altLang="ja-JP" dirty="0"/>
              <a:t>if </a:t>
            </a:r>
            <a:r>
              <a:rPr kumimoji="1" lang="ja-JP" altLang="en-US" dirty="0"/>
              <a:t>と </a:t>
            </a:r>
            <a:r>
              <a:rPr kumimoji="1" lang="en-US" altLang="ja-JP" dirty="0"/>
              <a:t>int </a:t>
            </a:r>
            <a:r>
              <a:rPr kumimoji="1" lang="ja-JP" altLang="en-US" dirty="0"/>
              <a:t>は予約語とし、それ以外は変数名とします。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56</a:t>
            </a:fld>
            <a:endParaRPr kumimoji="1" lang="ja-JP" altLang="en-US"/>
          </a:p>
        </p:txBody>
      </p:sp>
    </p:spTree>
    <p:extLst>
      <p:ext uri="{BB962C8B-B14F-4D97-AF65-F5344CB8AC3E}">
        <p14:creationId xmlns:p14="http://schemas.microsoft.com/office/powerpoint/2010/main" val="15718445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変数名と予約語の解析部分のプログラムはこうなります。</a:t>
            </a:r>
            <a:endParaRPr kumimoji="1" lang="en-US" altLang="ja-JP" dirty="0"/>
          </a:p>
          <a:p>
            <a:r>
              <a:rPr kumimoji="1" lang="ja-JP" altLang="en-US" dirty="0"/>
              <a:t>まず英数字が続く限りループし、単語を切り出します。</a:t>
            </a:r>
            <a:endParaRPr kumimoji="1" lang="en-US" altLang="ja-JP" dirty="0"/>
          </a:p>
          <a:p>
            <a:r>
              <a:rPr kumimoji="1" lang="ja-JP" altLang="en-US" dirty="0"/>
              <a:t>次に、切り出した単語が、予約語と一致するか判定します。</a:t>
            </a:r>
            <a:endParaRPr kumimoji="1" lang="en-US" altLang="ja-JP" dirty="0"/>
          </a:p>
          <a:p>
            <a:r>
              <a:rPr kumimoji="1" lang="en-US" altLang="ja-JP" dirty="0"/>
              <a:t>main </a:t>
            </a:r>
            <a:r>
              <a:rPr kumimoji="1" lang="ja-JP" altLang="en-US" dirty="0"/>
              <a:t>と一致するなら </a:t>
            </a:r>
            <a:r>
              <a:rPr kumimoji="1" lang="en-US" altLang="ja-JP" dirty="0"/>
              <a:t>main</a:t>
            </a:r>
          </a:p>
          <a:p>
            <a:r>
              <a:rPr kumimoji="1" lang="en-US" altLang="ja-JP" dirty="0"/>
              <a:t>if </a:t>
            </a:r>
            <a:r>
              <a:rPr kumimoji="1" lang="ja-JP" altLang="en-US" dirty="0"/>
              <a:t>と一致するなら </a:t>
            </a:r>
            <a:r>
              <a:rPr kumimoji="1" lang="en-US" altLang="ja-JP" dirty="0"/>
              <a:t>if </a:t>
            </a:r>
            <a:r>
              <a:rPr kumimoji="1" lang="ja-JP" altLang="en-US" dirty="0"/>
              <a:t>とします。</a:t>
            </a:r>
            <a:endParaRPr kumimoji="1" lang="en-US" altLang="ja-JP" dirty="0"/>
          </a:p>
          <a:p>
            <a:r>
              <a:rPr kumimoji="1" lang="ja-JP" altLang="en-US" dirty="0"/>
              <a:t>このように、予約語の数だけ </a:t>
            </a:r>
            <a:r>
              <a:rPr kumimoji="1" lang="en-US" altLang="ja-JP" dirty="0"/>
              <a:t>if else if </a:t>
            </a:r>
            <a:r>
              <a:rPr kumimoji="1" lang="ja-JP" altLang="en-US" dirty="0"/>
              <a:t>を並べ、最後に、</a:t>
            </a:r>
            <a:r>
              <a:rPr kumimoji="1" lang="en-US" altLang="ja-JP" dirty="0"/>
              <a:t>else </a:t>
            </a:r>
            <a:r>
              <a:rPr kumimoji="1" lang="ja-JP" altLang="en-US" dirty="0"/>
              <a:t>で変数名とします。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57</a:t>
            </a:fld>
            <a:endParaRPr kumimoji="1" lang="ja-JP" altLang="en-US"/>
          </a:p>
        </p:txBody>
      </p:sp>
    </p:spTree>
    <p:extLst>
      <p:ext uri="{BB962C8B-B14F-4D97-AF65-F5344CB8AC3E}">
        <p14:creationId xmlns:p14="http://schemas.microsoft.com/office/powerpoint/2010/main" val="200845138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ここまででマイクロ構文の単語規則に一致するならばトークンを生成できます。</a:t>
            </a:r>
            <a:endParaRPr kumimoji="1" lang="en-US" altLang="ja-JP" dirty="0"/>
          </a:p>
          <a:p>
            <a:r>
              <a:rPr kumimoji="1" lang="ja-JP" altLang="en-US" dirty="0"/>
              <a:t>基本的には、</a:t>
            </a:r>
            <a:r>
              <a:rPr kumimoji="1" lang="en-US" altLang="ja-JP" dirty="0"/>
              <a:t>if else if </a:t>
            </a:r>
            <a:r>
              <a:rPr kumimoji="1" lang="ja-JP" altLang="en-US" dirty="0"/>
              <a:t>を並べ行きます。</a:t>
            </a:r>
            <a:endParaRPr kumimoji="1" lang="en-US" altLang="ja-JP" dirty="0"/>
          </a:p>
          <a:p>
            <a:r>
              <a:rPr kumimoji="1" lang="en-US" altLang="ja-JP" dirty="0"/>
              <a:t>if </a:t>
            </a:r>
            <a:r>
              <a:rPr kumimoji="1" lang="ja-JP" altLang="en-US" dirty="0"/>
              <a:t>文の条件に全て合致しなかった場合は、マイクロ構文の制約を満たしていない、ということです。</a:t>
            </a:r>
            <a:endParaRPr kumimoji="1" lang="en-US" altLang="ja-JP" dirty="0"/>
          </a:p>
          <a:p>
            <a:r>
              <a:rPr kumimoji="1" lang="ja-JP" altLang="en-US" dirty="0"/>
              <a:t>この場合は、エラーですので、エラーメッセージを出して停止します。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58</a:t>
            </a:fld>
            <a:endParaRPr kumimoji="1" lang="ja-JP" altLang="en-US"/>
          </a:p>
        </p:txBody>
      </p:sp>
    </p:spTree>
    <p:extLst>
      <p:ext uri="{BB962C8B-B14F-4D97-AF65-F5344CB8AC3E}">
        <p14:creationId xmlns:p14="http://schemas.microsoft.com/office/powerpoint/2010/main" val="38128286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エラー検出時には、</a:t>
            </a:r>
            <a:r>
              <a:rPr kumimoji="1" lang="en-US" altLang="ja-JP" dirty="0" err="1"/>
              <a:t>syntaxError</a:t>
            </a:r>
            <a:r>
              <a:rPr kumimoji="1" lang="en-US" altLang="ja-JP" dirty="0"/>
              <a:t> </a:t>
            </a:r>
            <a:r>
              <a:rPr kumimoji="1" lang="ja-JP" altLang="en-US" dirty="0"/>
              <a:t>メソッドに処理を飛ばします。</a:t>
            </a:r>
            <a:endParaRPr kumimoji="1" lang="en-US" altLang="ja-JP" dirty="0"/>
          </a:p>
          <a:p>
            <a:r>
              <a:rPr kumimoji="1" lang="ja-JP" altLang="en-US" dirty="0"/>
              <a:t>まず </a:t>
            </a:r>
            <a:r>
              <a:rPr kumimoji="1" lang="en-US" altLang="ja-JP" dirty="0" err="1"/>
              <a:t>AnalyzeAt</a:t>
            </a:r>
            <a:r>
              <a:rPr kumimoji="1" lang="en-US" altLang="ja-JP" dirty="0"/>
              <a:t> </a:t>
            </a:r>
            <a:r>
              <a:rPr kumimoji="1" lang="ja-JP" altLang="en-US" dirty="0"/>
              <a:t>メソッドで、エラー位置を表示します。</a:t>
            </a:r>
            <a:endParaRPr kumimoji="1" lang="en-US" altLang="ja-JP" dirty="0"/>
          </a:p>
          <a:p>
            <a:r>
              <a:rPr kumimoji="1" lang="ja-JP" altLang="en-US" dirty="0"/>
              <a:t>そしてエラーメッセージを表示し、プログラムを停止します。</a:t>
            </a:r>
            <a:endParaRPr kumimoji="1" lang="en-US" altLang="ja-JP" dirty="0"/>
          </a:p>
          <a:p>
            <a:r>
              <a:rPr kumimoji="1" lang="ja-JP" altLang="en-US" dirty="0"/>
              <a:t>エラーメッセージは、エラー箇所ユーザに分かりやすくなるように工夫してください。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59</a:t>
            </a:fld>
            <a:endParaRPr kumimoji="1" lang="ja-JP" altLang="en-US"/>
          </a:p>
        </p:txBody>
      </p:sp>
    </p:spTree>
    <p:extLst>
      <p:ext uri="{BB962C8B-B14F-4D97-AF65-F5344CB8AC3E}">
        <p14:creationId xmlns:p14="http://schemas.microsoft.com/office/powerpoint/2010/main" val="2527576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FileScanner.java </a:t>
            </a:r>
            <a:r>
              <a:rPr kumimoji="1" lang="ja-JP" altLang="en-US" dirty="0"/>
              <a:t>のフィールド部分です。</a:t>
            </a:r>
            <a:endParaRPr kumimoji="1" lang="en-US" altLang="ja-JP" dirty="0"/>
          </a:p>
          <a:p>
            <a:r>
              <a:rPr kumimoji="1" lang="en-US" altLang="ja-JP" dirty="0"/>
              <a:t>currentCharacter </a:t>
            </a:r>
            <a:r>
              <a:rPr kumimoji="1" lang="ja-JP" altLang="en-US" dirty="0"/>
              <a:t>に現在の読み取り文字が、 </a:t>
            </a:r>
            <a:r>
              <a:rPr kumimoji="1" lang="en-US" altLang="ja-JP" dirty="0" err="1"/>
              <a:t>nextCharacter</a:t>
            </a:r>
            <a:r>
              <a:rPr kumimoji="1" lang="en-US" altLang="ja-JP" dirty="0"/>
              <a:t> </a:t>
            </a:r>
            <a:r>
              <a:rPr kumimoji="1" lang="ja-JP" altLang="en-US" dirty="0"/>
              <a:t>に次の読み取り文字が入ります。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a:t>
            </a:fld>
            <a:endParaRPr kumimoji="1" lang="ja-JP" altLang="en-US"/>
          </a:p>
        </p:txBody>
      </p:sp>
    </p:spTree>
    <p:extLst>
      <p:ext uri="{BB962C8B-B14F-4D97-AF65-F5344CB8AC3E}">
        <p14:creationId xmlns:p14="http://schemas.microsoft.com/office/powerpoint/2010/main" val="4284974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最後にファイル末に到達したときの処理です。</a:t>
            </a:r>
            <a:endParaRPr kumimoji="1" lang="en-US" altLang="ja-JP" dirty="0"/>
          </a:p>
          <a:p>
            <a:r>
              <a:rPr kumimoji="1" lang="en-US" altLang="ja-JP" dirty="0" err="1"/>
              <a:t>FileScanner</a:t>
            </a:r>
            <a:r>
              <a:rPr kumimoji="1" lang="en-US" altLang="ja-JP" dirty="0"/>
              <a:t> </a:t>
            </a:r>
            <a:r>
              <a:rPr kumimoji="1" lang="ja-JP" altLang="en-US" dirty="0"/>
              <a:t>は、ファイル末に到達すると </a:t>
            </a:r>
            <a:r>
              <a:rPr kumimoji="1" lang="en-US" altLang="ja-JP" dirty="0"/>
              <a:t>‘\0’ </a:t>
            </a:r>
            <a:r>
              <a:rPr kumimoji="1" lang="ja-JP" altLang="en-US" dirty="0"/>
              <a:t>を返します。</a:t>
            </a:r>
            <a:endParaRPr kumimoji="1" lang="en-US" altLang="ja-JP" dirty="0"/>
          </a:p>
          <a:p>
            <a:r>
              <a:rPr kumimoji="1" lang="en-US" altLang="ja-JP" dirty="0"/>
              <a:t>‘\0’ </a:t>
            </a:r>
            <a:r>
              <a:rPr kumimoji="1" lang="ja-JP" altLang="en-US" dirty="0"/>
              <a:t>を読んだら、ファイル末を表すトークン </a:t>
            </a:r>
            <a:r>
              <a:rPr kumimoji="1" lang="en-US" altLang="ja-JP" dirty="0"/>
              <a:t>EOF </a:t>
            </a:r>
            <a:r>
              <a:rPr kumimoji="1" lang="ja-JP" altLang="en-US" dirty="0"/>
              <a:t>を生成します。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60</a:t>
            </a:fld>
            <a:endParaRPr kumimoji="1" lang="ja-JP" altLang="en-US"/>
          </a:p>
        </p:txBody>
      </p:sp>
    </p:spTree>
    <p:extLst>
      <p:ext uri="{BB962C8B-B14F-4D97-AF65-F5344CB8AC3E}">
        <p14:creationId xmlns:p14="http://schemas.microsoft.com/office/powerpoint/2010/main" val="25444054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nextToken </a:t>
            </a:r>
            <a:r>
              <a:rPr kumimoji="1" lang="ja-JP" altLang="en-US" dirty="0"/>
              <a:t>メソッドの骨格はこのようになります。</a:t>
            </a:r>
            <a:endParaRPr kumimoji="1" lang="en-US" altLang="ja-JP" dirty="0"/>
          </a:p>
          <a:p>
            <a:r>
              <a:rPr kumimoji="1" lang="ja-JP" altLang="en-US" dirty="0"/>
              <a:t>まずトークンを記憶するための変数を準備します。</a:t>
            </a:r>
            <a:endParaRPr kumimoji="1" lang="en-US" altLang="ja-JP" dirty="0"/>
          </a:p>
          <a:p>
            <a:r>
              <a:rPr kumimoji="1" lang="ja-JP" altLang="en-US" dirty="0"/>
              <a:t>次に、空白以外が来るまで空白を読み飛ばします。</a:t>
            </a:r>
            <a:endParaRPr kumimoji="1" lang="en-US" altLang="ja-JP" dirty="0"/>
          </a:p>
          <a:p>
            <a:r>
              <a:rPr kumimoji="1" lang="ja-JP" altLang="en-US" dirty="0"/>
              <a:t>その後は、各トークンに対する処理を </a:t>
            </a:r>
            <a:r>
              <a:rPr kumimoji="1" lang="en-US" altLang="ja-JP" dirty="0"/>
              <a:t>if else if </a:t>
            </a:r>
            <a:r>
              <a:rPr kumimoji="1" lang="ja-JP" altLang="en-US" dirty="0"/>
              <a:t>で並べていきます。</a:t>
            </a:r>
            <a:endParaRPr kumimoji="1" lang="en-US" altLang="ja-JP" dirty="0"/>
          </a:p>
          <a:p>
            <a:r>
              <a:rPr kumimoji="1" lang="ja-JP" altLang="en-US" dirty="0"/>
              <a:t>最後に、</a:t>
            </a:r>
            <a:r>
              <a:rPr kumimoji="1" lang="en-US" altLang="ja-JP" dirty="0"/>
              <a:t>else </a:t>
            </a:r>
            <a:r>
              <a:rPr kumimoji="1" lang="en-US" altLang="ja-JP" dirty="0" err="1"/>
              <a:t>syntaxError</a:t>
            </a:r>
            <a:r>
              <a:rPr kumimoji="1" lang="en-US" altLang="ja-JP" dirty="0"/>
              <a:t>() </a:t>
            </a:r>
            <a:r>
              <a:rPr kumimoji="1" lang="ja-JP" altLang="en-US" dirty="0"/>
              <a:t>を付けます。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61</a:t>
            </a:fld>
            <a:endParaRPr kumimoji="1" lang="ja-JP" altLang="en-US"/>
          </a:p>
        </p:txBody>
      </p:sp>
    </p:spTree>
    <p:extLst>
      <p:ext uri="{BB962C8B-B14F-4D97-AF65-F5344CB8AC3E}">
        <p14:creationId xmlns:p14="http://schemas.microsoft.com/office/powerpoint/2010/main" val="27008289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余裕のある人は、コメントにも対応させてください。</a:t>
            </a:r>
            <a:endParaRPr kumimoji="1" lang="en-US" altLang="ja-JP" dirty="0"/>
          </a:p>
          <a:p>
            <a:r>
              <a:rPr kumimoji="1" lang="ja-JP" altLang="en-US" dirty="0"/>
              <a:t>コメントへ対応するには、</a:t>
            </a:r>
            <a:r>
              <a:rPr kumimoji="1" lang="en-US" altLang="ja-JP" dirty="0"/>
              <a:t>2</a:t>
            </a:r>
            <a:r>
              <a:rPr kumimoji="1" lang="ja-JP" altLang="en-US" dirty="0"/>
              <a:t>つの戦略が考えられます。</a:t>
            </a:r>
            <a:endParaRPr kumimoji="1" lang="en-US" altLang="ja-JP" dirty="0"/>
          </a:p>
          <a:p>
            <a:r>
              <a:rPr kumimoji="1" lang="en-US" altLang="ja-JP" dirty="0"/>
              <a:t>1</a:t>
            </a:r>
            <a:r>
              <a:rPr kumimoji="1" lang="ja-JP" altLang="en-US" dirty="0"/>
              <a:t>つめは、空白と同様に最初に処理するというやり方です。</a:t>
            </a:r>
            <a:endParaRPr kumimoji="1" lang="en-US" altLang="ja-JP" dirty="0"/>
          </a:p>
          <a:p>
            <a:r>
              <a:rPr kumimoji="1" lang="ja-JP" altLang="en-US" dirty="0"/>
              <a:t>もう一つは、</a:t>
            </a:r>
            <a:r>
              <a:rPr kumimoji="1" lang="en-US" altLang="ja-JP" dirty="0"/>
              <a:t>nextToken </a:t>
            </a:r>
            <a:r>
              <a:rPr kumimoji="1" lang="ja-JP" altLang="en-US" dirty="0"/>
              <a:t>自身を再帰呼び出しして、次のトークンを読むというやり方です。</a:t>
            </a:r>
            <a:endParaRPr kumimoji="1" lang="en-US" altLang="ja-JP" dirty="0"/>
          </a:p>
          <a:p>
            <a:r>
              <a:rPr kumimoji="1" lang="ja-JP" altLang="en-US" dirty="0"/>
              <a:t>以下では </a:t>
            </a:r>
            <a:r>
              <a:rPr kumimoji="1" lang="en-US" altLang="ja-JP" dirty="0"/>
              <a:t>@ </a:t>
            </a:r>
            <a:r>
              <a:rPr kumimoji="1" lang="ja-JP" altLang="en-US" dirty="0"/>
              <a:t>から </a:t>
            </a:r>
            <a:r>
              <a:rPr kumimoji="1" lang="en-US" altLang="ja-JP" dirty="0"/>
              <a:t>@ </a:t>
            </a:r>
            <a:r>
              <a:rPr kumimoji="1" lang="ja-JP" altLang="en-US" dirty="0"/>
              <a:t>までをコメントとします。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62</a:t>
            </a:fld>
            <a:endParaRPr kumimoji="1" lang="ja-JP" altLang="en-US"/>
          </a:p>
        </p:txBody>
      </p:sp>
    </p:spTree>
    <p:extLst>
      <p:ext uri="{BB962C8B-B14F-4D97-AF65-F5344CB8AC3E}">
        <p14:creationId xmlns:p14="http://schemas.microsoft.com/office/powerpoint/2010/main" val="22967852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一つ目の戦略は、先頭の空白読み飛ばしのときに、コメントも同様処理をする、というやり方です。</a:t>
            </a:r>
            <a:endParaRPr kumimoji="1" lang="en-US" altLang="ja-JP" dirty="0"/>
          </a:p>
          <a:p>
            <a:r>
              <a:rPr kumimoji="1" lang="ja-JP" altLang="en-US" dirty="0"/>
              <a:t>ループの継続条件を、空白または </a:t>
            </a:r>
            <a:r>
              <a:rPr kumimoji="1" lang="en-US" altLang="ja-JP" dirty="0"/>
              <a:t>@ </a:t>
            </a:r>
            <a:r>
              <a:rPr kumimoji="1" lang="ja-JP" altLang="en-US" dirty="0"/>
              <a:t>とします。</a:t>
            </a:r>
            <a:endParaRPr kumimoji="1" lang="en-US" altLang="ja-JP" dirty="0"/>
          </a:p>
          <a:p>
            <a:r>
              <a:rPr kumimoji="1" lang="ja-JP" altLang="en-US" dirty="0"/>
              <a:t>空白であれば通常通り次の文字を読みます。</a:t>
            </a:r>
            <a:endParaRPr kumimoji="1" lang="en-US" altLang="ja-JP" dirty="0"/>
          </a:p>
          <a:p>
            <a:r>
              <a:rPr kumimoji="1" lang="en-US" altLang="ja-JP" dirty="0"/>
              <a:t>@ </a:t>
            </a:r>
            <a:r>
              <a:rPr kumimoji="1" lang="ja-JP" altLang="en-US" dirty="0"/>
              <a:t>であれば、次の </a:t>
            </a:r>
            <a:r>
              <a:rPr kumimoji="1" lang="en-US" altLang="ja-JP" dirty="0"/>
              <a:t>@ </a:t>
            </a:r>
            <a:r>
              <a:rPr kumimoji="1" lang="ja-JP" altLang="en-US" dirty="0"/>
              <a:t>が来るまで読み飛ばします。</a:t>
            </a:r>
            <a:endParaRPr kumimoji="1" lang="en-US" altLang="ja-JP" dirty="0"/>
          </a:p>
          <a:p>
            <a:r>
              <a:rPr kumimoji="1" lang="ja-JP" altLang="en-US" dirty="0"/>
              <a:t>まず一つめの </a:t>
            </a:r>
            <a:r>
              <a:rPr kumimoji="1" lang="en-US" altLang="ja-JP" dirty="0"/>
              <a:t>@ </a:t>
            </a:r>
            <a:r>
              <a:rPr kumimoji="1" lang="ja-JP" altLang="en-US" dirty="0"/>
              <a:t>を読み飛ばし、次の </a:t>
            </a:r>
            <a:r>
              <a:rPr kumimoji="1" lang="en-US" altLang="ja-JP" dirty="0"/>
              <a:t>@ </a:t>
            </a:r>
            <a:r>
              <a:rPr kumimoji="1" lang="ja-JP" altLang="en-US" dirty="0"/>
              <a:t>が来るまで読み飛ばし続け、最後に</a:t>
            </a:r>
            <a:r>
              <a:rPr kumimoji="1" lang="en-US" altLang="ja-JP" dirty="0"/>
              <a:t>2</a:t>
            </a:r>
            <a:r>
              <a:rPr kumimoji="1" lang="ja-JP" altLang="en-US" dirty="0"/>
              <a:t>つめの </a:t>
            </a:r>
            <a:r>
              <a:rPr kumimoji="1" lang="en-US" altLang="ja-JP" dirty="0"/>
              <a:t>@ </a:t>
            </a:r>
            <a:r>
              <a:rPr kumimoji="1" lang="ja-JP" altLang="en-US" dirty="0"/>
              <a:t>を読み富まします。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63</a:t>
            </a:fld>
            <a:endParaRPr kumimoji="1" lang="ja-JP" altLang="en-US"/>
          </a:p>
        </p:txBody>
      </p:sp>
    </p:spTree>
    <p:extLst>
      <p:ext uri="{BB962C8B-B14F-4D97-AF65-F5344CB8AC3E}">
        <p14:creationId xmlns:p14="http://schemas.microsoft.com/office/powerpoint/2010/main" val="727322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つめの戦略は、</a:t>
            </a:r>
            <a:r>
              <a:rPr kumimoji="1" lang="en-US" altLang="ja-JP" dirty="0"/>
              <a:t>nextToken </a:t>
            </a:r>
            <a:r>
              <a:rPr kumimoji="1" lang="ja-JP" altLang="en-US" dirty="0"/>
              <a:t>自身再帰呼び出しして次のトークンを読む方法です。</a:t>
            </a:r>
            <a:endParaRPr kumimoji="1" lang="en-US" altLang="ja-JP" dirty="0"/>
          </a:p>
          <a:p>
            <a:r>
              <a:rPr kumimoji="1" lang="en-US" altLang="ja-JP" dirty="0"/>
              <a:t>@ </a:t>
            </a:r>
            <a:r>
              <a:rPr kumimoji="1" lang="ja-JP" altLang="en-US" dirty="0"/>
              <a:t>を読んだ場合、</a:t>
            </a:r>
            <a:r>
              <a:rPr kumimoji="1" lang="en-US" altLang="ja-JP" dirty="0"/>
              <a:t>@</a:t>
            </a:r>
            <a:r>
              <a:rPr kumimoji="1" lang="ja-JP" altLang="en-US" dirty="0"/>
              <a:t>が来るまで読み飛ばし続けます。</a:t>
            </a:r>
            <a:endParaRPr kumimoji="1" lang="en-US" altLang="ja-JP" dirty="0"/>
          </a:p>
          <a:p>
            <a:r>
              <a:rPr kumimoji="1" lang="ja-JP" altLang="en-US" dirty="0"/>
              <a:t>最後に </a:t>
            </a:r>
            <a:r>
              <a:rPr kumimoji="1" lang="en-US" altLang="ja-JP" dirty="0"/>
              <a:t>nextToken() </a:t>
            </a:r>
            <a:r>
              <a:rPr kumimoji="1" lang="ja-JP" altLang="en-US" dirty="0"/>
              <a:t>自身を再帰呼び出しし、その返り値を </a:t>
            </a:r>
            <a:r>
              <a:rPr kumimoji="1" lang="en-US" altLang="ja-JP" dirty="0"/>
              <a:t>token </a:t>
            </a:r>
            <a:r>
              <a:rPr kumimoji="1" lang="ja-JP" altLang="en-US" dirty="0"/>
              <a:t>に代入します。</a:t>
            </a:r>
            <a:endParaRPr kumimoji="1" lang="en-US" altLang="ja-JP" dirty="0"/>
          </a:p>
          <a:p>
            <a:r>
              <a:rPr kumimoji="1" lang="ja-JP" altLang="en-US" dirty="0"/>
              <a:t>この例では、コメントの記号として </a:t>
            </a:r>
            <a:r>
              <a:rPr kumimoji="1" lang="en-US" altLang="ja-JP" dirty="0"/>
              <a:t>@ </a:t>
            </a:r>
            <a:r>
              <a:rPr kumimoji="1" lang="ja-JP" altLang="en-US" dirty="0"/>
              <a:t>を使いました。</a:t>
            </a:r>
            <a:endParaRPr kumimoji="1" lang="en-US" altLang="ja-JP" dirty="0"/>
          </a:p>
          <a:p>
            <a:r>
              <a:rPr kumimoji="1" lang="ja-JP" altLang="en-US" dirty="0"/>
              <a:t>通常使われる ブロックコメント </a:t>
            </a:r>
            <a:r>
              <a:rPr kumimoji="1" lang="en-US" altLang="ja-JP" dirty="0"/>
              <a:t>/* … */ </a:t>
            </a:r>
            <a:r>
              <a:rPr kumimoji="1" lang="ja-JP" altLang="en-US" dirty="0"/>
              <a:t>や ラインコメント </a:t>
            </a:r>
            <a:r>
              <a:rPr kumimoji="1" lang="en-US" altLang="ja-JP" dirty="0"/>
              <a:t>//…(</a:t>
            </a:r>
            <a:r>
              <a:rPr kumimoji="1" lang="ja-JP" altLang="en-US" dirty="0"/>
              <a:t>改行</a:t>
            </a:r>
            <a:r>
              <a:rPr kumimoji="1" lang="en-US" altLang="ja-JP" dirty="0"/>
              <a:t>) </a:t>
            </a:r>
            <a:r>
              <a:rPr kumimoji="1" lang="ja-JP" altLang="en-US" dirty="0"/>
              <a:t>にどう対応させるかは</a:t>
            </a:r>
            <a:endParaRPr kumimoji="1" lang="en-US" altLang="ja-JP" dirty="0"/>
          </a:p>
          <a:p>
            <a:r>
              <a:rPr kumimoji="1" lang="ja-JP" altLang="en-US" dirty="0"/>
              <a:t>皆さん各自で考えてください。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64</a:t>
            </a:fld>
            <a:endParaRPr kumimoji="1" lang="ja-JP" altLang="en-US"/>
          </a:p>
        </p:txBody>
      </p:sp>
    </p:spTree>
    <p:extLst>
      <p:ext uri="{BB962C8B-B14F-4D97-AF65-F5344CB8AC3E}">
        <p14:creationId xmlns:p14="http://schemas.microsoft.com/office/powerpoint/2010/main" val="171695685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読み込み位置とフィールド変数の関係を整理しておきます。</a:t>
            </a:r>
            <a:endParaRPr kumimoji="1" lang="en-US" altLang="ja-JP" dirty="0"/>
          </a:p>
          <a:p>
            <a:r>
              <a:rPr kumimoji="1" lang="en-US" altLang="ja-JP" dirty="0" err="1"/>
              <a:t>FileScanner</a:t>
            </a:r>
            <a:r>
              <a:rPr kumimoji="1" lang="en-US" altLang="ja-JP" dirty="0"/>
              <a:t> </a:t>
            </a:r>
            <a:r>
              <a:rPr kumimoji="1" lang="ja-JP" altLang="en-US" dirty="0"/>
              <a:t>のフィールド変数 </a:t>
            </a:r>
            <a:r>
              <a:rPr kumimoji="1" lang="en-US" altLang="ja-JP" dirty="0"/>
              <a:t>currentCharacter </a:t>
            </a:r>
            <a:r>
              <a:rPr kumimoji="1" lang="ja-JP" altLang="en-US" dirty="0"/>
              <a:t>には、最後に読んだ単語の最後の文字が入っています。</a:t>
            </a:r>
            <a:endParaRPr kumimoji="1" lang="en-US" altLang="ja-JP" dirty="0"/>
          </a:p>
          <a:p>
            <a:r>
              <a:rPr kumimoji="1" lang="ja-JP" altLang="en-US" dirty="0"/>
              <a:t>また、</a:t>
            </a:r>
            <a:r>
              <a:rPr kumimoji="1" lang="en-US" altLang="ja-JP" dirty="0" err="1"/>
              <a:t>nextCharacter</a:t>
            </a:r>
            <a:r>
              <a:rPr kumimoji="1" lang="en-US" altLang="ja-JP" dirty="0"/>
              <a:t> </a:t>
            </a:r>
            <a:r>
              <a:rPr kumimoji="1" lang="ja-JP" altLang="en-US" dirty="0"/>
              <a:t>にはその次の文字が入っています。</a:t>
            </a:r>
            <a:endParaRPr kumimoji="1" lang="en-US" altLang="ja-JP" dirty="0"/>
          </a:p>
          <a:p>
            <a:r>
              <a:rPr kumimoji="1" lang="ja-JP" altLang="en-US" dirty="0"/>
              <a:t>初期状態では、</a:t>
            </a:r>
            <a:r>
              <a:rPr kumimoji="1" lang="en-US" altLang="ja-JP" dirty="0"/>
              <a:t>currentCharacter </a:t>
            </a:r>
            <a:r>
              <a:rPr kumimoji="1" lang="ja-JP" altLang="en-US" dirty="0"/>
              <a:t>には何も入っておらず、</a:t>
            </a:r>
            <a:r>
              <a:rPr kumimoji="1" lang="en-US" altLang="ja-JP" dirty="0" err="1"/>
              <a:t>nextCharacter</a:t>
            </a:r>
            <a:r>
              <a:rPr kumimoji="1" lang="en-US" altLang="ja-JP" dirty="0"/>
              <a:t> </a:t>
            </a:r>
            <a:r>
              <a:rPr kumimoji="1" lang="ja-JP" altLang="en-US" dirty="0"/>
              <a:t>にはファイルの</a:t>
            </a:r>
            <a:r>
              <a:rPr kumimoji="1" lang="en-US" altLang="ja-JP" dirty="0"/>
              <a:t>1</a:t>
            </a:r>
            <a:r>
              <a:rPr kumimoji="1" lang="ja-JP" altLang="en-US" dirty="0"/>
              <a:t>文字目 </a:t>
            </a:r>
            <a:r>
              <a:rPr kumimoji="1" lang="en-US" altLang="ja-JP" dirty="0"/>
              <a:t>m </a:t>
            </a:r>
            <a:r>
              <a:rPr kumimoji="1" lang="ja-JP" altLang="en-US" dirty="0"/>
              <a:t>が入っています。</a:t>
            </a:r>
            <a:endParaRPr kumimoji="1" lang="en-US" altLang="ja-JP" dirty="0"/>
          </a:p>
          <a:p>
            <a:r>
              <a:rPr kumimoji="1" lang="ja-JP" altLang="en-US" dirty="0"/>
              <a:t>ここで </a:t>
            </a:r>
            <a:r>
              <a:rPr kumimoji="1" lang="en-US" altLang="ja-JP" dirty="0"/>
              <a:t>nextToken </a:t>
            </a:r>
            <a:r>
              <a:rPr kumimoji="1" lang="ja-JP" altLang="en-US" dirty="0"/>
              <a:t>すると、</a:t>
            </a:r>
            <a:r>
              <a:rPr kumimoji="1" lang="en-US" altLang="ja-JP" dirty="0"/>
              <a:t>Token (MAIN) </a:t>
            </a:r>
            <a:r>
              <a:rPr kumimoji="1" lang="ja-JP" altLang="en-US" dirty="0"/>
              <a:t>が出力され、</a:t>
            </a:r>
            <a:endParaRPr kumimoji="1" lang="en-US" altLang="ja-JP" dirty="0"/>
          </a:p>
          <a:p>
            <a:r>
              <a:rPr kumimoji="1" lang="en-US" altLang="ja-JP" dirty="0"/>
              <a:t>currentCharacter </a:t>
            </a:r>
            <a:r>
              <a:rPr kumimoji="1" lang="ja-JP" altLang="en-US" dirty="0"/>
              <a:t>には </a:t>
            </a:r>
            <a:r>
              <a:rPr kumimoji="1" lang="en-US" altLang="ja-JP" dirty="0"/>
              <a:t>main </a:t>
            </a:r>
            <a:r>
              <a:rPr kumimoji="1" lang="ja-JP" altLang="en-US" dirty="0"/>
              <a:t>の最後の文字 </a:t>
            </a:r>
            <a:r>
              <a:rPr kumimoji="1" lang="en-US" altLang="ja-JP" dirty="0"/>
              <a:t>n </a:t>
            </a:r>
            <a:r>
              <a:rPr kumimoji="1" lang="ja-JP" altLang="en-US" dirty="0"/>
              <a:t>が、</a:t>
            </a:r>
            <a:r>
              <a:rPr kumimoji="1" lang="en-US" altLang="ja-JP" dirty="0" err="1"/>
              <a:t>nextCharacter</a:t>
            </a:r>
            <a:r>
              <a:rPr kumimoji="1" lang="en-US" altLang="ja-JP" dirty="0"/>
              <a:t> </a:t>
            </a:r>
            <a:r>
              <a:rPr kumimoji="1" lang="ja-JP" altLang="en-US" dirty="0"/>
              <a:t>には次の文字 </a:t>
            </a:r>
            <a:r>
              <a:rPr kumimoji="1" lang="en-US" altLang="ja-JP" dirty="0"/>
              <a:t>( </a:t>
            </a:r>
            <a:r>
              <a:rPr kumimoji="1" lang="ja-JP" altLang="en-US" dirty="0"/>
              <a:t>が入っています。</a:t>
            </a:r>
            <a:endParaRPr kumimoji="1" lang="en-US" altLang="ja-JP" dirty="0"/>
          </a:p>
          <a:p>
            <a:r>
              <a:rPr kumimoji="1" lang="ja-JP" altLang="en-US" dirty="0"/>
              <a:t>さらに</a:t>
            </a:r>
            <a:r>
              <a:rPr kumimoji="1" lang="en-US" altLang="ja-JP" dirty="0"/>
              <a:t>nextToken </a:t>
            </a:r>
            <a:r>
              <a:rPr kumimoji="1" lang="ja-JP" altLang="en-US" dirty="0"/>
              <a:t>すると、</a:t>
            </a:r>
            <a:r>
              <a:rPr kumimoji="1" lang="en-US" altLang="ja-JP" dirty="0"/>
              <a:t>Token (LPAREN) </a:t>
            </a:r>
            <a:r>
              <a:rPr kumimoji="1" lang="ja-JP" altLang="en-US" dirty="0"/>
              <a:t>が出力され、</a:t>
            </a:r>
            <a:endParaRPr kumimoji="1" lang="en-US" altLang="ja-JP" dirty="0"/>
          </a:p>
          <a:p>
            <a:r>
              <a:rPr kumimoji="1" lang="en-US" altLang="ja-JP" dirty="0"/>
              <a:t>currentCharacter </a:t>
            </a:r>
            <a:r>
              <a:rPr kumimoji="1" lang="ja-JP" altLang="en-US" dirty="0"/>
              <a:t>には</a:t>
            </a:r>
            <a:r>
              <a:rPr kumimoji="1" lang="en-US" altLang="ja-JP" dirty="0"/>
              <a:t> ( </a:t>
            </a:r>
            <a:r>
              <a:rPr kumimoji="1" lang="ja-JP" altLang="en-US" dirty="0"/>
              <a:t>が、</a:t>
            </a:r>
            <a:r>
              <a:rPr kumimoji="1" lang="en-US" altLang="ja-JP" dirty="0" err="1"/>
              <a:t>nextCharacter</a:t>
            </a:r>
            <a:r>
              <a:rPr kumimoji="1" lang="en-US" altLang="ja-JP" dirty="0"/>
              <a:t> </a:t>
            </a:r>
            <a:r>
              <a:rPr kumimoji="1" lang="ja-JP" altLang="en-US" dirty="0"/>
              <a:t>には </a:t>
            </a:r>
            <a:r>
              <a:rPr kumimoji="1" lang="en-US" altLang="ja-JP" dirty="0"/>
              <a:t>) </a:t>
            </a:r>
            <a:r>
              <a:rPr kumimoji="1" lang="ja-JP" altLang="en-US" dirty="0"/>
              <a:t>が入ります。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65</a:t>
            </a:fld>
            <a:endParaRPr kumimoji="1" lang="ja-JP" altLang="en-US"/>
          </a:p>
        </p:txBody>
      </p:sp>
    </p:spTree>
    <p:extLst>
      <p:ext uri="{BB962C8B-B14F-4D97-AF65-F5344CB8AC3E}">
        <p14:creationId xmlns:p14="http://schemas.microsoft.com/office/powerpoint/2010/main" val="12274881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ここまでは先読みを用いたやり方を説明しました。</a:t>
            </a:r>
            <a:endParaRPr kumimoji="1" lang="en-US" altLang="ja-JP" dirty="0"/>
          </a:p>
          <a:p>
            <a:r>
              <a:rPr kumimoji="1" lang="ja-JP" altLang="en-US" dirty="0"/>
              <a:t>実は、先読みが</a:t>
            </a:r>
            <a:r>
              <a:rPr kumimoji="1" lang="en-US" altLang="ja-JP" dirty="0"/>
              <a:t>1</a:t>
            </a:r>
            <a:r>
              <a:rPr kumimoji="1" lang="ja-JP" altLang="en-US" dirty="0"/>
              <a:t>文字の場合、先読み無しでも字句解析可能です。</a:t>
            </a:r>
            <a:endParaRPr kumimoji="1" lang="en-US" altLang="ja-JP" dirty="0"/>
          </a:p>
          <a:p>
            <a:r>
              <a:rPr kumimoji="1" lang="ja-JP" altLang="en-US" dirty="0"/>
              <a:t>先読み無しでやるには、</a:t>
            </a:r>
            <a:r>
              <a:rPr kumimoji="1" lang="en-US" altLang="ja-JP" dirty="0" err="1"/>
              <a:t>currentChar</a:t>
            </a:r>
            <a:r>
              <a:rPr kumimoji="1" lang="en-US" altLang="ja-JP" dirty="0"/>
              <a:t> </a:t>
            </a:r>
            <a:r>
              <a:rPr kumimoji="1" lang="ja-JP" altLang="en-US" dirty="0"/>
              <a:t>に常に次の文字を入れるようにします。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66</a:t>
            </a:fld>
            <a:endParaRPr kumimoji="1" lang="ja-JP" altLang="en-US"/>
          </a:p>
        </p:txBody>
      </p:sp>
    </p:spTree>
    <p:extLst>
      <p:ext uri="{BB962C8B-B14F-4D97-AF65-F5344CB8AC3E}">
        <p14:creationId xmlns:p14="http://schemas.microsoft.com/office/powerpoint/2010/main" val="5755497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左が先読みありの場合、右が先読み無しの場合です。</a:t>
            </a:r>
            <a:endParaRPr kumimoji="1" lang="en-US" altLang="ja-JP" dirty="0"/>
          </a:p>
          <a:p>
            <a:r>
              <a:rPr kumimoji="1" lang="ja-JP" altLang="en-US" dirty="0"/>
              <a:t>初期状態では、先読み無しでは文字はまだ読まれていません。</a:t>
            </a:r>
            <a:endParaRPr kumimoji="1" lang="en-US" altLang="ja-JP" dirty="0"/>
          </a:p>
          <a:p>
            <a:r>
              <a:rPr kumimoji="1" lang="ja-JP" altLang="en-US" dirty="0"/>
              <a:t>しかし先読みありでは、すでに</a:t>
            </a:r>
            <a:r>
              <a:rPr kumimoji="1" lang="en-US" altLang="ja-JP" dirty="0"/>
              <a:t>1</a:t>
            </a:r>
            <a:r>
              <a:rPr kumimoji="1" lang="ja-JP" altLang="en-US" dirty="0"/>
              <a:t>文字目が読まれた状態から始まります。</a:t>
            </a:r>
            <a:endParaRPr kumimoji="1" lang="en-US" altLang="ja-JP" dirty="0"/>
          </a:p>
          <a:p>
            <a:r>
              <a:rPr kumimoji="1" lang="ja-JP" altLang="en-US" dirty="0"/>
              <a:t>先読み無しでは、</a:t>
            </a:r>
            <a:r>
              <a:rPr kumimoji="1" lang="en-US" altLang="ja-JP" dirty="0" err="1"/>
              <a:t>lookAhead</a:t>
            </a:r>
            <a:r>
              <a:rPr kumimoji="1" lang="en-US" altLang="ja-JP" dirty="0"/>
              <a:t>() </a:t>
            </a:r>
            <a:r>
              <a:rPr kumimoji="1" lang="ja-JP" altLang="en-US" dirty="0"/>
              <a:t>を使うところで、</a:t>
            </a:r>
            <a:r>
              <a:rPr kumimoji="1" lang="en-US" altLang="ja-JP" dirty="0" err="1"/>
              <a:t>nextChar</a:t>
            </a:r>
            <a:r>
              <a:rPr kumimoji="1" lang="en-US" altLang="ja-JP" dirty="0"/>
              <a:t>() </a:t>
            </a:r>
            <a:r>
              <a:rPr kumimoji="1" lang="ja-JP" altLang="en-US" dirty="0"/>
              <a:t>で次の文字を読んでしまいます。</a:t>
            </a:r>
            <a:endParaRPr kumimoji="1" lang="en-US" altLang="ja-JP" dirty="0"/>
          </a:p>
          <a:p>
            <a:r>
              <a:rPr kumimoji="1" lang="ja-JP" altLang="en-US" dirty="0"/>
              <a:t>以降、先読みありの場合と比べて、</a:t>
            </a:r>
            <a:r>
              <a:rPr kumimoji="1" lang="en-US" altLang="ja-JP" dirty="0" err="1"/>
              <a:t>currentChar</a:t>
            </a:r>
            <a:r>
              <a:rPr kumimoji="1" lang="en-US" altLang="ja-JP" dirty="0"/>
              <a:t> </a:t>
            </a:r>
            <a:r>
              <a:rPr kumimoji="1" lang="ja-JP" altLang="en-US" dirty="0"/>
              <a:t>には常に</a:t>
            </a:r>
            <a:r>
              <a:rPr kumimoji="1" lang="en-US" altLang="ja-JP" dirty="0"/>
              <a:t>1</a:t>
            </a:r>
            <a:r>
              <a:rPr kumimoji="1" lang="ja-JP" altLang="en-US" dirty="0"/>
              <a:t>つ先の文字が入っています。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67</a:t>
            </a:fld>
            <a:endParaRPr kumimoji="1" lang="ja-JP" altLang="en-US"/>
          </a:p>
        </p:txBody>
      </p:sp>
    </p:spTree>
    <p:extLst>
      <p:ext uri="{BB962C8B-B14F-4D97-AF65-F5344CB8AC3E}">
        <p14:creationId xmlns:p14="http://schemas.microsoft.com/office/powerpoint/2010/main" val="242214464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先読み無しの場合の読み込み位置とフィールド変数の関係がこちらです。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先読み無しでは、</a:t>
            </a:r>
            <a:r>
              <a:rPr kumimoji="1" lang="en-US" altLang="ja-JP" dirty="0"/>
              <a:t>currentCharacter </a:t>
            </a:r>
            <a:r>
              <a:rPr kumimoji="1" lang="ja-JP" altLang="en-US" dirty="0"/>
              <a:t>には先頭の </a:t>
            </a:r>
            <a:r>
              <a:rPr kumimoji="1" lang="en-US" altLang="ja-JP" dirty="0"/>
              <a:t>m </a:t>
            </a:r>
            <a:r>
              <a:rPr kumimoji="1" lang="ja-JP" altLang="en-US" dirty="0"/>
              <a:t>が、 </a:t>
            </a:r>
            <a:r>
              <a:rPr kumimoji="1" lang="en-US" altLang="ja-JP" dirty="0" err="1"/>
              <a:t>nextCharacter</a:t>
            </a:r>
            <a:r>
              <a:rPr kumimoji="1" lang="en-US" altLang="ja-JP" dirty="0"/>
              <a:t> </a:t>
            </a:r>
            <a:r>
              <a:rPr kumimoji="1" lang="ja-JP" altLang="en-US" dirty="0"/>
              <a:t>には </a:t>
            </a:r>
            <a:r>
              <a:rPr kumimoji="1" lang="en-US" altLang="ja-JP" dirty="0"/>
              <a:t>2</a:t>
            </a:r>
            <a:r>
              <a:rPr kumimoji="1" lang="ja-JP" altLang="en-US" dirty="0"/>
              <a:t>文字目の </a:t>
            </a:r>
            <a:r>
              <a:rPr kumimoji="1" lang="en-US" altLang="ja-JP" dirty="0"/>
              <a:t>a </a:t>
            </a:r>
            <a:r>
              <a:rPr kumimoji="1" lang="ja-JP" altLang="en-US" dirty="0"/>
              <a:t>が入っています。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ここで </a:t>
            </a:r>
            <a:r>
              <a:rPr kumimoji="1" lang="en-US" altLang="ja-JP" dirty="0"/>
              <a:t>nextToken() </a:t>
            </a:r>
            <a:r>
              <a:rPr kumimoji="1" lang="ja-JP" altLang="en-US" dirty="0"/>
              <a:t>を呼び出すと、</a:t>
            </a:r>
            <a:r>
              <a:rPr kumimoji="1" lang="en-US" altLang="ja-JP" dirty="0"/>
              <a:t>Token (MAIN) </a:t>
            </a:r>
            <a:r>
              <a:rPr kumimoji="1" lang="ja-JP" altLang="en-US" dirty="0"/>
              <a:t>が返り値として出力され、</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currentCharacter </a:t>
            </a:r>
            <a:r>
              <a:rPr kumimoji="1" lang="ja-JP" altLang="en-US" dirty="0"/>
              <a:t>には </a:t>
            </a:r>
            <a:r>
              <a:rPr kumimoji="1" lang="en-US" altLang="ja-JP" dirty="0"/>
              <a:t>( </a:t>
            </a:r>
            <a:r>
              <a:rPr kumimoji="1" lang="ja-JP" altLang="en-US" dirty="0"/>
              <a:t>が、</a:t>
            </a:r>
            <a:r>
              <a:rPr kumimoji="1" lang="en-US" altLang="ja-JP" dirty="0" err="1"/>
              <a:t>nextCharacter</a:t>
            </a:r>
            <a:r>
              <a:rPr kumimoji="1" lang="en-US" altLang="ja-JP" dirty="0"/>
              <a:t> </a:t>
            </a:r>
            <a:r>
              <a:rPr kumimoji="1" lang="ja-JP" altLang="en-US" dirty="0"/>
              <a:t>には </a:t>
            </a:r>
            <a:r>
              <a:rPr kumimoji="1" lang="en-US" altLang="ja-JP" dirty="0"/>
              <a:t>) </a:t>
            </a:r>
            <a:r>
              <a:rPr kumimoji="1" lang="ja-JP" altLang="en-US" dirty="0"/>
              <a:t>が入ります。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さらに </a:t>
            </a:r>
            <a:r>
              <a:rPr kumimoji="1" lang="en-US" altLang="ja-JP" dirty="0"/>
              <a:t>nextToken() </a:t>
            </a:r>
            <a:r>
              <a:rPr kumimoji="1" lang="ja-JP" altLang="en-US" dirty="0"/>
              <a:t>を呼び出すと、</a:t>
            </a:r>
            <a:r>
              <a:rPr kumimoji="1" lang="en-US" altLang="ja-JP" dirty="0"/>
              <a:t>Token (LPAREN) </a:t>
            </a:r>
            <a:r>
              <a:rPr kumimoji="1" lang="ja-JP" altLang="en-US" dirty="0"/>
              <a:t>が出力され、</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currentCharacter </a:t>
            </a:r>
            <a:r>
              <a:rPr kumimoji="1" lang="ja-JP" altLang="en-US" dirty="0"/>
              <a:t>には </a:t>
            </a:r>
            <a:r>
              <a:rPr kumimoji="1" lang="en-US" altLang="ja-JP" dirty="0"/>
              <a:t>) </a:t>
            </a:r>
            <a:r>
              <a:rPr kumimoji="1" lang="ja-JP" altLang="en-US" dirty="0"/>
              <a:t>が、</a:t>
            </a:r>
            <a:r>
              <a:rPr kumimoji="1" lang="en-US" altLang="ja-JP" dirty="0" err="1"/>
              <a:t>nextCharacter</a:t>
            </a:r>
            <a:r>
              <a:rPr kumimoji="1" lang="en-US" altLang="ja-JP" dirty="0"/>
              <a:t> </a:t>
            </a:r>
            <a:r>
              <a:rPr kumimoji="1" lang="ja-JP" altLang="en-US" dirty="0"/>
              <a:t>には </a:t>
            </a:r>
            <a:r>
              <a:rPr kumimoji="1" lang="en-US" altLang="ja-JP" dirty="0"/>
              <a:t>{ </a:t>
            </a:r>
            <a:r>
              <a:rPr kumimoji="1" lang="ja-JP" altLang="en-US" dirty="0"/>
              <a:t>が入ります。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68</a:t>
            </a:fld>
            <a:endParaRPr kumimoji="1" lang="ja-JP" altLang="en-US"/>
          </a:p>
        </p:txBody>
      </p:sp>
    </p:spTree>
    <p:extLst>
      <p:ext uri="{BB962C8B-B14F-4D97-AF65-F5344CB8AC3E}">
        <p14:creationId xmlns:p14="http://schemas.microsoft.com/office/powerpoint/2010/main" val="24364828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先読み無しでは、最初の空白読み飛ばし部分も変わります。</a:t>
            </a:r>
            <a:endParaRPr kumimoji="1" lang="en-US" altLang="ja-JP" dirty="0"/>
          </a:p>
          <a:p>
            <a:r>
              <a:rPr kumimoji="1" lang="ja-JP" altLang="en-US" dirty="0"/>
              <a:t>先読みありの場合は、</a:t>
            </a:r>
            <a:r>
              <a:rPr kumimoji="1" lang="en-US" altLang="ja-JP" dirty="0"/>
              <a:t>do-while </a:t>
            </a:r>
            <a:r>
              <a:rPr kumimoji="1" lang="ja-JP" altLang="en-US" dirty="0"/>
              <a:t>文を使って空白を読み飛ばしました。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69</a:t>
            </a:fld>
            <a:endParaRPr kumimoji="1" lang="ja-JP" altLang="en-US"/>
          </a:p>
        </p:txBody>
      </p:sp>
    </p:spTree>
    <p:extLst>
      <p:ext uri="{BB962C8B-B14F-4D97-AF65-F5344CB8AC3E}">
        <p14:creationId xmlns:p14="http://schemas.microsoft.com/office/powerpoint/2010/main" val="4195226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 </a:t>
            </a:r>
            <a:r>
              <a:rPr kumimoji="1" lang="en-US" altLang="ja-JP" dirty="0"/>
              <a:t>LexicalAnalyzer.java </a:t>
            </a:r>
            <a:r>
              <a:rPr kumimoji="1" lang="ja-JP" altLang="en-US" dirty="0"/>
              <a:t>から頻繁に呼び出すのが</a:t>
            </a:r>
            <a:r>
              <a:rPr kumimoji="1" lang="en-US" altLang="ja-JP" dirty="0"/>
              <a:t> </a:t>
            </a:r>
            <a:r>
              <a:rPr kumimoji="1" lang="en-US" altLang="ja-JP" dirty="0" err="1"/>
              <a:t>nextChar</a:t>
            </a:r>
            <a:r>
              <a:rPr kumimoji="1" lang="en-US" altLang="ja-JP" dirty="0"/>
              <a:t>() </a:t>
            </a:r>
            <a:r>
              <a:rPr kumimoji="1" lang="ja-JP" altLang="en-US" dirty="0"/>
              <a:t>メソッドです。</a:t>
            </a:r>
            <a:endParaRPr kumimoji="1" lang="en-US" altLang="ja-JP" dirty="0"/>
          </a:p>
          <a:p>
            <a:r>
              <a:rPr kumimoji="1" lang="ja-JP" altLang="en-US" dirty="0"/>
              <a:t>字句解析系は、この </a:t>
            </a:r>
            <a:r>
              <a:rPr kumimoji="1" lang="en-US" altLang="ja-JP" dirty="0" err="1"/>
              <a:t>nextChar</a:t>
            </a:r>
            <a:r>
              <a:rPr kumimoji="1" lang="en-US" altLang="ja-JP" dirty="0"/>
              <a:t>() </a:t>
            </a:r>
            <a:r>
              <a:rPr kumimoji="1" lang="ja-JP" altLang="en-US" dirty="0"/>
              <a:t>メソッドで</a:t>
            </a:r>
            <a:r>
              <a:rPr kumimoji="1" lang="en-US" altLang="ja-JP" dirty="0"/>
              <a:t>1</a:t>
            </a:r>
            <a:r>
              <a:rPr kumimoji="1" lang="ja-JP" altLang="en-US" dirty="0"/>
              <a:t>文字ずつ受け取り、単語単位に区切っていきます。</a:t>
            </a:r>
            <a:endParaRPr kumimoji="1" lang="en-US" altLang="ja-JP" dirty="0"/>
          </a:p>
          <a:p>
            <a:r>
              <a:rPr kumimoji="1" lang="ja-JP" altLang="en-US" dirty="0"/>
              <a:t>ファイル末まで読むと、</a:t>
            </a:r>
            <a:r>
              <a:rPr kumimoji="1" lang="en-US" altLang="ja-JP" dirty="0" err="1"/>
              <a:t>nextChar</a:t>
            </a:r>
            <a:r>
              <a:rPr kumimoji="1" lang="en-US" altLang="ja-JP" dirty="0"/>
              <a:t>() </a:t>
            </a:r>
            <a:r>
              <a:rPr kumimoji="1" lang="ja-JP" altLang="en-US" dirty="0"/>
              <a:t>メソッドはファイル末を表す記号 </a:t>
            </a:r>
            <a:r>
              <a:rPr kumimoji="1" lang="en-US" altLang="ja-JP" dirty="0"/>
              <a:t>‘\0’ </a:t>
            </a:r>
            <a:r>
              <a:rPr kumimoji="1" lang="ja-JP" altLang="en-US" dirty="0"/>
              <a:t>を返しますので、</a:t>
            </a:r>
            <a:endParaRPr kumimoji="1" lang="en-US" altLang="ja-JP" dirty="0"/>
          </a:p>
          <a:p>
            <a:r>
              <a:rPr kumimoji="1" lang="en-US" altLang="ja-JP" dirty="0"/>
              <a:t>‘\0’ </a:t>
            </a:r>
            <a:r>
              <a:rPr kumimoji="1" lang="ja-JP" altLang="en-US" dirty="0"/>
              <a:t>を読んだら字句解析終了です。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a:t>
            </a:fld>
            <a:endParaRPr kumimoji="1" lang="ja-JP" altLang="en-US"/>
          </a:p>
        </p:txBody>
      </p:sp>
    </p:spTree>
    <p:extLst>
      <p:ext uri="{BB962C8B-B14F-4D97-AF65-F5344CB8AC3E}">
        <p14:creationId xmlns:p14="http://schemas.microsoft.com/office/powerpoint/2010/main" val="51714935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一方、先読み無しでは </a:t>
            </a:r>
            <a:r>
              <a:rPr kumimoji="1" lang="en-US" altLang="ja-JP" dirty="0"/>
              <a:t>while </a:t>
            </a:r>
            <a:r>
              <a:rPr kumimoji="1" lang="ja-JP" altLang="en-US" dirty="0"/>
              <a:t>文を使って空白を読み飛ばします。</a:t>
            </a:r>
            <a:endParaRPr kumimoji="1" lang="en-US" altLang="ja-JP" dirty="0"/>
          </a:p>
          <a:p>
            <a:r>
              <a:rPr kumimoji="1" lang="ja-JP" altLang="en-US" dirty="0"/>
              <a:t>先読み無しでは、うっかり読み込みを進めてしまうことが起きやすいため、</a:t>
            </a:r>
            <a:endParaRPr kumimoji="1" lang="en-US" altLang="ja-JP" dirty="0"/>
          </a:p>
          <a:p>
            <a:r>
              <a:rPr kumimoji="1" lang="ja-JP" altLang="en-US" dirty="0"/>
              <a:t>先読みありで作るよりもバグが多くなりがちです。</a:t>
            </a:r>
            <a:endParaRPr kumimoji="1" lang="en-US" altLang="ja-JP" dirty="0"/>
          </a:p>
          <a:p>
            <a:r>
              <a:rPr kumimoji="1" lang="ja-JP" altLang="en-US" dirty="0"/>
              <a:t>ですので、先読み可能ならば、先読みありで作った方がいいでしょう。</a:t>
            </a:r>
            <a:endParaRPr kumimoji="1" lang="en-US" altLang="ja-JP" dirty="0"/>
          </a:p>
          <a:p>
            <a:r>
              <a:rPr kumimoji="1" lang="ja-JP" altLang="en-US" dirty="0"/>
              <a:t>一方、処理系によっては先読みが不可能な場合もありますので、そのときは先読み無しで作る必要があります。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70</a:t>
            </a:fld>
            <a:endParaRPr kumimoji="1" lang="ja-JP" altLang="en-US"/>
          </a:p>
        </p:txBody>
      </p:sp>
    </p:spTree>
    <p:extLst>
      <p:ext uri="{BB962C8B-B14F-4D97-AF65-F5344CB8AC3E}">
        <p14:creationId xmlns:p14="http://schemas.microsoft.com/office/powerpoint/2010/main" val="191912772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dirty="0"/>
              <a:t>のような文字列操作用のメソッドが充実している言語では、文字単位ではなく、行単位で解析する、というやり方もあります。</a:t>
            </a:r>
            <a:endParaRPr kumimoji="1" lang="en-US" altLang="ja-JP" dirty="0"/>
          </a:p>
          <a:p>
            <a:r>
              <a:rPr kumimoji="1" lang="ja-JP" altLang="en-US" dirty="0"/>
              <a:t>ファイルから</a:t>
            </a:r>
            <a:r>
              <a:rPr kumimoji="1" lang="en-US" altLang="ja-JP" dirty="0"/>
              <a:t>1</a:t>
            </a:r>
            <a:r>
              <a:rPr kumimoji="1" lang="ja-JP" altLang="en-US" dirty="0"/>
              <a:t>行単位で読み込み、行の先頭から解析します。</a:t>
            </a:r>
            <a:endParaRPr kumimoji="1" lang="en-US" altLang="ja-JP" dirty="0"/>
          </a:p>
          <a:p>
            <a:r>
              <a:rPr kumimoji="1" lang="ja-JP" altLang="en-US" dirty="0"/>
              <a:t>解析を次の単語に進めるときは、行の先頭からの切り出した単語の長さ分の文字を削ります。</a:t>
            </a:r>
            <a:endParaRPr kumimoji="1" lang="en-US" altLang="ja-JP" dirty="0"/>
          </a:p>
          <a:p>
            <a:r>
              <a:rPr kumimoji="1" lang="ja-JP" altLang="en-US" dirty="0"/>
              <a:t>例えば、先頭の文字が </a:t>
            </a:r>
            <a:r>
              <a:rPr kumimoji="1" lang="en-US" altLang="ja-JP" dirty="0"/>
              <a:t>( </a:t>
            </a:r>
            <a:r>
              <a:rPr kumimoji="1" lang="ja-JP" altLang="en-US" dirty="0"/>
              <a:t>であった場合、まず </a:t>
            </a:r>
            <a:r>
              <a:rPr kumimoji="1" lang="en-US" altLang="ja-JP" dirty="0"/>
              <a:t>Token (LPAREN) </a:t>
            </a:r>
            <a:r>
              <a:rPr kumimoji="1" lang="ja-JP" altLang="en-US" dirty="0"/>
              <a:t>を生成します。</a:t>
            </a:r>
            <a:endParaRPr kumimoji="1" lang="en-US" altLang="ja-JP" dirty="0"/>
          </a:p>
          <a:p>
            <a:r>
              <a:rPr kumimoji="1" lang="ja-JP" altLang="en-US" dirty="0"/>
              <a:t>その後、先頭から切り出した単語の長さ分、この場合は </a:t>
            </a:r>
            <a:r>
              <a:rPr kumimoji="1" lang="en-US" altLang="ja-JP" dirty="0"/>
              <a:t>( </a:t>
            </a:r>
            <a:r>
              <a:rPr kumimoji="1" lang="ja-JP" altLang="en-US" dirty="0"/>
              <a:t>１文字ですので、先頭の</a:t>
            </a:r>
            <a:r>
              <a:rPr kumimoji="1" lang="en-US" altLang="ja-JP" dirty="0"/>
              <a:t>1</a:t>
            </a:r>
            <a:r>
              <a:rPr kumimoji="1" lang="ja-JP" altLang="en-US" dirty="0"/>
              <a:t>文字を削ります。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71</a:t>
            </a:fld>
            <a:endParaRPr kumimoji="1" lang="ja-JP" altLang="en-US"/>
          </a:p>
        </p:txBody>
      </p:sp>
    </p:spTree>
    <p:extLst>
      <p:ext uri="{BB962C8B-B14F-4D97-AF65-F5344CB8AC3E}">
        <p14:creationId xmlns:p14="http://schemas.microsoft.com/office/powerpoint/2010/main" val="389546404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 </a:t>
            </a:r>
            <a:r>
              <a:rPr kumimoji="1" lang="ja-JP" altLang="en-US" dirty="0"/>
              <a:t>の解析を見てみます。</a:t>
            </a:r>
            <a:endParaRPr kumimoji="1" lang="en-US" altLang="ja-JP" dirty="0"/>
          </a:p>
          <a:p>
            <a:r>
              <a:rPr kumimoji="1" lang="ja-JP" altLang="en-US" dirty="0"/>
              <a:t>先頭から </a:t>
            </a:r>
            <a:r>
              <a:rPr kumimoji="1" lang="en-US" altLang="ja-JP" dirty="0"/>
              <a:t>1 </a:t>
            </a:r>
            <a:r>
              <a:rPr kumimoji="1" lang="ja-JP" altLang="en-US" dirty="0"/>
              <a:t>文字目と </a:t>
            </a:r>
            <a:r>
              <a:rPr kumimoji="1" lang="en-US" altLang="ja-JP" dirty="0"/>
              <a:t>2 </a:t>
            </a:r>
            <a:r>
              <a:rPr kumimoji="1" lang="ja-JP" altLang="en-US" dirty="0"/>
              <a:t>文字目が両方とも </a:t>
            </a:r>
            <a:r>
              <a:rPr kumimoji="1" lang="en-US" altLang="ja-JP" dirty="0"/>
              <a:t>‘+’ </a:t>
            </a:r>
            <a:r>
              <a:rPr kumimoji="1" lang="ja-JP" altLang="en-US" dirty="0"/>
              <a:t>であれば、</a:t>
            </a:r>
            <a:r>
              <a:rPr kumimoji="1" lang="en-US" altLang="ja-JP" dirty="0"/>
              <a:t>INC</a:t>
            </a:r>
            <a:r>
              <a:rPr kumimoji="1" lang="ja-JP" altLang="en-US" dirty="0"/>
              <a:t> と判定します。</a:t>
            </a:r>
            <a:endParaRPr kumimoji="1" lang="en-US" altLang="ja-JP" dirty="0"/>
          </a:p>
          <a:p>
            <a:r>
              <a:rPr kumimoji="1" lang="en-US" altLang="ja-JP" dirty="0"/>
              <a:t>++</a:t>
            </a:r>
            <a:r>
              <a:rPr kumimoji="1" lang="ja-JP" altLang="en-US" dirty="0"/>
              <a:t> は</a:t>
            </a:r>
            <a:r>
              <a:rPr kumimoji="1" lang="en-US" altLang="ja-JP" dirty="0"/>
              <a:t>2</a:t>
            </a:r>
            <a:r>
              <a:rPr kumimoji="1" lang="ja-JP" altLang="en-US" dirty="0"/>
              <a:t>文字の単語ですので、先頭の</a:t>
            </a:r>
            <a:r>
              <a:rPr kumimoji="1" lang="en-US" altLang="ja-JP" dirty="0"/>
              <a:t>2</a:t>
            </a:r>
            <a:r>
              <a:rPr kumimoji="1" lang="ja-JP" altLang="en-US" dirty="0"/>
              <a:t>文字を削ります。</a:t>
            </a:r>
            <a:endParaRPr kumimoji="1" lang="en-US" altLang="ja-JP" dirty="0"/>
          </a:p>
          <a:p>
            <a:r>
              <a:rPr kumimoji="1" lang="en-US" altLang="ja-JP" dirty="0"/>
              <a:t>++ </a:t>
            </a:r>
            <a:r>
              <a:rPr kumimoji="1" lang="ja-JP" altLang="en-US" dirty="0"/>
              <a:t>でなければ、次は先頭の </a:t>
            </a:r>
            <a:r>
              <a:rPr kumimoji="1" lang="en-US" altLang="ja-JP" dirty="0"/>
              <a:t>1 </a:t>
            </a:r>
            <a:r>
              <a:rPr kumimoji="1" lang="ja-JP" altLang="en-US" dirty="0"/>
              <a:t>文字をみて、 </a:t>
            </a:r>
            <a:r>
              <a:rPr kumimoji="1" lang="en-US" altLang="ja-JP" dirty="0"/>
              <a:t>‘+’ </a:t>
            </a:r>
            <a:r>
              <a:rPr kumimoji="1" lang="ja-JP" altLang="en-US" dirty="0"/>
              <a:t>であれば </a:t>
            </a:r>
            <a:r>
              <a:rPr kumimoji="1" lang="en-US" altLang="ja-JP" dirty="0"/>
              <a:t>ADD </a:t>
            </a:r>
            <a:r>
              <a:rPr kumimoji="1" lang="ja-JP" altLang="en-US" dirty="0"/>
              <a:t>と判定します。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72</a:t>
            </a:fld>
            <a:endParaRPr kumimoji="1" lang="ja-JP" altLang="en-US"/>
          </a:p>
        </p:txBody>
      </p:sp>
    </p:spTree>
    <p:extLst>
      <p:ext uri="{BB962C8B-B14F-4D97-AF65-F5344CB8AC3E}">
        <p14:creationId xmlns:p14="http://schemas.microsoft.com/office/powerpoint/2010/main" val="240678555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変数名の場合は、行の先頭から、英数字が続く間読み進めます。</a:t>
            </a:r>
            <a:endParaRPr kumimoji="1" lang="en-US" altLang="ja-JP" dirty="0"/>
          </a:p>
          <a:p>
            <a:r>
              <a:rPr kumimoji="1" lang="ja-JP" altLang="en-US" dirty="0"/>
              <a:t>その際読んだ文字数をカウントします。</a:t>
            </a:r>
            <a:endParaRPr kumimoji="1" lang="en-US" altLang="ja-JP" dirty="0"/>
          </a:p>
          <a:p>
            <a:r>
              <a:rPr kumimoji="1" lang="ja-JP" altLang="en-US" dirty="0"/>
              <a:t>ループから脱出したときは、読み進んだ文字数が切り出す単語の長さです。</a:t>
            </a:r>
            <a:endParaRPr kumimoji="1" lang="en-US" altLang="ja-JP" dirty="0"/>
          </a:p>
          <a:p>
            <a:r>
              <a:rPr kumimoji="1" lang="ja-JP" altLang="en-US" dirty="0"/>
              <a:t>行の先頭からその文字数を切り出し変数名とします。</a:t>
            </a:r>
            <a:endParaRPr kumimoji="1" lang="en-US" altLang="ja-JP" dirty="0"/>
          </a:p>
          <a:p>
            <a:r>
              <a:rPr kumimoji="1" lang="ja-JP" altLang="en-US" dirty="0"/>
              <a:t>そして行の先頭から文字数文を削ります。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73</a:t>
            </a:fld>
            <a:endParaRPr kumimoji="1" lang="ja-JP" altLang="en-US"/>
          </a:p>
        </p:txBody>
      </p:sp>
    </p:spTree>
    <p:extLst>
      <p:ext uri="{BB962C8B-B14F-4D97-AF65-F5344CB8AC3E}">
        <p14:creationId xmlns:p14="http://schemas.microsoft.com/office/powerpoint/2010/main" val="350923520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変数名を解析するには別の手法もあります。</a:t>
            </a:r>
            <a:endParaRPr kumimoji="1" lang="en-US" altLang="ja-JP" dirty="0"/>
          </a:p>
          <a:p>
            <a:r>
              <a:rPr kumimoji="1" lang="en-US" altLang="ja-JP" dirty="0"/>
              <a:t>String </a:t>
            </a:r>
            <a:r>
              <a:rPr kumimoji="1" lang="ja-JP" altLang="en-US" dirty="0"/>
              <a:t>クラスの </a:t>
            </a:r>
            <a:r>
              <a:rPr kumimoji="1" lang="en-US" altLang="ja-JP" dirty="0"/>
              <a:t>split </a:t>
            </a:r>
            <a:r>
              <a:rPr kumimoji="1" lang="ja-JP" altLang="en-US" dirty="0"/>
              <a:t>メソッドを使って、行を、英数字以外で分割します。</a:t>
            </a:r>
            <a:endParaRPr kumimoji="1" lang="en-US" altLang="ja-JP" dirty="0"/>
          </a:p>
          <a:p>
            <a:r>
              <a:rPr kumimoji="1" lang="ja-JP" altLang="en-US" dirty="0"/>
              <a:t>こうすると、分割した部分の先頭部分が変数名になります。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74</a:t>
            </a:fld>
            <a:endParaRPr kumimoji="1" lang="ja-JP" altLang="en-US"/>
          </a:p>
        </p:txBody>
      </p:sp>
    </p:spTree>
    <p:extLst>
      <p:ext uri="{BB962C8B-B14F-4D97-AF65-F5344CB8AC3E}">
        <p14:creationId xmlns:p14="http://schemas.microsoft.com/office/powerpoint/2010/main" val="130719415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このように行単位で解析する際は、基本的に行の先頭から読んで単語を切り出し、</a:t>
            </a:r>
            <a:endParaRPr kumimoji="1" lang="en-US" altLang="ja-JP" dirty="0"/>
          </a:p>
          <a:p>
            <a:r>
              <a:rPr kumimoji="1" lang="ja-JP" altLang="en-US" dirty="0"/>
              <a:t>切り出した単語の長さだけ行の先頭を削る、という操作を繰り返していきます。</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75</a:t>
            </a:fld>
            <a:endParaRPr kumimoji="1" lang="ja-JP" altLang="en-US"/>
          </a:p>
        </p:txBody>
      </p:sp>
    </p:spTree>
    <p:extLst>
      <p:ext uri="{BB962C8B-B14F-4D97-AF65-F5344CB8AC3E}">
        <p14:creationId xmlns:p14="http://schemas.microsoft.com/office/powerpoint/2010/main" val="312169106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行単位で字句解析する利点は、</a:t>
            </a:r>
            <a:r>
              <a:rPr kumimoji="1" lang="en-US" altLang="ja-JP" dirty="0"/>
              <a:t>2</a:t>
            </a:r>
            <a:r>
              <a:rPr kumimoji="1" lang="ja-JP" altLang="en-US" dirty="0"/>
              <a:t>文字以上の先読みが可能なこと、</a:t>
            </a:r>
            <a:endParaRPr kumimoji="1" lang="en-US" altLang="ja-JP" dirty="0"/>
          </a:p>
          <a:p>
            <a:r>
              <a:rPr kumimoji="1" lang="ja-JP" altLang="en-US" dirty="0"/>
              <a:t>文字列操作用のメソッドを利用可能なことです。</a:t>
            </a:r>
            <a:endParaRPr kumimoji="1" lang="en-US" altLang="ja-JP" dirty="0"/>
          </a:p>
          <a:p>
            <a:r>
              <a:rPr kumimoji="1" lang="en-US" altLang="ja-JP" dirty="0"/>
              <a:t>Java </a:t>
            </a:r>
            <a:r>
              <a:rPr kumimoji="1" lang="ja-JP" altLang="en-US" dirty="0"/>
              <a:t>のような文字列操作用のメソッドが充実している言語であれば、行単位で字句解析するのも一つの手です。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76</a:t>
            </a:fld>
            <a:endParaRPr kumimoji="1" lang="ja-JP" altLang="en-US"/>
          </a:p>
        </p:txBody>
      </p:sp>
    </p:spTree>
    <p:extLst>
      <p:ext uri="{BB962C8B-B14F-4D97-AF65-F5344CB8AC3E}">
        <p14:creationId xmlns:p14="http://schemas.microsoft.com/office/powerpoint/2010/main" val="2457663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字句解析系とは、入力を </a:t>
            </a:r>
            <a:r>
              <a:rPr kumimoji="1" lang="en-US" altLang="ja-JP" dirty="0"/>
              <a:t>token </a:t>
            </a:r>
            <a:r>
              <a:rPr kumimoji="1" lang="ja-JP" altLang="en-US" dirty="0"/>
              <a:t>と呼ばれる単語単位に区切る役割をする部分です。</a:t>
            </a:r>
            <a:endParaRPr kumimoji="1" lang="en-US" altLang="ja-JP" dirty="0"/>
          </a:p>
          <a:p>
            <a:r>
              <a:rPr kumimoji="1" lang="ja-JP" altLang="en-US" dirty="0"/>
              <a:t>例えばこのような入力が与えられたとしましょう。</a:t>
            </a:r>
            <a:endParaRPr kumimoji="1" lang="en-US" altLang="ja-JP" dirty="0"/>
          </a:p>
          <a:p>
            <a:r>
              <a:rPr kumimoji="1" lang="ja-JP" altLang="en-US" dirty="0"/>
              <a:t>字句解析系は、まず空白やコメントを読み飛ばします。</a:t>
            </a:r>
            <a:endParaRPr kumimoji="1" lang="en-US" altLang="ja-JP" dirty="0"/>
          </a:p>
          <a:p>
            <a:r>
              <a:rPr kumimoji="1" lang="ja-JP" altLang="en-US" dirty="0"/>
              <a:t>そして、文字をトークンと呼ばれる単語単位に区切っていきます。</a:t>
            </a:r>
            <a:endParaRPr kumimoji="1" lang="en-US" altLang="ja-JP" dirty="0"/>
          </a:p>
          <a:p>
            <a:r>
              <a:rPr kumimoji="1" lang="en-US" altLang="ja-JP" dirty="0" err="1"/>
              <a:t>i</a:t>
            </a:r>
            <a:r>
              <a:rPr kumimoji="1" lang="en-US" altLang="ja-JP" dirty="0"/>
              <a:t> f </a:t>
            </a:r>
            <a:r>
              <a:rPr kumimoji="1" lang="ja-JP" altLang="en-US" dirty="0"/>
              <a:t>は、</a:t>
            </a:r>
            <a:r>
              <a:rPr kumimoji="1" lang="en-US" altLang="ja-JP" dirty="0"/>
              <a:t>if </a:t>
            </a:r>
            <a:r>
              <a:rPr kumimoji="1" lang="ja-JP" altLang="en-US" dirty="0"/>
              <a:t>という </a:t>
            </a:r>
            <a:r>
              <a:rPr kumimoji="1" lang="en-US" altLang="ja-JP" dirty="0"/>
              <a:t>if</a:t>
            </a:r>
            <a:r>
              <a:rPr kumimoji="1" lang="ja-JP" altLang="en-US" dirty="0"/>
              <a:t>文の開始を表す予約語だ、</a:t>
            </a:r>
            <a:endParaRPr kumimoji="1" lang="en-US" altLang="ja-JP" dirty="0"/>
          </a:p>
          <a:p>
            <a:r>
              <a:rPr kumimoji="1" lang="en-US" altLang="ja-JP" dirty="0"/>
              <a:t>( </a:t>
            </a:r>
            <a:r>
              <a:rPr kumimoji="1" lang="ja-JP" altLang="en-US" dirty="0"/>
              <a:t>は左括弧開くだ、</a:t>
            </a:r>
            <a:endParaRPr kumimoji="1" lang="en-US" altLang="ja-JP" dirty="0"/>
          </a:p>
          <a:p>
            <a:r>
              <a:rPr kumimoji="1" lang="en-US" altLang="ja-JP" dirty="0"/>
              <a:t>a n s </a:t>
            </a:r>
            <a:r>
              <a:rPr kumimoji="1" lang="ja-JP" altLang="en-US" dirty="0"/>
              <a:t>は </a:t>
            </a:r>
            <a:r>
              <a:rPr kumimoji="1" lang="en-US" altLang="ja-JP" dirty="0" err="1"/>
              <a:t>ans</a:t>
            </a:r>
            <a:r>
              <a:rPr kumimoji="1" lang="en-US" altLang="ja-JP" dirty="0"/>
              <a:t> </a:t>
            </a:r>
            <a:r>
              <a:rPr kumimoji="1" lang="ja-JP" altLang="en-US" dirty="0"/>
              <a:t>という変数だ、</a:t>
            </a:r>
            <a:endParaRPr kumimoji="1" lang="en-US" altLang="ja-JP" dirty="0"/>
          </a:p>
          <a:p>
            <a:pPr marL="0" indent="0">
              <a:buFont typeface="Wingdings" panose="05000000000000000000" pitchFamily="2" charset="2"/>
              <a:buNone/>
            </a:pPr>
            <a:r>
              <a:rPr kumimoji="1" lang="en-US" altLang="ja-JP" dirty="0"/>
              <a:t>&gt;= </a:t>
            </a:r>
            <a:r>
              <a:rPr kumimoji="1" lang="ja-JP" altLang="en-US" dirty="0"/>
              <a:t>は不等号だ、</a:t>
            </a:r>
            <a:endParaRPr kumimoji="1" lang="en-US" altLang="ja-JP" dirty="0"/>
          </a:p>
          <a:p>
            <a:pPr marL="0" indent="0">
              <a:buFont typeface="Wingdings" panose="05000000000000000000" pitchFamily="2" charset="2"/>
              <a:buNone/>
            </a:pPr>
            <a:r>
              <a:rPr kumimoji="1" lang="en-US" altLang="ja-JP" dirty="0"/>
              <a:t>1 2 3 </a:t>
            </a:r>
            <a:r>
              <a:rPr kumimoji="1" lang="ja-JP" altLang="en-US" dirty="0"/>
              <a:t>は　</a:t>
            </a:r>
            <a:r>
              <a:rPr kumimoji="1" lang="en-US" altLang="ja-JP" dirty="0"/>
              <a:t>123</a:t>
            </a:r>
            <a:r>
              <a:rPr kumimoji="1" lang="ja-JP" altLang="en-US" dirty="0"/>
              <a:t>　という整数だ、</a:t>
            </a:r>
            <a:endParaRPr kumimoji="1" lang="en-US" altLang="ja-JP" dirty="0"/>
          </a:p>
          <a:p>
            <a:pPr marL="0" indent="0">
              <a:buFont typeface="Wingdings" panose="05000000000000000000" pitchFamily="2" charset="2"/>
              <a:buNone/>
            </a:pPr>
            <a:r>
              <a:rPr kumimoji="1" lang="en-US" altLang="ja-JP" dirty="0"/>
              <a:t>) </a:t>
            </a:r>
            <a:r>
              <a:rPr kumimoji="1" lang="ja-JP" altLang="en-US" dirty="0"/>
              <a:t>は右括弧だ、</a:t>
            </a:r>
            <a:endParaRPr kumimoji="1" lang="en-US" altLang="ja-JP" dirty="0"/>
          </a:p>
          <a:p>
            <a:pPr marL="0" indent="0">
              <a:buFont typeface="Wingdings" panose="05000000000000000000" pitchFamily="2" charset="2"/>
              <a:buNone/>
            </a:pPr>
            <a:r>
              <a:rPr kumimoji="1" lang="en-US" altLang="ja-JP" dirty="0"/>
              <a:t>output </a:t>
            </a:r>
            <a:r>
              <a:rPr kumimoji="1" lang="ja-JP" altLang="en-US" dirty="0"/>
              <a:t>は出力文を表す予約語だ、</a:t>
            </a:r>
            <a:endParaRPr kumimoji="1" lang="en-US" altLang="ja-JP" dirty="0"/>
          </a:p>
          <a:p>
            <a:pPr marL="0" indent="0">
              <a:buFont typeface="Wingdings" panose="05000000000000000000" pitchFamily="2" charset="2"/>
              <a:buNone/>
            </a:pPr>
            <a:r>
              <a:rPr kumimoji="1" lang="ja-JP" altLang="en-US" dirty="0"/>
              <a:t>という具合に、単語として区切っていきます。</a:t>
            </a:r>
            <a:endParaRPr kumimoji="1" lang="en-US" altLang="ja-JP" dirty="0"/>
          </a:p>
          <a:p>
            <a:pPr marL="0" indent="0">
              <a:buFont typeface="Wingdings" panose="05000000000000000000" pitchFamily="2" charset="2"/>
              <a:buNone/>
            </a:pPr>
            <a:r>
              <a:rPr kumimoji="1" lang="ja-JP" altLang="en-US" dirty="0"/>
              <a:t>単語規則にあっていない文字の並びがあった場合は、エラーとしてはじきます。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8</a:t>
            </a:fld>
            <a:endParaRPr kumimoji="1" lang="ja-JP" altLang="en-US"/>
          </a:p>
        </p:txBody>
      </p:sp>
    </p:spTree>
    <p:extLst>
      <p:ext uri="{BB962C8B-B14F-4D97-AF65-F5344CB8AC3E}">
        <p14:creationId xmlns:p14="http://schemas.microsoft.com/office/powerpoint/2010/main" val="3033589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定義されている</a:t>
            </a:r>
            <a:r>
              <a:rPr kumimoji="1" lang="en-US" altLang="ja-JP" dirty="0"/>
              <a:t>Token </a:t>
            </a:r>
            <a:r>
              <a:rPr kumimoji="1" lang="ja-JP" altLang="en-US" dirty="0"/>
              <a:t>を表にまとめてみます。</a:t>
            </a:r>
            <a:endParaRPr kumimoji="1" lang="en-US" altLang="ja-JP" dirty="0"/>
          </a:p>
          <a:p>
            <a:r>
              <a:rPr kumimoji="1" lang="ja-JP" altLang="en-US" dirty="0"/>
              <a:t>情報システムプロジェクト</a:t>
            </a:r>
            <a:r>
              <a:rPr kumimoji="1" lang="en-US" altLang="ja-JP" dirty="0"/>
              <a:t>1</a:t>
            </a:r>
            <a:r>
              <a:rPr kumimoji="1" lang="ja-JP" altLang="en-US" dirty="0"/>
              <a:t> ではこの表に挙げたものが</a:t>
            </a:r>
            <a:r>
              <a:rPr kumimoji="1" lang="en-US" altLang="ja-JP" dirty="0"/>
              <a:t>Token </a:t>
            </a:r>
            <a:r>
              <a:rPr kumimoji="1" lang="ja-JP" altLang="en-US" dirty="0"/>
              <a:t>として定義されています。</a:t>
            </a:r>
            <a:endParaRPr kumimoji="1" lang="en-US" altLang="ja-JP" dirty="0"/>
          </a:p>
          <a:p>
            <a:r>
              <a:rPr kumimoji="1" lang="ja-JP" altLang="en-US" dirty="0"/>
              <a:t>区切り記号、演算子、名前、定数、予約語です。</a:t>
            </a:r>
            <a:endParaRPr kumimoji="1" lang="en-US" altLang="ja-JP" dirty="0"/>
          </a:p>
          <a:p>
            <a:r>
              <a:rPr kumimoji="1" lang="ja-JP" altLang="en-US" dirty="0"/>
              <a:t>余裕のある人は、この表にあるもの以外でも必要なら</a:t>
            </a:r>
            <a:r>
              <a:rPr kumimoji="1" lang="en-US" altLang="ja-JP" dirty="0"/>
              <a:t>Token </a:t>
            </a:r>
            <a:r>
              <a:rPr kumimoji="1" lang="ja-JP" altLang="en-US" dirty="0"/>
              <a:t>を加えてください。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B47F50A-557B-4B2A-A85D-117D4C97648C}" type="slidenum">
              <a:rPr kumimoji="1" lang="ja-JP" altLang="en-US" smtClean="0"/>
              <a:t>9</a:t>
            </a:fld>
            <a:endParaRPr kumimoji="1" lang="ja-JP" altLang="en-US"/>
          </a:p>
        </p:txBody>
      </p:sp>
    </p:spTree>
    <p:extLst>
      <p:ext uri="{BB962C8B-B14F-4D97-AF65-F5344CB8AC3E}">
        <p14:creationId xmlns:p14="http://schemas.microsoft.com/office/powerpoint/2010/main" val="336699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pPr>
              <a:defRPr/>
            </a:pPr>
            <a:fld id="{706190EB-FC27-4C5E-917A-8E1B4CA28957}" type="slidenum">
              <a:rPr lang="en-US" altLang="ja-JP"/>
              <a:pPr>
                <a:defRPr/>
              </a:pPr>
              <a:t>‹#›</a:t>
            </a:fld>
            <a:endParaRPr lang="en-US" altLang="ja-JP"/>
          </a:p>
        </p:txBody>
      </p:sp>
    </p:spTree>
    <p:extLst>
      <p:ext uri="{BB962C8B-B14F-4D97-AF65-F5344CB8AC3E}">
        <p14:creationId xmlns:p14="http://schemas.microsoft.com/office/powerpoint/2010/main" val="57272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A17649E9-24B0-46E5-AB9B-AE5B1D19810A}" type="slidenum">
              <a:rPr lang="en-US" altLang="ja-JP"/>
              <a:pPr>
                <a:defRPr/>
              </a:pPr>
              <a:t>‹#›</a:t>
            </a:fld>
            <a:endParaRPr lang="en-US" altLang="ja-JP"/>
          </a:p>
        </p:txBody>
      </p:sp>
    </p:spTree>
    <p:extLst>
      <p:ext uri="{BB962C8B-B14F-4D97-AF65-F5344CB8AC3E}">
        <p14:creationId xmlns:p14="http://schemas.microsoft.com/office/powerpoint/2010/main" val="29468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66800" y="304800"/>
            <a:ext cx="5505450" cy="5791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9099C83F-10E6-449E-9AE2-113E6ADFA630}" type="slidenum">
              <a:rPr lang="en-US" altLang="ja-JP"/>
              <a:pPr>
                <a:defRPr/>
              </a:pPr>
              <a:t>‹#›</a:t>
            </a:fld>
            <a:endParaRPr lang="en-US" altLang="ja-JP"/>
          </a:p>
        </p:txBody>
      </p:sp>
    </p:spTree>
    <p:extLst>
      <p:ext uri="{BB962C8B-B14F-4D97-AF65-F5344CB8AC3E}">
        <p14:creationId xmlns:p14="http://schemas.microsoft.com/office/powerpoint/2010/main" val="957524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14900" y="19812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14900" y="41148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9"/>
          <p:cNvSpPr>
            <a:spLocks noGrp="1" noChangeArrowheads="1"/>
          </p:cNvSpPr>
          <p:nvPr>
            <p:ph type="sldNum" sz="quarter" idx="12"/>
          </p:nvPr>
        </p:nvSpPr>
        <p:spPr>
          <a:ln/>
        </p:spPr>
        <p:txBody>
          <a:bodyPr/>
          <a:lstStyle>
            <a:lvl1pPr>
              <a:defRPr/>
            </a:lvl1pPr>
          </a:lstStyle>
          <a:p>
            <a:pPr>
              <a:defRPr/>
            </a:pPr>
            <a:fld id="{85C65884-6C43-4DE6-98A3-D5DA3F65A4B5}" type="slidenum">
              <a:rPr lang="en-US" altLang="ja-JP"/>
              <a:pPr>
                <a:defRPr/>
              </a:pPr>
              <a:t>‹#›</a:t>
            </a:fld>
            <a:endParaRPr lang="en-US" altLang="ja-JP"/>
          </a:p>
        </p:txBody>
      </p:sp>
    </p:spTree>
    <p:extLst>
      <p:ext uri="{BB962C8B-B14F-4D97-AF65-F5344CB8AC3E}">
        <p14:creationId xmlns:p14="http://schemas.microsoft.com/office/powerpoint/2010/main" val="1200178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C4721A0A-A12A-488B-846D-1AEE2BCCA43D}" type="slidenum">
              <a:rPr lang="en-US" altLang="ja-JP"/>
              <a:pPr>
                <a:defRPr/>
              </a:pPr>
              <a:t>‹#›</a:t>
            </a:fld>
            <a:endParaRPr lang="en-US" altLang="ja-JP"/>
          </a:p>
        </p:txBody>
      </p:sp>
    </p:spTree>
    <p:extLst>
      <p:ext uri="{BB962C8B-B14F-4D97-AF65-F5344CB8AC3E}">
        <p14:creationId xmlns:p14="http://schemas.microsoft.com/office/powerpoint/2010/main" val="3722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7DE05D80-8065-42A5-A65E-208F49570A67}" type="slidenum">
              <a:rPr lang="en-US" altLang="ja-JP"/>
              <a:pPr>
                <a:defRPr/>
              </a:pPr>
              <a:t>‹#›</a:t>
            </a:fld>
            <a:endParaRPr lang="en-US" altLang="ja-JP"/>
          </a:p>
        </p:txBody>
      </p:sp>
    </p:spTree>
    <p:extLst>
      <p:ext uri="{BB962C8B-B14F-4D97-AF65-F5344CB8AC3E}">
        <p14:creationId xmlns:p14="http://schemas.microsoft.com/office/powerpoint/2010/main" val="325419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A5B46851-FECA-454B-AB65-578B488D8560}" type="slidenum">
              <a:rPr lang="en-US" altLang="ja-JP"/>
              <a:pPr>
                <a:defRPr/>
              </a:pPr>
              <a:t>‹#›</a:t>
            </a:fld>
            <a:endParaRPr lang="en-US" altLang="ja-JP"/>
          </a:p>
        </p:txBody>
      </p:sp>
    </p:spTree>
    <p:extLst>
      <p:ext uri="{BB962C8B-B14F-4D97-AF65-F5344CB8AC3E}">
        <p14:creationId xmlns:p14="http://schemas.microsoft.com/office/powerpoint/2010/main" val="165860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F7F1D67D-B540-49BD-AD61-A30E183AF25D}" type="slidenum">
              <a:rPr lang="en-US" altLang="ja-JP"/>
              <a:pPr>
                <a:defRPr/>
              </a:pPr>
              <a:t>‹#›</a:t>
            </a:fld>
            <a:endParaRPr lang="en-US" altLang="ja-JP"/>
          </a:p>
        </p:txBody>
      </p:sp>
    </p:spTree>
    <p:extLst>
      <p:ext uri="{BB962C8B-B14F-4D97-AF65-F5344CB8AC3E}">
        <p14:creationId xmlns:p14="http://schemas.microsoft.com/office/powerpoint/2010/main" val="3299309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9"/>
          <p:cNvSpPr>
            <a:spLocks noGrp="1" noChangeArrowheads="1"/>
          </p:cNvSpPr>
          <p:nvPr>
            <p:ph type="sldNum" sz="quarter" idx="12"/>
          </p:nvPr>
        </p:nvSpPr>
        <p:spPr>
          <a:ln/>
        </p:spPr>
        <p:txBody>
          <a:bodyPr/>
          <a:lstStyle>
            <a:lvl1pPr>
              <a:defRPr/>
            </a:lvl1pPr>
          </a:lstStyle>
          <a:p>
            <a:pPr>
              <a:defRPr/>
            </a:pPr>
            <a:fld id="{DDC7B564-1594-41E4-8970-D348CA78B524}" type="slidenum">
              <a:rPr lang="en-US" altLang="ja-JP"/>
              <a:pPr>
                <a:defRPr/>
              </a:pPr>
              <a:t>‹#›</a:t>
            </a:fld>
            <a:endParaRPr lang="en-US" altLang="ja-JP"/>
          </a:p>
        </p:txBody>
      </p:sp>
    </p:spTree>
    <p:extLst>
      <p:ext uri="{BB962C8B-B14F-4D97-AF65-F5344CB8AC3E}">
        <p14:creationId xmlns:p14="http://schemas.microsoft.com/office/powerpoint/2010/main" val="384778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pPr>
              <a:defRPr/>
            </a:pPr>
            <a:fld id="{B7924C6A-0ECD-476B-83E5-2240E9EA4A04}" type="slidenum">
              <a:rPr lang="en-US" altLang="ja-JP"/>
              <a:pPr>
                <a:defRPr/>
              </a:pPr>
              <a:t>‹#›</a:t>
            </a:fld>
            <a:endParaRPr lang="en-US" altLang="ja-JP"/>
          </a:p>
        </p:txBody>
      </p:sp>
    </p:spTree>
    <p:extLst>
      <p:ext uri="{BB962C8B-B14F-4D97-AF65-F5344CB8AC3E}">
        <p14:creationId xmlns:p14="http://schemas.microsoft.com/office/powerpoint/2010/main" val="321363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pPr>
              <a:defRPr/>
            </a:pPr>
            <a:fld id="{EA117449-9E9F-4AD2-8259-CAC51745C3B5}" type="slidenum">
              <a:rPr lang="en-US" altLang="ja-JP"/>
              <a:pPr>
                <a:defRPr/>
              </a:pPr>
              <a:t>‹#›</a:t>
            </a:fld>
            <a:endParaRPr lang="en-US" altLang="ja-JP"/>
          </a:p>
        </p:txBody>
      </p:sp>
    </p:spTree>
    <p:extLst>
      <p:ext uri="{BB962C8B-B14F-4D97-AF65-F5344CB8AC3E}">
        <p14:creationId xmlns:p14="http://schemas.microsoft.com/office/powerpoint/2010/main" val="961591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76E4199B-440C-4B0C-9520-CCF7DCDC6F54}" type="slidenum">
              <a:rPr lang="en-US" altLang="ja-JP"/>
              <a:pPr>
                <a:defRPr/>
              </a:pPr>
              <a:t>‹#›</a:t>
            </a:fld>
            <a:endParaRPr lang="en-US" altLang="ja-JP"/>
          </a:p>
        </p:txBody>
      </p:sp>
    </p:spTree>
    <p:extLst>
      <p:ext uri="{BB962C8B-B14F-4D97-AF65-F5344CB8AC3E}">
        <p14:creationId xmlns:p14="http://schemas.microsoft.com/office/powerpoint/2010/main" val="207989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8FD91AA6-A270-4526-89E4-4F3F72B1A5C1}" type="slidenum">
              <a:rPr lang="en-US" altLang="ja-JP"/>
              <a:pPr>
                <a:defRPr/>
              </a:pPr>
              <a:t>‹#›</a:t>
            </a:fld>
            <a:endParaRPr lang="en-US" altLang="ja-JP"/>
          </a:p>
        </p:txBody>
      </p:sp>
    </p:spTree>
    <p:extLst>
      <p:ext uri="{BB962C8B-B14F-4D97-AF65-F5344CB8AC3E}">
        <p14:creationId xmlns:p14="http://schemas.microsoft.com/office/powerpoint/2010/main" val="3454562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717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1034" name="Group 5"/>
            <p:cNvGrpSpPr>
              <a:grpSpLocks/>
            </p:cNvGrpSpPr>
            <p:nvPr userDrawn="1"/>
          </p:nvGrpSpPr>
          <p:grpSpPr bwMode="auto">
            <a:xfrm>
              <a:off x="0" y="4"/>
              <a:ext cx="5758" cy="4316"/>
              <a:chOff x="0" y="4"/>
              <a:chExt cx="5758" cy="4316"/>
            </a:xfrm>
          </p:grpSpPr>
          <p:sp>
            <p:nvSpPr>
              <p:cNvPr id="717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8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0" sz="1000" i="0">
                <a:effectLst>
                  <a:outerShdw blurRad="38100" dist="38100" dir="2700000" algn="tl">
                    <a:srgbClr val="000000"/>
                  </a:outerShdw>
                </a:effectLst>
                <a:latin typeface="+mn-lt"/>
              </a:defRPr>
            </a:lvl1pPr>
          </a:lstStyle>
          <a:p>
            <a:pPr>
              <a:defRPr/>
            </a:pPr>
            <a:endParaRPr lang="en-US" altLang="ja-JP"/>
          </a:p>
        </p:txBody>
      </p:sp>
      <p:sp>
        <p:nvSpPr>
          <p:cNvPr id="718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000" i="0">
                <a:effectLst>
                  <a:outerShdw blurRad="38100" dist="38100" dir="2700000" algn="tl">
                    <a:srgbClr val="000000"/>
                  </a:outerShdw>
                </a:effectLst>
                <a:latin typeface="+mn-lt"/>
              </a:defRPr>
            </a:lvl1pPr>
          </a:lstStyle>
          <a:p>
            <a:pPr>
              <a:defRPr/>
            </a:pPr>
            <a:endParaRPr lang="en-US" altLang="ja-JP"/>
          </a:p>
        </p:txBody>
      </p:sp>
      <p:sp>
        <p:nvSpPr>
          <p:cNvPr id="718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000">
                <a:effectLst>
                  <a:outerShdw blurRad="38100" dist="38100" dir="2700000" algn="tl">
                    <a:srgbClr val="000000"/>
                  </a:outerShdw>
                </a:effectLst>
              </a:defRPr>
            </a:lvl1pPr>
          </a:lstStyle>
          <a:p>
            <a:pPr>
              <a:defRPr/>
            </a:pPr>
            <a:fld id="{D0FB0547-52D8-4B41-B408-57C29FAD47EE}"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760"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7086600" cy="898525"/>
          </a:xfrm>
        </p:spPr>
        <p:txBody>
          <a:bodyPr/>
          <a:lstStyle/>
          <a:p>
            <a:pPr eaLnBrk="1" hangingPunct="1"/>
            <a:r>
              <a:rPr lang="ja-JP" altLang="en-US" dirty="0">
                <a:effectLst/>
              </a:rPr>
              <a:t>コンパイラ</a:t>
            </a:r>
          </a:p>
        </p:txBody>
      </p:sp>
      <p:sp>
        <p:nvSpPr>
          <p:cNvPr id="4099"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第4回 字句解析</a:t>
            </a:r>
          </a:p>
          <a:p>
            <a:pPr eaLnBrk="1" hangingPunct="1"/>
            <a:r>
              <a:rPr lang="en-US" altLang="ja-JP" dirty="0">
                <a:effectLst/>
              </a:rPr>
              <a:t> ― </a:t>
            </a:r>
            <a:r>
              <a:rPr lang="ja-JP" altLang="en-US" dirty="0">
                <a:effectLst/>
              </a:rPr>
              <a:t>字句解析プログラムの作成 ―</a:t>
            </a:r>
          </a:p>
          <a:p>
            <a:pPr algn="r" eaLnBrk="1" hangingPunct="1"/>
            <a:r>
              <a:rPr lang="en-US" altLang="ja-JP" dirty="0">
                <a:effectLst/>
              </a:rPr>
              <a:t>http://www.info.kindai.ac.jp/compiler</a:t>
            </a:r>
          </a:p>
          <a:p>
            <a:pPr algn="r" eaLnBrk="1" hangingPunct="1"/>
            <a:r>
              <a:rPr lang="en-US" altLang="ja-JP" dirty="0">
                <a:effectLst/>
              </a:rPr>
              <a:t>E</a:t>
            </a:r>
            <a:r>
              <a:rPr lang="ja-JP" altLang="en-US" dirty="0">
                <a:effectLst/>
              </a:rPr>
              <a:t>館</a:t>
            </a:r>
            <a:r>
              <a:rPr lang="en-US" altLang="ja-JP" dirty="0">
                <a:effectLst/>
              </a:rPr>
              <a:t>3</a:t>
            </a:r>
            <a:r>
              <a:rPr lang="ja-JP" altLang="en-US" dirty="0">
                <a:effectLst/>
              </a:rPr>
              <a:t>階</a:t>
            </a:r>
            <a:r>
              <a:rPr lang="en-US" altLang="ja-JP" dirty="0">
                <a:effectLst/>
              </a:rPr>
              <a:t>E-331 </a:t>
            </a:r>
            <a:r>
              <a:rPr lang="ja-JP" altLang="en-US" dirty="0">
                <a:effectLst/>
              </a:rPr>
              <a:t>内線</a:t>
            </a:r>
            <a:r>
              <a:rPr lang="en-US" altLang="ja-JP" dirty="0">
                <a:effectLst/>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8338" name="Group 2"/>
          <p:cNvGraphicFramePr>
            <a:graphicFrameLocks noGrp="1"/>
          </p:cNvGraphicFramePr>
          <p:nvPr>
            <p:extLst>
              <p:ext uri="{D42A27DB-BD31-4B8C-83A1-F6EECF244321}">
                <p14:modId xmlns:p14="http://schemas.microsoft.com/office/powerpoint/2010/main" val="3152607039"/>
              </p:ext>
            </p:extLst>
          </p:nvPr>
        </p:nvGraphicFramePr>
        <p:xfrm>
          <a:off x="152400" y="1447800"/>
          <a:ext cx="8763000" cy="5105404"/>
        </p:xfrm>
        <a:graphic>
          <a:graphicData uri="http://schemas.openxmlformats.org/drawingml/2006/table">
            <a:tbl>
              <a:tblPr/>
              <a:tblGrid>
                <a:gridCol w="30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a:t>
                      </a:r>
                    </a:p>
                  </a:txBody>
                  <a:tcPr marL="0" marR="0"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トークン定義部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トークンの値</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トークンの名前</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 (symbol : 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 (symbol : Symbol,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 (symbol : Symbol,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String)</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checkSymbol</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(symbol : 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boolean</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トークンの種類を比較</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getSymbol</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トークンの種類を返す</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getIntValue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トークンの値を返す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getStrValue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String</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トークンの名前を返す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3362" name="Rectangle 5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Token </a:t>
            </a:r>
            <a:r>
              <a:rPr lang="ja-JP" altLang="en-US">
                <a:effectLst/>
              </a:rPr>
              <a:t>クラス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304800"/>
            <a:ext cx="7391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Token </a:t>
            </a:r>
            <a:r>
              <a:rPr lang="ja-JP" altLang="en-US">
                <a:effectLst/>
              </a:rPr>
              <a:t>クラス</a:t>
            </a:r>
          </a:p>
        </p:txBody>
      </p:sp>
      <p:sp>
        <p:nvSpPr>
          <p:cNvPr id="14339" name="Rectangle 3"/>
          <p:cNvSpPr>
            <a:spLocks noChangeArrowheads="1"/>
          </p:cNvSpPr>
          <p:nvPr/>
        </p:nvSpPr>
        <p:spPr bwMode="auto">
          <a:xfrm>
            <a:off x="1066800" y="1143000"/>
            <a:ext cx="6629400" cy="2362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class Token {</a:t>
            </a:r>
          </a:p>
          <a:p>
            <a:pPr eaLnBrk="1" hangingPunct="1">
              <a:spcBef>
                <a:spcPct val="0"/>
              </a:spcBef>
              <a:buClrTx/>
              <a:buSzTx/>
              <a:buFontTx/>
              <a:buNone/>
            </a:pPr>
            <a:r>
              <a:rPr lang="en-US" altLang="ja-JP" sz="2800" dirty="0"/>
              <a:t>    Symbol </a:t>
            </a:r>
            <a:r>
              <a:rPr lang="en-US" altLang="ja-JP" sz="2800" dirty="0" err="1"/>
              <a:t>symbol</a:t>
            </a:r>
            <a:r>
              <a:rPr lang="en-US" altLang="ja-JP" sz="2800" dirty="0"/>
              <a:t>; </a:t>
            </a:r>
            <a:r>
              <a:rPr lang="en-US" altLang="ja-JP" sz="2000" dirty="0">
                <a:solidFill>
                  <a:srgbClr val="FFFF66"/>
                </a:solidFill>
              </a:rPr>
              <a:t>/* </a:t>
            </a:r>
            <a:r>
              <a:rPr lang="ja-JP" altLang="en-US" sz="2000" dirty="0">
                <a:solidFill>
                  <a:srgbClr val="FFFF66"/>
                </a:solidFill>
              </a:rPr>
              <a:t>トークンの種類 */</a:t>
            </a: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err="1"/>
              <a:t>intValue</a:t>
            </a:r>
            <a:r>
              <a:rPr lang="en-US" altLang="ja-JP" sz="2800" dirty="0"/>
              <a:t>;        </a:t>
            </a:r>
            <a:r>
              <a:rPr lang="en-US" altLang="ja-JP" sz="2000" dirty="0">
                <a:solidFill>
                  <a:srgbClr val="FFFF66"/>
                </a:solidFill>
              </a:rPr>
              <a:t>/* </a:t>
            </a:r>
            <a:r>
              <a:rPr lang="ja-JP" altLang="en-US" sz="2000" dirty="0">
                <a:solidFill>
                  <a:srgbClr val="FFFF66"/>
                </a:solidFill>
              </a:rPr>
              <a:t>整数値 または 文字コード */</a:t>
            </a:r>
          </a:p>
          <a:p>
            <a:pPr eaLnBrk="1" hangingPunct="1">
              <a:spcBef>
                <a:spcPct val="0"/>
              </a:spcBef>
              <a:buClrTx/>
              <a:buSzTx/>
              <a:buFontTx/>
              <a:buNone/>
            </a:pPr>
            <a:r>
              <a:rPr lang="en-US" altLang="ja-JP" sz="2800" dirty="0"/>
              <a:t>    String </a:t>
            </a:r>
            <a:r>
              <a:rPr lang="en-US" altLang="ja-JP" sz="2800" dirty="0" err="1"/>
              <a:t>strValue</a:t>
            </a:r>
            <a:r>
              <a:rPr lang="en-US" altLang="ja-JP" sz="2800" dirty="0"/>
              <a:t>;   </a:t>
            </a:r>
            <a:r>
              <a:rPr lang="en-US" altLang="ja-JP" sz="2000" dirty="0">
                <a:solidFill>
                  <a:srgbClr val="FFFF66"/>
                </a:solidFill>
              </a:rPr>
              <a:t>/* </a:t>
            </a:r>
            <a:r>
              <a:rPr lang="ja-JP" altLang="en-US" sz="2000" dirty="0">
                <a:solidFill>
                  <a:srgbClr val="FFFF66"/>
                </a:solidFill>
              </a:rPr>
              <a:t>変数名 または 文字列 */</a:t>
            </a:r>
          </a:p>
          <a:p>
            <a:pPr eaLnBrk="1" hangingPunct="1">
              <a:spcBef>
                <a:spcPct val="0"/>
              </a:spcBef>
              <a:buClrTx/>
              <a:buSzTx/>
              <a:buFontTx/>
              <a:buNone/>
            </a:pPr>
            <a:r>
              <a:rPr lang="en-US" altLang="ja-JP" sz="2800" dirty="0"/>
              <a:t>}</a:t>
            </a:r>
          </a:p>
        </p:txBody>
      </p:sp>
      <p:graphicFrame>
        <p:nvGraphicFramePr>
          <p:cNvPr id="399397" name="Group 37"/>
          <p:cNvGraphicFramePr>
            <a:graphicFrameLocks noGrp="1"/>
          </p:cNvGraphicFramePr>
          <p:nvPr>
            <p:extLst>
              <p:ext uri="{D42A27DB-BD31-4B8C-83A1-F6EECF244321}">
                <p14:modId xmlns:p14="http://schemas.microsoft.com/office/powerpoint/2010/main" val="2596415371"/>
              </p:ext>
            </p:extLst>
          </p:nvPr>
        </p:nvGraphicFramePr>
        <p:xfrm>
          <a:off x="381000" y="3603625"/>
          <a:ext cx="8458200" cy="3122616"/>
        </p:xfrm>
        <a:graphic>
          <a:graphicData uri="http://schemas.openxmlformats.org/drawingml/2006/table">
            <a:tbl>
              <a:tblPr/>
              <a:tblGrid>
                <a:gridCol w="1524000">
                  <a:extLst>
                    <a:ext uri="{9D8B030D-6E8A-4147-A177-3AD203B41FA5}">
                      <a16:colId xmlns:a16="http://schemas.microsoft.com/office/drawing/2014/main" val="20000"/>
                    </a:ext>
                  </a:extLst>
                </a:gridCol>
                <a:gridCol w="2589213">
                  <a:extLst>
                    <a:ext uri="{9D8B030D-6E8A-4147-A177-3AD203B41FA5}">
                      <a16:colId xmlns:a16="http://schemas.microsoft.com/office/drawing/2014/main" val="20001"/>
                    </a:ext>
                  </a:extLst>
                </a:gridCol>
                <a:gridCol w="2744787">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トークン</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EQUAL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123</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INTEGER</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123</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CHARACTER</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97</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の文字コード)</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time</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“time”</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Token</a:t>
            </a:r>
            <a:r>
              <a:rPr lang="ja-JP" altLang="en-US" dirty="0"/>
              <a:t>クラスのオブジェクト</a:t>
            </a:r>
            <a:endParaRPr kumimoji="1" lang="ja-JP" altLang="en-US" dirty="0"/>
          </a:p>
        </p:txBody>
      </p:sp>
      <p:sp>
        <p:nvSpPr>
          <p:cNvPr id="3" name="テキスト ボックス 2"/>
          <p:cNvSpPr txBox="1"/>
          <p:nvPr/>
        </p:nvSpPr>
        <p:spPr>
          <a:xfrm>
            <a:off x="990600" y="1828800"/>
            <a:ext cx="3429000" cy="584775"/>
          </a:xfrm>
          <a:prstGeom prst="rect">
            <a:avLst/>
          </a:prstGeom>
          <a:solidFill>
            <a:srgbClr val="000000"/>
          </a:solidFill>
          <a:ln w="19050">
            <a:solidFill>
              <a:schemeClr val="tx1"/>
            </a:solidFill>
          </a:ln>
        </p:spPr>
        <p:txBody>
          <a:bodyPr wrap="square" rtlCol="0">
            <a:spAutoFit/>
          </a:bodyPr>
          <a:lstStyle/>
          <a:p>
            <a:r>
              <a:rPr kumimoji="1" lang="en-US" altLang="ja-JP" dirty="0"/>
              <a:t>Token </a:t>
            </a:r>
            <a:r>
              <a:rPr kumimoji="1" lang="en-US" altLang="ja-JP" dirty="0" err="1"/>
              <a:t>token</a:t>
            </a:r>
            <a:r>
              <a:rPr kumimoji="1" lang="en-US" altLang="ja-JP" dirty="0"/>
              <a:t>;</a:t>
            </a:r>
            <a:endParaRPr kumimoji="1" lang="ja-JP" altLang="en-US" dirty="0"/>
          </a:p>
        </p:txBody>
      </p:sp>
      <p:sp>
        <p:nvSpPr>
          <p:cNvPr id="4" name="テキスト ボックス 3"/>
          <p:cNvSpPr txBox="1"/>
          <p:nvPr/>
        </p:nvSpPr>
        <p:spPr>
          <a:xfrm>
            <a:off x="838200" y="2743200"/>
            <a:ext cx="3214341" cy="584775"/>
          </a:xfrm>
          <a:prstGeom prst="rect">
            <a:avLst/>
          </a:prstGeom>
          <a:noFill/>
        </p:spPr>
        <p:txBody>
          <a:bodyPr wrap="none" rtlCol="0">
            <a:spAutoFit/>
          </a:bodyPr>
          <a:lstStyle/>
          <a:p>
            <a:r>
              <a:rPr lang="en-US" altLang="ja-JP" dirty="0"/>
              <a:t>“main” </a:t>
            </a:r>
            <a:r>
              <a:rPr lang="ja-JP" altLang="en-US" dirty="0"/>
              <a:t>のトークン</a:t>
            </a:r>
            <a:endParaRPr kumimoji="1" lang="ja-JP" altLang="en-US" dirty="0"/>
          </a:p>
        </p:txBody>
      </p:sp>
      <p:sp>
        <p:nvSpPr>
          <p:cNvPr id="5" name="テキスト ボックス 4"/>
          <p:cNvSpPr txBox="1"/>
          <p:nvPr/>
        </p:nvSpPr>
        <p:spPr>
          <a:xfrm>
            <a:off x="990600" y="3429000"/>
            <a:ext cx="6705600" cy="584775"/>
          </a:xfrm>
          <a:prstGeom prst="rect">
            <a:avLst/>
          </a:prstGeom>
          <a:solidFill>
            <a:srgbClr val="000000"/>
          </a:solidFill>
          <a:ln w="19050">
            <a:solidFill>
              <a:schemeClr val="tx1"/>
            </a:solidFill>
          </a:ln>
        </p:spPr>
        <p:txBody>
          <a:bodyPr wrap="square" rtlCol="0">
            <a:spAutoFit/>
          </a:bodyPr>
          <a:lstStyle/>
          <a:p>
            <a:r>
              <a:rPr kumimoji="1" lang="en-US" altLang="ja-JP" dirty="0"/>
              <a:t>token</a:t>
            </a:r>
            <a:r>
              <a:rPr lang="ja-JP" altLang="en-US" dirty="0"/>
              <a:t> </a:t>
            </a:r>
            <a:r>
              <a:rPr lang="en-US" altLang="ja-JP" dirty="0"/>
              <a:t>= new Token (</a:t>
            </a:r>
            <a:r>
              <a:rPr lang="en-US" altLang="ja-JP" dirty="0" err="1"/>
              <a:t>Symbol.MAIN</a:t>
            </a:r>
            <a:r>
              <a:rPr lang="en-US" altLang="ja-JP" dirty="0"/>
              <a:t>);</a:t>
            </a:r>
            <a:endParaRPr kumimoji="1" lang="ja-JP" altLang="en-US" dirty="0"/>
          </a:p>
        </p:txBody>
      </p:sp>
      <p:sp>
        <p:nvSpPr>
          <p:cNvPr id="6" name="テキスト ボックス 5"/>
          <p:cNvSpPr txBox="1"/>
          <p:nvPr/>
        </p:nvSpPr>
        <p:spPr>
          <a:xfrm>
            <a:off x="838200" y="4038600"/>
            <a:ext cx="2638864" cy="584775"/>
          </a:xfrm>
          <a:prstGeom prst="rect">
            <a:avLst/>
          </a:prstGeom>
          <a:noFill/>
        </p:spPr>
        <p:txBody>
          <a:bodyPr wrap="none" rtlCol="0">
            <a:spAutoFit/>
          </a:bodyPr>
          <a:lstStyle/>
          <a:p>
            <a:r>
              <a:rPr lang="en-US" altLang="ja-JP" dirty="0"/>
              <a:t>“+” </a:t>
            </a:r>
            <a:r>
              <a:rPr lang="ja-JP" altLang="en-US" dirty="0"/>
              <a:t>のトークン</a:t>
            </a:r>
            <a:endParaRPr kumimoji="1" lang="ja-JP" altLang="en-US" dirty="0"/>
          </a:p>
        </p:txBody>
      </p:sp>
      <p:sp>
        <p:nvSpPr>
          <p:cNvPr id="7" name="テキスト ボックス 6"/>
          <p:cNvSpPr txBox="1"/>
          <p:nvPr/>
        </p:nvSpPr>
        <p:spPr>
          <a:xfrm>
            <a:off x="990600" y="4724400"/>
            <a:ext cx="6705600" cy="584775"/>
          </a:xfrm>
          <a:prstGeom prst="rect">
            <a:avLst/>
          </a:prstGeom>
          <a:solidFill>
            <a:srgbClr val="000000"/>
          </a:solidFill>
          <a:ln w="19050">
            <a:solidFill>
              <a:schemeClr val="tx1"/>
            </a:solidFill>
          </a:ln>
        </p:spPr>
        <p:txBody>
          <a:bodyPr wrap="square" rtlCol="0">
            <a:spAutoFit/>
          </a:bodyPr>
          <a:lstStyle/>
          <a:p>
            <a:r>
              <a:rPr kumimoji="1" lang="en-US" altLang="ja-JP" dirty="0"/>
              <a:t>token</a:t>
            </a:r>
            <a:r>
              <a:rPr lang="ja-JP" altLang="en-US" dirty="0"/>
              <a:t> </a:t>
            </a:r>
            <a:r>
              <a:rPr lang="en-US" altLang="ja-JP" dirty="0"/>
              <a:t>= new Token (</a:t>
            </a:r>
            <a:r>
              <a:rPr lang="en-US" altLang="ja-JP" dirty="0" err="1"/>
              <a:t>Symbol.ADD</a:t>
            </a:r>
            <a:r>
              <a:rPr lang="en-US" altLang="ja-JP" dirty="0"/>
              <a:t>);</a:t>
            </a:r>
            <a:endParaRPr kumimoji="1" lang="ja-JP" altLang="en-US" dirty="0"/>
          </a:p>
        </p:txBody>
      </p:sp>
      <p:sp>
        <p:nvSpPr>
          <p:cNvPr id="8" name="テキスト ボックス 7"/>
          <p:cNvSpPr txBox="1"/>
          <p:nvPr/>
        </p:nvSpPr>
        <p:spPr>
          <a:xfrm>
            <a:off x="3429000" y="5791200"/>
            <a:ext cx="4230645" cy="584775"/>
          </a:xfrm>
          <a:prstGeom prst="rect">
            <a:avLst/>
          </a:prstGeom>
          <a:noFill/>
        </p:spPr>
        <p:txBody>
          <a:bodyPr wrap="none" rtlCol="0">
            <a:spAutoFit/>
          </a:bodyPr>
          <a:lstStyle/>
          <a:p>
            <a:r>
              <a:rPr lang="ja-JP" altLang="en-US" dirty="0"/>
              <a:t>以降は </a:t>
            </a:r>
            <a:r>
              <a:rPr lang="en-US" altLang="ja-JP" dirty="0"/>
              <a:t>Symbol. </a:t>
            </a:r>
            <a:r>
              <a:rPr lang="ja-JP" altLang="en-US" dirty="0"/>
              <a:t>は省略</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トークンへの分轄</a:t>
            </a:r>
          </a:p>
        </p:txBody>
      </p:sp>
      <p:sp>
        <p:nvSpPr>
          <p:cNvPr id="15363" name="Rectangle 3"/>
          <p:cNvSpPr>
            <a:spLocks noChangeArrowheads="1"/>
          </p:cNvSpPr>
          <p:nvPr/>
        </p:nvSpPr>
        <p:spPr bwMode="auto">
          <a:xfrm>
            <a:off x="914400" y="1371600"/>
            <a:ext cx="64008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 &gt;= 123 ) /* </a:t>
            </a:r>
            <a:r>
              <a:rPr lang="en-US" altLang="ja-JP" dirty="0" err="1"/>
              <a:t>ans</a:t>
            </a:r>
            <a:r>
              <a:rPr lang="ja-JP" altLang="en-US" sz="2400" dirty="0"/>
              <a:t>の値で分岐</a:t>
            </a:r>
            <a:r>
              <a:rPr lang="ja-JP" altLang="en-US" dirty="0"/>
              <a:t> */ </a:t>
            </a:r>
            <a:r>
              <a:rPr lang="ja-JP" altLang="en-US" sz="2000" dirty="0">
                <a:solidFill>
                  <a:srgbClr val="FFFF66"/>
                </a:solidFill>
              </a:rPr>
              <a:t>(改行)</a:t>
            </a:r>
          </a:p>
          <a:p>
            <a:pPr eaLnBrk="1" hangingPunct="1">
              <a:spcBef>
                <a:spcPct val="0"/>
              </a:spcBef>
              <a:buClrTx/>
              <a:buSzTx/>
              <a:buFontTx/>
              <a:buNone/>
            </a:pPr>
            <a:r>
              <a:rPr lang="en-US" altLang="ja-JP" dirty="0"/>
              <a:t>    </a:t>
            </a:r>
            <a:r>
              <a:rPr lang="en-US" altLang="ja-JP" sz="2000" dirty="0">
                <a:solidFill>
                  <a:srgbClr val="FFFF66"/>
                </a:solidFill>
              </a:rPr>
              <a:t>(</a:t>
            </a:r>
            <a:r>
              <a:rPr lang="ja-JP" altLang="en-US" sz="2000" dirty="0">
                <a:solidFill>
                  <a:srgbClr val="FFFF66"/>
                </a:solidFill>
              </a:rPr>
              <a:t>空白)</a:t>
            </a:r>
            <a:r>
              <a:rPr lang="en-US" altLang="ja-JP" dirty="0"/>
              <a:t>output (‘1’) ; </a:t>
            </a:r>
          </a:p>
        </p:txBody>
      </p:sp>
      <p:sp>
        <p:nvSpPr>
          <p:cNvPr id="357380" name="Text Box 4"/>
          <p:cNvSpPr txBox="1">
            <a:spLocks noChangeArrowheads="1"/>
          </p:cNvSpPr>
          <p:nvPr/>
        </p:nvSpPr>
        <p:spPr bwMode="auto">
          <a:xfrm>
            <a:off x="374650" y="2895600"/>
            <a:ext cx="1951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(IF)</a:t>
            </a:r>
          </a:p>
        </p:txBody>
      </p:sp>
      <p:sp>
        <p:nvSpPr>
          <p:cNvPr id="357381" name="Text Box 5"/>
          <p:cNvSpPr txBox="1">
            <a:spLocks noChangeArrowheads="1"/>
          </p:cNvSpPr>
          <p:nvPr/>
        </p:nvSpPr>
        <p:spPr bwMode="auto">
          <a:xfrm>
            <a:off x="374650" y="3352800"/>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357382" name="Text Box 6"/>
          <p:cNvSpPr txBox="1">
            <a:spLocks noChangeArrowheads="1"/>
          </p:cNvSpPr>
          <p:nvPr/>
        </p:nvSpPr>
        <p:spPr bwMode="auto">
          <a:xfrm>
            <a:off x="374650" y="3810000"/>
            <a:ext cx="27876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(NAME)</a:t>
            </a:r>
          </a:p>
        </p:txBody>
      </p:sp>
      <p:sp>
        <p:nvSpPr>
          <p:cNvPr id="357383" name="Text Box 7"/>
          <p:cNvSpPr txBox="1">
            <a:spLocks noChangeArrowheads="1"/>
          </p:cNvSpPr>
          <p:nvPr/>
        </p:nvSpPr>
        <p:spPr bwMode="auto">
          <a:xfrm>
            <a:off x="374650" y="4267200"/>
            <a:ext cx="3486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(GREATEQ)</a:t>
            </a:r>
          </a:p>
        </p:txBody>
      </p:sp>
      <p:sp>
        <p:nvSpPr>
          <p:cNvPr id="357384" name="Text Box 8"/>
          <p:cNvSpPr txBox="1">
            <a:spLocks noChangeArrowheads="1"/>
          </p:cNvSpPr>
          <p:nvPr/>
        </p:nvSpPr>
        <p:spPr bwMode="auto">
          <a:xfrm>
            <a:off x="374650" y="4724400"/>
            <a:ext cx="333024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(INTEGER)</a:t>
            </a:r>
          </a:p>
        </p:txBody>
      </p:sp>
      <p:sp>
        <p:nvSpPr>
          <p:cNvPr id="357385" name="Text Box 9"/>
          <p:cNvSpPr txBox="1">
            <a:spLocks noChangeArrowheads="1"/>
          </p:cNvSpPr>
          <p:nvPr/>
        </p:nvSpPr>
        <p:spPr bwMode="auto">
          <a:xfrm>
            <a:off x="374650" y="5181600"/>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357386" name="Text Box 10"/>
          <p:cNvSpPr txBox="1">
            <a:spLocks noChangeArrowheads="1"/>
          </p:cNvSpPr>
          <p:nvPr/>
        </p:nvSpPr>
        <p:spPr bwMode="auto">
          <a:xfrm>
            <a:off x="4413250" y="2895600"/>
            <a:ext cx="31939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(OUTPUT)</a:t>
            </a:r>
          </a:p>
        </p:txBody>
      </p:sp>
      <p:sp>
        <p:nvSpPr>
          <p:cNvPr id="357387" name="Text Box 11"/>
          <p:cNvSpPr txBox="1">
            <a:spLocks noChangeArrowheads="1"/>
          </p:cNvSpPr>
          <p:nvPr/>
        </p:nvSpPr>
        <p:spPr bwMode="auto">
          <a:xfrm>
            <a:off x="4413250" y="3352800"/>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357388" name="Text Box 12"/>
          <p:cNvSpPr txBox="1">
            <a:spLocks noChangeArrowheads="1"/>
          </p:cNvSpPr>
          <p:nvPr/>
        </p:nvSpPr>
        <p:spPr bwMode="auto">
          <a:xfrm>
            <a:off x="4413250" y="3810000"/>
            <a:ext cx="40528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(CHARACTER)</a:t>
            </a:r>
          </a:p>
        </p:txBody>
      </p:sp>
      <p:sp>
        <p:nvSpPr>
          <p:cNvPr id="357389" name="Text Box 13"/>
          <p:cNvSpPr txBox="1">
            <a:spLocks noChangeArrowheads="1"/>
          </p:cNvSpPr>
          <p:nvPr/>
        </p:nvSpPr>
        <p:spPr bwMode="auto">
          <a:xfrm>
            <a:off x="4418013" y="4267200"/>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357390" name="Text Box 14"/>
          <p:cNvSpPr txBox="1">
            <a:spLocks noChangeArrowheads="1"/>
          </p:cNvSpPr>
          <p:nvPr/>
        </p:nvSpPr>
        <p:spPr bwMode="auto">
          <a:xfrm>
            <a:off x="4418013" y="4724400"/>
            <a:ext cx="403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(SEMICOLON)</a:t>
            </a:r>
          </a:p>
        </p:txBody>
      </p:sp>
      <p:sp>
        <p:nvSpPr>
          <p:cNvPr id="357391" name="Text Box 15"/>
          <p:cNvSpPr txBox="1">
            <a:spLocks noChangeArrowheads="1"/>
          </p:cNvSpPr>
          <p:nvPr/>
        </p:nvSpPr>
        <p:spPr bwMode="auto">
          <a:xfrm>
            <a:off x="914400" y="5943600"/>
            <a:ext cx="80248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次のトークンを得る </a:t>
            </a:r>
            <a:r>
              <a:rPr lang="en-US" altLang="ja-JP" sz="2800" dirty="0"/>
              <a:t>Token nextToken() </a:t>
            </a:r>
            <a:r>
              <a:rPr lang="ja-JP" altLang="en-US" sz="2800" dirty="0"/>
              <a:t>メソッドを作成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7380"/>
                                        </p:tgtEl>
                                        <p:attrNameLst>
                                          <p:attrName>style.visibility</p:attrName>
                                        </p:attrNameLst>
                                      </p:cBhvr>
                                      <p:to>
                                        <p:strVal val="visible"/>
                                      </p:to>
                                    </p:set>
                                    <p:anim calcmode="lin" valueType="num">
                                      <p:cBhvr additive="base">
                                        <p:cTn id="7" dur="500" fill="hold"/>
                                        <p:tgtEl>
                                          <p:spTgt spid="357380"/>
                                        </p:tgtEl>
                                        <p:attrNameLst>
                                          <p:attrName>ppt_x</p:attrName>
                                        </p:attrNameLst>
                                      </p:cBhvr>
                                      <p:tavLst>
                                        <p:tav tm="0">
                                          <p:val>
                                            <p:strVal val="#ppt_x"/>
                                          </p:val>
                                        </p:tav>
                                        <p:tav tm="100000">
                                          <p:val>
                                            <p:strVal val="#ppt_x"/>
                                          </p:val>
                                        </p:tav>
                                      </p:tavLst>
                                    </p:anim>
                                    <p:anim calcmode="lin" valueType="num">
                                      <p:cBhvr additive="base">
                                        <p:cTn id="8" dur="500" fill="hold"/>
                                        <p:tgtEl>
                                          <p:spTgt spid="3573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7381"/>
                                        </p:tgtEl>
                                        <p:attrNameLst>
                                          <p:attrName>style.visibility</p:attrName>
                                        </p:attrNameLst>
                                      </p:cBhvr>
                                      <p:to>
                                        <p:strVal val="visible"/>
                                      </p:to>
                                    </p:set>
                                    <p:anim calcmode="lin" valueType="num">
                                      <p:cBhvr additive="base">
                                        <p:cTn id="13" dur="500" fill="hold"/>
                                        <p:tgtEl>
                                          <p:spTgt spid="357381"/>
                                        </p:tgtEl>
                                        <p:attrNameLst>
                                          <p:attrName>ppt_x</p:attrName>
                                        </p:attrNameLst>
                                      </p:cBhvr>
                                      <p:tavLst>
                                        <p:tav tm="0">
                                          <p:val>
                                            <p:strVal val="#ppt_x"/>
                                          </p:val>
                                        </p:tav>
                                        <p:tav tm="100000">
                                          <p:val>
                                            <p:strVal val="#ppt_x"/>
                                          </p:val>
                                        </p:tav>
                                      </p:tavLst>
                                    </p:anim>
                                    <p:anim calcmode="lin" valueType="num">
                                      <p:cBhvr additive="base">
                                        <p:cTn id="14" dur="500" fill="hold"/>
                                        <p:tgtEl>
                                          <p:spTgt spid="35738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7382"/>
                                        </p:tgtEl>
                                        <p:attrNameLst>
                                          <p:attrName>style.visibility</p:attrName>
                                        </p:attrNameLst>
                                      </p:cBhvr>
                                      <p:to>
                                        <p:strVal val="visible"/>
                                      </p:to>
                                    </p:set>
                                    <p:anim calcmode="lin" valueType="num">
                                      <p:cBhvr additive="base">
                                        <p:cTn id="19" dur="500" fill="hold"/>
                                        <p:tgtEl>
                                          <p:spTgt spid="357382"/>
                                        </p:tgtEl>
                                        <p:attrNameLst>
                                          <p:attrName>ppt_x</p:attrName>
                                        </p:attrNameLst>
                                      </p:cBhvr>
                                      <p:tavLst>
                                        <p:tav tm="0">
                                          <p:val>
                                            <p:strVal val="#ppt_x"/>
                                          </p:val>
                                        </p:tav>
                                        <p:tav tm="100000">
                                          <p:val>
                                            <p:strVal val="#ppt_x"/>
                                          </p:val>
                                        </p:tav>
                                      </p:tavLst>
                                    </p:anim>
                                    <p:anim calcmode="lin" valueType="num">
                                      <p:cBhvr additive="base">
                                        <p:cTn id="20" dur="500" fill="hold"/>
                                        <p:tgtEl>
                                          <p:spTgt spid="35738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7383"/>
                                        </p:tgtEl>
                                        <p:attrNameLst>
                                          <p:attrName>style.visibility</p:attrName>
                                        </p:attrNameLst>
                                      </p:cBhvr>
                                      <p:to>
                                        <p:strVal val="visible"/>
                                      </p:to>
                                    </p:set>
                                    <p:anim calcmode="lin" valueType="num">
                                      <p:cBhvr additive="base">
                                        <p:cTn id="25" dur="500" fill="hold"/>
                                        <p:tgtEl>
                                          <p:spTgt spid="357383"/>
                                        </p:tgtEl>
                                        <p:attrNameLst>
                                          <p:attrName>ppt_x</p:attrName>
                                        </p:attrNameLst>
                                      </p:cBhvr>
                                      <p:tavLst>
                                        <p:tav tm="0">
                                          <p:val>
                                            <p:strVal val="#ppt_x"/>
                                          </p:val>
                                        </p:tav>
                                        <p:tav tm="100000">
                                          <p:val>
                                            <p:strVal val="#ppt_x"/>
                                          </p:val>
                                        </p:tav>
                                      </p:tavLst>
                                    </p:anim>
                                    <p:anim calcmode="lin" valueType="num">
                                      <p:cBhvr additive="base">
                                        <p:cTn id="26" dur="500" fill="hold"/>
                                        <p:tgtEl>
                                          <p:spTgt spid="35738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7384"/>
                                        </p:tgtEl>
                                        <p:attrNameLst>
                                          <p:attrName>style.visibility</p:attrName>
                                        </p:attrNameLst>
                                      </p:cBhvr>
                                      <p:to>
                                        <p:strVal val="visible"/>
                                      </p:to>
                                    </p:set>
                                    <p:anim calcmode="lin" valueType="num">
                                      <p:cBhvr additive="base">
                                        <p:cTn id="31" dur="500" fill="hold"/>
                                        <p:tgtEl>
                                          <p:spTgt spid="357384"/>
                                        </p:tgtEl>
                                        <p:attrNameLst>
                                          <p:attrName>ppt_x</p:attrName>
                                        </p:attrNameLst>
                                      </p:cBhvr>
                                      <p:tavLst>
                                        <p:tav tm="0">
                                          <p:val>
                                            <p:strVal val="#ppt_x"/>
                                          </p:val>
                                        </p:tav>
                                        <p:tav tm="100000">
                                          <p:val>
                                            <p:strVal val="#ppt_x"/>
                                          </p:val>
                                        </p:tav>
                                      </p:tavLst>
                                    </p:anim>
                                    <p:anim calcmode="lin" valueType="num">
                                      <p:cBhvr additive="base">
                                        <p:cTn id="32" dur="500" fill="hold"/>
                                        <p:tgtEl>
                                          <p:spTgt spid="35738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57385"/>
                                        </p:tgtEl>
                                        <p:attrNameLst>
                                          <p:attrName>style.visibility</p:attrName>
                                        </p:attrNameLst>
                                      </p:cBhvr>
                                      <p:to>
                                        <p:strVal val="visible"/>
                                      </p:to>
                                    </p:set>
                                    <p:anim calcmode="lin" valueType="num">
                                      <p:cBhvr additive="base">
                                        <p:cTn id="37" dur="500" fill="hold"/>
                                        <p:tgtEl>
                                          <p:spTgt spid="357385"/>
                                        </p:tgtEl>
                                        <p:attrNameLst>
                                          <p:attrName>ppt_x</p:attrName>
                                        </p:attrNameLst>
                                      </p:cBhvr>
                                      <p:tavLst>
                                        <p:tav tm="0">
                                          <p:val>
                                            <p:strVal val="#ppt_x"/>
                                          </p:val>
                                        </p:tav>
                                        <p:tav tm="100000">
                                          <p:val>
                                            <p:strVal val="#ppt_x"/>
                                          </p:val>
                                        </p:tav>
                                      </p:tavLst>
                                    </p:anim>
                                    <p:anim calcmode="lin" valueType="num">
                                      <p:cBhvr additive="base">
                                        <p:cTn id="38" dur="500" fill="hold"/>
                                        <p:tgtEl>
                                          <p:spTgt spid="35738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57386"/>
                                        </p:tgtEl>
                                        <p:attrNameLst>
                                          <p:attrName>style.visibility</p:attrName>
                                        </p:attrNameLst>
                                      </p:cBhvr>
                                      <p:to>
                                        <p:strVal val="visible"/>
                                      </p:to>
                                    </p:set>
                                    <p:anim calcmode="lin" valueType="num">
                                      <p:cBhvr additive="base">
                                        <p:cTn id="43" dur="500" fill="hold"/>
                                        <p:tgtEl>
                                          <p:spTgt spid="357386"/>
                                        </p:tgtEl>
                                        <p:attrNameLst>
                                          <p:attrName>ppt_x</p:attrName>
                                        </p:attrNameLst>
                                      </p:cBhvr>
                                      <p:tavLst>
                                        <p:tav tm="0">
                                          <p:val>
                                            <p:strVal val="#ppt_x"/>
                                          </p:val>
                                        </p:tav>
                                        <p:tav tm="100000">
                                          <p:val>
                                            <p:strVal val="#ppt_x"/>
                                          </p:val>
                                        </p:tav>
                                      </p:tavLst>
                                    </p:anim>
                                    <p:anim calcmode="lin" valueType="num">
                                      <p:cBhvr additive="base">
                                        <p:cTn id="44" dur="500" fill="hold"/>
                                        <p:tgtEl>
                                          <p:spTgt spid="357386"/>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57387"/>
                                        </p:tgtEl>
                                        <p:attrNameLst>
                                          <p:attrName>style.visibility</p:attrName>
                                        </p:attrNameLst>
                                      </p:cBhvr>
                                      <p:to>
                                        <p:strVal val="visible"/>
                                      </p:to>
                                    </p:set>
                                    <p:anim calcmode="lin" valueType="num">
                                      <p:cBhvr additive="base">
                                        <p:cTn id="49" dur="500" fill="hold"/>
                                        <p:tgtEl>
                                          <p:spTgt spid="357387"/>
                                        </p:tgtEl>
                                        <p:attrNameLst>
                                          <p:attrName>ppt_x</p:attrName>
                                        </p:attrNameLst>
                                      </p:cBhvr>
                                      <p:tavLst>
                                        <p:tav tm="0">
                                          <p:val>
                                            <p:strVal val="#ppt_x"/>
                                          </p:val>
                                        </p:tav>
                                        <p:tav tm="100000">
                                          <p:val>
                                            <p:strVal val="#ppt_x"/>
                                          </p:val>
                                        </p:tav>
                                      </p:tavLst>
                                    </p:anim>
                                    <p:anim calcmode="lin" valueType="num">
                                      <p:cBhvr additive="base">
                                        <p:cTn id="50" dur="500" fill="hold"/>
                                        <p:tgtEl>
                                          <p:spTgt spid="357387"/>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57388"/>
                                        </p:tgtEl>
                                        <p:attrNameLst>
                                          <p:attrName>style.visibility</p:attrName>
                                        </p:attrNameLst>
                                      </p:cBhvr>
                                      <p:to>
                                        <p:strVal val="visible"/>
                                      </p:to>
                                    </p:set>
                                    <p:anim calcmode="lin" valueType="num">
                                      <p:cBhvr additive="base">
                                        <p:cTn id="55" dur="500" fill="hold"/>
                                        <p:tgtEl>
                                          <p:spTgt spid="357388"/>
                                        </p:tgtEl>
                                        <p:attrNameLst>
                                          <p:attrName>ppt_x</p:attrName>
                                        </p:attrNameLst>
                                      </p:cBhvr>
                                      <p:tavLst>
                                        <p:tav tm="0">
                                          <p:val>
                                            <p:strVal val="#ppt_x"/>
                                          </p:val>
                                        </p:tav>
                                        <p:tav tm="100000">
                                          <p:val>
                                            <p:strVal val="#ppt_x"/>
                                          </p:val>
                                        </p:tav>
                                      </p:tavLst>
                                    </p:anim>
                                    <p:anim calcmode="lin" valueType="num">
                                      <p:cBhvr additive="base">
                                        <p:cTn id="56" dur="500" fill="hold"/>
                                        <p:tgtEl>
                                          <p:spTgt spid="357388"/>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57389"/>
                                        </p:tgtEl>
                                        <p:attrNameLst>
                                          <p:attrName>style.visibility</p:attrName>
                                        </p:attrNameLst>
                                      </p:cBhvr>
                                      <p:to>
                                        <p:strVal val="visible"/>
                                      </p:to>
                                    </p:set>
                                    <p:anim calcmode="lin" valueType="num">
                                      <p:cBhvr additive="base">
                                        <p:cTn id="61" dur="500" fill="hold"/>
                                        <p:tgtEl>
                                          <p:spTgt spid="357389"/>
                                        </p:tgtEl>
                                        <p:attrNameLst>
                                          <p:attrName>ppt_x</p:attrName>
                                        </p:attrNameLst>
                                      </p:cBhvr>
                                      <p:tavLst>
                                        <p:tav tm="0">
                                          <p:val>
                                            <p:strVal val="#ppt_x"/>
                                          </p:val>
                                        </p:tav>
                                        <p:tav tm="100000">
                                          <p:val>
                                            <p:strVal val="#ppt_x"/>
                                          </p:val>
                                        </p:tav>
                                      </p:tavLst>
                                    </p:anim>
                                    <p:anim calcmode="lin" valueType="num">
                                      <p:cBhvr additive="base">
                                        <p:cTn id="62" dur="500" fill="hold"/>
                                        <p:tgtEl>
                                          <p:spTgt spid="357389"/>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57390"/>
                                        </p:tgtEl>
                                        <p:attrNameLst>
                                          <p:attrName>style.visibility</p:attrName>
                                        </p:attrNameLst>
                                      </p:cBhvr>
                                      <p:to>
                                        <p:strVal val="visible"/>
                                      </p:to>
                                    </p:set>
                                    <p:anim calcmode="lin" valueType="num">
                                      <p:cBhvr additive="base">
                                        <p:cTn id="67" dur="500" fill="hold"/>
                                        <p:tgtEl>
                                          <p:spTgt spid="357390"/>
                                        </p:tgtEl>
                                        <p:attrNameLst>
                                          <p:attrName>ppt_x</p:attrName>
                                        </p:attrNameLst>
                                      </p:cBhvr>
                                      <p:tavLst>
                                        <p:tav tm="0">
                                          <p:val>
                                            <p:strVal val="#ppt_x"/>
                                          </p:val>
                                        </p:tav>
                                        <p:tav tm="100000">
                                          <p:val>
                                            <p:strVal val="#ppt_x"/>
                                          </p:val>
                                        </p:tav>
                                      </p:tavLst>
                                    </p:anim>
                                    <p:anim calcmode="lin" valueType="num">
                                      <p:cBhvr additive="base">
                                        <p:cTn id="68" dur="500" fill="hold"/>
                                        <p:tgtEl>
                                          <p:spTgt spid="357390"/>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57391"/>
                                        </p:tgtEl>
                                        <p:attrNameLst>
                                          <p:attrName>style.visibility</p:attrName>
                                        </p:attrNameLst>
                                      </p:cBhvr>
                                      <p:to>
                                        <p:strVal val="visible"/>
                                      </p:to>
                                    </p:set>
                                    <p:anim calcmode="lin" valueType="num">
                                      <p:cBhvr additive="base">
                                        <p:cTn id="73" dur="500" fill="hold"/>
                                        <p:tgtEl>
                                          <p:spTgt spid="357391"/>
                                        </p:tgtEl>
                                        <p:attrNameLst>
                                          <p:attrName>ppt_x</p:attrName>
                                        </p:attrNameLst>
                                      </p:cBhvr>
                                      <p:tavLst>
                                        <p:tav tm="0">
                                          <p:val>
                                            <p:strVal val="#ppt_x"/>
                                          </p:val>
                                        </p:tav>
                                        <p:tav tm="100000">
                                          <p:val>
                                            <p:strVal val="#ppt_x"/>
                                          </p:val>
                                        </p:tav>
                                      </p:tavLst>
                                    </p:anim>
                                    <p:anim calcmode="lin" valueType="num">
                                      <p:cBhvr additive="base">
                                        <p:cTn id="74" dur="500" fill="hold"/>
                                        <p:tgtEl>
                                          <p:spTgt spid="3573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80" grpId="0" autoUpdateAnimBg="0"/>
      <p:bldP spid="357381" grpId="0" autoUpdateAnimBg="0"/>
      <p:bldP spid="357382" grpId="0" autoUpdateAnimBg="0"/>
      <p:bldP spid="357383" grpId="0" autoUpdateAnimBg="0"/>
      <p:bldP spid="357384" grpId="0" autoUpdateAnimBg="0"/>
      <p:bldP spid="357385" grpId="0" autoUpdateAnimBg="0"/>
      <p:bldP spid="357386" grpId="0" autoUpdateAnimBg="0"/>
      <p:bldP spid="357387" grpId="0" autoUpdateAnimBg="0"/>
      <p:bldP spid="357388" grpId="0" autoUpdateAnimBg="0"/>
      <p:bldP spid="357389" grpId="0" autoUpdateAnimBg="0"/>
      <p:bldP spid="357390" grpId="0" autoUpdateAnimBg="0"/>
      <p:bldP spid="35739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値を持つトークン</a:t>
            </a:r>
          </a:p>
        </p:txBody>
      </p:sp>
      <p:sp>
        <p:nvSpPr>
          <p:cNvPr id="16387" name="Rectangle 3"/>
          <p:cNvSpPr>
            <a:spLocks noGrp="1" noChangeArrowheads="1"/>
          </p:cNvSpPr>
          <p:nvPr>
            <p:ph type="body" idx="1"/>
          </p:nvPr>
        </p:nvSpPr>
        <p:spPr>
          <a:xfrm>
            <a:off x="990600" y="1143000"/>
            <a:ext cx="73152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a:effectLst/>
              </a:rPr>
              <a:t>値を持つトークン</a:t>
            </a:r>
          </a:p>
          <a:p>
            <a:pPr lvl="1">
              <a:lnSpc>
                <a:spcPct val="90000"/>
              </a:lnSpc>
            </a:pPr>
            <a:r>
              <a:rPr lang="ja-JP" altLang="en-US" sz="2400">
                <a:effectLst/>
              </a:rPr>
              <a:t>整数(整数値)</a:t>
            </a:r>
          </a:p>
          <a:p>
            <a:pPr lvl="1">
              <a:lnSpc>
                <a:spcPct val="90000"/>
              </a:lnSpc>
            </a:pPr>
            <a:r>
              <a:rPr lang="ja-JP" altLang="en-US" sz="2400">
                <a:effectLst/>
              </a:rPr>
              <a:t>文字(文字コード</a:t>
            </a:r>
            <a:r>
              <a:rPr lang="en-US" altLang="ja-JP" sz="2400">
                <a:effectLst/>
              </a:rPr>
              <a:t>)</a:t>
            </a:r>
          </a:p>
          <a:p>
            <a:pPr lvl="1">
              <a:lnSpc>
                <a:spcPct val="90000"/>
              </a:lnSpc>
            </a:pPr>
            <a:r>
              <a:rPr lang="ja-JP" altLang="en-US" sz="2400">
                <a:effectLst/>
              </a:rPr>
              <a:t>変数名(文字列)</a:t>
            </a:r>
          </a:p>
        </p:txBody>
      </p:sp>
      <p:sp>
        <p:nvSpPr>
          <p:cNvPr id="465924" name="Text Box 4"/>
          <p:cNvSpPr txBox="1">
            <a:spLocks noChangeArrowheads="1"/>
          </p:cNvSpPr>
          <p:nvPr/>
        </p:nvSpPr>
        <p:spPr bwMode="auto">
          <a:xfrm>
            <a:off x="3429000" y="2895600"/>
            <a:ext cx="3835771"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 </a:t>
            </a:r>
            <a:r>
              <a:rPr lang="en-US" altLang="ja-JP" dirty="0"/>
              <a:t>Token (INTEGER)</a:t>
            </a:r>
          </a:p>
        </p:txBody>
      </p:sp>
      <p:sp>
        <p:nvSpPr>
          <p:cNvPr id="465925" name="Text Box 5"/>
          <p:cNvSpPr txBox="1">
            <a:spLocks noChangeArrowheads="1"/>
          </p:cNvSpPr>
          <p:nvPr/>
        </p:nvSpPr>
        <p:spPr bwMode="auto">
          <a:xfrm>
            <a:off x="762000" y="3505200"/>
            <a:ext cx="5876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しかし整数は値を区別する必要がある</a:t>
            </a:r>
          </a:p>
        </p:txBody>
      </p:sp>
      <p:sp>
        <p:nvSpPr>
          <p:cNvPr id="465926" name="Text Box 6"/>
          <p:cNvSpPr txBox="1">
            <a:spLocks noChangeArrowheads="1"/>
          </p:cNvSpPr>
          <p:nvPr/>
        </p:nvSpPr>
        <p:spPr bwMode="auto">
          <a:xfrm>
            <a:off x="762000" y="3962400"/>
            <a:ext cx="4150986" cy="157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(INTEGER, 1)</a:t>
            </a:r>
          </a:p>
          <a:p>
            <a:pPr eaLnBrk="1" hangingPunct="1">
              <a:spcBef>
                <a:spcPct val="0"/>
              </a:spcBef>
              <a:buClrTx/>
              <a:buSzTx/>
              <a:buFontTx/>
              <a:buNone/>
            </a:pPr>
            <a:r>
              <a:rPr lang="en-US" altLang="ja-JP" dirty="0"/>
              <a:t>Token (INTEGER, 12)</a:t>
            </a:r>
          </a:p>
          <a:p>
            <a:pPr eaLnBrk="1" hangingPunct="1">
              <a:spcBef>
                <a:spcPct val="0"/>
              </a:spcBef>
              <a:buClrTx/>
              <a:buSzTx/>
              <a:buFontTx/>
              <a:buNone/>
            </a:pPr>
            <a:r>
              <a:rPr lang="en-US" altLang="ja-JP" dirty="0"/>
              <a:t>Token (INTEGER, 256)</a:t>
            </a:r>
          </a:p>
        </p:txBody>
      </p:sp>
      <p:sp>
        <p:nvSpPr>
          <p:cNvPr id="465927" name="Text Box 7"/>
          <p:cNvSpPr txBox="1">
            <a:spLocks noChangeArrowheads="1"/>
          </p:cNvSpPr>
          <p:nvPr/>
        </p:nvSpPr>
        <p:spPr bwMode="auto">
          <a:xfrm>
            <a:off x="228600" y="5486400"/>
            <a:ext cx="1427163" cy="52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文字   </a:t>
            </a:r>
            <a:r>
              <a:rPr lang="en-US" altLang="ja-JP" sz="2800"/>
              <a:t>‘a’</a:t>
            </a:r>
          </a:p>
        </p:txBody>
      </p:sp>
      <p:sp>
        <p:nvSpPr>
          <p:cNvPr id="465928" name="Text Box 8"/>
          <p:cNvSpPr txBox="1">
            <a:spLocks noChangeArrowheads="1"/>
          </p:cNvSpPr>
          <p:nvPr/>
        </p:nvSpPr>
        <p:spPr bwMode="auto">
          <a:xfrm>
            <a:off x="685800" y="2941638"/>
            <a:ext cx="257985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dirty="0"/>
              <a:t>整数 </a:t>
            </a:r>
            <a:r>
              <a:rPr lang="ja-JP" altLang="en-US" sz="2800" dirty="0"/>
              <a:t> </a:t>
            </a:r>
            <a:r>
              <a:rPr lang="en-US" altLang="ja-JP" sz="2800" dirty="0"/>
              <a:t>1</a:t>
            </a:r>
            <a:r>
              <a:rPr lang="ja-JP" altLang="en-US" sz="2800" dirty="0"/>
              <a:t>   12   256</a:t>
            </a:r>
          </a:p>
        </p:txBody>
      </p:sp>
      <p:sp>
        <p:nvSpPr>
          <p:cNvPr id="465929" name="Text Box 9"/>
          <p:cNvSpPr txBox="1">
            <a:spLocks noChangeArrowheads="1"/>
          </p:cNvSpPr>
          <p:nvPr/>
        </p:nvSpPr>
        <p:spPr bwMode="auto">
          <a:xfrm>
            <a:off x="304800" y="5943600"/>
            <a:ext cx="47069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(CHARACTER, ‘a’)</a:t>
            </a:r>
          </a:p>
        </p:txBody>
      </p:sp>
      <p:sp>
        <p:nvSpPr>
          <p:cNvPr id="465930" name="Text Box 10"/>
          <p:cNvSpPr txBox="1">
            <a:spLocks noChangeArrowheads="1"/>
          </p:cNvSpPr>
          <p:nvPr/>
        </p:nvSpPr>
        <p:spPr bwMode="auto">
          <a:xfrm>
            <a:off x="4953000" y="5486400"/>
            <a:ext cx="1954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変数名   </a:t>
            </a:r>
            <a:r>
              <a:rPr lang="en-US" altLang="ja-JP" sz="2800"/>
              <a:t>time</a:t>
            </a:r>
          </a:p>
        </p:txBody>
      </p:sp>
      <p:sp>
        <p:nvSpPr>
          <p:cNvPr id="465931" name="Text Box 11"/>
          <p:cNvSpPr txBox="1">
            <a:spLocks noChangeArrowheads="1"/>
          </p:cNvSpPr>
          <p:nvPr/>
        </p:nvSpPr>
        <p:spPr bwMode="auto">
          <a:xfrm>
            <a:off x="5067300" y="5943600"/>
            <a:ext cx="40751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(NAME,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5928"/>
                                        </p:tgtEl>
                                        <p:attrNameLst>
                                          <p:attrName>style.visibility</p:attrName>
                                        </p:attrNameLst>
                                      </p:cBhvr>
                                      <p:to>
                                        <p:strVal val="visible"/>
                                      </p:to>
                                    </p:set>
                                    <p:animEffect transition="in" filter="checkerboard(across)">
                                      <p:cBhvr>
                                        <p:cTn id="7" dur="500"/>
                                        <p:tgtEl>
                                          <p:spTgt spid="4659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5924"/>
                                        </p:tgtEl>
                                        <p:attrNameLst>
                                          <p:attrName>style.visibility</p:attrName>
                                        </p:attrNameLst>
                                      </p:cBhvr>
                                      <p:to>
                                        <p:strVal val="visible"/>
                                      </p:to>
                                    </p:set>
                                    <p:animEffect transition="in" filter="wipe(left)">
                                      <p:cBhvr>
                                        <p:cTn id="12" dur="500"/>
                                        <p:tgtEl>
                                          <p:spTgt spid="4659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65925"/>
                                        </p:tgtEl>
                                        <p:attrNameLst>
                                          <p:attrName>style.visibility</p:attrName>
                                        </p:attrNameLst>
                                      </p:cBhvr>
                                      <p:to>
                                        <p:strVal val="visible"/>
                                      </p:to>
                                    </p:set>
                                    <p:animEffect transition="in" filter="checkerboard(across)">
                                      <p:cBhvr>
                                        <p:cTn id="17" dur="500"/>
                                        <p:tgtEl>
                                          <p:spTgt spid="4659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65926"/>
                                        </p:tgtEl>
                                        <p:attrNameLst>
                                          <p:attrName>style.visibility</p:attrName>
                                        </p:attrNameLst>
                                      </p:cBhvr>
                                      <p:to>
                                        <p:strVal val="visible"/>
                                      </p:to>
                                    </p:set>
                                    <p:animEffect transition="in" filter="checkerboard(across)">
                                      <p:cBhvr>
                                        <p:cTn id="22" dur="500"/>
                                        <p:tgtEl>
                                          <p:spTgt spid="4659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65927"/>
                                        </p:tgtEl>
                                        <p:attrNameLst>
                                          <p:attrName>style.visibility</p:attrName>
                                        </p:attrNameLst>
                                      </p:cBhvr>
                                      <p:to>
                                        <p:strVal val="visible"/>
                                      </p:to>
                                    </p:set>
                                    <p:animEffect transition="in" filter="checkerboard(across)">
                                      <p:cBhvr>
                                        <p:cTn id="27" dur="500"/>
                                        <p:tgtEl>
                                          <p:spTgt spid="4659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65929"/>
                                        </p:tgtEl>
                                        <p:attrNameLst>
                                          <p:attrName>style.visibility</p:attrName>
                                        </p:attrNameLst>
                                      </p:cBhvr>
                                      <p:to>
                                        <p:strVal val="visible"/>
                                      </p:to>
                                    </p:set>
                                    <p:animEffect transition="in" filter="checkerboard(across)">
                                      <p:cBhvr>
                                        <p:cTn id="32" dur="500"/>
                                        <p:tgtEl>
                                          <p:spTgt spid="46592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65930"/>
                                        </p:tgtEl>
                                        <p:attrNameLst>
                                          <p:attrName>style.visibility</p:attrName>
                                        </p:attrNameLst>
                                      </p:cBhvr>
                                      <p:to>
                                        <p:strVal val="visible"/>
                                      </p:to>
                                    </p:set>
                                    <p:animEffect transition="in" filter="checkerboard(across)">
                                      <p:cBhvr>
                                        <p:cTn id="37" dur="500"/>
                                        <p:tgtEl>
                                          <p:spTgt spid="46593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65931"/>
                                        </p:tgtEl>
                                        <p:attrNameLst>
                                          <p:attrName>style.visibility</p:attrName>
                                        </p:attrNameLst>
                                      </p:cBhvr>
                                      <p:to>
                                        <p:strVal val="visible"/>
                                      </p:to>
                                    </p:set>
                                    <p:animEffect transition="in" filter="checkerboard(across)">
                                      <p:cBhvr>
                                        <p:cTn id="42" dur="500"/>
                                        <p:tgtEl>
                                          <p:spTgt spid="465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4" grpId="0" autoUpdateAnimBg="0"/>
      <p:bldP spid="465925" grpId="0" autoUpdateAnimBg="0"/>
      <p:bldP spid="465926" grpId="0" autoUpdateAnimBg="0"/>
      <p:bldP spid="465927" grpId="0" autoUpdateAnimBg="0"/>
      <p:bldP spid="465928" grpId="0" autoUpdateAnimBg="0"/>
      <p:bldP spid="465929" grpId="0" autoUpdateAnimBg="0"/>
      <p:bldP spid="465930" grpId="0" autoUpdateAnimBg="0"/>
      <p:bldP spid="46593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0386" name="Group 2"/>
          <p:cNvGraphicFramePr>
            <a:graphicFrameLocks noGrp="1"/>
          </p:cNvGraphicFramePr>
          <p:nvPr/>
        </p:nvGraphicFramePr>
        <p:xfrm>
          <a:off x="152400" y="1676400"/>
          <a:ext cx="8763000" cy="3276603"/>
        </p:xfrm>
        <a:graphic>
          <a:graphicData uri="http://schemas.openxmlformats.org/drawingml/2006/table">
            <a:tbl>
              <a:tblPr/>
              <a:tblGrid>
                <a:gridCol w="304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2971800">
                  <a:extLst>
                    <a:ext uri="{9D8B030D-6E8A-4147-A177-3AD203B41FA5}">
                      <a16:colId xmlns:a16="http://schemas.microsoft.com/office/drawing/2014/main" val="20003"/>
                    </a:ext>
                  </a:extLst>
                </a:gridCol>
              </a:tblGrid>
              <a:tr h="5222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LexicalAnalyzer</a:t>
                      </a:r>
                    </a:p>
                  </a:txBody>
                  <a:tcPr marL="0" marR="0"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字句解析部</a:t>
                      </a:r>
                    </a:p>
                  </a:txBody>
                  <a:tcPr marL="0" marR="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sourceFileScanner</a:t>
                      </a:r>
                    </a:p>
                  </a:txBody>
                  <a:tcPr marL="0" marR="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FileScanner</a:t>
                      </a:r>
                    </a:p>
                  </a:txBody>
                  <a:tcPr marL="0" marR="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入力ファイルの参照</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LexicalAnalyzer (sourceFileName : String)</a:t>
                      </a:r>
                    </a:p>
                  </a:txBody>
                  <a:tcPr marL="0" marR="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closeFile ()</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入力ファイルを閉じる</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nextToken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Token</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トークンを切り出す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analyzeAt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読み取り位置を返す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syntaxError ()</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エラー検出時の処理</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7444" name="Rectangle 38"/>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LexicalAnalyzer </a:t>
            </a:r>
            <a:r>
              <a:rPr lang="ja-JP" altLang="en-US">
                <a:effectLst/>
              </a:rPr>
              <a:t>クラス</a:t>
            </a:r>
          </a:p>
        </p:txBody>
      </p:sp>
      <p:sp>
        <p:nvSpPr>
          <p:cNvPr id="400423" name="AutoShape 39"/>
          <p:cNvSpPr>
            <a:spLocks noChangeArrowheads="1"/>
          </p:cNvSpPr>
          <p:nvPr/>
        </p:nvSpPr>
        <p:spPr bwMode="auto">
          <a:xfrm>
            <a:off x="228600" y="3581400"/>
            <a:ext cx="86106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0423"/>
                                        </p:tgtEl>
                                        <p:attrNameLst>
                                          <p:attrName>style.visibility</p:attrName>
                                        </p:attrNameLst>
                                      </p:cBhvr>
                                      <p:to>
                                        <p:strVal val="visible"/>
                                      </p:to>
                                    </p:set>
                                    <p:animEffect transition="in" filter="checkerboard(across)">
                                      <p:cBhvr>
                                        <p:cTn id="7" dur="500"/>
                                        <p:tgtEl>
                                          <p:spTgt spid="400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4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52400" y="762000"/>
            <a:ext cx="8763000" cy="586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Token nextToken () {</a:t>
            </a:r>
          </a:p>
          <a:p>
            <a:pPr eaLnBrk="1" hangingPunct="1">
              <a:spcBef>
                <a:spcPct val="0"/>
              </a:spcBef>
              <a:buClrTx/>
              <a:buSzTx/>
              <a:buFontTx/>
              <a:buNone/>
            </a:pPr>
            <a:r>
              <a:rPr lang="en-US" altLang="ja-JP" sz="2400" dirty="0"/>
              <a:t>   Token </a:t>
            </a:r>
            <a:r>
              <a:rPr lang="en-US" altLang="ja-JP" sz="2400" dirty="0" err="1"/>
              <a:t>token</a:t>
            </a:r>
            <a:r>
              <a:rPr lang="en-US" altLang="ja-JP" sz="2400" dirty="0"/>
              <a:t>; </a:t>
            </a:r>
          </a:p>
          <a:p>
            <a:pPr eaLnBrk="1" hangingPunct="1">
              <a:spcBef>
                <a:spcPct val="0"/>
              </a:spcBef>
              <a:buClrTx/>
              <a:buSzTx/>
              <a:buFontTx/>
              <a:buNone/>
            </a:pPr>
            <a:endParaRPr lang="en-US" altLang="ja-JP" sz="2400" dirty="0"/>
          </a:p>
          <a:p>
            <a:pPr eaLnBrk="1" hangingPunct="1">
              <a:spcBef>
                <a:spcPct val="0"/>
              </a:spcBef>
              <a:buClrTx/>
              <a:buSzTx/>
              <a:buFontTx/>
              <a:buNone/>
            </a:pPr>
            <a:r>
              <a:rPr lang="en-US" altLang="ja-JP" sz="2400" dirty="0"/>
              <a:t>   </a:t>
            </a:r>
            <a:r>
              <a:rPr lang="ja-JP" altLang="en-US" sz="2400" dirty="0"/>
              <a:t>空白を読み飛ばす;</a:t>
            </a:r>
          </a:p>
          <a:p>
            <a:pPr eaLnBrk="1" hangingPunct="1">
              <a:spcBef>
                <a:spcPct val="0"/>
              </a:spcBef>
              <a:buClrTx/>
              <a:buSzTx/>
              <a:buFontTx/>
              <a:buNone/>
            </a:pPr>
            <a:r>
              <a:rPr lang="en-US" altLang="ja-JP" sz="2400" dirty="0"/>
              <a:t>   </a:t>
            </a:r>
            <a:r>
              <a:rPr lang="ja-JP" altLang="en-US" sz="2400" dirty="0"/>
              <a:t>トークンを切り出す;</a:t>
            </a:r>
          </a:p>
          <a:p>
            <a:pPr eaLnBrk="1" hangingPunct="1">
              <a:spcBef>
                <a:spcPct val="0"/>
              </a:spcBef>
              <a:buClrTx/>
              <a:buSzTx/>
              <a:buFontTx/>
              <a:buNone/>
            </a:pPr>
            <a:endParaRPr lang="ja-JP" altLang="en-US" sz="2400" dirty="0"/>
          </a:p>
          <a:p>
            <a:pPr eaLnBrk="1" hangingPunct="1">
              <a:spcBef>
                <a:spcPct val="0"/>
              </a:spcBef>
              <a:buClrTx/>
              <a:buSzTx/>
              <a:buFontTx/>
              <a:buNone/>
            </a:pPr>
            <a:r>
              <a:rPr lang="en-US" altLang="ja-JP" sz="2400" dirty="0"/>
              <a:t>   if (</a:t>
            </a:r>
            <a:r>
              <a:rPr lang="en-US" altLang="ja-JP" sz="2000" dirty="0"/>
              <a:t>“++” </a:t>
            </a:r>
            <a:r>
              <a:rPr lang="ja-JP" altLang="en-US" sz="2000" dirty="0"/>
              <a:t>を切り出した場合</a:t>
            </a:r>
            <a:r>
              <a:rPr lang="ja-JP" altLang="en-US" sz="2400" dirty="0"/>
              <a:t>) </a:t>
            </a:r>
            <a:r>
              <a:rPr lang="en-US" altLang="ja-JP" sz="2400" dirty="0"/>
              <a:t>token = </a:t>
            </a:r>
            <a:r>
              <a:rPr lang="en-US" altLang="ja-JP" sz="2400" dirty="0">
                <a:solidFill>
                  <a:srgbClr val="FFFF66"/>
                </a:solidFill>
              </a:rPr>
              <a:t>// “++”</a:t>
            </a:r>
            <a:r>
              <a:rPr lang="ja-JP" altLang="en-US" sz="2400" dirty="0">
                <a:solidFill>
                  <a:srgbClr val="FFFF66"/>
                </a:solidFill>
              </a:rPr>
              <a:t>のトークン生成</a:t>
            </a:r>
            <a:endParaRPr lang="en-US" altLang="ja-JP" sz="2400" dirty="0">
              <a:solidFill>
                <a:srgbClr val="FFFF66"/>
              </a:solidFill>
            </a:endParaRPr>
          </a:p>
          <a:p>
            <a:pPr eaLnBrk="1" hangingPunct="1">
              <a:spcBef>
                <a:spcPct val="0"/>
              </a:spcBef>
              <a:buClrTx/>
              <a:buSzTx/>
              <a:buFontTx/>
              <a:buNone/>
            </a:pPr>
            <a:r>
              <a:rPr lang="en-US" altLang="ja-JP" sz="2400" dirty="0"/>
              <a:t>   else if (</a:t>
            </a:r>
            <a:r>
              <a:rPr lang="en-US" altLang="ja-JP" sz="2000" dirty="0"/>
              <a:t>“+” </a:t>
            </a:r>
            <a:r>
              <a:rPr lang="ja-JP" altLang="en-US" sz="2000" dirty="0"/>
              <a:t>を切り出した場合</a:t>
            </a:r>
            <a:r>
              <a:rPr lang="ja-JP" altLang="en-US" sz="2400" dirty="0"/>
              <a:t>) </a:t>
            </a:r>
            <a:r>
              <a:rPr lang="en-US" altLang="ja-JP" sz="2400" dirty="0"/>
              <a:t>token =</a:t>
            </a:r>
            <a:r>
              <a:rPr lang="ja-JP" altLang="en-US" sz="2400" dirty="0"/>
              <a:t> </a:t>
            </a:r>
            <a:r>
              <a:rPr lang="en-US" altLang="ja-JP" sz="2400" dirty="0">
                <a:solidFill>
                  <a:srgbClr val="FFFF66"/>
                </a:solidFill>
              </a:rPr>
              <a:t>// “+” </a:t>
            </a:r>
            <a:r>
              <a:rPr lang="ja-JP" altLang="en-US" sz="2400" dirty="0">
                <a:solidFill>
                  <a:srgbClr val="FFFF66"/>
                </a:solidFill>
              </a:rPr>
              <a:t>のトークン生成</a:t>
            </a:r>
            <a:endParaRPr lang="en-US" altLang="ja-JP" sz="2400" dirty="0">
              <a:solidFill>
                <a:srgbClr val="FFFF66"/>
              </a:solidFill>
            </a:endParaRPr>
          </a:p>
          <a:p>
            <a:pPr eaLnBrk="1" hangingPunct="1">
              <a:spcBef>
                <a:spcPct val="0"/>
              </a:spcBef>
              <a:buClrTx/>
              <a:buSzTx/>
              <a:buFontTx/>
              <a:buNone/>
            </a:pPr>
            <a:r>
              <a:rPr lang="en-US" altLang="ja-JP" sz="2400" dirty="0"/>
              <a:t>   else if (</a:t>
            </a:r>
            <a:r>
              <a:rPr lang="en-US" altLang="ja-JP" sz="2000" dirty="0"/>
              <a:t>“if” </a:t>
            </a:r>
            <a:r>
              <a:rPr lang="ja-JP" altLang="en-US" sz="2000" dirty="0"/>
              <a:t>を切り出した場合</a:t>
            </a:r>
            <a:r>
              <a:rPr lang="ja-JP" altLang="en-US" sz="2400" dirty="0"/>
              <a:t>) </a:t>
            </a:r>
            <a:r>
              <a:rPr lang="en-US" altLang="ja-JP" sz="2400" dirty="0"/>
              <a:t>token = </a:t>
            </a:r>
            <a:r>
              <a:rPr lang="en-US" altLang="ja-JP" sz="2400" dirty="0">
                <a:solidFill>
                  <a:srgbClr val="FFFF66"/>
                </a:solidFill>
              </a:rPr>
              <a:t>// “if”</a:t>
            </a:r>
            <a:r>
              <a:rPr lang="ja-JP" altLang="en-US" sz="2400" dirty="0">
                <a:solidFill>
                  <a:srgbClr val="FFFF66"/>
                </a:solidFill>
              </a:rPr>
              <a:t> のトークン生成</a:t>
            </a:r>
            <a:endParaRPr lang="en-US" altLang="ja-JP" sz="2400" dirty="0">
              <a:solidFill>
                <a:srgbClr val="FFFF66"/>
              </a:solidFill>
            </a:endParaRPr>
          </a:p>
          <a:p>
            <a:pPr eaLnBrk="1" hangingPunct="1">
              <a:spcBef>
                <a:spcPct val="0"/>
              </a:spcBef>
              <a:buClrTx/>
              <a:buSzTx/>
              <a:buFontTx/>
              <a:buNone/>
            </a:pPr>
            <a:r>
              <a:rPr lang="en-US" altLang="ja-JP" sz="2400" dirty="0"/>
              <a:t>   else if (</a:t>
            </a:r>
            <a:r>
              <a:rPr lang="ja-JP" altLang="en-US" sz="2000" dirty="0"/>
              <a:t>整数を切り出した場合</a:t>
            </a:r>
            <a:r>
              <a:rPr lang="ja-JP" altLang="en-US" sz="2400" dirty="0"/>
              <a:t>) </a:t>
            </a:r>
            <a:r>
              <a:rPr lang="en-US" altLang="ja-JP" sz="2400" dirty="0"/>
              <a:t>token = </a:t>
            </a:r>
            <a:r>
              <a:rPr lang="en-US" altLang="ja-JP" sz="2400" dirty="0">
                <a:solidFill>
                  <a:srgbClr val="FFFF66"/>
                </a:solidFill>
              </a:rPr>
              <a:t>// </a:t>
            </a:r>
            <a:r>
              <a:rPr lang="ja-JP" altLang="en-US" sz="2400" dirty="0">
                <a:solidFill>
                  <a:srgbClr val="FFFF66"/>
                </a:solidFill>
              </a:rPr>
              <a:t>整数のトークン生成</a:t>
            </a:r>
            <a:endParaRPr lang="en-US" altLang="ja-JP" sz="2400" dirty="0">
              <a:solidFill>
                <a:srgbClr val="FFFF66"/>
              </a:solidFill>
            </a:endParaRPr>
          </a:p>
          <a:p>
            <a:pPr eaLnBrk="1" hangingPunct="1">
              <a:spcBef>
                <a:spcPct val="0"/>
              </a:spcBef>
              <a:buClrTx/>
              <a:buSzTx/>
              <a:buFontTx/>
              <a:buNone/>
            </a:pPr>
            <a:r>
              <a:rPr lang="en-US" altLang="ja-JP" sz="2400" dirty="0"/>
              <a:t>   else if (</a:t>
            </a:r>
            <a:r>
              <a:rPr lang="ja-JP" altLang="en-US" sz="2000" dirty="0"/>
              <a:t>名前を切り出した場合</a:t>
            </a:r>
            <a:r>
              <a:rPr lang="ja-JP" altLang="en-US" sz="2400" dirty="0"/>
              <a:t>) </a:t>
            </a:r>
            <a:r>
              <a:rPr lang="en-US" altLang="ja-JP" sz="2400" dirty="0"/>
              <a:t>token = </a:t>
            </a:r>
            <a:r>
              <a:rPr lang="en-US" altLang="ja-JP" sz="2400" dirty="0">
                <a:solidFill>
                  <a:srgbClr val="FFFF66"/>
                </a:solidFill>
              </a:rPr>
              <a:t>// </a:t>
            </a:r>
            <a:r>
              <a:rPr lang="ja-JP" altLang="en-US" sz="2400" dirty="0">
                <a:solidFill>
                  <a:srgbClr val="FFFF66"/>
                </a:solidFill>
              </a:rPr>
              <a:t>名前のトークン生成</a:t>
            </a:r>
            <a:endParaRPr lang="en-US" altLang="ja-JP" sz="2400" dirty="0">
              <a:solidFill>
                <a:srgbClr val="FFFF66"/>
              </a:solidFill>
            </a:endParaRPr>
          </a:p>
          <a:p>
            <a:pPr eaLnBrk="1" hangingPunct="1">
              <a:spcBef>
                <a:spcPct val="0"/>
              </a:spcBef>
              <a:buClrTx/>
              <a:buSzTx/>
              <a:buFontTx/>
              <a:buNone/>
            </a:pPr>
            <a:r>
              <a:rPr lang="en-US" altLang="ja-JP" sz="2400" dirty="0"/>
              <a:t>                      :              </a:t>
            </a:r>
            <a:r>
              <a:rPr lang="en-US" altLang="ja-JP" sz="2000" dirty="0">
                <a:solidFill>
                  <a:srgbClr val="FFFF66"/>
                </a:solidFill>
              </a:rPr>
              <a:t>/* </a:t>
            </a:r>
            <a:r>
              <a:rPr lang="ja-JP" altLang="en-US" sz="2000" dirty="0">
                <a:solidFill>
                  <a:srgbClr val="FFFF66"/>
                </a:solidFill>
              </a:rPr>
              <a:t>以下各トークンに対する処理を </a:t>
            </a:r>
            <a:r>
              <a:rPr lang="en-US" altLang="ja-JP" sz="2000" dirty="0">
                <a:solidFill>
                  <a:srgbClr val="FFFF66"/>
                </a:solidFill>
              </a:rPr>
              <a:t>else if </a:t>
            </a:r>
            <a:r>
              <a:rPr lang="ja-JP" altLang="en-US" sz="2000" dirty="0">
                <a:solidFill>
                  <a:srgbClr val="FFFF66"/>
                </a:solidFill>
              </a:rPr>
              <a:t>で並べる */</a:t>
            </a:r>
            <a:endParaRPr lang="en-US" altLang="ja-JP" sz="2400" dirty="0"/>
          </a:p>
          <a:p>
            <a:pPr eaLnBrk="1" hangingPunct="1">
              <a:spcBef>
                <a:spcPct val="0"/>
              </a:spcBef>
              <a:buClrTx/>
              <a:buSzTx/>
              <a:buFontTx/>
              <a:buNone/>
            </a:pPr>
            <a:r>
              <a:rPr lang="en-US" altLang="ja-JP" sz="2400" dirty="0"/>
              <a:t>   else </a:t>
            </a:r>
            <a:r>
              <a:rPr lang="en-US" altLang="ja-JP" sz="2400" dirty="0" err="1"/>
              <a:t>syntaxError</a:t>
            </a:r>
            <a:r>
              <a:rPr lang="en-US" altLang="ja-JP" sz="2400" dirty="0"/>
              <a:t>();    </a:t>
            </a:r>
            <a:r>
              <a:rPr lang="en-US" altLang="ja-JP" sz="2000" dirty="0">
                <a:solidFill>
                  <a:srgbClr val="FFFF66"/>
                </a:solidFill>
              </a:rPr>
              <a:t>/* </a:t>
            </a:r>
            <a:r>
              <a:rPr lang="ja-JP" altLang="en-US" sz="2000" dirty="0">
                <a:solidFill>
                  <a:srgbClr val="FFFF66"/>
                </a:solidFill>
              </a:rPr>
              <a:t>どのトークンとも一致しなかった場合はエラー</a:t>
            </a:r>
            <a:r>
              <a:rPr lang="en-US" altLang="ja-JP" sz="2000" dirty="0">
                <a:solidFill>
                  <a:srgbClr val="FFFF66"/>
                </a:solidFill>
              </a:rPr>
              <a:t> */</a:t>
            </a:r>
          </a:p>
          <a:p>
            <a:pPr eaLnBrk="1" hangingPunct="1">
              <a:spcBef>
                <a:spcPct val="0"/>
              </a:spcBef>
              <a:buClrTx/>
              <a:buSzTx/>
              <a:buFontTx/>
              <a:buNone/>
            </a:pPr>
            <a:endParaRPr lang="ja-JP" altLang="en-US" sz="2400" dirty="0"/>
          </a:p>
          <a:p>
            <a:pPr eaLnBrk="1" hangingPunct="1">
              <a:spcBef>
                <a:spcPct val="0"/>
              </a:spcBef>
              <a:buClrTx/>
              <a:buSzTx/>
              <a:buFontTx/>
              <a:buNone/>
            </a:pPr>
            <a:r>
              <a:rPr lang="en-US" altLang="ja-JP" sz="2400" dirty="0"/>
              <a:t>   return token;</a:t>
            </a:r>
          </a:p>
          <a:p>
            <a:pPr eaLnBrk="1" hangingPunct="1">
              <a:spcBef>
                <a:spcPct val="0"/>
              </a:spcBef>
              <a:buClrTx/>
              <a:buSzTx/>
              <a:buFontTx/>
              <a:buNone/>
            </a:pPr>
            <a:r>
              <a:rPr lang="en-US" altLang="ja-JP" sz="2400" dirty="0"/>
              <a:t>}</a:t>
            </a:r>
          </a:p>
        </p:txBody>
      </p:sp>
      <p:sp>
        <p:nvSpPr>
          <p:cNvPr id="18435" name="Rectangle 3"/>
          <p:cNvSpPr>
            <a:spLocks noGrp="1" noChangeArrowheads="1"/>
          </p:cNvSpPr>
          <p:nvPr>
            <p:ph type="title"/>
          </p:nvPr>
        </p:nvSpPr>
        <p:spPr>
          <a:xfrm>
            <a:off x="1066800" y="1524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nextToken()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空白の読み飛ばし</a:t>
            </a:r>
          </a:p>
        </p:txBody>
      </p:sp>
      <p:sp>
        <p:nvSpPr>
          <p:cNvPr id="194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空白,コメントは字句解析時に読み飛ばす</a:t>
            </a:r>
          </a:p>
          <a:p>
            <a:pPr lvl="1"/>
            <a:r>
              <a:rPr lang="ja-JP" altLang="en-US">
                <a:effectLst/>
              </a:rPr>
              <a:t>空白 :  </a:t>
            </a:r>
            <a:r>
              <a:rPr lang="en-US" altLang="ja-JP">
                <a:effectLst/>
              </a:rPr>
              <a:t>‘</a:t>
            </a:r>
            <a:r>
              <a:rPr lang="ja-JP" altLang="en-US">
                <a:effectLst/>
              </a:rPr>
              <a:t> </a:t>
            </a:r>
            <a:r>
              <a:rPr lang="en-US" altLang="ja-JP">
                <a:effectLst/>
              </a:rPr>
              <a:t>’</a:t>
            </a:r>
            <a:r>
              <a:rPr lang="ja-JP" altLang="en-US" sz="2000">
                <a:solidFill>
                  <a:srgbClr val="FFFF66"/>
                </a:solidFill>
                <a:effectLst/>
              </a:rPr>
              <a:t>(スペース)</a:t>
            </a:r>
            <a:r>
              <a:rPr lang="ja-JP" altLang="en-US">
                <a:effectLst/>
              </a:rPr>
              <a:t>  </a:t>
            </a:r>
            <a:r>
              <a:rPr lang="en-US" altLang="ja-JP">
                <a:effectLst/>
              </a:rPr>
              <a:t>‘</a:t>
            </a:r>
            <a:r>
              <a:rPr lang="ja-JP" altLang="en-US">
                <a:effectLst/>
              </a:rPr>
              <a:t>\</a:t>
            </a:r>
            <a:r>
              <a:rPr lang="en-US" altLang="ja-JP">
                <a:effectLst/>
              </a:rPr>
              <a:t>n’</a:t>
            </a:r>
            <a:r>
              <a:rPr lang="ja-JP" altLang="en-US" sz="2000">
                <a:solidFill>
                  <a:srgbClr val="FFFF66"/>
                </a:solidFill>
                <a:effectLst/>
              </a:rPr>
              <a:t>(改行)</a:t>
            </a:r>
            <a:r>
              <a:rPr lang="en-US" altLang="ja-JP">
                <a:effectLst/>
              </a:rPr>
              <a:t>  ‘\t’</a:t>
            </a:r>
            <a:r>
              <a:rPr lang="ja-JP" altLang="en-US" sz="2000">
                <a:solidFill>
                  <a:srgbClr val="FFFF66"/>
                </a:solidFill>
                <a:effectLst/>
              </a:rPr>
              <a:t>(タブ記号)</a:t>
            </a:r>
            <a:r>
              <a:rPr lang="ja-JP" altLang="en-US" sz="2000">
                <a:effectLst/>
              </a:rPr>
              <a:t> </a:t>
            </a:r>
          </a:p>
          <a:p>
            <a:pPr lvl="1"/>
            <a:r>
              <a:rPr lang="ja-JP" altLang="en-US">
                <a:effectLst/>
              </a:rPr>
              <a:t>コメント</a:t>
            </a:r>
            <a:r>
              <a:rPr lang="ja-JP" altLang="en-US" sz="2000">
                <a:solidFill>
                  <a:srgbClr val="FFFF66"/>
                </a:solidFill>
                <a:effectLst/>
              </a:rPr>
              <a:t>(拡張課題)</a:t>
            </a:r>
            <a:r>
              <a:rPr lang="ja-JP" altLang="en-US">
                <a:effectLst/>
              </a:rPr>
              <a:t> : </a:t>
            </a:r>
            <a:r>
              <a:rPr lang="en-US" altLang="ja-JP">
                <a:effectLst/>
              </a:rPr>
              <a:t>“</a:t>
            </a:r>
            <a:r>
              <a:rPr lang="ja-JP" altLang="en-US">
                <a:effectLst/>
              </a:rPr>
              <a:t>/* … */</a:t>
            </a:r>
            <a:r>
              <a:rPr lang="en-US" altLang="ja-JP">
                <a:effectLst/>
              </a:rPr>
              <a:t>”</a:t>
            </a:r>
            <a:r>
              <a:rPr lang="ja-JP" altLang="en-US">
                <a:effectLst/>
              </a:rPr>
              <a:t>  </a:t>
            </a:r>
            <a:r>
              <a:rPr lang="en-US" altLang="ja-JP">
                <a:effectLst/>
              </a:rPr>
              <a:t>“</a:t>
            </a:r>
            <a:r>
              <a:rPr lang="ja-JP" altLang="en-US">
                <a:effectLst/>
              </a:rPr>
              <a:t>// … \</a:t>
            </a:r>
            <a:r>
              <a:rPr lang="en-US" altLang="ja-JP">
                <a:effectLst/>
              </a:rPr>
              <a:t>n”</a:t>
            </a:r>
          </a:p>
        </p:txBody>
      </p:sp>
      <p:sp>
        <p:nvSpPr>
          <p:cNvPr id="388100" name="Rectangle 4"/>
          <p:cNvSpPr>
            <a:spLocks noChangeArrowheads="1"/>
          </p:cNvSpPr>
          <p:nvPr/>
        </p:nvSpPr>
        <p:spPr bwMode="auto">
          <a:xfrm>
            <a:off x="1066800" y="3733800"/>
            <a:ext cx="64008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 &gt;= 123 ) /* </a:t>
            </a:r>
            <a:r>
              <a:rPr lang="en-US" altLang="ja-JP" dirty="0" err="1"/>
              <a:t>ans</a:t>
            </a:r>
            <a:r>
              <a:rPr lang="ja-JP" altLang="en-US" sz="2400" dirty="0"/>
              <a:t>の値で分岐</a:t>
            </a:r>
            <a:r>
              <a:rPr lang="ja-JP" altLang="en-US" dirty="0"/>
              <a:t> */ </a:t>
            </a:r>
            <a:r>
              <a:rPr lang="ja-JP" altLang="en-US" sz="2000" dirty="0">
                <a:solidFill>
                  <a:srgbClr val="FFFF66"/>
                </a:solidFill>
              </a:rPr>
              <a:t>(改行)</a:t>
            </a:r>
          </a:p>
          <a:p>
            <a:pPr eaLnBrk="1" hangingPunct="1">
              <a:spcBef>
                <a:spcPct val="0"/>
              </a:spcBef>
              <a:buClrTx/>
              <a:buSzTx/>
              <a:buFontTx/>
              <a:buNone/>
            </a:pPr>
            <a:r>
              <a:rPr lang="en-US" altLang="ja-JP" dirty="0"/>
              <a:t>    </a:t>
            </a:r>
            <a:r>
              <a:rPr lang="en-US" altLang="ja-JP" sz="2000" dirty="0">
                <a:solidFill>
                  <a:srgbClr val="FFFF66"/>
                </a:solidFill>
              </a:rPr>
              <a:t>(</a:t>
            </a:r>
            <a:r>
              <a:rPr lang="ja-JP" altLang="en-US" sz="2000" dirty="0">
                <a:solidFill>
                  <a:srgbClr val="FFFF66"/>
                </a:solidFill>
              </a:rPr>
              <a:t>空白)</a:t>
            </a:r>
            <a:r>
              <a:rPr lang="en-US" altLang="ja-JP" dirty="0"/>
              <a:t>output (‘1’) ; </a:t>
            </a:r>
          </a:p>
        </p:txBody>
      </p:sp>
      <p:grpSp>
        <p:nvGrpSpPr>
          <p:cNvPr id="388101" name="Group 5"/>
          <p:cNvGrpSpPr>
            <a:grpSpLocks/>
          </p:cNvGrpSpPr>
          <p:nvPr/>
        </p:nvGrpSpPr>
        <p:grpSpPr bwMode="auto">
          <a:xfrm>
            <a:off x="2057400" y="5029200"/>
            <a:ext cx="4114800" cy="1219200"/>
            <a:chOff x="1296" y="3168"/>
            <a:chExt cx="2592" cy="768"/>
          </a:xfrm>
        </p:grpSpPr>
        <p:sp>
          <p:nvSpPr>
            <p:cNvPr id="19462" name="Rectangle 6"/>
            <p:cNvSpPr>
              <a:spLocks noChangeArrowheads="1"/>
            </p:cNvSpPr>
            <p:nvPr/>
          </p:nvSpPr>
          <p:spPr bwMode="auto">
            <a:xfrm>
              <a:off x="1296" y="3504"/>
              <a:ext cx="2592"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a:t>
              </a:r>
              <a:r>
                <a:rPr lang="en-US" altLang="ja-JP" dirty="0" err="1"/>
                <a:t>ans</a:t>
              </a:r>
              <a:r>
                <a:rPr lang="en-US" altLang="ja-JP" dirty="0"/>
                <a:t>&gt;=123)output(‘1’); </a:t>
              </a:r>
            </a:p>
          </p:txBody>
        </p:sp>
        <p:sp>
          <p:nvSpPr>
            <p:cNvPr id="19463" name="AutoShape 7"/>
            <p:cNvSpPr>
              <a:spLocks noChangeArrowheads="1"/>
            </p:cNvSpPr>
            <p:nvPr/>
          </p:nvSpPr>
          <p:spPr bwMode="auto">
            <a:xfrm>
              <a:off x="2400" y="3168"/>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8100"/>
                                        </p:tgtEl>
                                        <p:attrNameLst>
                                          <p:attrName>style.visibility</p:attrName>
                                        </p:attrNameLst>
                                      </p:cBhvr>
                                      <p:to>
                                        <p:strVal val="visible"/>
                                      </p:to>
                                    </p:set>
                                    <p:animEffect transition="in" filter="checkerboard(across)">
                                      <p:cBhvr>
                                        <p:cTn id="7" dur="500"/>
                                        <p:tgtEl>
                                          <p:spTgt spid="388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88101"/>
                                        </p:tgtEl>
                                        <p:attrNameLst>
                                          <p:attrName>style.visibility</p:attrName>
                                        </p:attrNameLst>
                                      </p:cBhvr>
                                      <p:to>
                                        <p:strVal val="visible"/>
                                      </p:to>
                                    </p:set>
                                    <p:animEffect transition="in" filter="wipe(up)">
                                      <p:cBhvr>
                                        <p:cTn id="12" dur="500"/>
                                        <p:tgtEl>
                                          <p:spTgt spid="388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100"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304800"/>
            <a:ext cx="7467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空白の読み飛ばし</a:t>
            </a:r>
          </a:p>
        </p:txBody>
      </p:sp>
      <p:sp>
        <p:nvSpPr>
          <p:cNvPr id="20483" name="Rectangle 3"/>
          <p:cNvSpPr>
            <a:spLocks noGrp="1" noChangeArrowheads="1"/>
          </p:cNvSpPr>
          <p:nvPr>
            <p:ph type="body" idx="1"/>
          </p:nvPr>
        </p:nvSpPr>
        <p:spPr>
          <a:xfrm>
            <a:off x="1066800" y="1524000"/>
            <a:ext cx="75438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a:effectLst/>
            </a:endParaRPr>
          </a:p>
        </p:txBody>
      </p:sp>
      <p:sp>
        <p:nvSpPr>
          <p:cNvPr id="20484" name="Rectangle 4"/>
          <p:cNvSpPr>
            <a:spLocks noChangeArrowheads="1"/>
          </p:cNvSpPr>
          <p:nvPr/>
        </p:nvSpPr>
        <p:spPr bwMode="auto">
          <a:xfrm>
            <a:off x="228600" y="2286000"/>
            <a:ext cx="86868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char currentChar</a:t>
            </a:r>
            <a:r>
              <a:rPr lang="ja-JP" altLang="en-US" dirty="0"/>
              <a:t>;                        </a:t>
            </a:r>
            <a:r>
              <a:rPr lang="ja-JP" altLang="en-US" sz="2400" dirty="0">
                <a:solidFill>
                  <a:srgbClr val="FFFF66"/>
                </a:solidFill>
              </a:rPr>
              <a:t>// 現在位置の文字</a:t>
            </a:r>
          </a:p>
          <a:p>
            <a:pPr eaLnBrk="1" hangingPunct="1">
              <a:spcBef>
                <a:spcPct val="0"/>
              </a:spcBef>
              <a:buClrTx/>
              <a:buSzTx/>
              <a:buFontTx/>
              <a:buNone/>
            </a:pPr>
            <a:endParaRPr lang="en-US" altLang="ja-JP" sz="2400" dirty="0"/>
          </a:p>
          <a:p>
            <a:pPr eaLnBrk="1" hangingPunct="1">
              <a:spcBef>
                <a:spcPct val="0"/>
              </a:spcBef>
              <a:buClrTx/>
              <a:buSzTx/>
              <a:buFontTx/>
              <a:buNone/>
            </a:pPr>
            <a:r>
              <a:rPr lang="en-US" altLang="ja-JP" dirty="0"/>
              <a:t>do {</a:t>
            </a:r>
          </a:p>
          <a:p>
            <a:pPr eaLnBrk="1" hangingPunct="1">
              <a:spcBef>
                <a:spcPct val="0"/>
              </a:spcBef>
              <a:buClrTx/>
              <a:buSzTx/>
              <a:buFontTx/>
              <a:buNone/>
            </a:pPr>
            <a:r>
              <a:rPr lang="en-US" altLang="ja-JP" dirty="0"/>
              <a:t>    currentChar = </a:t>
            </a:r>
            <a:r>
              <a:rPr lang="en-US" altLang="ja-JP" dirty="0" err="1"/>
              <a:t>nextChar</a:t>
            </a:r>
            <a:r>
              <a:rPr lang="en-US" altLang="ja-JP" dirty="0"/>
              <a:t>();      </a:t>
            </a:r>
            <a:r>
              <a:rPr lang="en-US" altLang="ja-JP" sz="2400" dirty="0">
                <a:solidFill>
                  <a:srgbClr val="FFFF66"/>
                </a:solidFill>
              </a:rPr>
              <a:t>// </a:t>
            </a:r>
            <a:r>
              <a:rPr lang="ja-JP" altLang="en-US" sz="2400" dirty="0">
                <a:solidFill>
                  <a:srgbClr val="FFFF66"/>
                </a:solidFill>
              </a:rPr>
              <a:t>次の文字を読み込む</a:t>
            </a:r>
            <a:endParaRPr lang="en-US" altLang="ja-JP" sz="2400" dirty="0"/>
          </a:p>
          <a:p>
            <a:pPr eaLnBrk="1" hangingPunct="1">
              <a:spcBef>
                <a:spcPct val="0"/>
              </a:spcBef>
              <a:buClrTx/>
              <a:buSzTx/>
              <a:buFontTx/>
              <a:buNone/>
            </a:pPr>
            <a:r>
              <a:rPr lang="en-US" altLang="ja-JP" dirty="0"/>
              <a:t>} while (currentChar =</a:t>
            </a:r>
            <a:r>
              <a:rPr lang="en-US" altLang="ja-JP" sz="800" dirty="0"/>
              <a:t> </a:t>
            </a:r>
            <a:r>
              <a:rPr lang="en-US" altLang="ja-JP" dirty="0"/>
              <a:t>= ‘ ’);      </a:t>
            </a:r>
            <a:r>
              <a:rPr lang="en-US" altLang="ja-JP" sz="2400" dirty="0">
                <a:solidFill>
                  <a:srgbClr val="FFFF66"/>
                </a:solidFill>
              </a:rPr>
              <a:t>// </a:t>
            </a:r>
            <a:r>
              <a:rPr lang="ja-JP" altLang="en-US" sz="2400" dirty="0">
                <a:solidFill>
                  <a:srgbClr val="FFFF66"/>
                </a:solidFill>
              </a:rPr>
              <a:t>空白文字の間ループ</a:t>
            </a:r>
            <a:r>
              <a:rPr lang="ja-JP" altLang="en-US" sz="2400" dirty="0">
                <a:solidFill>
                  <a:srgbClr val="FFFF00"/>
                </a:solidFill>
              </a:rPr>
              <a:t> </a:t>
            </a:r>
          </a:p>
        </p:txBody>
      </p:sp>
      <p:sp>
        <p:nvSpPr>
          <p:cNvPr id="389125" name="Text Box 5"/>
          <p:cNvSpPr txBox="1">
            <a:spLocks noChangeArrowheads="1"/>
          </p:cNvSpPr>
          <p:nvPr/>
        </p:nvSpPr>
        <p:spPr bwMode="auto">
          <a:xfrm>
            <a:off x="838200" y="5105400"/>
            <a:ext cx="4668838" cy="52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t>
            </a:r>
            <a:r>
              <a:rPr lang="ja-JP" altLang="en-US" sz="2800"/>
              <a:t>\</a:t>
            </a:r>
            <a:r>
              <a:rPr lang="en-US" altLang="ja-JP" sz="2800"/>
              <a:t>n’, ‘\t’ </a:t>
            </a:r>
            <a:r>
              <a:rPr lang="ja-JP" altLang="en-US" sz="2800"/>
              <a:t>も同様に読み飛ばす</a:t>
            </a:r>
          </a:p>
        </p:txBody>
      </p:sp>
      <p:sp>
        <p:nvSpPr>
          <p:cNvPr id="389126" name="Text Box 6"/>
          <p:cNvSpPr txBox="1">
            <a:spLocks noChangeArrowheads="1"/>
          </p:cNvSpPr>
          <p:nvPr/>
        </p:nvSpPr>
        <p:spPr bwMode="auto">
          <a:xfrm>
            <a:off x="838200" y="5638800"/>
            <a:ext cx="6383777"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コメントも読み飛ばすが処理が少し難しい</a:t>
            </a:r>
          </a:p>
          <a:p>
            <a:pPr eaLnBrk="1" hangingPunct="1">
              <a:spcBef>
                <a:spcPct val="0"/>
              </a:spcBef>
              <a:buClrTx/>
              <a:buSzTx/>
              <a:buFontTx/>
              <a:buNone/>
            </a:pPr>
            <a:r>
              <a:rPr lang="ja-JP" altLang="en-US" sz="2800" dirty="0"/>
              <a:t>(コメントは拡張課題)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25"/>
                                        </p:tgtEl>
                                        <p:attrNameLst>
                                          <p:attrName>style.visibility</p:attrName>
                                        </p:attrNameLst>
                                      </p:cBhvr>
                                      <p:to>
                                        <p:strVal val="visible"/>
                                      </p:to>
                                    </p:set>
                                    <p:anim calcmode="lin" valueType="num">
                                      <p:cBhvr additive="base">
                                        <p:cTn id="7" dur="500" fill="hold"/>
                                        <p:tgtEl>
                                          <p:spTgt spid="389125"/>
                                        </p:tgtEl>
                                        <p:attrNameLst>
                                          <p:attrName>ppt_x</p:attrName>
                                        </p:attrNameLst>
                                      </p:cBhvr>
                                      <p:tavLst>
                                        <p:tav tm="0">
                                          <p:val>
                                            <p:strVal val="#ppt_x"/>
                                          </p:val>
                                        </p:tav>
                                        <p:tav tm="100000">
                                          <p:val>
                                            <p:strVal val="#ppt_x"/>
                                          </p:val>
                                        </p:tav>
                                      </p:tavLst>
                                    </p:anim>
                                    <p:anim calcmode="lin" valueType="num">
                                      <p:cBhvr additive="base">
                                        <p:cTn id="8" dur="500" fill="hold"/>
                                        <p:tgtEl>
                                          <p:spTgt spid="38912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26"/>
                                        </p:tgtEl>
                                        <p:attrNameLst>
                                          <p:attrName>style.visibility</p:attrName>
                                        </p:attrNameLst>
                                      </p:cBhvr>
                                      <p:to>
                                        <p:strVal val="visible"/>
                                      </p:to>
                                    </p:set>
                                    <p:anim calcmode="lin" valueType="num">
                                      <p:cBhvr additive="base">
                                        <p:cTn id="13" dur="500" fill="hold"/>
                                        <p:tgtEl>
                                          <p:spTgt spid="389126"/>
                                        </p:tgtEl>
                                        <p:attrNameLst>
                                          <p:attrName>ppt_x</p:attrName>
                                        </p:attrNameLst>
                                      </p:cBhvr>
                                      <p:tavLst>
                                        <p:tav tm="0">
                                          <p:val>
                                            <p:strVal val="#ppt_x"/>
                                          </p:val>
                                        </p:tav>
                                        <p:tav tm="100000">
                                          <p:val>
                                            <p:strVal val="#ppt_x"/>
                                          </p:val>
                                        </p:tav>
                                      </p:tavLst>
                                    </p:anim>
                                    <p:anim calcmode="lin" valueType="num">
                                      <p:cBhvr additive="base">
                                        <p:cTn id="14" dur="500" fill="hold"/>
                                        <p:tgtEl>
                                          <p:spTgt spid="389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5" grpId="0" autoUpdateAnimBg="0"/>
      <p:bldP spid="38912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228600" y="533400"/>
            <a:ext cx="8686800" cy="609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Token nextToken() {</a:t>
            </a:r>
          </a:p>
          <a:p>
            <a:pPr eaLnBrk="1" hangingPunct="1">
              <a:spcBef>
                <a:spcPct val="0"/>
              </a:spcBef>
              <a:buClrTx/>
              <a:buSzTx/>
              <a:buFontTx/>
              <a:buNone/>
            </a:pPr>
            <a:r>
              <a:rPr lang="en-US" altLang="ja-JP" sz="2400" dirty="0"/>
              <a:t>  String word = “”;</a:t>
            </a:r>
          </a:p>
          <a:p>
            <a:pPr eaLnBrk="1" hangingPunct="1">
              <a:spcBef>
                <a:spcPct val="0"/>
              </a:spcBef>
              <a:buClrTx/>
              <a:buSzTx/>
              <a:buFontTx/>
              <a:buNone/>
            </a:pPr>
            <a:endParaRPr lang="ja-JP" altLang="en-US" sz="2400" dirty="0"/>
          </a:p>
          <a:p>
            <a:pPr eaLnBrk="1" hangingPunct="1">
              <a:spcBef>
                <a:spcPct val="0"/>
              </a:spcBef>
              <a:buClrTx/>
              <a:buSzTx/>
              <a:buFontTx/>
              <a:buNone/>
            </a:pPr>
            <a:r>
              <a:rPr lang="ja-JP" altLang="en-US" sz="2400" dirty="0"/>
              <a:t>  </a:t>
            </a:r>
            <a:r>
              <a:rPr lang="ja-JP" altLang="en-US" sz="2000" dirty="0">
                <a:solidFill>
                  <a:srgbClr val="FFFF66"/>
                </a:solidFill>
              </a:rPr>
              <a:t>/* 文字列を単語に切り分ける */</a:t>
            </a:r>
          </a:p>
          <a:p>
            <a:pPr eaLnBrk="1" hangingPunct="1">
              <a:spcBef>
                <a:spcPct val="0"/>
              </a:spcBef>
              <a:buClrTx/>
              <a:buSzTx/>
              <a:buFontTx/>
              <a:buNone/>
            </a:pPr>
            <a:r>
              <a:rPr lang="en-US" altLang="ja-JP" sz="2400" dirty="0"/>
              <a:t>  while (</a:t>
            </a:r>
            <a:r>
              <a:rPr lang="ja-JP" altLang="en-US" sz="2400" dirty="0"/>
              <a:t>単語が続く間) {</a:t>
            </a:r>
          </a:p>
          <a:p>
            <a:pPr eaLnBrk="1" hangingPunct="1">
              <a:spcBef>
                <a:spcPct val="0"/>
              </a:spcBef>
              <a:buClrTx/>
              <a:buSzTx/>
              <a:buFontTx/>
              <a:buNone/>
            </a:pPr>
            <a:r>
              <a:rPr lang="ja-JP" altLang="en-US" sz="2400" dirty="0"/>
              <a:t>      </a:t>
            </a:r>
            <a:r>
              <a:rPr lang="en-US" altLang="ja-JP" sz="2400" dirty="0"/>
              <a:t>String word  += </a:t>
            </a:r>
            <a:r>
              <a:rPr lang="en-US" altLang="ja-JP" sz="2400" dirty="0" err="1"/>
              <a:t>nextChar</a:t>
            </a:r>
            <a:r>
              <a:rPr lang="en-US" altLang="ja-JP" sz="2400" dirty="0"/>
              <a:t>();</a:t>
            </a:r>
          </a:p>
          <a:p>
            <a:pPr eaLnBrk="1" hangingPunct="1">
              <a:spcBef>
                <a:spcPct val="0"/>
              </a:spcBef>
              <a:buClrTx/>
              <a:buSzTx/>
              <a:buFontTx/>
              <a:buNone/>
            </a:pPr>
            <a:r>
              <a:rPr lang="ja-JP" altLang="en-US" sz="2400" dirty="0"/>
              <a:t>  }</a:t>
            </a:r>
          </a:p>
          <a:p>
            <a:pPr eaLnBrk="1" hangingPunct="1">
              <a:spcBef>
                <a:spcPct val="0"/>
              </a:spcBef>
              <a:buClrTx/>
              <a:buSzTx/>
              <a:buFontTx/>
              <a:buNone/>
            </a:pPr>
            <a:endParaRPr lang="ja-JP" altLang="en-US" sz="2400" dirty="0"/>
          </a:p>
          <a:p>
            <a:pPr eaLnBrk="1" hangingPunct="1">
              <a:spcBef>
                <a:spcPct val="0"/>
              </a:spcBef>
              <a:buClrTx/>
              <a:buSzTx/>
              <a:buFontTx/>
              <a:buNone/>
            </a:pPr>
            <a:r>
              <a:rPr lang="en-US" altLang="ja-JP" sz="2400" dirty="0"/>
              <a:t>  if (word </a:t>
            </a:r>
            <a:r>
              <a:rPr lang="ja-JP" altLang="en-US" sz="2400" dirty="0"/>
              <a:t>が  </a:t>
            </a:r>
            <a:r>
              <a:rPr lang="en-US" altLang="ja-JP" sz="2400" dirty="0"/>
              <a:t>“main”)   token = new Token (MAIN);</a:t>
            </a:r>
          </a:p>
          <a:p>
            <a:pPr eaLnBrk="1" hangingPunct="1">
              <a:spcBef>
                <a:spcPct val="0"/>
              </a:spcBef>
              <a:buClrTx/>
              <a:buSzTx/>
              <a:buFontTx/>
              <a:buNone/>
            </a:pPr>
            <a:r>
              <a:rPr lang="en-US" altLang="ja-JP" sz="2400" dirty="0"/>
              <a:t>  else if (word </a:t>
            </a:r>
            <a:r>
              <a:rPr lang="ja-JP" altLang="en-US" sz="2400" dirty="0"/>
              <a:t>が </a:t>
            </a:r>
            <a:r>
              <a:rPr lang="en-US" altLang="ja-JP" sz="2400" dirty="0"/>
              <a:t>“if”)   token = new Token (IF);</a:t>
            </a:r>
          </a:p>
          <a:p>
            <a:pPr eaLnBrk="1" hangingPunct="1">
              <a:spcBef>
                <a:spcPct val="0"/>
              </a:spcBef>
              <a:buClrTx/>
              <a:buSzTx/>
              <a:buFontTx/>
              <a:buNone/>
            </a:pPr>
            <a:r>
              <a:rPr lang="en-US" altLang="ja-JP" sz="2400" dirty="0"/>
              <a:t>  else if (word </a:t>
            </a:r>
            <a:r>
              <a:rPr lang="ja-JP" altLang="en-US" sz="2400" dirty="0"/>
              <a:t>が </a:t>
            </a:r>
            <a:r>
              <a:rPr lang="en-US" altLang="ja-JP" sz="2400" dirty="0"/>
              <a:t>“</a:t>
            </a:r>
            <a:r>
              <a:rPr lang="ja-JP" altLang="en-US" sz="2400" dirty="0"/>
              <a:t>+</a:t>
            </a:r>
            <a:r>
              <a:rPr lang="en-US" altLang="ja-JP" sz="2400" dirty="0"/>
              <a:t>”</a:t>
            </a:r>
            <a:r>
              <a:rPr lang="ja-JP" altLang="en-US" sz="2400" dirty="0"/>
              <a:t>)   </a:t>
            </a:r>
            <a:r>
              <a:rPr lang="en-US" altLang="ja-JP" sz="2400" dirty="0"/>
              <a:t>token = new Token (ADD);</a:t>
            </a:r>
          </a:p>
          <a:p>
            <a:pPr eaLnBrk="1" hangingPunct="1">
              <a:spcBef>
                <a:spcPct val="0"/>
              </a:spcBef>
              <a:buClrTx/>
              <a:buSzTx/>
              <a:buFontTx/>
              <a:buNone/>
            </a:pPr>
            <a:r>
              <a:rPr lang="en-US" altLang="ja-JP" sz="2400" dirty="0"/>
              <a:t>  else if (word </a:t>
            </a:r>
            <a:r>
              <a:rPr lang="ja-JP" altLang="en-US" sz="2400" dirty="0"/>
              <a:t>が </a:t>
            </a:r>
            <a:r>
              <a:rPr lang="en-US" altLang="ja-JP" sz="2400" dirty="0"/>
              <a:t>“</a:t>
            </a:r>
            <a:r>
              <a:rPr lang="ja-JP" altLang="en-US" sz="2400" dirty="0"/>
              <a:t>++</a:t>
            </a:r>
            <a:r>
              <a:rPr lang="en-US" altLang="ja-JP" sz="2400" dirty="0"/>
              <a:t>”</a:t>
            </a:r>
            <a:r>
              <a:rPr lang="ja-JP" altLang="en-US" sz="2400" dirty="0"/>
              <a:t>) </a:t>
            </a:r>
            <a:r>
              <a:rPr lang="en-US" altLang="ja-JP" sz="2400" dirty="0"/>
              <a:t>token = new Token (INC);</a:t>
            </a:r>
          </a:p>
          <a:p>
            <a:pPr eaLnBrk="1" hangingPunct="1">
              <a:spcBef>
                <a:spcPct val="0"/>
              </a:spcBef>
              <a:buClrTx/>
              <a:buSzTx/>
              <a:buFontTx/>
              <a:buNone/>
            </a:pPr>
            <a:r>
              <a:rPr lang="en-US" altLang="ja-JP" sz="2400" dirty="0"/>
              <a:t>  else if (word </a:t>
            </a:r>
            <a:r>
              <a:rPr lang="ja-JP" altLang="en-US" sz="2400" dirty="0"/>
              <a:t>が </a:t>
            </a:r>
            <a:r>
              <a:rPr lang="en-US" altLang="ja-JP" sz="2400" dirty="0"/>
              <a:t>“</a:t>
            </a:r>
            <a:r>
              <a:rPr lang="ja-JP" altLang="en-US" sz="2400" dirty="0"/>
              <a:t>0</a:t>
            </a:r>
            <a:r>
              <a:rPr lang="en-US" altLang="ja-JP" sz="2400" dirty="0"/>
              <a:t>”</a:t>
            </a:r>
            <a:r>
              <a:rPr lang="ja-JP" altLang="en-US" sz="2400" dirty="0"/>
              <a:t>)   </a:t>
            </a:r>
            <a:r>
              <a:rPr lang="en-US" altLang="ja-JP" sz="2400" dirty="0"/>
              <a:t>token = new Token (ZERO);</a:t>
            </a:r>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return token;</a:t>
            </a:r>
          </a:p>
          <a:p>
            <a:pPr eaLnBrk="1" hangingPunct="1">
              <a:spcBef>
                <a:spcPct val="0"/>
              </a:spcBef>
              <a:buClrTx/>
              <a:buSzTx/>
              <a:buFontTx/>
              <a:buNone/>
            </a:pPr>
            <a:r>
              <a:rPr lang="en-US" altLang="ja-JP" sz="2400" dirty="0"/>
              <a:t>}</a:t>
            </a:r>
          </a:p>
        </p:txBody>
      </p:sp>
      <p:sp>
        <p:nvSpPr>
          <p:cNvPr id="381956" name="AutoShape 4"/>
          <p:cNvSpPr>
            <a:spLocks noChangeArrowheads="1"/>
          </p:cNvSpPr>
          <p:nvPr/>
        </p:nvSpPr>
        <p:spPr bwMode="auto">
          <a:xfrm>
            <a:off x="381000" y="1600200"/>
            <a:ext cx="4114800" cy="18288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81957" name="Text Box 5"/>
          <p:cNvSpPr txBox="1">
            <a:spLocks noChangeArrowheads="1"/>
          </p:cNvSpPr>
          <p:nvPr/>
        </p:nvSpPr>
        <p:spPr bwMode="auto">
          <a:xfrm>
            <a:off x="4572000" y="1905000"/>
            <a:ext cx="39465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solidFill>
                  <a:srgbClr val="FFFF66"/>
                </a:solidFill>
              </a:rPr>
              <a:t>“単語が続く間”の判定は</a:t>
            </a:r>
          </a:p>
          <a:p>
            <a:pPr eaLnBrk="1" hangingPunct="1">
              <a:spcBef>
                <a:spcPct val="0"/>
              </a:spcBef>
              <a:buClrTx/>
              <a:buSzTx/>
              <a:buFontTx/>
              <a:buNone/>
            </a:pPr>
            <a:r>
              <a:rPr lang="ja-JP" altLang="en-US" sz="2800">
                <a:solidFill>
                  <a:srgbClr val="FFFF66"/>
                </a:solidFill>
              </a:rPr>
              <a:t>どのように行う？</a:t>
            </a:r>
          </a:p>
        </p:txBody>
      </p:sp>
      <p:sp>
        <p:nvSpPr>
          <p:cNvPr id="21509" name="Text Box 6"/>
          <p:cNvSpPr txBox="1">
            <a:spLocks noChangeArrowheads="1"/>
          </p:cNvSpPr>
          <p:nvPr/>
        </p:nvSpPr>
        <p:spPr bwMode="auto">
          <a:xfrm>
            <a:off x="152400" y="0"/>
            <a:ext cx="36703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LexicalAnalyzer.java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1956"/>
                                        </p:tgtEl>
                                        <p:attrNameLst>
                                          <p:attrName>style.visibility</p:attrName>
                                        </p:attrNameLst>
                                      </p:cBhvr>
                                      <p:to>
                                        <p:strVal val="visible"/>
                                      </p:to>
                                    </p:set>
                                    <p:animEffect transition="in" filter="checkerboard(across)">
                                      <p:cBhvr>
                                        <p:cTn id="7" dur="500"/>
                                        <p:tgtEl>
                                          <p:spTgt spid="381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1957"/>
                                        </p:tgtEl>
                                        <p:attrNameLst>
                                          <p:attrName>style.visibility</p:attrName>
                                        </p:attrNameLst>
                                      </p:cBhvr>
                                      <p:to>
                                        <p:strVal val="visible"/>
                                      </p:to>
                                    </p:set>
                                    <p:animEffect transition="in" filter="checkerboard(across)">
                                      <p:cBhvr>
                                        <p:cTn id="12" dur="500"/>
                                        <p:tgtEl>
                                          <p:spTgt spid="3819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6" grpId="0" animBg="1"/>
      <p:bldP spid="38195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コンパイラの構造</a:t>
            </a:r>
          </a:p>
        </p:txBody>
      </p:sp>
      <p:sp>
        <p:nvSpPr>
          <p:cNvPr id="512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p>
          <a:p>
            <a:r>
              <a:rPr lang="ja-JP" altLang="en-US">
                <a:effectLst/>
              </a:rPr>
              <a:t>構文解析系</a:t>
            </a:r>
          </a:p>
          <a:p>
            <a:r>
              <a:rPr lang="ja-JP" altLang="en-US">
                <a:effectLst/>
              </a:rPr>
              <a:t>制約検査系</a:t>
            </a:r>
          </a:p>
          <a:p>
            <a:r>
              <a:rPr lang="ja-JP" altLang="en-US">
                <a:effectLst/>
              </a:rPr>
              <a:t>中間コード生成系</a:t>
            </a:r>
          </a:p>
          <a:p>
            <a:r>
              <a:rPr lang="ja-JP" altLang="en-US">
                <a:effectLst/>
              </a:rPr>
              <a:t>最適化系</a:t>
            </a:r>
          </a:p>
          <a:p>
            <a:r>
              <a:rPr lang="ja-JP" altLang="en-US">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単語への分割</a:t>
            </a:r>
          </a:p>
        </p:txBody>
      </p:sp>
      <p:sp>
        <p:nvSpPr>
          <p:cNvPr id="22531" name="Text Box 3"/>
          <p:cNvSpPr txBox="1">
            <a:spLocks noChangeArrowheads="1"/>
          </p:cNvSpPr>
          <p:nvPr/>
        </p:nvSpPr>
        <p:spPr bwMode="auto">
          <a:xfrm>
            <a:off x="1066800" y="16002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英語の場合</a:t>
            </a:r>
          </a:p>
        </p:txBody>
      </p:sp>
      <p:sp>
        <p:nvSpPr>
          <p:cNvPr id="386052" name="Text Box 4"/>
          <p:cNvSpPr txBox="1">
            <a:spLocks noChangeArrowheads="1"/>
          </p:cNvSpPr>
          <p:nvPr/>
        </p:nvSpPr>
        <p:spPr bwMode="auto">
          <a:xfrm>
            <a:off x="1600200" y="2286000"/>
            <a:ext cx="6790939"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School of Science and Engineering </a:t>
            </a:r>
            <a:r>
              <a:rPr lang="en-US" altLang="ja-JP" sz="2400" dirty="0" err="1"/>
              <a:t>Kindai</a:t>
            </a:r>
            <a:r>
              <a:rPr lang="en-US" altLang="ja-JP" sz="2400" dirty="0"/>
              <a:t> University</a:t>
            </a:r>
          </a:p>
        </p:txBody>
      </p:sp>
      <p:sp>
        <p:nvSpPr>
          <p:cNvPr id="386053" name="Text Box 5"/>
          <p:cNvSpPr txBox="1">
            <a:spLocks noChangeArrowheads="1"/>
          </p:cNvSpPr>
          <p:nvPr/>
        </p:nvSpPr>
        <p:spPr bwMode="auto">
          <a:xfrm>
            <a:off x="1600200" y="2819400"/>
            <a:ext cx="676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⇒単語間に空白があるので区切るのは簡単</a:t>
            </a:r>
          </a:p>
        </p:txBody>
      </p:sp>
      <p:sp>
        <p:nvSpPr>
          <p:cNvPr id="22534" name="Text Box 6"/>
          <p:cNvSpPr txBox="1">
            <a:spLocks noChangeArrowheads="1"/>
          </p:cNvSpPr>
          <p:nvPr/>
        </p:nvSpPr>
        <p:spPr bwMode="auto">
          <a:xfrm>
            <a:off x="1066800" y="33528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日本語の場合</a:t>
            </a:r>
          </a:p>
        </p:txBody>
      </p:sp>
      <p:sp>
        <p:nvSpPr>
          <p:cNvPr id="386055" name="Text Box 7"/>
          <p:cNvSpPr txBox="1">
            <a:spLocks noChangeArrowheads="1"/>
          </p:cNvSpPr>
          <p:nvPr/>
        </p:nvSpPr>
        <p:spPr bwMode="auto">
          <a:xfrm>
            <a:off x="1371600" y="3962400"/>
            <a:ext cx="351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きんきだいがくりこうがくぶ</a:t>
            </a:r>
          </a:p>
        </p:txBody>
      </p:sp>
      <p:sp>
        <p:nvSpPr>
          <p:cNvPr id="386056" name="Text Box 8"/>
          <p:cNvSpPr txBox="1">
            <a:spLocks noChangeArrowheads="1"/>
          </p:cNvSpPr>
          <p:nvPr/>
        </p:nvSpPr>
        <p:spPr bwMode="auto">
          <a:xfrm>
            <a:off x="5638800" y="4419600"/>
            <a:ext cx="2771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近畿 大学 理工学部</a:t>
            </a:r>
          </a:p>
        </p:txBody>
      </p:sp>
      <p:sp>
        <p:nvSpPr>
          <p:cNvPr id="386057" name="Text Box 9"/>
          <p:cNvSpPr txBox="1">
            <a:spLocks noChangeArrowheads="1"/>
          </p:cNvSpPr>
          <p:nvPr/>
        </p:nvSpPr>
        <p:spPr bwMode="auto">
          <a:xfrm>
            <a:off x="5638800" y="4876800"/>
            <a:ext cx="335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近畿だ イガ栗 黄河 九分</a:t>
            </a:r>
            <a:endParaRPr lang="en-US" altLang="ja-JP" sz="2400"/>
          </a:p>
        </p:txBody>
      </p:sp>
      <p:sp>
        <p:nvSpPr>
          <p:cNvPr id="386058" name="Text Box 10"/>
          <p:cNvSpPr txBox="1">
            <a:spLocks noChangeArrowheads="1"/>
          </p:cNvSpPr>
          <p:nvPr/>
        </p:nvSpPr>
        <p:spPr bwMode="auto">
          <a:xfrm>
            <a:off x="1371600" y="4419600"/>
            <a:ext cx="4067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きんき : だいがく  : りこうがくぶ</a:t>
            </a:r>
          </a:p>
        </p:txBody>
      </p:sp>
      <p:sp>
        <p:nvSpPr>
          <p:cNvPr id="386059" name="Text Box 11"/>
          <p:cNvSpPr txBox="1">
            <a:spLocks noChangeArrowheads="1"/>
          </p:cNvSpPr>
          <p:nvPr/>
        </p:nvSpPr>
        <p:spPr bwMode="auto">
          <a:xfrm>
            <a:off x="1371600" y="4876800"/>
            <a:ext cx="4227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きんきだ : いがくり : こうが : くぶ</a:t>
            </a:r>
          </a:p>
        </p:txBody>
      </p:sp>
      <p:sp>
        <p:nvSpPr>
          <p:cNvPr id="386060" name="Text Box 12"/>
          <p:cNvSpPr txBox="1">
            <a:spLocks noChangeArrowheads="1"/>
          </p:cNvSpPr>
          <p:nvPr/>
        </p:nvSpPr>
        <p:spPr bwMode="auto">
          <a:xfrm>
            <a:off x="1143000" y="5410200"/>
            <a:ext cx="5437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区切り方を正しく決定するのは困難</a:t>
            </a:r>
          </a:p>
        </p:txBody>
      </p:sp>
      <p:sp>
        <p:nvSpPr>
          <p:cNvPr id="386061" name="Text Box 13"/>
          <p:cNvSpPr txBox="1">
            <a:spLocks noChangeArrowheads="1"/>
          </p:cNvSpPr>
          <p:nvPr/>
        </p:nvSpPr>
        <p:spPr bwMode="auto">
          <a:xfrm>
            <a:off x="1295400" y="6019800"/>
            <a:ext cx="3736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計算機言語の場合は？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6052"/>
                                        </p:tgtEl>
                                        <p:attrNameLst>
                                          <p:attrName>style.visibility</p:attrName>
                                        </p:attrNameLst>
                                      </p:cBhvr>
                                      <p:to>
                                        <p:strVal val="visible"/>
                                      </p:to>
                                    </p:set>
                                    <p:animEffect transition="in" filter="checkerboard(across)">
                                      <p:cBhvr>
                                        <p:cTn id="7" dur="500"/>
                                        <p:tgtEl>
                                          <p:spTgt spid="386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6053"/>
                                        </p:tgtEl>
                                        <p:attrNameLst>
                                          <p:attrName>style.visibility</p:attrName>
                                        </p:attrNameLst>
                                      </p:cBhvr>
                                      <p:to>
                                        <p:strVal val="visible"/>
                                      </p:to>
                                    </p:set>
                                    <p:animEffect transition="in" filter="checkerboard(across)">
                                      <p:cBhvr>
                                        <p:cTn id="12" dur="500"/>
                                        <p:tgtEl>
                                          <p:spTgt spid="3860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6055"/>
                                        </p:tgtEl>
                                        <p:attrNameLst>
                                          <p:attrName>style.visibility</p:attrName>
                                        </p:attrNameLst>
                                      </p:cBhvr>
                                      <p:to>
                                        <p:strVal val="visible"/>
                                      </p:to>
                                    </p:set>
                                    <p:animEffect transition="in" filter="checkerboard(across)">
                                      <p:cBhvr>
                                        <p:cTn id="17" dur="500"/>
                                        <p:tgtEl>
                                          <p:spTgt spid="3860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6058"/>
                                        </p:tgtEl>
                                        <p:attrNameLst>
                                          <p:attrName>style.visibility</p:attrName>
                                        </p:attrNameLst>
                                      </p:cBhvr>
                                      <p:to>
                                        <p:strVal val="visible"/>
                                      </p:to>
                                    </p:set>
                                    <p:animEffect transition="in" filter="checkerboard(across)">
                                      <p:cBhvr>
                                        <p:cTn id="22" dur="500"/>
                                        <p:tgtEl>
                                          <p:spTgt spid="3860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6056"/>
                                        </p:tgtEl>
                                        <p:attrNameLst>
                                          <p:attrName>style.visibility</p:attrName>
                                        </p:attrNameLst>
                                      </p:cBhvr>
                                      <p:to>
                                        <p:strVal val="visible"/>
                                      </p:to>
                                    </p:set>
                                    <p:animEffect transition="in" filter="checkerboard(across)">
                                      <p:cBhvr>
                                        <p:cTn id="27" dur="500"/>
                                        <p:tgtEl>
                                          <p:spTgt spid="3860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86059"/>
                                        </p:tgtEl>
                                        <p:attrNameLst>
                                          <p:attrName>style.visibility</p:attrName>
                                        </p:attrNameLst>
                                      </p:cBhvr>
                                      <p:to>
                                        <p:strVal val="visible"/>
                                      </p:to>
                                    </p:set>
                                    <p:animEffect transition="in" filter="checkerboard(across)">
                                      <p:cBhvr>
                                        <p:cTn id="32" dur="500"/>
                                        <p:tgtEl>
                                          <p:spTgt spid="38605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86057"/>
                                        </p:tgtEl>
                                        <p:attrNameLst>
                                          <p:attrName>style.visibility</p:attrName>
                                        </p:attrNameLst>
                                      </p:cBhvr>
                                      <p:to>
                                        <p:strVal val="visible"/>
                                      </p:to>
                                    </p:set>
                                    <p:animEffect transition="in" filter="checkerboard(across)">
                                      <p:cBhvr>
                                        <p:cTn id="37" dur="500"/>
                                        <p:tgtEl>
                                          <p:spTgt spid="38605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86060"/>
                                        </p:tgtEl>
                                        <p:attrNameLst>
                                          <p:attrName>style.visibility</p:attrName>
                                        </p:attrNameLst>
                                      </p:cBhvr>
                                      <p:to>
                                        <p:strVal val="visible"/>
                                      </p:to>
                                    </p:set>
                                    <p:anim calcmode="lin" valueType="num">
                                      <p:cBhvr additive="base">
                                        <p:cTn id="42" dur="500" fill="hold"/>
                                        <p:tgtEl>
                                          <p:spTgt spid="386060"/>
                                        </p:tgtEl>
                                        <p:attrNameLst>
                                          <p:attrName>ppt_x</p:attrName>
                                        </p:attrNameLst>
                                      </p:cBhvr>
                                      <p:tavLst>
                                        <p:tav tm="0">
                                          <p:val>
                                            <p:strVal val="#ppt_x"/>
                                          </p:val>
                                        </p:tav>
                                        <p:tav tm="100000">
                                          <p:val>
                                            <p:strVal val="#ppt_x"/>
                                          </p:val>
                                        </p:tav>
                                      </p:tavLst>
                                    </p:anim>
                                    <p:anim calcmode="lin" valueType="num">
                                      <p:cBhvr additive="base">
                                        <p:cTn id="43" dur="500" fill="hold"/>
                                        <p:tgtEl>
                                          <p:spTgt spid="386060"/>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86061"/>
                                        </p:tgtEl>
                                        <p:attrNameLst>
                                          <p:attrName>style.visibility</p:attrName>
                                        </p:attrNameLst>
                                      </p:cBhvr>
                                      <p:to>
                                        <p:strVal val="visible"/>
                                      </p:to>
                                    </p:set>
                                    <p:anim calcmode="lin" valueType="num">
                                      <p:cBhvr additive="base">
                                        <p:cTn id="48" dur="500" fill="hold"/>
                                        <p:tgtEl>
                                          <p:spTgt spid="386061"/>
                                        </p:tgtEl>
                                        <p:attrNameLst>
                                          <p:attrName>ppt_x</p:attrName>
                                        </p:attrNameLst>
                                      </p:cBhvr>
                                      <p:tavLst>
                                        <p:tav tm="0">
                                          <p:val>
                                            <p:strVal val="#ppt_x"/>
                                          </p:val>
                                        </p:tav>
                                        <p:tav tm="100000">
                                          <p:val>
                                            <p:strVal val="#ppt_x"/>
                                          </p:val>
                                        </p:tav>
                                      </p:tavLst>
                                    </p:anim>
                                    <p:anim calcmode="lin" valueType="num">
                                      <p:cBhvr additive="base">
                                        <p:cTn id="49" dur="500" fill="hold"/>
                                        <p:tgtEl>
                                          <p:spTgt spid="3860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2" grpId="0" autoUpdateAnimBg="0"/>
      <p:bldP spid="386053" grpId="0" autoUpdateAnimBg="0"/>
      <p:bldP spid="386055" grpId="0" autoUpdateAnimBg="0"/>
      <p:bldP spid="386056" grpId="0" autoUpdateAnimBg="0"/>
      <p:bldP spid="386057" grpId="0" autoUpdateAnimBg="0"/>
      <p:bldP spid="386058" grpId="0" autoUpdateAnimBg="0"/>
      <p:bldP spid="386059" grpId="0" autoUpdateAnimBg="0"/>
      <p:bldP spid="386060" grpId="0" autoUpdateAnimBg="0"/>
      <p:bldP spid="38606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単語への分割</a:t>
            </a:r>
          </a:p>
        </p:txBody>
      </p:sp>
      <p:sp>
        <p:nvSpPr>
          <p:cNvPr id="23555" name="Text Box 3"/>
          <p:cNvSpPr txBox="1">
            <a:spLocks noChangeArrowheads="1"/>
          </p:cNvSpPr>
          <p:nvPr/>
        </p:nvSpPr>
        <p:spPr bwMode="auto">
          <a:xfrm>
            <a:off x="1066800" y="1600200"/>
            <a:ext cx="3025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計算機言語の場合</a:t>
            </a:r>
          </a:p>
        </p:txBody>
      </p:sp>
      <p:sp>
        <p:nvSpPr>
          <p:cNvPr id="387076" name="Text Box 4"/>
          <p:cNvSpPr txBox="1">
            <a:spLocks noChangeArrowheads="1"/>
          </p:cNvSpPr>
          <p:nvPr/>
        </p:nvSpPr>
        <p:spPr bwMode="auto">
          <a:xfrm>
            <a:off x="1600200" y="2209800"/>
            <a:ext cx="4843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区切り記号で単語を判別できる</a:t>
            </a:r>
          </a:p>
        </p:txBody>
      </p:sp>
      <p:sp>
        <p:nvSpPr>
          <p:cNvPr id="387077" name="Text Box 5"/>
          <p:cNvSpPr txBox="1">
            <a:spLocks noChangeArrowheads="1"/>
          </p:cNvSpPr>
          <p:nvPr/>
        </p:nvSpPr>
        <p:spPr bwMode="auto">
          <a:xfrm>
            <a:off x="1371600" y="3048000"/>
            <a:ext cx="2071688" cy="15732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main () {</a:t>
            </a:r>
          </a:p>
          <a:p>
            <a:pPr eaLnBrk="1" hangingPunct="1">
              <a:spcBef>
                <a:spcPct val="0"/>
              </a:spcBef>
              <a:buClrTx/>
              <a:buSzTx/>
              <a:buFontTx/>
              <a:buNone/>
            </a:pPr>
            <a:r>
              <a:rPr lang="en-US" altLang="ja-JP"/>
              <a:t>    int i, j, k;</a:t>
            </a:r>
          </a:p>
          <a:p>
            <a:pPr eaLnBrk="1" hangingPunct="1">
              <a:spcBef>
                <a:spcPct val="0"/>
              </a:spcBef>
              <a:buClrTx/>
              <a:buSzTx/>
              <a:buFontTx/>
              <a:buNone/>
            </a:pPr>
            <a:r>
              <a:rPr lang="en-US" altLang="ja-JP"/>
              <a:t>         :</a:t>
            </a:r>
          </a:p>
        </p:txBody>
      </p:sp>
      <p:sp>
        <p:nvSpPr>
          <p:cNvPr id="387078" name="Text Box 6"/>
          <p:cNvSpPr txBox="1">
            <a:spLocks noChangeArrowheads="1"/>
          </p:cNvSpPr>
          <p:nvPr/>
        </p:nvSpPr>
        <p:spPr bwMode="auto">
          <a:xfrm>
            <a:off x="3810000" y="3124200"/>
            <a:ext cx="4968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m</a:t>
            </a:r>
          </a:p>
        </p:txBody>
      </p:sp>
      <p:sp>
        <p:nvSpPr>
          <p:cNvPr id="387079" name="Text Box 7"/>
          <p:cNvSpPr txBox="1">
            <a:spLocks noChangeArrowheads="1"/>
          </p:cNvSpPr>
          <p:nvPr/>
        </p:nvSpPr>
        <p:spPr bwMode="auto">
          <a:xfrm>
            <a:off x="4191000" y="31242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sp>
        <p:nvSpPr>
          <p:cNvPr id="387080" name="Text Box 8"/>
          <p:cNvSpPr txBox="1">
            <a:spLocks noChangeArrowheads="1"/>
          </p:cNvSpPr>
          <p:nvPr/>
        </p:nvSpPr>
        <p:spPr bwMode="auto">
          <a:xfrm>
            <a:off x="4419600" y="31242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a:t>
            </a:r>
          </a:p>
        </p:txBody>
      </p:sp>
      <p:sp>
        <p:nvSpPr>
          <p:cNvPr id="387081" name="Text Box 9"/>
          <p:cNvSpPr txBox="1">
            <a:spLocks noChangeArrowheads="1"/>
          </p:cNvSpPr>
          <p:nvPr/>
        </p:nvSpPr>
        <p:spPr bwMode="auto">
          <a:xfrm>
            <a:off x="4572000" y="3124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n</a:t>
            </a:r>
          </a:p>
        </p:txBody>
      </p:sp>
      <p:sp>
        <p:nvSpPr>
          <p:cNvPr id="387082" name="Text Box 10"/>
          <p:cNvSpPr txBox="1">
            <a:spLocks noChangeArrowheads="1"/>
          </p:cNvSpPr>
          <p:nvPr/>
        </p:nvSpPr>
        <p:spPr bwMode="auto">
          <a:xfrm>
            <a:off x="4876800" y="31242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387083" name="AutoShape 11"/>
          <p:cNvSpPr>
            <a:spLocks noChangeArrowheads="1"/>
          </p:cNvSpPr>
          <p:nvPr/>
        </p:nvSpPr>
        <p:spPr bwMode="auto">
          <a:xfrm>
            <a:off x="4114800" y="4114800"/>
            <a:ext cx="4267200" cy="990600"/>
          </a:xfrm>
          <a:prstGeom prst="wedgeRoundRectCallout">
            <a:avLst>
              <a:gd name="adj1" fmla="val -27046"/>
              <a:gd name="adj2" fmla="val -9230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区切り記号 ( が来たので </a:t>
            </a:r>
            <a:r>
              <a:rPr lang="en-US" altLang="ja-JP" sz="2400"/>
              <a:t>“main”</a:t>
            </a:r>
            <a:r>
              <a:rPr lang="ja-JP" altLang="en-US" sz="2400"/>
              <a:t>で区切ると判別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7076"/>
                                        </p:tgtEl>
                                        <p:attrNameLst>
                                          <p:attrName>style.visibility</p:attrName>
                                        </p:attrNameLst>
                                      </p:cBhvr>
                                      <p:to>
                                        <p:strVal val="visible"/>
                                      </p:to>
                                    </p:set>
                                    <p:animEffect transition="in" filter="checkerboard(across)">
                                      <p:cBhvr>
                                        <p:cTn id="7" dur="500"/>
                                        <p:tgtEl>
                                          <p:spTgt spid="387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7077"/>
                                        </p:tgtEl>
                                        <p:attrNameLst>
                                          <p:attrName>style.visibility</p:attrName>
                                        </p:attrNameLst>
                                      </p:cBhvr>
                                      <p:to>
                                        <p:strVal val="visible"/>
                                      </p:to>
                                    </p:set>
                                    <p:animEffect transition="in" filter="checkerboard(across)">
                                      <p:cBhvr>
                                        <p:cTn id="12" dur="500"/>
                                        <p:tgtEl>
                                          <p:spTgt spid="3870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87078"/>
                                        </p:tgtEl>
                                        <p:attrNameLst>
                                          <p:attrName>style.visibility</p:attrName>
                                        </p:attrNameLst>
                                      </p:cBhvr>
                                      <p:to>
                                        <p:strVal val="visible"/>
                                      </p:to>
                                    </p:set>
                                    <p:anim calcmode="lin" valueType="num">
                                      <p:cBhvr additive="base">
                                        <p:cTn id="17" dur="500" fill="hold"/>
                                        <p:tgtEl>
                                          <p:spTgt spid="387078"/>
                                        </p:tgtEl>
                                        <p:attrNameLst>
                                          <p:attrName>ppt_x</p:attrName>
                                        </p:attrNameLst>
                                      </p:cBhvr>
                                      <p:tavLst>
                                        <p:tav tm="0">
                                          <p:val>
                                            <p:strVal val="1+#ppt_w/2"/>
                                          </p:val>
                                        </p:tav>
                                        <p:tav tm="100000">
                                          <p:val>
                                            <p:strVal val="#ppt_x"/>
                                          </p:val>
                                        </p:tav>
                                      </p:tavLst>
                                    </p:anim>
                                    <p:anim calcmode="lin" valueType="num">
                                      <p:cBhvr additive="base">
                                        <p:cTn id="18" dur="500" fill="hold"/>
                                        <p:tgtEl>
                                          <p:spTgt spid="387078"/>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87079"/>
                                        </p:tgtEl>
                                        <p:attrNameLst>
                                          <p:attrName>style.visibility</p:attrName>
                                        </p:attrNameLst>
                                      </p:cBhvr>
                                      <p:to>
                                        <p:strVal val="visible"/>
                                      </p:to>
                                    </p:set>
                                    <p:anim calcmode="lin" valueType="num">
                                      <p:cBhvr additive="base">
                                        <p:cTn id="23" dur="500" fill="hold"/>
                                        <p:tgtEl>
                                          <p:spTgt spid="387079"/>
                                        </p:tgtEl>
                                        <p:attrNameLst>
                                          <p:attrName>ppt_x</p:attrName>
                                        </p:attrNameLst>
                                      </p:cBhvr>
                                      <p:tavLst>
                                        <p:tav tm="0">
                                          <p:val>
                                            <p:strVal val="1+#ppt_w/2"/>
                                          </p:val>
                                        </p:tav>
                                        <p:tav tm="100000">
                                          <p:val>
                                            <p:strVal val="#ppt_x"/>
                                          </p:val>
                                        </p:tav>
                                      </p:tavLst>
                                    </p:anim>
                                    <p:anim calcmode="lin" valueType="num">
                                      <p:cBhvr additive="base">
                                        <p:cTn id="24" dur="500" fill="hold"/>
                                        <p:tgtEl>
                                          <p:spTgt spid="387079"/>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87080"/>
                                        </p:tgtEl>
                                        <p:attrNameLst>
                                          <p:attrName>style.visibility</p:attrName>
                                        </p:attrNameLst>
                                      </p:cBhvr>
                                      <p:to>
                                        <p:strVal val="visible"/>
                                      </p:to>
                                    </p:set>
                                    <p:anim calcmode="lin" valueType="num">
                                      <p:cBhvr additive="base">
                                        <p:cTn id="29" dur="500" fill="hold"/>
                                        <p:tgtEl>
                                          <p:spTgt spid="387080"/>
                                        </p:tgtEl>
                                        <p:attrNameLst>
                                          <p:attrName>ppt_x</p:attrName>
                                        </p:attrNameLst>
                                      </p:cBhvr>
                                      <p:tavLst>
                                        <p:tav tm="0">
                                          <p:val>
                                            <p:strVal val="1+#ppt_w/2"/>
                                          </p:val>
                                        </p:tav>
                                        <p:tav tm="100000">
                                          <p:val>
                                            <p:strVal val="#ppt_x"/>
                                          </p:val>
                                        </p:tav>
                                      </p:tavLst>
                                    </p:anim>
                                    <p:anim calcmode="lin" valueType="num">
                                      <p:cBhvr additive="base">
                                        <p:cTn id="30" dur="500" fill="hold"/>
                                        <p:tgtEl>
                                          <p:spTgt spid="387080"/>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87081"/>
                                        </p:tgtEl>
                                        <p:attrNameLst>
                                          <p:attrName>style.visibility</p:attrName>
                                        </p:attrNameLst>
                                      </p:cBhvr>
                                      <p:to>
                                        <p:strVal val="visible"/>
                                      </p:to>
                                    </p:set>
                                    <p:anim calcmode="lin" valueType="num">
                                      <p:cBhvr additive="base">
                                        <p:cTn id="35" dur="500" fill="hold"/>
                                        <p:tgtEl>
                                          <p:spTgt spid="387081"/>
                                        </p:tgtEl>
                                        <p:attrNameLst>
                                          <p:attrName>ppt_x</p:attrName>
                                        </p:attrNameLst>
                                      </p:cBhvr>
                                      <p:tavLst>
                                        <p:tav tm="0">
                                          <p:val>
                                            <p:strVal val="1+#ppt_w/2"/>
                                          </p:val>
                                        </p:tav>
                                        <p:tav tm="100000">
                                          <p:val>
                                            <p:strVal val="#ppt_x"/>
                                          </p:val>
                                        </p:tav>
                                      </p:tavLst>
                                    </p:anim>
                                    <p:anim calcmode="lin" valueType="num">
                                      <p:cBhvr additive="base">
                                        <p:cTn id="36" dur="500" fill="hold"/>
                                        <p:tgtEl>
                                          <p:spTgt spid="387081"/>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87082"/>
                                        </p:tgtEl>
                                        <p:attrNameLst>
                                          <p:attrName>style.visibility</p:attrName>
                                        </p:attrNameLst>
                                      </p:cBhvr>
                                      <p:to>
                                        <p:strVal val="visible"/>
                                      </p:to>
                                    </p:set>
                                    <p:anim calcmode="lin" valueType="num">
                                      <p:cBhvr additive="base">
                                        <p:cTn id="41" dur="500" fill="hold"/>
                                        <p:tgtEl>
                                          <p:spTgt spid="387082"/>
                                        </p:tgtEl>
                                        <p:attrNameLst>
                                          <p:attrName>ppt_x</p:attrName>
                                        </p:attrNameLst>
                                      </p:cBhvr>
                                      <p:tavLst>
                                        <p:tav tm="0">
                                          <p:val>
                                            <p:strVal val="1+#ppt_w/2"/>
                                          </p:val>
                                        </p:tav>
                                        <p:tav tm="100000">
                                          <p:val>
                                            <p:strVal val="#ppt_x"/>
                                          </p:val>
                                        </p:tav>
                                      </p:tavLst>
                                    </p:anim>
                                    <p:anim calcmode="lin" valueType="num">
                                      <p:cBhvr additive="base">
                                        <p:cTn id="42" dur="500" fill="hold"/>
                                        <p:tgtEl>
                                          <p:spTgt spid="387082"/>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87083"/>
                                        </p:tgtEl>
                                        <p:attrNameLst>
                                          <p:attrName>style.visibility</p:attrName>
                                        </p:attrNameLst>
                                      </p:cBhvr>
                                      <p:to>
                                        <p:strVal val="visible"/>
                                      </p:to>
                                    </p:set>
                                    <p:animEffect transition="in" filter="checkerboard(across)">
                                      <p:cBhvr>
                                        <p:cTn id="47" dur="500"/>
                                        <p:tgtEl>
                                          <p:spTgt spid="387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6" grpId="0" autoUpdateAnimBg="0"/>
      <p:bldP spid="387077" grpId="0" animBg="1" autoUpdateAnimBg="0"/>
      <p:bldP spid="387078" grpId="0" autoUpdateAnimBg="0"/>
      <p:bldP spid="387079" grpId="0" autoUpdateAnimBg="0"/>
      <p:bldP spid="387080" grpId="0" autoUpdateAnimBg="0"/>
      <p:bldP spid="387081" grpId="0" autoUpdateAnimBg="0"/>
      <p:bldP spid="387082" grpId="0" autoUpdateAnimBg="0"/>
      <p:bldP spid="387083"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単語への分割</a:t>
            </a:r>
          </a:p>
        </p:txBody>
      </p:sp>
      <p:sp>
        <p:nvSpPr>
          <p:cNvPr id="24579" name="Text Box 3"/>
          <p:cNvSpPr txBox="1">
            <a:spLocks noChangeArrowheads="1"/>
          </p:cNvSpPr>
          <p:nvPr/>
        </p:nvSpPr>
        <p:spPr bwMode="auto">
          <a:xfrm>
            <a:off x="1066800" y="1600200"/>
            <a:ext cx="2119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どう区切る？</a:t>
            </a:r>
          </a:p>
        </p:txBody>
      </p:sp>
      <p:sp>
        <p:nvSpPr>
          <p:cNvPr id="24580" name="Text Box 4"/>
          <p:cNvSpPr txBox="1">
            <a:spLocks noChangeArrowheads="1"/>
          </p:cNvSpPr>
          <p:nvPr/>
        </p:nvSpPr>
        <p:spPr bwMode="auto">
          <a:xfrm>
            <a:off x="1371600" y="2133600"/>
            <a:ext cx="1976438"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cs typeface="Times New Roman" panose="02020603050405020304" pitchFamily="18" charset="0"/>
              </a:rPr>
              <a:t>+++---===</a:t>
            </a:r>
          </a:p>
        </p:txBody>
      </p:sp>
      <p:sp>
        <p:nvSpPr>
          <p:cNvPr id="402437" name="Text Box 5"/>
          <p:cNvSpPr txBox="1">
            <a:spLocks noChangeArrowheads="1"/>
          </p:cNvSpPr>
          <p:nvPr/>
        </p:nvSpPr>
        <p:spPr bwMode="auto">
          <a:xfrm>
            <a:off x="1219200" y="5334000"/>
            <a:ext cx="3684588"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文字列 </a:t>
            </a:r>
            <a:r>
              <a:rPr lang="en-US" altLang="ja-JP" sz="2800" dirty="0"/>
              <a:t>“</a:t>
            </a:r>
            <a:r>
              <a:rPr lang="ja-JP" altLang="en-US" sz="2800" dirty="0"/>
              <a:t>++</a:t>
            </a:r>
            <a:r>
              <a:rPr lang="en-US" altLang="ja-JP" sz="2800" dirty="0"/>
              <a:t>”</a:t>
            </a:r>
            <a:r>
              <a:rPr lang="ja-JP" altLang="en-US" sz="2800" dirty="0"/>
              <a:t> は </a:t>
            </a:r>
            <a:r>
              <a:rPr lang="en-US" altLang="ja-JP" sz="2800" dirty="0"/>
              <a:t>INC？ </a:t>
            </a:r>
          </a:p>
          <a:p>
            <a:pPr eaLnBrk="1" hangingPunct="1">
              <a:spcBef>
                <a:spcPct val="0"/>
              </a:spcBef>
              <a:buClrTx/>
              <a:buSzTx/>
              <a:buFontTx/>
              <a:buNone/>
            </a:pPr>
            <a:r>
              <a:rPr lang="ja-JP" altLang="en-US" sz="2800" dirty="0"/>
              <a:t>それとも </a:t>
            </a:r>
            <a:r>
              <a:rPr lang="en-US" altLang="ja-JP" sz="2800" dirty="0"/>
              <a:t>ADD </a:t>
            </a:r>
            <a:r>
              <a:rPr lang="en-US" altLang="ja-JP" sz="2800" dirty="0" err="1"/>
              <a:t>ADD</a:t>
            </a:r>
            <a:r>
              <a:rPr lang="en-US" altLang="ja-JP" sz="2800" dirty="0"/>
              <a:t>？ </a:t>
            </a:r>
          </a:p>
        </p:txBody>
      </p:sp>
      <p:graphicFrame>
        <p:nvGraphicFramePr>
          <p:cNvPr id="402484" name="Group 52"/>
          <p:cNvGraphicFramePr>
            <a:graphicFrameLocks noGrp="1"/>
          </p:cNvGraphicFramePr>
          <p:nvPr/>
        </p:nvGraphicFramePr>
        <p:xfrm>
          <a:off x="5486400" y="838200"/>
          <a:ext cx="3048000" cy="4649791"/>
        </p:xfrm>
        <a:graphic>
          <a:graphicData uri="http://schemas.openxmlformats.org/drawingml/2006/table">
            <a:tbl>
              <a:tblPr/>
              <a:tblGrid>
                <a:gridCol w="762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41598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EQUAL</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SUB</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ASSIGNADD</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ASSIGNSUB</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570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INC</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570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DEC</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02485" name="Text Box 53"/>
          <p:cNvSpPr txBox="1">
            <a:spLocks noChangeArrowheads="1"/>
          </p:cNvSpPr>
          <p:nvPr/>
        </p:nvSpPr>
        <p:spPr bwMode="auto">
          <a:xfrm>
            <a:off x="1371600" y="2895600"/>
            <a:ext cx="361699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cs typeface="Times New Roman" panose="02020603050405020304" pitchFamily="18" charset="0"/>
              </a:rPr>
              <a:t>+  +  +  -  -  -  =  =  =</a:t>
            </a:r>
          </a:p>
        </p:txBody>
      </p:sp>
      <p:sp>
        <p:nvSpPr>
          <p:cNvPr id="402486" name="Text Box 54"/>
          <p:cNvSpPr txBox="1">
            <a:spLocks noChangeArrowheads="1"/>
          </p:cNvSpPr>
          <p:nvPr/>
        </p:nvSpPr>
        <p:spPr bwMode="auto">
          <a:xfrm>
            <a:off x="1371600" y="3429000"/>
            <a:ext cx="300144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cs typeface="Times New Roman" panose="02020603050405020304" pitchFamily="18" charset="0"/>
              </a:rPr>
              <a:t>++  +  --  -  ==  =</a:t>
            </a:r>
          </a:p>
        </p:txBody>
      </p:sp>
      <p:sp>
        <p:nvSpPr>
          <p:cNvPr id="402487" name="Text Box 55"/>
          <p:cNvSpPr txBox="1">
            <a:spLocks noChangeArrowheads="1"/>
          </p:cNvSpPr>
          <p:nvPr/>
        </p:nvSpPr>
        <p:spPr bwMode="auto">
          <a:xfrm>
            <a:off x="1371600" y="3962400"/>
            <a:ext cx="300144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cs typeface="Times New Roman" panose="02020603050405020304" pitchFamily="18" charset="0"/>
              </a:rPr>
              <a:t>+  ++  -  --  =  ==</a:t>
            </a:r>
          </a:p>
        </p:txBody>
      </p:sp>
      <p:sp>
        <p:nvSpPr>
          <p:cNvPr id="402488" name="Text Box 56"/>
          <p:cNvSpPr txBox="1">
            <a:spLocks noChangeArrowheads="1"/>
          </p:cNvSpPr>
          <p:nvPr/>
        </p:nvSpPr>
        <p:spPr bwMode="auto">
          <a:xfrm>
            <a:off x="1371600" y="4495800"/>
            <a:ext cx="279625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cs typeface="Times New Roman" panose="02020603050405020304" pitchFamily="18" charset="0"/>
              </a:rPr>
              <a:t>++  +  --  -=  ==</a:t>
            </a:r>
          </a:p>
        </p:txBody>
      </p:sp>
      <p:sp>
        <p:nvSpPr>
          <p:cNvPr id="402489" name="Text Box 57"/>
          <p:cNvSpPr txBox="1">
            <a:spLocks noChangeArrowheads="1"/>
          </p:cNvSpPr>
          <p:nvPr/>
        </p:nvSpPr>
        <p:spPr bwMode="auto">
          <a:xfrm>
            <a:off x="5638800" y="5943600"/>
            <a:ext cx="26352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最長一致で判断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2485"/>
                                        </p:tgtEl>
                                        <p:attrNameLst>
                                          <p:attrName>style.visibility</p:attrName>
                                        </p:attrNameLst>
                                      </p:cBhvr>
                                      <p:to>
                                        <p:strVal val="visible"/>
                                      </p:to>
                                    </p:set>
                                    <p:animEffect transition="in" filter="checkerboard(across)">
                                      <p:cBhvr>
                                        <p:cTn id="7" dur="500"/>
                                        <p:tgtEl>
                                          <p:spTgt spid="402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2486"/>
                                        </p:tgtEl>
                                        <p:attrNameLst>
                                          <p:attrName>style.visibility</p:attrName>
                                        </p:attrNameLst>
                                      </p:cBhvr>
                                      <p:to>
                                        <p:strVal val="visible"/>
                                      </p:to>
                                    </p:set>
                                    <p:animEffect transition="in" filter="checkerboard(across)">
                                      <p:cBhvr>
                                        <p:cTn id="12" dur="500"/>
                                        <p:tgtEl>
                                          <p:spTgt spid="4024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2487"/>
                                        </p:tgtEl>
                                        <p:attrNameLst>
                                          <p:attrName>style.visibility</p:attrName>
                                        </p:attrNameLst>
                                      </p:cBhvr>
                                      <p:to>
                                        <p:strVal val="visible"/>
                                      </p:to>
                                    </p:set>
                                    <p:animEffect transition="in" filter="checkerboard(across)">
                                      <p:cBhvr>
                                        <p:cTn id="17" dur="500"/>
                                        <p:tgtEl>
                                          <p:spTgt spid="4024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02488"/>
                                        </p:tgtEl>
                                        <p:attrNameLst>
                                          <p:attrName>style.visibility</p:attrName>
                                        </p:attrNameLst>
                                      </p:cBhvr>
                                      <p:to>
                                        <p:strVal val="visible"/>
                                      </p:to>
                                    </p:set>
                                    <p:animEffect transition="in" filter="checkerboard(across)">
                                      <p:cBhvr>
                                        <p:cTn id="22" dur="500"/>
                                        <p:tgtEl>
                                          <p:spTgt spid="4024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02437"/>
                                        </p:tgtEl>
                                        <p:attrNameLst>
                                          <p:attrName>style.visibility</p:attrName>
                                        </p:attrNameLst>
                                      </p:cBhvr>
                                      <p:to>
                                        <p:strVal val="visible"/>
                                      </p:to>
                                    </p:set>
                                    <p:animEffect transition="in" filter="checkerboard(across)">
                                      <p:cBhvr>
                                        <p:cTn id="27" dur="500"/>
                                        <p:tgtEl>
                                          <p:spTgt spid="4024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02489"/>
                                        </p:tgtEl>
                                        <p:attrNameLst>
                                          <p:attrName>style.visibility</p:attrName>
                                        </p:attrNameLst>
                                      </p:cBhvr>
                                      <p:to>
                                        <p:strVal val="visible"/>
                                      </p:to>
                                    </p:set>
                                    <p:anim calcmode="lin" valueType="num">
                                      <p:cBhvr additive="base">
                                        <p:cTn id="32" dur="500" fill="hold"/>
                                        <p:tgtEl>
                                          <p:spTgt spid="402489"/>
                                        </p:tgtEl>
                                        <p:attrNameLst>
                                          <p:attrName>ppt_x</p:attrName>
                                        </p:attrNameLst>
                                      </p:cBhvr>
                                      <p:tavLst>
                                        <p:tav tm="0">
                                          <p:val>
                                            <p:strVal val="#ppt_x"/>
                                          </p:val>
                                        </p:tav>
                                        <p:tav tm="100000">
                                          <p:val>
                                            <p:strVal val="#ppt_x"/>
                                          </p:val>
                                        </p:tav>
                                      </p:tavLst>
                                    </p:anim>
                                    <p:anim calcmode="lin" valueType="num">
                                      <p:cBhvr additive="base">
                                        <p:cTn id="33" dur="500" fill="hold"/>
                                        <p:tgtEl>
                                          <p:spTgt spid="4024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7" grpId="0" autoUpdateAnimBg="0"/>
      <p:bldP spid="402485" grpId="0" autoUpdateAnimBg="0"/>
      <p:bldP spid="402486" grpId="0" autoUpdateAnimBg="0"/>
      <p:bldP spid="402487" grpId="0" autoUpdateAnimBg="0"/>
      <p:bldP spid="402488" grpId="0" autoUpdateAnimBg="0"/>
      <p:bldP spid="40248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最長一致</a:t>
            </a:r>
            <a:r>
              <a:rPr lang="ja-JP" altLang="en-US" sz="4000">
                <a:effectLst/>
              </a:rPr>
              <a:t>(</a:t>
            </a:r>
            <a:r>
              <a:rPr lang="en-US" altLang="ja-JP" sz="4000">
                <a:effectLst/>
              </a:rPr>
              <a:t>longest matching)</a:t>
            </a:r>
            <a:endParaRPr lang="ja-JP" altLang="en-US">
              <a:effectLst/>
            </a:endParaRPr>
          </a:p>
        </p:txBody>
      </p:sp>
      <p:sp>
        <p:nvSpPr>
          <p:cNvPr id="25603" name="Rectangle 3"/>
          <p:cNvSpPr>
            <a:spLocks noGrp="1" noChangeArrowheads="1"/>
          </p:cNvSpPr>
          <p:nvPr>
            <p:ph type="body" idx="1"/>
          </p:nvPr>
        </p:nvSpPr>
        <p:spPr>
          <a:xfrm>
            <a:off x="1066800" y="1981200"/>
            <a:ext cx="7543800" cy="190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最長一致</a:t>
            </a:r>
          </a:p>
          <a:p>
            <a:pPr lvl="1"/>
            <a:r>
              <a:rPr lang="ja-JP" altLang="en-US">
                <a:effectLst/>
              </a:rPr>
              <a:t>複数の字句の可能性がある</a:t>
            </a:r>
          </a:p>
          <a:p>
            <a:pPr lvl="1">
              <a:buFontTx/>
              <a:buNone/>
            </a:pPr>
            <a:r>
              <a:rPr lang="ja-JP" altLang="en-US">
                <a:effectLst/>
              </a:rPr>
              <a:t>⇒そのうち最長の字句であると認識</a:t>
            </a:r>
          </a:p>
        </p:txBody>
      </p:sp>
      <p:sp>
        <p:nvSpPr>
          <p:cNvPr id="186372" name="Text Box 4"/>
          <p:cNvSpPr txBox="1">
            <a:spLocks noChangeArrowheads="1"/>
          </p:cNvSpPr>
          <p:nvPr/>
        </p:nvSpPr>
        <p:spPr bwMode="auto">
          <a:xfrm>
            <a:off x="1752600" y="3657600"/>
            <a:ext cx="2974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きょうとふきょうとし</a:t>
            </a:r>
          </a:p>
        </p:txBody>
      </p:sp>
      <p:grpSp>
        <p:nvGrpSpPr>
          <p:cNvPr id="186381" name="Group 13"/>
          <p:cNvGrpSpPr>
            <a:grpSpLocks/>
          </p:cNvGrpSpPr>
          <p:nvPr/>
        </p:nvGrpSpPr>
        <p:grpSpPr bwMode="auto">
          <a:xfrm>
            <a:off x="1752600" y="4243391"/>
            <a:ext cx="6332538" cy="542926"/>
            <a:chOff x="1104" y="2769"/>
            <a:chExt cx="3989" cy="342"/>
          </a:xfrm>
        </p:grpSpPr>
        <p:sp>
          <p:nvSpPr>
            <p:cNvPr id="25613" name="Text Box 5"/>
            <p:cNvSpPr txBox="1">
              <a:spLocks noChangeArrowheads="1"/>
            </p:cNvSpPr>
            <p:nvPr/>
          </p:nvSpPr>
          <p:spPr bwMode="auto">
            <a:xfrm>
              <a:off x="1104" y="2784"/>
              <a:ext cx="204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u="sng"/>
                <a:t>きょうとふ</a:t>
              </a:r>
              <a:r>
                <a:rPr lang="ja-JP" altLang="en-US" sz="2800"/>
                <a:t> : きょうとし</a:t>
              </a:r>
            </a:p>
          </p:txBody>
        </p:sp>
        <p:sp>
          <p:nvSpPr>
            <p:cNvPr id="25614" name="Text Box 10"/>
            <p:cNvSpPr txBox="1">
              <a:spLocks noChangeArrowheads="1"/>
            </p:cNvSpPr>
            <p:nvPr/>
          </p:nvSpPr>
          <p:spPr bwMode="auto">
            <a:xfrm>
              <a:off x="3461" y="2769"/>
              <a:ext cx="16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京都府 : 京都市</a:t>
              </a:r>
            </a:p>
          </p:txBody>
        </p:sp>
      </p:grpSp>
      <p:grpSp>
        <p:nvGrpSpPr>
          <p:cNvPr id="186382" name="Group 14"/>
          <p:cNvGrpSpPr>
            <a:grpSpLocks/>
          </p:cNvGrpSpPr>
          <p:nvPr/>
        </p:nvGrpSpPr>
        <p:grpSpPr bwMode="auto">
          <a:xfrm>
            <a:off x="1752600" y="4800600"/>
            <a:ext cx="6608763" cy="519113"/>
            <a:chOff x="1104" y="3168"/>
            <a:chExt cx="4163" cy="327"/>
          </a:xfrm>
        </p:grpSpPr>
        <p:sp>
          <p:nvSpPr>
            <p:cNvPr id="25611" name="Text Box 6"/>
            <p:cNvSpPr txBox="1">
              <a:spLocks noChangeArrowheads="1"/>
            </p:cNvSpPr>
            <p:nvPr/>
          </p:nvSpPr>
          <p:spPr bwMode="auto">
            <a:xfrm>
              <a:off x="1104" y="3168"/>
              <a:ext cx="222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u="sng"/>
                <a:t>きょうと</a:t>
              </a:r>
              <a:r>
                <a:rPr lang="ja-JP" altLang="en-US" sz="2800"/>
                <a:t> : ふきょう : とし</a:t>
              </a:r>
            </a:p>
          </p:txBody>
        </p:sp>
        <p:sp>
          <p:nvSpPr>
            <p:cNvPr id="25612" name="Text Box 11"/>
            <p:cNvSpPr txBox="1">
              <a:spLocks noChangeArrowheads="1"/>
            </p:cNvSpPr>
            <p:nvPr/>
          </p:nvSpPr>
          <p:spPr bwMode="auto">
            <a:xfrm>
              <a:off x="3461" y="3168"/>
              <a:ext cx="180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京都 : 不況 : 都市</a:t>
              </a:r>
              <a:endParaRPr lang="en-US" altLang="ja-JP" sz="2800" dirty="0"/>
            </a:p>
          </p:txBody>
        </p:sp>
      </p:grpSp>
      <p:grpSp>
        <p:nvGrpSpPr>
          <p:cNvPr id="186383" name="Group 15"/>
          <p:cNvGrpSpPr>
            <a:grpSpLocks/>
          </p:cNvGrpSpPr>
          <p:nvPr/>
        </p:nvGrpSpPr>
        <p:grpSpPr bwMode="auto">
          <a:xfrm>
            <a:off x="1752600" y="5334000"/>
            <a:ext cx="7189789" cy="525463"/>
            <a:chOff x="1104" y="3552"/>
            <a:chExt cx="4529" cy="331"/>
          </a:xfrm>
        </p:grpSpPr>
        <p:sp>
          <p:nvSpPr>
            <p:cNvPr id="25609" name="Text Box 7"/>
            <p:cNvSpPr txBox="1">
              <a:spLocks noChangeArrowheads="1"/>
            </p:cNvSpPr>
            <p:nvPr/>
          </p:nvSpPr>
          <p:spPr bwMode="auto">
            <a:xfrm>
              <a:off x="1104" y="3552"/>
              <a:ext cx="2419"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u="sng" dirty="0"/>
                <a:t>きょう</a:t>
              </a:r>
              <a:r>
                <a:rPr lang="ja-JP" altLang="en-US" sz="2800" dirty="0"/>
                <a:t> : とふ : きょ </a:t>
              </a:r>
              <a:r>
                <a:rPr lang="en-US" altLang="ja-JP" sz="2800" dirty="0"/>
                <a:t>: </a:t>
              </a:r>
              <a:r>
                <a:rPr lang="ja-JP" altLang="en-US" sz="2800" dirty="0"/>
                <a:t>うとし</a:t>
              </a:r>
            </a:p>
          </p:txBody>
        </p:sp>
        <p:sp>
          <p:nvSpPr>
            <p:cNvPr id="25610" name="Text Box 12"/>
            <p:cNvSpPr txBox="1">
              <a:spLocks noChangeArrowheads="1"/>
            </p:cNvSpPr>
            <p:nvPr/>
          </p:nvSpPr>
          <p:spPr bwMode="auto">
            <a:xfrm>
              <a:off x="3461" y="3552"/>
              <a:ext cx="2172"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今日 : 塗布 : 虚 </a:t>
              </a:r>
              <a:r>
                <a:rPr lang="en-US" altLang="ja-JP" sz="2800" dirty="0"/>
                <a:t>:</a:t>
              </a:r>
              <a:r>
                <a:rPr lang="ja-JP" altLang="en-US" sz="2800" dirty="0"/>
                <a:t> 疎し</a:t>
              </a:r>
              <a:endParaRPr lang="en-US" altLang="ja-JP" sz="2800" dirty="0"/>
            </a:p>
          </p:txBody>
        </p:sp>
      </p:grpSp>
      <p:sp>
        <p:nvSpPr>
          <p:cNvPr id="186384" name="Text Box 16"/>
          <p:cNvSpPr txBox="1">
            <a:spLocks noChangeArrowheads="1"/>
          </p:cNvSpPr>
          <p:nvPr/>
        </p:nvSpPr>
        <p:spPr bwMode="auto">
          <a:xfrm>
            <a:off x="1752600" y="6019800"/>
            <a:ext cx="411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最長の “きょうとふ”と認識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animEffect transition="in" filter="checkerboard(across)">
                                      <p:cBhvr>
                                        <p:cTn id="7" dur="500"/>
                                        <p:tgtEl>
                                          <p:spTgt spid="186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86381"/>
                                        </p:tgtEl>
                                        <p:attrNameLst>
                                          <p:attrName>style.visibility</p:attrName>
                                        </p:attrNameLst>
                                      </p:cBhvr>
                                      <p:to>
                                        <p:strVal val="visible"/>
                                      </p:to>
                                    </p:set>
                                    <p:anim calcmode="lin" valueType="num">
                                      <p:cBhvr additive="base">
                                        <p:cTn id="12" dur="500" fill="hold"/>
                                        <p:tgtEl>
                                          <p:spTgt spid="186381"/>
                                        </p:tgtEl>
                                        <p:attrNameLst>
                                          <p:attrName>ppt_x</p:attrName>
                                        </p:attrNameLst>
                                      </p:cBhvr>
                                      <p:tavLst>
                                        <p:tav tm="0">
                                          <p:val>
                                            <p:strVal val="#ppt_x"/>
                                          </p:val>
                                        </p:tav>
                                        <p:tav tm="100000">
                                          <p:val>
                                            <p:strVal val="#ppt_x"/>
                                          </p:val>
                                        </p:tav>
                                      </p:tavLst>
                                    </p:anim>
                                    <p:anim calcmode="lin" valueType="num">
                                      <p:cBhvr additive="base">
                                        <p:cTn id="13" dur="500" fill="hold"/>
                                        <p:tgtEl>
                                          <p:spTgt spid="18638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86382"/>
                                        </p:tgtEl>
                                        <p:attrNameLst>
                                          <p:attrName>style.visibility</p:attrName>
                                        </p:attrNameLst>
                                      </p:cBhvr>
                                      <p:to>
                                        <p:strVal val="visible"/>
                                      </p:to>
                                    </p:set>
                                    <p:anim calcmode="lin" valueType="num">
                                      <p:cBhvr additive="base">
                                        <p:cTn id="18" dur="500" fill="hold"/>
                                        <p:tgtEl>
                                          <p:spTgt spid="186382"/>
                                        </p:tgtEl>
                                        <p:attrNameLst>
                                          <p:attrName>ppt_x</p:attrName>
                                        </p:attrNameLst>
                                      </p:cBhvr>
                                      <p:tavLst>
                                        <p:tav tm="0">
                                          <p:val>
                                            <p:strVal val="#ppt_x"/>
                                          </p:val>
                                        </p:tav>
                                        <p:tav tm="100000">
                                          <p:val>
                                            <p:strVal val="#ppt_x"/>
                                          </p:val>
                                        </p:tav>
                                      </p:tavLst>
                                    </p:anim>
                                    <p:anim calcmode="lin" valueType="num">
                                      <p:cBhvr additive="base">
                                        <p:cTn id="19" dur="500" fill="hold"/>
                                        <p:tgtEl>
                                          <p:spTgt spid="18638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86383"/>
                                        </p:tgtEl>
                                        <p:attrNameLst>
                                          <p:attrName>style.visibility</p:attrName>
                                        </p:attrNameLst>
                                      </p:cBhvr>
                                      <p:to>
                                        <p:strVal val="visible"/>
                                      </p:to>
                                    </p:set>
                                    <p:anim calcmode="lin" valueType="num">
                                      <p:cBhvr additive="base">
                                        <p:cTn id="24" dur="500" fill="hold"/>
                                        <p:tgtEl>
                                          <p:spTgt spid="186383"/>
                                        </p:tgtEl>
                                        <p:attrNameLst>
                                          <p:attrName>ppt_x</p:attrName>
                                        </p:attrNameLst>
                                      </p:cBhvr>
                                      <p:tavLst>
                                        <p:tav tm="0">
                                          <p:val>
                                            <p:strVal val="#ppt_x"/>
                                          </p:val>
                                        </p:tav>
                                        <p:tav tm="100000">
                                          <p:val>
                                            <p:strVal val="#ppt_x"/>
                                          </p:val>
                                        </p:tav>
                                      </p:tavLst>
                                    </p:anim>
                                    <p:anim calcmode="lin" valueType="num">
                                      <p:cBhvr additive="base">
                                        <p:cTn id="25" dur="500" fill="hold"/>
                                        <p:tgtEl>
                                          <p:spTgt spid="186383"/>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86384"/>
                                        </p:tgtEl>
                                        <p:attrNameLst>
                                          <p:attrName>style.visibility</p:attrName>
                                        </p:attrNameLst>
                                      </p:cBhvr>
                                      <p:to>
                                        <p:strVal val="visible"/>
                                      </p:to>
                                    </p:set>
                                    <p:animEffect transition="in" filter="checkerboard(across)">
                                      <p:cBhvr>
                                        <p:cTn id="30" dur="500"/>
                                        <p:tgtEl>
                                          <p:spTgt spid="186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autoUpdateAnimBg="0"/>
      <p:bldP spid="18638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最長一致</a:t>
            </a:r>
          </a:p>
        </p:txBody>
      </p:sp>
      <p:sp>
        <p:nvSpPr>
          <p:cNvPr id="26627" name="Text Box 4"/>
          <p:cNvSpPr txBox="1">
            <a:spLocks noChangeArrowheads="1"/>
          </p:cNvSpPr>
          <p:nvPr/>
        </p:nvSpPr>
        <p:spPr bwMode="auto">
          <a:xfrm>
            <a:off x="1295400" y="1828800"/>
            <a:ext cx="6813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とうきょうとっきょきょかきょくきょかきょくちょう</a:t>
            </a:r>
          </a:p>
        </p:txBody>
      </p:sp>
      <p:grpSp>
        <p:nvGrpSpPr>
          <p:cNvPr id="187405" name="Group 13"/>
          <p:cNvGrpSpPr>
            <a:grpSpLocks/>
          </p:cNvGrpSpPr>
          <p:nvPr/>
        </p:nvGrpSpPr>
        <p:grpSpPr bwMode="auto">
          <a:xfrm>
            <a:off x="1295400" y="2590800"/>
            <a:ext cx="6921500" cy="976313"/>
            <a:chOff x="816" y="1776"/>
            <a:chExt cx="4360" cy="615"/>
          </a:xfrm>
        </p:grpSpPr>
        <p:sp>
          <p:nvSpPr>
            <p:cNvPr id="26634" name="Text Box 6"/>
            <p:cNvSpPr txBox="1">
              <a:spLocks noChangeArrowheads="1"/>
            </p:cNvSpPr>
            <p:nvPr/>
          </p:nvSpPr>
          <p:spPr bwMode="auto">
            <a:xfrm>
              <a:off x="816" y="1776"/>
              <a:ext cx="31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u="sng"/>
                <a:t>とうきょうと</a:t>
              </a:r>
              <a:r>
                <a:rPr lang="ja-JP" altLang="en-US" sz="2800"/>
                <a:t> : っきょきょかきょく～</a:t>
              </a:r>
              <a:endParaRPr lang="en-US" altLang="ja-JP" sz="2800"/>
            </a:p>
          </p:txBody>
        </p:sp>
        <p:sp>
          <p:nvSpPr>
            <p:cNvPr id="26635" name="Text Box 9"/>
            <p:cNvSpPr txBox="1">
              <a:spLocks noChangeArrowheads="1"/>
            </p:cNvSpPr>
            <p:nvPr/>
          </p:nvSpPr>
          <p:spPr bwMode="auto">
            <a:xfrm>
              <a:off x="2400" y="2064"/>
              <a:ext cx="277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東京都 : っきょきょかきょく～</a:t>
              </a:r>
              <a:endParaRPr lang="en-US" altLang="ja-JP" sz="2800"/>
            </a:p>
          </p:txBody>
        </p:sp>
      </p:grpSp>
      <p:grpSp>
        <p:nvGrpSpPr>
          <p:cNvPr id="187406" name="Group 14"/>
          <p:cNvGrpSpPr>
            <a:grpSpLocks/>
          </p:cNvGrpSpPr>
          <p:nvPr/>
        </p:nvGrpSpPr>
        <p:grpSpPr bwMode="auto">
          <a:xfrm>
            <a:off x="1295400" y="3581400"/>
            <a:ext cx="7435850" cy="1052513"/>
            <a:chOff x="816" y="2400"/>
            <a:chExt cx="4684" cy="663"/>
          </a:xfrm>
        </p:grpSpPr>
        <p:sp>
          <p:nvSpPr>
            <p:cNvPr id="26632" name="Text Box 8"/>
            <p:cNvSpPr txBox="1">
              <a:spLocks noChangeArrowheads="1"/>
            </p:cNvSpPr>
            <p:nvPr/>
          </p:nvSpPr>
          <p:spPr bwMode="auto">
            <a:xfrm>
              <a:off x="816" y="2400"/>
              <a:ext cx="31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u="sng"/>
                <a:t>とうきょう</a:t>
              </a:r>
              <a:r>
                <a:rPr lang="ja-JP" altLang="en-US" sz="2800"/>
                <a:t> : とっきょきょかきょく～</a:t>
              </a:r>
              <a:endParaRPr lang="en-US" altLang="ja-JP" sz="2800"/>
            </a:p>
          </p:txBody>
        </p:sp>
        <p:sp>
          <p:nvSpPr>
            <p:cNvPr id="26633" name="Text Box 10"/>
            <p:cNvSpPr txBox="1">
              <a:spLocks noChangeArrowheads="1"/>
            </p:cNvSpPr>
            <p:nvPr/>
          </p:nvSpPr>
          <p:spPr bwMode="auto">
            <a:xfrm>
              <a:off x="2400" y="2736"/>
              <a:ext cx="31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東京 : 特許 : 許可局 : 許可局長</a:t>
              </a:r>
            </a:p>
          </p:txBody>
        </p:sp>
      </p:grpSp>
      <p:sp>
        <p:nvSpPr>
          <p:cNvPr id="187403" name="Text Box 11"/>
          <p:cNvSpPr txBox="1">
            <a:spLocks noChangeArrowheads="1"/>
          </p:cNvSpPr>
          <p:nvPr/>
        </p:nvSpPr>
        <p:spPr bwMode="auto">
          <a:xfrm>
            <a:off x="1295400" y="5029200"/>
            <a:ext cx="6615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自然言語は最長一致では解決できない場合もある</a:t>
            </a:r>
          </a:p>
        </p:txBody>
      </p:sp>
      <p:sp>
        <p:nvSpPr>
          <p:cNvPr id="187407" name="Text Box 15"/>
          <p:cNvSpPr txBox="1">
            <a:spLocks noChangeArrowheads="1"/>
          </p:cNvSpPr>
          <p:nvPr/>
        </p:nvSpPr>
        <p:spPr bwMode="auto">
          <a:xfrm>
            <a:off x="1295400" y="5638800"/>
            <a:ext cx="6010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計算機言語は基本的に最長一致で</a:t>
            </a:r>
            <a:r>
              <a:rPr lang="en-US" altLang="ja-JP" sz="2800"/>
              <a:t>O</a:t>
            </a:r>
            <a:r>
              <a:rPr lang="en-US" altLang="ja-JP"/>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7405"/>
                                        </p:tgtEl>
                                        <p:attrNameLst>
                                          <p:attrName>style.visibility</p:attrName>
                                        </p:attrNameLst>
                                      </p:cBhvr>
                                      <p:to>
                                        <p:strVal val="visible"/>
                                      </p:to>
                                    </p:set>
                                    <p:anim calcmode="lin" valueType="num">
                                      <p:cBhvr additive="base">
                                        <p:cTn id="7" dur="500" fill="hold"/>
                                        <p:tgtEl>
                                          <p:spTgt spid="187405"/>
                                        </p:tgtEl>
                                        <p:attrNameLst>
                                          <p:attrName>ppt_x</p:attrName>
                                        </p:attrNameLst>
                                      </p:cBhvr>
                                      <p:tavLst>
                                        <p:tav tm="0">
                                          <p:val>
                                            <p:strVal val="#ppt_x"/>
                                          </p:val>
                                        </p:tav>
                                        <p:tav tm="100000">
                                          <p:val>
                                            <p:strVal val="#ppt_x"/>
                                          </p:val>
                                        </p:tav>
                                      </p:tavLst>
                                    </p:anim>
                                    <p:anim calcmode="lin" valueType="num">
                                      <p:cBhvr additive="base">
                                        <p:cTn id="8" dur="500" fill="hold"/>
                                        <p:tgtEl>
                                          <p:spTgt spid="18740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7406"/>
                                        </p:tgtEl>
                                        <p:attrNameLst>
                                          <p:attrName>style.visibility</p:attrName>
                                        </p:attrNameLst>
                                      </p:cBhvr>
                                      <p:to>
                                        <p:strVal val="visible"/>
                                      </p:to>
                                    </p:set>
                                    <p:anim calcmode="lin" valueType="num">
                                      <p:cBhvr additive="base">
                                        <p:cTn id="13" dur="500" fill="hold"/>
                                        <p:tgtEl>
                                          <p:spTgt spid="187406"/>
                                        </p:tgtEl>
                                        <p:attrNameLst>
                                          <p:attrName>ppt_x</p:attrName>
                                        </p:attrNameLst>
                                      </p:cBhvr>
                                      <p:tavLst>
                                        <p:tav tm="0">
                                          <p:val>
                                            <p:strVal val="#ppt_x"/>
                                          </p:val>
                                        </p:tav>
                                        <p:tav tm="100000">
                                          <p:val>
                                            <p:strVal val="#ppt_x"/>
                                          </p:val>
                                        </p:tav>
                                      </p:tavLst>
                                    </p:anim>
                                    <p:anim calcmode="lin" valueType="num">
                                      <p:cBhvr additive="base">
                                        <p:cTn id="14" dur="500" fill="hold"/>
                                        <p:tgtEl>
                                          <p:spTgt spid="18740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87403"/>
                                        </p:tgtEl>
                                        <p:attrNameLst>
                                          <p:attrName>style.visibility</p:attrName>
                                        </p:attrNameLst>
                                      </p:cBhvr>
                                      <p:to>
                                        <p:strVal val="visible"/>
                                      </p:to>
                                    </p:set>
                                    <p:animEffect transition="in" filter="checkerboard(across)">
                                      <p:cBhvr>
                                        <p:cTn id="19" dur="500"/>
                                        <p:tgtEl>
                                          <p:spTgt spid="18740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87407"/>
                                        </p:tgtEl>
                                        <p:attrNameLst>
                                          <p:attrName>style.visibility</p:attrName>
                                        </p:attrNameLst>
                                      </p:cBhvr>
                                      <p:to>
                                        <p:strVal val="visible"/>
                                      </p:to>
                                    </p:set>
                                    <p:animEffect transition="in" filter="checkerboard(across)">
                                      <p:cBhvr>
                                        <p:cTn id="24" dur="500"/>
                                        <p:tgtEl>
                                          <p:spTgt spid="187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03" grpId="0" autoUpdateAnimBg="0"/>
      <p:bldP spid="18740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最長一致</a:t>
            </a:r>
          </a:p>
        </p:txBody>
      </p:sp>
      <p:sp>
        <p:nvSpPr>
          <p:cNvPr id="27651" name="Text Box 3"/>
          <p:cNvSpPr txBox="1">
            <a:spLocks noChangeArrowheads="1"/>
          </p:cNvSpPr>
          <p:nvPr/>
        </p:nvSpPr>
        <p:spPr bwMode="auto">
          <a:xfrm>
            <a:off x="1371600" y="1905000"/>
            <a:ext cx="1976438"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aphicFrame>
        <p:nvGraphicFramePr>
          <p:cNvPr id="404484" name="Group 4"/>
          <p:cNvGraphicFramePr>
            <a:graphicFrameLocks noGrp="1"/>
          </p:cNvGraphicFramePr>
          <p:nvPr/>
        </p:nvGraphicFramePr>
        <p:xfrm>
          <a:off x="5486400" y="838200"/>
          <a:ext cx="3048000" cy="4649791"/>
        </p:xfrm>
        <a:graphic>
          <a:graphicData uri="http://schemas.openxmlformats.org/drawingml/2006/table">
            <a:tbl>
              <a:tblPr/>
              <a:tblGrid>
                <a:gridCol w="762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41598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EQUAL</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SUB</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ASSIGNADD</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9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ASSIGNSUB</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570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INC</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570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7" marB="468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DEC</a:t>
                      </a:r>
                    </a:p>
                  </a:txBody>
                  <a:tcPr marL="90000" marR="90000" marT="46807" marB="468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pSp>
        <p:nvGrpSpPr>
          <p:cNvPr id="404518" name="Group 38"/>
          <p:cNvGrpSpPr>
            <a:grpSpLocks/>
          </p:cNvGrpSpPr>
          <p:nvPr/>
        </p:nvGrpSpPr>
        <p:grpSpPr bwMode="auto">
          <a:xfrm>
            <a:off x="1447800" y="2743200"/>
            <a:ext cx="3473450" cy="533400"/>
            <a:chOff x="912" y="1728"/>
            <a:chExt cx="2188" cy="336"/>
          </a:xfrm>
        </p:grpSpPr>
        <p:sp>
          <p:nvSpPr>
            <p:cNvPr id="27690" name="Line 36"/>
            <p:cNvSpPr>
              <a:spLocks noChangeShapeType="1"/>
            </p:cNvSpPr>
            <p:nvPr/>
          </p:nvSpPr>
          <p:spPr bwMode="auto">
            <a:xfrm>
              <a:off x="912" y="1728"/>
              <a:ext cx="1056" cy="0"/>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7691" name="Text Box 37"/>
            <p:cNvSpPr txBox="1">
              <a:spLocks noChangeArrowheads="1"/>
            </p:cNvSpPr>
            <p:nvPr/>
          </p:nvSpPr>
          <p:spPr bwMode="auto">
            <a:xfrm>
              <a:off x="912" y="1776"/>
              <a:ext cx="21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左から順に一致をチェック</a:t>
              </a:r>
            </a:p>
          </p:txBody>
        </p:sp>
      </p:grpSp>
      <p:sp>
        <p:nvSpPr>
          <p:cNvPr id="404519" name="Text Box 39"/>
          <p:cNvSpPr txBox="1">
            <a:spLocks noChangeArrowheads="1"/>
          </p:cNvSpPr>
          <p:nvPr/>
        </p:nvSpPr>
        <p:spPr bwMode="auto">
          <a:xfrm>
            <a:off x="1447800" y="3733800"/>
            <a:ext cx="638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404520" name="Text Box 40"/>
          <p:cNvSpPr txBox="1">
            <a:spLocks noChangeArrowheads="1"/>
          </p:cNvSpPr>
          <p:nvPr/>
        </p:nvSpPr>
        <p:spPr bwMode="auto">
          <a:xfrm>
            <a:off x="2209800" y="37338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404521" name="Text Box 41"/>
          <p:cNvSpPr txBox="1">
            <a:spLocks noChangeArrowheads="1"/>
          </p:cNvSpPr>
          <p:nvPr/>
        </p:nvSpPr>
        <p:spPr bwMode="auto">
          <a:xfrm>
            <a:off x="2819400" y="3733800"/>
            <a:ext cx="450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404522" name="Text Box 42"/>
          <p:cNvSpPr txBox="1">
            <a:spLocks noChangeArrowheads="1"/>
          </p:cNvSpPr>
          <p:nvPr/>
        </p:nvSpPr>
        <p:spPr bwMode="auto">
          <a:xfrm>
            <a:off x="3505200" y="3733800"/>
            <a:ext cx="544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404523" name="Text Box 43"/>
          <p:cNvSpPr txBox="1">
            <a:spLocks noChangeArrowheads="1"/>
          </p:cNvSpPr>
          <p:nvPr/>
        </p:nvSpPr>
        <p:spPr bwMode="auto">
          <a:xfrm>
            <a:off x="4191000" y="3733800"/>
            <a:ext cx="638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4518"/>
                                        </p:tgtEl>
                                        <p:attrNameLst>
                                          <p:attrName>style.visibility</p:attrName>
                                        </p:attrNameLst>
                                      </p:cBhvr>
                                      <p:to>
                                        <p:strVal val="visible"/>
                                      </p:to>
                                    </p:set>
                                    <p:animEffect transition="in" filter="wipe(left)">
                                      <p:cBhvr>
                                        <p:cTn id="7" dur="500"/>
                                        <p:tgtEl>
                                          <p:spTgt spid="4045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4519"/>
                                        </p:tgtEl>
                                        <p:attrNameLst>
                                          <p:attrName>style.visibility</p:attrName>
                                        </p:attrNameLst>
                                      </p:cBhvr>
                                      <p:to>
                                        <p:strVal val="visible"/>
                                      </p:to>
                                    </p:set>
                                    <p:animEffect transition="in" filter="wipe(left)">
                                      <p:cBhvr>
                                        <p:cTn id="12" dur="500"/>
                                        <p:tgtEl>
                                          <p:spTgt spid="4045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4520"/>
                                        </p:tgtEl>
                                        <p:attrNameLst>
                                          <p:attrName>style.visibility</p:attrName>
                                        </p:attrNameLst>
                                      </p:cBhvr>
                                      <p:to>
                                        <p:strVal val="visible"/>
                                      </p:to>
                                    </p:set>
                                    <p:animEffect transition="in" filter="wipe(left)">
                                      <p:cBhvr>
                                        <p:cTn id="17" dur="500"/>
                                        <p:tgtEl>
                                          <p:spTgt spid="4045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4521"/>
                                        </p:tgtEl>
                                        <p:attrNameLst>
                                          <p:attrName>style.visibility</p:attrName>
                                        </p:attrNameLst>
                                      </p:cBhvr>
                                      <p:to>
                                        <p:strVal val="visible"/>
                                      </p:to>
                                    </p:set>
                                    <p:animEffect transition="in" filter="wipe(left)">
                                      <p:cBhvr>
                                        <p:cTn id="22" dur="500"/>
                                        <p:tgtEl>
                                          <p:spTgt spid="4045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4522"/>
                                        </p:tgtEl>
                                        <p:attrNameLst>
                                          <p:attrName>style.visibility</p:attrName>
                                        </p:attrNameLst>
                                      </p:cBhvr>
                                      <p:to>
                                        <p:strVal val="visible"/>
                                      </p:to>
                                    </p:set>
                                    <p:animEffect transition="in" filter="wipe(left)">
                                      <p:cBhvr>
                                        <p:cTn id="27" dur="500"/>
                                        <p:tgtEl>
                                          <p:spTgt spid="40452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4523"/>
                                        </p:tgtEl>
                                        <p:attrNameLst>
                                          <p:attrName>style.visibility</p:attrName>
                                        </p:attrNameLst>
                                      </p:cBhvr>
                                      <p:to>
                                        <p:strVal val="visible"/>
                                      </p:to>
                                    </p:set>
                                    <p:animEffect transition="in" filter="wipe(left)">
                                      <p:cBhvr>
                                        <p:cTn id="32" dur="500"/>
                                        <p:tgtEl>
                                          <p:spTgt spid="404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519" grpId="0" autoUpdateAnimBg="0"/>
      <p:bldP spid="404520" grpId="0" autoUpdateAnimBg="0"/>
      <p:bldP spid="404521" grpId="0" autoUpdateAnimBg="0"/>
      <p:bldP spid="404522" grpId="0" autoUpdateAnimBg="0"/>
      <p:bldP spid="40452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最長一致</a:t>
            </a:r>
          </a:p>
        </p:txBody>
      </p:sp>
      <p:sp>
        <p:nvSpPr>
          <p:cNvPr id="28675" name="Rectangle 5"/>
          <p:cNvSpPr>
            <a:spLocks noChangeArrowheads="1"/>
          </p:cNvSpPr>
          <p:nvPr/>
        </p:nvSpPr>
        <p:spPr bwMode="auto">
          <a:xfrm>
            <a:off x="990600" y="13716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 &lt;= b</a:t>
            </a:r>
          </a:p>
        </p:txBody>
      </p:sp>
      <p:sp>
        <p:nvSpPr>
          <p:cNvPr id="28676" name="Rectangle 7"/>
          <p:cNvSpPr>
            <a:spLocks noChangeArrowheads="1"/>
          </p:cNvSpPr>
          <p:nvPr/>
        </p:nvSpPr>
        <p:spPr bwMode="auto">
          <a:xfrm>
            <a:off x="990600" y="22098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28677" name="Rectangle 9"/>
          <p:cNvSpPr>
            <a:spLocks noChangeArrowheads="1"/>
          </p:cNvSpPr>
          <p:nvPr/>
        </p:nvSpPr>
        <p:spPr bwMode="auto">
          <a:xfrm>
            <a:off x="990600" y="30480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 ++</a:t>
            </a:r>
          </a:p>
        </p:txBody>
      </p:sp>
      <p:sp>
        <p:nvSpPr>
          <p:cNvPr id="28678" name="Rectangle 11"/>
          <p:cNvSpPr>
            <a:spLocks noChangeArrowheads="1"/>
          </p:cNvSpPr>
          <p:nvPr/>
        </p:nvSpPr>
        <p:spPr bwMode="auto">
          <a:xfrm>
            <a:off x="990600" y="38862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grpSp>
        <p:nvGrpSpPr>
          <p:cNvPr id="189465" name="Group 25"/>
          <p:cNvGrpSpPr>
            <a:grpSpLocks/>
          </p:cNvGrpSpPr>
          <p:nvPr/>
        </p:nvGrpSpPr>
        <p:grpSpPr bwMode="auto">
          <a:xfrm>
            <a:off x="2971800" y="1371600"/>
            <a:ext cx="4806950" cy="579438"/>
            <a:chOff x="1872" y="864"/>
            <a:chExt cx="3028" cy="365"/>
          </a:xfrm>
        </p:grpSpPr>
        <p:sp>
          <p:nvSpPr>
            <p:cNvPr id="28699" name="Text Box 6"/>
            <p:cNvSpPr txBox="1">
              <a:spLocks noChangeArrowheads="1"/>
            </p:cNvSpPr>
            <p:nvPr/>
          </p:nvSpPr>
          <p:spPr bwMode="auto">
            <a:xfrm>
              <a:off x="1872" y="864"/>
              <a:ext cx="154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a:t>
              </a:r>
              <a:r>
                <a:rPr lang="en-US" altLang="ja-JP"/>
                <a:t>a   &lt;   =   b</a:t>
              </a:r>
            </a:p>
          </p:txBody>
        </p:sp>
        <p:sp>
          <p:nvSpPr>
            <p:cNvPr id="28700" name="Text Box 13"/>
            <p:cNvSpPr txBox="1">
              <a:spLocks noChangeArrowheads="1"/>
            </p:cNvSpPr>
            <p:nvPr/>
          </p:nvSpPr>
          <p:spPr bwMode="auto">
            <a:xfrm>
              <a:off x="3552" y="864"/>
              <a:ext cx="134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a:t>
              </a:r>
              <a:r>
                <a:rPr lang="en-US" altLang="ja-JP"/>
                <a:t>a   &lt;=   b</a:t>
              </a:r>
            </a:p>
          </p:txBody>
        </p:sp>
      </p:grpSp>
      <p:grpSp>
        <p:nvGrpSpPr>
          <p:cNvPr id="189466" name="Group 26"/>
          <p:cNvGrpSpPr>
            <a:grpSpLocks/>
          </p:cNvGrpSpPr>
          <p:nvPr/>
        </p:nvGrpSpPr>
        <p:grpSpPr bwMode="auto">
          <a:xfrm>
            <a:off x="3048000" y="2193925"/>
            <a:ext cx="4270375" cy="595313"/>
            <a:chOff x="1920" y="1382"/>
            <a:chExt cx="2690" cy="375"/>
          </a:xfrm>
        </p:grpSpPr>
        <p:sp>
          <p:nvSpPr>
            <p:cNvPr id="28697" name="Text Box 8"/>
            <p:cNvSpPr txBox="1">
              <a:spLocks noChangeArrowheads="1"/>
            </p:cNvSpPr>
            <p:nvPr/>
          </p:nvSpPr>
          <p:spPr bwMode="auto">
            <a:xfrm>
              <a:off x="1920" y="1382"/>
              <a:ext cx="1068"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 +   ++</a:t>
              </a:r>
              <a:endParaRPr lang="en-US" altLang="ja-JP" dirty="0"/>
            </a:p>
          </p:txBody>
        </p:sp>
        <p:sp>
          <p:nvSpPr>
            <p:cNvPr id="28698" name="Text Box 14"/>
            <p:cNvSpPr txBox="1">
              <a:spLocks noChangeArrowheads="1"/>
            </p:cNvSpPr>
            <p:nvPr/>
          </p:nvSpPr>
          <p:spPr bwMode="auto">
            <a:xfrm>
              <a:off x="3552" y="1392"/>
              <a:ext cx="10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endParaRPr lang="en-US" altLang="ja-JP"/>
            </a:p>
          </p:txBody>
        </p:sp>
      </p:grpSp>
      <p:grpSp>
        <p:nvGrpSpPr>
          <p:cNvPr id="189467" name="Group 27"/>
          <p:cNvGrpSpPr>
            <a:grpSpLocks/>
          </p:cNvGrpSpPr>
          <p:nvPr/>
        </p:nvGrpSpPr>
        <p:grpSpPr bwMode="auto">
          <a:xfrm>
            <a:off x="3048000" y="3048000"/>
            <a:ext cx="4270375" cy="579438"/>
            <a:chOff x="1920" y="1920"/>
            <a:chExt cx="2690" cy="365"/>
          </a:xfrm>
        </p:grpSpPr>
        <p:sp>
          <p:nvSpPr>
            <p:cNvPr id="28695" name="Text Box 10"/>
            <p:cNvSpPr txBox="1">
              <a:spLocks noChangeArrowheads="1"/>
            </p:cNvSpPr>
            <p:nvPr/>
          </p:nvSpPr>
          <p:spPr bwMode="auto">
            <a:xfrm>
              <a:off x="1920" y="1920"/>
              <a:ext cx="10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endParaRPr lang="en-US" altLang="ja-JP"/>
            </a:p>
          </p:txBody>
        </p:sp>
        <p:sp>
          <p:nvSpPr>
            <p:cNvPr id="28696" name="Text Box 15"/>
            <p:cNvSpPr txBox="1">
              <a:spLocks noChangeArrowheads="1"/>
            </p:cNvSpPr>
            <p:nvPr/>
          </p:nvSpPr>
          <p:spPr bwMode="auto">
            <a:xfrm>
              <a:off x="3552" y="1920"/>
              <a:ext cx="10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endParaRPr lang="en-US" altLang="ja-JP"/>
            </a:p>
          </p:txBody>
        </p:sp>
      </p:grpSp>
      <p:grpSp>
        <p:nvGrpSpPr>
          <p:cNvPr id="189468" name="Group 28"/>
          <p:cNvGrpSpPr>
            <a:grpSpLocks/>
          </p:cNvGrpSpPr>
          <p:nvPr/>
        </p:nvGrpSpPr>
        <p:grpSpPr bwMode="auto">
          <a:xfrm>
            <a:off x="3048000" y="3886200"/>
            <a:ext cx="4176713" cy="579438"/>
            <a:chOff x="1920" y="2448"/>
            <a:chExt cx="2631" cy="365"/>
          </a:xfrm>
        </p:grpSpPr>
        <p:sp>
          <p:nvSpPr>
            <p:cNvPr id="28693" name="Text Box 12"/>
            <p:cNvSpPr txBox="1">
              <a:spLocks noChangeArrowheads="1"/>
            </p:cNvSpPr>
            <p:nvPr/>
          </p:nvSpPr>
          <p:spPr bwMode="auto">
            <a:xfrm>
              <a:off x="1920" y="2448"/>
              <a:ext cx="9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endParaRPr lang="en-US" altLang="ja-JP"/>
            </a:p>
          </p:txBody>
        </p:sp>
        <p:sp>
          <p:nvSpPr>
            <p:cNvPr id="28694" name="Text Box 16"/>
            <p:cNvSpPr txBox="1">
              <a:spLocks noChangeArrowheads="1"/>
            </p:cNvSpPr>
            <p:nvPr/>
          </p:nvSpPr>
          <p:spPr bwMode="auto">
            <a:xfrm>
              <a:off x="3552" y="2448"/>
              <a:ext cx="9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endParaRPr lang="en-US" altLang="ja-JP"/>
            </a:p>
          </p:txBody>
        </p:sp>
      </p:grpSp>
      <p:sp>
        <p:nvSpPr>
          <p:cNvPr id="28683" name="Rectangle 17"/>
          <p:cNvSpPr>
            <a:spLocks noChangeArrowheads="1"/>
          </p:cNvSpPr>
          <p:nvPr/>
        </p:nvSpPr>
        <p:spPr bwMode="auto">
          <a:xfrm>
            <a:off x="990600" y="47244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123</a:t>
            </a:r>
          </a:p>
        </p:txBody>
      </p:sp>
      <p:grpSp>
        <p:nvGrpSpPr>
          <p:cNvPr id="189469" name="Group 29"/>
          <p:cNvGrpSpPr>
            <a:grpSpLocks/>
          </p:cNvGrpSpPr>
          <p:nvPr/>
        </p:nvGrpSpPr>
        <p:grpSpPr bwMode="auto">
          <a:xfrm>
            <a:off x="3048000" y="4724400"/>
            <a:ext cx="3889375" cy="579438"/>
            <a:chOff x="1920" y="2976"/>
            <a:chExt cx="2450" cy="365"/>
          </a:xfrm>
        </p:grpSpPr>
        <p:sp>
          <p:nvSpPr>
            <p:cNvPr id="28691" name="Text Box 18"/>
            <p:cNvSpPr txBox="1">
              <a:spLocks noChangeArrowheads="1"/>
            </p:cNvSpPr>
            <p:nvPr/>
          </p:nvSpPr>
          <p:spPr bwMode="auto">
            <a:xfrm>
              <a:off x="1920" y="2976"/>
              <a:ext cx="120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1   2   3</a:t>
              </a:r>
              <a:endParaRPr lang="en-US" altLang="ja-JP"/>
            </a:p>
          </p:txBody>
        </p:sp>
        <p:sp>
          <p:nvSpPr>
            <p:cNvPr id="28692" name="Text Box 19"/>
            <p:cNvSpPr txBox="1">
              <a:spLocks noChangeArrowheads="1"/>
            </p:cNvSpPr>
            <p:nvPr/>
          </p:nvSpPr>
          <p:spPr bwMode="auto">
            <a:xfrm>
              <a:off x="3552" y="2976"/>
              <a:ext cx="81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123</a:t>
              </a:r>
              <a:endParaRPr lang="en-US" altLang="ja-JP"/>
            </a:p>
          </p:txBody>
        </p:sp>
      </p:grpSp>
      <p:sp>
        <p:nvSpPr>
          <p:cNvPr id="28685" name="Rectangle 20"/>
          <p:cNvSpPr>
            <a:spLocks noChangeArrowheads="1"/>
          </p:cNvSpPr>
          <p:nvPr/>
        </p:nvSpPr>
        <p:spPr bwMode="auto">
          <a:xfrm>
            <a:off x="990600" y="55626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main12</a:t>
            </a:r>
          </a:p>
        </p:txBody>
      </p:sp>
      <p:grpSp>
        <p:nvGrpSpPr>
          <p:cNvPr id="189470" name="Group 30"/>
          <p:cNvGrpSpPr>
            <a:grpSpLocks/>
          </p:cNvGrpSpPr>
          <p:nvPr/>
        </p:nvGrpSpPr>
        <p:grpSpPr bwMode="auto">
          <a:xfrm>
            <a:off x="3048000" y="5562600"/>
            <a:ext cx="5718175" cy="579438"/>
            <a:chOff x="1920" y="3504"/>
            <a:chExt cx="3602" cy="365"/>
          </a:xfrm>
        </p:grpSpPr>
        <p:sp>
          <p:nvSpPr>
            <p:cNvPr id="28689" name="Text Box 21"/>
            <p:cNvSpPr txBox="1">
              <a:spLocks noChangeArrowheads="1"/>
            </p:cNvSpPr>
            <p:nvPr/>
          </p:nvSpPr>
          <p:spPr bwMode="auto">
            <a:xfrm>
              <a:off x="1920" y="3504"/>
              <a:ext cx="139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a:t>
              </a:r>
              <a:r>
                <a:rPr lang="en-US" altLang="ja-JP"/>
                <a:t>main   12</a:t>
              </a:r>
            </a:p>
          </p:txBody>
        </p:sp>
        <p:sp>
          <p:nvSpPr>
            <p:cNvPr id="28690" name="Text Box 22"/>
            <p:cNvSpPr txBox="1">
              <a:spLocks noChangeArrowheads="1"/>
            </p:cNvSpPr>
            <p:nvPr/>
          </p:nvSpPr>
          <p:spPr bwMode="auto">
            <a:xfrm>
              <a:off x="3552" y="3504"/>
              <a:ext cx="19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a:t>
              </a:r>
              <a:r>
                <a:rPr lang="en-US" altLang="ja-JP"/>
                <a:t>main12 </a:t>
              </a:r>
              <a:r>
                <a:rPr lang="en-US" altLang="ja-JP" sz="2400"/>
                <a:t>(</a:t>
              </a:r>
              <a:r>
                <a:rPr lang="ja-JP" altLang="en-US" sz="2400"/>
                <a:t>変数名)</a:t>
              </a:r>
            </a:p>
          </p:txBody>
        </p:sp>
      </p:grpSp>
      <p:sp>
        <p:nvSpPr>
          <p:cNvPr id="189463" name="Text Box 23"/>
          <p:cNvSpPr txBox="1">
            <a:spLocks noChangeArrowheads="1"/>
          </p:cNvSpPr>
          <p:nvPr/>
        </p:nvSpPr>
        <p:spPr bwMode="auto">
          <a:xfrm>
            <a:off x="4343400" y="3581400"/>
            <a:ext cx="257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空白で区切られている</a:t>
            </a:r>
          </a:p>
        </p:txBody>
      </p:sp>
      <p:sp>
        <p:nvSpPr>
          <p:cNvPr id="189464" name="Text Box 24"/>
          <p:cNvSpPr txBox="1">
            <a:spLocks noChangeArrowheads="1"/>
          </p:cNvSpPr>
          <p:nvPr/>
        </p:nvSpPr>
        <p:spPr bwMode="auto">
          <a:xfrm>
            <a:off x="4419600" y="4360863"/>
            <a:ext cx="2771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　というトークンは無い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9465"/>
                                        </p:tgtEl>
                                        <p:attrNameLst>
                                          <p:attrName>style.visibility</p:attrName>
                                        </p:attrNameLst>
                                      </p:cBhvr>
                                      <p:to>
                                        <p:strVal val="visible"/>
                                      </p:to>
                                    </p:set>
                                    <p:animEffect transition="in" filter="checkerboard(across)">
                                      <p:cBhvr>
                                        <p:cTn id="7" dur="500"/>
                                        <p:tgtEl>
                                          <p:spTgt spid="1894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89466"/>
                                        </p:tgtEl>
                                        <p:attrNameLst>
                                          <p:attrName>style.visibility</p:attrName>
                                        </p:attrNameLst>
                                      </p:cBhvr>
                                      <p:to>
                                        <p:strVal val="visible"/>
                                      </p:to>
                                    </p:set>
                                    <p:animEffect transition="in" filter="checkerboard(across)">
                                      <p:cBhvr>
                                        <p:cTn id="12" dur="500"/>
                                        <p:tgtEl>
                                          <p:spTgt spid="1894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89467"/>
                                        </p:tgtEl>
                                        <p:attrNameLst>
                                          <p:attrName>style.visibility</p:attrName>
                                        </p:attrNameLst>
                                      </p:cBhvr>
                                      <p:to>
                                        <p:strVal val="visible"/>
                                      </p:to>
                                    </p:set>
                                    <p:animEffect transition="in" filter="checkerboard(across)">
                                      <p:cBhvr>
                                        <p:cTn id="17" dur="500"/>
                                        <p:tgtEl>
                                          <p:spTgt spid="1894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9463"/>
                                        </p:tgtEl>
                                        <p:attrNameLst>
                                          <p:attrName>style.visibility</p:attrName>
                                        </p:attrNameLst>
                                      </p:cBhvr>
                                      <p:to>
                                        <p:strVal val="visible"/>
                                      </p:to>
                                    </p:set>
                                    <p:animEffect transition="in" filter="checkerboard(across)">
                                      <p:cBhvr>
                                        <p:cTn id="22" dur="500"/>
                                        <p:tgtEl>
                                          <p:spTgt spid="1894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89468"/>
                                        </p:tgtEl>
                                        <p:attrNameLst>
                                          <p:attrName>style.visibility</p:attrName>
                                        </p:attrNameLst>
                                      </p:cBhvr>
                                      <p:to>
                                        <p:strVal val="visible"/>
                                      </p:to>
                                    </p:set>
                                    <p:animEffect transition="in" filter="checkerboard(across)">
                                      <p:cBhvr>
                                        <p:cTn id="27" dur="500"/>
                                        <p:tgtEl>
                                          <p:spTgt spid="1894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89464"/>
                                        </p:tgtEl>
                                        <p:attrNameLst>
                                          <p:attrName>style.visibility</p:attrName>
                                        </p:attrNameLst>
                                      </p:cBhvr>
                                      <p:to>
                                        <p:strVal val="visible"/>
                                      </p:to>
                                    </p:set>
                                    <p:animEffect transition="in" filter="checkerboard(across)">
                                      <p:cBhvr>
                                        <p:cTn id="32" dur="500"/>
                                        <p:tgtEl>
                                          <p:spTgt spid="18946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89469"/>
                                        </p:tgtEl>
                                        <p:attrNameLst>
                                          <p:attrName>style.visibility</p:attrName>
                                        </p:attrNameLst>
                                      </p:cBhvr>
                                      <p:to>
                                        <p:strVal val="visible"/>
                                      </p:to>
                                    </p:set>
                                    <p:animEffect transition="in" filter="checkerboard(across)">
                                      <p:cBhvr>
                                        <p:cTn id="37" dur="500"/>
                                        <p:tgtEl>
                                          <p:spTgt spid="18946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189470"/>
                                        </p:tgtEl>
                                        <p:attrNameLst>
                                          <p:attrName>style.visibility</p:attrName>
                                        </p:attrNameLst>
                                      </p:cBhvr>
                                      <p:to>
                                        <p:strVal val="visible"/>
                                      </p:to>
                                    </p:set>
                                    <p:animEffect transition="in" filter="checkerboard(across)">
                                      <p:cBhvr>
                                        <p:cTn id="42" dur="500"/>
                                        <p:tgtEl>
                                          <p:spTgt spid="189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63" grpId="0" autoUpdateAnimBg="0"/>
      <p:bldP spid="18946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字句解析オートマトン</a:t>
            </a:r>
            <a:r>
              <a:rPr lang="ja-JP" altLang="en-US" sz="3600">
                <a:effectLst/>
              </a:rPr>
              <a:t>(一部)</a:t>
            </a:r>
          </a:p>
        </p:txBody>
      </p:sp>
      <p:sp>
        <p:nvSpPr>
          <p:cNvPr id="30723" name="Oval 3"/>
          <p:cNvSpPr>
            <a:spLocks noChangeArrowheads="1"/>
          </p:cNvSpPr>
          <p:nvPr/>
        </p:nvSpPr>
        <p:spPr bwMode="auto">
          <a:xfrm>
            <a:off x="1981200" y="33528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endParaRPr lang="en-US" altLang="ja-JP" baseline="-25000"/>
          </a:p>
        </p:txBody>
      </p:sp>
      <p:grpSp>
        <p:nvGrpSpPr>
          <p:cNvPr id="192584" name="Group 72"/>
          <p:cNvGrpSpPr>
            <a:grpSpLocks/>
          </p:cNvGrpSpPr>
          <p:nvPr/>
        </p:nvGrpSpPr>
        <p:grpSpPr bwMode="auto">
          <a:xfrm>
            <a:off x="1981200" y="1828800"/>
            <a:ext cx="762000" cy="1524000"/>
            <a:chOff x="1248" y="1152"/>
            <a:chExt cx="480" cy="960"/>
          </a:xfrm>
        </p:grpSpPr>
        <p:sp>
          <p:nvSpPr>
            <p:cNvPr id="30780" name="Oval 5"/>
            <p:cNvSpPr>
              <a:spLocks noChangeArrowheads="1"/>
            </p:cNvSpPr>
            <p:nvPr/>
          </p:nvSpPr>
          <p:spPr bwMode="auto">
            <a:xfrm>
              <a:off x="1248" y="1152"/>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30781" name="Oval 7"/>
            <p:cNvSpPr>
              <a:spLocks noChangeArrowheads="1"/>
            </p:cNvSpPr>
            <p:nvPr/>
          </p:nvSpPr>
          <p:spPr bwMode="auto">
            <a:xfrm>
              <a:off x="1296" y="120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30782" name="Group 9"/>
            <p:cNvGrpSpPr>
              <a:grpSpLocks/>
            </p:cNvGrpSpPr>
            <p:nvPr/>
          </p:nvGrpSpPr>
          <p:grpSpPr bwMode="auto">
            <a:xfrm>
              <a:off x="1248" y="1584"/>
              <a:ext cx="240" cy="528"/>
              <a:chOff x="864" y="1584"/>
              <a:chExt cx="240" cy="528"/>
            </a:xfrm>
          </p:grpSpPr>
          <p:sp>
            <p:nvSpPr>
              <p:cNvPr id="30783" name="Line 4"/>
              <p:cNvSpPr>
                <a:spLocks noChangeShapeType="1"/>
              </p:cNvSpPr>
              <p:nvPr/>
            </p:nvSpPr>
            <p:spPr bwMode="auto">
              <a:xfrm flipV="1">
                <a:off x="1104" y="1584"/>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84" name="Text Box 8"/>
              <p:cNvSpPr txBox="1">
                <a:spLocks noChangeArrowheads="1"/>
              </p:cNvSpPr>
              <p:nvPr/>
            </p:nvSpPr>
            <p:spPr bwMode="auto">
              <a:xfrm>
                <a:off x="864" y="1680"/>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grpSp>
        <p:nvGrpSpPr>
          <p:cNvPr id="192585" name="Group 73"/>
          <p:cNvGrpSpPr>
            <a:grpSpLocks/>
          </p:cNvGrpSpPr>
          <p:nvPr/>
        </p:nvGrpSpPr>
        <p:grpSpPr bwMode="auto">
          <a:xfrm>
            <a:off x="2667000" y="1828800"/>
            <a:ext cx="1524000" cy="1600200"/>
            <a:chOff x="1680" y="1152"/>
            <a:chExt cx="960" cy="1008"/>
          </a:xfrm>
        </p:grpSpPr>
        <p:sp>
          <p:nvSpPr>
            <p:cNvPr id="30776" name="Oval 10"/>
            <p:cNvSpPr>
              <a:spLocks noChangeArrowheads="1"/>
            </p:cNvSpPr>
            <p:nvPr/>
          </p:nvSpPr>
          <p:spPr bwMode="auto">
            <a:xfrm>
              <a:off x="2208" y="1152"/>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0777" name="Line 12"/>
            <p:cNvSpPr>
              <a:spLocks noChangeShapeType="1"/>
            </p:cNvSpPr>
            <p:nvPr/>
          </p:nvSpPr>
          <p:spPr bwMode="auto">
            <a:xfrm flipV="1">
              <a:off x="1680" y="1536"/>
              <a:ext cx="62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78" name="Text Box 13"/>
            <p:cNvSpPr txBox="1">
              <a:spLocks noChangeArrowheads="1"/>
            </p:cNvSpPr>
            <p:nvPr/>
          </p:nvSpPr>
          <p:spPr bwMode="auto">
            <a:xfrm>
              <a:off x="1776" y="163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0779" name="Oval 14"/>
            <p:cNvSpPr>
              <a:spLocks noChangeArrowheads="1"/>
            </p:cNvSpPr>
            <p:nvPr/>
          </p:nvSpPr>
          <p:spPr bwMode="auto">
            <a:xfrm>
              <a:off x="2256" y="120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192587" name="Group 75"/>
          <p:cNvGrpSpPr>
            <a:grpSpLocks/>
          </p:cNvGrpSpPr>
          <p:nvPr/>
        </p:nvGrpSpPr>
        <p:grpSpPr bwMode="auto">
          <a:xfrm>
            <a:off x="4114800" y="2286000"/>
            <a:ext cx="1752600" cy="685800"/>
            <a:chOff x="2592" y="1440"/>
            <a:chExt cx="1104" cy="432"/>
          </a:xfrm>
        </p:grpSpPr>
        <p:sp>
          <p:nvSpPr>
            <p:cNvPr id="30772" name="Oval 19"/>
            <p:cNvSpPr>
              <a:spLocks noChangeArrowheads="1"/>
            </p:cNvSpPr>
            <p:nvPr/>
          </p:nvSpPr>
          <p:spPr bwMode="auto">
            <a:xfrm>
              <a:off x="3264" y="144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0773" name="Oval 20"/>
            <p:cNvSpPr>
              <a:spLocks noChangeArrowheads="1"/>
            </p:cNvSpPr>
            <p:nvPr/>
          </p:nvSpPr>
          <p:spPr bwMode="auto">
            <a:xfrm>
              <a:off x="3312" y="148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0774" name="Line 21"/>
            <p:cNvSpPr>
              <a:spLocks noChangeShapeType="1"/>
            </p:cNvSpPr>
            <p:nvPr/>
          </p:nvSpPr>
          <p:spPr bwMode="auto">
            <a:xfrm>
              <a:off x="2592" y="1440"/>
              <a:ext cx="672"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75" name="Text Box 22"/>
            <p:cNvSpPr txBox="1">
              <a:spLocks noChangeArrowheads="1"/>
            </p:cNvSpPr>
            <p:nvPr/>
          </p:nvSpPr>
          <p:spPr bwMode="auto">
            <a:xfrm>
              <a:off x="2736" y="148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192586" name="Group 74"/>
          <p:cNvGrpSpPr>
            <a:grpSpLocks/>
          </p:cNvGrpSpPr>
          <p:nvPr/>
        </p:nvGrpSpPr>
        <p:grpSpPr bwMode="auto">
          <a:xfrm>
            <a:off x="4114800" y="1371600"/>
            <a:ext cx="1752600" cy="685800"/>
            <a:chOff x="2592" y="864"/>
            <a:chExt cx="1104" cy="432"/>
          </a:xfrm>
        </p:grpSpPr>
        <p:sp>
          <p:nvSpPr>
            <p:cNvPr id="30768" name="Line 16"/>
            <p:cNvSpPr>
              <a:spLocks noChangeShapeType="1"/>
            </p:cNvSpPr>
            <p:nvPr/>
          </p:nvSpPr>
          <p:spPr bwMode="auto">
            <a:xfrm flipV="1">
              <a:off x="2592" y="1104"/>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69" name="Oval 17"/>
            <p:cNvSpPr>
              <a:spLocks noChangeArrowheads="1"/>
            </p:cNvSpPr>
            <p:nvPr/>
          </p:nvSpPr>
          <p:spPr bwMode="auto">
            <a:xfrm>
              <a:off x="3264" y="86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30770" name="Oval 18"/>
            <p:cNvSpPr>
              <a:spLocks noChangeArrowheads="1"/>
            </p:cNvSpPr>
            <p:nvPr/>
          </p:nvSpPr>
          <p:spPr bwMode="auto">
            <a:xfrm>
              <a:off x="3312" y="9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0771" name="Text Box 25"/>
            <p:cNvSpPr txBox="1">
              <a:spLocks noChangeArrowheads="1"/>
            </p:cNvSpPr>
            <p:nvPr/>
          </p:nvSpPr>
          <p:spPr bwMode="auto">
            <a:xfrm>
              <a:off x="2736" y="91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192589" name="Group 77"/>
          <p:cNvGrpSpPr>
            <a:grpSpLocks/>
          </p:cNvGrpSpPr>
          <p:nvPr/>
        </p:nvGrpSpPr>
        <p:grpSpPr bwMode="auto">
          <a:xfrm>
            <a:off x="2743200" y="3124200"/>
            <a:ext cx="1447800" cy="685800"/>
            <a:chOff x="1728" y="1968"/>
            <a:chExt cx="912" cy="432"/>
          </a:xfrm>
        </p:grpSpPr>
        <p:sp>
          <p:nvSpPr>
            <p:cNvPr id="30764" name="Oval 29"/>
            <p:cNvSpPr>
              <a:spLocks noChangeArrowheads="1"/>
            </p:cNvSpPr>
            <p:nvPr/>
          </p:nvSpPr>
          <p:spPr bwMode="auto">
            <a:xfrm>
              <a:off x="2208"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0765" name="Line 30"/>
            <p:cNvSpPr>
              <a:spLocks noChangeShapeType="1"/>
            </p:cNvSpPr>
            <p:nvPr/>
          </p:nvSpPr>
          <p:spPr bwMode="auto">
            <a:xfrm flipV="1">
              <a:off x="1728" y="2208"/>
              <a:ext cx="480" cy="9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66" name="Text Box 31"/>
            <p:cNvSpPr txBox="1">
              <a:spLocks noChangeArrowheads="1"/>
            </p:cNvSpPr>
            <p:nvPr/>
          </p:nvSpPr>
          <p:spPr bwMode="auto">
            <a:xfrm>
              <a:off x="1872" y="196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0767" name="Oval 32"/>
            <p:cNvSpPr>
              <a:spLocks noChangeArrowheads="1"/>
            </p:cNvSpPr>
            <p:nvPr/>
          </p:nvSpPr>
          <p:spPr bwMode="auto">
            <a:xfrm>
              <a:off x="2256"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192588" name="Group 76"/>
          <p:cNvGrpSpPr>
            <a:grpSpLocks/>
          </p:cNvGrpSpPr>
          <p:nvPr/>
        </p:nvGrpSpPr>
        <p:grpSpPr bwMode="auto">
          <a:xfrm>
            <a:off x="4191000" y="2971800"/>
            <a:ext cx="1676400" cy="838200"/>
            <a:chOff x="2640" y="1872"/>
            <a:chExt cx="1056" cy="528"/>
          </a:xfrm>
        </p:grpSpPr>
        <p:sp>
          <p:nvSpPr>
            <p:cNvPr id="30760" name="Oval 33"/>
            <p:cNvSpPr>
              <a:spLocks noChangeArrowheads="1"/>
            </p:cNvSpPr>
            <p:nvPr/>
          </p:nvSpPr>
          <p:spPr bwMode="auto">
            <a:xfrm>
              <a:off x="3264"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0761" name="Line 34"/>
            <p:cNvSpPr>
              <a:spLocks noChangeShapeType="1"/>
            </p:cNvSpPr>
            <p:nvPr/>
          </p:nvSpPr>
          <p:spPr bwMode="auto">
            <a:xfrm>
              <a:off x="2640" y="2160"/>
              <a:ext cx="62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62" name="Text Box 35"/>
            <p:cNvSpPr txBox="1">
              <a:spLocks noChangeArrowheads="1"/>
            </p:cNvSpPr>
            <p:nvPr/>
          </p:nvSpPr>
          <p:spPr bwMode="auto">
            <a:xfrm>
              <a:off x="2832" y="187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0763" name="Oval 36"/>
            <p:cNvSpPr>
              <a:spLocks noChangeArrowheads="1"/>
            </p:cNvSpPr>
            <p:nvPr/>
          </p:nvSpPr>
          <p:spPr bwMode="auto">
            <a:xfrm>
              <a:off x="3312"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192591" name="Group 79"/>
          <p:cNvGrpSpPr>
            <a:grpSpLocks/>
          </p:cNvGrpSpPr>
          <p:nvPr/>
        </p:nvGrpSpPr>
        <p:grpSpPr bwMode="auto">
          <a:xfrm>
            <a:off x="2667000" y="3962400"/>
            <a:ext cx="3200400" cy="1752600"/>
            <a:chOff x="1680" y="2496"/>
            <a:chExt cx="2016" cy="1104"/>
          </a:xfrm>
        </p:grpSpPr>
        <p:sp>
          <p:nvSpPr>
            <p:cNvPr id="30756" name="Line 37"/>
            <p:cNvSpPr>
              <a:spLocks noChangeShapeType="1"/>
            </p:cNvSpPr>
            <p:nvPr/>
          </p:nvSpPr>
          <p:spPr bwMode="auto">
            <a:xfrm>
              <a:off x="1680" y="2496"/>
              <a:ext cx="1584" cy="86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57" name="Oval 38"/>
            <p:cNvSpPr>
              <a:spLocks noChangeArrowheads="1"/>
            </p:cNvSpPr>
            <p:nvPr/>
          </p:nvSpPr>
          <p:spPr bwMode="auto">
            <a:xfrm>
              <a:off x="3264" y="31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整数</a:t>
              </a:r>
              <a:endParaRPr lang="ja-JP" altLang="en-US" sz="2400" baseline="-25000"/>
            </a:p>
          </p:txBody>
        </p:sp>
        <p:sp>
          <p:nvSpPr>
            <p:cNvPr id="30758" name="Oval 39"/>
            <p:cNvSpPr>
              <a:spLocks noChangeArrowheads="1"/>
            </p:cNvSpPr>
            <p:nvPr/>
          </p:nvSpPr>
          <p:spPr bwMode="auto">
            <a:xfrm>
              <a:off x="3312"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0759" name="Text Box 40"/>
            <p:cNvSpPr txBox="1">
              <a:spLocks noChangeArrowheads="1"/>
            </p:cNvSpPr>
            <p:nvPr/>
          </p:nvSpPr>
          <p:spPr bwMode="auto">
            <a:xfrm>
              <a:off x="2544" y="2784"/>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1…9</a:t>
              </a:r>
            </a:p>
          </p:txBody>
        </p:sp>
      </p:grpSp>
      <p:grpSp>
        <p:nvGrpSpPr>
          <p:cNvPr id="192583" name="Group 71"/>
          <p:cNvGrpSpPr>
            <a:grpSpLocks/>
          </p:cNvGrpSpPr>
          <p:nvPr/>
        </p:nvGrpSpPr>
        <p:grpSpPr bwMode="auto">
          <a:xfrm>
            <a:off x="5867400" y="5029200"/>
            <a:ext cx="1450975" cy="579438"/>
            <a:chOff x="3312" y="3168"/>
            <a:chExt cx="914" cy="365"/>
          </a:xfrm>
        </p:grpSpPr>
        <p:grpSp>
          <p:nvGrpSpPr>
            <p:cNvPr id="30750" name="Group 47"/>
            <p:cNvGrpSpPr>
              <a:grpSpLocks/>
            </p:cNvGrpSpPr>
            <p:nvPr/>
          </p:nvGrpSpPr>
          <p:grpSpPr bwMode="auto">
            <a:xfrm>
              <a:off x="3312" y="3216"/>
              <a:ext cx="288" cy="288"/>
              <a:chOff x="3408" y="2592"/>
              <a:chExt cx="288" cy="288"/>
            </a:xfrm>
          </p:grpSpPr>
          <p:sp>
            <p:nvSpPr>
              <p:cNvPr id="30752" name="Arc 43"/>
              <p:cNvSpPr>
                <a:spLocks/>
              </p:cNvSpPr>
              <p:nvPr/>
            </p:nvSpPr>
            <p:spPr bwMode="auto">
              <a:xfrm flipV="1">
                <a:off x="3552"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53" name="Arc 44"/>
              <p:cNvSpPr>
                <a:spLocks/>
              </p:cNvSpPr>
              <p:nvPr/>
            </p:nvSpPr>
            <p:spPr bwMode="auto">
              <a:xfrm rot="5400000" flipV="1">
                <a:off x="3408"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54" name="Arc 45"/>
              <p:cNvSpPr>
                <a:spLocks/>
              </p:cNvSpPr>
              <p:nvPr/>
            </p:nvSpPr>
            <p:spPr bwMode="auto">
              <a:xfrm rot="16200000" flipV="1">
                <a:off x="3552"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55" name="Arc 46"/>
              <p:cNvSpPr>
                <a:spLocks/>
              </p:cNvSpPr>
              <p:nvPr/>
            </p:nvSpPr>
            <p:spPr bwMode="auto">
              <a:xfrm rot="10800000" flipV="1">
                <a:off x="3408"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0751" name="Text Box 48"/>
            <p:cNvSpPr txBox="1">
              <a:spLocks noChangeArrowheads="1"/>
            </p:cNvSpPr>
            <p:nvPr/>
          </p:nvSpPr>
          <p:spPr bwMode="auto">
            <a:xfrm>
              <a:off x="3600" y="3168"/>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0…9</a:t>
              </a:r>
            </a:p>
          </p:txBody>
        </p:sp>
      </p:grpSp>
      <p:grpSp>
        <p:nvGrpSpPr>
          <p:cNvPr id="192592" name="Group 80"/>
          <p:cNvGrpSpPr>
            <a:grpSpLocks/>
          </p:cNvGrpSpPr>
          <p:nvPr/>
        </p:nvGrpSpPr>
        <p:grpSpPr bwMode="auto">
          <a:xfrm>
            <a:off x="914400" y="3962400"/>
            <a:ext cx="1828800" cy="1752600"/>
            <a:chOff x="576" y="2496"/>
            <a:chExt cx="1152" cy="1104"/>
          </a:xfrm>
        </p:grpSpPr>
        <p:sp>
          <p:nvSpPr>
            <p:cNvPr id="30746" name="Line 49"/>
            <p:cNvSpPr>
              <a:spLocks noChangeShapeType="1"/>
            </p:cNvSpPr>
            <p:nvPr/>
          </p:nvSpPr>
          <p:spPr bwMode="auto">
            <a:xfrm>
              <a:off x="1488" y="2592"/>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47" name="Oval 51"/>
            <p:cNvSpPr>
              <a:spLocks noChangeArrowheads="1"/>
            </p:cNvSpPr>
            <p:nvPr/>
          </p:nvSpPr>
          <p:spPr bwMode="auto">
            <a:xfrm>
              <a:off x="1248" y="3120"/>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30748" name="Oval 52"/>
            <p:cNvSpPr>
              <a:spLocks noChangeArrowheads="1"/>
            </p:cNvSpPr>
            <p:nvPr/>
          </p:nvSpPr>
          <p:spPr bwMode="auto">
            <a:xfrm>
              <a:off x="1296" y="3168"/>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0749" name="Text Box 55"/>
            <p:cNvSpPr txBox="1">
              <a:spLocks noChangeArrowheads="1"/>
            </p:cNvSpPr>
            <p:nvPr/>
          </p:nvSpPr>
          <p:spPr bwMode="auto">
            <a:xfrm>
              <a:off x="576" y="2496"/>
              <a:ext cx="790"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p:txBody>
        </p:sp>
      </p:grpSp>
      <p:grpSp>
        <p:nvGrpSpPr>
          <p:cNvPr id="192580" name="Group 68"/>
          <p:cNvGrpSpPr>
            <a:grpSpLocks/>
          </p:cNvGrpSpPr>
          <p:nvPr/>
        </p:nvGrpSpPr>
        <p:grpSpPr bwMode="auto">
          <a:xfrm>
            <a:off x="2743200" y="5029200"/>
            <a:ext cx="1711325" cy="1554163"/>
            <a:chOff x="1344" y="3168"/>
            <a:chExt cx="1078" cy="979"/>
          </a:xfrm>
        </p:grpSpPr>
        <p:grpSp>
          <p:nvGrpSpPr>
            <p:cNvPr id="30740" name="Group 56"/>
            <p:cNvGrpSpPr>
              <a:grpSpLocks/>
            </p:cNvGrpSpPr>
            <p:nvPr/>
          </p:nvGrpSpPr>
          <p:grpSpPr bwMode="auto">
            <a:xfrm>
              <a:off x="1344" y="3216"/>
              <a:ext cx="288" cy="288"/>
              <a:chOff x="3408" y="2592"/>
              <a:chExt cx="288" cy="288"/>
            </a:xfrm>
          </p:grpSpPr>
          <p:sp>
            <p:nvSpPr>
              <p:cNvPr id="30742" name="Arc 57"/>
              <p:cNvSpPr>
                <a:spLocks/>
              </p:cNvSpPr>
              <p:nvPr/>
            </p:nvSpPr>
            <p:spPr bwMode="auto">
              <a:xfrm flipV="1">
                <a:off x="3552"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43" name="Arc 58"/>
              <p:cNvSpPr>
                <a:spLocks/>
              </p:cNvSpPr>
              <p:nvPr/>
            </p:nvSpPr>
            <p:spPr bwMode="auto">
              <a:xfrm rot="5400000" flipV="1">
                <a:off x="3408"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44" name="Arc 59"/>
              <p:cNvSpPr>
                <a:spLocks/>
              </p:cNvSpPr>
              <p:nvPr/>
            </p:nvSpPr>
            <p:spPr bwMode="auto">
              <a:xfrm rot="16200000" flipV="1">
                <a:off x="3552"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45" name="Arc 60"/>
              <p:cNvSpPr>
                <a:spLocks/>
              </p:cNvSpPr>
              <p:nvPr/>
            </p:nvSpPr>
            <p:spPr bwMode="auto">
              <a:xfrm rot="10800000" flipV="1">
                <a:off x="3408"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0741" name="Text Box 62"/>
            <p:cNvSpPr txBox="1">
              <a:spLocks noChangeArrowheads="1"/>
            </p:cNvSpPr>
            <p:nvPr/>
          </p:nvSpPr>
          <p:spPr bwMode="auto">
            <a:xfrm>
              <a:off x="1632" y="3168"/>
              <a:ext cx="790" cy="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a:p>
              <a:pPr eaLnBrk="1" hangingPunct="1">
                <a:spcBef>
                  <a:spcPct val="0"/>
                </a:spcBef>
                <a:buClrTx/>
                <a:buSzTx/>
                <a:buFontTx/>
                <a:buNone/>
              </a:pPr>
              <a:r>
                <a:rPr lang="en-US" altLang="ja-JP"/>
                <a:t>0…9</a:t>
              </a:r>
            </a:p>
          </p:txBody>
        </p:sp>
      </p:grpSp>
      <p:grpSp>
        <p:nvGrpSpPr>
          <p:cNvPr id="192590" name="Group 78"/>
          <p:cNvGrpSpPr>
            <a:grpSpLocks/>
          </p:cNvGrpSpPr>
          <p:nvPr/>
        </p:nvGrpSpPr>
        <p:grpSpPr bwMode="auto">
          <a:xfrm>
            <a:off x="2743200" y="3657600"/>
            <a:ext cx="3124200" cy="1066800"/>
            <a:chOff x="1728" y="2304"/>
            <a:chExt cx="1968" cy="672"/>
          </a:xfrm>
        </p:grpSpPr>
        <p:sp>
          <p:nvSpPr>
            <p:cNvPr id="30736" name="Oval 63"/>
            <p:cNvSpPr>
              <a:spLocks noChangeArrowheads="1"/>
            </p:cNvSpPr>
            <p:nvPr/>
          </p:nvSpPr>
          <p:spPr bwMode="auto">
            <a:xfrm>
              <a:off x="3264" y="254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整数</a:t>
              </a:r>
              <a:endParaRPr lang="ja-JP" altLang="en-US" sz="2400" baseline="-25000"/>
            </a:p>
          </p:txBody>
        </p:sp>
        <p:sp>
          <p:nvSpPr>
            <p:cNvPr id="30737" name="Oval 64"/>
            <p:cNvSpPr>
              <a:spLocks noChangeArrowheads="1"/>
            </p:cNvSpPr>
            <p:nvPr/>
          </p:nvSpPr>
          <p:spPr bwMode="auto">
            <a:xfrm>
              <a:off x="3312" y="259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0738" name="Line 65"/>
            <p:cNvSpPr>
              <a:spLocks noChangeShapeType="1"/>
            </p:cNvSpPr>
            <p:nvPr/>
          </p:nvSpPr>
          <p:spPr bwMode="auto">
            <a:xfrm>
              <a:off x="1728" y="2400"/>
              <a:ext cx="1536"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39" name="Text Box 66"/>
            <p:cNvSpPr txBox="1">
              <a:spLocks noChangeArrowheads="1"/>
            </p:cNvSpPr>
            <p:nvPr/>
          </p:nvSpPr>
          <p:spPr bwMode="auto">
            <a:xfrm>
              <a:off x="2832" y="23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0</a:t>
              </a:r>
            </a:p>
          </p:txBody>
        </p:sp>
      </p:grpSp>
      <p:sp>
        <p:nvSpPr>
          <p:cNvPr id="192596" name="Text Box 84"/>
          <p:cNvSpPr txBox="1">
            <a:spLocks noChangeArrowheads="1"/>
          </p:cNvSpPr>
          <p:nvPr/>
        </p:nvSpPr>
        <p:spPr bwMode="auto">
          <a:xfrm>
            <a:off x="6172200" y="5715000"/>
            <a:ext cx="24558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矢印を辿れる限り</a:t>
            </a:r>
          </a:p>
          <a:p>
            <a:pPr eaLnBrk="1" hangingPunct="1">
              <a:spcBef>
                <a:spcPct val="0"/>
              </a:spcBef>
              <a:buClrTx/>
              <a:buSzTx/>
              <a:buFontTx/>
              <a:buNone/>
            </a:pPr>
            <a:r>
              <a:rPr lang="ja-JP" altLang="en-US" sz="2400"/>
              <a:t>先へ進む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92584"/>
                                        </p:tgtEl>
                                        <p:attrNameLst>
                                          <p:attrName>style.visibility</p:attrName>
                                        </p:attrNameLst>
                                      </p:cBhvr>
                                      <p:to>
                                        <p:strVal val="visible"/>
                                      </p:to>
                                    </p:set>
                                    <p:animEffect transition="in" filter="wipe(down)">
                                      <p:cBhvr>
                                        <p:cTn id="7" dur="500"/>
                                        <p:tgtEl>
                                          <p:spTgt spid="1925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2585"/>
                                        </p:tgtEl>
                                        <p:attrNameLst>
                                          <p:attrName>style.visibility</p:attrName>
                                        </p:attrNameLst>
                                      </p:cBhvr>
                                      <p:to>
                                        <p:strVal val="visible"/>
                                      </p:to>
                                    </p:set>
                                    <p:animEffect transition="in" filter="wipe(left)">
                                      <p:cBhvr>
                                        <p:cTn id="12" dur="500"/>
                                        <p:tgtEl>
                                          <p:spTgt spid="1925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2586"/>
                                        </p:tgtEl>
                                        <p:attrNameLst>
                                          <p:attrName>style.visibility</p:attrName>
                                        </p:attrNameLst>
                                      </p:cBhvr>
                                      <p:to>
                                        <p:strVal val="visible"/>
                                      </p:to>
                                    </p:set>
                                    <p:animEffect transition="in" filter="wipe(left)">
                                      <p:cBhvr>
                                        <p:cTn id="17" dur="500"/>
                                        <p:tgtEl>
                                          <p:spTgt spid="1925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2587"/>
                                        </p:tgtEl>
                                        <p:attrNameLst>
                                          <p:attrName>style.visibility</p:attrName>
                                        </p:attrNameLst>
                                      </p:cBhvr>
                                      <p:to>
                                        <p:strVal val="visible"/>
                                      </p:to>
                                    </p:set>
                                    <p:animEffect transition="in" filter="wipe(left)">
                                      <p:cBhvr>
                                        <p:cTn id="22" dur="500"/>
                                        <p:tgtEl>
                                          <p:spTgt spid="1925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92589"/>
                                        </p:tgtEl>
                                        <p:attrNameLst>
                                          <p:attrName>style.visibility</p:attrName>
                                        </p:attrNameLst>
                                      </p:cBhvr>
                                      <p:to>
                                        <p:strVal val="visible"/>
                                      </p:to>
                                    </p:set>
                                    <p:animEffect transition="in" filter="wipe(left)">
                                      <p:cBhvr>
                                        <p:cTn id="27" dur="500"/>
                                        <p:tgtEl>
                                          <p:spTgt spid="1925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92588"/>
                                        </p:tgtEl>
                                        <p:attrNameLst>
                                          <p:attrName>style.visibility</p:attrName>
                                        </p:attrNameLst>
                                      </p:cBhvr>
                                      <p:to>
                                        <p:strVal val="visible"/>
                                      </p:to>
                                    </p:set>
                                    <p:animEffect transition="in" filter="wipe(left)">
                                      <p:cBhvr>
                                        <p:cTn id="32" dur="500"/>
                                        <p:tgtEl>
                                          <p:spTgt spid="19258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92590"/>
                                        </p:tgtEl>
                                        <p:attrNameLst>
                                          <p:attrName>style.visibility</p:attrName>
                                        </p:attrNameLst>
                                      </p:cBhvr>
                                      <p:to>
                                        <p:strVal val="visible"/>
                                      </p:to>
                                    </p:set>
                                    <p:animEffect transition="in" filter="wipe(left)">
                                      <p:cBhvr>
                                        <p:cTn id="37" dur="500"/>
                                        <p:tgtEl>
                                          <p:spTgt spid="1925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92591"/>
                                        </p:tgtEl>
                                        <p:attrNameLst>
                                          <p:attrName>style.visibility</p:attrName>
                                        </p:attrNameLst>
                                      </p:cBhvr>
                                      <p:to>
                                        <p:strVal val="visible"/>
                                      </p:to>
                                    </p:set>
                                    <p:animEffect transition="in" filter="wipe(left)">
                                      <p:cBhvr>
                                        <p:cTn id="42" dur="500"/>
                                        <p:tgtEl>
                                          <p:spTgt spid="1925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192583"/>
                                        </p:tgtEl>
                                        <p:attrNameLst>
                                          <p:attrName>style.visibility</p:attrName>
                                        </p:attrNameLst>
                                      </p:cBhvr>
                                      <p:to>
                                        <p:strVal val="visible"/>
                                      </p:to>
                                    </p:set>
                                    <p:animEffect transition="in" filter="checkerboard(across)">
                                      <p:cBhvr>
                                        <p:cTn id="47" dur="500"/>
                                        <p:tgtEl>
                                          <p:spTgt spid="1925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92592"/>
                                        </p:tgtEl>
                                        <p:attrNameLst>
                                          <p:attrName>style.visibility</p:attrName>
                                        </p:attrNameLst>
                                      </p:cBhvr>
                                      <p:to>
                                        <p:strVal val="visible"/>
                                      </p:to>
                                    </p:set>
                                    <p:animEffect transition="in" filter="wipe(up)">
                                      <p:cBhvr>
                                        <p:cTn id="52" dur="500"/>
                                        <p:tgtEl>
                                          <p:spTgt spid="19259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192580"/>
                                        </p:tgtEl>
                                        <p:attrNameLst>
                                          <p:attrName>style.visibility</p:attrName>
                                        </p:attrNameLst>
                                      </p:cBhvr>
                                      <p:to>
                                        <p:strVal val="visible"/>
                                      </p:to>
                                    </p:set>
                                    <p:animEffect transition="in" filter="checkerboard(across)">
                                      <p:cBhvr>
                                        <p:cTn id="57" dur="500"/>
                                        <p:tgtEl>
                                          <p:spTgt spid="19258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92596"/>
                                        </p:tgtEl>
                                        <p:attrNameLst>
                                          <p:attrName>style.visibility</p:attrName>
                                        </p:attrNameLst>
                                      </p:cBhvr>
                                      <p:to>
                                        <p:strVal val="visible"/>
                                      </p:to>
                                    </p:set>
                                    <p:animEffect transition="in" filter="checkerboard(across)">
                                      <p:cBhvr>
                                        <p:cTn id="62" dur="500"/>
                                        <p:tgtEl>
                                          <p:spTgt spid="192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9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字句解析オートマトン</a:t>
            </a:r>
            <a:r>
              <a:rPr lang="ja-JP" altLang="en-US" sz="3600">
                <a:effectLst/>
              </a:rPr>
              <a:t>(一部)</a:t>
            </a:r>
          </a:p>
        </p:txBody>
      </p:sp>
      <p:sp>
        <p:nvSpPr>
          <p:cNvPr id="31747" name="Oval 3"/>
          <p:cNvSpPr>
            <a:spLocks noChangeArrowheads="1"/>
          </p:cNvSpPr>
          <p:nvPr/>
        </p:nvSpPr>
        <p:spPr bwMode="auto">
          <a:xfrm>
            <a:off x="1981200" y="33528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endParaRPr lang="en-US" altLang="ja-JP" baseline="-25000"/>
          </a:p>
        </p:txBody>
      </p:sp>
      <p:grpSp>
        <p:nvGrpSpPr>
          <p:cNvPr id="31748" name="Group 4"/>
          <p:cNvGrpSpPr>
            <a:grpSpLocks/>
          </p:cNvGrpSpPr>
          <p:nvPr/>
        </p:nvGrpSpPr>
        <p:grpSpPr bwMode="auto">
          <a:xfrm>
            <a:off x="1981200" y="1828800"/>
            <a:ext cx="762000" cy="1524000"/>
            <a:chOff x="1248" y="1152"/>
            <a:chExt cx="480" cy="960"/>
          </a:xfrm>
        </p:grpSpPr>
        <p:sp>
          <p:nvSpPr>
            <p:cNvPr id="31810" name="Oval 5"/>
            <p:cNvSpPr>
              <a:spLocks noChangeArrowheads="1"/>
            </p:cNvSpPr>
            <p:nvPr/>
          </p:nvSpPr>
          <p:spPr bwMode="auto">
            <a:xfrm>
              <a:off x="1248" y="1152"/>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31811" name="Oval 6"/>
            <p:cNvSpPr>
              <a:spLocks noChangeArrowheads="1"/>
            </p:cNvSpPr>
            <p:nvPr/>
          </p:nvSpPr>
          <p:spPr bwMode="auto">
            <a:xfrm>
              <a:off x="1296" y="120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31812" name="Group 7"/>
            <p:cNvGrpSpPr>
              <a:grpSpLocks/>
            </p:cNvGrpSpPr>
            <p:nvPr/>
          </p:nvGrpSpPr>
          <p:grpSpPr bwMode="auto">
            <a:xfrm>
              <a:off x="1248" y="1584"/>
              <a:ext cx="240" cy="528"/>
              <a:chOff x="864" y="1584"/>
              <a:chExt cx="240" cy="528"/>
            </a:xfrm>
          </p:grpSpPr>
          <p:sp>
            <p:nvSpPr>
              <p:cNvPr id="31813" name="Line 8"/>
              <p:cNvSpPr>
                <a:spLocks noChangeShapeType="1"/>
              </p:cNvSpPr>
              <p:nvPr/>
            </p:nvSpPr>
            <p:spPr bwMode="auto">
              <a:xfrm flipV="1">
                <a:off x="1104" y="1584"/>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814" name="Text Box 9"/>
              <p:cNvSpPr txBox="1">
                <a:spLocks noChangeArrowheads="1"/>
              </p:cNvSpPr>
              <p:nvPr/>
            </p:nvSpPr>
            <p:spPr bwMode="auto">
              <a:xfrm>
                <a:off x="864" y="1680"/>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grpSp>
        <p:nvGrpSpPr>
          <p:cNvPr id="31749" name="Group 10"/>
          <p:cNvGrpSpPr>
            <a:grpSpLocks/>
          </p:cNvGrpSpPr>
          <p:nvPr/>
        </p:nvGrpSpPr>
        <p:grpSpPr bwMode="auto">
          <a:xfrm>
            <a:off x="2667000" y="1828800"/>
            <a:ext cx="1524000" cy="1600200"/>
            <a:chOff x="1680" y="1152"/>
            <a:chExt cx="960" cy="1008"/>
          </a:xfrm>
        </p:grpSpPr>
        <p:sp>
          <p:nvSpPr>
            <p:cNvPr id="31806" name="Oval 11"/>
            <p:cNvSpPr>
              <a:spLocks noChangeArrowheads="1"/>
            </p:cNvSpPr>
            <p:nvPr/>
          </p:nvSpPr>
          <p:spPr bwMode="auto">
            <a:xfrm>
              <a:off x="2208" y="1152"/>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1807" name="Line 12"/>
            <p:cNvSpPr>
              <a:spLocks noChangeShapeType="1"/>
            </p:cNvSpPr>
            <p:nvPr/>
          </p:nvSpPr>
          <p:spPr bwMode="auto">
            <a:xfrm flipV="1">
              <a:off x="1680" y="1536"/>
              <a:ext cx="62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808" name="Text Box 13"/>
            <p:cNvSpPr txBox="1">
              <a:spLocks noChangeArrowheads="1"/>
            </p:cNvSpPr>
            <p:nvPr/>
          </p:nvSpPr>
          <p:spPr bwMode="auto">
            <a:xfrm>
              <a:off x="1776" y="163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1809" name="Oval 14"/>
            <p:cNvSpPr>
              <a:spLocks noChangeArrowheads="1"/>
            </p:cNvSpPr>
            <p:nvPr/>
          </p:nvSpPr>
          <p:spPr bwMode="auto">
            <a:xfrm>
              <a:off x="2256" y="120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31750" name="Group 15"/>
          <p:cNvGrpSpPr>
            <a:grpSpLocks/>
          </p:cNvGrpSpPr>
          <p:nvPr/>
        </p:nvGrpSpPr>
        <p:grpSpPr bwMode="auto">
          <a:xfrm>
            <a:off x="4114800" y="2286000"/>
            <a:ext cx="1752600" cy="685800"/>
            <a:chOff x="2592" y="1440"/>
            <a:chExt cx="1104" cy="432"/>
          </a:xfrm>
        </p:grpSpPr>
        <p:sp>
          <p:nvSpPr>
            <p:cNvPr id="31802" name="Oval 16"/>
            <p:cNvSpPr>
              <a:spLocks noChangeArrowheads="1"/>
            </p:cNvSpPr>
            <p:nvPr/>
          </p:nvSpPr>
          <p:spPr bwMode="auto">
            <a:xfrm>
              <a:off x="3264" y="144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1803" name="Oval 17"/>
            <p:cNvSpPr>
              <a:spLocks noChangeArrowheads="1"/>
            </p:cNvSpPr>
            <p:nvPr/>
          </p:nvSpPr>
          <p:spPr bwMode="auto">
            <a:xfrm>
              <a:off x="3312" y="148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804" name="Line 18"/>
            <p:cNvSpPr>
              <a:spLocks noChangeShapeType="1"/>
            </p:cNvSpPr>
            <p:nvPr/>
          </p:nvSpPr>
          <p:spPr bwMode="auto">
            <a:xfrm>
              <a:off x="2592" y="1440"/>
              <a:ext cx="672"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805" name="Text Box 19"/>
            <p:cNvSpPr txBox="1">
              <a:spLocks noChangeArrowheads="1"/>
            </p:cNvSpPr>
            <p:nvPr/>
          </p:nvSpPr>
          <p:spPr bwMode="auto">
            <a:xfrm>
              <a:off x="2736" y="148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31751" name="Group 20"/>
          <p:cNvGrpSpPr>
            <a:grpSpLocks/>
          </p:cNvGrpSpPr>
          <p:nvPr/>
        </p:nvGrpSpPr>
        <p:grpSpPr bwMode="auto">
          <a:xfrm>
            <a:off x="4114800" y="1371600"/>
            <a:ext cx="1752600" cy="685800"/>
            <a:chOff x="2592" y="864"/>
            <a:chExt cx="1104" cy="432"/>
          </a:xfrm>
        </p:grpSpPr>
        <p:sp>
          <p:nvSpPr>
            <p:cNvPr id="31798" name="Line 21"/>
            <p:cNvSpPr>
              <a:spLocks noChangeShapeType="1"/>
            </p:cNvSpPr>
            <p:nvPr/>
          </p:nvSpPr>
          <p:spPr bwMode="auto">
            <a:xfrm flipV="1">
              <a:off x="2592" y="1104"/>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99" name="Oval 22"/>
            <p:cNvSpPr>
              <a:spLocks noChangeArrowheads="1"/>
            </p:cNvSpPr>
            <p:nvPr/>
          </p:nvSpPr>
          <p:spPr bwMode="auto">
            <a:xfrm>
              <a:off x="3264" y="86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31800" name="Oval 23"/>
            <p:cNvSpPr>
              <a:spLocks noChangeArrowheads="1"/>
            </p:cNvSpPr>
            <p:nvPr/>
          </p:nvSpPr>
          <p:spPr bwMode="auto">
            <a:xfrm>
              <a:off x="3312" y="9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801" name="Text Box 24"/>
            <p:cNvSpPr txBox="1">
              <a:spLocks noChangeArrowheads="1"/>
            </p:cNvSpPr>
            <p:nvPr/>
          </p:nvSpPr>
          <p:spPr bwMode="auto">
            <a:xfrm>
              <a:off x="2736" y="91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31752" name="Group 25"/>
          <p:cNvGrpSpPr>
            <a:grpSpLocks/>
          </p:cNvGrpSpPr>
          <p:nvPr/>
        </p:nvGrpSpPr>
        <p:grpSpPr bwMode="auto">
          <a:xfrm>
            <a:off x="2743200" y="3124200"/>
            <a:ext cx="1447800" cy="685800"/>
            <a:chOff x="1728" y="1968"/>
            <a:chExt cx="912" cy="432"/>
          </a:xfrm>
        </p:grpSpPr>
        <p:sp>
          <p:nvSpPr>
            <p:cNvPr id="31794" name="Oval 26"/>
            <p:cNvSpPr>
              <a:spLocks noChangeArrowheads="1"/>
            </p:cNvSpPr>
            <p:nvPr/>
          </p:nvSpPr>
          <p:spPr bwMode="auto">
            <a:xfrm>
              <a:off x="2208"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1795" name="Line 27"/>
            <p:cNvSpPr>
              <a:spLocks noChangeShapeType="1"/>
            </p:cNvSpPr>
            <p:nvPr/>
          </p:nvSpPr>
          <p:spPr bwMode="auto">
            <a:xfrm flipV="1">
              <a:off x="1728" y="2208"/>
              <a:ext cx="480" cy="9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96" name="Text Box 28"/>
            <p:cNvSpPr txBox="1">
              <a:spLocks noChangeArrowheads="1"/>
            </p:cNvSpPr>
            <p:nvPr/>
          </p:nvSpPr>
          <p:spPr bwMode="auto">
            <a:xfrm>
              <a:off x="1872" y="196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1797" name="Oval 29"/>
            <p:cNvSpPr>
              <a:spLocks noChangeArrowheads="1"/>
            </p:cNvSpPr>
            <p:nvPr/>
          </p:nvSpPr>
          <p:spPr bwMode="auto">
            <a:xfrm>
              <a:off x="2256"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31753" name="Group 30"/>
          <p:cNvGrpSpPr>
            <a:grpSpLocks/>
          </p:cNvGrpSpPr>
          <p:nvPr/>
        </p:nvGrpSpPr>
        <p:grpSpPr bwMode="auto">
          <a:xfrm>
            <a:off x="4191000" y="2971800"/>
            <a:ext cx="1676400" cy="838200"/>
            <a:chOff x="2640" y="1872"/>
            <a:chExt cx="1056" cy="528"/>
          </a:xfrm>
        </p:grpSpPr>
        <p:sp>
          <p:nvSpPr>
            <p:cNvPr id="31790" name="Oval 31"/>
            <p:cNvSpPr>
              <a:spLocks noChangeArrowheads="1"/>
            </p:cNvSpPr>
            <p:nvPr/>
          </p:nvSpPr>
          <p:spPr bwMode="auto">
            <a:xfrm>
              <a:off x="3264"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i="1"/>
                <a:t>==</a:t>
              </a:r>
              <a:endParaRPr lang="en-US" altLang="ja-JP" baseline="-25000"/>
            </a:p>
          </p:txBody>
        </p:sp>
        <p:sp>
          <p:nvSpPr>
            <p:cNvPr id="31791" name="Line 32"/>
            <p:cNvSpPr>
              <a:spLocks noChangeShapeType="1"/>
            </p:cNvSpPr>
            <p:nvPr/>
          </p:nvSpPr>
          <p:spPr bwMode="auto">
            <a:xfrm>
              <a:off x="2640" y="2160"/>
              <a:ext cx="62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92" name="Text Box 33"/>
            <p:cNvSpPr txBox="1">
              <a:spLocks noChangeArrowheads="1"/>
            </p:cNvSpPr>
            <p:nvPr/>
          </p:nvSpPr>
          <p:spPr bwMode="auto">
            <a:xfrm>
              <a:off x="2832" y="187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1793" name="Oval 34"/>
            <p:cNvSpPr>
              <a:spLocks noChangeArrowheads="1"/>
            </p:cNvSpPr>
            <p:nvPr/>
          </p:nvSpPr>
          <p:spPr bwMode="auto">
            <a:xfrm>
              <a:off x="3312"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31754" name="Group 35"/>
          <p:cNvGrpSpPr>
            <a:grpSpLocks/>
          </p:cNvGrpSpPr>
          <p:nvPr/>
        </p:nvGrpSpPr>
        <p:grpSpPr bwMode="auto">
          <a:xfrm>
            <a:off x="2667000" y="3962400"/>
            <a:ext cx="3200400" cy="1752600"/>
            <a:chOff x="1680" y="2496"/>
            <a:chExt cx="2016" cy="1104"/>
          </a:xfrm>
        </p:grpSpPr>
        <p:sp>
          <p:nvSpPr>
            <p:cNvPr id="31786" name="Line 36"/>
            <p:cNvSpPr>
              <a:spLocks noChangeShapeType="1"/>
            </p:cNvSpPr>
            <p:nvPr/>
          </p:nvSpPr>
          <p:spPr bwMode="auto">
            <a:xfrm>
              <a:off x="1680" y="2496"/>
              <a:ext cx="1584" cy="86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87" name="Oval 37"/>
            <p:cNvSpPr>
              <a:spLocks noChangeArrowheads="1"/>
            </p:cNvSpPr>
            <p:nvPr/>
          </p:nvSpPr>
          <p:spPr bwMode="auto">
            <a:xfrm>
              <a:off x="3264" y="31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整数</a:t>
              </a:r>
              <a:endParaRPr lang="ja-JP" altLang="en-US" sz="2400" baseline="-25000"/>
            </a:p>
          </p:txBody>
        </p:sp>
        <p:sp>
          <p:nvSpPr>
            <p:cNvPr id="31788" name="Oval 38"/>
            <p:cNvSpPr>
              <a:spLocks noChangeArrowheads="1"/>
            </p:cNvSpPr>
            <p:nvPr/>
          </p:nvSpPr>
          <p:spPr bwMode="auto">
            <a:xfrm>
              <a:off x="3312"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789" name="Text Box 39"/>
            <p:cNvSpPr txBox="1">
              <a:spLocks noChangeArrowheads="1"/>
            </p:cNvSpPr>
            <p:nvPr/>
          </p:nvSpPr>
          <p:spPr bwMode="auto">
            <a:xfrm>
              <a:off x="2544" y="2784"/>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1…9</a:t>
              </a:r>
            </a:p>
          </p:txBody>
        </p:sp>
      </p:grpSp>
      <p:grpSp>
        <p:nvGrpSpPr>
          <p:cNvPr id="31755" name="Group 40"/>
          <p:cNvGrpSpPr>
            <a:grpSpLocks/>
          </p:cNvGrpSpPr>
          <p:nvPr/>
        </p:nvGrpSpPr>
        <p:grpSpPr bwMode="auto">
          <a:xfrm>
            <a:off x="5867400" y="5029200"/>
            <a:ext cx="1450975" cy="579438"/>
            <a:chOff x="3312" y="3168"/>
            <a:chExt cx="914" cy="365"/>
          </a:xfrm>
        </p:grpSpPr>
        <p:grpSp>
          <p:nvGrpSpPr>
            <p:cNvPr id="31780" name="Group 41"/>
            <p:cNvGrpSpPr>
              <a:grpSpLocks/>
            </p:cNvGrpSpPr>
            <p:nvPr/>
          </p:nvGrpSpPr>
          <p:grpSpPr bwMode="auto">
            <a:xfrm>
              <a:off x="3312" y="3216"/>
              <a:ext cx="288" cy="288"/>
              <a:chOff x="3408" y="2592"/>
              <a:chExt cx="288" cy="288"/>
            </a:xfrm>
          </p:grpSpPr>
          <p:sp>
            <p:nvSpPr>
              <p:cNvPr id="31782" name="Arc 42"/>
              <p:cNvSpPr>
                <a:spLocks/>
              </p:cNvSpPr>
              <p:nvPr/>
            </p:nvSpPr>
            <p:spPr bwMode="auto">
              <a:xfrm flipV="1">
                <a:off x="3552"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83" name="Arc 43"/>
              <p:cNvSpPr>
                <a:spLocks/>
              </p:cNvSpPr>
              <p:nvPr/>
            </p:nvSpPr>
            <p:spPr bwMode="auto">
              <a:xfrm rot="5400000" flipV="1">
                <a:off x="3408"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84" name="Arc 44"/>
              <p:cNvSpPr>
                <a:spLocks/>
              </p:cNvSpPr>
              <p:nvPr/>
            </p:nvSpPr>
            <p:spPr bwMode="auto">
              <a:xfrm rot="16200000" flipV="1">
                <a:off x="3552"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85" name="Arc 45"/>
              <p:cNvSpPr>
                <a:spLocks/>
              </p:cNvSpPr>
              <p:nvPr/>
            </p:nvSpPr>
            <p:spPr bwMode="auto">
              <a:xfrm rot="10800000" flipV="1">
                <a:off x="3408"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1781" name="Text Box 46"/>
            <p:cNvSpPr txBox="1">
              <a:spLocks noChangeArrowheads="1"/>
            </p:cNvSpPr>
            <p:nvPr/>
          </p:nvSpPr>
          <p:spPr bwMode="auto">
            <a:xfrm>
              <a:off x="3600" y="3168"/>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0…9</a:t>
              </a:r>
            </a:p>
          </p:txBody>
        </p:sp>
      </p:grpSp>
      <p:grpSp>
        <p:nvGrpSpPr>
          <p:cNvPr id="31756" name="Group 47"/>
          <p:cNvGrpSpPr>
            <a:grpSpLocks/>
          </p:cNvGrpSpPr>
          <p:nvPr/>
        </p:nvGrpSpPr>
        <p:grpSpPr bwMode="auto">
          <a:xfrm>
            <a:off x="914400" y="3962400"/>
            <a:ext cx="1828800" cy="1752600"/>
            <a:chOff x="576" y="2496"/>
            <a:chExt cx="1152" cy="1104"/>
          </a:xfrm>
        </p:grpSpPr>
        <p:sp>
          <p:nvSpPr>
            <p:cNvPr id="31776" name="Line 48"/>
            <p:cNvSpPr>
              <a:spLocks noChangeShapeType="1"/>
            </p:cNvSpPr>
            <p:nvPr/>
          </p:nvSpPr>
          <p:spPr bwMode="auto">
            <a:xfrm>
              <a:off x="1488" y="2592"/>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77" name="Oval 49"/>
            <p:cNvSpPr>
              <a:spLocks noChangeArrowheads="1"/>
            </p:cNvSpPr>
            <p:nvPr/>
          </p:nvSpPr>
          <p:spPr bwMode="auto">
            <a:xfrm>
              <a:off x="1248" y="3120"/>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31778" name="Oval 50"/>
            <p:cNvSpPr>
              <a:spLocks noChangeArrowheads="1"/>
            </p:cNvSpPr>
            <p:nvPr/>
          </p:nvSpPr>
          <p:spPr bwMode="auto">
            <a:xfrm>
              <a:off x="1296" y="3168"/>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779" name="Text Box 51"/>
            <p:cNvSpPr txBox="1">
              <a:spLocks noChangeArrowheads="1"/>
            </p:cNvSpPr>
            <p:nvPr/>
          </p:nvSpPr>
          <p:spPr bwMode="auto">
            <a:xfrm>
              <a:off x="576" y="2496"/>
              <a:ext cx="790"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p:txBody>
        </p:sp>
      </p:grpSp>
      <p:grpSp>
        <p:nvGrpSpPr>
          <p:cNvPr id="31757" name="Group 52"/>
          <p:cNvGrpSpPr>
            <a:grpSpLocks/>
          </p:cNvGrpSpPr>
          <p:nvPr/>
        </p:nvGrpSpPr>
        <p:grpSpPr bwMode="auto">
          <a:xfrm>
            <a:off x="2743200" y="5029200"/>
            <a:ext cx="1711325" cy="1554163"/>
            <a:chOff x="1344" y="3168"/>
            <a:chExt cx="1078" cy="979"/>
          </a:xfrm>
        </p:grpSpPr>
        <p:grpSp>
          <p:nvGrpSpPr>
            <p:cNvPr id="31770" name="Group 53"/>
            <p:cNvGrpSpPr>
              <a:grpSpLocks/>
            </p:cNvGrpSpPr>
            <p:nvPr/>
          </p:nvGrpSpPr>
          <p:grpSpPr bwMode="auto">
            <a:xfrm>
              <a:off x="1344" y="3216"/>
              <a:ext cx="288" cy="288"/>
              <a:chOff x="3408" y="2592"/>
              <a:chExt cx="288" cy="288"/>
            </a:xfrm>
          </p:grpSpPr>
          <p:sp>
            <p:nvSpPr>
              <p:cNvPr id="31772" name="Arc 54"/>
              <p:cNvSpPr>
                <a:spLocks/>
              </p:cNvSpPr>
              <p:nvPr/>
            </p:nvSpPr>
            <p:spPr bwMode="auto">
              <a:xfrm flipV="1">
                <a:off x="3552"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73" name="Arc 55"/>
              <p:cNvSpPr>
                <a:spLocks/>
              </p:cNvSpPr>
              <p:nvPr/>
            </p:nvSpPr>
            <p:spPr bwMode="auto">
              <a:xfrm rot="5400000" flipV="1">
                <a:off x="3408"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74" name="Arc 56"/>
              <p:cNvSpPr>
                <a:spLocks/>
              </p:cNvSpPr>
              <p:nvPr/>
            </p:nvSpPr>
            <p:spPr bwMode="auto">
              <a:xfrm rot="16200000" flipV="1">
                <a:off x="3552"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75" name="Arc 57"/>
              <p:cNvSpPr>
                <a:spLocks/>
              </p:cNvSpPr>
              <p:nvPr/>
            </p:nvSpPr>
            <p:spPr bwMode="auto">
              <a:xfrm rot="10800000" flipV="1">
                <a:off x="3408"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1771" name="Text Box 58"/>
            <p:cNvSpPr txBox="1">
              <a:spLocks noChangeArrowheads="1"/>
            </p:cNvSpPr>
            <p:nvPr/>
          </p:nvSpPr>
          <p:spPr bwMode="auto">
            <a:xfrm>
              <a:off x="1632" y="3168"/>
              <a:ext cx="790" cy="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a:p>
              <a:pPr eaLnBrk="1" hangingPunct="1">
                <a:spcBef>
                  <a:spcPct val="0"/>
                </a:spcBef>
                <a:buClrTx/>
                <a:buSzTx/>
                <a:buFontTx/>
                <a:buNone/>
              </a:pPr>
              <a:r>
                <a:rPr lang="en-US" altLang="ja-JP"/>
                <a:t>0…9</a:t>
              </a:r>
            </a:p>
          </p:txBody>
        </p:sp>
      </p:grpSp>
      <p:grpSp>
        <p:nvGrpSpPr>
          <p:cNvPr id="31758" name="Group 59"/>
          <p:cNvGrpSpPr>
            <a:grpSpLocks/>
          </p:cNvGrpSpPr>
          <p:nvPr/>
        </p:nvGrpSpPr>
        <p:grpSpPr bwMode="auto">
          <a:xfrm>
            <a:off x="2743200" y="3657600"/>
            <a:ext cx="3124200" cy="1066800"/>
            <a:chOff x="1728" y="2304"/>
            <a:chExt cx="1968" cy="672"/>
          </a:xfrm>
        </p:grpSpPr>
        <p:sp>
          <p:nvSpPr>
            <p:cNvPr id="31766" name="Oval 60"/>
            <p:cNvSpPr>
              <a:spLocks noChangeArrowheads="1"/>
            </p:cNvSpPr>
            <p:nvPr/>
          </p:nvSpPr>
          <p:spPr bwMode="auto">
            <a:xfrm>
              <a:off x="3264" y="254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整数</a:t>
              </a:r>
              <a:endParaRPr lang="ja-JP" altLang="en-US" sz="2400" baseline="-25000"/>
            </a:p>
          </p:txBody>
        </p:sp>
        <p:sp>
          <p:nvSpPr>
            <p:cNvPr id="31767" name="Oval 61"/>
            <p:cNvSpPr>
              <a:spLocks noChangeArrowheads="1"/>
            </p:cNvSpPr>
            <p:nvPr/>
          </p:nvSpPr>
          <p:spPr bwMode="auto">
            <a:xfrm>
              <a:off x="3312" y="259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768" name="Line 62"/>
            <p:cNvSpPr>
              <a:spLocks noChangeShapeType="1"/>
            </p:cNvSpPr>
            <p:nvPr/>
          </p:nvSpPr>
          <p:spPr bwMode="auto">
            <a:xfrm>
              <a:off x="1728" y="2400"/>
              <a:ext cx="1536"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69" name="Text Box 63"/>
            <p:cNvSpPr txBox="1">
              <a:spLocks noChangeArrowheads="1"/>
            </p:cNvSpPr>
            <p:nvPr/>
          </p:nvSpPr>
          <p:spPr bwMode="auto">
            <a:xfrm>
              <a:off x="2832" y="23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0</a:t>
              </a:r>
            </a:p>
          </p:txBody>
        </p:sp>
      </p:grpSp>
      <p:sp>
        <p:nvSpPr>
          <p:cNvPr id="31759" name="Text Box 64"/>
          <p:cNvSpPr txBox="1">
            <a:spLocks noChangeArrowheads="1"/>
          </p:cNvSpPr>
          <p:nvPr/>
        </p:nvSpPr>
        <p:spPr bwMode="auto">
          <a:xfrm>
            <a:off x="6705600" y="3124200"/>
            <a:ext cx="1676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r>
              <a:rPr lang="ja-JP" altLang="en-US" sz="2400"/>
              <a:t> の場合</a:t>
            </a:r>
          </a:p>
        </p:txBody>
      </p:sp>
      <p:sp>
        <p:nvSpPr>
          <p:cNvPr id="405569" name="Line 65"/>
          <p:cNvSpPr>
            <a:spLocks noChangeShapeType="1"/>
          </p:cNvSpPr>
          <p:nvPr/>
        </p:nvSpPr>
        <p:spPr bwMode="auto">
          <a:xfrm flipV="1">
            <a:off x="2667000" y="2438400"/>
            <a:ext cx="990600" cy="9906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405570" name="Line 66"/>
          <p:cNvSpPr>
            <a:spLocks noChangeShapeType="1"/>
          </p:cNvSpPr>
          <p:nvPr/>
        </p:nvSpPr>
        <p:spPr bwMode="auto">
          <a:xfrm flipV="1">
            <a:off x="4114800" y="1752600"/>
            <a:ext cx="1066800" cy="3048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62" name="Text Box 68"/>
          <p:cNvSpPr txBox="1">
            <a:spLocks noChangeArrowheads="1"/>
          </p:cNvSpPr>
          <p:nvPr/>
        </p:nvSpPr>
        <p:spPr bwMode="auto">
          <a:xfrm>
            <a:off x="6172200" y="5715000"/>
            <a:ext cx="24558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矢印を辿れる限り</a:t>
            </a:r>
          </a:p>
          <a:p>
            <a:pPr eaLnBrk="1" hangingPunct="1">
              <a:spcBef>
                <a:spcPct val="0"/>
              </a:spcBef>
              <a:buClrTx/>
              <a:buSzTx/>
              <a:buFontTx/>
              <a:buNone/>
            </a:pPr>
            <a:r>
              <a:rPr lang="ja-JP" altLang="en-US" sz="2400"/>
              <a:t>先へ進む</a:t>
            </a:r>
          </a:p>
        </p:txBody>
      </p:sp>
      <p:grpSp>
        <p:nvGrpSpPr>
          <p:cNvPr id="405575" name="Group 71"/>
          <p:cNvGrpSpPr>
            <a:grpSpLocks/>
          </p:cNvGrpSpPr>
          <p:nvPr/>
        </p:nvGrpSpPr>
        <p:grpSpPr bwMode="auto">
          <a:xfrm>
            <a:off x="5181600" y="1371600"/>
            <a:ext cx="685800" cy="685800"/>
            <a:chOff x="3264" y="864"/>
            <a:chExt cx="432" cy="432"/>
          </a:xfrm>
        </p:grpSpPr>
        <p:sp>
          <p:nvSpPr>
            <p:cNvPr id="31764" name="Oval 69"/>
            <p:cNvSpPr>
              <a:spLocks noChangeArrowheads="1"/>
            </p:cNvSpPr>
            <p:nvPr/>
          </p:nvSpPr>
          <p:spPr bwMode="auto">
            <a:xfrm>
              <a:off x="3264" y="864"/>
              <a:ext cx="432" cy="432"/>
            </a:xfrm>
            <a:prstGeom prst="ellipse">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1765" name="Oval 70"/>
            <p:cNvSpPr>
              <a:spLocks noChangeArrowheads="1"/>
            </p:cNvSpPr>
            <p:nvPr/>
          </p:nvSpPr>
          <p:spPr bwMode="auto">
            <a:xfrm>
              <a:off x="3312" y="912"/>
              <a:ext cx="336" cy="336"/>
            </a:xfrm>
            <a:prstGeom prst="ellipse">
              <a:avLst/>
            </a:pr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5569"/>
                                        </p:tgtEl>
                                        <p:attrNameLst>
                                          <p:attrName>style.visibility</p:attrName>
                                        </p:attrNameLst>
                                      </p:cBhvr>
                                      <p:to>
                                        <p:strVal val="visible"/>
                                      </p:to>
                                    </p:set>
                                    <p:animEffect transition="in" filter="wipe(left)">
                                      <p:cBhvr>
                                        <p:cTn id="7" dur="500"/>
                                        <p:tgtEl>
                                          <p:spTgt spid="4055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5570"/>
                                        </p:tgtEl>
                                        <p:attrNameLst>
                                          <p:attrName>style.visibility</p:attrName>
                                        </p:attrNameLst>
                                      </p:cBhvr>
                                      <p:to>
                                        <p:strVal val="visible"/>
                                      </p:to>
                                    </p:set>
                                    <p:animEffect transition="in" filter="wipe(left)">
                                      <p:cBhvr>
                                        <p:cTn id="12" dur="500"/>
                                        <p:tgtEl>
                                          <p:spTgt spid="405570"/>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405575"/>
                                        </p:tgtEl>
                                        <p:attrNameLst>
                                          <p:attrName>style.visibility</p:attrName>
                                        </p:attrNameLst>
                                      </p:cBhvr>
                                      <p:to>
                                        <p:strVal val="visible"/>
                                      </p:to>
                                    </p:set>
                                    <p:animEffect transition="in" filter="wipe(left)">
                                      <p:cBhvr>
                                        <p:cTn id="16" dur="500"/>
                                        <p:tgtEl>
                                          <p:spTgt spid="405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69" grpId="0" animBg="1"/>
      <p:bldP spid="40557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トークンの識別</a:t>
            </a:r>
          </a:p>
        </p:txBody>
      </p:sp>
      <p:sp>
        <p:nvSpPr>
          <p:cNvPr id="198659" name="Text Box 3"/>
          <p:cNvSpPr txBox="1">
            <a:spLocks noChangeArrowheads="1"/>
          </p:cNvSpPr>
          <p:nvPr/>
        </p:nvSpPr>
        <p:spPr bwMode="auto">
          <a:xfrm>
            <a:off x="990600" y="22860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a:t>
            </a:r>
          </a:p>
        </p:txBody>
      </p:sp>
      <p:sp>
        <p:nvSpPr>
          <p:cNvPr id="198660" name="Text Box 4"/>
          <p:cNvSpPr txBox="1">
            <a:spLocks noChangeArrowheads="1"/>
          </p:cNvSpPr>
          <p:nvPr/>
        </p:nvSpPr>
        <p:spPr bwMode="auto">
          <a:xfrm>
            <a:off x="1066800"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f</a:t>
            </a:r>
          </a:p>
        </p:txBody>
      </p:sp>
      <p:sp>
        <p:nvSpPr>
          <p:cNvPr id="198661" name="Text Box 5"/>
          <p:cNvSpPr txBox="1">
            <a:spLocks noChangeArrowheads="1"/>
          </p:cNvSpPr>
          <p:nvPr/>
        </p:nvSpPr>
        <p:spPr bwMode="auto">
          <a:xfrm>
            <a:off x="1295400"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62" name="Text Box 6"/>
          <p:cNvSpPr txBox="1">
            <a:spLocks noChangeArrowheads="1"/>
          </p:cNvSpPr>
          <p:nvPr/>
        </p:nvSpPr>
        <p:spPr bwMode="auto">
          <a:xfrm>
            <a:off x="1447800" y="22860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sp>
        <p:nvSpPr>
          <p:cNvPr id="198663" name="Text Box 7"/>
          <p:cNvSpPr txBox="1">
            <a:spLocks noChangeArrowheads="1"/>
          </p:cNvSpPr>
          <p:nvPr/>
        </p:nvSpPr>
        <p:spPr bwMode="auto">
          <a:xfrm>
            <a:off x="16764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n</a:t>
            </a:r>
          </a:p>
        </p:txBody>
      </p:sp>
      <p:sp>
        <p:nvSpPr>
          <p:cNvPr id="198664" name="Text Box 8"/>
          <p:cNvSpPr txBox="1">
            <a:spLocks noChangeArrowheads="1"/>
          </p:cNvSpPr>
          <p:nvPr/>
        </p:nvSpPr>
        <p:spPr bwMode="auto">
          <a:xfrm>
            <a:off x="1905000" y="2286000"/>
            <a:ext cx="339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s</a:t>
            </a:r>
          </a:p>
        </p:txBody>
      </p:sp>
      <p:sp>
        <p:nvSpPr>
          <p:cNvPr id="198665" name="Text Box 9"/>
          <p:cNvSpPr txBox="1">
            <a:spLocks noChangeArrowheads="1"/>
          </p:cNvSpPr>
          <p:nvPr/>
        </p:nvSpPr>
        <p:spPr bwMode="auto">
          <a:xfrm>
            <a:off x="21336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&gt;</a:t>
            </a:r>
          </a:p>
        </p:txBody>
      </p:sp>
      <p:sp>
        <p:nvSpPr>
          <p:cNvPr id="198666" name="Text Box 10"/>
          <p:cNvSpPr txBox="1">
            <a:spLocks noChangeArrowheads="1"/>
          </p:cNvSpPr>
          <p:nvPr/>
        </p:nvSpPr>
        <p:spPr bwMode="auto">
          <a:xfrm>
            <a:off x="23622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67" name="Text Box 11"/>
          <p:cNvSpPr txBox="1">
            <a:spLocks noChangeArrowheads="1"/>
          </p:cNvSpPr>
          <p:nvPr/>
        </p:nvSpPr>
        <p:spPr bwMode="auto">
          <a:xfrm>
            <a:off x="25908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1</a:t>
            </a:r>
          </a:p>
        </p:txBody>
      </p:sp>
      <p:sp>
        <p:nvSpPr>
          <p:cNvPr id="198668" name="Text Box 12"/>
          <p:cNvSpPr txBox="1">
            <a:spLocks noChangeArrowheads="1"/>
          </p:cNvSpPr>
          <p:nvPr/>
        </p:nvSpPr>
        <p:spPr bwMode="auto">
          <a:xfrm>
            <a:off x="28194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2</a:t>
            </a:r>
          </a:p>
        </p:txBody>
      </p:sp>
      <p:sp>
        <p:nvSpPr>
          <p:cNvPr id="198669" name="Text Box 13"/>
          <p:cNvSpPr txBox="1">
            <a:spLocks noChangeArrowheads="1"/>
          </p:cNvSpPr>
          <p:nvPr/>
        </p:nvSpPr>
        <p:spPr bwMode="auto">
          <a:xfrm>
            <a:off x="30480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3</a:t>
            </a:r>
          </a:p>
        </p:txBody>
      </p:sp>
      <p:sp>
        <p:nvSpPr>
          <p:cNvPr id="198670" name="Text Box 14"/>
          <p:cNvSpPr txBox="1">
            <a:spLocks noChangeArrowheads="1"/>
          </p:cNvSpPr>
          <p:nvPr/>
        </p:nvSpPr>
        <p:spPr bwMode="auto">
          <a:xfrm>
            <a:off x="3276600"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71" name="Text Box 15"/>
          <p:cNvSpPr txBox="1">
            <a:spLocks noChangeArrowheads="1"/>
          </p:cNvSpPr>
          <p:nvPr/>
        </p:nvSpPr>
        <p:spPr bwMode="auto">
          <a:xfrm>
            <a:off x="3505200" y="2286000"/>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o</a:t>
            </a:r>
          </a:p>
        </p:txBody>
      </p:sp>
      <p:sp>
        <p:nvSpPr>
          <p:cNvPr id="198672" name="Text Box 16"/>
          <p:cNvSpPr txBox="1">
            <a:spLocks noChangeArrowheads="1"/>
          </p:cNvSpPr>
          <p:nvPr/>
        </p:nvSpPr>
        <p:spPr bwMode="auto">
          <a:xfrm>
            <a:off x="3698671" y="2286000"/>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u</a:t>
            </a:r>
          </a:p>
        </p:txBody>
      </p:sp>
      <p:sp>
        <p:nvSpPr>
          <p:cNvPr id="198673" name="Text Box 17"/>
          <p:cNvSpPr txBox="1">
            <a:spLocks noChangeArrowheads="1"/>
          </p:cNvSpPr>
          <p:nvPr/>
        </p:nvSpPr>
        <p:spPr bwMode="auto">
          <a:xfrm>
            <a:off x="3886200" y="2286000"/>
            <a:ext cx="21748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t</a:t>
            </a:r>
            <a:endParaRPr lang="en-US" altLang="ja-JP" dirty="0"/>
          </a:p>
        </p:txBody>
      </p:sp>
      <p:sp>
        <p:nvSpPr>
          <p:cNvPr id="198674" name="Text Box 18"/>
          <p:cNvSpPr txBox="1">
            <a:spLocks noChangeArrowheads="1"/>
          </p:cNvSpPr>
          <p:nvPr/>
        </p:nvSpPr>
        <p:spPr bwMode="auto">
          <a:xfrm>
            <a:off x="4038600" y="2286000"/>
            <a:ext cx="3810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p</a:t>
            </a:r>
          </a:p>
        </p:txBody>
      </p:sp>
      <p:sp>
        <p:nvSpPr>
          <p:cNvPr id="198675" name="Text Box 19"/>
          <p:cNvSpPr txBox="1">
            <a:spLocks noChangeArrowheads="1"/>
          </p:cNvSpPr>
          <p:nvPr/>
        </p:nvSpPr>
        <p:spPr bwMode="auto">
          <a:xfrm>
            <a:off x="4467225" y="2296903"/>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a:t>
            </a:r>
          </a:p>
        </p:txBody>
      </p:sp>
      <p:sp>
        <p:nvSpPr>
          <p:cNvPr id="198676" name="Text Box 20"/>
          <p:cNvSpPr txBox="1">
            <a:spLocks noChangeArrowheads="1"/>
          </p:cNvSpPr>
          <p:nvPr/>
        </p:nvSpPr>
        <p:spPr bwMode="auto">
          <a:xfrm>
            <a:off x="4650581"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77" name="Text Box 21"/>
          <p:cNvSpPr txBox="1">
            <a:spLocks noChangeArrowheads="1"/>
          </p:cNvSpPr>
          <p:nvPr/>
        </p:nvSpPr>
        <p:spPr bwMode="auto">
          <a:xfrm>
            <a:off x="48029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78" name="Text Box 22"/>
          <p:cNvSpPr txBox="1">
            <a:spLocks noChangeArrowheads="1"/>
          </p:cNvSpPr>
          <p:nvPr/>
        </p:nvSpPr>
        <p:spPr bwMode="auto">
          <a:xfrm>
            <a:off x="4955381"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1</a:t>
            </a:r>
          </a:p>
        </p:txBody>
      </p:sp>
      <p:sp>
        <p:nvSpPr>
          <p:cNvPr id="198679" name="Text Box 23"/>
          <p:cNvSpPr txBox="1">
            <a:spLocks noChangeArrowheads="1"/>
          </p:cNvSpPr>
          <p:nvPr/>
        </p:nvSpPr>
        <p:spPr bwMode="auto">
          <a:xfrm>
            <a:off x="51077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80" name="Text Box 24"/>
          <p:cNvSpPr txBox="1">
            <a:spLocks noChangeArrowheads="1"/>
          </p:cNvSpPr>
          <p:nvPr/>
        </p:nvSpPr>
        <p:spPr bwMode="auto">
          <a:xfrm>
            <a:off x="53363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p>
        </p:txBody>
      </p:sp>
      <p:sp>
        <p:nvSpPr>
          <p:cNvPr id="198681" name="Text Box 25"/>
          <p:cNvSpPr txBox="1">
            <a:spLocks noChangeArrowheads="1"/>
          </p:cNvSpPr>
          <p:nvPr/>
        </p:nvSpPr>
        <p:spPr bwMode="auto">
          <a:xfrm>
            <a:off x="5564981" y="22860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32794" name="Rectangle 26"/>
          <p:cNvSpPr>
            <a:spLocks noChangeArrowheads="1"/>
          </p:cNvSpPr>
          <p:nvPr/>
        </p:nvSpPr>
        <p:spPr bwMode="auto">
          <a:xfrm>
            <a:off x="1066800" y="1524000"/>
            <a:ext cx="4585494"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&gt;=123) output (‘1’); </a:t>
            </a:r>
          </a:p>
        </p:txBody>
      </p:sp>
      <p:sp>
        <p:nvSpPr>
          <p:cNvPr id="198694" name="Text Box 38"/>
          <p:cNvSpPr txBox="1">
            <a:spLocks noChangeArrowheads="1"/>
          </p:cNvSpPr>
          <p:nvPr/>
        </p:nvSpPr>
        <p:spPr bwMode="auto">
          <a:xfrm>
            <a:off x="1752600" y="5715000"/>
            <a:ext cx="71072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変数名が </a:t>
            </a:r>
            <a:r>
              <a:rPr lang="en-US" altLang="ja-JP" sz="2800"/>
              <a:t>ans </a:t>
            </a:r>
            <a:r>
              <a:rPr lang="ja-JP" altLang="en-US" sz="2800"/>
              <a:t>で終わるとどうやって判定する？</a:t>
            </a:r>
          </a:p>
        </p:txBody>
      </p:sp>
      <p:sp>
        <p:nvSpPr>
          <p:cNvPr id="198695" name="Text Box 39"/>
          <p:cNvSpPr txBox="1">
            <a:spLocks noChangeArrowheads="1"/>
          </p:cNvSpPr>
          <p:nvPr/>
        </p:nvSpPr>
        <p:spPr bwMode="auto">
          <a:xfrm>
            <a:off x="2590800" y="6096000"/>
            <a:ext cx="6297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もしかしたら変数名 </a:t>
            </a:r>
            <a:r>
              <a:rPr lang="en-US" altLang="ja-JP" sz="2800"/>
              <a:t>answer </a:t>
            </a:r>
            <a:r>
              <a:rPr lang="ja-JP" altLang="en-US" sz="2800"/>
              <a:t>の一部かも？</a:t>
            </a:r>
          </a:p>
        </p:txBody>
      </p:sp>
      <p:sp>
        <p:nvSpPr>
          <p:cNvPr id="198710" name="Text Box 54"/>
          <p:cNvSpPr txBox="1">
            <a:spLocks noChangeArrowheads="1"/>
          </p:cNvSpPr>
          <p:nvPr/>
        </p:nvSpPr>
        <p:spPr bwMode="auto">
          <a:xfrm>
            <a:off x="129044" y="2883504"/>
            <a:ext cx="1951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(IF)</a:t>
            </a:r>
          </a:p>
        </p:txBody>
      </p:sp>
      <p:sp>
        <p:nvSpPr>
          <p:cNvPr id="198711" name="Text Box 55"/>
          <p:cNvSpPr txBox="1">
            <a:spLocks noChangeArrowheads="1"/>
          </p:cNvSpPr>
          <p:nvPr/>
        </p:nvSpPr>
        <p:spPr bwMode="auto">
          <a:xfrm>
            <a:off x="129044" y="3340704"/>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198712" name="Text Box 56"/>
          <p:cNvSpPr txBox="1">
            <a:spLocks noChangeArrowheads="1"/>
          </p:cNvSpPr>
          <p:nvPr/>
        </p:nvSpPr>
        <p:spPr bwMode="auto">
          <a:xfrm>
            <a:off x="129044" y="3797904"/>
            <a:ext cx="3895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(NAME, “ans”)</a:t>
            </a:r>
          </a:p>
        </p:txBody>
      </p:sp>
      <p:sp>
        <p:nvSpPr>
          <p:cNvPr id="198713" name="Text Box 57"/>
          <p:cNvSpPr txBox="1">
            <a:spLocks noChangeArrowheads="1"/>
          </p:cNvSpPr>
          <p:nvPr/>
        </p:nvSpPr>
        <p:spPr bwMode="auto">
          <a:xfrm>
            <a:off x="129044" y="4255104"/>
            <a:ext cx="3486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(GREATEQ)</a:t>
            </a:r>
          </a:p>
        </p:txBody>
      </p:sp>
      <p:sp>
        <p:nvSpPr>
          <p:cNvPr id="198714" name="Text Box 58"/>
          <p:cNvSpPr txBox="1">
            <a:spLocks noChangeArrowheads="1"/>
          </p:cNvSpPr>
          <p:nvPr/>
        </p:nvSpPr>
        <p:spPr bwMode="auto">
          <a:xfrm>
            <a:off x="129044" y="4712304"/>
            <a:ext cx="415098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(INTEGER, 123)</a:t>
            </a:r>
          </a:p>
        </p:txBody>
      </p:sp>
      <p:sp>
        <p:nvSpPr>
          <p:cNvPr id="198715" name="Text Box 59"/>
          <p:cNvSpPr txBox="1">
            <a:spLocks noChangeArrowheads="1"/>
          </p:cNvSpPr>
          <p:nvPr/>
        </p:nvSpPr>
        <p:spPr bwMode="auto">
          <a:xfrm>
            <a:off x="129044" y="5169504"/>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198716" name="Text Box 60"/>
          <p:cNvSpPr txBox="1">
            <a:spLocks noChangeArrowheads="1"/>
          </p:cNvSpPr>
          <p:nvPr/>
        </p:nvSpPr>
        <p:spPr bwMode="auto">
          <a:xfrm>
            <a:off x="4413250" y="2895600"/>
            <a:ext cx="31939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(OUTPUT)</a:t>
            </a:r>
          </a:p>
        </p:txBody>
      </p:sp>
      <p:sp>
        <p:nvSpPr>
          <p:cNvPr id="198717" name="Text Box 61"/>
          <p:cNvSpPr txBox="1">
            <a:spLocks noChangeArrowheads="1"/>
          </p:cNvSpPr>
          <p:nvPr/>
        </p:nvSpPr>
        <p:spPr bwMode="auto">
          <a:xfrm>
            <a:off x="4413250" y="3352800"/>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198718" name="Text Box 62"/>
          <p:cNvSpPr txBox="1">
            <a:spLocks noChangeArrowheads="1"/>
          </p:cNvSpPr>
          <p:nvPr/>
        </p:nvSpPr>
        <p:spPr bwMode="auto">
          <a:xfrm>
            <a:off x="4413250" y="3810000"/>
            <a:ext cx="47291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(CHARACTER, ‘1’)</a:t>
            </a:r>
          </a:p>
        </p:txBody>
      </p:sp>
      <p:sp>
        <p:nvSpPr>
          <p:cNvPr id="198719" name="Text Box 63"/>
          <p:cNvSpPr txBox="1">
            <a:spLocks noChangeArrowheads="1"/>
          </p:cNvSpPr>
          <p:nvPr/>
        </p:nvSpPr>
        <p:spPr bwMode="auto">
          <a:xfrm>
            <a:off x="4418013" y="4267200"/>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198720" name="Text Box 64"/>
          <p:cNvSpPr txBox="1">
            <a:spLocks noChangeArrowheads="1"/>
          </p:cNvSpPr>
          <p:nvPr/>
        </p:nvSpPr>
        <p:spPr bwMode="auto">
          <a:xfrm>
            <a:off x="4418013" y="4724400"/>
            <a:ext cx="403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(SEMICOLON)</a:t>
            </a:r>
          </a:p>
        </p:txBody>
      </p:sp>
      <p:sp>
        <p:nvSpPr>
          <p:cNvPr id="40" name="Text Box 19"/>
          <p:cNvSpPr txBox="1">
            <a:spLocks noChangeArrowheads="1"/>
          </p:cNvSpPr>
          <p:nvPr/>
        </p:nvSpPr>
        <p:spPr bwMode="auto">
          <a:xfrm>
            <a:off x="4258881" y="2300287"/>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8659"/>
                                        </p:tgtEl>
                                        <p:attrNameLst>
                                          <p:attrName>style.visibility</p:attrName>
                                        </p:attrNameLst>
                                      </p:cBhvr>
                                      <p:to>
                                        <p:strVal val="visible"/>
                                      </p:to>
                                    </p:set>
                                    <p:anim calcmode="lin" valueType="num">
                                      <p:cBhvr additive="base">
                                        <p:cTn id="7" dur="500" fill="hold"/>
                                        <p:tgtEl>
                                          <p:spTgt spid="198659"/>
                                        </p:tgtEl>
                                        <p:attrNameLst>
                                          <p:attrName>ppt_x</p:attrName>
                                        </p:attrNameLst>
                                      </p:cBhvr>
                                      <p:tavLst>
                                        <p:tav tm="0">
                                          <p:val>
                                            <p:strVal val="1+#ppt_w/2"/>
                                          </p:val>
                                        </p:tav>
                                        <p:tav tm="100000">
                                          <p:val>
                                            <p:strVal val="#ppt_x"/>
                                          </p:val>
                                        </p:tav>
                                      </p:tavLst>
                                    </p:anim>
                                    <p:anim calcmode="lin" valueType="num">
                                      <p:cBhvr additive="base">
                                        <p:cTn id="8" dur="500" fill="hold"/>
                                        <p:tgtEl>
                                          <p:spTgt spid="19865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98660"/>
                                        </p:tgtEl>
                                        <p:attrNameLst>
                                          <p:attrName>style.visibility</p:attrName>
                                        </p:attrNameLst>
                                      </p:cBhvr>
                                      <p:to>
                                        <p:strVal val="visible"/>
                                      </p:to>
                                    </p:set>
                                    <p:anim calcmode="lin" valueType="num">
                                      <p:cBhvr additive="base">
                                        <p:cTn id="12" dur="500" fill="hold"/>
                                        <p:tgtEl>
                                          <p:spTgt spid="198660"/>
                                        </p:tgtEl>
                                        <p:attrNameLst>
                                          <p:attrName>ppt_x</p:attrName>
                                        </p:attrNameLst>
                                      </p:cBhvr>
                                      <p:tavLst>
                                        <p:tav tm="0">
                                          <p:val>
                                            <p:strVal val="1+#ppt_w/2"/>
                                          </p:val>
                                        </p:tav>
                                        <p:tav tm="100000">
                                          <p:val>
                                            <p:strVal val="#ppt_x"/>
                                          </p:val>
                                        </p:tav>
                                      </p:tavLst>
                                    </p:anim>
                                    <p:anim calcmode="lin" valueType="num">
                                      <p:cBhvr additive="base">
                                        <p:cTn id="13" dur="500" fill="hold"/>
                                        <p:tgtEl>
                                          <p:spTgt spid="19866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8710"/>
                                        </p:tgtEl>
                                        <p:attrNameLst>
                                          <p:attrName>style.visibility</p:attrName>
                                        </p:attrNameLst>
                                      </p:cBhvr>
                                      <p:to>
                                        <p:strVal val="visible"/>
                                      </p:to>
                                    </p:set>
                                    <p:anim calcmode="lin" valueType="num">
                                      <p:cBhvr additive="base">
                                        <p:cTn id="18" dur="500" fill="hold"/>
                                        <p:tgtEl>
                                          <p:spTgt spid="198710"/>
                                        </p:tgtEl>
                                        <p:attrNameLst>
                                          <p:attrName>ppt_x</p:attrName>
                                        </p:attrNameLst>
                                      </p:cBhvr>
                                      <p:tavLst>
                                        <p:tav tm="0">
                                          <p:val>
                                            <p:strVal val="#ppt_x"/>
                                          </p:val>
                                        </p:tav>
                                        <p:tav tm="100000">
                                          <p:val>
                                            <p:strVal val="#ppt_x"/>
                                          </p:val>
                                        </p:tav>
                                      </p:tavLst>
                                    </p:anim>
                                    <p:anim calcmode="lin" valueType="num">
                                      <p:cBhvr additive="base">
                                        <p:cTn id="19" dur="500" fill="hold"/>
                                        <p:tgtEl>
                                          <p:spTgt spid="198710"/>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98661"/>
                                        </p:tgtEl>
                                        <p:attrNameLst>
                                          <p:attrName>style.visibility</p:attrName>
                                        </p:attrNameLst>
                                      </p:cBhvr>
                                      <p:to>
                                        <p:strVal val="visible"/>
                                      </p:to>
                                    </p:set>
                                    <p:anim calcmode="lin" valueType="num">
                                      <p:cBhvr additive="base">
                                        <p:cTn id="24" dur="500" fill="hold"/>
                                        <p:tgtEl>
                                          <p:spTgt spid="198661"/>
                                        </p:tgtEl>
                                        <p:attrNameLst>
                                          <p:attrName>ppt_x</p:attrName>
                                        </p:attrNameLst>
                                      </p:cBhvr>
                                      <p:tavLst>
                                        <p:tav tm="0">
                                          <p:val>
                                            <p:strVal val="1+#ppt_w/2"/>
                                          </p:val>
                                        </p:tav>
                                        <p:tav tm="100000">
                                          <p:val>
                                            <p:strVal val="#ppt_x"/>
                                          </p:val>
                                        </p:tav>
                                      </p:tavLst>
                                    </p:anim>
                                    <p:anim calcmode="lin" valueType="num">
                                      <p:cBhvr additive="base">
                                        <p:cTn id="25" dur="500" fill="hold"/>
                                        <p:tgtEl>
                                          <p:spTgt spid="198661"/>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98711"/>
                                        </p:tgtEl>
                                        <p:attrNameLst>
                                          <p:attrName>style.visibility</p:attrName>
                                        </p:attrNameLst>
                                      </p:cBhvr>
                                      <p:to>
                                        <p:strVal val="visible"/>
                                      </p:to>
                                    </p:set>
                                    <p:anim calcmode="lin" valueType="num">
                                      <p:cBhvr additive="base">
                                        <p:cTn id="30" dur="500" fill="hold"/>
                                        <p:tgtEl>
                                          <p:spTgt spid="198711"/>
                                        </p:tgtEl>
                                        <p:attrNameLst>
                                          <p:attrName>ppt_x</p:attrName>
                                        </p:attrNameLst>
                                      </p:cBhvr>
                                      <p:tavLst>
                                        <p:tav tm="0">
                                          <p:val>
                                            <p:strVal val="#ppt_x"/>
                                          </p:val>
                                        </p:tav>
                                        <p:tav tm="100000">
                                          <p:val>
                                            <p:strVal val="#ppt_x"/>
                                          </p:val>
                                        </p:tav>
                                      </p:tavLst>
                                    </p:anim>
                                    <p:anim calcmode="lin" valueType="num">
                                      <p:cBhvr additive="base">
                                        <p:cTn id="31" dur="500" fill="hold"/>
                                        <p:tgtEl>
                                          <p:spTgt spid="19871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198662"/>
                                        </p:tgtEl>
                                        <p:attrNameLst>
                                          <p:attrName>style.visibility</p:attrName>
                                        </p:attrNameLst>
                                      </p:cBhvr>
                                      <p:to>
                                        <p:strVal val="visible"/>
                                      </p:to>
                                    </p:set>
                                    <p:anim calcmode="lin" valueType="num">
                                      <p:cBhvr additive="base">
                                        <p:cTn id="36" dur="500" fill="hold"/>
                                        <p:tgtEl>
                                          <p:spTgt spid="198662"/>
                                        </p:tgtEl>
                                        <p:attrNameLst>
                                          <p:attrName>ppt_x</p:attrName>
                                        </p:attrNameLst>
                                      </p:cBhvr>
                                      <p:tavLst>
                                        <p:tav tm="0">
                                          <p:val>
                                            <p:strVal val="1+#ppt_w/2"/>
                                          </p:val>
                                        </p:tav>
                                        <p:tav tm="100000">
                                          <p:val>
                                            <p:strVal val="#ppt_x"/>
                                          </p:val>
                                        </p:tav>
                                      </p:tavLst>
                                    </p:anim>
                                    <p:anim calcmode="lin" valueType="num">
                                      <p:cBhvr additive="base">
                                        <p:cTn id="37" dur="500" fill="hold"/>
                                        <p:tgtEl>
                                          <p:spTgt spid="198662"/>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500"/>
                            </p:stCondLst>
                            <p:childTnLst>
                              <p:par>
                                <p:cTn id="39" presetID="2" presetClass="entr" presetSubtype="2" fill="hold" grpId="0" nodeType="afterEffect">
                                  <p:stCondLst>
                                    <p:cond delay="0"/>
                                  </p:stCondLst>
                                  <p:childTnLst>
                                    <p:set>
                                      <p:cBhvr>
                                        <p:cTn id="40" dur="1" fill="hold">
                                          <p:stCondLst>
                                            <p:cond delay="0"/>
                                          </p:stCondLst>
                                        </p:cTn>
                                        <p:tgtEl>
                                          <p:spTgt spid="198663"/>
                                        </p:tgtEl>
                                        <p:attrNameLst>
                                          <p:attrName>style.visibility</p:attrName>
                                        </p:attrNameLst>
                                      </p:cBhvr>
                                      <p:to>
                                        <p:strVal val="visible"/>
                                      </p:to>
                                    </p:set>
                                    <p:anim calcmode="lin" valueType="num">
                                      <p:cBhvr additive="base">
                                        <p:cTn id="41" dur="500" fill="hold"/>
                                        <p:tgtEl>
                                          <p:spTgt spid="198663"/>
                                        </p:tgtEl>
                                        <p:attrNameLst>
                                          <p:attrName>ppt_x</p:attrName>
                                        </p:attrNameLst>
                                      </p:cBhvr>
                                      <p:tavLst>
                                        <p:tav tm="0">
                                          <p:val>
                                            <p:strVal val="1+#ppt_w/2"/>
                                          </p:val>
                                        </p:tav>
                                        <p:tav tm="100000">
                                          <p:val>
                                            <p:strVal val="#ppt_x"/>
                                          </p:val>
                                        </p:tav>
                                      </p:tavLst>
                                    </p:anim>
                                    <p:anim calcmode="lin" valueType="num">
                                      <p:cBhvr additive="base">
                                        <p:cTn id="42" dur="500" fill="hold"/>
                                        <p:tgtEl>
                                          <p:spTgt spid="198663"/>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1000"/>
                            </p:stCondLst>
                            <p:childTnLst>
                              <p:par>
                                <p:cTn id="44" presetID="2" presetClass="entr" presetSubtype="2" fill="hold" grpId="0" nodeType="afterEffect">
                                  <p:stCondLst>
                                    <p:cond delay="0"/>
                                  </p:stCondLst>
                                  <p:childTnLst>
                                    <p:set>
                                      <p:cBhvr>
                                        <p:cTn id="45" dur="1" fill="hold">
                                          <p:stCondLst>
                                            <p:cond delay="0"/>
                                          </p:stCondLst>
                                        </p:cTn>
                                        <p:tgtEl>
                                          <p:spTgt spid="198664"/>
                                        </p:tgtEl>
                                        <p:attrNameLst>
                                          <p:attrName>style.visibility</p:attrName>
                                        </p:attrNameLst>
                                      </p:cBhvr>
                                      <p:to>
                                        <p:strVal val="visible"/>
                                      </p:to>
                                    </p:set>
                                    <p:anim calcmode="lin" valueType="num">
                                      <p:cBhvr additive="base">
                                        <p:cTn id="46" dur="500" fill="hold"/>
                                        <p:tgtEl>
                                          <p:spTgt spid="198664"/>
                                        </p:tgtEl>
                                        <p:attrNameLst>
                                          <p:attrName>ppt_x</p:attrName>
                                        </p:attrNameLst>
                                      </p:cBhvr>
                                      <p:tavLst>
                                        <p:tav tm="0">
                                          <p:val>
                                            <p:strVal val="1+#ppt_w/2"/>
                                          </p:val>
                                        </p:tav>
                                        <p:tav tm="100000">
                                          <p:val>
                                            <p:strVal val="#ppt_x"/>
                                          </p:val>
                                        </p:tav>
                                      </p:tavLst>
                                    </p:anim>
                                    <p:anim calcmode="lin" valueType="num">
                                      <p:cBhvr additive="base">
                                        <p:cTn id="47" dur="500" fill="hold"/>
                                        <p:tgtEl>
                                          <p:spTgt spid="198664"/>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98712"/>
                                        </p:tgtEl>
                                        <p:attrNameLst>
                                          <p:attrName>style.visibility</p:attrName>
                                        </p:attrNameLst>
                                      </p:cBhvr>
                                      <p:to>
                                        <p:strVal val="visible"/>
                                      </p:to>
                                    </p:set>
                                    <p:anim calcmode="lin" valueType="num">
                                      <p:cBhvr additive="base">
                                        <p:cTn id="52" dur="500" fill="hold"/>
                                        <p:tgtEl>
                                          <p:spTgt spid="198712"/>
                                        </p:tgtEl>
                                        <p:attrNameLst>
                                          <p:attrName>ppt_x</p:attrName>
                                        </p:attrNameLst>
                                      </p:cBhvr>
                                      <p:tavLst>
                                        <p:tav tm="0">
                                          <p:val>
                                            <p:strVal val="#ppt_x"/>
                                          </p:val>
                                        </p:tav>
                                        <p:tav tm="100000">
                                          <p:val>
                                            <p:strVal val="#ppt_x"/>
                                          </p:val>
                                        </p:tav>
                                      </p:tavLst>
                                    </p:anim>
                                    <p:anim calcmode="lin" valueType="num">
                                      <p:cBhvr additive="base">
                                        <p:cTn id="53" dur="500" fill="hold"/>
                                        <p:tgtEl>
                                          <p:spTgt spid="198712"/>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198665"/>
                                        </p:tgtEl>
                                        <p:attrNameLst>
                                          <p:attrName>style.visibility</p:attrName>
                                        </p:attrNameLst>
                                      </p:cBhvr>
                                      <p:to>
                                        <p:strVal val="visible"/>
                                      </p:to>
                                    </p:set>
                                    <p:anim calcmode="lin" valueType="num">
                                      <p:cBhvr additive="base">
                                        <p:cTn id="58" dur="500" fill="hold"/>
                                        <p:tgtEl>
                                          <p:spTgt spid="198665"/>
                                        </p:tgtEl>
                                        <p:attrNameLst>
                                          <p:attrName>ppt_x</p:attrName>
                                        </p:attrNameLst>
                                      </p:cBhvr>
                                      <p:tavLst>
                                        <p:tav tm="0">
                                          <p:val>
                                            <p:strVal val="1+#ppt_w/2"/>
                                          </p:val>
                                        </p:tav>
                                        <p:tav tm="100000">
                                          <p:val>
                                            <p:strVal val="#ppt_x"/>
                                          </p:val>
                                        </p:tav>
                                      </p:tavLst>
                                    </p:anim>
                                    <p:anim calcmode="lin" valueType="num">
                                      <p:cBhvr additive="base">
                                        <p:cTn id="59" dur="500" fill="hold"/>
                                        <p:tgtEl>
                                          <p:spTgt spid="198665"/>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500"/>
                            </p:stCondLst>
                            <p:childTnLst>
                              <p:par>
                                <p:cTn id="61" presetID="2" presetClass="entr" presetSubtype="2" fill="hold" grpId="0" nodeType="afterEffect">
                                  <p:stCondLst>
                                    <p:cond delay="0"/>
                                  </p:stCondLst>
                                  <p:childTnLst>
                                    <p:set>
                                      <p:cBhvr>
                                        <p:cTn id="62" dur="1" fill="hold">
                                          <p:stCondLst>
                                            <p:cond delay="0"/>
                                          </p:stCondLst>
                                        </p:cTn>
                                        <p:tgtEl>
                                          <p:spTgt spid="198666"/>
                                        </p:tgtEl>
                                        <p:attrNameLst>
                                          <p:attrName>style.visibility</p:attrName>
                                        </p:attrNameLst>
                                      </p:cBhvr>
                                      <p:to>
                                        <p:strVal val="visible"/>
                                      </p:to>
                                    </p:set>
                                    <p:anim calcmode="lin" valueType="num">
                                      <p:cBhvr additive="base">
                                        <p:cTn id="63" dur="500" fill="hold"/>
                                        <p:tgtEl>
                                          <p:spTgt spid="198666"/>
                                        </p:tgtEl>
                                        <p:attrNameLst>
                                          <p:attrName>ppt_x</p:attrName>
                                        </p:attrNameLst>
                                      </p:cBhvr>
                                      <p:tavLst>
                                        <p:tav tm="0">
                                          <p:val>
                                            <p:strVal val="1+#ppt_w/2"/>
                                          </p:val>
                                        </p:tav>
                                        <p:tav tm="100000">
                                          <p:val>
                                            <p:strVal val="#ppt_x"/>
                                          </p:val>
                                        </p:tav>
                                      </p:tavLst>
                                    </p:anim>
                                    <p:anim calcmode="lin" valueType="num">
                                      <p:cBhvr additive="base">
                                        <p:cTn id="64" dur="500" fill="hold"/>
                                        <p:tgtEl>
                                          <p:spTgt spid="198666"/>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8713"/>
                                        </p:tgtEl>
                                        <p:attrNameLst>
                                          <p:attrName>style.visibility</p:attrName>
                                        </p:attrNameLst>
                                      </p:cBhvr>
                                      <p:to>
                                        <p:strVal val="visible"/>
                                      </p:to>
                                    </p:set>
                                    <p:anim calcmode="lin" valueType="num">
                                      <p:cBhvr additive="base">
                                        <p:cTn id="69" dur="500" fill="hold"/>
                                        <p:tgtEl>
                                          <p:spTgt spid="198713"/>
                                        </p:tgtEl>
                                        <p:attrNameLst>
                                          <p:attrName>ppt_x</p:attrName>
                                        </p:attrNameLst>
                                      </p:cBhvr>
                                      <p:tavLst>
                                        <p:tav tm="0">
                                          <p:val>
                                            <p:strVal val="#ppt_x"/>
                                          </p:val>
                                        </p:tav>
                                        <p:tav tm="100000">
                                          <p:val>
                                            <p:strVal val="#ppt_x"/>
                                          </p:val>
                                        </p:tav>
                                      </p:tavLst>
                                    </p:anim>
                                    <p:anim calcmode="lin" valueType="num">
                                      <p:cBhvr additive="base">
                                        <p:cTn id="70" dur="500" fill="hold"/>
                                        <p:tgtEl>
                                          <p:spTgt spid="198713"/>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198667"/>
                                        </p:tgtEl>
                                        <p:attrNameLst>
                                          <p:attrName>style.visibility</p:attrName>
                                        </p:attrNameLst>
                                      </p:cBhvr>
                                      <p:to>
                                        <p:strVal val="visible"/>
                                      </p:to>
                                    </p:set>
                                    <p:anim calcmode="lin" valueType="num">
                                      <p:cBhvr additive="base">
                                        <p:cTn id="75" dur="500" fill="hold"/>
                                        <p:tgtEl>
                                          <p:spTgt spid="198667"/>
                                        </p:tgtEl>
                                        <p:attrNameLst>
                                          <p:attrName>ppt_x</p:attrName>
                                        </p:attrNameLst>
                                      </p:cBhvr>
                                      <p:tavLst>
                                        <p:tav tm="0">
                                          <p:val>
                                            <p:strVal val="1+#ppt_w/2"/>
                                          </p:val>
                                        </p:tav>
                                        <p:tav tm="100000">
                                          <p:val>
                                            <p:strVal val="#ppt_x"/>
                                          </p:val>
                                        </p:tav>
                                      </p:tavLst>
                                    </p:anim>
                                    <p:anim calcmode="lin" valueType="num">
                                      <p:cBhvr additive="base">
                                        <p:cTn id="76" dur="500" fill="hold"/>
                                        <p:tgtEl>
                                          <p:spTgt spid="198667"/>
                                        </p:tgtEl>
                                        <p:attrNameLst>
                                          <p:attrName>ppt_y</p:attrName>
                                        </p:attrNameLst>
                                      </p:cBhvr>
                                      <p:tavLst>
                                        <p:tav tm="0">
                                          <p:val>
                                            <p:strVal val="#ppt_y"/>
                                          </p:val>
                                        </p:tav>
                                        <p:tav tm="100000">
                                          <p:val>
                                            <p:strVal val="#ppt_y"/>
                                          </p:val>
                                        </p:tav>
                                      </p:tavLst>
                                    </p:anim>
                                  </p:childTnLst>
                                </p:cTn>
                              </p:par>
                            </p:childTnLst>
                          </p:cTn>
                        </p:par>
                        <p:par>
                          <p:cTn id="77" fill="hold" nodeType="afterGroup">
                            <p:stCondLst>
                              <p:cond delay="500"/>
                            </p:stCondLst>
                            <p:childTnLst>
                              <p:par>
                                <p:cTn id="78" presetID="2" presetClass="entr" presetSubtype="2" fill="hold" grpId="0" nodeType="afterEffect">
                                  <p:stCondLst>
                                    <p:cond delay="0"/>
                                  </p:stCondLst>
                                  <p:childTnLst>
                                    <p:set>
                                      <p:cBhvr>
                                        <p:cTn id="79" dur="1" fill="hold">
                                          <p:stCondLst>
                                            <p:cond delay="0"/>
                                          </p:stCondLst>
                                        </p:cTn>
                                        <p:tgtEl>
                                          <p:spTgt spid="198668"/>
                                        </p:tgtEl>
                                        <p:attrNameLst>
                                          <p:attrName>style.visibility</p:attrName>
                                        </p:attrNameLst>
                                      </p:cBhvr>
                                      <p:to>
                                        <p:strVal val="visible"/>
                                      </p:to>
                                    </p:set>
                                    <p:anim calcmode="lin" valueType="num">
                                      <p:cBhvr additive="base">
                                        <p:cTn id="80" dur="500" fill="hold"/>
                                        <p:tgtEl>
                                          <p:spTgt spid="198668"/>
                                        </p:tgtEl>
                                        <p:attrNameLst>
                                          <p:attrName>ppt_x</p:attrName>
                                        </p:attrNameLst>
                                      </p:cBhvr>
                                      <p:tavLst>
                                        <p:tav tm="0">
                                          <p:val>
                                            <p:strVal val="1+#ppt_w/2"/>
                                          </p:val>
                                        </p:tav>
                                        <p:tav tm="100000">
                                          <p:val>
                                            <p:strVal val="#ppt_x"/>
                                          </p:val>
                                        </p:tav>
                                      </p:tavLst>
                                    </p:anim>
                                    <p:anim calcmode="lin" valueType="num">
                                      <p:cBhvr additive="base">
                                        <p:cTn id="81" dur="500" fill="hold"/>
                                        <p:tgtEl>
                                          <p:spTgt spid="198668"/>
                                        </p:tgtEl>
                                        <p:attrNameLst>
                                          <p:attrName>ppt_y</p:attrName>
                                        </p:attrNameLst>
                                      </p:cBhvr>
                                      <p:tavLst>
                                        <p:tav tm="0">
                                          <p:val>
                                            <p:strVal val="#ppt_y"/>
                                          </p:val>
                                        </p:tav>
                                        <p:tav tm="100000">
                                          <p:val>
                                            <p:strVal val="#ppt_y"/>
                                          </p:val>
                                        </p:tav>
                                      </p:tavLst>
                                    </p:anim>
                                  </p:childTnLst>
                                </p:cTn>
                              </p:par>
                            </p:childTnLst>
                          </p:cTn>
                        </p:par>
                        <p:par>
                          <p:cTn id="82" fill="hold" nodeType="afterGroup">
                            <p:stCondLst>
                              <p:cond delay="1000"/>
                            </p:stCondLst>
                            <p:childTnLst>
                              <p:par>
                                <p:cTn id="83" presetID="2" presetClass="entr" presetSubtype="2" fill="hold" grpId="0" nodeType="afterEffect">
                                  <p:stCondLst>
                                    <p:cond delay="0"/>
                                  </p:stCondLst>
                                  <p:childTnLst>
                                    <p:set>
                                      <p:cBhvr>
                                        <p:cTn id="84" dur="1" fill="hold">
                                          <p:stCondLst>
                                            <p:cond delay="0"/>
                                          </p:stCondLst>
                                        </p:cTn>
                                        <p:tgtEl>
                                          <p:spTgt spid="198669"/>
                                        </p:tgtEl>
                                        <p:attrNameLst>
                                          <p:attrName>style.visibility</p:attrName>
                                        </p:attrNameLst>
                                      </p:cBhvr>
                                      <p:to>
                                        <p:strVal val="visible"/>
                                      </p:to>
                                    </p:set>
                                    <p:anim calcmode="lin" valueType="num">
                                      <p:cBhvr additive="base">
                                        <p:cTn id="85" dur="500" fill="hold"/>
                                        <p:tgtEl>
                                          <p:spTgt spid="198669"/>
                                        </p:tgtEl>
                                        <p:attrNameLst>
                                          <p:attrName>ppt_x</p:attrName>
                                        </p:attrNameLst>
                                      </p:cBhvr>
                                      <p:tavLst>
                                        <p:tav tm="0">
                                          <p:val>
                                            <p:strVal val="1+#ppt_w/2"/>
                                          </p:val>
                                        </p:tav>
                                        <p:tav tm="100000">
                                          <p:val>
                                            <p:strVal val="#ppt_x"/>
                                          </p:val>
                                        </p:tav>
                                      </p:tavLst>
                                    </p:anim>
                                    <p:anim calcmode="lin" valueType="num">
                                      <p:cBhvr additive="base">
                                        <p:cTn id="86" dur="500" fill="hold"/>
                                        <p:tgtEl>
                                          <p:spTgt spid="198669"/>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8714"/>
                                        </p:tgtEl>
                                        <p:attrNameLst>
                                          <p:attrName>style.visibility</p:attrName>
                                        </p:attrNameLst>
                                      </p:cBhvr>
                                      <p:to>
                                        <p:strVal val="visible"/>
                                      </p:to>
                                    </p:set>
                                    <p:anim calcmode="lin" valueType="num">
                                      <p:cBhvr additive="base">
                                        <p:cTn id="91" dur="500" fill="hold"/>
                                        <p:tgtEl>
                                          <p:spTgt spid="198714"/>
                                        </p:tgtEl>
                                        <p:attrNameLst>
                                          <p:attrName>ppt_x</p:attrName>
                                        </p:attrNameLst>
                                      </p:cBhvr>
                                      <p:tavLst>
                                        <p:tav tm="0">
                                          <p:val>
                                            <p:strVal val="#ppt_x"/>
                                          </p:val>
                                        </p:tav>
                                        <p:tav tm="100000">
                                          <p:val>
                                            <p:strVal val="#ppt_x"/>
                                          </p:val>
                                        </p:tav>
                                      </p:tavLst>
                                    </p:anim>
                                    <p:anim calcmode="lin" valueType="num">
                                      <p:cBhvr additive="base">
                                        <p:cTn id="92" dur="500" fill="hold"/>
                                        <p:tgtEl>
                                          <p:spTgt spid="198714"/>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198670"/>
                                        </p:tgtEl>
                                        <p:attrNameLst>
                                          <p:attrName>style.visibility</p:attrName>
                                        </p:attrNameLst>
                                      </p:cBhvr>
                                      <p:to>
                                        <p:strVal val="visible"/>
                                      </p:to>
                                    </p:set>
                                    <p:anim calcmode="lin" valueType="num">
                                      <p:cBhvr additive="base">
                                        <p:cTn id="97" dur="500" fill="hold"/>
                                        <p:tgtEl>
                                          <p:spTgt spid="198670"/>
                                        </p:tgtEl>
                                        <p:attrNameLst>
                                          <p:attrName>ppt_x</p:attrName>
                                        </p:attrNameLst>
                                      </p:cBhvr>
                                      <p:tavLst>
                                        <p:tav tm="0">
                                          <p:val>
                                            <p:strVal val="1+#ppt_w/2"/>
                                          </p:val>
                                        </p:tav>
                                        <p:tav tm="100000">
                                          <p:val>
                                            <p:strVal val="#ppt_x"/>
                                          </p:val>
                                        </p:tav>
                                      </p:tavLst>
                                    </p:anim>
                                    <p:anim calcmode="lin" valueType="num">
                                      <p:cBhvr additive="base">
                                        <p:cTn id="98" dur="500" fill="hold"/>
                                        <p:tgtEl>
                                          <p:spTgt spid="198670"/>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98715"/>
                                        </p:tgtEl>
                                        <p:attrNameLst>
                                          <p:attrName>style.visibility</p:attrName>
                                        </p:attrNameLst>
                                      </p:cBhvr>
                                      <p:to>
                                        <p:strVal val="visible"/>
                                      </p:to>
                                    </p:set>
                                    <p:anim calcmode="lin" valueType="num">
                                      <p:cBhvr additive="base">
                                        <p:cTn id="103" dur="500" fill="hold"/>
                                        <p:tgtEl>
                                          <p:spTgt spid="198715"/>
                                        </p:tgtEl>
                                        <p:attrNameLst>
                                          <p:attrName>ppt_x</p:attrName>
                                        </p:attrNameLst>
                                      </p:cBhvr>
                                      <p:tavLst>
                                        <p:tav tm="0">
                                          <p:val>
                                            <p:strVal val="#ppt_x"/>
                                          </p:val>
                                        </p:tav>
                                        <p:tav tm="100000">
                                          <p:val>
                                            <p:strVal val="#ppt_x"/>
                                          </p:val>
                                        </p:tav>
                                      </p:tavLst>
                                    </p:anim>
                                    <p:anim calcmode="lin" valueType="num">
                                      <p:cBhvr additive="base">
                                        <p:cTn id="104" dur="500" fill="hold"/>
                                        <p:tgtEl>
                                          <p:spTgt spid="198715"/>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198671"/>
                                        </p:tgtEl>
                                        <p:attrNameLst>
                                          <p:attrName>style.visibility</p:attrName>
                                        </p:attrNameLst>
                                      </p:cBhvr>
                                      <p:to>
                                        <p:strVal val="visible"/>
                                      </p:to>
                                    </p:set>
                                    <p:anim calcmode="lin" valueType="num">
                                      <p:cBhvr additive="base">
                                        <p:cTn id="109" dur="500" fill="hold"/>
                                        <p:tgtEl>
                                          <p:spTgt spid="198671"/>
                                        </p:tgtEl>
                                        <p:attrNameLst>
                                          <p:attrName>ppt_x</p:attrName>
                                        </p:attrNameLst>
                                      </p:cBhvr>
                                      <p:tavLst>
                                        <p:tav tm="0">
                                          <p:val>
                                            <p:strVal val="1+#ppt_w/2"/>
                                          </p:val>
                                        </p:tav>
                                        <p:tav tm="100000">
                                          <p:val>
                                            <p:strVal val="#ppt_x"/>
                                          </p:val>
                                        </p:tav>
                                      </p:tavLst>
                                    </p:anim>
                                    <p:anim calcmode="lin" valueType="num">
                                      <p:cBhvr additive="base">
                                        <p:cTn id="110" dur="500" fill="hold"/>
                                        <p:tgtEl>
                                          <p:spTgt spid="198671"/>
                                        </p:tgtEl>
                                        <p:attrNameLst>
                                          <p:attrName>ppt_y</p:attrName>
                                        </p:attrNameLst>
                                      </p:cBhvr>
                                      <p:tavLst>
                                        <p:tav tm="0">
                                          <p:val>
                                            <p:strVal val="#ppt_y"/>
                                          </p:val>
                                        </p:tav>
                                        <p:tav tm="100000">
                                          <p:val>
                                            <p:strVal val="#ppt_y"/>
                                          </p:val>
                                        </p:tav>
                                      </p:tavLst>
                                    </p:anim>
                                  </p:childTnLst>
                                </p:cTn>
                              </p:par>
                            </p:childTnLst>
                          </p:cTn>
                        </p:par>
                        <p:par>
                          <p:cTn id="111" fill="hold" nodeType="afterGroup">
                            <p:stCondLst>
                              <p:cond delay="500"/>
                            </p:stCondLst>
                            <p:childTnLst>
                              <p:par>
                                <p:cTn id="112" presetID="2" presetClass="entr" presetSubtype="2" fill="hold" grpId="0" nodeType="afterEffect">
                                  <p:stCondLst>
                                    <p:cond delay="0"/>
                                  </p:stCondLst>
                                  <p:childTnLst>
                                    <p:set>
                                      <p:cBhvr>
                                        <p:cTn id="113" dur="1" fill="hold">
                                          <p:stCondLst>
                                            <p:cond delay="0"/>
                                          </p:stCondLst>
                                        </p:cTn>
                                        <p:tgtEl>
                                          <p:spTgt spid="198672"/>
                                        </p:tgtEl>
                                        <p:attrNameLst>
                                          <p:attrName>style.visibility</p:attrName>
                                        </p:attrNameLst>
                                      </p:cBhvr>
                                      <p:to>
                                        <p:strVal val="visible"/>
                                      </p:to>
                                    </p:set>
                                    <p:anim calcmode="lin" valueType="num">
                                      <p:cBhvr additive="base">
                                        <p:cTn id="114" dur="500" fill="hold"/>
                                        <p:tgtEl>
                                          <p:spTgt spid="198672"/>
                                        </p:tgtEl>
                                        <p:attrNameLst>
                                          <p:attrName>ppt_x</p:attrName>
                                        </p:attrNameLst>
                                      </p:cBhvr>
                                      <p:tavLst>
                                        <p:tav tm="0">
                                          <p:val>
                                            <p:strVal val="1+#ppt_w/2"/>
                                          </p:val>
                                        </p:tav>
                                        <p:tav tm="100000">
                                          <p:val>
                                            <p:strVal val="#ppt_x"/>
                                          </p:val>
                                        </p:tav>
                                      </p:tavLst>
                                    </p:anim>
                                    <p:anim calcmode="lin" valueType="num">
                                      <p:cBhvr additive="base">
                                        <p:cTn id="115" dur="500" fill="hold"/>
                                        <p:tgtEl>
                                          <p:spTgt spid="198672"/>
                                        </p:tgtEl>
                                        <p:attrNameLst>
                                          <p:attrName>ppt_y</p:attrName>
                                        </p:attrNameLst>
                                      </p:cBhvr>
                                      <p:tavLst>
                                        <p:tav tm="0">
                                          <p:val>
                                            <p:strVal val="#ppt_y"/>
                                          </p:val>
                                        </p:tav>
                                        <p:tav tm="100000">
                                          <p:val>
                                            <p:strVal val="#ppt_y"/>
                                          </p:val>
                                        </p:tav>
                                      </p:tavLst>
                                    </p:anim>
                                  </p:childTnLst>
                                </p:cTn>
                              </p:par>
                            </p:childTnLst>
                          </p:cTn>
                        </p:par>
                        <p:par>
                          <p:cTn id="116" fill="hold" nodeType="afterGroup">
                            <p:stCondLst>
                              <p:cond delay="1000"/>
                            </p:stCondLst>
                            <p:childTnLst>
                              <p:par>
                                <p:cTn id="117" presetID="2" presetClass="entr" presetSubtype="2" fill="hold" grpId="0" nodeType="afterEffect">
                                  <p:stCondLst>
                                    <p:cond delay="0"/>
                                  </p:stCondLst>
                                  <p:childTnLst>
                                    <p:set>
                                      <p:cBhvr>
                                        <p:cTn id="118" dur="1" fill="hold">
                                          <p:stCondLst>
                                            <p:cond delay="0"/>
                                          </p:stCondLst>
                                        </p:cTn>
                                        <p:tgtEl>
                                          <p:spTgt spid="198673"/>
                                        </p:tgtEl>
                                        <p:attrNameLst>
                                          <p:attrName>style.visibility</p:attrName>
                                        </p:attrNameLst>
                                      </p:cBhvr>
                                      <p:to>
                                        <p:strVal val="visible"/>
                                      </p:to>
                                    </p:set>
                                    <p:anim calcmode="lin" valueType="num">
                                      <p:cBhvr additive="base">
                                        <p:cTn id="119" dur="500" fill="hold"/>
                                        <p:tgtEl>
                                          <p:spTgt spid="198673"/>
                                        </p:tgtEl>
                                        <p:attrNameLst>
                                          <p:attrName>ppt_x</p:attrName>
                                        </p:attrNameLst>
                                      </p:cBhvr>
                                      <p:tavLst>
                                        <p:tav tm="0">
                                          <p:val>
                                            <p:strVal val="1+#ppt_w/2"/>
                                          </p:val>
                                        </p:tav>
                                        <p:tav tm="100000">
                                          <p:val>
                                            <p:strVal val="#ppt_x"/>
                                          </p:val>
                                        </p:tav>
                                      </p:tavLst>
                                    </p:anim>
                                    <p:anim calcmode="lin" valueType="num">
                                      <p:cBhvr additive="base">
                                        <p:cTn id="120" dur="500" fill="hold"/>
                                        <p:tgtEl>
                                          <p:spTgt spid="198673"/>
                                        </p:tgtEl>
                                        <p:attrNameLst>
                                          <p:attrName>ppt_y</p:attrName>
                                        </p:attrNameLst>
                                      </p:cBhvr>
                                      <p:tavLst>
                                        <p:tav tm="0">
                                          <p:val>
                                            <p:strVal val="#ppt_y"/>
                                          </p:val>
                                        </p:tav>
                                        <p:tav tm="100000">
                                          <p:val>
                                            <p:strVal val="#ppt_y"/>
                                          </p:val>
                                        </p:tav>
                                      </p:tavLst>
                                    </p:anim>
                                  </p:childTnLst>
                                </p:cTn>
                              </p:par>
                            </p:childTnLst>
                          </p:cTn>
                        </p:par>
                        <p:par>
                          <p:cTn id="121" fill="hold" nodeType="afterGroup">
                            <p:stCondLst>
                              <p:cond delay="1500"/>
                            </p:stCondLst>
                            <p:childTnLst>
                              <p:par>
                                <p:cTn id="122" presetID="2" presetClass="entr" presetSubtype="2" fill="hold" grpId="0" nodeType="afterEffect">
                                  <p:stCondLst>
                                    <p:cond delay="0"/>
                                  </p:stCondLst>
                                  <p:childTnLst>
                                    <p:set>
                                      <p:cBhvr>
                                        <p:cTn id="123" dur="1" fill="hold">
                                          <p:stCondLst>
                                            <p:cond delay="0"/>
                                          </p:stCondLst>
                                        </p:cTn>
                                        <p:tgtEl>
                                          <p:spTgt spid="198674"/>
                                        </p:tgtEl>
                                        <p:attrNameLst>
                                          <p:attrName>style.visibility</p:attrName>
                                        </p:attrNameLst>
                                      </p:cBhvr>
                                      <p:to>
                                        <p:strVal val="visible"/>
                                      </p:to>
                                    </p:set>
                                    <p:anim calcmode="lin" valueType="num">
                                      <p:cBhvr additive="base">
                                        <p:cTn id="124" dur="500" fill="hold"/>
                                        <p:tgtEl>
                                          <p:spTgt spid="198674"/>
                                        </p:tgtEl>
                                        <p:attrNameLst>
                                          <p:attrName>ppt_x</p:attrName>
                                        </p:attrNameLst>
                                      </p:cBhvr>
                                      <p:tavLst>
                                        <p:tav tm="0">
                                          <p:val>
                                            <p:strVal val="1+#ppt_w/2"/>
                                          </p:val>
                                        </p:tav>
                                        <p:tav tm="100000">
                                          <p:val>
                                            <p:strVal val="#ppt_x"/>
                                          </p:val>
                                        </p:tav>
                                      </p:tavLst>
                                    </p:anim>
                                    <p:anim calcmode="lin" valueType="num">
                                      <p:cBhvr additive="base">
                                        <p:cTn id="125" dur="500" fill="hold"/>
                                        <p:tgtEl>
                                          <p:spTgt spid="198674"/>
                                        </p:tgtEl>
                                        <p:attrNameLst>
                                          <p:attrName>ppt_y</p:attrName>
                                        </p:attrNameLst>
                                      </p:cBhvr>
                                      <p:tavLst>
                                        <p:tav tm="0">
                                          <p:val>
                                            <p:strVal val="#ppt_y"/>
                                          </p:val>
                                        </p:tav>
                                        <p:tav tm="100000">
                                          <p:val>
                                            <p:strVal val="#ppt_y"/>
                                          </p:val>
                                        </p:tav>
                                      </p:tavLst>
                                    </p:anim>
                                  </p:childTnLst>
                                </p:cTn>
                              </p:par>
                            </p:childTnLst>
                          </p:cTn>
                        </p:par>
                        <p:par>
                          <p:cTn id="126" fill="hold" nodeType="afterGroup">
                            <p:stCondLst>
                              <p:cond delay="2000"/>
                            </p:stCondLst>
                            <p:childTnLst>
                              <p:par>
                                <p:cTn id="127" presetID="2" presetClass="entr" presetSubtype="2" fill="hold" grpId="0" nodeType="afterEffect">
                                  <p:stCondLst>
                                    <p:cond delay="0"/>
                                  </p:stCondLst>
                                  <p:childTnLst>
                                    <p:set>
                                      <p:cBhvr>
                                        <p:cTn id="128" dur="1" fill="hold">
                                          <p:stCondLst>
                                            <p:cond delay="0"/>
                                          </p:stCondLst>
                                        </p:cTn>
                                        <p:tgtEl>
                                          <p:spTgt spid="40"/>
                                        </p:tgtEl>
                                        <p:attrNameLst>
                                          <p:attrName>style.visibility</p:attrName>
                                        </p:attrNameLst>
                                      </p:cBhvr>
                                      <p:to>
                                        <p:strVal val="visible"/>
                                      </p:to>
                                    </p:set>
                                    <p:anim calcmode="lin" valueType="num">
                                      <p:cBhvr additive="base">
                                        <p:cTn id="129" dur="500" fill="hold"/>
                                        <p:tgtEl>
                                          <p:spTgt spid="40"/>
                                        </p:tgtEl>
                                        <p:attrNameLst>
                                          <p:attrName>ppt_x</p:attrName>
                                        </p:attrNameLst>
                                      </p:cBhvr>
                                      <p:tavLst>
                                        <p:tav tm="0">
                                          <p:val>
                                            <p:strVal val="1+#ppt_w/2"/>
                                          </p:val>
                                        </p:tav>
                                        <p:tav tm="100000">
                                          <p:val>
                                            <p:strVal val="#ppt_x"/>
                                          </p:val>
                                        </p:tav>
                                      </p:tavLst>
                                    </p:anim>
                                    <p:anim calcmode="lin" valueType="num">
                                      <p:cBhvr additive="base">
                                        <p:cTn id="130" dur="500" fill="hold"/>
                                        <p:tgtEl>
                                          <p:spTgt spid="40"/>
                                        </p:tgtEl>
                                        <p:attrNameLst>
                                          <p:attrName>ppt_y</p:attrName>
                                        </p:attrNameLst>
                                      </p:cBhvr>
                                      <p:tavLst>
                                        <p:tav tm="0">
                                          <p:val>
                                            <p:strVal val="#ppt_y"/>
                                          </p:val>
                                        </p:tav>
                                        <p:tav tm="100000">
                                          <p:val>
                                            <p:strVal val="#ppt_y"/>
                                          </p:val>
                                        </p:tav>
                                      </p:tavLst>
                                    </p:anim>
                                  </p:childTnLst>
                                </p:cTn>
                              </p:par>
                            </p:childTnLst>
                          </p:cTn>
                        </p:par>
                        <p:par>
                          <p:cTn id="131" fill="hold">
                            <p:stCondLst>
                              <p:cond delay="2500"/>
                            </p:stCondLst>
                            <p:childTnLst>
                              <p:par>
                                <p:cTn id="132" presetID="2" presetClass="entr" presetSubtype="2" fill="hold" grpId="0" nodeType="afterEffect">
                                  <p:stCondLst>
                                    <p:cond delay="0"/>
                                  </p:stCondLst>
                                  <p:childTnLst>
                                    <p:set>
                                      <p:cBhvr>
                                        <p:cTn id="133" dur="1" fill="hold">
                                          <p:stCondLst>
                                            <p:cond delay="0"/>
                                          </p:stCondLst>
                                        </p:cTn>
                                        <p:tgtEl>
                                          <p:spTgt spid="198675"/>
                                        </p:tgtEl>
                                        <p:attrNameLst>
                                          <p:attrName>style.visibility</p:attrName>
                                        </p:attrNameLst>
                                      </p:cBhvr>
                                      <p:to>
                                        <p:strVal val="visible"/>
                                      </p:to>
                                    </p:set>
                                    <p:anim calcmode="lin" valueType="num">
                                      <p:cBhvr additive="base">
                                        <p:cTn id="134" dur="500" fill="hold"/>
                                        <p:tgtEl>
                                          <p:spTgt spid="198675"/>
                                        </p:tgtEl>
                                        <p:attrNameLst>
                                          <p:attrName>ppt_x</p:attrName>
                                        </p:attrNameLst>
                                      </p:cBhvr>
                                      <p:tavLst>
                                        <p:tav tm="0">
                                          <p:val>
                                            <p:strVal val="1+#ppt_w/2"/>
                                          </p:val>
                                        </p:tav>
                                        <p:tav tm="100000">
                                          <p:val>
                                            <p:strVal val="#ppt_x"/>
                                          </p:val>
                                        </p:tav>
                                      </p:tavLst>
                                    </p:anim>
                                    <p:anim calcmode="lin" valueType="num">
                                      <p:cBhvr additive="base">
                                        <p:cTn id="135" dur="500" fill="hold"/>
                                        <p:tgtEl>
                                          <p:spTgt spid="198675"/>
                                        </p:tgtEl>
                                        <p:attrNameLst>
                                          <p:attrName>ppt_y</p:attrName>
                                        </p:attrNameLst>
                                      </p:cBhvr>
                                      <p:tavLst>
                                        <p:tav tm="0">
                                          <p:val>
                                            <p:strVal val="#ppt_y"/>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 presetClass="entr" presetSubtype="4" fill="hold" grpId="0" nodeType="clickEffect">
                                  <p:stCondLst>
                                    <p:cond delay="0"/>
                                  </p:stCondLst>
                                  <p:childTnLst>
                                    <p:set>
                                      <p:cBhvr>
                                        <p:cTn id="139" dur="1" fill="hold">
                                          <p:stCondLst>
                                            <p:cond delay="0"/>
                                          </p:stCondLst>
                                        </p:cTn>
                                        <p:tgtEl>
                                          <p:spTgt spid="198716"/>
                                        </p:tgtEl>
                                        <p:attrNameLst>
                                          <p:attrName>style.visibility</p:attrName>
                                        </p:attrNameLst>
                                      </p:cBhvr>
                                      <p:to>
                                        <p:strVal val="visible"/>
                                      </p:to>
                                    </p:set>
                                    <p:anim calcmode="lin" valueType="num">
                                      <p:cBhvr additive="base">
                                        <p:cTn id="140" dur="500" fill="hold"/>
                                        <p:tgtEl>
                                          <p:spTgt spid="198716"/>
                                        </p:tgtEl>
                                        <p:attrNameLst>
                                          <p:attrName>ppt_x</p:attrName>
                                        </p:attrNameLst>
                                      </p:cBhvr>
                                      <p:tavLst>
                                        <p:tav tm="0">
                                          <p:val>
                                            <p:strVal val="#ppt_x"/>
                                          </p:val>
                                        </p:tav>
                                        <p:tav tm="100000">
                                          <p:val>
                                            <p:strVal val="#ppt_x"/>
                                          </p:val>
                                        </p:tav>
                                      </p:tavLst>
                                    </p:anim>
                                    <p:anim calcmode="lin" valueType="num">
                                      <p:cBhvr additive="base">
                                        <p:cTn id="141" dur="500" fill="hold"/>
                                        <p:tgtEl>
                                          <p:spTgt spid="198716"/>
                                        </p:tgtEl>
                                        <p:attrNameLst>
                                          <p:attrName>ppt_y</p:attrName>
                                        </p:attrNameLst>
                                      </p:cBhvr>
                                      <p:tavLst>
                                        <p:tav tm="0">
                                          <p:val>
                                            <p:strVal val="1+#ppt_h/2"/>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2" presetClass="entr" presetSubtype="2" fill="hold" grpId="0" nodeType="clickEffect">
                                  <p:stCondLst>
                                    <p:cond delay="0"/>
                                  </p:stCondLst>
                                  <p:childTnLst>
                                    <p:set>
                                      <p:cBhvr>
                                        <p:cTn id="145" dur="1" fill="hold">
                                          <p:stCondLst>
                                            <p:cond delay="0"/>
                                          </p:stCondLst>
                                        </p:cTn>
                                        <p:tgtEl>
                                          <p:spTgt spid="198676"/>
                                        </p:tgtEl>
                                        <p:attrNameLst>
                                          <p:attrName>style.visibility</p:attrName>
                                        </p:attrNameLst>
                                      </p:cBhvr>
                                      <p:to>
                                        <p:strVal val="visible"/>
                                      </p:to>
                                    </p:set>
                                    <p:anim calcmode="lin" valueType="num">
                                      <p:cBhvr additive="base">
                                        <p:cTn id="146" dur="500" fill="hold"/>
                                        <p:tgtEl>
                                          <p:spTgt spid="198676"/>
                                        </p:tgtEl>
                                        <p:attrNameLst>
                                          <p:attrName>ppt_x</p:attrName>
                                        </p:attrNameLst>
                                      </p:cBhvr>
                                      <p:tavLst>
                                        <p:tav tm="0">
                                          <p:val>
                                            <p:strVal val="1+#ppt_w/2"/>
                                          </p:val>
                                        </p:tav>
                                        <p:tav tm="100000">
                                          <p:val>
                                            <p:strVal val="#ppt_x"/>
                                          </p:val>
                                        </p:tav>
                                      </p:tavLst>
                                    </p:anim>
                                    <p:anim calcmode="lin" valueType="num">
                                      <p:cBhvr additive="base">
                                        <p:cTn id="147" dur="500" fill="hold"/>
                                        <p:tgtEl>
                                          <p:spTgt spid="198676"/>
                                        </p:tgtEl>
                                        <p:attrNameLst>
                                          <p:attrName>ppt_y</p:attrName>
                                        </p:attrNameLst>
                                      </p:cBhvr>
                                      <p:tavLst>
                                        <p:tav tm="0">
                                          <p:val>
                                            <p:strVal val="#ppt_y"/>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2" presetClass="entr" presetSubtype="4" fill="hold" grpId="0" nodeType="clickEffect">
                                  <p:stCondLst>
                                    <p:cond delay="0"/>
                                  </p:stCondLst>
                                  <p:childTnLst>
                                    <p:set>
                                      <p:cBhvr>
                                        <p:cTn id="151" dur="1" fill="hold">
                                          <p:stCondLst>
                                            <p:cond delay="0"/>
                                          </p:stCondLst>
                                        </p:cTn>
                                        <p:tgtEl>
                                          <p:spTgt spid="198717"/>
                                        </p:tgtEl>
                                        <p:attrNameLst>
                                          <p:attrName>style.visibility</p:attrName>
                                        </p:attrNameLst>
                                      </p:cBhvr>
                                      <p:to>
                                        <p:strVal val="visible"/>
                                      </p:to>
                                    </p:set>
                                    <p:anim calcmode="lin" valueType="num">
                                      <p:cBhvr additive="base">
                                        <p:cTn id="152" dur="500" fill="hold"/>
                                        <p:tgtEl>
                                          <p:spTgt spid="198717"/>
                                        </p:tgtEl>
                                        <p:attrNameLst>
                                          <p:attrName>ppt_x</p:attrName>
                                        </p:attrNameLst>
                                      </p:cBhvr>
                                      <p:tavLst>
                                        <p:tav tm="0">
                                          <p:val>
                                            <p:strVal val="#ppt_x"/>
                                          </p:val>
                                        </p:tav>
                                        <p:tav tm="100000">
                                          <p:val>
                                            <p:strVal val="#ppt_x"/>
                                          </p:val>
                                        </p:tav>
                                      </p:tavLst>
                                    </p:anim>
                                    <p:anim calcmode="lin" valueType="num">
                                      <p:cBhvr additive="base">
                                        <p:cTn id="153" dur="500" fill="hold"/>
                                        <p:tgtEl>
                                          <p:spTgt spid="198717"/>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2" fill="hold" grpId="0" nodeType="clickEffect">
                                  <p:stCondLst>
                                    <p:cond delay="0"/>
                                  </p:stCondLst>
                                  <p:childTnLst>
                                    <p:set>
                                      <p:cBhvr>
                                        <p:cTn id="157" dur="1" fill="hold">
                                          <p:stCondLst>
                                            <p:cond delay="0"/>
                                          </p:stCondLst>
                                        </p:cTn>
                                        <p:tgtEl>
                                          <p:spTgt spid="198677"/>
                                        </p:tgtEl>
                                        <p:attrNameLst>
                                          <p:attrName>style.visibility</p:attrName>
                                        </p:attrNameLst>
                                      </p:cBhvr>
                                      <p:to>
                                        <p:strVal val="visible"/>
                                      </p:to>
                                    </p:set>
                                    <p:anim calcmode="lin" valueType="num">
                                      <p:cBhvr additive="base">
                                        <p:cTn id="158" dur="500" fill="hold"/>
                                        <p:tgtEl>
                                          <p:spTgt spid="198677"/>
                                        </p:tgtEl>
                                        <p:attrNameLst>
                                          <p:attrName>ppt_x</p:attrName>
                                        </p:attrNameLst>
                                      </p:cBhvr>
                                      <p:tavLst>
                                        <p:tav tm="0">
                                          <p:val>
                                            <p:strVal val="1+#ppt_w/2"/>
                                          </p:val>
                                        </p:tav>
                                        <p:tav tm="100000">
                                          <p:val>
                                            <p:strVal val="#ppt_x"/>
                                          </p:val>
                                        </p:tav>
                                      </p:tavLst>
                                    </p:anim>
                                    <p:anim calcmode="lin" valueType="num">
                                      <p:cBhvr additive="base">
                                        <p:cTn id="159" dur="500" fill="hold"/>
                                        <p:tgtEl>
                                          <p:spTgt spid="198677"/>
                                        </p:tgtEl>
                                        <p:attrNameLst>
                                          <p:attrName>ppt_y</p:attrName>
                                        </p:attrNameLst>
                                      </p:cBhvr>
                                      <p:tavLst>
                                        <p:tav tm="0">
                                          <p:val>
                                            <p:strVal val="#ppt_y"/>
                                          </p:val>
                                        </p:tav>
                                        <p:tav tm="100000">
                                          <p:val>
                                            <p:strVal val="#ppt_y"/>
                                          </p:val>
                                        </p:tav>
                                      </p:tavLst>
                                    </p:anim>
                                  </p:childTnLst>
                                </p:cTn>
                              </p:par>
                            </p:childTnLst>
                          </p:cTn>
                        </p:par>
                        <p:par>
                          <p:cTn id="160" fill="hold">
                            <p:stCondLst>
                              <p:cond delay="500"/>
                            </p:stCondLst>
                            <p:childTnLst>
                              <p:par>
                                <p:cTn id="161" presetID="2" presetClass="entr" presetSubtype="2" fill="hold" grpId="0" nodeType="afterEffect">
                                  <p:stCondLst>
                                    <p:cond delay="0"/>
                                  </p:stCondLst>
                                  <p:childTnLst>
                                    <p:set>
                                      <p:cBhvr>
                                        <p:cTn id="162" dur="1" fill="hold">
                                          <p:stCondLst>
                                            <p:cond delay="0"/>
                                          </p:stCondLst>
                                        </p:cTn>
                                        <p:tgtEl>
                                          <p:spTgt spid="198678"/>
                                        </p:tgtEl>
                                        <p:attrNameLst>
                                          <p:attrName>style.visibility</p:attrName>
                                        </p:attrNameLst>
                                      </p:cBhvr>
                                      <p:to>
                                        <p:strVal val="visible"/>
                                      </p:to>
                                    </p:set>
                                    <p:anim calcmode="lin" valueType="num">
                                      <p:cBhvr additive="base">
                                        <p:cTn id="163" dur="500" fill="hold"/>
                                        <p:tgtEl>
                                          <p:spTgt spid="198678"/>
                                        </p:tgtEl>
                                        <p:attrNameLst>
                                          <p:attrName>ppt_x</p:attrName>
                                        </p:attrNameLst>
                                      </p:cBhvr>
                                      <p:tavLst>
                                        <p:tav tm="0">
                                          <p:val>
                                            <p:strVal val="1+#ppt_w/2"/>
                                          </p:val>
                                        </p:tav>
                                        <p:tav tm="100000">
                                          <p:val>
                                            <p:strVal val="#ppt_x"/>
                                          </p:val>
                                        </p:tav>
                                      </p:tavLst>
                                    </p:anim>
                                    <p:anim calcmode="lin" valueType="num">
                                      <p:cBhvr additive="base">
                                        <p:cTn id="164" dur="500" fill="hold"/>
                                        <p:tgtEl>
                                          <p:spTgt spid="198678"/>
                                        </p:tgtEl>
                                        <p:attrNameLst>
                                          <p:attrName>ppt_y</p:attrName>
                                        </p:attrNameLst>
                                      </p:cBhvr>
                                      <p:tavLst>
                                        <p:tav tm="0">
                                          <p:val>
                                            <p:strVal val="#ppt_y"/>
                                          </p:val>
                                        </p:tav>
                                        <p:tav tm="100000">
                                          <p:val>
                                            <p:strVal val="#ppt_y"/>
                                          </p:val>
                                        </p:tav>
                                      </p:tavLst>
                                    </p:anim>
                                  </p:childTnLst>
                                </p:cTn>
                              </p:par>
                            </p:childTnLst>
                          </p:cTn>
                        </p:par>
                        <p:par>
                          <p:cTn id="165" fill="hold">
                            <p:stCondLst>
                              <p:cond delay="1000"/>
                            </p:stCondLst>
                            <p:childTnLst>
                              <p:par>
                                <p:cTn id="166" presetID="2" presetClass="entr" presetSubtype="2" fill="hold" grpId="0" nodeType="afterEffect">
                                  <p:stCondLst>
                                    <p:cond delay="0"/>
                                  </p:stCondLst>
                                  <p:childTnLst>
                                    <p:set>
                                      <p:cBhvr>
                                        <p:cTn id="167" dur="1" fill="hold">
                                          <p:stCondLst>
                                            <p:cond delay="0"/>
                                          </p:stCondLst>
                                        </p:cTn>
                                        <p:tgtEl>
                                          <p:spTgt spid="198679"/>
                                        </p:tgtEl>
                                        <p:attrNameLst>
                                          <p:attrName>style.visibility</p:attrName>
                                        </p:attrNameLst>
                                      </p:cBhvr>
                                      <p:to>
                                        <p:strVal val="visible"/>
                                      </p:to>
                                    </p:set>
                                    <p:anim calcmode="lin" valueType="num">
                                      <p:cBhvr additive="base">
                                        <p:cTn id="168" dur="500" fill="hold"/>
                                        <p:tgtEl>
                                          <p:spTgt spid="198679"/>
                                        </p:tgtEl>
                                        <p:attrNameLst>
                                          <p:attrName>ppt_x</p:attrName>
                                        </p:attrNameLst>
                                      </p:cBhvr>
                                      <p:tavLst>
                                        <p:tav tm="0">
                                          <p:val>
                                            <p:strVal val="1+#ppt_w/2"/>
                                          </p:val>
                                        </p:tav>
                                        <p:tav tm="100000">
                                          <p:val>
                                            <p:strVal val="#ppt_x"/>
                                          </p:val>
                                        </p:tav>
                                      </p:tavLst>
                                    </p:anim>
                                    <p:anim calcmode="lin" valueType="num">
                                      <p:cBhvr additive="base">
                                        <p:cTn id="169" dur="500" fill="hold"/>
                                        <p:tgtEl>
                                          <p:spTgt spid="198679"/>
                                        </p:tgtEl>
                                        <p:attrNameLst>
                                          <p:attrName>ppt_y</p:attrName>
                                        </p:attrNameLst>
                                      </p:cBhvr>
                                      <p:tavLst>
                                        <p:tav tm="0">
                                          <p:val>
                                            <p:strVal val="#ppt_y"/>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 presetClass="entr" presetSubtype="4" fill="hold" grpId="0" nodeType="clickEffect">
                                  <p:stCondLst>
                                    <p:cond delay="0"/>
                                  </p:stCondLst>
                                  <p:childTnLst>
                                    <p:set>
                                      <p:cBhvr>
                                        <p:cTn id="173" dur="1" fill="hold">
                                          <p:stCondLst>
                                            <p:cond delay="0"/>
                                          </p:stCondLst>
                                        </p:cTn>
                                        <p:tgtEl>
                                          <p:spTgt spid="198718"/>
                                        </p:tgtEl>
                                        <p:attrNameLst>
                                          <p:attrName>style.visibility</p:attrName>
                                        </p:attrNameLst>
                                      </p:cBhvr>
                                      <p:to>
                                        <p:strVal val="visible"/>
                                      </p:to>
                                    </p:set>
                                    <p:anim calcmode="lin" valueType="num">
                                      <p:cBhvr additive="base">
                                        <p:cTn id="174" dur="500" fill="hold"/>
                                        <p:tgtEl>
                                          <p:spTgt spid="198718"/>
                                        </p:tgtEl>
                                        <p:attrNameLst>
                                          <p:attrName>ppt_x</p:attrName>
                                        </p:attrNameLst>
                                      </p:cBhvr>
                                      <p:tavLst>
                                        <p:tav tm="0">
                                          <p:val>
                                            <p:strVal val="#ppt_x"/>
                                          </p:val>
                                        </p:tav>
                                        <p:tav tm="100000">
                                          <p:val>
                                            <p:strVal val="#ppt_x"/>
                                          </p:val>
                                        </p:tav>
                                      </p:tavLst>
                                    </p:anim>
                                    <p:anim calcmode="lin" valueType="num">
                                      <p:cBhvr additive="base">
                                        <p:cTn id="175" dur="500" fill="hold"/>
                                        <p:tgtEl>
                                          <p:spTgt spid="198718"/>
                                        </p:tgtEl>
                                        <p:attrNameLst>
                                          <p:attrName>ppt_y</p:attrName>
                                        </p:attrNameLst>
                                      </p:cBhvr>
                                      <p:tavLst>
                                        <p:tav tm="0">
                                          <p:val>
                                            <p:strVal val="1+#ppt_h/2"/>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2" fill="hold" grpId="0" nodeType="clickEffect">
                                  <p:stCondLst>
                                    <p:cond delay="0"/>
                                  </p:stCondLst>
                                  <p:childTnLst>
                                    <p:set>
                                      <p:cBhvr>
                                        <p:cTn id="179" dur="1" fill="hold">
                                          <p:stCondLst>
                                            <p:cond delay="0"/>
                                          </p:stCondLst>
                                        </p:cTn>
                                        <p:tgtEl>
                                          <p:spTgt spid="198680"/>
                                        </p:tgtEl>
                                        <p:attrNameLst>
                                          <p:attrName>style.visibility</p:attrName>
                                        </p:attrNameLst>
                                      </p:cBhvr>
                                      <p:to>
                                        <p:strVal val="visible"/>
                                      </p:to>
                                    </p:set>
                                    <p:anim calcmode="lin" valueType="num">
                                      <p:cBhvr additive="base">
                                        <p:cTn id="180" dur="500" fill="hold"/>
                                        <p:tgtEl>
                                          <p:spTgt spid="198680"/>
                                        </p:tgtEl>
                                        <p:attrNameLst>
                                          <p:attrName>ppt_x</p:attrName>
                                        </p:attrNameLst>
                                      </p:cBhvr>
                                      <p:tavLst>
                                        <p:tav tm="0">
                                          <p:val>
                                            <p:strVal val="1+#ppt_w/2"/>
                                          </p:val>
                                        </p:tav>
                                        <p:tav tm="100000">
                                          <p:val>
                                            <p:strVal val="#ppt_x"/>
                                          </p:val>
                                        </p:tav>
                                      </p:tavLst>
                                    </p:anim>
                                    <p:anim calcmode="lin" valueType="num">
                                      <p:cBhvr additive="base">
                                        <p:cTn id="181" dur="500" fill="hold"/>
                                        <p:tgtEl>
                                          <p:spTgt spid="198680"/>
                                        </p:tgtEl>
                                        <p:attrNameLst>
                                          <p:attrName>ppt_y</p:attrName>
                                        </p:attrNameLst>
                                      </p:cBhvr>
                                      <p:tavLst>
                                        <p:tav tm="0">
                                          <p:val>
                                            <p:strVal val="#ppt_y"/>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ntr" presetSubtype="4" fill="hold" grpId="0" nodeType="clickEffect">
                                  <p:stCondLst>
                                    <p:cond delay="0"/>
                                  </p:stCondLst>
                                  <p:childTnLst>
                                    <p:set>
                                      <p:cBhvr>
                                        <p:cTn id="185" dur="1" fill="hold">
                                          <p:stCondLst>
                                            <p:cond delay="0"/>
                                          </p:stCondLst>
                                        </p:cTn>
                                        <p:tgtEl>
                                          <p:spTgt spid="198719"/>
                                        </p:tgtEl>
                                        <p:attrNameLst>
                                          <p:attrName>style.visibility</p:attrName>
                                        </p:attrNameLst>
                                      </p:cBhvr>
                                      <p:to>
                                        <p:strVal val="visible"/>
                                      </p:to>
                                    </p:set>
                                    <p:anim calcmode="lin" valueType="num">
                                      <p:cBhvr additive="base">
                                        <p:cTn id="186" dur="500" fill="hold"/>
                                        <p:tgtEl>
                                          <p:spTgt spid="198719"/>
                                        </p:tgtEl>
                                        <p:attrNameLst>
                                          <p:attrName>ppt_x</p:attrName>
                                        </p:attrNameLst>
                                      </p:cBhvr>
                                      <p:tavLst>
                                        <p:tav tm="0">
                                          <p:val>
                                            <p:strVal val="#ppt_x"/>
                                          </p:val>
                                        </p:tav>
                                        <p:tav tm="100000">
                                          <p:val>
                                            <p:strVal val="#ppt_x"/>
                                          </p:val>
                                        </p:tav>
                                      </p:tavLst>
                                    </p:anim>
                                    <p:anim calcmode="lin" valueType="num">
                                      <p:cBhvr additive="base">
                                        <p:cTn id="187" dur="500" fill="hold"/>
                                        <p:tgtEl>
                                          <p:spTgt spid="198719"/>
                                        </p:tgtEl>
                                        <p:attrNameLst>
                                          <p:attrName>ppt_y</p:attrName>
                                        </p:attrNameLst>
                                      </p:cBhvr>
                                      <p:tavLst>
                                        <p:tav tm="0">
                                          <p:val>
                                            <p:strVal val="1+#ppt_h/2"/>
                                          </p:val>
                                        </p:tav>
                                        <p:tav tm="100000">
                                          <p:val>
                                            <p:strVal val="#ppt_y"/>
                                          </p:val>
                                        </p:tav>
                                      </p:tavLst>
                                    </p:anim>
                                  </p:childTnLst>
                                </p:cTn>
                              </p:par>
                            </p:childTnLst>
                          </p:cTn>
                        </p:par>
                      </p:childTnLst>
                    </p:cTn>
                  </p:par>
                  <p:par>
                    <p:cTn id="188" fill="hold">
                      <p:stCondLst>
                        <p:cond delay="indefinite"/>
                      </p:stCondLst>
                      <p:childTnLst>
                        <p:par>
                          <p:cTn id="189" fill="hold">
                            <p:stCondLst>
                              <p:cond delay="0"/>
                            </p:stCondLst>
                            <p:childTnLst>
                              <p:par>
                                <p:cTn id="190" presetID="2" presetClass="entr" presetSubtype="2" fill="hold" grpId="0" nodeType="clickEffect">
                                  <p:stCondLst>
                                    <p:cond delay="0"/>
                                  </p:stCondLst>
                                  <p:childTnLst>
                                    <p:set>
                                      <p:cBhvr>
                                        <p:cTn id="191" dur="1" fill="hold">
                                          <p:stCondLst>
                                            <p:cond delay="0"/>
                                          </p:stCondLst>
                                        </p:cTn>
                                        <p:tgtEl>
                                          <p:spTgt spid="198681"/>
                                        </p:tgtEl>
                                        <p:attrNameLst>
                                          <p:attrName>style.visibility</p:attrName>
                                        </p:attrNameLst>
                                      </p:cBhvr>
                                      <p:to>
                                        <p:strVal val="visible"/>
                                      </p:to>
                                    </p:set>
                                    <p:anim calcmode="lin" valueType="num">
                                      <p:cBhvr additive="base">
                                        <p:cTn id="192" dur="500" fill="hold"/>
                                        <p:tgtEl>
                                          <p:spTgt spid="198681"/>
                                        </p:tgtEl>
                                        <p:attrNameLst>
                                          <p:attrName>ppt_x</p:attrName>
                                        </p:attrNameLst>
                                      </p:cBhvr>
                                      <p:tavLst>
                                        <p:tav tm="0">
                                          <p:val>
                                            <p:strVal val="1+#ppt_w/2"/>
                                          </p:val>
                                        </p:tav>
                                        <p:tav tm="100000">
                                          <p:val>
                                            <p:strVal val="#ppt_x"/>
                                          </p:val>
                                        </p:tav>
                                      </p:tavLst>
                                    </p:anim>
                                    <p:anim calcmode="lin" valueType="num">
                                      <p:cBhvr additive="base">
                                        <p:cTn id="193" dur="500" fill="hold"/>
                                        <p:tgtEl>
                                          <p:spTgt spid="198681"/>
                                        </p:tgtEl>
                                        <p:attrNameLst>
                                          <p:attrName>ppt_y</p:attrName>
                                        </p:attrNameLst>
                                      </p:cBhvr>
                                      <p:tavLst>
                                        <p:tav tm="0">
                                          <p:val>
                                            <p:strVal val="#ppt_y"/>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ntr" presetSubtype="4" fill="hold" grpId="0" nodeType="clickEffect">
                                  <p:stCondLst>
                                    <p:cond delay="0"/>
                                  </p:stCondLst>
                                  <p:childTnLst>
                                    <p:set>
                                      <p:cBhvr>
                                        <p:cTn id="197" dur="1" fill="hold">
                                          <p:stCondLst>
                                            <p:cond delay="0"/>
                                          </p:stCondLst>
                                        </p:cTn>
                                        <p:tgtEl>
                                          <p:spTgt spid="198720"/>
                                        </p:tgtEl>
                                        <p:attrNameLst>
                                          <p:attrName>style.visibility</p:attrName>
                                        </p:attrNameLst>
                                      </p:cBhvr>
                                      <p:to>
                                        <p:strVal val="visible"/>
                                      </p:to>
                                    </p:set>
                                    <p:anim calcmode="lin" valueType="num">
                                      <p:cBhvr additive="base">
                                        <p:cTn id="198" dur="500" fill="hold"/>
                                        <p:tgtEl>
                                          <p:spTgt spid="198720"/>
                                        </p:tgtEl>
                                        <p:attrNameLst>
                                          <p:attrName>ppt_x</p:attrName>
                                        </p:attrNameLst>
                                      </p:cBhvr>
                                      <p:tavLst>
                                        <p:tav tm="0">
                                          <p:val>
                                            <p:strVal val="#ppt_x"/>
                                          </p:val>
                                        </p:tav>
                                        <p:tav tm="100000">
                                          <p:val>
                                            <p:strVal val="#ppt_x"/>
                                          </p:val>
                                        </p:tav>
                                      </p:tavLst>
                                    </p:anim>
                                    <p:anim calcmode="lin" valueType="num">
                                      <p:cBhvr additive="base">
                                        <p:cTn id="199" dur="500" fill="hold"/>
                                        <p:tgtEl>
                                          <p:spTgt spid="198720"/>
                                        </p:tgtEl>
                                        <p:attrNameLst>
                                          <p:attrName>ppt_y</p:attrName>
                                        </p:attrNameLst>
                                      </p:cBhvr>
                                      <p:tavLst>
                                        <p:tav tm="0">
                                          <p:val>
                                            <p:strVal val="1+#ppt_h/2"/>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5" presetClass="entr" presetSubtype="10" fill="hold" grpId="0" nodeType="clickEffect">
                                  <p:stCondLst>
                                    <p:cond delay="0"/>
                                  </p:stCondLst>
                                  <p:childTnLst>
                                    <p:set>
                                      <p:cBhvr>
                                        <p:cTn id="203" dur="1" fill="hold">
                                          <p:stCondLst>
                                            <p:cond delay="0"/>
                                          </p:stCondLst>
                                        </p:cTn>
                                        <p:tgtEl>
                                          <p:spTgt spid="198694"/>
                                        </p:tgtEl>
                                        <p:attrNameLst>
                                          <p:attrName>style.visibility</p:attrName>
                                        </p:attrNameLst>
                                      </p:cBhvr>
                                      <p:to>
                                        <p:strVal val="visible"/>
                                      </p:to>
                                    </p:set>
                                    <p:animEffect transition="in" filter="checkerboard(across)">
                                      <p:cBhvr>
                                        <p:cTn id="204" dur="500"/>
                                        <p:tgtEl>
                                          <p:spTgt spid="198694"/>
                                        </p:tgtEl>
                                      </p:cBhvr>
                                    </p:animEffect>
                                  </p:childTnLst>
                                </p:cTn>
                              </p:par>
                            </p:childTnLst>
                          </p:cTn>
                        </p:par>
                      </p:childTnLst>
                    </p:cTn>
                  </p:par>
                  <p:par>
                    <p:cTn id="205" fill="hold">
                      <p:stCondLst>
                        <p:cond delay="indefinite"/>
                      </p:stCondLst>
                      <p:childTnLst>
                        <p:par>
                          <p:cTn id="206" fill="hold">
                            <p:stCondLst>
                              <p:cond delay="0"/>
                            </p:stCondLst>
                            <p:childTnLst>
                              <p:par>
                                <p:cTn id="207" presetID="5" presetClass="entr" presetSubtype="10" fill="hold" grpId="0" nodeType="clickEffect">
                                  <p:stCondLst>
                                    <p:cond delay="0"/>
                                  </p:stCondLst>
                                  <p:childTnLst>
                                    <p:set>
                                      <p:cBhvr>
                                        <p:cTn id="208" dur="1" fill="hold">
                                          <p:stCondLst>
                                            <p:cond delay="0"/>
                                          </p:stCondLst>
                                        </p:cTn>
                                        <p:tgtEl>
                                          <p:spTgt spid="198695"/>
                                        </p:tgtEl>
                                        <p:attrNameLst>
                                          <p:attrName>style.visibility</p:attrName>
                                        </p:attrNameLst>
                                      </p:cBhvr>
                                      <p:to>
                                        <p:strVal val="visible"/>
                                      </p:to>
                                    </p:set>
                                    <p:animEffect transition="in" filter="checkerboard(across)">
                                      <p:cBhvr>
                                        <p:cTn id="209" dur="500"/>
                                        <p:tgtEl>
                                          <p:spTgt spid="1986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autoUpdateAnimBg="0"/>
      <p:bldP spid="198660" grpId="0" autoUpdateAnimBg="0"/>
      <p:bldP spid="198661" grpId="0" autoUpdateAnimBg="0"/>
      <p:bldP spid="198662" grpId="0" autoUpdateAnimBg="0"/>
      <p:bldP spid="198663" grpId="0" autoUpdateAnimBg="0"/>
      <p:bldP spid="198664" grpId="0" autoUpdateAnimBg="0"/>
      <p:bldP spid="198665" grpId="0" autoUpdateAnimBg="0"/>
      <p:bldP spid="198666" grpId="0" autoUpdateAnimBg="0"/>
      <p:bldP spid="198667" grpId="0" autoUpdateAnimBg="0"/>
      <p:bldP spid="198668" grpId="0" autoUpdateAnimBg="0"/>
      <p:bldP spid="198669" grpId="0" autoUpdateAnimBg="0"/>
      <p:bldP spid="198670" grpId="0" autoUpdateAnimBg="0"/>
      <p:bldP spid="198671" grpId="0" autoUpdateAnimBg="0"/>
      <p:bldP spid="198672" grpId="0" autoUpdateAnimBg="0"/>
      <p:bldP spid="198673" grpId="0" autoUpdateAnimBg="0"/>
      <p:bldP spid="198674" grpId="0" autoUpdateAnimBg="0"/>
      <p:bldP spid="198675" grpId="0" autoUpdateAnimBg="0"/>
      <p:bldP spid="198676" grpId="0" autoUpdateAnimBg="0"/>
      <p:bldP spid="198677" grpId="0" autoUpdateAnimBg="0"/>
      <p:bldP spid="198678" grpId="0" autoUpdateAnimBg="0"/>
      <p:bldP spid="198679" grpId="0" autoUpdateAnimBg="0"/>
      <p:bldP spid="198680" grpId="0" autoUpdateAnimBg="0"/>
      <p:bldP spid="198681" grpId="0" autoUpdateAnimBg="0"/>
      <p:bldP spid="198694" grpId="0" autoUpdateAnimBg="0"/>
      <p:bldP spid="198695" grpId="0" autoUpdateAnimBg="0"/>
      <p:bldP spid="198710" grpId="0" autoUpdateAnimBg="0"/>
      <p:bldP spid="198711" grpId="0" autoUpdateAnimBg="0"/>
      <p:bldP spid="198712" grpId="0" autoUpdateAnimBg="0"/>
      <p:bldP spid="198713" grpId="0" autoUpdateAnimBg="0"/>
      <p:bldP spid="198714" grpId="0" autoUpdateAnimBg="0"/>
      <p:bldP spid="198715" grpId="0" autoUpdateAnimBg="0"/>
      <p:bldP spid="198716" grpId="0" autoUpdateAnimBg="0"/>
      <p:bldP spid="198717" grpId="0" autoUpdateAnimBg="0"/>
      <p:bldP spid="198718" grpId="0" autoUpdateAnimBg="0"/>
      <p:bldP spid="198719" grpId="0" autoUpdateAnimBg="0"/>
      <p:bldP spid="198720" grpId="0" autoUpdateAnimBg="0"/>
      <p:bldP spid="4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処理の流れ</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字句解析系</a:t>
              </a:r>
              <a:endParaRPr lang="en-US" altLang="ja-JP"/>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構文解析系</a:t>
              </a:r>
              <a:endParaRPr lang="en-US" altLang="ja-JP"/>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6" name="Group 28"/>
          <p:cNvGrpSpPr>
            <a:grpSpLocks/>
          </p:cNvGrpSpPr>
          <p:nvPr/>
        </p:nvGrpSpPr>
        <p:grpSpPr bwMode="auto">
          <a:xfrm>
            <a:off x="381000" y="4343397"/>
            <a:ext cx="8582029" cy="815975"/>
            <a:chOff x="576" y="2784"/>
            <a:chExt cx="5406" cy="514"/>
          </a:xfrm>
        </p:grpSpPr>
        <p:sp>
          <p:nvSpPr>
            <p:cNvPr id="258064" name="Text Box 16"/>
            <p:cNvSpPr txBox="1">
              <a:spLocks noChangeArrowheads="1"/>
            </p:cNvSpPr>
            <p:nvPr/>
          </p:nvSpPr>
          <p:spPr bwMode="auto">
            <a:xfrm>
              <a:off x="576" y="2928"/>
              <a:ext cx="5406"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extLst>
      <p:ext uri="{BB962C8B-B14F-4D97-AF65-F5344CB8AC3E}">
        <p14:creationId xmlns:p14="http://schemas.microsoft.com/office/powerpoint/2010/main" val="4112664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トークンの識別</a:t>
            </a:r>
          </a:p>
        </p:txBody>
      </p:sp>
      <p:sp>
        <p:nvSpPr>
          <p:cNvPr id="33795" name="Oval 3"/>
          <p:cNvSpPr>
            <a:spLocks noChangeArrowheads="1"/>
          </p:cNvSpPr>
          <p:nvPr/>
        </p:nvSpPr>
        <p:spPr bwMode="auto">
          <a:xfrm>
            <a:off x="1828800" y="17526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endParaRPr lang="en-US" altLang="ja-JP" baseline="-25000"/>
          </a:p>
        </p:txBody>
      </p:sp>
      <p:sp>
        <p:nvSpPr>
          <p:cNvPr id="33796" name="Line 4"/>
          <p:cNvSpPr>
            <a:spLocks noChangeShapeType="1"/>
          </p:cNvSpPr>
          <p:nvPr/>
        </p:nvSpPr>
        <p:spPr bwMode="auto">
          <a:xfrm>
            <a:off x="2590800" y="2133600"/>
            <a:ext cx="14478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7" name="Oval 5"/>
          <p:cNvSpPr>
            <a:spLocks noChangeArrowheads="1"/>
          </p:cNvSpPr>
          <p:nvPr/>
        </p:nvSpPr>
        <p:spPr bwMode="auto">
          <a:xfrm>
            <a:off x="4038600" y="17526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名前</a:t>
            </a:r>
          </a:p>
        </p:txBody>
      </p:sp>
      <p:sp>
        <p:nvSpPr>
          <p:cNvPr id="33798" name="Oval 6"/>
          <p:cNvSpPr>
            <a:spLocks noChangeArrowheads="1"/>
          </p:cNvSpPr>
          <p:nvPr/>
        </p:nvSpPr>
        <p:spPr bwMode="auto">
          <a:xfrm>
            <a:off x="4114800" y="18288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3799" name="Text Box 7"/>
          <p:cNvSpPr txBox="1">
            <a:spLocks noChangeArrowheads="1"/>
          </p:cNvSpPr>
          <p:nvPr/>
        </p:nvSpPr>
        <p:spPr bwMode="auto">
          <a:xfrm>
            <a:off x="2743200" y="1066800"/>
            <a:ext cx="12541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p:txBody>
      </p:sp>
      <p:grpSp>
        <p:nvGrpSpPr>
          <p:cNvPr id="33800" name="Group 8"/>
          <p:cNvGrpSpPr>
            <a:grpSpLocks/>
          </p:cNvGrpSpPr>
          <p:nvPr/>
        </p:nvGrpSpPr>
        <p:grpSpPr bwMode="auto">
          <a:xfrm>
            <a:off x="4800600" y="1828800"/>
            <a:ext cx="1711325" cy="1554163"/>
            <a:chOff x="1344" y="3168"/>
            <a:chExt cx="1078" cy="979"/>
          </a:xfrm>
        </p:grpSpPr>
        <p:grpSp>
          <p:nvGrpSpPr>
            <p:cNvPr id="33825" name="Group 9"/>
            <p:cNvGrpSpPr>
              <a:grpSpLocks/>
            </p:cNvGrpSpPr>
            <p:nvPr/>
          </p:nvGrpSpPr>
          <p:grpSpPr bwMode="auto">
            <a:xfrm>
              <a:off x="1344" y="3216"/>
              <a:ext cx="288" cy="288"/>
              <a:chOff x="3408" y="2592"/>
              <a:chExt cx="288" cy="288"/>
            </a:xfrm>
          </p:grpSpPr>
          <p:sp>
            <p:nvSpPr>
              <p:cNvPr id="33827" name="Arc 10"/>
              <p:cNvSpPr>
                <a:spLocks/>
              </p:cNvSpPr>
              <p:nvPr/>
            </p:nvSpPr>
            <p:spPr bwMode="auto">
              <a:xfrm flipV="1">
                <a:off x="3552"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828" name="Arc 11"/>
              <p:cNvSpPr>
                <a:spLocks/>
              </p:cNvSpPr>
              <p:nvPr/>
            </p:nvSpPr>
            <p:spPr bwMode="auto">
              <a:xfrm rot="5400000" flipV="1">
                <a:off x="3408"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829" name="Arc 12"/>
              <p:cNvSpPr>
                <a:spLocks/>
              </p:cNvSpPr>
              <p:nvPr/>
            </p:nvSpPr>
            <p:spPr bwMode="auto">
              <a:xfrm rot="16200000" flipV="1">
                <a:off x="3552"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830" name="Arc 13"/>
              <p:cNvSpPr>
                <a:spLocks/>
              </p:cNvSpPr>
              <p:nvPr/>
            </p:nvSpPr>
            <p:spPr bwMode="auto">
              <a:xfrm rot="10800000" flipV="1">
                <a:off x="3408" y="25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3826" name="Text Box 14"/>
            <p:cNvSpPr txBox="1">
              <a:spLocks noChangeArrowheads="1"/>
            </p:cNvSpPr>
            <p:nvPr/>
          </p:nvSpPr>
          <p:spPr bwMode="auto">
            <a:xfrm>
              <a:off x="1632" y="3168"/>
              <a:ext cx="790" cy="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A…Z</a:t>
              </a:r>
            </a:p>
            <a:p>
              <a:pPr eaLnBrk="1" hangingPunct="1">
                <a:spcBef>
                  <a:spcPct val="0"/>
                </a:spcBef>
                <a:buClrTx/>
                <a:buSzTx/>
                <a:buFontTx/>
                <a:buNone/>
              </a:pPr>
              <a:r>
                <a:rPr lang="en-US" altLang="ja-JP"/>
                <a:t>a…z _</a:t>
              </a:r>
            </a:p>
            <a:p>
              <a:pPr eaLnBrk="1" hangingPunct="1">
                <a:spcBef>
                  <a:spcPct val="0"/>
                </a:spcBef>
                <a:buClrTx/>
                <a:buSzTx/>
                <a:buFontTx/>
                <a:buNone/>
              </a:pPr>
              <a:r>
                <a:rPr lang="en-US" altLang="ja-JP"/>
                <a:t>0…9</a:t>
              </a:r>
            </a:p>
          </p:txBody>
        </p:sp>
      </p:grpSp>
      <p:sp>
        <p:nvSpPr>
          <p:cNvPr id="196623" name="Text Box 15"/>
          <p:cNvSpPr txBox="1">
            <a:spLocks noChangeArrowheads="1"/>
          </p:cNvSpPr>
          <p:nvPr/>
        </p:nvSpPr>
        <p:spPr bwMode="auto">
          <a:xfrm>
            <a:off x="1066800" y="3352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y</a:t>
            </a:r>
          </a:p>
        </p:txBody>
      </p:sp>
      <p:sp>
        <p:nvSpPr>
          <p:cNvPr id="196624" name="Text Box 16"/>
          <p:cNvSpPr txBox="1">
            <a:spLocks noChangeArrowheads="1"/>
          </p:cNvSpPr>
          <p:nvPr/>
        </p:nvSpPr>
        <p:spPr bwMode="auto">
          <a:xfrm>
            <a:off x="1295400" y="3352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o</a:t>
            </a:r>
          </a:p>
        </p:txBody>
      </p:sp>
      <p:sp>
        <p:nvSpPr>
          <p:cNvPr id="196625" name="Text Box 17"/>
          <p:cNvSpPr txBox="1">
            <a:spLocks noChangeArrowheads="1"/>
          </p:cNvSpPr>
          <p:nvPr/>
        </p:nvSpPr>
        <p:spPr bwMode="auto">
          <a:xfrm>
            <a:off x="1524000" y="3352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u</a:t>
            </a:r>
          </a:p>
        </p:txBody>
      </p:sp>
      <p:sp>
        <p:nvSpPr>
          <p:cNvPr id="196626" name="Text Box 18"/>
          <p:cNvSpPr txBox="1">
            <a:spLocks noChangeArrowheads="1"/>
          </p:cNvSpPr>
          <p:nvPr/>
        </p:nvSpPr>
        <p:spPr bwMode="auto">
          <a:xfrm>
            <a:off x="1752600" y="3352800"/>
            <a:ext cx="474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sp>
        <p:nvSpPr>
          <p:cNvPr id="196627" name="Text Box 19"/>
          <p:cNvSpPr txBox="1">
            <a:spLocks noChangeArrowheads="1"/>
          </p:cNvSpPr>
          <p:nvPr/>
        </p:nvSpPr>
        <p:spPr bwMode="auto">
          <a:xfrm>
            <a:off x="2057400" y="33528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r</a:t>
            </a:r>
          </a:p>
        </p:txBody>
      </p:sp>
      <p:sp>
        <p:nvSpPr>
          <p:cNvPr id="196628" name="Text Box 20"/>
          <p:cNvSpPr txBox="1">
            <a:spLocks noChangeArrowheads="1"/>
          </p:cNvSpPr>
          <p:nvPr/>
        </p:nvSpPr>
        <p:spPr bwMode="auto">
          <a:xfrm>
            <a:off x="2209800" y="33528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e</a:t>
            </a:r>
          </a:p>
        </p:txBody>
      </p:sp>
      <p:sp>
        <p:nvSpPr>
          <p:cNvPr id="196629" name="Text Box 21"/>
          <p:cNvSpPr txBox="1">
            <a:spLocks noChangeArrowheads="1"/>
          </p:cNvSpPr>
          <p:nvPr/>
        </p:nvSpPr>
        <p:spPr bwMode="auto">
          <a:xfrm>
            <a:off x="2438400" y="3352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2</a:t>
            </a:r>
          </a:p>
        </p:txBody>
      </p:sp>
      <p:sp>
        <p:nvSpPr>
          <p:cNvPr id="196630" name="Text Box 22"/>
          <p:cNvSpPr txBox="1">
            <a:spLocks noChangeArrowheads="1"/>
          </p:cNvSpPr>
          <p:nvPr/>
        </p:nvSpPr>
        <p:spPr bwMode="auto">
          <a:xfrm>
            <a:off x="2667000" y="3352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0</a:t>
            </a:r>
          </a:p>
        </p:txBody>
      </p:sp>
      <p:sp>
        <p:nvSpPr>
          <p:cNvPr id="196631" name="Text Box 23"/>
          <p:cNvSpPr txBox="1">
            <a:spLocks noChangeArrowheads="1"/>
          </p:cNvSpPr>
          <p:nvPr/>
        </p:nvSpPr>
        <p:spPr bwMode="auto">
          <a:xfrm>
            <a:off x="2895600" y="3352800"/>
            <a:ext cx="474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Y</a:t>
            </a:r>
          </a:p>
        </p:txBody>
      </p:sp>
      <p:sp>
        <p:nvSpPr>
          <p:cNvPr id="196632" name="Text Box 24"/>
          <p:cNvSpPr txBox="1">
            <a:spLocks noChangeArrowheads="1"/>
          </p:cNvSpPr>
          <p:nvPr/>
        </p:nvSpPr>
        <p:spPr bwMode="auto">
          <a:xfrm>
            <a:off x="3124200" y="33528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e</a:t>
            </a:r>
          </a:p>
        </p:txBody>
      </p:sp>
      <p:sp>
        <p:nvSpPr>
          <p:cNvPr id="196633" name="Text Box 25"/>
          <p:cNvSpPr txBox="1">
            <a:spLocks noChangeArrowheads="1"/>
          </p:cNvSpPr>
          <p:nvPr/>
        </p:nvSpPr>
        <p:spPr bwMode="auto">
          <a:xfrm>
            <a:off x="3352800" y="33528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sp>
        <p:nvSpPr>
          <p:cNvPr id="196634" name="Text Box 26"/>
          <p:cNvSpPr txBox="1">
            <a:spLocks noChangeArrowheads="1"/>
          </p:cNvSpPr>
          <p:nvPr/>
        </p:nvSpPr>
        <p:spPr bwMode="auto">
          <a:xfrm>
            <a:off x="3581400" y="33528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r</a:t>
            </a:r>
          </a:p>
        </p:txBody>
      </p:sp>
      <p:sp>
        <p:nvSpPr>
          <p:cNvPr id="196635" name="Text Box 27"/>
          <p:cNvSpPr txBox="1">
            <a:spLocks noChangeArrowheads="1"/>
          </p:cNvSpPr>
          <p:nvPr/>
        </p:nvSpPr>
        <p:spPr bwMode="auto">
          <a:xfrm>
            <a:off x="3733800" y="3352800"/>
            <a:ext cx="339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s</a:t>
            </a:r>
          </a:p>
        </p:txBody>
      </p:sp>
      <p:sp>
        <p:nvSpPr>
          <p:cNvPr id="196636" name="Text Box 28"/>
          <p:cNvSpPr txBox="1">
            <a:spLocks noChangeArrowheads="1"/>
          </p:cNvSpPr>
          <p:nvPr/>
        </p:nvSpPr>
        <p:spPr bwMode="auto">
          <a:xfrm>
            <a:off x="3962400" y="3352800"/>
            <a:ext cx="474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O</a:t>
            </a:r>
          </a:p>
        </p:txBody>
      </p:sp>
      <p:sp>
        <p:nvSpPr>
          <p:cNvPr id="196637" name="Text Box 29"/>
          <p:cNvSpPr txBox="1">
            <a:spLocks noChangeArrowheads="1"/>
          </p:cNvSpPr>
          <p:nvPr/>
        </p:nvSpPr>
        <p:spPr bwMode="auto">
          <a:xfrm>
            <a:off x="4267200" y="3352800"/>
            <a:ext cx="30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a:t>
            </a:r>
          </a:p>
        </p:txBody>
      </p:sp>
      <p:sp>
        <p:nvSpPr>
          <p:cNvPr id="196638" name="Text Box 30"/>
          <p:cNvSpPr txBox="1">
            <a:spLocks noChangeArrowheads="1"/>
          </p:cNvSpPr>
          <p:nvPr/>
        </p:nvSpPr>
        <p:spPr bwMode="auto">
          <a:xfrm>
            <a:off x="4419600" y="3352800"/>
            <a:ext cx="38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d</a:t>
            </a:r>
          </a:p>
        </p:txBody>
      </p:sp>
      <p:sp>
        <p:nvSpPr>
          <p:cNvPr id="196639" name="Text Box 31"/>
          <p:cNvSpPr txBox="1">
            <a:spLocks noChangeArrowheads="1"/>
          </p:cNvSpPr>
          <p:nvPr/>
        </p:nvSpPr>
        <p:spPr bwMode="auto">
          <a:xfrm>
            <a:off x="4724400" y="33528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6640" name="Text Box 32"/>
          <p:cNvSpPr txBox="1">
            <a:spLocks noChangeArrowheads="1"/>
          </p:cNvSpPr>
          <p:nvPr/>
        </p:nvSpPr>
        <p:spPr bwMode="auto">
          <a:xfrm>
            <a:off x="4800600" y="1219200"/>
            <a:ext cx="363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英数字が来る間ループ</a:t>
            </a:r>
          </a:p>
        </p:txBody>
      </p:sp>
      <p:sp>
        <p:nvSpPr>
          <p:cNvPr id="196641" name="Text Box 33"/>
          <p:cNvSpPr txBox="1">
            <a:spLocks noChangeArrowheads="1"/>
          </p:cNvSpPr>
          <p:nvPr/>
        </p:nvSpPr>
        <p:spPr bwMode="auto">
          <a:xfrm>
            <a:off x="990600" y="3962400"/>
            <a:ext cx="51943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変数名</a:t>
            </a:r>
            <a:r>
              <a:rPr lang="en-US" altLang="ja-JP" sz="2800"/>
              <a:t> youAre20YearsOld </a:t>
            </a:r>
            <a:r>
              <a:rPr lang="ja-JP" altLang="en-US" sz="2800"/>
              <a:t>と識別</a:t>
            </a:r>
          </a:p>
        </p:txBody>
      </p:sp>
      <p:sp>
        <p:nvSpPr>
          <p:cNvPr id="196642" name="AutoShape 34"/>
          <p:cNvSpPr>
            <a:spLocks noChangeArrowheads="1"/>
          </p:cNvSpPr>
          <p:nvPr/>
        </p:nvSpPr>
        <p:spPr bwMode="auto">
          <a:xfrm>
            <a:off x="6019800" y="3581400"/>
            <a:ext cx="1981200" cy="533400"/>
          </a:xfrm>
          <a:prstGeom prst="wedgeRoundRectCallout">
            <a:avLst>
              <a:gd name="adj1" fmla="val -93671"/>
              <a:gd name="adj2" fmla="val -3333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英数字以外</a:t>
            </a:r>
          </a:p>
        </p:txBody>
      </p:sp>
      <p:sp>
        <p:nvSpPr>
          <p:cNvPr id="196643" name="Text Box 35"/>
          <p:cNvSpPr txBox="1">
            <a:spLocks noChangeArrowheads="1"/>
          </p:cNvSpPr>
          <p:nvPr/>
        </p:nvSpPr>
        <p:spPr bwMode="auto">
          <a:xfrm>
            <a:off x="1143000" y="4572000"/>
            <a:ext cx="3773488"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最後に読んだ</a:t>
            </a:r>
            <a:r>
              <a:rPr lang="ja-JP" altLang="en-US"/>
              <a:t> </a:t>
            </a:r>
            <a:r>
              <a:rPr lang="en-US" altLang="ja-JP"/>
              <a:t>‘</a:t>
            </a:r>
            <a:r>
              <a:rPr lang="ja-JP" altLang="en-US"/>
              <a:t>=</a:t>
            </a:r>
            <a:r>
              <a:rPr lang="en-US" altLang="ja-JP"/>
              <a:t>’</a:t>
            </a:r>
            <a:r>
              <a:rPr lang="ja-JP" altLang="en-US"/>
              <a:t> </a:t>
            </a:r>
            <a:r>
              <a:rPr lang="ja-JP" altLang="en-US" sz="2800"/>
              <a:t>は？</a:t>
            </a:r>
          </a:p>
        </p:txBody>
      </p:sp>
      <p:sp>
        <p:nvSpPr>
          <p:cNvPr id="196644" name="Text Box 36"/>
          <p:cNvSpPr txBox="1">
            <a:spLocks noChangeArrowheads="1"/>
          </p:cNvSpPr>
          <p:nvPr/>
        </p:nvSpPr>
        <p:spPr bwMode="auto">
          <a:xfrm>
            <a:off x="1143000" y="5105400"/>
            <a:ext cx="4348163" cy="52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t>
            </a:r>
            <a:r>
              <a:rPr lang="ja-JP" altLang="en-US" sz="2800"/>
              <a:t>=</a:t>
            </a:r>
            <a:r>
              <a:rPr lang="en-US" altLang="ja-JP" sz="2800"/>
              <a:t>’</a:t>
            </a:r>
            <a:r>
              <a:rPr lang="ja-JP" altLang="en-US" sz="2800"/>
              <a:t> は次のトークン(の一部)</a:t>
            </a:r>
          </a:p>
        </p:txBody>
      </p:sp>
      <p:sp>
        <p:nvSpPr>
          <p:cNvPr id="196645" name="Text Box 37"/>
          <p:cNvSpPr txBox="1">
            <a:spLocks noChangeArrowheads="1"/>
          </p:cNvSpPr>
          <p:nvPr/>
        </p:nvSpPr>
        <p:spPr bwMode="auto">
          <a:xfrm>
            <a:off x="1128713" y="5607050"/>
            <a:ext cx="723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⇒次のトークンの識別のため再度読む必要あり</a:t>
            </a:r>
          </a:p>
        </p:txBody>
      </p:sp>
      <p:sp>
        <p:nvSpPr>
          <p:cNvPr id="196646" name="Text Box 38"/>
          <p:cNvSpPr txBox="1">
            <a:spLocks noChangeArrowheads="1"/>
          </p:cNvSpPr>
          <p:nvPr/>
        </p:nvSpPr>
        <p:spPr bwMode="auto">
          <a:xfrm>
            <a:off x="5867400" y="6202363"/>
            <a:ext cx="2311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先読み</a:t>
            </a:r>
            <a:r>
              <a:rPr lang="ja-JP" altLang="en-US" sz="2800"/>
              <a:t>を行う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6640"/>
                                        </p:tgtEl>
                                        <p:attrNameLst>
                                          <p:attrName>style.visibility</p:attrName>
                                        </p:attrNameLst>
                                      </p:cBhvr>
                                      <p:to>
                                        <p:strVal val="visible"/>
                                      </p:to>
                                    </p:set>
                                    <p:animEffect transition="in" filter="checkerboard(across)">
                                      <p:cBhvr>
                                        <p:cTn id="7" dur="500"/>
                                        <p:tgtEl>
                                          <p:spTgt spid="1966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96623"/>
                                        </p:tgtEl>
                                        <p:attrNameLst>
                                          <p:attrName>style.visibility</p:attrName>
                                        </p:attrNameLst>
                                      </p:cBhvr>
                                      <p:to>
                                        <p:strVal val="visible"/>
                                      </p:to>
                                    </p:set>
                                    <p:anim calcmode="lin" valueType="num">
                                      <p:cBhvr additive="base">
                                        <p:cTn id="12" dur="500" fill="hold"/>
                                        <p:tgtEl>
                                          <p:spTgt spid="196623"/>
                                        </p:tgtEl>
                                        <p:attrNameLst>
                                          <p:attrName>ppt_x</p:attrName>
                                        </p:attrNameLst>
                                      </p:cBhvr>
                                      <p:tavLst>
                                        <p:tav tm="0">
                                          <p:val>
                                            <p:strVal val="1+#ppt_w/2"/>
                                          </p:val>
                                        </p:tav>
                                        <p:tav tm="100000">
                                          <p:val>
                                            <p:strVal val="#ppt_x"/>
                                          </p:val>
                                        </p:tav>
                                      </p:tavLst>
                                    </p:anim>
                                    <p:anim calcmode="lin" valueType="num">
                                      <p:cBhvr additive="base">
                                        <p:cTn id="13" dur="500" fill="hold"/>
                                        <p:tgtEl>
                                          <p:spTgt spid="19662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2" fill="hold" grpId="0" nodeType="afterEffect">
                                  <p:stCondLst>
                                    <p:cond delay="0"/>
                                  </p:stCondLst>
                                  <p:childTnLst>
                                    <p:set>
                                      <p:cBhvr>
                                        <p:cTn id="16" dur="1" fill="hold">
                                          <p:stCondLst>
                                            <p:cond delay="0"/>
                                          </p:stCondLst>
                                        </p:cTn>
                                        <p:tgtEl>
                                          <p:spTgt spid="196624"/>
                                        </p:tgtEl>
                                        <p:attrNameLst>
                                          <p:attrName>style.visibility</p:attrName>
                                        </p:attrNameLst>
                                      </p:cBhvr>
                                      <p:to>
                                        <p:strVal val="visible"/>
                                      </p:to>
                                    </p:set>
                                    <p:anim calcmode="lin" valueType="num">
                                      <p:cBhvr additive="base">
                                        <p:cTn id="17" dur="500" fill="hold"/>
                                        <p:tgtEl>
                                          <p:spTgt spid="196624"/>
                                        </p:tgtEl>
                                        <p:attrNameLst>
                                          <p:attrName>ppt_x</p:attrName>
                                        </p:attrNameLst>
                                      </p:cBhvr>
                                      <p:tavLst>
                                        <p:tav tm="0">
                                          <p:val>
                                            <p:strVal val="1+#ppt_w/2"/>
                                          </p:val>
                                        </p:tav>
                                        <p:tav tm="100000">
                                          <p:val>
                                            <p:strVal val="#ppt_x"/>
                                          </p:val>
                                        </p:tav>
                                      </p:tavLst>
                                    </p:anim>
                                    <p:anim calcmode="lin" valueType="num">
                                      <p:cBhvr additive="base">
                                        <p:cTn id="18" dur="500" fill="hold"/>
                                        <p:tgtEl>
                                          <p:spTgt spid="19662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196625"/>
                                        </p:tgtEl>
                                        <p:attrNameLst>
                                          <p:attrName>style.visibility</p:attrName>
                                        </p:attrNameLst>
                                      </p:cBhvr>
                                      <p:to>
                                        <p:strVal val="visible"/>
                                      </p:to>
                                    </p:set>
                                    <p:anim calcmode="lin" valueType="num">
                                      <p:cBhvr additive="base">
                                        <p:cTn id="22" dur="500" fill="hold"/>
                                        <p:tgtEl>
                                          <p:spTgt spid="196625"/>
                                        </p:tgtEl>
                                        <p:attrNameLst>
                                          <p:attrName>ppt_x</p:attrName>
                                        </p:attrNameLst>
                                      </p:cBhvr>
                                      <p:tavLst>
                                        <p:tav tm="0">
                                          <p:val>
                                            <p:strVal val="1+#ppt_w/2"/>
                                          </p:val>
                                        </p:tav>
                                        <p:tav tm="100000">
                                          <p:val>
                                            <p:strVal val="#ppt_x"/>
                                          </p:val>
                                        </p:tav>
                                      </p:tavLst>
                                    </p:anim>
                                    <p:anim calcmode="lin" valueType="num">
                                      <p:cBhvr additive="base">
                                        <p:cTn id="23" dur="500" fill="hold"/>
                                        <p:tgtEl>
                                          <p:spTgt spid="196625"/>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500"/>
                            </p:stCondLst>
                            <p:childTnLst>
                              <p:par>
                                <p:cTn id="25" presetID="2" presetClass="entr" presetSubtype="2" fill="hold" grpId="0" nodeType="afterEffect">
                                  <p:stCondLst>
                                    <p:cond delay="0"/>
                                  </p:stCondLst>
                                  <p:childTnLst>
                                    <p:set>
                                      <p:cBhvr>
                                        <p:cTn id="26" dur="1" fill="hold">
                                          <p:stCondLst>
                                            <p:cond delay="0"/>
                                          </p:stCondLst>
                                        </p:cTn>
                                        <p:tgtEl>
                                          <p:spTgt spid="196626"/>
                                        </p:tgtEl>
                                        <p:attrNameLst>
                                          <p:attrName>style.visibility</p:attrName>
                                        </p:attrNameLst>
                                      </p:cBhvr>
                                      <p:to>
                                        <p:strVal val="visible"/>
                                      </p:to>
                                    </p:set>
                                    <p:anim calcmode="lin" valueType="num">
                                      <p:cBhvr additive="base">
                                        <p:cTn id="27" dur="500" fill="hold"/>
                                        <p:tgtEl>
                                          <p:spTgt spid="196626"/>
                                        </p:tgtEl>
                                        <p:attrNameLst>
                                          <p:attrName>ppt_x</p:attrName>
                                        </p:attrNameLst>
                                      </p:cBhvr>
                                      <p:tavLst>
                                        <p:tav tm="0">
                                          <p:val>
                                            <p:strVal val="1+#ppt_w/2"/>
                                          </p:val>
                                        </p:tav>
                                        <p:tav tm="100000">
                                          <p:val>
                                            <p:strVal val="#ppt_x"/>
                                          </p:val>
                                        </p:tav>
                                      </p:tavLst>
                                    </p:anim>
                                    <p:anim calcmode="lin" valueType="num">
                                      <p:cBhvr additive="base">
                                        <p:cTn id="28" dur="500" fill="hold"/>
                                        <p:tgtEl>
                                          <p:spTgt spid="196626"/>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000"/>
                            </p:stCondLst>
                            <p:childTnLst>
                              <p:par>
                                <p:cTn id="30" presetID="2" presetClass="entr" presetSubtype="2" fill="hold" grpId="0" nodeType="afterEffect">
                                  <p:stCondLst>
                                    <p:cond delay="0"/>
                                  </p:stCondLst>
                                  <p:childTnLst>
                                    <p:set>
                                      <p:cBhvr>
                                        <p:cTn id="31" dur="1" fill="hold">
                                          <p:stCondLst>
                                            <p:cond delay="0"/>
                                          </p:stCondLst>
                                        </p:cTn>
                                        <p:tgtEl>
                                          <p:spTgt spid="196627"/>
                                        </p:tgtEl>
                                        <p:attrNameLst>
                                          <p:attrName>style.visibility</p:attrName>
                                        </p:attrNameLst>
                                      </p:cBhvr>
                                      <p:to>
                                        <p:strVal val="visible"/>
                                      </p:to>
                                    </p:set>
                                    <p:anim calcmode="lin" valueType="num">
                                      <p:cBhvr additive="base">
                                        <p:cTn id="32" dur="500" fill="hold"/>
                                        <p:tgtEl>
                                          <p:spTgt spid="196627"/>
                                        </p:tgtEl>
                                        <p:attrNameLst>
                                          <p:attrName>ppt_x</p:attrName>
                                        </p:attrNameLst>
                                      </p:cBhvr>
                                      <p:tavLst>
                                        <p:tav tm="0">
                                          <p:val>
                                            <p:strVal val="1+#ppt_w/2"/>
                                          </p:val>
                                        </p:tav>
                                        <p:tav tm="100000">
                                          <p:val>
                                            <p:strVal val="#ppt_x"/>
                                          </p:val>
                                        </p:tav>
                                      </p:tavLst>
                                    </p:anim>
                                    <p:anim calcmode="lin" valueType="num">
                                      <p:cBhvr additive="base">
                                        <p:cTn id="33" dur="500" fill="hold"/>
                                        <p:tgtEl>
                                          <p:spTgt spid="196627"/>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2500"/>
                            </p:stCondLst>
                            <p:childTnLst>
                              <p:par>
                                <p:cTn id="35" presetID="2" presetClass="entr" presetSubtype="2" fill="hold" grpId="0" nodeType="afterEffect">
                                  <p:stCondLst>
                                    <p:cond delay="0"/>
                                  </p:stCondLst>
                                  <p:childTnLst>
                                    <p:set>
                                      <p:cBhvr>
                                        <p:cTn id="36" dur="1" fill="hold">
                                          <p:stCondLst>
                                            <p:cond delay="0"/>
                                          </p:stCondLst>
                                        </p:cTn>
                                        <p:tgtEl>
                                          <p:spTgt spid="196628"/>
                                        </p:tgtEl>
                                        <p:attrNameLst>
                                          <p:attrName>style.visibility</p:attrName>
                                        </p:attrNameLst>
                                      </p:cBhvr>
                                      <p:to>
                                        <p:strVal val="visible"/>
                                      </p:to>
                                    </p:set>
                                    <p:anim calcmode="lin" valueType="num">
                                      <p:cBhvr additive="base">
                                        <p:cTn id="37" dur="500" fill="hold"/>
                                        <p:tgtEl>
                                          <p:spTgt spid="196628"/>
                                        </p:tgtEl>
                                        <p:attrNameLst>
                                          <p:attrName>ppt_x</p:attrName>
                                        </p:attrNameLst>
                                      </p:cBhvr>
                                      <p:tavLst>
                                        <p:tav tm="0">
                                          <p:val>
                                            <p:strVal val="1+#ppt_w/2"/>
                                          </p:val>
                                        </p:tav>
                                        <p:tav tm="100000">
                                          <p:val>
                                            <p:strVal val="#ppt_x"/>
                                          </p:val>
                                        </p:tav>
                                      </p:tavLst>
                                    </p:anim>
                                    <p:anim calcmode="lin" valueType="num">
                                      <p:cBhvr additive="base">
                                        <p:cTn id="38" dur="500" fill="hold"/>
                                        <p:tgtEl>
                                          <p:spTgt spid="196628"/>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000"/>
                            </p:stCondLst>
                            <p:childTnLst>
                              <p:par>
                                <p:cTn id="40" presetID="2" presetClass="entr" presetSubtype="2" fill="hold" grpId="0" nodeType="afterEffect">
                                  <p:stCondLst>
                                    <p:cond delay="0"/>
                                  </p:stCondLst>
                                  <p:childTnLst>
                                    <p:set>
                                      <p:cBhvr>
                                        <p:cTn id="41" dur="1" fill="hold">
                                          <p:stCondLst>
                                            <p:cond delay="0"/>
                                          </p:stCondLst>
                                        </p:cTn>
                                        <p:tgtEl>
                                          <p:spTgt spid="196629"/>
                                        </p:tgtEl>
                                        <p:attrNameLst>
                                          <p:attrName>style.visibility</p:attrName>
                                        </p:attrNameLst>
                                      </p:cBhvr>
                                      <p:to>
                                        <p:strVal val="visible"/>
                                      </p:to>
                                    </p:set>
                                    <p:anim calcmode="lin" valueType="num">
                                      <p:cBhvr additive="base">
                                        <p:cTn id="42" dur="500" fill="hold"/>
                                        <p:tgtEl>
                                          <p:spTgt spid="196629"/>
                                        </p:tgtEl>
                                        <p:attrNameLst>
                                          <p:attrName>ppt_x</p:attrName>
                                        </p:attrNameLst>
                                      </p:cBhvr>
                                      <p:tavLst>
                                        <p:tav tm="0">
                                          <p:val>
                                            <p:strVal val="1+#ppt_w/2"/>
                                          </p:val>
                                        </p:tav>
                                        <p:tav tm="100000">
                                          <p:val>
                                            <p:strVal val="#ppt_x"/>
                                          </p:val>
                                        </p:tav>
                                      </p:tavLst>
                                    </p:anim>
                                    <p:anim calcmode="lin" valueType="num">
                                      <p:cBhvr additive="base">
                                        <p:cTn id="43" dur="500" fill="hold"/>
                                        <p:tgtEl>
                                          <p:spTgt spid="196629"/>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3500"/>
                            </p:stCondLst>
                            <p:childTnLst>
                              <p:par>
                                <p:cTn id="45" presetID="2" presetClass="entr" presetSubtype="2" fill="hold" grpId="0" nodeType="afterEffect">
                                  <p:stCondLst>
                                    <p:cond delay="0"/>
                                  </p:stCondLst>
                                  <p:childTnLst>
                                    <p:set>
                                      <p:cBhvr>
                                        <p:cTn id="46" dur="1" fill="hold">
                                          <p:stCondLst>
                                            <p:cond delay="0"/>
                                          </p:stCondLst>
                                        </p:cTn>
                                        <p:tgtEl>
                                          <p:spTgt spid="196630"/>
                                        </p:tgtEl>
                                        <p:attrNameLst>
                                          <p:attrName>style.visibility</p:attrName>
                                        </p:attrNameLst>
                                      </p:cBhvr>
                                      <p:to>
                                        <p:strVal val="visible"/>
                                      </p:to>
                                    </p:set>
                                    <p:anim calcmode="lin" valueType="num">
                                      <p:cBhvr additive="base">
                                        <p:cTn id="47" dur="500" fill="hold"/>
                                        <p:tgtEl>
                                          <p:spTgt spid="196630"/>
                                        </p:tgtEl>
                                        <p:attrNameLst>
                                          <p:attrName>ppt_x</p:attrName>
                                        </p:attrNameLst>
                                      </p:cBhvr>
                                      <p:tavLst>
                                        <p:tav tm="0">
                                          <p:val>
                                            <p:strVal val="1+#ppt_w/2"/>
                                          </p:val>
                                        </p:tav>
                                        <p:tav tm="100000">
                                          <p:val>
                                            <p:strVal val="#ppt_x"/>
                                          </p:val>
                                        </p:tav>
                                      </p:tavLst>
                                    </p:anim>
                                    <p:anim calcmode="lin" valueType="num">
                                      <p:cBhvr additive="base">
                                        <p:cTn id="48" dur="500" fill="hold"/>
                                        <p:tgtEl>
                                          <p:spTgt spid="196630"/>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4000"/>
                            </p:stCondLst>
                            <p:childTnLst>
                              <p:par>
                                <p:cTn id="50" presetID="2" presetClass="entr" presetSubtype="2" fill="hold" grpId="0" nodeType="afterEffect">
                                  <p:stCondLst>
                                    <p:cond delay="0"/>
                                  </p:stCondLst>
                                  <p:childTnLst>
                                    <p:set>
                                      <p:cBhvr>
                                        <p:cTn id="51" dur="1" fill="hold">
                                          <p:stCondLst>
                                            <p:cond delay="0"/>
                                          </p:stCondLst>
                                        </p:cTn>
                                        <p:tgtEl>
                                          <p:spTgt spid="196631"/>
                                        </p:tgtEl>
                                        <p:attrNameLst>
                                          <p:attrName>style.visibility</p:attrName>
                                        </p:attrNameLst>
                                      </p:cBhvr>
                                      <p:to>
                                        <p:strVal val="visible"/>
                                      </p:to>
                                    </p:set>
                                    <p:anim calcmode="lin" valueType="num">
                                      <p:cBhvr additive="base">
                                        <p:cTn id="52" dur="500" fill="hold"/>
                                        <p:tgtEl>
                                          <p:spTgt spid="196631"/>
                                        </p:tgtEl>
                                        <p:attrNameLst>
                                          <p:attrName>ppt_x</p:attrName>
                                        </p:attrNameLst>
                                      </p:cBhvr>
                                      <p:tavLst>
                                        <p:tav tm="0">
                                          <p:val>
                                            <p:strVal val="1+#ppt_w/2"/>
                                          </p:val>
                                        </p:tav>
                                        <p:tav tm="100000">
                                          <p:val>
                                            <p:strVal val="#ppt_x"/>
                                          </p:val>
                                        </p:tav>
                                      </p:tavLst>
                                    </p:anim>
                                    <p:anim calcmode="lin" valueType="num">
                                      <p:cBhvr additive="base">
                                        <p:cTn id="53" dur="500" fill="hold"/>
                                        <p:tgtEl>
                                          <p:spTgt spid="196631"/>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4500"/>
                            </p:stCondLst>
                            <p:childTnLst>
                              <p:par>
                                <p:cTn id="55" presetID="2" presetClass="entr" presetSubtype="2" fill="hold" grpId="0" nodeType="afterEffect">
                                  <p:stCondLst>
                                    <p:cond delay="0"/>
                                  </p:stCondLst>
                                  <p:childTnLst>
                                    <p:set>
                                      <p:cBhvr>
                                        <p:cTn id="56" dur="1" fill="hold">
                                          <p:stCondLst>
                                            <p:cond delay="0"/>
                                          </p:stCondLst>
                                        </p:cTn>
                                        <p:tgtEl>
                                          <p:spTgt spid="196632"/>
                                        </p:tgtEl>
                                        <p:attrNameLst>
                                          <p:attrName>style.visibility</p:attrName>
                                        </p:attrNameLst>
                                      </p:cBhvr>
                                      <p:to>
                                        <p:strVal val="visible"/>
                                      </p:to>
                                    </p:set>
                                    <p:anim calcmode="lin" valueType="num">
                                      <p:cBhvr additive="base">
                                        <p:cTn id="57" dur="500" fill="hold"/>
                                        <p:tgtEl>
                                          <p:spTgt spid="196632"/>
                                        </p:tgtEl>
                                        <p:attrNameLst>
                                          <p:attrName>ppt_x</p:attrName>
                                        </p:attrNameLst>
                                      </p:cBhvr>
                                      <p:tavLst>
                                        <p:tav tm="0">
                                          <p:val>
                                            <p:strVal val="1+#ppt_w/2"/>
                                          </p:val>
                                        </p:tav>
                                        <p:tav tm="100000">
                                          <p:val>
                                            <p:strVal val="#ppt_x"/>
                                          </p:val>
                                        </p:tav>
                                      </p:tavLst>
                                    </p:anim>
                                    <p:anim calcmode="lin" valueType="num">
                                      <p:cBhvr additive="base">
                                        <p:cTn id="58" dur="500" fill="hold"/>
                                        <p:tgtEl>
                                          <p:spTgt spid="196632"/>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000"/>
                            </p:stCondLst>
                            <p:childTnLst>
                              <p:par>
                                <p:cTn id="60" presetID="2" presetClass="entr" presetSubtype="2" fill="hold" grpId="0" nodeType="afterEffect">
                                  <p:stCondLst>
                                    <p:cond delay="0"/>
                                  </p:stCondLst>
                                  <p:childTnLst>
                                    <p:set>
                                      <p:cBhvr>
                                        <p:cTn id="61" dur="1" fill="hold">
                                          <p:stCondLst>
                                            <p:cond delay="0"/>
                                          </p:stCondLst>
                                        </p:cTn>
                                        <p:tgtEl>
                                          <p:spTgt spid="196633"/>
                                        </p:tgtEl>
                                        <p:attrNameLst>
                                          <p:attrName>style.visibility</p:attrName>
                                        </p:attrNameLst>
                                      </p:cBhvr>
                                      <p:to>
                                        <p:strVal val="visible"/>
                                      </p:to>
                                    </p:set>
                                    <p:anim calcmode="lin" valueType="num">
                                      <p:cBhvr additive="base">
                                        <p:cTn id="62" dur="500" fill="hold"/>
                                        <p:tgtEl>
                                          <p:spTgt spid="196633"/>
                                        </p:tgtEl>
                                        <p:attrNameLst>
                                          <p:attrName>ppt_x</p:attrName>
                                        </p:attrNameLst>
                                      </p:cBhvr>
                                      <p:tavLst>
                                        <p:tav tm="0">
                                          <p:val>
                                            <p:strVal val="1+#ppt_w/2"/>
                                          </p:val>
                                        </p:tav>
                                        <p:tav tm="100000">
                                          <p:val>
                                            <p:strVal val="#ppt_x"/>
                                          </p:val>
                                        </p:tav>
                                      </p:tavLst>
                                    </p:anim>
                                    <p:anim calcmode="lin" valueType="num">
                                      <p:cBhvr additive="base">
                                        <p:cTn id="63" dur="500" fill="hold"/>
                                        <p:tgtEl>
                                          <p:spTgt spid="196633"/>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5500"/>
                            </p:stCondLst>
                            <p:childTnLst>
                              <p:par>
                                <p:cTn id="65" presetID="2" presetClass="entr" presetSubtype="2" fill="hold" grpId="0" nodeType="afterEffect">
                                  <p:stCondLst>
                                    <p:cond delay="0"/>
                                  </p:stCondLst>
                                  <p:childTnLst>
                                    <p:set>
                                      <p:cBhvr>
                                        <p:cTn id="66" dur="1" fill="hold">
                                          <p:stCondLst>
                                            <p:cond delay="0"/>
                                          </p:stCondLst>
                                        </p:cTn>
                                        <p:tgtEl>
                                          <p:spTgt spid="196634"/>
                                        </p:tgtEl>
                                        <p:attrNameLst>
                                          <p:attrName>style.visibility</p:attrName>
                                        </p:attrNameLst>
                                      </p:cBhvr>
                                      <p:to>
                                        <p:strVal val="visible"/>
                                      </p:to>
                                    </p:set>
                                    <p:anim calcmode="lin" valueType="num">
                                      <p:cBhvr additive="base">
                                        <p:cTn id="67" dur="500" fill="hold"/>
                                        <p:tgtEl>
                                          <p:spTgt spid="196634"/>
                                        </p:tgtEl>
                                        <p:attrNameLst>
                                          <p:attrName>ppt_x</p:attrName>
                                        </p:attrNameLst>
                                      </p:cBhvr>
                                      <p:tavLst>
                                        <p:tav tm="0">
                                          <p:val>
                                            <p:strVal val="1+#ppt_w/2"/>
                                          </p:val>
                                        </p:tav>
                                        <p:tav tm="100000">
                                          <p:val>
                                            <p:strVal val="#ppt_x"/>
                                          </p:val>
                                        </p:tav>
                                      </p:tavLst>
                                    </p:anim>
                                    <p:anim calcmode="lin" valueType="num">
                                      <p:cBhvr additive="base">
                                        <p:cTn id="68" dur="500" fill="hold"/>
                                        <p:tgtEl>
                                          <p:spTgt spid="196634"/>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6000"/>
                            </p:stCondLst>
                            <p:childTnLst>
                              <p:par>
                                <p:cTn id="70" presetID="2" presetClass="entr" presetSubtype="2" fill="hold" grpId="0" nodeType="afterEffect">
                                  <p:stCondLst>
                                    <p:cond delay="0"/>
                                  </p:stCondLst>
                                  <p:childTnLst>
                                    <p:set>
                                      <p:cBhvr>
                                        <p:cTn id="71" dur="1" fill="hold">
                                          <p:stCondLst>
                                            <p:cond delay="0"/>
                                          </p:stCondLst>
                                        </p:cTn>
                                        <p:tgtEl>
                                          <p:spTgt spid="196635"/>
                                        </p:tgtEl>
                                        <p:attrNameLst>
                                          <p:attrName>style.visibility</p:attrName>
                                        </p:attrNameLst>
                                      </p:cBhvr>
                                      <p:to>
                                        <p:strVal val="visible"/>
                                      </p:to>
                                    </p:set>
                                    <p:anim calcmode="lin" valueType="num">
                                      <p:cBhvr additive="base">
                                        <p:cTn id="72" dur="500" fill="hold"/>
                                        <p:tgtEl>
                                          <p:spTgt spid="196635"/>
                                        </p:tgtEl>
                                        <p:attrNameLst>
                                          <p:attrName>ppt_x</p:attrName>
                                        </p:attrNameLst>
                                      </p:cBhvr>
                                      <p:tavLst>
                                        <p:tav tm="0">
                                          <p:val>
                                            <p:strVal val="1+#ppt_w/2"/>
                                          </p:val>
                                        </p:tav>
                                        <p:tav tm="100000">
                                          <p:val>
                                            <p:strVal val="#ppt_x"/>
                                          </p:val>
                                        </p:tav>
                                      </p:tavLst>
                                    </p:anim>
                                    <p:anim calcmode="lin" valueType="num">
                                      <p:cBhvr additive="base">
                                        <p:cTn id="73" dur="500" fill="hold"/>
                                        <p:tgtEl>
                                          <p:spTgt spid="196635"/>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6500"/>
                            </p:stCondLst>
                            <p:childTnLst>
                              <p:par>
                                <p:cTn id="75" presetID="2" presetClass="entr" presetSubtype="2" fill="hold" grpId="0" nodeType="afterEffect">
                                  <p:stCondLst>
                                    <p:cond delay="0"/>
                                  </p:stCondLst>
                                  <p:childTnLst>
                                    <p:set>
                                      <p:cBhvr>
                                        <p:cTn id="76" dur="1" fill="hold">
                                          <p:stCondLst>
                                            <p:cond delay="0"/>
                                          </p:stCondLst>
                                        </p:cTn>
                                        <p:tgtEl>
                                          <p:spTgt spid="196636"/>
                                        </p:tgtEl>
                                        <p:attrNameLst>
                                          <p:attrName>style.visibility</p:attrName>
                                        </p:attrNameLst>
                                      </p:cBhvr>
                                      <p:to>
                                        <p:strVal val="visible"/>
                                      </p:to>
                                    </p:set>
                                    <p:anim calcmode="lin" valueType="num">
                                      <p:cBhvr additive="base">
                                        <p:cTn id="77" dur="500" fill="hold"/>
                                        <p:tgtEl>
                                          <p:spTgt spid="196636"/>
                                        </p:tgtEl>
                                        <p:attrNameLst>
                                          <p:attrName>ppt_x</p:attrName>
                                        </p:attrNameLst>
                                      </p:cBhvr>
                                      <p:tavLst>
                                        <p:tav tm="0">
                                          <p:val>
                                            <p:strVal val="1+#ppt_w/2"/>
                                          </p:val>
                                        </p:tav>
                                        <p:tav tm="100000">
                                          <p:val>
                                            <p:strVal val="#ppt_x"/>
                                          </p:val>
                                        </p:tav>
                                      </p:tavLst>
                                    </p:anim>
                                    <p:anim calcmode="lin" valueType="num">
                                      <p:cBhvr additive="base">
                                        <p:cTn id="78" dur="500" fill="hold"/>
                                        <p:tgtEl>
                                          <p:spTgt spid="196636"/>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7000"/>
                            </p:stCondLst>
                            <p:childTnLst>
                              <p:par>
                                <p:cTn id="80" presetID="2" presetClass="entr" presetSubtype="2" fill="hold" grpId="0" nodeType="afterEffect">
                                  <p:stCondLst>
                                    <p:cond delay="0"/>
                                  </p:stCondLst>
                                  <p:childTnLst>
                                    <p:set>
                                      <p:cBhvr>
                                        <p:cTn id="81" dur="1" fill="hold">
                                          <p:stCondLst>
                                            <p:cond delay="0"/>
                                          </p:stCondLst>
                                        </p:cTn>
                                        <p:tgtEl>
                                          <p:spTgt spid="196637"/>
                                        </p:tgtEl>
                                        <p:attrNameLst>
                                          <p:attrName>style.visibility</p:attrName>
                                        </p:attrNameLst>
                                      </p:cBhvr>
                                      <p:to>
                                        <p:strVal val="visible"/>
                                      </p:to>
                                    </p:set>
                                    <p:anim calcmode="lin" valueType="num">
                                      <p:cBhvr additive="base">
                                        <p:cTn id="82" dur="500" fill="hold"/>
                                        <p:tgtEl>
                                          <p:spTgt spid="196637"/>
                                        </p:tgtEl>
                                        <p:attrNameLst>
                                          <p:attrName>ppt_x</p:attrName>
                                        </p:attrNameLst>
                                      </p:cBhvr>
                                      <p:tavLst>
                                        <p:tav tm="0">
                                          <p:val>
                                            <p:strVal val="1+#ppt_w/2"/>
                                          </p:val>
                                        </p:tav>
                                        <p:tav tm="100000">
                                          <p:val>
                                            <p:strVal val="#ppt_x"/>
                                          </p:val>
                                        </p:tav>
                                      </p:tavLst>
                                    </p:anim>
                                    <p:anim calcmode="lin" valueType="num">
                                      <p:cBhvr additive="base">
                                        <p:cTn id="83" dur="500" fill="hold"/>
                                        <p:tgtEl>
                                          <p:spTgt spid="196637"/>
                                        </p:tgtEl>
                                        <p:attrNameLst>
                                          <p:attrName>ppt_y</p:attrName>
                                        </p:attrNameLst>
                                      </p:cBhvr>
                                      <p:tavLst>
                                        <p:tav tm="0">
                                          <p:val>
                                            <p:strVal val="#ppt_y"/>
                                          </p:val>
                                        </p:tav>
                                        <p:tav tm="100000">
                                          <p:val>
                                            <p:strVal val="#ppt_y"/>
                                          </p:val>
                                        </p:tav>
                                      </p:tavLst>
                                    </p:anim>
                                  </p:childTnLst>
                                </p:cTn>
                              </p:par>
                            </p:childTnLst>
                          </p:cTn>
                        </p:par>
                        <p:par>
                          <p:cTn id="84" fill="hold" nodeType="afterGroup">
                            <p:stCondLst>
                              <p:cond delay="7500"/>
                            </p:stCondLst>
                            <p:childTnLst>
                              <p:par>
                                <p:cTn id="85" presetID="2" presetClass="entr" presetSubtype="2" fill="hold" grpId="0" nodeType="afterEffect">
                                  <p:stCondLst>
                                    <p:cond delay="0"/>
                                  </p:stCondLst>
                                  <p:childTnLst>
                                    <p:set>
                                      <p:cBhvr>
                                        <p:cTn id="86" dur="1" fill="hold">
                                          <p:stCondLst>
                                            <p:cond delay="0"/>
                                          </p:stCondLst>
                                        </p:cTn>
                                        <p:tgtEl>
                                          <p:spTgt spid="196638"/>
                                        </p:tgtEl>
                                        <p:attrNameLst>
                                          <p:attrName>style.visibility</p:attrName>
                                        </p:attrNameLst>
                                      </p:cBhvr>
                                      <p:to>
                                        <p:strVal val="visible"/>
                                      </p:to>
                                    </p:set>
                                    <p:anim calcmode="lin" valueType="num">
                                      <p:cBhvr additive="base">
                                        <p:cTn id="87" dur="500" fill="hold"/>
                                        <p:tgtEl>
                                          <p:spTgt spid="196638"/>
                                        </p:tgtEl>
                                        <p:attrNameLst>
                                          <p:attrName>ppt_x</p:attrName>
                                        </p:attrNameLst>
                                      </p:cBhvr>
                                      <p:tavLst>
                                        <p:tav tm="0">
                                          <p:val>
                                            <p:strVal val="1+#ppt_w/2"/>
                                          </p:val>
                                        </p:tav>
                                        <p:tav tm="100000">
                                          <p:val>
                                            <p:strVal val="#ppt_x"/>
                                          </p:val>
                                        </p:tav>
                                      </p:tavLst>
                                    </p:anim>
                                    <p:anim calcmode="lin" valueType="num">
                                      <p:cBhvr additive="base">
                                        <p:cTn id="88" dur="500" fill="hold"/>
                                        <p:tgtEl>
                                          <p:spTgt spid="196638"/>
                                        </p:tgtEl>
                                        <p:attrNameLst>
                                          <p:attrName>ppt_y</p:attrName>
                                        </p:attrNameLst>
                                      </p:cBhvr>
                                      <p:tavLst>
                                        <p:tav tm="0">
                                          <p:val>
                                            <p:strVal val="#ppt_y"/>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196639"/>
                                        </p:tgtEl>
                                        <p:attrNameLst>
                                          <p:attrName>style.visibility</p:attrName>
                                        </p:attrNameLst>
                                      </p:cBhvr>
                                      <p:to>
                                        <p:strVal val="visible"/>
                                      </p:to>
                                    </p:set>
                                    <p:anim calcmode="lin" valueType="num">
                                      <p:cBhvr additive="base">
                                        <p:cTn id="93" dur="500" fill="hold"/>
                                        <p:tgtEl>
                                          <p:spTgt spid="196639"/>
                                        </p:tgtEl>
                                        <p:attrNameLst>
                                          <p:attrName>ppt_x</p:attrName>
                                        </p:attrNameLst>
                                      </p:cBhvr>
                                      <p:tavLst>
                                        <p:tav tm="0">
                                          <p:val>
                                            <p:strVal val="1+#ppt_w/2"/>
                                          </p:val>
                                        </p:tav>
                                        <p:tav tm="100000">
                                          <p:val>
                                            <p:strVal val="#ppt_x"/>
                                          </p:val>
                                        </p:tav>
                                      </p:tavLst>
                                    </p:anim>
                                    <p:anim calcmode="lin" valueType="num">
                                      <p:cBhvr additive="base">
                                        <p:cTn id="94" dur="500" fill="hold"/>
                                        <p:tgtEl>
                                          <p:spTgt spid="196639"/>
                                        </p:tgtEl>
                                        <p:attrNameLst>
                                          <p:attrName>ppt_y</p:attrName>
                                        </p:attrNameLst>
                                      </p:cBhvr>
                                      <p:tavLst>
                                        <p:tav tm="0">
                                          <p:val>
                                            <p:strVal val="#ppt_y"/>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5" presetClass="entr" presetSubtype="10" fill="hold" grpId="0" nodeType="clickEffect">
                                  <p:stCondLst>
                                    <p:cond delay="0"/>
                                  </p:stCondLst>
                                  <p:childTnLst>
                                    <p:set>
                                      <p:cBhvr>
                                        <p:cTn id="98" dur="1" fill="hold">
                                          <p:stCondLst>
                                            <p:cond delay="0"/>
                                          </p:stCondLst>
                                        </p:cTn>
                                        <p:tgtEl>
                                          <p:spTgt spid="196642"/>
                                        </p:tgtEl>
                                        <p:attrNameLst>
                                          <p:attrName>style.visibility</p:attrName>
                                        </p:attrNameLst>
                                      </p:cBhvr>
                                      <p:to>
                                        <p:strVal val="visible"/>
                                      </p:to>
                                    </p:set>
                                    <p:animEffect transition="in" filter="checkerboard(across)">
                                      <p:cBhvr>
                                        <p:cTn id="99" dur="500"/>
                                        <p:tgtEl>
                                          <p:spTgt spid="19664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 presetClass="entr" presetSubtype="10" fill="hold" grpId="0" nodeType="clickEffect">
                                  <p:stCondLst>
                                    <p:cond delay="0"/>
                                  </p:stCondLst>
                                  <p:childTnLst>
                                    <p:set>
                                      <p:cBhvr>
                                        <p:cTn id="103" dur="1" fill="hold">
                                          <p:stCondLst>
                                            <p:cond delay="0"/>
                                          </p:stCondLst>
                                        </p:cTn>
                                        <p:tgtEl>
                                          <p:spTgt spid="196641"/>
                                        </p:tgtEl>
                                        <p:attrNameLst>
                                          <p:attrName>style.visibility</p:attrName>
                                        </p:attrNameLst>
                                      </p:cBhvr>
                                      <p:to>
                                        <p:strVal val="visible"/>
                                      </p:to>
                                    </p:set>
                                    <p:animEffect transition="in" filter="checkerboard(across)">
                                      <p:cBhvr>
                                        <p:cTn id="104" dur="500"/>
                                        <p:tgtEl>
                                          <p:spTgt spid="19664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 presetClass="entr" presetSubtype="10" fill="hold" grpId="0" nodeType="clickEffect">
                                  <p:stCondLst>
                                    <p:cond delay="0"/>
                                  </p:stCondLst>
                                  <p:childTnLst>
                                    <p:set>
                                      <p:cBhvr>
                                        <p:cTn id="108" dur="1" fill="hold">
                                          <p:stCondLst>
                                            <p:cond delay="0"/>
                                          </p:stCondLst>
                                        </p:cTn>
                                        <p:tgtEl>
                                          <p:spTgt spid="196643"/>
                                        </p:tgtEl>
                                        <p:attrNameLst>
                                          <p:attrName>style.visibility</p:attrName>
                                        </p:attrNameLst>
                                      </p:cBhvr>
                                      <p:to>
                                        <p:strVal val="visible"/>
                                      </p:to>
                                    </p:set>
                                    <p:animEffect transition="in" filter="checkerboard(across)">
                                      <p:cBhvr>
                                        <p:cTn id="109" dur="500"/>
                                        <p:tgtEl>
                                          <p:spTgt spid="196643"/>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 presetClass="entr" presetSubtype="10" fill="hold" grpId="0" nodeType="clickEffect">
                                  <p:stCondLst>
                                    <p:cond delay="0"/>
                                  </p:stCondLst>
                                  <p:childTnLst>
                                    <p:set>
                                      <p:cBhvr>
                                        <p:cTn id="113" dur="1" fill="hold">
                                          <p:stCondLst>
                                            <p:cond delay="0"/>
                                          </p:stCondLst>
                                        </p:cTn>
                                        <p:tgtEl>
                                          <p:spTgt spid="196644"/>
                                        </p:tgtEl>
                                        <p:attrNameLst>
                                          <p:attrName>style.visibility</p:attrName>
                                        </p:attrNameLst>
                                      </p:cBhvr>
                                      <p:to>
                                        <p:strVal val="visible"/>
                                      </p:to>
                                    </p:set>
                                    <p:animEffect transition="in" filter="checkerboard(across)">
                                      <p:cBhvr>
                                        <p:cTn id="114" dur="500"/>
                                        <p:tgtEl>
                                          <p:spTgt spid="19664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196645"/>
                                        </p:tgtEl>
                                        <p:attrNameLst>
                                          <p:attrName>style.visibility</p:attrName>
                                        </p:attrNameLst>
                                      </p:cBhvr>
                                      <p:to>
                                        <p:strVal val="visible"/>
                                      </p:to>
                                    </p:set>
                                    <p:animEffect transition="in" filter="checkerboard(across)">
                                      <p:cBhvr>
                                        <p:cTn id="119" dur="500"/>
                                        <p:tgtEl>
                                          <p:spTgt spid="196645"/>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196646"/>
                                        </p:tgtEl>
                                        <p:attrNameLst>
                                          <p:attrName>style.visibility</p:attrName>
                                        </p:attrNameLst>
                                      </p:cBhvr>
                                      <p:to>
                                        <p:strVal val="visible"/>
                                      </p:to>
                                    </p:set>
                                    <p:anim calcmode="lin" valueType="num">
                                      <p:cBhvr additive="base">
                                        <p:cTn id="124" dur="500" fill="hold"/>
                                        <p:tgtEl>
                                          <p:spTgt spid="196646"/>
                                        </p:tgtEl>
                                        <p:attrNameLst>
                                          <p:attrName>ppt_x</p:attrName>
                                        </p:attrNameLst>
                                      </p:cBhvr>
                                      <p:tavLst>
                                        <p:tav tm="0">
                                          <p:val>
                                            <p:strVal val="#ppt_x"/>
                                          </p:val>
                                        </p:tav>
                                        <p:tav tm="100000">
                                          <p:val>
                                            <p:strVal val="#ppt_x"/>
                                          </p:val>
                                        </p:tav>
                                      </p:tavLst>
                                    </p:anim>
                                    <p:anim calcmode="lin" valueType="num">
                                      <p:cBhvr additive="base">
                                        <p:cTn id="125" dur="500" fill="hold"/>
                                        <p:tgtEl>
                                          <p:spTgt spid="1966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23" grpId="0" autoUpdateAnimBg="0"/>
      <p:bldP spid="196624" grpId="0" autoUpdateAnimBg="0"/>
      <p:bldP spid="196625" grpId="0" autoUpdateAnimBg="0"/>
      <p:bldP spid="196626" grpId="0" autoUpdateAnimBg="0"/>
      <p:bldP spid="196627" grpId="0" autoUpdateAnimBg="0"/>
      <p:bldP spid="196628" grpId="0" autoUpdateAnimBg="0"/>
      <p:bldP spid="196629" grpId="0" autoUpdateAnimBg="0"/>
      <p:bldP spid="196630" grpId="0" autoUpdateAnimBg="0"/>
      <p:bldP spid="196631" grpId="0" autoUpdateAnimBg="0"/>
      <p:bldP spid="196632" grpId="0" autoUpdateAnimBg="0"/>
      <p:bldP spid="196633" grpId="0" autoUpdateAnimBg="0"/>
      <p:bldP spid="196634" grpId="0" autoUpdateAnimBg="0"/>
      <p:bldP spid="196635" grpId="0" autoUpdateAnimBg="0"/>
      <p:bldP spid="196636" grpId="0" autoUpdateAnimBg="0"/>
      <p:bldP spid="196637" grpId="0" autoUpdateAnimBg="0"/>
      <p:bldP spid="196638" grpId="0" autoUpdateAnimBg="0"/>
      <p:bldP spid="196639" grpId="0" autoUpdateAnimBg="0"/>
      <p:bldP spid="196640" grpId="0" autoUpdateAnimBg="0"/>
      <p:bldP spid="196641" grpId="0" autoUpdateAnimBg="0"/>
      <p:bldP spid="196642" grpId="0" animBg="1" autoUpdateAnimBg="0"/>
      <p:bldP spid="196643" grpId="0" autoUpdateAnimBg="0"/>
      <p:bldP spid="196644" grpId="0" autoUpdateAnimBg="0"/>
      <p:bldP spid="196645" grpId="0" autoUpdateAnimBg="0"/>
      <p:bldP spid="19664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a:t>
            </a:r>
            <a:r>
              <a:rPr lang="ja-JP" altLang="en-US" sz="4000">
                <a:effectLst/>
              </a:rPr>
              <a:t>(</a:t>
            </a:r>
            <a:r>
              <a:rPr lang="en-US" altLang="ja-JP" sz="4000">
                <a:effectLst/>
              </a:rPr>
              <a:t>lookahead)</a:t>
            </a:r>
          </a:p>
        </p:txBody>
      </p:sp>
      <p:sp>
        <p:nvSpPr>
          <p:cNvPr id="34819" name="Rectangle 3"/>
          <p:cNvSpPr>
            <a:spLocks noGrp="1" noChangeArrowheads="1"/>
          </p:cNvSpPr>
          <p:nvPr>
            <p:ph type="body" idx="1"/>
          </p:nvPr>
        </p:nvSpPr>
        <p:spPr>
          <a:xfrm>
            <a:off x="1066800" y="1981200"/>
            <a:ext cx="7543800" cy="213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a:t>
            </a:r>
          </a:p>
          <a:p>
            <a:pPr lvl="1"/>
            <a:r>
              <a:rPr lang="ja-JP" altLang="en-US">
                <a:effectLst/>
              </a:rPr>
              <a:t>トークンが終了するか否かを何文字か先の文字を読んで判定</a:t>
            </a:r>
          </a:p>
          <a:p>
            <a:pPr lvl="2"/>
            <a:r>
              <a:rPr lang="ja-JP" altLang="en-US">
                <a:effectLst/>
              </a:rPr>
              <a:t>多くの言語では1文字先読みで判定できる</a:t>
            </a:r>
          </a:p>
        </p:txBody>
      </p:sp>
      <p:sp>
        <p:nvSpPr>
          <p:cNvPr id="193540" name="Oval 4"/>
          <p:cNvSpPr>
            <a:spLocks noChangeArrowheads="1"/>
          </p:cNvSpPr>
          <p:nvPr/>
        </p:nvSpPr>
        <p:spPr bwMode="auto">
          <a:xfrm>
            <a:off x="1295400" y="46482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193563" name="Group 27"/>
          <p:cNvGrpSpPr>
            <a:grpSpLocks/>
          </p:cNvGrpSpPr>
          <p:nvPr/>
        </p:nvGrpSpPr>
        <p:grpSpPr bwMode="auto">
          <a:xfrm>
            <a:off x="2057400" y="4495800"/>
            <a:ext cx="1752600" cy="914400"/>
            <a:chOff x="1296" y="2832"/>
            <a:chExt cx="1104" cy="576"/>
          </a:xfrm>
        </p:grpSpPr>
        <p:sp>
          <p:nvSpPr>
            <p:cNvPr id="34837" name="Line 6"/>
            <p:cNvSpPr>
              <a:spLocks noChangeShapeType="1"/>
            </p:cNvSpPr>
            <p:nvPr/>
          </p:nvSpPr>
          <p:spPr bwMode="auto">
            <a:xfrm>
              <a:off x="1296" y="3168"/>
              <a:ext cx="62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838" name="Text Box 7"/>
            <p:cNvSpPr txBox="1">
              <a:spLocks noChangeArrowheads="1"/>
            </p:cNvSpPr>
            <p:nvPr/>
          </p:nvSpPr>
          <p:spPr bwMode="auto">
            <a:xfrm>
              <a:off x="1440" y="283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34839" name="Oval 5"/>
            <p:cNvSpPr>
              <a:spLocks noChangeArrowheads="1"/>
            </p:cNvSpPr>
            <p:nvPr/>
          </p:nvSpPr>
          <p:spPr bwMode="auto">
            <a:xfrm>
              <a:off x="1920" y="2928"/>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a:t>
              </a:r>
            </a:p>
          </p:txBody>
        </p:sp>
        <p:sp>
          <p:nvSpPr>
            <p:cNvPr id="34840" name="Oval 8"/>
            <p:cNvSpPr>
              <a:spLocks noChangeArrowheads="1"/>
            </p:cNvSpPr>
            <p:nvPr/>
          </p:nvSpPr>
          <p:spPr bwMode="auto">
            <a:xfrm>
              <a:off x="1968" y="2976"/>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193564" name="Group 28"/>
          <p:cNvGrpSpPr>
            <a:grpSpLocks/>
          </p:cNvGrpSpPr>
          <p:nvPr/>
        </p:nvGrpSpPr>
        <p:grpSpPr bwMode="auto">
          <a:xfrm>
            <a:off x="3810000" y="4114800"/>
            <a:ext cx="1752600" cy="762000"/>
            <a:chOff x="2400" y="2592"/>
            <a:chExt cx="1104" cy="480"/>
          </a:xfrm>
        </p:grpSpPr>
        <p:sp>
          <p:nvSpPr>
            <p:cNvPr id="34833" name="Oval 11"/>
            <p:cNvSpPr>
              <a:spLocks noChangeArrowheads="1"/>
            </p:cNvSpPr>
            <p:nvPr/>
          </p:nvSpPr>
          <p:spPr bwMode="auto">
            <a:xfrm>
              <a:off x="3024" y="2592"/>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a:t>
              </a:r>
            </a:p>
          </p:txBody>
        </p:sp>
        <p:sp>
          <p:nvSpPr>
            <p:cNvPr id="34834" name="Oval 12"/>
            <p:cNvSpPr>
              <a:spLocks noChangeArrowheads="1"/>
            </p:cNvSpPr>
            <p:nvPr/>
          </p:nvSpPr>
          <p:spPr bwMode="auto">
            <a:xfrm>
              <a:off x="3072" y="264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4835" name="Line 13"/>
            <p:cNvSpPr>
              <a:spLocks noChangeShapeType="1"/>
            </p:cNvSpPr>
            <p:nvPr/>
          </p:nvSpPr>
          <p:spPr bwMode="auto">
            <a:xfrm flipV="1">
              <a:off x="2400" y="2880"/>
              <a:ext cx="624"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836" name="Text Box 14"/>
            <p:cNvSpPr txBox="1">
              <a:spLocks noChangeArrowheads="1"/>
            </p:cNvSpPr>
            <p:nvPr/>
          </p:nvSpPr>
          <p:spPr bwMode="auto">
            <a:xfrm>
              <a:off x="2544" y="2640"/>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193558" name="Group 22"/>
          <p:cNvGrpSpPr>
            <a:grpSpLocks/>
          </p:cNvGrpSpPr>
          <p:nvPr/>
        </p:nvGrpSpPr>
        <p:grpSpPr bwMode="auto">
          <a:xfrm>
            <a:off x="3733800" y="5029200"/>
            <a:ext cx="1323975" cy="884238"/>
            <a:chOff x="2832" y="3312"/>
            <a:chExt cx="834" cy="557"/>
          </a:xfrm>
        </p:grpSpPr>
        <p:sp>
          <p:nvSpPr>
            <p:cNvPr id="34831" name="Line 15"/>
            <p:cNvSpPr>
              <a:spLocks noChangeShapeType="1"/>
            </p:cNvSpPr>
            <p:nvPr/>
          </p:nvSpPr>
          <p:spPr bwMode="auto">
            <a:xfrm>
              <a:off x="2880" y="3312"/>
              <a:ext cx="624" cy="192"/>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832" name="Text Box 16"/>
            <p:cNvSpPr txBox="1">
              <a:spLocks noChangeArrowheads="1"/>
            </p:cNvSpPr>
            <p:nvPr/>
          </p:nvSpPr>
          <p:spPr bwMode="auto">
            <a:xfrm>
              <a:off x="2832" y="3504"/>
              <a:ext cx="83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以外</a:t>
              </a:r>
            </a:p>
          </p:txBody>
        </p:sp>
      </p:grpSp>
      <p:grpSp>
        <p:nvGrpSpPr>
          <p:cNvPr id="193557" name="Group 21"/>
          <p:cNvGrpSpPr>
            <a:grpSpLocks/>
          </p:cNvGrpSpPr>
          <p:nvPr/>
        </p:nvGrpSpPr>
        <p:grpSpPr bwMode="auto">
          <a:xfrm>
            <a:off x="3429000" y="5486400"/>
            <a:ext cx="2314575" cy="1066800"/>
            <a:chOff x="2640" y="3600"/>
            <a:chExt cx="1458" cy="672"/>
          </a:xfrm>
        </p:grpSpPr>
        <p:grpSp>
          <p:nvGrpSpPr>
            <p:cNvPr id="34827" name="Group 19"/>
            <p:cNvGrpSpPr>
              <a:grpSpLocks/>
            </p:cNvGrpSpPr>
            <p:nvPr/>
          </p:nvGrpSpPr>
          <p:grpSpPr bwMode="auto">
            <a:xfrm>
              <a:off x="2640" y="3600"/>
              <a:ext cx="1152" cy="384"/>
              <a:chOff x="2640" y="3696"/>
              <a:chExt cx="1344" cy="384"/>
            </a:xfrm>
          </p:grpSpPr>
          <p:sp>
            <p:nvSpPr>
              <p:cNvPr id="34829" name="Arc 17"/>
              <p:cNvSpPr>
                <a:spLocks/>
              </p:cNvSpPr>
              <p:nvPr/>
            </p:nvSpPr>
            <p:spPr bwMode="auto">
              <a:xfrm flipH="1" flipV="1">
                <a:off x="2640" y="3696"/>
                <a:ext cx="672" cy="384"/>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830" name="Arc 18"/>
              <p:cNvSpPr>
                <a:spLocks/>
              </p:cNvSpPr>
              <p:nvPr/>
            </p:nvSpPr>
            <p:spPr bwMode="auto">
              <a:xfrm flipV="1">
                <a:off x="3312" y="3696"/>
                <a:ext cx="672" cy="384"/>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828" name="Text Box 20"/>
            <p:cNvSpPr txBox="1">
              <a:spLocks noChangeArrowheads="1"/>
            </p:cNvSpPr>
            <p:nvPr/>
          </p:nvSpPr>
          <p:spPr bwMode="auto">
            <a:xfrm>
              <a:off x="3264" y="3907"/>
              <a:ext cx="83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確定</a:t>
              </a:r>
            </a:p>
          </p:txBody>
        </p:sp>
      </p:grpSp>
      <p:sp>
        <p:nvSpPr>
          <p:cNvPr id="193561" name="Text Box 25"/>
          <p:cNvSpPr txBox="1">
            <a:spLocks noChangeArrowheads="1"/>
          </p:cNvSpPr>
          <p:nvPr/>
        </p:nvSpPr>
        <p:spPr bwMode="auto">
          <a:xfrm>
            <a:off x="5791200" y="5181600"/>
            <a:ext cx="269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次の文字が = か</a:t>
            </a:r>
          </a:p>
          <a:p>
            <a:pPr eaLnBrk="1" hangingPunct="1">
              <a:spcBef>
                <a:spcPct val="0"/>
              </a:spcBef>
              <a:buClrTx/>
              <a:buSzTx/>
              <a:buFontTx/>
              <a:buNone/>
            </a:pPr>
            <a:r>
              <a:rPr lang="ja-JP" altLang="en-US" sz="2800"/>
              <a:t>先読みする</a:t>
            </a:r>
          </a:p>
        </p:txBody>
      </p:sp>
      <p:sp>
        <p:nvSpPr>
          <p:cNvPr id="193562" name="AutoShape 26"/>
          <p:cNvSpPr>
            <a:spLocks noChangeArrowheads="1"/>
          </p:cNvSpPr>
          <p:nvPr/>
        </p:nvSpPr>
        <p:spPr bwMode="auto">
          <a:xfrm>
            <a:off x="6172200" y="4114800"/>
            <a:ext cx="2438400" cy="838200"/>
          </a:xfrm>
          <a:prstGeom prst="wedgeRoundRectCallout">
            <a:avLst>
              <a:gd name="adj1" fmla="val -74481"/>
              <a:gd name="adj2" fmla="val -606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これは先読み</a:t>
            </a:r>
          </a:p>
          <a:p>
            <a:pPr algn="ctr" eaLnBrk="1" hangingPunct="1">
              <a:spcBef>
                <a:spcPct val="0"/>
              </a:spcBef>
              <a:buClrTx/>
              <a:buSzTx/>
              <a:buFontTx/>
              <a:buNone/>
            </a:pPr>
            <a:r>
              <a:rPr lang="ja-JP" altLang="en-US" sz="2400"/>
              <a:t>無しで =</a:t>
            </a:r>
            <a:r>
              <a:rPr lang="ja-JP" altLang="en-US" sz="800"/>
              <a:t> </a:t>
            </a:r>
            <a:r>
              <a:rPr lang="ja-JP" altLang="en-US" sz="2400"/>
              <a:t>= 確定</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3540"/>
                                        </p:tgtEl>
                                        <p:attrNameLst>
                                          <p:attrName>style.visibility</p:attrName>
                                        </p:attrNameLst>
                                      </p:cBhvr>
                                      <p:to>
                                        <p:strVal val="visible"/>
                                      </p:to>
                                    </p:set>
                                    <p:animEffect transition="in" filter="wipe(left)">
                                      <p:cBhvr>
                                        <p:cTn id="7" dur="500"/>
                                        <p:tgtEl>
                                          <p:spTgt spid="1935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3563"/>
                                        </p:tgtEl>
                                        <p:attrNameLst>
                                          <p:attrName>style.visibility</p:attrName>
                                        </p:attrNameLst>
                                      </p:cBhvr>
                                      <p:to>
                                        <p:strVal val="visible"/>
                                      </p:to>
                                    </p:set>
                                    <p:animEffect transition="in" filter="wipe(left)">
                                      <p:cBhvr>
                                        <p:cTn id="12" dur="500"/>
                                        <p:tgtEl>
                                          <p:spTgt spid="1935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3564"/>
                                        </p:tgtEl>
                                        <p:attrNameLst>
                                          <p:attrName>style.visibility</p:attrName>
                                        </p:attrNameLst>
                                      </p:cBhvr>
                                      <p:to>
                                        <p:strVal val="visible"/>
                                      </p:to>
                                    </p:set>
                                    <p:animEffect transition="in" filter="wipe(left)">
                                      <p:cBhvr>
                                        <p:cTn id="17" dur="500"/>
                                        <p:tgtEl>
                                          <p:spTgt spid="1935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3558"/>
                                        </p:tgtEl>
                                        <p:attrNameLst>
                                          <p:attrName>style.visibility</p:attrName>
                                        </p:attrNameLst>
                                      </p:cBhvr>
                                      <p:to>
                                        <p:strVal val="visible"/>
                                      </p:to>
                                    </p:set>
                                    <p:animEffect transition="in" filter="wipe(left)">
                                      <p:cBhvr>
                                        <p:cTn id="22" dur="500"/>
                                        <p:tgtEl>
                                          <p:spTgt spid="1935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193557"/>
                                        </p:tgtEl>
                                        <p:attrNameLst>
                                          <p:attrName>style.visibility</p:attrName>
                                        </p:attrNameLst>
                                      </p:cBhvr>
                                      <p:to>
                                        <p:strVal val="visible"/>
                                      </p:to>
                                    </p:set>
                                    <p:animEffect transition="in" filter="wipe(right)">
                                      <p:cBhvr>
                                        <p:cTn id="27" dur="500"/>
                                        <p:tgtEl>
                                          <p:spTgt spid="1935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93561"/>
                                        </p:tgtEl>
                                        <p:attrNameLst>
                                          <p:attrName>style.visibility</p:attrName>
                                        </p:attrNameLst>
                                      </p:cBhvr>
                                      <p:to>
                                        <p:strVal val="visible"/>
                                      </p:to>
                                    </p:set>
                                    <p:animEffect transition="in" filter="checkerboard(across)">
                                      <p:cBhvr>
                                        <p:cTn id="32" dur="500"/>
                                        <p:tgtEl>
                                          <p:spTgt spid="19356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93562"/>
                                        </p:tgtEl>
                                        <p:attrNameLst>
                                          <p:attrName>style.visibility</p:attrName>
                                        </p:attrNameLst>
                                      </p:cBhvr>
                                      <p:to>
                                        <p:strVal val="visible"/>
                                      </p:to>
                                    </p:set>
                                    <p:animEffect transition="in" filter="checkerboard(across)">
                                      <p:cBhvr>
                                        <p:cTn id="37" dur="500"/>
                                        <p:tgtEl>
                                          <p:spTgt spid="19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0" grpId="0" animBg="1"/>
      <p:bldP spid="193561" grpId="0" autoUpdateAnimBg="0"/>
      <p:bldP spid="193562"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a:t>
            </a:r>
          </a:p>
        </p:txBody>
      </p:sp>
      <p:sp>
        <p:nvSpPr>
          <p:cNvPr id="35843" name="Rectangle 3"/>
          <p:cNvSpPr>
            <a:spLocks noGrp="1" noChangeArrowheads="1"/>
          </p:cNvSpPr>
          <p:nvPr>
            <p:ph type="body" idx="1"/>
          </p:nvPr>
        </p:nvSpPr>
        <p:spPr>
          <a:xfrm>
            <a:off x="1066800" y="1219200"/>
            <a:ext cx="7543800" cy="228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Java, C, Pascal </a:t>
            </a:r>
            <a:r>
              <a:rPr lang="ja-JP" altLang="en-US">
                <a:effectLst/>
              </a:rPr>
              <a:t>等多くの言語</a:t>
            </a:r>
          </a:p>
          <a:p>
            <a:pPr lvl="1"/>
            <a:r>
              <a:rPr lang="ja-JP" altLang="en-US">
                <a:effectLst/>
              </a:rPr>
              <a:t>1文字先読みすればトークンを識別可能</a:t>
            </a:r>
          </a:p>
          <a:p>
            <a:r>
              <a:rPr lang="en-US" altLang="ja-JP">
                <a:effectLst/>
              </a:rPr>
              <a:t>FORTRAN</a:t>
            </a:r>
          </a:p>
          <a:p>
            <a:pPr lvl="1"/>
            <a:r>
              <a:rPr lang="ja-JP" altLang="en-US">
                <a:effectLst/>
              </a:rPr>
              <a:t>無限に先読みが必要な可能性がある</a:t>
            </a:r>
          </a:p>
        </p:txBody>
      </p:sp>
      <p:sp>
        <p:nvSpPr>
          <p:cNvPr id="406532" name="Rectangle 4"/>
          <p:cNvSpPr>
            <a:spLocks noChangeArrowheads="1"/>
          </p:cNvSpPr>
          <p:nvPr/>
        </p:nvSpPr>
        <p:spPr bwMode="auto">
          <a:xfrm>
            <a:off x="838200" y="40386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DO  I=1, 20</a:t>
            </a:r>
          </a:p>
        </p:txBody>
      </p:sp>
      <p:sp>
        <p:nvSpPr>
          <p:cNvPr id="406533" name="Rectangle 5"/>
          <p:cNvSpPr>
            <a:spLocks noChangeArrowheads="1"/>
          </p:cNvSpPr>
          <p:nvPr/>
        </p:nvSpPr>
        <p:spPr bwMode="auto">
          <a:xfrm>
            <a:off x="838200" y="52578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DO  I=1. 20</a:t>
            </a:r>
          </a:p>
        </p:txBody>
      </p:sp>
      <p:sp>
        <p:nvSpPr>
          <p:cNvPr id="406534" name="Text Box 6"/>
          <p:cNvSpPr txBox="1">
            <a:spLocks noChangeArrowheads="1"/>
          </p:cNvSpPr>
          <p:nvPr/>
        </p:nvSpPr>
        <p:spPr bwMode="auto">
          <a:xfrm>
            <a:off x="685800" y="3429000"/>
            <a:ext cx="7974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FORTRAN90 </a:t>
            </a:r>
            <a:r>
              <a:rPr lang="ja-JP" altLang="en-US" sz="2800"/>
              <a:t>の場合 </a:t>
            </a:r>
            <a:r>
              <a:rPr lang="ja-JP" altLang="en-US" sz="2400"/>
              <a:t>(</a:t>
            </a:r>
            <a:r>
              <a:rPr lang="en-US" altLang="ja-JP" sz="2400"/>
              <a:t>FORTRAN</a:t>
            </a:r>
            <a:r>
              <a:rPr lang="ja-JP" altLang="en-US" sz="2400"/>
              <a:t>では空白は無視される)</a:t>
            </a:r>
          </a:p>
        </p:txBody>
      </p:sp>
      <p:sp useBgFill="1">
        <p:nvSpPr>
          <p:cNvPr id="406535" name="AutoShape 7"/>
          <p:cNvSpPr>
            <a:spLocks noChangeArrowheads="1"/>
          </p:cNvSpPr>
          <p:nvPr/>
        </p:nvSpPr>
        <p:spPr bwMode="auto">
          <a:xfrm>
            <a:off x="2667000" y="4724400"/>
            <a:ext cx="1219200" cy="457200"/>
          </a:xfrm>
          <a:prstGeom prst="wedgeRoundRectCallout">
            <a:avLst>
              <a:gd name="adj1" fmla="val -38801"/>
              <a:gd name="adj2" fmla="val -8645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000"/>
              <a:t>コンマ</a:t>
            </a:r>
          </a:p>
        </p:txBody>
      </p:sp>
      <p:sp useBgFill="1">
        <p:nvSpPr>
          <p:cNvPr id="406536" name="AutoShape 8"/>
          <p:cNvSpPr>
            <a:spLocks noChangeArrowheads="1"/>
          </p:cNvSpPr>
          <p:nvPr/>
        </p:nvSpPr>
        <p:spPr bwMode="auto">
          <a:xfrm>
            <a:off x="2667000" y="5943600"/>
            <a:ext cx="1219200" cy="457200"/>
          </a:xfrm>
          <a:prstGeom prst="wedgeRoundRectCallout">
            <a:avLst>
              <a:gd name="adj1" fmla="val -41407"/>
              <a:gd name="adj2" fmla="val -8715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000"/>
              <a:t>ピリオド</a:t>
            </a:r>
          </a:p>
        </p:txBody>
      </p:sp>
      <p:sp>
        <p:nvSpPr>
          <p:cNvPr id="406537" name="Text Box 9"/>
          <p:cNvSpPr txBox="1">
            <a:spLocks noChangeArrowheads="1"/>
          </p:cNvSpPr>
          <p:nvPr/>
        </p:nvSpPr>
        <p:spPr bwMode="auto">
          <a:xfrm>
            <a:off x="4191000" y="4114800"/>
            <a:ext cx="4386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DO</a:t>
            </a:r>
            <a:r>
              <a:rPr lang="en-US" altLang="ja-JP" sz="2000"/>
              <a:t>(</a:t>
            </a:r>
            <a:r>
              <a:rPr lang="ja-JP" altLang="en-US" sz="2000"/>
              <a:t>予約語)</a:t>
            </a:r>
            <a:r>
              <a:rPr lang="ja-JP" altLang="en-US" sz="2800"/>
              <a:t>  </a:t>
            </a:r>
            <a:r>
              <a:rPr lang="en-US" altLang="ja-JP" sz="2800"/>
              <a:t>I</a:t>
            </a:r>
            <a:r>
              <a:rPr lang="en-US" altLang="ja-JP" sz="2000"/>
              <a:t>(</a:t>
            </a:r>
            <a:r>
              <a:rPr lang="ja-JP" altLang="en-US" sz="2000"/>
              <a:t>変数名)</a:t>
            </a:r>
            <a:r>
              <a:rPr lang="ja-JP" altLang="en-US" sz="2800"/>
              <a:t>  =  1  ,  20</a:t>
            </a:r>
          </a:p>
        </p:txBody>
      </p:sp>
      <p:sp>
        <p:nvSpPr>
          <p:cNvPr id="406539" name="Text Box 11"/>
          <p:cNvSpPr txBox="1">
            <a:spLocks noChangeArrowheads="1"/>
          </p:cNvSpPr>
          <p:nvPr/>
        </p:nvSpPr>
        <p:spPr bwMode="auto">
          <a:xfrm>
            <a:off x="4191000" y="5181600"/>
            <a:ext cx="292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DOI</a:t>
            </a:r>
            <a:r>
              <a:rPr lang="en-US" altLang="ja-JP" sz="2000"/>
              <a:t>(</a:t>
            </a:r>
            <a:r>
              <a:rPr lang="ja-JP" altLang="en-US" sz="2000"/>
              <a:t>変数名)</a:t>
            </a:r>
            <a:r>
              <a:rPr lang="ja-JP" altLang="en-US" sz="2800"/>
              <a:t>  =  1.20</a:t>
            </a:r>
          </a:p>
        </p:txBody>
      </p:sp>
      <p:sp>
        <p:nvSpPr>
          <p:cNvPr id="406543" name="Text Box 15"/>
          <p:cNvSpPr txBox="1">
            <a:spLocks noChangeArrowheads="1"/>
          </p:cNvSpPr>
          <p:nvPr/>
        </p:nvSpPr>
        <p:spPr bwMode="auto">
          <a:xfrm>
            <a:off x="4495800" y="5638800"/>
            <a:ext cx="3592513"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 </a:t>
            </a:r>
            <a:r>
              <a:rPr lang="ja-JP" altLang="en-US" sz="2400"/>
              <a:t>まで読まないと</a:t>
            </a:r>
          </a:p>
          <a:p>
            <a:pPr eaLnBrk="1" hangingPunct="1">
              <a:spcBef>
                <a:spcPct val="0"/>
              </a:spcBef>
              <a:buClrTx/>
              <a:buSzTx/>
              <a:buFontTx/>
              <a:buNone/>
            </a:pPr>
            <a:r>
              <a:rPr lang="en-US" altLang="ja-JP" sz="2400"/>
              <a:t>DO</a:t>
            </a:r>
            <a:r>
              <a:rPr lang="ja-JP" altLang="en-US" sz="2400"/>
              <a:t> と </a:t>
            </a:r>
            <a:r>
              <a:rPr lang="en-US" altLang="ja-JP" sz="2400"/>
              <a:t>DOI </a:t>
            </a:r>
            <a:r>
              <a:rPr lang="ja-JP" altLang="en-US" sz="2400"/>
              <a:t>を識別できない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6534"/>
                                        </p:tgtEl>
                                        <p:attrNameLst>
                                          <p:attrName>style.visibility</p:attrName>
                                        </p:attrNameLst>
                                      </p:cBhvr>
                                      <p:to>
                                        <p:strVal val="visible"/>
                                      </p:to>
                                    </p:set>
                                    <p:animEffect transition="in" filter="checkerboard(across)">
                                      <p:cBhvr>
                                        <p:cTn id="7" dur="500"/>
                                        <p:tgtEl>
                                          <p:spTgt spid="4065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6532"/>
                                        </p:tgtEl>
                                        <p:attrNameLst>
                                          <p:attrName>style.visibility</p:attrName>
                                        </p:attrNameLst>
                                      </p:cBhvr>
                                      <p:to>
                                        <p:strVal val="visible"/>
                                      </p:to>
                                    </p:set>
                                    <p:animEffect transition="in" filter="checkerboard(across)">
                                      <p:cBhvr>
                                        <p:cTn id="12" dur="500"/>
                                        <p:tgtEl>
                                          <p:spTgt spid="4065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6533"/>
                                        </p:tgtEl>
                                        <p:attrNameLst>
                                          <p:attrName>style.visibility</p:attrName>
                                        </p:attrNameLst>
                                      </p:cBhvr>
                                      <p:to>
                                        <p:strVal val="visible"/>
                                      </p:to>
                                    </p:set>
                                    <p:animEffect transition="in" filter="checkerboard(across)">
                                      <p:cBhvr>
                                        <p:cTn id="17" dur="500"/>
                                        <p:tgtEl>
                                          <p:spTgt spid="4065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06535"/>
                                        </p:tgtEl>
                                        <p:attrNameLst>
                                          <p:attrName>style.visibility</p:attrName>
                                        </p:attrNameLst>
                                      </p:cBhvr>
                                      <p:to>
                                        <p:strVal val="visible"/>
                                      </p:to>
                                    </p:set>
                                    <p:animEffect transition="in" filter="checkerboard(across)">
                                      <p:cBhvr>
                                        <p:cTn id="22" dur="500"/>
                                        <p:tgtEl>
                                          <p:spTgt spid="406535"/>
                                        </p:tgtEl>
                                      </p:cBhvr>
                                    </p:animEffect>
                                  </p:childTnLst>
                                </p:cTn>
                              </p:par>
                            </p:childTnLst>
                          </p:cTn>
                        </p:par>
                        <p:par>
                          <p:cTn id="23" fill="hold" nodeType="afterGroup">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406536"/>
                                        </p:tgtEl>
                                        <p:attrNameLst>
                                          <p:attrName>style.visibility</p:attrName>
                                        </p:attrNameLst>
                                      </p:cBhvr>
                                      <p:to>
                                        <p:strVal val="visible"/>
                                      </p:to>
                                    </p:set>
                                    <p:animEffect transition="in" filter="checkerboard(across)">
                                      <p:cBhvr>
                                        <p:cTn id="26" dur="500"/>
                                        <p:tgtEl>
                                          <p:spTgt spid="406536"/>
                                        </p:tgtEl>
                                      </p:cBhvr>
                                    </p:animEffect>
                                  </p:childTnLst>
                                </p:cTn>
                              </p:par>
                            </p:childTnLst>
                          </p:cTn>
                        </p:par>
                        <p:par>
                          <p:cTn id="27" fill="hold" nodeType="afterGroup">
                            <p:stCondLst>
                              <p:cond delay="1000"/>
                            </p:stCondLst>
                            <p:childTnLst>
                              <p:par>
                                <p:cTn id="28" presetID="5" presetClass="entr" presetSubtype="10" fill="hold" grpId="0" nodeType="afterEffect">
                                  <p:stCondLst>
                                    <p:cond delay="0"/>
                                  </p:stCondLst>
                                  <p:childTnLst>
                                    <p:set>
                                      <p:cBhvr>
                                        <p:cTn id="29" dur="1" fill="hold">
                                          <p:stCondLst>
                                            <p:cond delay="0"/>
                                          </p:stCondLst>
                                        </p:cTn>
                                        <p:tgtEl>
                                          <p:spTgt spid="406537"/>
                                        </p:tgtEl>
                                        <p:attrNameLst>
                                          <p:attrName>style.visibility</p:attrName>
                                        </p:attrNameLst>
                                      </p:cBhvr>
                                      <p:to>
                                        <p:strVal val="visible"/>
                                      </p:to>
                                    </p:set>
                                    <p:animEffect transition="in" filter="checkerboard(across)">
                                      <p:cBhvr>
                                        <p:cTn id="30" dur="500"/>
                                        <p:tgtEl>
                                          <p:spTgt spid="406537"/>
                                        </p:tgtEl>
                                      </p:cBhvr>
                                    </p:animEffect>
                                  </p:childTnLst>
                                </p:cTn>
                              </p:par>
                            </p:childTnLst>
                          </p:cTn>
                        </p:par>
                        <p:par>
                          <p:cTn id="31" fill="hold" nodeType="afterGroup">
                            <p:stCondLst>
                              <p:cond delay="1500"/>
                            </p:stCondLst>
                            <p:childTnLst>
                              <p:par>
                                <p:cTn id="32" presetID="5" presetClass="entr" presetSubtype="10" fill="hold" grpId="0" nodeType="afterEffect">
                                  <p:stCondLst>
                                    <p:cond delay="0"/>
                                  </p:stCondLst>
                                  <p:childTnLst>
                                    <p:set>
                                      <p:cBhvr>
                                        <p:cTn id="33" dur="1" fill="hold">
                                          <p:stCondLst>
                                            <p:cond delay="0"/>
                                          </p:stCondLst>
                                        </p:cTn>
                                        <p:tgtEl>
                                          <p:spTgt spid="406539"/>
                                        </p:tgtEl>
                                        <p:attrNameLst>
                                          <p:attrName>style.visibility</p:attrName>
                                        </p:attrNameLst>
                                      </p:cBhvr>
                                      <p:to>
                                        <p:strVal val="visible"/>
                                      </p:to>
                                    </p:set>
                                    <p:animEffect transition="in" filter="checkerboard(across)">
                                      <p:cBhvr>
                                        <p:cTn id="34" dur="500"/>
                                        <p:tgtEl>
                                          <p:spTgt spid="406539"/>
                                        </p:tgtEl>
                                      </p:cBhvr>
                                    </p:animEffect>
                                  </p:childTnLst>
                                </p:cTn>
                              </p:par>
                            </p:childTnLst>
                          </p:cTn>
                        </p:par>
                        <p:par>
                          <p:cTn id="35" fill="hold" nodeType="afterGroup">
                            <p:stCondLst>
                              <p:cond delay="2000"/>
                            </p:stCondLst>
                            <p:childTnLst>
                              <p:par>
                                <p:cTn id="36" presetID="5" presetClass="entr" presetSubtype="10" fill="hold" grpId="0" nodeType="afterEffect">
                                  <p:stCondLst>
                                    <p:cond delay="0"/>
                                  </p:stCondLst>
                                  <p:childTnLst>
                                    <p:set>
                                      <p:cBhvr>
                                        <p:cTn id="37" dur="1" fill="hold">
                                          <p:stCondLst>
                                            <p:cond delay="0"/>
                                          </p:stCondLst>
                                        </p:cTn>
                                        <p:tgtEl>
                                          <p:spTgt spid="406543"/>
                                        </p:tgtEl>
                                        <p:attrNameLst>
                                          <p:attrName>style.visibility</p:attrName>
                                        </p:attrNameLst>
                                      </p:cBhvr>
                                      <p:to>
                                        <p:strVal val="visible"/>
                                      </p:to>
                                    </p:set>
                                    <p:animEffect transition="in" filter="checkerboard(across)">
                                      <p:cBhvr>
                                        <p:cTn id="38" dur="500"/>
                                        <p:tgtEl>
                                          <p:spTgt spid="406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2" grpId="0" animBg="1" autoUpdateAnimBg="0"/>
      <p:bldP spid="406533" grpId="0" animBg="1" autoUpdateAnimBg="0"/>
      <p:bldP spid="406534" grpId="0" autoUpdateAnimBg="0"/>
      <p:bldP spid="406535" grpId="0" animBg="1" autoUpdateAnimBg="0"/>
      <p:bldP spid="406536" grpId="0" animBg="1" autoUpdateAnimBg="0"/>
      <p:bldP spid="406537" grpId="0" autoUpdateAnimBg="0"/>
      <p:bldP spid="406539" grpId="0" autoUpdateAnimBg="0"/>
      <p:bldP spid="40654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66800" y="2286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トークンの識別</a:t>
            </a:r>
          </a:p>
        </p:txBody>
      </p:sp>
      <p:sp>
        <p:nvSpPr>
          <p:cNvPr id="36867" name="Oval 3"/>
          <p:cNvSpPr>
            <a:spLocks noChangeArrowheads="1"/>
          </p:cNvSpPr>
          <p:nvPr/>
        </p:nvSpPr>
        <p:spPr bwMode="auto">
          <a:xfrm>
            <a:off x="1295400" y="3048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57082" name="Group 58"/>
          <p:cNvGrpSpPr>
            <a:grpSpLocks/>
          </p:cNvGrpSpPr>
          <p:nvPr/>
        </p:nvGrpSpPr>
        <p:grpSpPr bwMode="auto">
          <a:xfrm>
            <a:off x="1828800" y="1143000"/>
            <a:ext cx="1752600" cy="1981200"/>
            <a:chOff x="1152" y="1200"/>
            <a:chExt cx="1104" cy="1248"/>
          </a:xfrm>
        </p:grpSpPr>
        <p:sp>
          <p:nvSpPr>
            <p:cNvPr id="36925" name="Line 4"/>
            <p:cNvSpPr>
              <a:spLocks noChangeShapeType="1"/>
            </p:cNvSpPr>
            <p:nvPr/>
          </p:nvSpPr>
          <p:spPr bwMode="auto">
            <a:xfrm flipV="1">
              <a:off x="1152" y="1536"/>
              <a:ext cx="720" cy="91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6926" name="Group 7"/>
            <p:cNvGrpSpPr>
              <a:grpSpLocks/>
            </p:cNvGrpSpPr>
            <p:nvPr/>
          </p:nvGrpSpPr>
          <p:grpSpPr bwMode="auto">
            <a:xfrm>
              <a:off x="1824" y="1200"/>
              <a:ext cx="432" cy="432"/>
              <a:chOff x="1824" y="1200"/>
              <a:chExt cx="432" cy="432"/>
            </a:xfrm>
          </p:grpSpPr>
          <p:sp>
            <p:nvSpPr>
              <p:cNvPr id="36928" name="Oval 5"/>
              <p:cNvSpPr>
                <a:spLocks noChangeArrowheads="1"/>
              </p:cNvSpPr>
              <p:nvPr/>
            </p:nvSpPr>
            <p:spPr bwMode="auto">
              <a:xfrm>
                <a:off x="1824" y="120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&lt;</a:t>
                </a:r>
              </a:p>
            </p:txBody>
          </p:sp>
          <p:sp>
            <p:nvSpPr>
              <p:cNvPr id="36929" name="Oval 6"/>
              <p:cNvSpPr>
                <a:spLocks noChangeArrowheads="1"/>
              </p:cNvSpPr>
              <p:nvPr/>
            </p:nvSpPr>
            <p:spPr bwMode="auto">
              <a:xfrm>
                <a:off x="1872" y="124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36927" name="Text Box 12"/>
            <p:cNvSpPr txBox="1">
              <a:spLocks noChangeArrowheads="1"/>
            </p:cNvSpPr>
            <p:nvPr/>
          </p:nvSpPr>
          <p:spPr bwMode="auto">
            <a:xfrm>
              <a:off x="1344" y="158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p>
          </p:txBody>
        </p:sp>
      </p:grpSp>
      <p:grpSp>
        <p:nvGrpSpPr>
          <p:cNvPr id="257046" name="Group 22"/>
          <p:cNvGrpSpPr>
            <a:grpSpLocks/>
          </p:cNvGrpSpPr>
          <p:nvPr/>
        </p:nvGrpSpPr>
        <p:grpSpPr bwMode="auto">
          <a:xfrm>
            <a:off x="3581400" y="990600"/>
            <a:ext cx="1752600" cy="838200"/>
            <a:chOff x="2256" y="1104"/>
            <a:chExt cx="1104" cy="528"/>
          </a:xfrm>
        </p:grpSpPr>
        <p:sp>
          <p:nvSpPr>
            <p:cNvPr id="36920" name="Line 8"/>
            <p:cNvSpPr>
              <a:spLocks noChangeShapeType="1"/>
            </p:cNvSpPr>
            <p:nvPr/>
          </p:nvSpPr>
          <p:spPr bwMode="auto">
            <a:xfrm flipV="1">
              <a:off x="2256" y="1392"/>
              <a:ext cx="6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6921" name="Group 9"/>
            <p:cNvGrpSpPr>
              <a:grpSpLocks/>
            </p:cNvGrpSpPr>
            <p:nvPr/>
          </p:nvGrpSpPr>
          <p:grpSpPr bwMode="auto">
            <a:xfrm>
              <a:off x="2928" y="1200"/>
              <a:ext cx="432" cy="432"/>
              <a:chOff x="1824" y="1200"/>
              <a:chExt cx="432" cy="432"/>
            </a:xfrm>
          </p:grpSpPr>
          <p:sp>
            <p:nvSpPr>
              <p:cNvPr id="36923" name="Oval 10"/>
              <p:cNvSpPr>
                <a:spLocks noChangeArrowheads="1"/>
              </p:cNvSpPr>
              <p:nvPr/>
            </p:nvSpPr>
            <p:spPr bwMode="auto">
              <a:xfrm>
                <a:off x="1824" y="120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&lt;=</a:t>
                </a:r>
              </a:p>
            </p:txBody>
          </p:sp>
          <p:sp>
            <p:nvSpPr>
              <p:cNvPr id="36924" name="Oval 11"/>
              <p:cNvSpPr>
                <a:spLocks noChangeArrowheads="1"/>
              </p:cNvSpPr>
              <p:nvPr/>
            </p:nvSpPr>
            <p:spPr bwMode="auto">
              <a:xfrm>
                <a:off x="1872" y="124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36922" name="Text Box 13"/>
            <p:cNvSpPr txBox="1">
              <a:spLocks noChangeArrowheads="1"/>
            </p:cNvSpPr>
            <p:nvPr/>
          </p:nvSpPr>
          <p:spPr bwMode="auto">
            <a:xfrm>
              <a:off x="2448" y="110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257048" name="Group 24"/>
          <p:cNvGrpSpPr>
            <a:grpSpLocks/>
          </p:cNvGrpSpPr>
          <p:nvPr/>
        </p:nvGrpSpPr>
        <p:grpSpPr bwMode="auto">
          <a:xfrm>
            <a:off x="3505200" y="1676400"/>
            <a:ext cx="3959225" cy="846138"/>
            <a:chOff x="2208" y="1536"/>
            <a:chExt cx="2494" cy="533"/>
          </a:xfrm>
        </p:grpSpPr>
        <p:sp>
          <p:nvSpPr>
            <p:cNvPr id="36918" name="Line 14"/>
            <p:cNvSpPr>
              <a:spLocks noChangeShapeType="1"/>
            </p:cNvSpPr>
            <p:nvPr/>
          </p:nvSpPr>
          <p:spPr bwMode="auto">
            <a:xfrm>
              <a:off x="2208" y="1536"/>
              <a:ext cx="1008" cy="240"/>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19" name="Text Box 15"/>
            <p:cNvSpPr txBox="1">
              <a:spLocks noChangeArrowheads="1"/>
            </p:cNvSpPr>
            <p:nvPr/>
          </p:nvSpPr>
          <p:spPr bwMode="auto">
            <a:xfrm>
              <a:off x="3168" y="1742"/>
              <a:ext cx="153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先読み : =以外</a:t>
              </a:r>
            </a:p>
          </p:txBody>
        </p:sp>
      </p:grpSp>
      <p:grpSp>
        <p:nvGrpSpPr>
          <p:cNvPr id="257047" name="Group 23"/>
          <p:cNvGrpSpPr>
            <a:grpSpLocks/>
          </p:cNvGrpSpPr>
          <p:nvPr/>
        </p:nvGrpSpPr>
        <p:grpSpPr bwMode="auto">
          <a:xfrm>
            <a:off x="3429000" y="1752600"/>
            <a:ext cx="1524000" cy="1265238"/>
            <a:chOff x="2160" y="1584"/>
            <a:chExt cx="960" cy="797"/>
          </a:xfrm>
        </p:grpSpPr>
        <p:grpSp>
          <p:nvGrpSpPr>
            <p:cNvPr id="36914" name="Group 18"/>
            <p:cNvGrpSpPr>
              <a:grpSpLocks/>
            </p:cNvGrpSpPr>
            <p:nvPr/>
          </p:nvGrpSpPr>
          <p:grpSpPr bwMode="auto">
            <a:xfrm>
              <a:off x="2160" y="1584"/>
              <a:ext cx="960" cy="480"/>
              <a:chOff x="2160" y="1728"/>
              <a:chExt cx="960" cy="480"/>
            </a:xfrm>
          </p:grpSpPr>
          <p:sp>
            <p:nvSpPr>
              <p:cNvPr id="36916" name="Arc 16"/>
              <p:cNvSpPr>
                <a:spLocks/>
              </p:cNvSpPr>
              <p:nvPr/>
            </p:nvSpPr>
            <p:spPr bwMode="auto">
              <a:xfrm flipV="1">
                <a:off x="2640" y="1968"/>
                <a:ext cx="480"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917" name="Arc 17"/>
              <p:cNvSpPr>
                <a:spLocks/>
              </p:cNvSpPr>
              <p:nvPr/>
            </p:nvSpPr>
            <p:spPr bwMode="auto">
              <a:xfrm flipH="1" flipV="1">
                <a:off x="2160" y="1728"/>
                <a:ext cx="480" cy="48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6915" name="Text Box 19"/>
            <p:cNvSpPr txBox="1">
              <a:spLocks noChangeArrowheads="1"/>
            </p:cNvSpPr>
            <p:nvPr/>
          </p:nvSpPr>
          <p:spPr bwMode="auto">
            <a:xfrm>
              <a:off x="2304" y="2016"/>
              <a:ext cx="7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&lt; </a:t>
              </a:r>
              <a:r>
                <a:rPr lang="ja-JP" altLang="en-US" sz="2800" dirty="0"/>
                <a:t>確定</a:t>
              </a:r>
            </a:p>
          </p:txBody>
        </p:sp>
      </p:grpSp>
      <p:grpSp>
        <p:nvGrpSpPr>
          <p:cNvPr id="257080" name="Group 56"/>
          <p:cNvGrpSpPr>
            <a:grpSpLocks/>
          </p:cNvGrpSpPr>
          <p:nvPr/>
        </p:nvGrpSpPr>
        <p:grpSpPr bwMode="auto">
          <a:xfrm>
            <a:off x="1981200" y="2971800"/>
            <a:ext cx="1752600" cy="762000"/>
            <a:chOff x="1248" y="2352"/>
            <a:chExt cx="1104" cy="480"/>
          </a:xfrm>
        </p:grpSpPr>
        <p:grpSp>
          <p:nvGrpSpPr>
            <p:cNvPr id="36909" name="Group 28"/>
            <p:cNvGrpSpPr>
              <a:grpSpLocks/>
            </p:cNvGrpSpPr>
            <p:nvPr/>
          </p:nvGrpSpPr>
          <p:grpSpPr bwMode="auto">
            <a:xfrm>
              <a:off x="1920" y="2400"/>
              <a:ext cx="432" cy="432"/>
              <a:chOff x="1872" y="2400"/>
              <a:chExt cx="432" cy="432"/>
            </a:xfrm>
          </p:grpSpPr>
          <p:sp>
            <p:nvSpPr>
              <p:cNvPr id="36912" name="Oval 25"/>
              <p:cNvSpPr>
                <a:spLocks noChangeArrowheads="1"/>
              </p:cNvSpPr>
              <p:nvPr/>
            </p:nvSpPr>
            <p:spPr bwMode="auto">
              <a:xfrm>
                <a:off x="1872" y="240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整数</a:t>
                </a:r>
              </a:p>
            </p:txBody>
          </p:sp>
          <p:sp>
            <p:nvSpPr>
              <p:cNvPr id="36913" name="Oval 27"/>
              <p:cNvSpPr>
                <a:spLocks noChangeArrowheads="1"/>
              </p:cNvSpPr>
              <p:nvPr/>
            </p:nvSpPr>
            <p:spPr bwMode="auto">
              <a:xfrm>
                <a:off x="1920" y="244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36910" name="Text Box 29"/>
            <p:cNvSpPr txBox="1">
              <a:spLocks noChangeArrowheads="1"/>
            </p:cNvSpPr>
            <p:nvPr/>
          </p:nvSpPr>
          <p:spPr bwMode="auto">
            <a:xfrm>
              <a:off x="1296" y="2352"/>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数字</a:t>
              </a:r>
            </a:p>
          </p:txBody>
        </p:sp>
        <p:sp>
          <p:nvSpPr>
            <p:cNvPr id="36911" name="Line 30"/>
            <p:cNvSpPr>
              <a:spLocks noChangeShapeType="1"/>
            </p:cNvSpPr>
            <p:nvPr/>
          </p:nvSpPr>
          <p:spPr bwMode="auto">
            <a:xfrm flipV="1">
              <a:off x="1248" y="2640"/>
              <a:ext cx="6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7062" name="Group 38"/>
          <p:cNvGrpSpPr>
            <a:grpSpLocks/>
          </p:cNvGrpSpPr>
          <p:nvPr/>
        </p:nvGrpSpPr>
        <p:grpSpPr bwMode="auto">
          <a:xfrm>
            <a:off x="3733800" y="3124200"/>
            <a:ext cx="1349375" cy="533400"/>
            <a:chOff x="2352" y="2448"/>
            <a:chExt cx="850" cy="336"/>
          </a:xfrm>
        </p:grpSpPr>
        <p:grpSp>
          <p:nvGrpSpPr>
            <p:cNvPr id="36903" name="Group 36"/>
            <p:cNvGrpSpPr>
              <a:grpSpLocks/>
            </p:cNvGrpSpPr>
            <p:nvPr/>
          </p:nvGrpSpPr>
          <p:grpSpPr bwMode="auto">
            <a:xfrm>
              <a:off x="2352" y="2496"/>
              <a:ext cx="288" cy="288"/>
              <a:chOff x="2496" y="2736"/>
              <a:chExt cx="288" cy="288"/>
            </a:xfrm>
          </p:grpSpPr>
          <p:sp>
            <p:nvSpPr>
              <p:cNvPr id="36905" name="Arc 32"/>
              <p:cNvSpPr>
                <a:spLocks/>
              </p:cNvSpPr>
              <p:nvPr/>
            </p:nvSpPr>
            <p:spPr bwMode="auto">
              <a:xfrm>
                <a:off x="2640"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906" name="Arc 33"/>
              <p:cNvSpPr>
                <a:spLocks/>
              </p:cNvSpPr>
              <p:nvPr/>
            </p:nvSpPr>
            <p:spPr bwMode="auto">
              <a:xfrm rot="5400000">
                <a:off x="2640" y="2880"/>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907" name="Arc 34"/>
              <p:cNvSpPr>
                <a:spLocks/>
              </p:cNvSpPr>
              <p:nvPr/>
            </p:nvSpPr>
            <p:spPr bwMode="auto">
              <a:xfrm rot="10800000">
                <a:off x="2496" y="2880"/>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908" name="Arc 35"/>
              <p:cNvSpPr>
                <a:spLocks/>
              </p:cNvSpPr>
              <p:nvPr/>
            </p:nvSpPr>
            <p:spPr bwMode="auto">
              <a:xfrm rot="-5400000">
                <a:off x="2496"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6904" name="Text Box 37"/>
            <p:cNvSpPr txBox="1">
              <a:spLocks noChangeArrowheads="1"/>
            </p:cNvSpPr>
            <p:nvPr/>
          </p:nvSpPr>
          <p:spPr bwMode="auto">
            <a:xfrm>
              <a:off x="2640" y="2448"/>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数字</a:t>
              </a:r>
            </a:p>
          </p:txBody>
        </p:sp>
      </p:grpSp>
      <p:grpSp>
        <p:nvGrpSpPr>
          <p:cNvPr id="257089" name="Group 65"/>
          <p:cNvGrpSpPr>
            <a:grpSpLocks/>
          </p:cNvGrpSpPr>
          <p:nvPr/>
        </p:nvGrpSpPr>
        <p:grpSpPr bwMode="auto">
          <a:xfrm>
            <a:off x="1905000" y="3581400"/>
            <a:ext cx="1828800" cy="2057400"/>
            <a:chOff x="1200" y="2448"/>
            <a:chExt cx="1152" cy="1296"/>
          </a:xfrm>
        </p:grpSpPr>
        <p:grpSp>
          <p:nvGrpSpPr>
            <p:cNvPr id="36898" name="Group 40"/>
            <p:cNvGrpSpPr>
              <a:grpSpLocks/>
            </p:cNvGrpSpPr>
            <p:nvPr/>
          </p:nvGrpSpPr>
          <p:grpSpPr bwMode="auto">
            <a:xfrm>
              <a:off x="1920" y="3312"/>
              <a:ext cx="432" cy="432"/>
              <a:chOff x="1872" y="2400"/>
              <a:chExt cx="432" cy="432"/>
            </a:xfrm>
          </p:grpSpPr>
          <p:sp>
            <p:nvSpPr>
              <p:cNvPr id="36901" name="Oval 41"/>
              <p:cNvSpPr>
                <a:spLocks noChangeArrowheads="1"/>
              </p:cNvSpPr>
              <p:nvPr/>
            </p:nvSpPr>
            <p:spPr bwMode="auto">
              <a:xfrm>
                <a:off x="1872" y="240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名前</a:t>
                </a:r>
              </a:p>
            </p:txBody>
          </p:sp>
          <p:sp>
            <p:nvSpPr>
              <p:cNvPr id="36902" name="Oval 42"/>
              <p:cNvSpPr>
                <a:spLocks noChangeArrowheads="1"/>
              </p:cNvSpPr>
              <p:nvPr/>
            </p:nvSpPr>
            <p:spPr bwMode="auto">
              <a:xfrm>
                <a:off x="1920" y="244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36899" name="Text Box 43"/>
            <p:cNvSpPr txBox="1">
              <a:spLocks noChangeArrowheads="1"/>
            </p:cNvSpPr>
            <p:nvPr/>
          </p:nvSpPr>
          <p:spPr bwMode="auto">
            <a:xfrm>
              <a:off x="1536" y="2688"/>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英字</a:t>
              </a:r>
            </a:p>
          </p:txBody>
        </p:sp>
        <p:sp>
          <p:nvSpPr>
            <p:cNvPr id="36900" name="Line 44"/>
            <p:cNvSpPr>
              <a:spLocks noChangeShapeType="1"/>
            </p:cNvSpPr>
            <p:nvPr/>
          </p:nvSpPr>
          <p:spPr bwMode="auto">
            <a:xfrm>
              <a:off x="1200" y="2448"/>
              <a:ext cx="672" cy="105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7070" name="Group 46"/>
          <p:cNvGrpSpPr>
            <a:grpSpLocks/>
          </p:cNvGrpSpPr>
          <p:nvPr/>
        </p:nvGrpSpPr>
        <p:grpSpPr bwMode="auto">
          <a:xfrm>
            <a:off x="3733800" y="5029200"/>
            <a:ext cx="1704975" cy="533400"/>
            <a:chOff x="2352" y="2448"/>
            <a:chExt cx="1074" cy="336"/>
          </a:xfrm>
        </p:grpSpPr>
        <p:grpSp>
          <p:nvGrpSpPr>
            <p:cNvPr id="36892" name="Group 47"/>
            <p:cNvGrpSpPr>
              <a:grpSpLocks/>
            </p:cNvGrpSpPr>
            <p:nvPr/>
          </p:nvGrpSpPr>
          <p:grpSpPr bwMode="auto">
            <a:xfrm>
              <a:off x="2352" y="2496"/>
              <a:ext cx="288" cy="288"/>
              <a:chOff x="2496" y="2736"/>
              <a:chExt cx="288" cy="288"/>
            </a:xfrm>
          </p:grpSpPr>
          <p:sp>
            <p:nvSpPr>
              <p:cNvPr id="36894" name="Arc 48"/>
              <p:cNvSpPr>
                <a:spLocks/>
              </p:cNvSpPr>
              <p:nvPr/>
            </p:nvSpPr>
            <p:spPr bwMode="auto">
              <a:xfrm>
                <a:off x="2640"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895" name="Arc 49"/>
              <p:cNvSpPr>
                <a:spLocks/>
              </p:cNvSpPr>
              <p:nvPr/>
            </p:nvSpPr>
            <p:spPr bwMode="auto">
              <a:xfrm rot="5400000">
                <a:off x="2640" y="2880"/>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896" name="Arc 50"/>
              <p:cNvSpPr>
                <a:spLocks/>
              </p:cNvSpPr>
              <p:nvPr/>
            </p:nvSpPr>
            <p:spPr bwMode="auto">
              <a:xfrm rot="10800000">
                <a:off x="2496" y="2880"/>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897" name="Arc 51"/>
              <p:cNvSpPr>
                <a:spLocks/>
              </p:cNvSpPr>
              <p:nvPr/>
            </p:nvSpPr>
            <p:spPr bwMode="auto">
              <a:xfrm rot="-5400000">
                <a:off x="2496" y="27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6893" name="Text Box 52"/>
            <p:cNvSpPr txBox="1">
              <a:spLocks noChangeArrowheads="1"/>
            </p:cNvSpPr>
            <p:nvPr/>
          </p:nvSpPr>
          <p:spPr bwMode="auto">
            <a:xfrm>
              <a:off x="2640" y="244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英数字</a:t>
              </a:r>
            </a:p>
          </p:txBody>
        </p:sp>
      </p:grpSp>
      <p:grpSp>
        <p:nvGrpSpPr>
          <p:cNvPr id="257077" name="Group 53"/>
          <p:cNvGrpSpPr>
            <a:grpSpLocks/>
          </p:cNvGrpSpPr>
          <p:nvPr/>
        </p:nvGrpSpPr>
        <p:grpSpPr bwMode="auto">
          <a:xfrm>
            <a:off x="3657600" y="3657600"/>
            <a:ext cx="4470400" cy="846138"/>
            <a:chOff x="2208" y="1536"/>
            <a:chExt cx="2816" cy="533"/>
          </a:xfrm>
        </p:grpSpPr>
        <p:sp>
          <p:nvSpPr>
            <p:cNvPr id="36890" name="Line 54"/>
            <p:cNvSpPr>
              <a:spLocks noChangeShapeType="1"/>
            </p:cNvSpPr>
            <p:nvPr/>
          </p:nvSpPr>
          <p:spPr bwMode="auto">
            <a:xfrm>
              <a:off x="2208" y="1536"/>
              <a:ext cx="1008" cy="240"/>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891" name="Text Box 55"/>
            <p:cNvSpPr txBox="1">
              <a:spLocks noChangeArrowheads="1"/>
            </p:cNvSpPr>
            <p:nvPr/>
          </p:nvSpPr>
          <p:spPr bwMode="auto">
            <a:xfrm>
              <a:off x="3168" y="1742"/>
              <a:ext cx="185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先読み : 数字以外</a:t>
              </a:r>
            </a:p>
          </p:txBody>
        </p:sp>
      </p:grpSp>
      <p:grpSp>
        <p:nvGrpSpPr>
          <p:cNvPr id="257084" name="Group 60"/>
          <p:cNvGrpSpPr>
            <a:grpSpLocks/>
          </p:cNvGrpSpPr>
          <p:nvPr/>
        </p:nvGrpSpPr>
        <p:grpSpPr bwMode="auto">
          <a:xfrm>
            <a:off x="3581400" y="3657600"/>
            <a:ext cx="1831975" cy="1230313"/>
            <a:chOff x="2160" y="1584"/>
            <a:chExt cx="1154" cy="775"/>
          </a:xfrm>
        </p:grpSpPr>
        <p:grpSp>
          <p:nvGrpSpPr>
            <p:cNvPr id="36886" name="Group 61"/>
            <p:cNvGrpSpPr>
              <a:grpSpLocks/>
            </p:cNvGrpSpPr>
            <p:nvPr/>
          </p:nvGrpSpPr>
          <p:grpSpPr bwMode="auto">
            <a:xfrm>
              <a:off x="2160" y="1584"/>
              <a:ext cx="960" cy="480"/>
              <a:chOff x="2160" y="1728"/>
              <a:chExt cx="960" cy="480"/>
            </a:xfrm>
          </p:grpSpPr>
          <p:sp>
            <p:nvSpPr>
              <p:cNvPr id="36888" name="Arc 62"/>
              <p:cNvSpPr>
                <a:spLocks/>
              </p:cNvSpPr>
              <p:nvPr/>
            </p:nvSpPr>
            <p:spPr bwMode="auto">
              <a:xfrm flipV="1">
                <a:off x="2640" y="1968"/>
                <a:ext cx="480"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889" name="Arc 63"/>
              <p:cNvSpPr>
                <a:spLocks/>
              </p:cNvSpPr>
              <p:nvPr/>
            </p:nvSpPr>
            <p:spPr bwMode="auto">
              <a:xfrm flipH="1" flipV="1">
                <a:off x="2160" y="1728"/>
                <a:ext cx="480" cy="48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6887" name="Text Box 64"/>
            <p:cNvSpPr txBox="1">
              <a:spLocks noChangeArrowheads="1"/>
            </p:cNvSpPr>
            <p:nvPr/>
          </p:nvSpPr>
          <p:spPr bwMode="auto">
            <a:xfrm>
              <a:off x="2304" y="2032"/>
              <a:ext cx="101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整数確定</a:t>
              </a:r>
            </a:p>
          </p:txBody>
        </p:sp>
      </p:grpSp>
      <p:grpSp>
        <p:nvGrpSpPr>
          <p:cNvPr id="257090" name="Group 66"/>
          <p:cNvGrpSpPr>
            <a:grpSpLocks/>
          </p:cNvGrpSpPr>
          <p:nvPr/>
        </p:nvGrpSpPr>
        <p:grpSpPr bwMode="auto">
          <a:xfrm>
            <a:off x="3657600" y="5562600"/>
            <a:ext cx="4826000" cy="846138"/>
            <a:chOff x="2208" y="1536"/>
            <a:chExt cx="3040" cy="533"/>
          </a:xfrm>
        </p:grpSpPr>
        <p:sp>
          <p:nvSpPr>
            <p:cNvPr id="36884" name="Line 67"/>
            <p:cNvSpPr>
              <a:spLocks noChangeShapeType="1"/>
            </p:cNvSpPr>
            <p:nvPr/>
          </p:nvSpPr>
          <p:spPr bwMode="auto">
            <a:xfrm>
              <a:off x="2208" y="1536"/>
              <a:ext cx="1008" cy="240"/>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885" name="Text Box 68"/>
            <p:cNvSpPr txBox="1">
              <a:spLocks noChangeArrowheads="1"/>
            </p:cNvSpPr>
            <p:nvPr/>
          </p:nvSpPr>
          <p:spPr bwMode="auto">
            <a:xfrm>
              <a:off x="3168" y="1742"/>
              <a:ext cx="20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先読み : 英数字以外</a:t>
              </a:r>
            </a:p>
          </p:txBody>
        </p:sp>
      </p:grpSp>
      <p:grpSp>
        <p:nvGrpSpPr>
          <p:cNvPr id="257096" name="Group 72"/>
          <p:cNvGrpSpPr>
            <a:grpSpLocks/>
          </p:cNvGrpSpPr>
          <p:nvPr/>
        </p:nvGrpSpPr>
        <p:grpSpPr bwMode="auto">
          <a:xfrm>
            <a:off x="3581400" y="5551488"/>
            <a:ext cx="1831975" cy="1230312"/>
            <a:chOff x="2160" y="1584"/>
            <a:chExt cx="1154" cy="775"/>
          </a:xfrm>
        </p:grpSpPr>
        <p:grpSp>
          <p:nvGrpSpPr>
            <p:cNvPr id="36880" name="Group 73"/>
            <p:cNvGrpSpPr>
              <a:grpSpLocks/>
            </p:cNvGrpSpPr>
            <p:nvPr/>
          </p:nvGrpSpPr>
          <p:grpSpPr bwMode="auto">
            <a:xfrm>
              <a:off x="2160" y="1584"/>
              <a:ext cx="960" cy="480"/>
              <a:chOff x="2160" y="1728"/>
              <a:chExt cx="960" cy="480"/>
            </a:xfrm>
          </p:grpSpPr>
          <p:sp>
            <p:nvSpPr>
              <p:cNvPr id="36882" name="Arc 74"/>
              <p:cNvSpPr>
                <a:spLocks/>
              </p:cNvSpPr>
              <p:nvPr/>
            </p:nvSpPr>
            <p:spPr bwMode="auto">
              <a:xfrm flipV="1">
                <a:off x="2640" y="1968"/>
                <a:ext cx="480"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883" name="Arc 75"/>
              <p:cNvSpPr>
                <a:spLocks/>
              </p:cNvSpPr>
              <p:nvPr/>
            </p:nvSpPr>
            <p:spPr bwMode="auto">
              <a:xfrm flipH="1" flipV="1">
                <a:off x="2160" y="1728"/>
                <a:ext cx="480" cy="48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6881" name="Text Box 76"/>
            <p:cNvSpPr txBox="1">
              <a:spLocks noChangeArrowheads="1"/>
            </p:cNvSpPr>
            <p:nvPr/>
          </p:nvSpPr>
          <p:spPr bwMode="auto">
            <a:xfrm>
              <a:off x="2304" y="2032"/>
              <a:ext cx="101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名前確定</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57082"/>
                                        </p:tgtEl>
                                        <p:attrNameLst>
                                          <p:attrName>style.visibility</p:attrName>
                                        </p:attrNameLst>
                                      </p:cBhvr>
                                      <p:to>
                                        <p:strVal val="visible"/>
                                      </p:to>
                                    </p:set>
                                    <p:animEffect transition="in" filter="wipe(left)">
                                      <p:cBhvr>
                                        <p:cTn id="7" dur="500"/>
                                        <p:tgtEl>
                                          <p:spTgt spid="257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7046"/>
                                        </p:tgtEl>
                                        <p:attrNameLst>
                                          <p:attrName>style.visibility</p:attrName>
                                        </p:attrNameLst>
                                      </p:cBhvr>
                                      <p:to>
                                        <p:strVal val="visible"/>
                                      </p:to>
                                    </p:set>
                                    <p:animEffect transition="in" filter="wipe(left)">
                                      <p:cBhvr>
                                        <p:cTn id="12" dur="500"/>
                                        <p:tgtEl>
                                          <p:spTgt spid="2570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57048"/>
                                        </p:tgtEl>
                                        <p:attrNameLst>
                                          <p:attrName>style.visibility</p:attrName>
                                        </p:attrNameLst>
                                      </p:cBhvr>
                                      <p:to>
                                        <p:strVal val="visible"/>
                                      </p:to>
                                    </p:set>
                                    <p:animEffect transition="in" filter="wipe(left)">
                                      <p:cBhvr>
                                        <p:cTn id="17" dur="500"/>
                                        <p:tgtEl>
                                          <p:spTgt spid="2570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257047"/>
                                        </p:tgtEl>
                                        <p:attrNameLst>
                                          <p:attrName>style.visibility</p:attrName>
                                        </p:attrNameLst>
                                      </p:cBhvr>
                                      <p:to>
                                        <p:strVal val="visible"/>
                                      </p:to>
                                    </p:set>
                                    <p:animEffect transition="in" filter="wipe(right)">
                                      <p:cBhvr>
                                        <p:cTn id="22" dur="500"/>
                                        <p:tgtEl>
                                          <p:spTgt spid="25704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57080"/>
                                        </p:tgtEl>
                                        <p:attrNameLst>
                                          <p:attrName>style.visibility</p:attrName>
                                        </p:attrNameLst>
                                      </p:cBhvr>
                                      <p:to>
                                        <p:strVal val="visible"/>
                                      </p:to>
                                    </p:set>
                                    <p:animEffect transition="in" filter="wipe(left)">
                                      <p:cBhvr>
                                        <p:cTn id="27" dur="500"/>
                                        <p:tgtEl>
                                          <p:spTgt spid="25708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57062"/>
                                        </p:tgtEl>
                                        <p:attrNameLst>
                                          <p:attrName>style.visibility</p:attrName>
                                        </p:attrNameLst>
                                      </p:cBhvr>
                                      <p:to>
                                        <p:strVal val="visible"/>
                                      </p:to>
                                    </p:set>
                                    <p:animEffect transition="in" filter="checkerboard(across)">
                                      <p:cBhvr>
                                        <p:cTn id="32" dur="500"/>
                                        <p:tgtEl>
                                          <p:spTgt spid="2570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57077"/>
                                        </p:tgtEl>
                                        <p:attrNameLst>
                                          <p:attrName>style.visibility</p:attrName>
                                        </p:attrNameLst>
                                      </p:cBhvr>
                                      <p:to>
                                        <p:strVal val="visible"/>
                                      </p:to>
                                    </p:set>
                                    <p:animEffect transition="in" filter="wipe(left)">
                                      <p:cBhvr>
                                        <p:cTn id="37" dur="500"/>
                                        <p:tgtEl>
                                          <p:spTgt spid="257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2" fill="hold" nodeType="clickEffect">
                                  <p:stCondLst>
                                    <p:cond delay="0"/>
                                  </p:stCondLst>
                                  <p:childTnLst>
                                    <p:set>
                                      <p:cBhvr>
                                        <p:cTn id="41" dur="1" fill="hold">
                                          <p:stCondLst>
                                            <p:cond delay="0"/>
                                          </p:stCondLst>
                                        </p:cTn>
                                        <p:tgtEl>
                                          <p:spTgt spid="257084"/>
                                        </p:tgtEl>
                                        <p:attrNameLst>
                                          <p:attrName>style.visibility</p:attrName>
                                        </p:attrNameLst>
                                      </p:cBhvr>
                                      <p:to>
                                        <p:strVal val="visible"/>
                                      </p:to>
                                    </p:set>
                                    <p:animEffect transition="in" filter="wipe(right)">
                                      <p:cBhvr>
                                        <p:cTn id="42" dur="500"/>
                                        <p:tgtEl>
                                          <p:spTgt spid="25708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57089"/>
                                        </p:tgtEl>
                                        <p:attrNameLst>
                                          <p:attrName>style.visibility</p:attrName>
                                        </p:attrNameLst>
                                      </p:cBhvr>
                                      <p:to>
                                        <p:strVal val="visible"/>
                                      </p:to>
                                    </p:set>
                                    <p:animEffect transition="in" filter="wipe(left)">
                                      <p:cBhvr>
                                        <p:cTn id="47" dur="500"/>
                                        <p:tgtEl>
                                          <p:spTgt spid="25708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257070"/>
                                        </p:tgtEl>
                                        <p:attrNameLst>
                                          <p:attrName>style.visibility</p:attrName>
                                        </p:attrNameLst>
                                      </p:cBhvr>
                                      <p:to>
                                        <p:strVal val="visible"/>
                                      </p:to>
                                    </p:set>
                                    <p:animEffect transition="in" filter="checkerboard(across)">
                                      <p:cBhvr>
                                        <p:cTn id="52" dur="500"/>
                                        <p:tgtEl>
                                          <p:spTgt spid="25707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57090"/>
                                        </p:tgtEl>
                                        <p:attrNameLst>
                                          <p:attrName>style.visibility</p:attrName>
                                        </p:attrNameLst>
                                      </p:cBhvr>
                                      <p:to>
                                        <p:strVal val="visible"/>
                                      </p:to>
                                    </p:set>
                                    <p:animEffect transition="in" filter="wipe(left)">
                                      <p:cBhvr>
                                        <p:cTn id="57" dur="500"/>
                                        <p:tgtEl>
                                          <p:spTgt spid="25709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nodeType="clickEffect">
                                  <p:stCondLst>
                                    <p:cond delay="0"/>
                                  </p:stCondLst>
                                  <p:childTnLst>
                                    <p:set>
                                      <p:cBhvr>
                                        <p:cTn id="61" dur="1" fill="hold">
                                          <p:stCondLst>
                                            <p:cond delay="0"/>
                                          </p:stCondLst>
                                        </p:cTn>
                                        <p:tgtEl>
                                          <p:spTgt spid="257096"/>
                                        </p:tgtEl>
                                        <p:attrNameLst>
                                          <p:attrName>style.visibility</p:attrName>
                                        </p:attrNameLst>
                                      </p:cBhvr>
                                      <p:to>
                                        <p:strVal val="visible"/>
                                      </p:to>
                                    </p:set>
                                    <p:animEffect transition="in" filter="wipe(right)">
                                      <p:cBhvr>
                                        <p:cTn id="62" dur="500"/>
                                        <p:tgtEl>
                                          <p:spTgt spid="257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トークンの識別</a:t>
            </a:r>
          </a:p>
        </p:txBody>
      </p:sp>
      <p:sp>
        <p:nvSpPr>
          <p:cNvPr id="37891" name="Rectangle 26"/>
          <p:cNvSpPr>
            <a:spLocks noChangeArrowheads="1"/>
          </p:cNvSpPr>
          <p:nvPr/>
        </p:nvSpPr>
        <p:spPr bwMode="auto">
          <a:xfrm>
            <a:off x="1219200" y="1524000"/>
            <a:ext cx="4114800"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a:t>
            </a:r>
            <a:r>
              <a:rPr lang="en-US" altLang="ja-JP" dirty="0" err="1"/>
              <a:t>ans</a:t>
            </a:r>
            <a:r>
              <a:rPr lang="en-US" altLang="ja-JP" dirty="0"/>
              <a:t>&gt;=123 )write (‘1’); </a:t>
            </a:r>
          </a:p>
        </p:txBody>
      </p:sp>
      <p:sp>
        <p:nvSpPr>
          <p:cNvPr id="233501" name="Text Box 29"/>
          <p:cNvSpPr txBox="1">
            <a:spLocks noChangeArrowheads="1"/>
          </p:cNvSpPr>
          <p:nvPr/>
        </p:nvSpPr>
        <p:spPr bwMode="auto">
          <a:xfrm>
            <a:off x="4953000" y="3124200"/>
            <a:ext cx="1951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(IF)</a:t>
            </a:r>
          </a:p>
        </p:txBody>
      </p:sp>
      <p:sp>
        <p:nvSpPr>
          <p:cNvPr id="233502" name="Text Box 30"/>
          <p:cNvSpPr txBox="1">
            <a:spLocks noChangeArrowheads="1"/>
          </p:cNvSpPr>
          <p:nvPr/>
        </p:nvSpPr>
        <p:spPr bwMode="auto">
          <a:xfrm>
            <a:off x="4953000" y="4038600"/>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233503" name="Text Box 31"/>
          <p:cNvSpPr txBox="1">
            <a:spLocks noChangeArrowheads="1"/>
          </p:cNvSpPr>
          <p:nvPr/>
        </p:nvSpPr>
        <p:spPr bwMode="auto">
          <a:xfrm>
            <a:off x="4953000" y="5181600"/>
            <a:ext cx="3895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(NAME, “ans”)</a:t>
            </a:r>
          </a:p>
        </p:txBody>
      </p:sp>
      <p:sp>
        <p:nvSpPr>
          <p:cNvPr id="233515" name="Text Box 43"/>
          <p:cNvSpPr txBox="1">
            <a:spLocks noChangeArrowheads="1"/>
          </p:cNvSpPr>
          <p:nvPr/>
        </p:nvSpPr>
        <p:spPr bwMode="auto">
          <a:xfrm>
            <a:off x="381000" y="2590800"/>
            <a:ext cx="56808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a:t>
            </a:r>
            <a:r>
              <a:rPr lang="en-US" altLang="ja-JP" dirty="0">
                <a:solidFill>
                  <a:srgbClr val="FFFF00"/>
                </a:solidFill>
              </a:rPr>
              <a:t>(</a:t>
            </a:r>
          </a:p>
        </p:txBody>
      </p:sp>
      <p:sp>
        <p:nvSpPr>
          <p:cNvPr id="233516" name="Text Box 44"/>
          <p:cNvSpPr txBox="1">
            <a:spLocks noChangeArrowheads="1"/>
          </p:cNvSpPr>
          <p:nvPr/>
        </p:nvSpPr>
        <p:spPr bwMode="auto">
          <a:xfrm>
            <a:off x="2057400" y="2667000"/>
            <a:ext cx="4386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英数字以外が来た⇒ </a:t>
            </a:r>
            <a:r>
              <a:rPr lang="en-US" altLang="ja-JP" sz="2400"/>
              <a:t>if </a:t>
            </a:r>
            <a:r>
              <a:rPr lang="ja-JP" altLang="en-US" sz="2400"/>
              <a:t>で区切る</a:t>
            </a:r>
          </a:p>
        </p:txBody>
      </p:sp>
      <p:sp>
        <p:nvSpPr>
          <p:cNvPr id="233517" name="Text Box 45"/>
          <p:cNvSpPr txBox="1">
            <a:spLocks noChangeArrowheads="1"/>
          </p:cNvSpPr>
          <p:nvPr/>
        </p:nvSpPr>
        <p:spPr bwMode="auto">
          <a:xfrm>
            <a:off x="685800" y="3560763"/>
            <a:ext cx="3159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233518" name="Text Box 46"/>
          <p:cNvSpPr txBox="1">
            <a:spLocks noChangeArrowheads="1"/>
          </p:cNvSpPr>
          <p:nvPr/>
        </p:nvSpPr>
        <p:spPr bwMode="auto">
          <a:xfrm>
            <a:off x="2057400" y="3657600"/>
            <a:ext cx="2549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 は単独でトークン</a:t>
            </a:r>
          </a:p>
        </p:txBody>
      </p:sp>
      <p:sp>
        <p:nvSpPr>
          <p:cNvPr id="233519" name="Text Box 47"/>
          <p:cNvSpPr txBox="1">
            <a:spLocks noChangeArrowheads="1"/>
          </p:cNvSpPr>
          <p:nvPr/>
        </p:nvSpPr>
        <p:spPr bwMode="auto">
          <a:xfrm>
            <a:off x="990600" y="4648200"/>
            <a:ext cx="960817"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ans</a:t>
            </a:r>
            <a:r>
              <a:rPr lang="en-US" altLang="ja-JP" dirty="0">
                <a:solidFill>
                  <a:srgbClr val="FFFF00"/>
                </a:solidFill>
              </a:rPr>
              <a:t>&gt;</a:t>
            </a:r>
          </a:p>
        </p:txBody>
      </p:sp>
      <p:sp>
        <p:nvSpPr>
          <p:cNvPr id="233520" name="Text Box 48"/>
          <p:cNvSpPr txBox="1">
            <a:spLocks noChangeArrowheads="1"/>
          </p:cNvSpPr>
          <p:nvPr/>
        </p:nvSpPr>
        <p:spPr bwMode="auto">
          <a:xfrm>
            <a:off x="1981200" y="4724400"/>
            <a:ext cx="4606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英数字以外が来た⇒ </a:t>
            </a:r>
            <a:r>
              <a:rPr lang="en-US" altLang="ja-JP" sz="2400"/>
              <a:t>ans </a:t>
            </a:r>
            <a:r>
              <a:rPr lang="ja-JP" altLang="en-US" sz="2400"/>
              <a:t>で区切る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3515"/>
                                        </p:tgtEl>
                                        <p:attrNameLst>
                                          <p:attrName>style.visibility</p:attrName>
                                        </p:attrNameLst>
                                      </p:cBhvr>
                                      <p:to>
                                        <p:strVal val="visible"/>
                                      </p:to>
                                    </p:set>
                                    <p:animEffect transition="in" filter="wipe(left)">
                                      <p:cBhvr>
                                        <p:cTn id="7" dur="500"/>
                                        <p:tgtEl>
                                          <p:spTgt spid="2335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3516"/>
                                        </p:tgtEl>
                                        <p:attrNameLst>
                                          <p:attrName>style.visibility</p:attrName>
                                        </p:attrNameLst>
                                      </p:cBhvr>
                                      <p:to>
                                        <p:strVal val="visible"/>
                                      </p:to>
                                    </p:set>
                                    <p:animEffect transition="in" filter="checkerboard(across)">
                                      <p:cBhvr>
                                        <p:cTn id="12" dur="500"/>
                                        <p:tgtEl>
                                          <p:spTgt spid="2335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3501"/>
                                        </p:tgtEl>
                                        <p:attrNameLst>
                                          <p:attrName>style.visibility</p:attrName>
                                        </p:attrNameLst>
                                      </p:cBhvr>
                                      <p:to>
                                        <p:strVal val="visible"/>
                                      </p:to>
                                    </p:set>
                                    <p:anim calcmode="lin" valueType="num">
                                      <p:cBhvr additive="base">
                                        <p:cTn id="17" dur="500" fill="hold"/>
                                        <p:tgtEl>
                                          <p:spTgt spid="233501"/>
                                        </p:tgtEl>
                                        <p:attrNameLst>
                                          <p:attrName>ppt_x</p:attrName>
                                        </p:attrNameLst>
                                      </p:cBhvr>
                                      <p:tavLst>
                                        <p:tav tm="0">
                                          <p:val>
                                            <p:strVal val="#ppt_x"/>
                                          </p:val>
                                        </p:tav>
                                        <p:tav tm="100000">
                                          <p:val>
                                            <p:strVal val="#ppt_x"/>
                                          </p:val>
                                        </p:tav>
                                      </p:tavLst>
                                    </p:anim>
                                    <p:anim calcmode="lin" valueType="num">
                                      <p:cBhvr additive="base">
                                        <p:cTn id="18" dur="500" fill="hold"/>
                                        <p:tgtEl>
                                          <p:spTgt spid="23350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33517"/>
                                        </p:tgtEl>
                                        <p:attrNameLst>
                                          <p:attrName>style.visibility</p:attrName>
                                        </p:attrNameLst>
                                      </p:cBhvr>
                                      <p:to>
                                        <p:strVal val="visible"/>
                                      </p:to>
                                    </p:set>
                                    <p:animEffect transition="in" filter="wipe(left)">
                                      <p:cBhvr>
                                        <p:cTn id="23" dur="500"/>
                                        <p:tgtEl>
                                          <p:spTgt spid="23351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33518"/>
                                        </p:tgtEl>
                                        <p:attrNameLst>
                                          <p:attrName>style.visibility</p:attrName>
                                        </p:attrNameLst>
                                      </p:cBhvr>
                                      <p:to>
                                        <p:strVal val="visible"/>
                                      </p:to>
                                    </p:set>
                                    <p:animEffect transition="in" filter="checkerboard(across)">
                                      <p:cBhvr>
                                        <p:cTn id="28" dur="500"/>
                                        <p:tgtEl>
                                          <p:spTgt spid="23351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3502"/>
                                        </p:tgtEl>
                                        <p:attrNameLst>
                                          <p:attrName>style.visibility</p:attrName>
                                        </p:attrNameLst>
                                      </p:cBhvr>
                                      <p:to>
                                        <p:strVal val="visible"/>
                                      </p:to>
                                    </p:set>
                                    <p:anim calcmode="lin" valueType="num">
                                      <p:cBhvr additive="base">
                                        <p:cTn id="33" dur="500" fill="hold"/>
                                        <p:tgtEl>
                                          <p:spTgt spid="233502"/>
                                        </p:tgtEl>
                                        <p:attrNameLst>
                                          <p:attrName>ppt_x</p:attrName>
                                        </p:attrNameLst>
                                      </p:cBhvr>
                                      <p:tavLst>
                                        <p:tav tm="0">
                                          <p:val>
                                            <p:strVal val="#ppt_x"/>
                                          </p:val>
                                        </p:tav>
                                        <p:tav tm="100000">
                                          <p:val>
                                            <p:strVal val="#ppt_x"/>
                                          </p:val>
                                        </p:tav>
                                      </p:tavLst>
                                    </p:anim>
                                    <p:anim calcmode="lin" valueType="num">
                                      <p:cBhvr additive="base">
                                        <p:cTn id="34" dur="500" fill="hold"/>
                                        <p:tgtEl>
                                          <p:spTgt spid="233502"/>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33519"/>
                                        </p:tgtEl>
                                        <p:attrNameLst>
                                          <p:attrName>style.visibility</p:attrName>
                                        </p:attrNameLst>
                                      </p:cBhvr>
                                      <p:to>
                                        <p:strVal val="visible"/>
                                      </p:to>
                                    </p:set>
                                    <p:animEffect transition="in" filter="wipe(left)">
                                      <p:cBhvr>
                                        <p:cTn id="39" dur="500"/>
                                        <p:tgtEl>
                                          <p:spTgt spid="23351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33520"/>
                                        </p:tgtEl>
                                        <p:attrNameLst>
                                          <p:attrName>style.visibility</p:attrName>
                                        </p:attrNameLst>
                                      </p:cBhvr>
                                      <p:to>
                                        <p:strVal val="visible"/>
                                      </p:to>
                                    </p:set>
                                    <p:animEffect transition="in" filter="checkerboard(across)">
                                      <p:cBhvr>
                                        <p:cTn id="44" dur="500"/>
                                        <p:tgtEl>
                                          <p:spTgt spid="23352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3503"/>
                                        </p:tgtEl>
                                        <p:attrNameLst>
                                          <p:attrName>style.visibility</p:attrName>
                                        </p:attrNameLst>
                                      </p:cBhvr>
                                      <p:to>
                                        <p:strVal val="visible"/>
                                      </p:to>
                                    </p:set>
                                    <p:anim calcmode="lin" valueType="num">
                                      <p:cBhvr additive="base">
                                        <p:cTn id="49" dur="500" fill="hold"/>
                                        <p:tgtEl>
                                          <p:spTgt spid="233503"/>
                                        </p:tgtEl>
                                        <p:attrNameLst>
                                          <p:attrName>ppt_x</p:attrName>
                                        </p:attrNameLst>
                                      </p:cBhvr>
                                      <p:tavLst>
                                        <p:tav tm="0">
                                          <p:val>
                                            <p:strVal val="#ppt_x"/>
                                          </p:val>
                                        </p:tav>
                                        <p:tav tm="100000">
                                          <p:val>
                                            <p:strVal val="#ppt_x"/>
                                          </p:val>
                                        </p:tav>
                                      </p:tavLst>
                                    </p:anim>
                                    <p:anim calcmode="lin" valueType="num">
                                      <p:cBhvr additive="base">
                                        <p:cTn id="50" dur="500" fill="hold"/>
                                        <p:tgtEl>
                                          <p:spTgt spid="2335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501" grpId="0" autoUpdateAnimBg="0"/>
      <p:bldP spid="233502" grpId="0" autoUpdateAnimBg="0"/>
      <p:bldP spid="233503" grpId="0" autoUpdateAnimBg="0"/>
      <p:bldP spid="233515" grpId="0" autoUpdateAnimBg="0"/>
      <p:bldP spid="233516" grpId="0" autoUpdateAnimBg="0"/>
      <p:bldP spid="233517" grpId="0" autoUpdateAnimBg="0"/>
      <p:bldP spid="233518" grpId="0" autoUpdateAnimBg="0"/>
      <p:bldP spid="233519" grpId="0" autoUpdateAnimBg="0"/>
      <p:bldP spid="233520"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トークンの識別</a:t>
            </a:r>
          </a:p>
        </p:txBody>
      </p:sp>
      <p:sp>
        <p:nvSpPr>
          <p:cNvPr id="198659" name="Text Box 3"/>
          <p:cNvSpPr txBox="1">
            <a:spLocks noChangeArrowheads="1"/>
          </p:cNvSpPr>
          <p:nvPr/>
        </p:nvSpPr>
        <p:spPr bwMode="auto">
          <a:xfrm>
            <a:off x="990600" y="22860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a:t>
            </a:r>
          </a:p>
        </p:txBody>
      </p:sp>
      <p:sp>
        <p:nvSpPr>
          <p:cNvPr id="198660" name="Text Box 4"/>
          <p:cNvSpPr txBox="1">
            <a:spLocks noChangeArrowheads="1"/>
          </p:cNvSpPr>
          <p:nvPr/>
        </p:nvSpPr>
        <p:spPr bwMode="auto">
          <a:xfrm>
            <a:off x="1066800"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f</a:t>
            </a:r>
          </a:p>
        </p:txBody>
      </p:sp>
      <p:sp>
        <p:nvSpPr>
          <p:cNvPr id="198661" name="Text Box 5"/>
          <p:cNvSpPr txBox="1">
            <a:spLocks noChangeArrowheads="1"/>
          </p:cNvSpPr>
          <p:nvPr/>
        </p:nvSpPr>
        <p:spPr bwMode="auto">
          <a:xfrm>
            <a:off x="1295400" y="2286000"/>
            <a:ext cx="31801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solidFill>
                  <a:srgbClr val="FFFF00"/>
                </a:solidFill>
              </a:rPr>
              <a:t>(</a:t>
            </a:r>
          </a:p>
        </p:txBody>
      </p:sp>
      <p:sp>
        <p:nvSpPr>
          <p:cNvPr id="198662" name="Text Box 6"/>
          <p:cNvSpPr txBox="1">
            <a:spLocks noChangeArrowheads="1"/>
          </p:cNvSpPr>
          <p:nvPr/>
        </p:nvSpPr>
        <p:spPr bwMode="auto">
          <a:xfrm>
            <a:off x="1447800" y="22860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sp>
        <p:nvSpPr>
          <p:cNvPr id="198663" name="Text Box 7"/>
          <p:cNvSpPr txBox="1">
            <a:spLocks noChangeArrowheads="1"/>
          </p:cNvSpPr>
          <p:nvPr/>
        </p:nvSpPr>
        <p:spPr bwMode="auto">
          <a:xfrm>
            <a:off x="16764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n</a:t>
            </a:r>
          </a:p>
        </p:txBody>
      </p:sp>
      <p:sp>
        <p:nvSpPr>
          <p:cNvPr id="198664" name="Text Box 8"/>
          <p:cNvSpPr txBox="1">
            <a:spLocks noChangeArrowheads="1"/>
          </p:cNvSpPr>
          <p:nvPr/>
        </p:nvSpPr>
        <p:spPr bwMode="auto">
          <a:xfrm>
            <a:off x="1905000" y="2286000"/>
            <a:ext cx="339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s</a:t>
            </a:r>
          </a:p>
        </p:txBody>
      </p:sp>
      <p:sp>
        <p:nvSpPr>
          <p:cNvPr id="198665" name="Text Box 9"/>
          <p:cNvSpPr txBox="1">
            <a:spLocks noChangeArrowheads="1"/>
          </p:cNvSpPr>
          <p:nvPr/>
        </p:nvSpPr>
        <p:spPr bwMode="auto">
          <a:xfrm>
            <a:off x="2133600" y="2286000"/>
            <a:ext cx="38417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solidFill>
                  <a:srgbClr val="FFFF00"/>
                </a:solidFill>
              </a:rPr>
              <a:t>&gt;</a:t>
            </a:r>
          </a:p>
        </p:txBody>
      </p:sp>
      <p:sp>
        <p:nvSpPr>
          <p:cNvPr id="198666" name="Text Box 10"/>
          <p:cNvSpPr txBox="1">
            <a:spLocks noChangeArrowheads="1"/>
          </p:cNvSpPr>
          <p:nvPr/>
        </p:nvSpPr>
        <p:spPr bwMode="auto">
          <a:xfrm>
            <a:off x="23622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67" name="Text Box 11"/>
          <p:cNvSpPr txBox="1">
            <a:spLocks noChangeArrowheads="1"/>
          </p:cNvSpPr>
          <p:nvPr/>
        </p:nvSpPr>
        <p:spPr bwMode="auto">
          <a:xfrm>
            <a:off x="25908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1</a:t>
            </a:r>
          </a:p>
        </p:txBody>
      </p:sp>
      <p:sp>
        <p:nvSpPr>
          <p:cNvPr id="198668" name="Text Box 12"/>
          <p:cNvSpPr txBox="1">
            <a:spLocks noChangeArrowheads="1"/>
          </p:cNvSpPr>
          <p:nvPr/>
        </p:nvSpPr>
        <p:spPr bwMode="auto">
          <a:xfrm>
            <a:off x="28194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2</a:t>
            </a:r>
          </a:p>
        </p:txBody>
      </p:sp>
      <p:sp>
        <p:nvSpPr>
          <p:cNvPr id="198669" name="Text Box 13"/>
          <p:cNvSpPr txBox="1">
            <a:spLocks noChangeArrowheads="1"/>
          </p:cNvSpPr>
          <p:nvPr/>
        </p:nvSpPr>
        <p:spPr bwMode="auto">
          <a:xfrm>
            <a:off x="3048000"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3</a:t>
            </a:r>
          </a:p>
        </p:txBody>
      </p:sp>
      <p:sp>
        <p:nvSpPr>
          <p:cNvPr id="198670" name="Text Box 14"/>
          <p:cNvSpPr txBox="1">
            <a:spLocks noChangeArrowheads="1"/>
          </p:cNvSpPr>
          <p:nvPr/>
        </p:nvSpPr>
        <p:spPr bwMode="auto">
          <a:xfrm>
            <a:off x="3276600" y="2286000"/>
            <a:ext cx="31801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solidFill>
                  <a:srgbClr val="FFFF00"/>
                </a:solidFill>
              </a:rPr>
              <a:t>)</a:t>
            </a:r>
          </a:p>
        </p:txBody>
      </p:sp>
      <p:sp>
        <p:nvSpPr>
          <p:cNvPr id="198671" name="Text Box 15"/>
          <p:cNvSpPr txBox="1">
            <a:spLocks noChangeArrowheads="1"/>
          </p:cNvSpPr>
          <p:nvPr/>
        </p:nvSpPr>
        <p:spPr bwMode="auto">
          <a:xfrm>
            <a:off x="3505200" y="2286000"/>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o</a:t>
            </a:r>
          </a:p>
        </p:txBody>
      </p:sp>
      <p:sp>
        <p:nvSpPr>
          <p:cNvPr id="198672" name="Text Box 16"/>
          <p:cNvSpPr txBox="1">
            <a:spLocks noChangeArrowheads="1"/>
          </p:cNvSpPr>
          <p:nvPr/>
        </p:nvSpPr>
        <p:spPr bwMode="auto">
          <a:xfrm>
            <a:off x="3698671" y="2286000"/>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u</a:t>
            </a:r>
          </a:p>
        </p:txBody>
      </p:sp>
      <p:sp>
        <p:nvSpPr>
          <p:cNvPr id="198673" name="Text Box 17"/>
          <p:cNvSpPr txBox="1">
            <a:spLocks noChangeArrowheads="1"/>
          </p:cNvSpPr>
          <p:nvPr/>
        </p:nvSpPr>
        <p:spPr bwMode="auto">
          <a:xfrm>
            <a:off x="3886200" y="2286000"/>
            <a:ext cx="21748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t</a:t>
            </a:r>
            <a:endParaRPr lang="en-US" altLang="ja-JP" dirty="0"/>
          </a:p>
        </p:txBody>
      </p:sp>
      <p:sp>
        <p:nvSpPr>
          <p:cNvPr id="198674" name="Text Box 18"/>
          <p:cNvSpPr txBox="1">
            <a:spLocks noChangeArrowheads="1"/>
          </p:cNvSpPr>
          <p:nvPr/>
        </p:nvSpPr>
        <p:spPr bwMode="auto">
          <a:xfrm>
            <a:off x="4038600" y="2286000"/>
            <a:ext cx="3810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p</a:t>
            </a:r>
          </a:p>
        </p:txBody>
      </p:sp>
      <p:sp>
        <p:nvSpPr>
          <p:cNvPr id="198675" name="Text Box 19"/>
          <p:cNvSpPr txBox="1">
            <a:spLocks noChangeArrowheads="1"/>
          </p:cNvSpPr>
          <p:nvPr/>
        </p:nvSpPr>
        <p:spPr bwMode="auto">
          <a:xfrm>
            <a:off x="4467225" y="2296903"/>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a:t>
            </a:r>
          </a:p>
        </p:txBody>
      </p:sp>
      <p:sp>
        <p:nvSpPr>
          <p:cNvPr id="198676" name="Text Box 20"/>
          <p:cNvSpPr txBox="1">
            <a:spLocks noChangeArrowheads="1"/>
          </p:cNvSpPr>
          <p:nvPr/>
        </p:nvSpPr>
        <p:spPr bwMode="auto">
          <a:xfrm>
            <a:off x="4650581" y="2286000"/>
            <a:ext cx="38417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solidFill>
                  <a:srgbClr val="FFFF00"/>
                </a:solidFill>
              </a:rPr>
              <a:t>(</a:t>
            </a:r>
          </a:p>
        </p:txBody>
      </p:sp>
      <p:sp>
        <p:nvSpPr>
          <p:cNvPr id="198677" name="Text Box 21"/>
          <p:cNvSpPr txBox="1">
            <a:spLocks noChangeArrowheads="1"/>
          </p:cNvSpPr>
          <p:nvPr/>
        </p:nvSpPr>
        <p:spPr bwMode="auto">
          <a:xfrm>
            <a:off x="48029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78" name="Text Box 22"/>
          <p:cNvSpPr txBox="1">
            <a:spLocks noChangeArrowheads="1"/>
          </p:cNvSpPr>
          <p:nvPr/>
        </p:nvSpPr>
        <p:spPr bwMode="auto">
          <a:xfrm>
            <a:off x="4955381" y="2286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1</a:t>
            </a:r>
          </a:p>
        </p:txBody>
      </p:sp>
      <p:sp>
        <p:nvSpPr>
          <p:cNvPr id="198679" name="Text Box 23"/>
          <p:cNvSpPr txBox="1">
            <a:spLocks noChangeArrowheads="1"/>
          </p:cNvSpPr>
          <p:nvPr/>
        </p:nvSpPr>
        <p:spPr bwMode="auto">
          <a:xfrm>
            <a:off x="51077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198680" name="Text Box 24"/>
          <p:cNvSpPr txBox="1">
            <a:spLocks noChangeArrowheads="1"/>
          </p:cNvSpPr>
          <p:nvPr/>
        </p:nvSpPr>
        <p:spPr bwMode="auto">
          <a:xfrm>
            <a:off x="5336381" y="22860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p>
        </p:txBody>
      </p:sp>
      <p:sp>
        <p:nvSpPr>
          <p:cNvPr id="198681" name="Text Box 25"/>
          <p:cNvSpPr txBox="1">
            <a:spLocks noChangeArrowheads="1"/>
          </p:cNvSpPr>
          <p:nvPr/>
        </p:nvSpPr>
        <p:spPr bwMode="auto">
          <a:xfrm>
            <a:off x="5564981" y="22860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t>
            </a:r>
          </a:p>
        </p:txBody>
      </p:sp>
      <p:sp>
        <p:nvSpPr>
          <p:cNvPr id="32794" name="Rectangle 26"/>
          <p:cNvSpPr>
            <a:spLocks noChangeArrowheads="1"/>
          </p:cNvSpPr>
          <p:nvPr/>
        </p:nvSpPr>
        <p:spPr bwMode="auto">
          <a:xfrm>
            <a:off x="1066800" y="1524000"/>
            <a:ext cx="4585494"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&gt;=123) output (‘1’); </a:t>
            </a:r>
          </a:p>
        </p:txBody>
      </p:sp>
      <p:sp>
        <p:nvSpPr>
          <p:cNvPr id="198710" name="Text Box 54"/>
          <p:cNvSpPr txBox="1">
            <a:spLocks noChangeArrowheads="1"/>
          </p:cNvSpPr>
          <p:nvPr/>
        </p:nvSpPr>
        <p:spPr bwMode="auto">
          <a:xfrm>
            <a:off x="129044" y="2883504"/>
            <a:ext cx="1951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(IF)</a:t>
            </a:r>
          </a:p>
        </p:txBody>
      </p:sp>
      <p:sp>
        <p:nvSpPr>
          <p:cNvPr id="198711" name="Text Box 55"/>
          <p:cNvSpPr txBox="1">
            <a:spLocks noChangeArrowheads="1"/>
          </p:cNvSpPr>
          <p:nvPr/>
        </p:nvSpPr>
        <p:spPr bwMode="auto">
          <a:xfrm>
            <a:off x="129044" y="3340704"/>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198712" name="Text Box 56"/>
          <p:cNvSpPr txBox="1">
            <a:spLocks noChangeArrowheads="1"/>
          </p:cNvSpPr>
          <p:nvPr/>
        </p:nvSpPr>
        <p:spPr bwMode="auto">
          <a:xfrm>
            <a:off x="129044" y="3797904"/>
            <a:ext cx="3895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(NAME, “</a:t>
            </a:r>
            <a:r>
              <a:rPr lang="en-US" altLang="ja-JP" dirty="0" err="1"/>
              <a:t>ans</a:t>
            </a:r>
            <a:r>
              <a:rPr lang="en-US" altLang="ja-JP" dirty="0"/>
              <a:t>”)</a:t>
            </a:r>
          </a:p>
        </p:txBody>
      </p:sp>
      <p:sp>
        <p:nvSpPr>
          <p:cNvPr id="198713" name="Text Box 57"/>
          <p:cNvSpPr txBox="1">
            <a:spLocks noChangeArrowheads="1"/>
          </p:cNvSpPr>
          <p:nvPr/>
        </p:nvSpPr>
        <p:spPr bwMode="auto">
          <a:xfrm>
            <a:off x="129044" y="4255104"/>
            <a:ext cx="3486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(GREATEQ)</a:t>
            </a:r>
          </a:p>
        </p:txBody>
      </p:sp>
      <p:sp>
        <p:nvSpPr>
          <p:cNvPr id="198714" name="Text Box 58"/>
          <p:cNvSpPr txBox="1">
            <a:spLocks noChangeArrowheads="1"/>
          </p:cNvSpPr>
          <p:nvPr/>
        </p:nvSpPr>
        <p:spPr bwMode="auto">
          <a:xfrm>
            <a:off x="129044" y="4712304"/>
            <a:ext cx="415098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(INTEGER, 123)</a:t>
            </a:r>
          </a:p>
        </p:txBody>
      </p:sp>
      <p:sp>
        <p:nvSpPr>
          <p:cNvPr id="198715" name="Text Box 59"/>
          <p:cNvSpPr txBox="1">
            <a:spLocks noChangeArrowheads="1"/>
          </p:cNvSpPr>
          <p:nvPr/>
        </p:nvSpPr>
        <p:spPr bwMode="auto">
          <a:xfrm>
            <a:off x="129044" y="5169504"/>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198716" name="Text Box 60"/>
          <p:cNvSpPr txBox="1">
            <a:spLocks noChangeArrowheads="1"/>
          </p:cNvSpPr>
          <p:nvPr/>
        </p:nvSpPr>
        <p:spPr bwMode="auto">
          <a:xfrm>
            <a:off x="4413250" y="2895600"/>
            <a:ext cx="31939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(OUTPUT)</a:t>
            </a:r>
          </a:p>
        </p:txBody>
      </p:sp>
      <p:sp>
        <p:nvSpPr>
          <p:cNvPr id="198717" name="Text Box 61"/>
          <p:cNvSpPr txBox="1">
            <a:spLocks noChangeArrowheads="1"/>
          </p:cNvSpPr>
          <p:nvPr/>
        </p:nvSpPr>
        <p:spPr bwMode="auto">
          <a:xfrm>
            <a:off x="4413250" y="3352800"/>
            <a:ext cx="317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(LPAREN)</a:t>
            </a:r>
          </a:p>
        </p:txBody>
      </p:sp>
      <p:sp>
        <p:nvSpPr>
          <p:cNvPr id="198718" name="Text Box 62"/>
          <p:cNvSpPr txBox="1">
            <a:spLocks noChangeArrowheads="1"/>
          </p:cNvSpPr>
          <p:nvPr/>
        </p:nvSpPr>
        <p:spPr bwMode="auto">
          <a:xfrm>
            <a:off x="4413250" y="3810000"/>
            <a:ext cx="47291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(CHARACTER, ‘1’)</a:t>
            </a:r>
          </a:p>
        </p:txBody>
      </p:sp>
      <p:sp>
        <p:nvSpPr>
          <p:cNvPr id="198719" name="Text Box 63"/>
          <p:cNvSpPr txBox="1">
            <a:spLocks noChangeArrowheads="1"/>
          </p:cNvSpPr>
          <p:nvPr/>
        </p:nvSpPr>
        <p:spPr bwMode="auto">
          <a:xfrm>
            <a:off x="4418013" y="4267200"/>
            <a:ext cx="3194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(RPAREN)</a:t>
            </a:r>
          </a:p>
        </p:txBody>
      </p:sp>
      <p:sp>
        <p:nvSpPr>
          <p:cNvPr id="198720" name="Text Box 64"/>
          <p:cNvSpPr txBox="1">
            <a:spLocks noChangeArrowheads="1"/>
          </p:cNvSpPr>
          <p:nvPr/>
        </p:nvSpPr>
        <p:spPr bwMode="auto">
          <a:xfrm>
            <a:off x="4418013" y="4724400"/>
            <a:ext cx="403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(SEMICOLON)</a:t>
            </a:r>
          </a:p>
        </p:txBody>
      </p:sp>
      <p:sp>
        <p:nvSpPr>
          <p:cNvPr id="40" name="Text Box 19"/>
          <p:cNvSpPr txBox="1">
            <a:spLocks noChangeArrowheads="1"/>
          </p:cNvSpPr>
          <p:nvPr/>
        </p:nvSpPr>
        <p:spPr bwMode="auto">
          <a:xfrm>
            <a:off x="4258881" y="2300287"/>
            <a:ext cx="3869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u</a:t>
            </a:r>
          </a:p>
        </p:txBody>
      </p:sp>
      <p:sp>
        <p:nvSpPr>
          <p:cNvPr id="41" name="Text Box 38"/>
          <p:cNvSpPr txBox="1">
            <a:spLocks noChangeArrowheads="1"/>
          </p:cNvSpPr>
          <p:nvPr/>
        </p:nvSpPr>
        <p:spPr bwMode="auto">
          <a:xfrm>
            <a:off x="4114800" y="5334000"/>
            <a:ext cx="3325247"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if </a:t>
            </a:r>
            <a:r>
              <a:rPr lang="ja-JP" altLang="en-US" sz="2400" dirty="0"/>
              <a:t>は </a:t>
            </a:r>
            <a:r>
              <a:rPr lang="en-US" altLang="ja-JP" sz="2400" dirty="0"/>
              <a:t>( </a:t>
            </a:r>
            <a:r>
              <a:rPr lang="ja-JP" altLang="en-US" sz="2400" dirty="0"/>
              <a:t>を先読みして判定</a:t>
            </a:r>
          </a:p>
        </p:txBody>
      </p:sp>
      <p:sp>
        <p:nvSpPr>
          <p:cNvPr id="42" name="Text Box 39"/>
          <p:cNvSpPr txBox="1">
            <a:spLocks noChangeArrowheads="1"/>
          </p:cNvSpPr>
          <p:nvPr/>
        </p:nvSpPr>
        <p:spPr bwMode="auto">
          <a:xfrm>
            <a:off x="4114800" y="5791200"/>
            <a:ext cx="3021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 </a:t>
            </a:r>
            <a:r>
              <a:rPr lang="ja-JP" altLang="en-US" sz="2400" dirty="0"/>
              <a:t>は </a:t>
            </a:r>
            <a:r>
              <a:rPr lang="en-US" altLang="ja-JP" sz="2400" dirty="0"/>
              <a:t>( </a:t>
            </a:r>
            <a:r>
              <a:rPr lang="ja-JP" altLang="en-US" sz="2400" dirty="0"/>
              <a:t>単独で判定可能</a:t>
            </a:r>
          </a:p>
        </p:txBody>
      </p:sp>
      <p:sp>
        <p:nvSpPr>
          <p:cNvPr id="43" name="Text Box 40"/>
          <p:cNvSpPr txBox="1">
            <a:spLocks noChangeArrowheads="1"/>
          </p:cNvSpPr>
          <p:nvPr/>
        </p:nvSpPr>
        <p:spPr bwMode="auto">
          <a:xfrm>
            <a:off x="4114800" y="6172200"/>
            <a:ext cx="3618596"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ans</a:t>
            </a:r>
            <a:r>
              <a:rPr lang="en-US" altLang="ja-JP" sz="2400" dirty="0"/>
              <a:t> </a:t>
            </a:r>
            <a:r>
              <a:rPr lang="ja-JP" altLang="en-US" sz="2400" dirty="0"/>
              <a:t>は </a:t>
            </a:r>
            <a:r>
              <a:rPr lang="en-US" altLang="ja-JP" sz="2400" dirty="0"/>
              <a:t>&gt; </a:t>
            </a:r>
            <a:r>
              <a:rPr lang="ja-JP" altLang="en-US" sz="2400" dirty="0"/>
              <a:t>を先読みして判定</a:t>
            </a:r>
          </a:p>
        </p:txBody>
      </p:sp>
    </p:spTree>
    <p:extLst>
      <p:ext uri="{BB962C8B-B14F-4D97-AF65-F5344CB8AC3E}">
        <p14:creationId xmlns:p14="http://schemas.microsoft.com/office/powerpoint/2010/main" val="1564093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8659"/>
                                        </p:tgtEl>
                                        <p:attrNameLst>
                                          <p:attrName>style.visibility</p:attrName>
                                        </p:attrNameLst>
                                      </p:cBhvr>
                                      <p:to>
                                        <p:strVal val="visible"/>
                                      </p:to>
                                    </p:set>
                                    <p:anim calcmode="lin" valueType="num">
                                      <p:cBhvr additive="base">
                                        <p:cTn id="7" dur="500" fill="hold"/>
                                        <p:tgtEl>
                                          <p:spTgt spid="198659"/>
                                        </p:tgtEl>
                                        <p:attrNameLst>
                                          <p:attrName>ppt_x</p:attrName>
                                        </p:attrNameLst>
                                      </p:cBhvr>
                                      <p:tavLst>
                                        <p:tav tm="0">
                                          <p:val>
                                            <p:strVal val="1+#ppt_w/2"/>
                                          </p:val>
                                        </p:tav>
                                        <p:tav tm="100000">
                                          <p:val>
                                            <p:strVal val="#ppt_x"/>
                                          </p:val>
                                        </p:tav>
                                      </p:tavLst>
                                    </p:anim>
                                    <p:anim calcmode="lin" valueType="num">
                                      <p:cBhvr additive="base">
                                        <p:cTn id="8" dur="500" fill="hold"/>
                                        <p:tgtEl>
                                          <p:spTgt spid="19865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98660"/>
                                        </p:tgtEl>
                                        <p:attrNameLst>
                                          <p:attrName>style.visibility</p:attrName>
                                        </p:attrNameLst>
                                      </p:cBhvr>
                                      <p:to>
                                        <p:strVal val="visible"/>
                                      </p:to>
                                    </p:set>
                                    <p:anim calcmode="lin" valueType="num">
                                      <p:cBhvr additive="base">
                                        <p:cTn id="12" dur="500" fill="hold"/>
                                        <p:tgtEl>
                                          <p:spTgt spid="198660"/>
                                        </p:tgtEl>
                                        <p:attrNameLst>
                                          <p:attrName>ppt_x</p:attrName>
                                        </p:attrNameLst>
                                      </p:cBhvr>
                                      <p:tavLst>
                                        <p:tav tm="0">
                                          <p:val>
                                            <p:strVal val="1+#ppt_w/2"/>
                                          </p:val>
                                        </p:tav>
                                        <p:tav tm="100000">
                                          <p:val>
                                            <p:strVal val="#ppt_x"/>
                                          </p:val>
                                        </p:tav>
                                      </p:tavLst>
                                    </p:anim>
                                    <p:anim calcmode="lin" valueType="num">
                                      <p:cBhvr additive="base">
                                        <p:cTn id="13" dur="500" fill="hold"/>
                                        <p:tgtEl>
                                          <p:spTgt spid="19866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98661"/>
                                        </p:tgtEl>
                                        <p:attrNameLst>
                                          <p:attrName>style.visibility</p:attrName>
                                        </p:attrNameLst>
                                      </p:cBhvr>
                                      <p:to>
                                        <p:strVal val="visible"/>
                                      </p:to>
                                    </p:set>
                                    <p:anim calcmode="lin" valueType="num">
                                      <p:cBhvr additive="base">
                                        <p:cTn id="18" dur="500" fill="hold"/>
                                        <p:tgtEl>
                                          <p:spTgt spid="198661"/>
                                        </p:tgtEl>
                                        <p:attrNameLst>
                                          <p:attrName>ppt_x</p:attrName>
                                        </p:attrNameLst>
                                      </p:cBhvr>
                                      <p:tavLst>
                                        <p:tav tm="0">
                                          <p:val>
                                            <p:strVal val="1+#ppt_w/2"/>
                                          </p:val>
                                        </p:tav>
                                        <p:tav tm="100000">
                                          <p:val>
                                            <p:strVal val="#ppt_x"/>
                                          </p:val>
                                        </p:tav>
                                      </p:tavLst>
                                    </p:anim>
                                    <p:anim calcmode="lin" valueType="num">
                                      <p:cBhvr additive="base">
                                        <p:cTn id="19" dur="500" fill="hold"/>
                                        <p:tgtEl>
                                          <p:spTgt spid="19866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98710"/>
                                        </p:tgtEl>
                                        <p:attrNameLst>
                                          <p:attrName>style.visibility</p:attrName>
                                        </p:attrNameLst>
                                      </p:cBhvr>
                                      <p:to>
                                        <p:strVal val="visible"/>
                                      </p:to>
                                    </p:set>
                                    <p:anim calcmode="lin" valueType="num">
                                      <p:cBhvr additive="base">
                                        <p:cTn id="24" dur="500" fill="hold"/>
                                        <p:tgtEl>
                                          <p:spTgt spid="198710"/>
                                        </p:tgtEl>
                                        <p:attrNameLst>
                                          <p:attrName>ppt_x</p:attrName>
                                        </p:attrNameLst>
                                      </p:cBhvr>
                                      <p:tavLst>
                                        <p:tav tm="0">
                                          <p:val>
                                            <p:strVal val="#ppt_x"/>
                                          </p:val>
                                        </p:tav>
                                        <p:tav tm="100000">
                                          <p:val>
                                            <p:strVal val="#ppt_x"/>
                                          </p:val>
                                        </p:tav>
                                      </p:tavLst>
                                    </p:anim>
                                    <p:anim calcmode="lin" valueType="num">
                                      <p:cBhvr additive="base">
                                        <p:cTn id="25" dur="500" fill="hold"/>
                                        <p:tgtEl>
                                          <p:spTgt spid="198710"/>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checkerboard(across)">
                                      <p:cBhvr>
                                        <p:cTn id="30" dur="500"/>
                                        <p:tgtEl>
                                          <p:spTgt spid="4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8711"/>
                                        </p:tgtEl>
                                        <p:attrNameLst>
                                          <p:attrName>style.visibility</p:attrName>
                                        </p:attrNameLst>
                                      </p:cBhvr>
                                      <p:to>
                                        <p:strVal val="visible"/>
                                      </p:to>
                                    </p:set>
                                    <p:anim calcmode="lin" valueType="num">
                                      <p:cBhvr additive="base">
                                        <p:cTn id="35" dur="500" fill="hold"/>
                                        <p:tgtEl>
                                          <p:spTgt spid="198711"/>
                                        </p:tgtEl>
                                        <p:attrNameLst>
                                          <p:attrName>ppt_x</p:attrName>
                                        </p:attrNameLst>
                                      </p:cBhvr>
                                      <p:tavLst>
                                        <p:tav tm="0">
                                          <p:val>
                                            <p:strVal val="#ppt_x"/>
                                          </p:val>
                                        </p:tav>
                                        <p:tav tm="100000">
                                          <p:val>
                                            <p:strVal val="#ppt_x"/>
                                          </p:val>
                                        </p:tav>
                                      </p:tavLst>
                                    </p:anim>
                                    <p:anim calcmode="lin" valueType="num">
                                      <p:cBhvr additive="base">
                                        <p:cTn id="36" dur="500" fill="hold"/>
                                        <p:tgtEl>
                                          <p:spTgt spid="1987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checkerboard(across)">
                                      <p:cBhvr>
                                        <p:cTn id="41" dur="500"/>
                                        <p:tgtEl>
                                          <p:spTgt spid="42"/>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198662"/>
                                        </p:tgtEl>
                                        <p:attrNameLst>
                                          <p:attrName>style.visibility</p:attrName>
                                        </p:attrNameLst>
                                      </p:cBhvr>
                                      <p:to>
                                        <p:strVal val="visible"/>
                                      </p:to>
                                    </p:set>
                                    <p:anim calcmode="lin" valueType="num">
                                      <p:cBhvr additive="base">
                                        <p:cTn id="46" dur="500" fill="hold"/>
                                        <p:tgtEl>
                                          <p:spTgt spid="198662"/>
                                        </p:tgtEl>
                                        <p:attrNameLst>
                                          <p:attrName>ppt_x</p:attrName>
                                        </p:attrNameLst>
                                      </p:cBhvr>
                                      <p:tavLst>
                                        <p:tav tm="0">
                                          <p:val>
                                            <p:strVal val="1+#ppt_w/2"/>
                                          </p:val>
                                        </p:tav>
                                        <p:tav tm="100000">
                                          <p:val>
                                            <p:strVal val="#ppt_x"/>
                                          </p:val>
                                        </p:tav>
                                      </p:tavLst>
                                    </p:anim>
                                    <p:anim calcmode="lin" valueType="num">
                                      <p:cBhvr additive="base">
                                        <p:cTn id="47" dur="500" fill="hold"/>
                                        <p:tgtEl>
                                          <p:spTgt spid="198662"/>
                                        </p:tgtEl>
                                        <p:attrNameLst>
                                          <p:attrName>ppt_y</p:attrName>
                                        </p:attrNameLst>
                                      </p:cBhvr>
                                      <p:tavLst>
                                        <p:tav tm="0">
                                          <p:val>
                                            <p:strVal val="#ppt_y"/>
                                          </p:val>
                                        </p:tav>
                                        <p:tav tm="100000">
                                          <p:val>
                                            <p:strVal val="#ppt_y"/>
                                          </p:val>
                                        </p:tav>
                                      </p:tavLst>
                                    </p:anim>
                                  </p:childTnLst>
                                </p:cTn>
                              </p:par>
                            </p:childTnLst>
                          </p:cTn>
                        </p:par>
                        <p:par>
                          <p:cTn id="48" fill="hold">
                            <p:stCondLst>
                              <p:cond delay="500"/>
                            </p:stCondLst>
                            <p:childTnLst>
                              <p:par>
                                <p:cTn id="49" presetID="2" presetClass="entr" presetSubtype="2" fill="hold" grpId="0" nodeType="afterEffect">
                                  <p:stCondLst>
                                    <p:cond delay="0"/>
                                  </p:stCondLst>
                                  <p:childTnLst>
                                    <p:set>
                                      <p:cBhvr>
                                        <p:cTn id="50" dur="1" fill="hold">
                                          <p:stCondLst>
                                            <p:cond delay="0"/>
                                          </p:stCondLst>
                                        </p:cTn>
                                        <p:tgtEl>
                                          <p:spTgt spid="198663"/>
                                        </p:tgtEl>
                                        <p:attrNameLst>
                                          <p:attrName>style.visibility</p:attrName>
                                        </p:attrNameLst>
                                      </p:cBhvr>
                                      <p:to>
                                        <p:strVal val="visible"/>
                                      </p:to>
                                    </p:set>
                                    <p:anim calcmode="lin" valueType="num">
                                      <p:cBhvr additive="base">
                                        <p:cTn id="51" dur="500" fill="hold"/>
                                        <p:tgtEl>
                                          <p:spTgt spid="198663"/>
                                        </p:tgtEl>
                                        <p:attrNameLst>
                                          <p:attrName>ppt_x</p:attrName>
                                        </p:attrNameLst>
                                      </p:cBhvr>
                                      <p:tavLst>
                                        <p:tav tm="0">
                                          <p:val>
                                            <p:strVal val="1+#ppt_w/2"/>
                                          </p:val>
                                        </p:tav>
                                        <p:tav tm="100000">
                                          <p:val>
                                            <p:strVal val="#ppt_x"/>
                                          </p:val>
                                        </p:tav>
                                      </p:tavLst>
                                    </p:anim>
                                    <p:anim calcmode="lin" valueType="num">
                                      <p:cBhvr additive="base">
                                        <p:cTn id="52" dur="500" fill="hold"/>
                                        <p:tgtEl>
                                          <p:spTgt spid="198663"/>
                                        </p:tgtEl>
                                        <p:attrNameLst>
                                          <p:attrName>ppt_y</p:attrName>
                                        </p:attrNameLst>
                                      </p:cBhvr>
                                      <p:tavLst>
                                        <p:tav tm="0">
                                          <p:val>
                                            <p:strVal val="#ppt_y"/>
                                          </p:val>
                                        </p:tav>
                                        <p:tav tm="100000">
                                          <p:val>
                                            <p:strVal val="#ppt_y"/>
                                          </p:val>
                                        </p:tav>
                                      </p:tavLst>
                                    </p:anim>
                                  </p:childTnLst>
                                </p:cTn>
                              </p:par>
                            </p:childTnLst>
                          </p:cTn>
                        </p:par>
                        <p:par>
                          <p:cTn id="53" fill="hold">
                            <p:stCondLst>
                              <p:cond delay="1000"/>
                            </p:stCondLst>
                            <p:childTnLst>
                              <p:par>
                                <p:cTn id="54" presetID="2" presetClass="entr" presetSubtype="2" fill="hold" grpId="0" nodeType="afterEffect">
                                  <p:stCondLst>
                                    <p:cond delay="0"/>
                                  </p:stCondLst>
                                  <p:childTnLst>
                                    <p:set>
                                      <p:cBhvr>
                                        <p:cTn id="55" dur="1" fill="hold">
                                          <p:stCondLst>
                                            <p:cond delay="0"/>
                                          </p:stCondLst>
                                        </p:cTn>
                                        <p:tgtEl>
                                          <p:spTgt spid="198664"/>
                                        </p:tgtEl>
                                        <p:attrNameLst>
                                          <p:attrName>style.visibility</p:attrName>
                                        </p:attrNameLst>
                                      </p:cBhvr>
                                      <p:to>
                                        <p:strVal val="visible"/>
                                      </p:to>
                                    </p:set>
                                    <p:anim calcmode="lin" valueType="num">
                                      <p:cBhvr additive="base">
                                        <p:cTn id="56" dur="500" fill="hold"/>
                                        <p:tgtEl>
                                          <p:spTgt spid="198664"/>
                                        </p:tgtEl>
                                        <p:attrNameLst>
                                          <p:attrName>ppt_x</p:attrName>
                                        </p:attrNameLst>
                                      </p:cBhvr>
                                      <p:tavLst>
                                        <p:tav tm="0">
                                          <p:val>
                                            <p:strVal val="1+#ppt_w/2"/>
                                          </p:val>
                                        </p:tav>
                                        <p:tav tm="100000">
                                          <p:val>
                                            <p:strVal val="#ppt_x"/>
                                          </p:val>
                                        </p:tav>
                                      </p:tavLst>
                                    </p:anim>
                                    <p:anim calcmode="lin" valueType="num">
                                      <p:cBhvr additive="base">
                                        <p:cTn id="57" dur="500" fill="hold"/>
                                        <p:tgtEl>
                                          <p:spTgt spid="198664"/>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198665"/>
                                        </p:tgtEl>
                                        <p:attrNameLst>
                                          <p:attrName>style.visibility</p:attrName>
                                        </p:attrNameLst>
                                      </p:cBhvr>
                                      <p:to>
                                        <p:strVal val="visible"/>
                                      </p:to>
                                    </p:set>
                                    <p:anim calcmode="lin" valueType="num">
                                      <p:cBhvr additive="base">
                                        <p:cTn id="62" dur="500" fill="hold"/>
                                        <p:tgtEl>
                                          <p:spTgt spid="198665"/>
                                        </p:tgtEl>
                                        <p:attrNameLst>
                                          <p:attrName>ppt_x</p:attrName>
                                        </p:attrNameLst>
                                      </p:cBhvr>
                                      <p:tavLst>
                                        <p:tav tm="0">
                                          <p:val>
                                            <p:strVal val="1+#ppt_w/2"/>
                                          </p:val>
                                        </p:tav>
                                        <p:tav tm="100000">
                                          <p:val>
                                            <p:strVal val="#ppt_x"/>
                                          </p:val>
                                        </p:tav>
                                      </p:tavLst>
                                    </p:anim>
                                    <p:anim calcmode="lin" valueType="num">
                                      <p:cBhvr additive="base">
                                        <p:cTn id="63" dur="500" fill="hold"/>
                                        <p:tgtEl>
                                          <p:spTgt spid="198665"/>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98712"/>
                                        </p:tgtEl>
                                        <p:attrNameLst>
                                          <p:attrName>style.visibility</p:attrName>
                                        </p:attrNameLst>
                                      </p:cBhvr>
                                      <p:to>
                                        <p:strVal val="visible"/>
                                      </p:to>
                                    </p:set>
                                    <p:anim calcmode="lin" valueType="num">
                                      <p:cBhvr additive="base">
                                        <p:cTn id="68" dur="500" fill="hold"/>
                                        <p:tgtEl>
                                          <p:spTgt spid="198712"/>
                                        </p:tgtEl>
                                        <p:attrNameLst>
                                          <p:attrName>ppt_x</p:attrName>
                                        </p:attrNameLst>
                                      </p:cBhvr>
                                      <p:tavLst>
                                        <p:tav tm="0">
                                          <p:val>
                                            <p:strVal val="#ppt_x"/>
                                          </p:val>
                                        </p:tav>
                                        <p:tav tm="100000">
                                          <p:val>
                                            <p:strVal val="#ppt_x"/>
                                          </p:val>
                                        </p:tav>
                                      </p:tavLst>
                                    </p:anim>
                                    <p:anim calcmode="lin" valueType="num">
                                      <p:cBhvr additive="base">
                                        <p:cTn id="69" dur="500" fill="hold"/>
                                        <p:tgtEl>
                                          <p:spTgt spid="198712"/>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 presetClass="entr" presetSubtype="10" fill="hold" grpId="0" nodeType="click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checkerboard(across)">
                                      <p:cBhvr>
                                        <p:cTn id="74" dur="500"/>
                                        <p:tgtEl>
                                          <p:spTgt spid="43"/>
                                        </p:tgtEl>
                                      </p:cBhvr>
                                    </p:animEffect>
                                  </p:childTnLst>
                                </p:cTn>
                              </p:par>
                            </p:childTnLst>
                          </p:cTn>
                        </p:par>
                        <p:par>
                          <p:cTn id="75" fill="hold">
                            <p:stCondLst>
                              <p:cond delay="500"/>
                            </p:stCondLst>
                            <p:childTnLst>
                              <p:par>
                                <p:cTn id="76" presetID="2" presetClass="entr" presetSubtype="2" fill="hold" grpId="0" nodeType="afterEffect">
                                  <p:stCondLst>
                                    <p:cond delay="0"/>
                                  </p:stCondLst>
                                  <p:childTnLst>
                                    <p:set>
                                      <p:cBhvr>
                                        <p:cTn id="77" dur="1" fill="hold">
                                          <p:stCondLst>
                                            <p:cond delay="0"/>
                                          </p:stCondLst>
                                        </p:cTn>
                                        <p:tgtEl>
                                          <p:spTgt spid="198666"/>
                                        </p:tgtEl>
                                        <p:attrNameLst>
                                          <p:attrName>style.visibility</p:attrName>
                                        </p:attrNameLst>
                                      </p:cBhvr>
                                      <p:to>
                                        <p:strVal val="visible"/>
                                      </p:to>
                                    </p:set>
                                    <p:anim calcmode="lin" valueType="num">
                                      <p:cBhvr additive="base">
                                        <p:cTn id="78" dur="500" fill="hold"/>
                                        <p:tgtEl>
                                          <p:spTgt spid="198666"/>
                                        </p:tgtEl>
                                        <p:attrNameLst>
                                          <p:attrName>ppt_x</p:attrName>
                                        </p:attrNameLst>
                                      </p:cBhvr>
                                      <p:tavLst>
                                        <p:tav tm="0">
                                          <p:val>
                                            <p:strVal val="1+#ppt_w/2"/>
                                          </p:val>
                                        </p:tav>
                                        <p:tav tm="100000">
                                          <p:val>
                                            <p:strVal val="#ppt_x"/>
                                          </p:val>
                                        </p:tav>
                                      </p:tavLst>
                                    </p:anim>
                                    <p:anim calcmode="lin" valueType="num">
                                      <p:cBhvr additive="base">
                                        <p:cTn id="79" dur="500" fill="hold"/>
                                        <p:tgtEl>
                                          <p:spTgt spid="198666"/>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98713"/>
                                        </p:tgtEl>
                                        <p:attrNameLst>
                                          <p:attrName>style.visibility</p:attrName>
                                        </p:attrNameLst>
                                      </p:cBhvr>
                                      <p:to>
                                        <p:strVal val="visible"/>
                                      </p:to>
                                    </p:set>
                                    <p:anim calcmode="lin" valueType="num">
                                      <p:cBhvr additive="base">
                                        <p:cTn id="84" dur="500" fill="hold"/>
                                        <p:tgtEl>
                                          <p:spTgt spid="198713"/>
                                        </p:tgtEl>
                                        <p:attrNameLst>
                                          <p:attrName>ppt_x</p:attrName>
                                        </p:attrNameLst>
                                      </p:cBhvr>
                                      <p:tavLst>
                                        <p:tav tm="0">
                                          <p:val>
                                            <p:strVal val="#ppt_x"/>
                                          </p:val>
                                        </p:tav>
                                        <p:tav tm="100000">
                                          <p:val>
                                            <p:strVal val="#ppt_x"/>
                                          </p:val>
                                        </p:tav>
                                      </p:tavLst>
                                    </p:anim>
                                    <p:anim calcmode="lin" valueType="num">
                                      <p:cBhvr additive="base">
                                        <p:cTn id="85" dur="500" fill="hold"/>
                                        <p:tgtEl>
                                          <p:spTgt spid="198713"/>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2" fill="hold" grpId="0" nodeType="clickEffect">
                                  <p:stCondLst>
                                    <p:cond delay="0"/>
                                  </p:stCondLst>
                                  <p:childTnLst>
                                    <p:set>
                                      <p:cBhvr>
                                        <p:cTn id="89" dur="1" fill="hold">
                                          <p:stCondLst>
                                            <p:cond delay="0"/>
                                          </p:stCondLst>
                                        </p:cTn>
                                        <p:tgtEl>
                                          <p:spTgt spid="198667"/>
                                        </p:tgtEl>
                                        <p:attrNameLst>
                                          <p:attrName>style.visibility</p:attrName>
                                        </p:attrNameLst>
                                      </p:cBhvr>
                                      <p:to>
                                        <p:strVal val="visible"/>
                                      </p:to>
                                    </p:set>
                                    <p:anim calcmode="lin" valueType="num">
                                      <p:cBhvr additive="base">
                                        <p:cTn id="90" dur="500" fill="hold"/>
                                        <p:tgtEl>
                                          <p:spTgt spid="198667"/>
                                        </p:tgtEl>
                                        <p:attrNameLst>
                                          <p:attrName>ppt_x</p:attrName>
                                        </p:attrNameLst>
                                      </p:cBhvr>
                                      <p:tavLst>
                                        <p:tav tm="0">
                                          <p:val>
                                            <p:strVal val="1+#ppt_w/2"/>
                                          </p:val>
                                        </p:tav>
                                        <p:tav tm="100000">
                                          <p:val>
                                            <p:strVal val="#ppt_x"/>
                                          </p:val>
                                        </p:tav>
                                      </p:tavLst>
                                    </p:anim>
                                    <p:anim calcmode="lin" valueType="num">
                                      <p:cBhvr additive="base">
                                        <p:cTn id="91" dur="500" fill="hold"/>
                                        <p:tgtEl>
                                          <p:spTgt spid="198667"/>
                                        </p:tgtEl>
                                        <p:attrNameLst>
                                          <p:attrName>ppt_y</p:attrName>
                                        </p:attrNameLst>
                                      </p:cBhvr>
                                      <p:tavLst>
                                        <p:tav tm="0">
                                          <p:val>
                                            <p:strVal val="#ppt_y"/>
                                          </p:val>
                                        </p:tav>
                                        <p:tav tm="100000">
                                          <p:val>
                                            <p:strVal val="#ppt_y"/>
                                          </p:val>
                                        </p:tav>
                                      </p:tavLst>
                                    </p:anim>
                                  </p:childTnLst>
                                </p:cTn>
                              </p:par>
                            </p:childTnLst>
                          </p:cTn>
                        </p:par>
                        <p:par>
                          <p:cTn id="92" fill="hold">
                            <p:stCondLst>
                              <p:cond delay="500"/>
                            </p:stCondLst>
                            <p:childTnLst>
                              <p:par>
                                <p:cTn id="93" presetID="2" presetClass="entr" presetSubtype="2" fill="hold" grpId="0" nodeType="afterEffect">
                                  <p:stCondLst>
                                    <p:cond delay="0"/>
                                  </p:stCondLst>
                                  <p:childTnLst>
                                    <p:set>
                                      <p:cBhvr>
                                        <p:cTn id="94" dur="1" fill="hold">
                                          <p:stCondLst>
                                            <p:cond delay="0"/>
                                          </p:stCondLst>
                                        </p:cTn>
                                        <p:tgtEl>
                                          <p:spTgt spid="198668"/>
                                        </p:tgtEl>
                                        <p:attrNameLst>
                                          <p:attrName>style.visibility</p:attrName>
                                        </p:attrNameLst>
                                      </p:cBhvr>
                                      <p:to>
                                        <p:strVal val="visible"/>
                                      </p:to>
                                    </p:set>
                                    <p:anim calcmode="lin" valueType="num">
                                      <p:cBhvr additive="base">
                                        <p:cTn id="95" dur="500" fill="hold"/>
                                        <p:tgtEl>
                                          <p:spTgt spid="198668"/>
                                        </p:tgtEl>
                                        <p:attrNameLst>
                                          <p:attrName>ppt_x</p:attrName>
                                        </p:attrNameLst>
                                      </p:cBhvr>
                                      <p:tavLst>
                                        <p:tav tm="0">
                                          <p:val>
                                            <p:strVal val="1+#ppt_w/2"/>
                                          </p:val>
                                        </p:tav>
                                        <p:tav tm="100000">
                                          <p:val>
                                            <p:strVal val="#ppt_x"/>
                                          </p:val>
                                        </p:tav>
                                      </p:tavLst>
                                    </p:anim>
                                    <p:anim calcmode="lin" valueType="num">
                                      <p:cBhvr additive="base">
                                        <p:cTn id="96" dur="500" fill="hold"/>
                                        <p:tgtEl>
                                          <p:spTgt spid="198668"/>
                                        </p:tgtEl>
                                        <p:attrNameLst>
                                          <p:attrName>ppt_y</p:attrName>
                                        </p:attrNameLst>
                                      </p:cBhvr>
                                      <p:tavLst>
                                        <p:tav tm="0">
                                          <p:val>
                                            <p:strVal val="#ppt_y"/>
                                          </p:val>
                                        </p:tav>
                                        <p:tav tm="100000">
                                          <p:val>
                                            <p:strVal val="#ppt_y"/>
                                          </p:val>
                                        </p:tav>
                                      </p:tavLst>
                                    </p:anim>
                                  </p:childTnLst>
                                </p:cTn>
                              </p:par>
                            </p:childTnLst>
                          </p:cTn>
                        </p:par>
                        <p:par>
                          <p:cTn id="97" fill="hold">
                            <p:stCondLst>
                              <p:cond delay="1000"/>
                            </p:stCondLst>
                            <p:childTnLst>
                              <p:par>
                                <p:cTn id="98" presetID="2" presetClass="entr" presetSubtype="2" fill="hold" grpId="0" nodeType="afterEffect">
                                  <p:stCondLst>
                                    <p:cond delay="0"/>
                                  </p:stCondLst>
                                  <p:childTnLst>
                                    <p:set>
                                      <p:cBhvr>
                                        <p:cTn id="99" dur="1" fill="hold">
                                          <p:stCondLst>
                                            <p:cond delay="0"/>
                                          </p:stCondLst>
                                        </p:cTn>
                                        <p:tgtEl>
                                          <p:spTgt spid="198669"/>
                                        </p:tgtEl>
                                        <p:attrNameLst>
                                          <p:attrName>style.visibility</p:attrName>
                                        </p:attrNameLst>
                                      </p:cBhvr>
                                      <p:to>
                                        <p:strVal val="visible"/>
                                      </p:to>
                                    </p:set>
                                    <p:anim calcmode="lin" valueType="num">
                                      <p:cBhvr additive="base">
                                        <p:cTn id="100" dur="500" fill="hold"/>
                                        <p:tgtEl>
                                          <p:spTgt spid="198669"/>
                                        </p:tgtEl>
                                        <p:attrNameLst>
                                          <p:attrName>ppt_x</p:attrName>
                                        </p:attrNameLst>
                                      </p:cBhvr>
                                      <p:tavLst>
                                        <p:tav tm="0">
                                          <p:val>
                                            <p:strVal val="1+#ppt_w/2"/>
                                          </p:val>
                                        </p:tav>
                                        <p:tav tm="100000">
                                          <p:val>
                                            <p:strVal val="#ppt_x"/>
                                          </p:val>
                                        </p:tav>
                                      </p:tavLst>
                                    </p:anim>
                                    <p:anim calcmode="lin" valueType="num">
                                      <p:cBhvr additive="base">
                                        <p:cTn id="101" dur="500" fill="hold"/>
                                        <p:tgtEl>
                                          <p:spTgt spid="198669"/>
                                        </p:tgtEl>
                                        <p:attrNameLst>
                                          <p:attrName>ppt_y</p:attrName>
                                        </p:attrNameLst>
                                      </p:cBhvr>
                                      <p:tavLst>
                                        <p:tav tm="0">
                                          <p:val>
                                            <p:strVal val="#ppt_y"/>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2" fill="hold" grpId="0" nodeType="clickEffect">
                                  <p:stCondLst>
                                    <p:cond delay="0"/>
                                  </p:stCondLst>
                                  <p:childTnLst>
                                    <p:set>
                                      <p:cBhvr>
                                        <p:cTn id="105" dur="1" fill="hold">
                                          <p:stCondLst>
                                            <p:cond delay="0"/>
                                          </p:stCondLst>
                                        </p:cTn>
                                        <p:tgtEl>
                                          <p:spTgt spid="198670"/>
                                        </p:tgtEl>
                                        <p:attrNameLst>
                                          <p:attrName>style.visibility</p:attrName>
                                        </p:attrNameLst>
                                      </p:cBhvr>
                                      <p:to>
                                        <p:strVal val="visible"/>
                                      </p:to>
                                    </p:set>
                                    <p:anim calcmode="lin" valueType="num">
                                      <p:cBhvr additive="base">
                                        <p:cTn id="106" dur="500" fill="hold"/>
                                        <p:tgtEl>
                                          <p:spTgt spid="198670"/>
                                        </p:tgtEl>
                                        <p:attrNameLst>
                                          <p:attrName>ppt_x</p:attrName>
                                        </p:attrNameLst>
                                      </p:cBhvr>
                                      <p:tavLst>
                                        <p:tav tm="0">
                                          <p:val>
                                            <p:strVal val="1+#ppt_w/2"/>
                                          </p:val>
                                        </p:tav>
                                        <p:tav tm="100000">
                                          <p:val>
                                            <p:strVal val="#ppt_x"/>
                                          </p:val>
                                        </p:tav>
                                      </p:tavLst>
                                    </p:anim>
                                    <p:anim calcmode="lin" valueType="num">
                                      <p:cBhvr additive="base">
                                        <p:cTn id="107" dur="500" fill="hold"/>
                                        <p:tgtEl>
                                          <p:spTgt spid="198670"/>
                                        </p:tgtEl>
                                        <p:attrNameLst>
                                          <p:attrName>ppt_y</p:attrName>
                                        </p:attrNameLst>
                                      </p:cBhvr>
                                      <p:tavLst>
                                        <p:tav tm="0">
                                          <p:val>
                                            <p:strVal val="#ppt_y"/>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198714"/>
                                        </p:tgtEl>
                                        <p:attrNameLst>
                                          <p:attrName>style.visibility</p:attrName>
                                        </p:attrNameLst>
                                      </p:cBhvr>
                                      <p:to>
                                        <p:strVal val="visible"/>
                                      </p:to>
                                    </p:set>
                                    <p:anim calcmode="lin" valueType="num">
                                      <p:cBhvr additive="base">
                                        <p:cTn id="112" dur="500" fill="hold"/>
                                        <p:tgtEl>
                                          <p:spTgt spid="198714"/>
                                        </p:tgtEl>
                                        <p:attrNameLst>
                                          <p:attrName>ppt_x</p:attrName>
                                        </p:attrNameLst>
                                      </p:cBhvr>
                                      <p:tavLst>
                                        <p:tav tm="0">
                                          <p:val>
                                            <p:strVal val="#ppt_x"/>
                                          </p:val>
                                        </p:tav>
                                        <p:tav tm="100000">
                                          <p:val>
                                            <p:strVal val="#ppt_x"/>
                                          </p:val>
                                        </p:tav>
                                      </p:tavLst>
                                    </p:anim>
                                    <p:anim calcmode="lin" valueType="num">
                                      <p:cBhvr additive="base">
                                        <p:cTn id="113" dur="500" fill="hold"/>
                                        <p:tgtEl>
                                          <p:spTgt spid="198714"/>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4" fill="hold" grpId="0" nodeType="clickEffect">
                                  <p:stCondLst>
                                    <p:cond delay="0"/>
                                  </p:stCondLst>
                                  <p:childTnLst>
                                    <p:set>
                                      <p:cBhvr>
                                        <p:cTn id="117" dur="1" fill="hold">
                                          <p:stCondLst>
                                            <p:cond delay="0"/>
                                          </p:stCondLst>
                                        </p:cTn>
                                        <p:tgtEl>
                                          <p:spTgt spid="198715"/>
                                        </p:tgtEl>
                                        <p:attrNameLst>
                                          <p:attrName>style.visibility</p:attrName>
                                        </p:attrNameLst>
                                      </p:cBhvr>
                                      <p:to>
                                        <p:strVal val="visible"/>
                                      </p:to>
                                    </p:set>
                                    <p:anim calcmode="lin" valueType="num">
                                      <p:cBhvr additive="base">
                                        <p:cTn id="118" dur="500" fill="hold"/>
                                        <p:tgtEl>
                                          <p:spTgt spid="198715"/>
                                        </p:tgtEl>
                                        <p:attrNameLst>
                                          <p:attrName>ppt_x</p:attrName>
                                        </p:attrNameLst>
                                      </p:cBhvr>
                                      <p:tavLst>
                                        <p:tav tm="0">
                                          <p:val>
                                            <p:strVal val="#ppt_x"/>
                                          </p:val>
                                        </p:tav>
                                        <p:tav tm="100000">
                                          <p:val>
                                            <p:strVal val="#ppt_x"/>
                                          </p:val>
                                        </p:tav>
                                      </p:tavLst>
                                    </p:anim>
                                    <p:anim calcmode="lin" valueType="num">
                                      <p:cBhvr additive="base">
                                        <p:cTn id="119" dur="500" fill="hold"/>
                                        <p:tgtEl>
                                          <p:spTgt spid="198715"/>
                                        </p:tgtEl>
                                        <p:attrNameLst>
                                          <p:attrName>ppt_y</p:attrName>
                                        </p:attrNameLst>
                                      </p:cBhvr>
                                      <p:tavLst>
                                        <p:tav tm="0">
                                          <p:val>
                                            <p:strVal val="1+#ppt_h/2"/>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2" fill="hold" grpId="0" nodeType="clickEffect">
                                  <p:stCondLst>
                                    <p:cond delay="0"/>
                                  </p:stCondLst>
                                  <p:childTnLst>
                                    <p:set>
                                      <p:cBhvr>
                                        <p:cTn id="123" dur="1" fill="hold">
                                          <p:stCondLst>
                                            <p:cond delay="0"/>
                                          </p:stCondLst>
                                        </p:cTn>
                                        <p:tgtEl>
                                          <p:spTgt spid="198671"/>
                                        </p:tgtEl>
                                        <p:attrNameLst>
                                          <p:attrName>style.visibility</p:attrName>
                                        </p:attrNameLst>
                                      </p:cBhvr>
                                      <p:to>
                                        <p:strVal val="visible"/>
                                      </p:to>
                                    </p:set>
                                    <p:anim calcmode="lin" valueType="num">
                                      <p:cBhvr additive="base">
                                        <p:cTn id="124" dur="500" fill="hold"/>
                                        <p:tgtEl>
                                          <p:spTgt spid="198671"/>
                                        </p:tgtEl>
                                        <p:attrNameLst>
                                          <p:attrName>ppt_x</p:attrName>
                                        </p:attrNameLst>
                                      </p:cBhvr>
                                      <p:tavLst>
                                        <p:tav tm="0">
                                          <p:val>
                                            <p:strVal val="1+#ppt_w/2"/>
                                          </p:val>
                                        </p:tav>
                                        <p:tav tm="100000">
                                          <p:val>
                                            <p:strVal val="#ppt_x"/>
                                          </p:val>
                                        </p:tav>
                                      </p:tavLst>
                                    </p:anim>
                                    <p:anim calcmode="lin" valueType="num">
                                      <p:cBhvr additive="base">
                                        <p:cTn id="125" dur="500" fill="hold"/>
                                        <p:tgtEl>
                                          <p:spTgt spid="198671"/>
                                        </p:tgtEl>
                                        <p:attrNameLst>
                                          <p:attrName>ppt_y</p:attrName>
                                        </p:attrNameLst>
                                      </p:cBhvr>
                                      <p:tavLst>
                                        <p:tav tm="0">
                                          <p:val>
                                            <p:strVal val="#ppt_y"/>
                                          </p:val>
                                        </p:tav>
                                        <p:tav tm="100000">
                                          <p:val>
                                            <p:strVal val="#ppt_y"/>
                                          </p:val>
                                        </p:tav>
                                      </p:tavLst>
                                    </p:anim>
                                  </p:childTnLst>
                                </p:cTn>
                              </p:par>
                            </p:childTnLst>
                          </p:cTn>
                        </p:par>
                        <p:par>
                          <p:cTn id="126" fill="hold">
                            <p:stCondLst>
                              <p:cond delay="500"/>
                            </p:stCondLst>
                            <p:childTnLst>
                              <p:par>
                                <p:cTn id="127" presetID="2" presetClass="entr" presetSubtype="2" fill="hold" grpId="0" nodeType="afterEffect">
                                  <p:stCondLst>
                                    <p:cond delay="0"/>
                                  </p:stCondLst>
                                  <p:childTnLst>
                                    <p:set>
                                      <p:cBhvr>
                                        <p:cTn id="128" dur="1" fill="hold">
                                          <p:stCondLst>
                                            <p:cond delay="0"/>
                                          </p:stCondLst>
                                        </p:cTn>
                                        <p:tgtEl>
                                          <p:spTgt spid="198672"/>
                                        </p:tgtEl>
                                        <p:attrNameLst>
                                          <p:attrName>style.visibility</p:attrName>
                                        </p:attrNameLst>
                                      </p:cBhvr>
                                      <p:to>
                                        <p:strVal val="visible"/>
                                      </p:to>
                                    </p:set>
                                    <p:anim calcmode="lin" valueType="num">
                                      <p:cBhvr additive="base">
                                        <p:cTn id="129" dur="500" fill="hold"/>
                                        <p:tgtEl>
                                          <p:spTgt spid="198672"/>
                                        </p:tgtEl>
                                        <p:attrNameLst>
                                          <p:attrName>ppt_x</p:attrName>
                                        </p:attrNameLst>
                                      </p:cBhvr>
                                      <p:tavLst>
                                        <p:tav tm="0">
                                          <p:val>
                                            <p:strVal val="1+#ppt_w/2"/>
                                          </p:val>
                                        </p:tav>
                                        <p:tav tm="100000">
                                          <p:val>
                                            <p:strVal val="#ppt_x"/>
                                          </p:val>
                                        </p:tav>
                                      </p:tavLst>
                                    </p:anim>
                                    <p:anim calcmode="lin" valueType="num">
                                      <p:cBhvr additive="base">
                                        <p:cTn id="130" dur="500" fill="hold"/>
                                        <p:tgtEl>
                                          <p:spTgt spid="198672"/>
                                        </p:tgtEl>
                                        <p:attrNameLst>
                                          <p:attrName>ppt_y</p:attrName>
                                        </p:attrNameLst>
                                      </p:cBhvr>
                                      <p:tavLst>
                                        <p:tav tm="0">
                                          <p:val>
                                            <p:strVal val="#ppt_y"/>
                                          </p:val>
                                        </p:tav>
                                        <p:tav tm="100000">
                                          <p:val>
                                            <p:strVal val="#ppt_y"/>
                                          </p:val>
                                        </p:tav>
                                      </p:tavLst>
                                    </p:anim>
                                  </p:childTnLst>
                                </p:cTn>
                              </p:par>
                            </p:childTnLst>
                          </p:cTn>
                        </p:par>
                        <p:par>
                          <p:cTn id="131" fill="hold">
                            <p:stCondLst>
                              <p:cond delay="1000"/>
                            </p:stCondLst>
                            <p:childTnLst>
                              <p:par>
                                <p:cTn id="132" presetID="2" presetClass="entr" presetSubtype="2" fill="hold" grpId="0" nodeType="afterEffect">
                                  <p:stCondLst>
                                    <p:cond delay="0"/>
                                  </p:stCondLst>
                                  <p:childTnLst>
                                    <p:set>
                                      <p:cBhvr>
                                        <p:cTn id="133" dur="1" fill="hold">
                                          <p:stCondLst>
                                            <p:cond delay="0"/>
                                          </p:stCondLst>
                                        </p:cTn>
                                        <p:tgtEl>
                                          <p:spTgt spid="198673"/>
                                        </p:tgtEl>
                                        <p:attrNameLst>
                                          <p:attrName>style.visibility</p:attrName>
                                        </p:attrNameLst>
                                      </p:cBhvr>
                                      <p:to>
                                        <p:strVal val="visible"/>
                                      </p:to>
                                    </p:set>
                                    <p:anim calcmode="lin" valueType="num">
                                      <p:cBhvr additive="base">
                                        <p:cTn id="134" dur="500" fill="hold"/>
                                        <p:tgtEl>
                                          <p:spTgt spid="198673"/>
                                        </p:tgtEl>
                                        <p:attrNameLst>
                                          <p:attrName>ppt_x</p:attrName>
                                        </p:attrNameLst>
                                      </p:cBhvr>
                                      <p:tavLst>
                                        <p:tav tm="0">
                                          <p:val>
                                            <p:strVal val="1+#ppt_w/2"/>
                                          </p:val>
                                        </p:tav>
                                        <p:tav tm="100000">
                                          <p:val>
                                            <p:strVal val="#ppt_x"/>
                                          </p:val>
                                        </p:tav>
                                      </p:tavLst>
                                    </p:anim>
                                    <p:anim calcmode="lin" valueType="num">
                                      <p:cBhvr additive="base">
                                        <p:cTn id="135" dur="500" fill="hold"/>
                                        <p:tgtEl>
                                          <p:spTgt spid="198673"/>
                                        </p:tgtEl>
                                        <p:attrNameLst>
                                          <p:attrName>ppt_y</p:attrName>
                                        </p:attrNameLst>
                                      </p:cBhvr>
                                      <p:tavLst>
                                        <p:tav tm="0">
                                          <p:val>
                                            <p:strVal val="#ppt_y"/>
                                          </p:val>
                                        </p:tav>
                                        <p:tav tm="100000">
                                          <p:val>
                                            <p:strVal val="#ppt_y"/>
                                          </p:val>
                                        </p:tav>
                                      </p:tavLst>
                                    </p:anim>
                                  </p:childTnLst>
                                </p:cTn>
                              </p:par>
                            </p:childTnLst>
                          </p:cTn>
                        </p:par>
                        <p:par>
                          <p:cTn id="136" fill="hold">
                            <p:stCondLst>
                              <p:cond delay="1500"/>
                            </p:stCondLst>
                            <p:childTnLst>
                              <p:par>
                                <p:cTn id="137" presetID="2" presetClass="entr" presetSubtype="2" fill="hold" grpId="0" nodeType="afterEffect">
                                  <p:stCondLst>
                                    <p:cond delay="0"/>
                                  </p:stCondLst>
                                  <p:childTnLst>
                                    <p:set>
                                      <p:cBhvr>
                                        <p:cTn id="138" dur="1" fill="hold">
                                          <p:stCondLst>
                                            <p:cond delay="0"/>
                                          </p:stCondLst>
                                        </p:cTn>
                                        <p:tgtEl>
                                          <p:spTgt spid="198674"/>
                                        </p:tgtEl>
                                        <p:attrNameLst>
                                          <p:attrName>style.visibility</p:attrName>
                                        </p:attrNameLst>
                                      </p:cBhvr>
                                      <p:to>
                                        <p:strVal val="visible"/>
                                      </p:to>
                                    </p:set>
                                    <p:anim calcmode="lin" valueType="num">
                                      <p:cBhvr additive="base">
                                        <p:cTn id="139" dur="500" fill="hold"/>
                                        <p:tgtEl>
                                          <p:spTgt spid="198674"/>
                                        </p:tgtEl>
                                        <p:attrNameLst>
                                          <p:attrName>ppt_x</p:attrName>
                                        </p:attrNameLst>
                                      </p:cBhvr>
                                      <p:tavLst>
                                        <p:tav tm="0">
                                          <p:val>
                                            <p:strVal val="1+#ppt_w/2"/>
                                          </p:val>
                                        </p:tav>
                                        <p:tav tm="100000">
                                          <p:val>
                                            <p:strVal val="#ppt_x"/>
                                          </p:val>
                                        </p:tav>
                                      </p:tavLst>
                                    </p:anim>
                                    <p:anim calcmode="lin" valueType="num">
                                      <p:cBhvr additive="base">
                                        <p:cTn id="140" dur="500" fill="hold"/>
                                        <p:tgtEl>
                                          <p:spTgt spid="198674"/>
                                        </p:tgtEl>
                                        <p:attrNameLst>
                                          <p:attrName>ppt_y</p:attrName>
                                        </p:attrNameLst>
                                      </p:cBhvr>
                                      <p:tavLst>
                                        <p:tav tm="0">
                                          <p:val>
                                            <p:strVal val="#ppt_y"/>
                                          </p:val>
                                        </p:tav>
                                        <p:tav tm="100000">
                                          <p:val>
                                            <p:strVal val="#ppt_y"/>
                                          </p:val>
                                        </p:tav>
                                      </p:tavLst>
                                    </p:anim>
                                  </p:childTnLst>
                                </p:cTn>
                              </p:par>
                            </p:childTnLst>
                          </p:cTn>
                        </p:par>
                        <p:par>
                          <p:cTn id="141" fill="hold">
                            <p:stCondLst>
                              <p:cond delay="2000"/>
                            </p:stCondLst>
                            <p:childTnLst>
                              <p:par>
                                <p:cTn id="142" presetID="2" presetClass="entr" presetSubtype="2" fill="hold" grpId="0" nodeType="afterEffect">
                                  <p:stCondLst>
                                    <p:cond delay="0"/>
                                  </p:stCondLst>
                                  <p:childTnLst>
                                    <p:set>
                                      <p:cBhvr>
                                        <p:cTn id="143" dur="1" fill="hold">
                                          <p:stCondLst>
                                            <p:cond delay="0"/>
                                          </p:stCondLst>
                                        </p:cTn>
                                        <p:tgtEl>
                                          <p:spTgt spid="40"/>
                                        </p:tgtEl>
                                        <p:attrNameLst>
                                          <p:attrName>style.visibility</p:attrName>
                                        </p:attrNameLst>
                                      </p:cBhvr>
                                      <p:to>
                                        <p:strVal val="visible"/>
                                      </p:to>
                                    </p:set>
                                    <p:anim calcmode="lin" valueType="num">
                                      <p:cBhvr additive="base">
                                        <p:cTn id="144" dur="500" fill="hold"/>
                                        <p:tgtEl>
                                          <p:spTgt spid="40"/>
                                        </p:tgtEl>
                                        <p:attrNameLst>
                                          <p:attrName>ppt_x</p:attrName>
                                        </p:attrNameLst>
                                      </p:cBhvr>
                                      <p:tavLst>
                                        <p:tav tm="0">
                                          <p:val>
                                            <p:strVal val="1+#ppt_w/2"/>
                                          </p:val>
                                        </p:tav>
                                        <p:tav tm="100000">
                                          <p:val>
                                            <p:strVal val="#ppt_x"/>
                                          </p:val>
                                        </p:tav>
                                      </p:tavLst>
                                    </p:anim>
                                    <p:anim calcmode="lin" valueType="num">
                                      <p:cBhvr additive="base">
                                        <p:cTn id="145" dur="500" fill="hold"/>
                                        <p:tgtEl>
                                          <p:spTgt spid="40"/>
                                        </p:tgtEl>
                                        <p:attrNameLst>
                                          <p:attrName>ppt_y</p:attrName>
                                        </p:attrNameLst>
                                      </p:cBhvr>
                                      <p:tavLst>
                                        <p:tav tm="0">
                                          <p:val>
                                            <p:strVal val="#ppt_y"/>
                                          </p:val>
                                        </p:tav>
                                        <p:tav tm="100000">
                                          <p:val>
                                            <p:strVal val="#ppt_y"/>
                                          </p:val>
                                        </p:tav>
                                      </p:tavLst>
                                    </p:anim>
                                  </p:childTnLst>
                                </p:cTn>
                              </p:par>
                            </p:childTnLst>
                          </p:cTn>
                        </p:par>
                        <p:par>
                          <p:cTn id="146" fill="hold">
                            <p:stCondLst>
                              <p:cond delay="2500"/>
                            </p:stCondLst>
                            <p:childTnLst>
                              <p:par>
                                <p:cTn id="147" presetID="2" presetClass="entr" presetSubtype="2" fill="hold" grpId="0" nodeType="afterEffect">
                                  <p:stCondLst>
                                    <p:cond delay="0"/>
                                  </p:stCondLst>
                                  <p:childTnLst>
                                    <p:set>
                                      <p:cBhvr>
                                        <p:cTn id="148" dur="1" fill="hold">
                                          <p:stCondLst>
                                            <p:cond delay="0"/>
                                          </p:stCondLst>
                                        </p:cTn>
                                        <p:tgtEl>
                                          <p:spTgt spid="198675"/>
                                        </p:tgtEl>
                                        <p:attrNameLst>
                                          <p:attrName>style.visibility</p:attrName>
                                        </p:attrNameLst>
                                      </p:cBhvr>
                                      <p:to>
                                        <p:strVal val="visible"/>
                                      </p:to>
                                    </p:set>
                                    <p:anim calcmode="lin" valueType="num">
                                      <p:cBhvr additive="base">
                                        <p:cTn id="149" dur="500" fill="hold"/>
                                        <p:tgtEl>
                                          <p:spTgt spid="198675"/>
                                        </p:tgtEl>
                                        <p:attrNameLst>
                                          <p:attrName>ppt_x</p:attrName>
                                        </p:attrNameLst>
                                      </p:cBhvr>
                                      <p:tavLst>
                                        <p:tav tm="0">
                                          <p:val>
                                            <p:strVal val="1+#ppt_w/2"/>
                                          </p:val>
                                        </p:tav>
                                        <p:tav tm="100000">
                                          <p:val>
                                            <p:strVal val="#ppt_x"/>
                                          </p:val>
                                        </p:tav>
                                      </p:tavLst>
                                    </p:anim>
                                    <p:anim calcmode="lin" valueType="num">
                                      <p:cBhvr additive="base">
                                        <p:cTn id="150" dur="500" fill="hold"/>
                                        <p:tgtEl>
                                          <p:spTgt spid="198675"/>
                                        </p:tgtEl>
                                        <p:attrNameLst>
                                          <p:attrName>ppt_y</p:attrName>
                                        </p:attrNameLst>
                                      </p:cBhvr>
                                      <p:tavLst>
                                        <p:tav tm="0">
                                          <p:val>
                                            <p:strVal val="#ppt_y"/>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2" fill="hold" grpId="0" nodeType="clickEffect">
                                  <p:stCondLst>
                                    <p:cond delay="0"/>
                                  </p:stCondLst>
                                  <p:childTnLst>
                                    <p:set>
                                      <p:cBhvr>
                                        <p:cTn id="154" dur="1" fill="hold">
                                          <p:stCondLst>
                                            <p:cond delay="0"/>
                                          </p:stCondLst>
                                        </p:cTn>
                                        <p:tgtEl>
                                          <p:spTgt spid="198676"/>
                                        </p:tgtEl>
                                        <p:attrNameLst>
                                          <p:attrName>style.visibility</p:attrName>
                                        </p:attrNameLst>
                                      </p:cBhvr>
                                      <p:to>
                                        <p:strVal val="visible"/>
                                      </p:to>
                                    </p:set>
                                    <p:anim calcmode="lin" valueType="num">
                                      <p:cBhvr additive="base">
                                        <p:cTn id="155" dur="500" fill="hold"/>
                                        <p:tgtEl>
                                          <p:spTgt spid="198676"/>
                                        </p:tgtEl>
                                        <p:attrNameLst>
                                          <p:attrName>ppt_x</p:attrName>
                                        </p:attrNameLst>
                                      </p:cBhvr>
                                      <p:tavLst>
                                        <p:tav tm="0">
                                          <p:val>
                                            <p:strVal val="1+#ppt_w/2"/>
                                          </p:val>
                                        </p:tav>
                                        <p:tav tm="100000">
                                          <p:val>
                                            <p:strVal val="#ppt_x"/>
                                          </p:val>
                                        </p:tav>
                                      </p:tavLst>
                                    </p:anim>
                                    <p:anim calcmode="lin" valueType="num">
                                      <p:cBhvr additive="base">
                                        <p:cTn id="156" dur="500" fill="hold"/>
                                        <p:tgtEl>
                                          <p:spTgt spid="198676"/>
                                        </p:tgtEl>
                                        <p:attrNameLst>
                                          <p:attrName>ppt_y</p:attrName>
                                        </p:attrNameLst>
                                      </p:cBhvr>
                                      <p:tavLst>
                                        <p:tav tm="0">
                                          <p:val>
                                            <p:strVal val="#ppt_y"/>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grpId="0" nodeType="clickEffect">
                                  <p:stCondLst>
                                    <p:cond delay="0"/>
                                  </p:stCondLst>
                                  <p:childTnLst>
                                    <p:set>
                                      <p:cBhvr>
                                        <p:cTn id="160" dur="1" fill="hold">
                                          <p:stCondLst>
                                            <p:cond delay="0"/>
                                          </p:stCondLst>
                                        </p:cTn>
                                        <p:tgtEl>
                                          <p:spTgt spid="198716"/>
                                        </p:tgtEl>
                                        <p:attrNameLst>
                                          <p:attrName>style.visibility</p:attrName>
                                        </p:attrNameLst>
                                      </p:cBhvr>
                                      <p:to>
                                        <p:strVal val="visible"/>
                                      </p:to>
                                    </p:set>
                                    <p:anim calcmode="lin" valueType="num">
                                      <p:cBhvr additive="base">
                                        <p:cTn id="161" dur="500" fill="hold"/>
                                        <p:tgtEl>
                                          <p:spTgt spid="198716"/>
                                        </p:tgtEl>
                                        <p:attrNameLst>
                                          <p:attrName>ppt_x</p:attrName>
                                        </p:attrNameLst>
                                      </p:cBhvr>
                                      <p:tavLst>
                                        <p:tav tm="0">
                                          <p:val>
                                            <p:strVal val="#ppt_x"/>
                                          </p:val>
                                        </p:tav>
                                        <p:tav tm="100000">
                                          <p:val>
                                            <p:strVal val="#ppt_x"/>
                                          </p:val>
                                        </p:tav>
                                      </p:tavLst>
                                    </p:anim>
                                    <p:anim calcmode="lin" valueType="num">
                                      <p:cBhvr additive="base">
                                        <p:cTn id="162" dur="500" fill="hold"/>
                                        <p:tgtEl>
                                          <p:spTgt spid="198716"/>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0" nodeType="clickEffect">
                                  <p:stCondLst>
                                    <p:cond delay="0"/>
                                  </p:stCondLst>
                                  <p:childTnLst>
                                    <p:set>
                                      <p:cBhvr>
                                        <p:cTn id="166" dur="1" fill="hold">
                                          <p:stCondLst>
                                            <p:cond delay="0"/>
                                          </p:stCondLst>
                                        </p:cTn>
                                        <p:tgtEl>
                                          <p:spTgt spid="198717"/>
                                        </p:tgtEl>
                                        <p:attrNameLst>
                                          <p:attrName>style.visibility</p:attrName>
                                        </p:attrNameLst>
                                      </p:cBhvr>
                                      <p:to>
                                        <p:strVal val="visible"/>
                                      </p:to>
                                    </p:set>
                                    <p:anim calcmode="lin" valueType="num">
                                      <p:cBhvr additive="base">
                                        <p:cTn id="167" dur="500" fill="hold"/>
                                        <p:tgtEl>
                                          <p:spTgt spid="198717"/>
                                        </p:tgtEl>
                                        <p:attrNameLst>
                                          <p:attrName>ppt_x</p:attrName>
                                        </p:attrNameLst>
                                      </p:cBhvr>
                                      <p:tavLst>
                                        <p:tav tm="0">
                                          <p:val>
                                            <p:strVal val="#ppt_x"/>
                                          </p:val>
                                        </p:tav>
                                        <p:tav tm="100000">
                                          <p:val>
                                            <p:strVal val="#ppt_x"/>
                                          </p:val>
                                        </p:tav>
                                      </p:tavLst>
                                    </p:anim>
                                    <p:anim calcmode="lin" valueType="num">
                                      <p:cBhvr additive="base">
                                        <p:cTn id="168" dur="500" fill="hold"/>
                                        <p:tgtEl>
                                          <p:spTgt spid="198717"/>
                                        </p:tgtEl>
                                        <p:attrNameLst>
                                          <p:attrName>ppt_y</p:attrName>
                                        </p:attrNameLst>
                                      </p:cBhvr>
                                      <p:tavLst>
                                        <p:tav tm="0">
                                          <p:val>
                                            <p:strVal val="1+#ppt_h/2"/>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2" presetClass="entr" presetSubtype="2" fill="hold" grpId="0" nodeType="clickEffect">
                                  <p:stCondLst>
                                    <p:cond delay="0"/>
                                  </p:stCondLst>
                                  <p:childTnLst>
                                    <p:set>
                                      <p:cBhvr>
                                        <p:cTn id="172" dur="1" fill="hold">
                                          <p:stCondLst>
                                            <p:cond delay="0"/>
                                          </p:stCondLst>
                                        </p:cTn>
                                        <p:tgtEl>
                                          <p:spTgt spid="198677"/>
                                        </p:tgtEl>
                                        <p:attrNameLst>
                                          <p:attrName>style.visibility</p:attrName>
                                        </p:attrNameLst>
                                      </p:cBhvr>
                                      <p:to>
                                        <p:strVal val="visible"/>
                                      </p:to>
                                    </p:set>
                                    <p:anim calcmode="lin" valueType="num">
                                      <p:cBhvr additive="base">
                                        <p:cTn id="173" dur="500" fill="hold"/>
                                        <p:tgtEl>
                                          <p:spTgt spid="198677"/>
                                        </p:tgtEl>
                                        <p:attrNameLst>
                                          <p:attrName>ppt_x</p:attrName>
                                        </p:attrNameLst>
                                      </p:cBhvr>
                                      <p:tavLst>
                                        <p:tav tm="0">
                                          <p:val>
                                            <p:strVal val="1+#ppt_w/2"/>
                                          </p:val>
                                        </p:tav>
                                        <p:tav tm="100000">
                                          <p:val>
                                            <p:strVal val="#ppt_x"/>
                                          </p:val>
                                        </p:tav>
                                      </p:tavLst>
                                    </p:anim>
                                    <p:anim calcmode="lin" valueType="num">
                                      <p:cBhvr additive="base">
                                        <p:cTn id="174" dur="500" fill="hold"/>
                                        <p:tgtEl>
                                          <p:spTgt spid="198677"/>
                                        </p:tgtEl>
                                        <p:attrNameLst>
                                          <p:attrName>ppt_y</p:attrName>
                                        </p:attrNameLst>
                                      </p:cBhvr>
                                      <p:tavLst>
                                        <p:tav tm="0">
                                          <p:val>
                                            <p:strVal val="#ppt_y"/>
                                          </p:val>
                                        </p:tav>
                                        <p:tav tm="100000">
                                          <p:val>
                                            <p:strVal val="#ppt_y"/>
                                          </p:val>
                                        </p:tav>
                                      </p:tavLst>
                                    </p:anim>
                                  </p:childTnLst>
                                </p:cTn>
                              </p:par>
                            </p:childTnLst>
                          </p:cTn>
                        </p:par>
                        <p:par>
                          <p:cTn id="175" fill="hold">
                            <p:stCondLst>
                              <p:cond delay="500"/>
                            </p:stCondLst>
                            <p:childTnLst>
                              <p:par>
                                <p:cTn id="176" presetID="2" presetClass="entr" presetSubtype="2" fill="hold" grpId="0" nodeType="afterEffect">
                                  <p:stCondLst>
                                    <p:cond delay="0"/>
                                  </p:stCondLst>
                                  <p:childTnLst>
                                    <p:set>
                                      <p:cBhvr>
                                        <p:cTn id="177" dur="1" fill="hold">
                                          <p:stCondLst>
                                            <p:cond delay="0"/>
                                          </p:stCondLst>
                                        </p:cTn>
                                        <p:tgtEl>
                                          <p:spTgt spid="198678"/>
                                        </p:tgtEl>
                                        <p:attrNameLst>
                                          <p:attrName>style.visibility</p:attrName>
                                        </p:attrNameLst>
                                      </p:cBhvr>
                                      <p:to>
                                        <p:strVal val="visible"/>
                                      </p:to>
                                    </p:set>
                                    <p:anim calcmode="lin" valueType="num">
                                      <p:cBhvr additive="base">
                                        <p:cTn id="178" dur="500" fill="hold"/>
                                        <p:tgtEl>
                                          <p:spTgt spid="198678"/>
                                        </p:tgtEl>
                                        <p:attrNameLst>
                                          <p:attrName>ppt_x</p:attrName>
                                        </p:attrNameLst>
                                      </p:cBhvr>
                                      <p:tavLst>
                                        <p:tav tm="0">
                                          <p:val>
                                            <p:strVal val="1+#ppt_w/2"/>
                                          </p:val>
                                        </p:tav>
                                        <p:tav tm="100000">
                                          <p:val>
                                            <p:strVal val="#ppt_x"/>
                                          </p:val>
                                        </p:tav>
                                      </p:tavLst>
                                    </p:anim>
                                    <p:anim calcmode="lin" valueType="num">
                                      <p:cBhvr additive="base">
                                        <p:cTn id="179" dur="500" fill="hold"/>
                                        <p:tgtEl>
                                          <p:spTgt spid="198678"/>
                                        </p:tgtEl>
                                        <p:attrNameLst>
                                          <p:attrName>ppt_y</p:attrName>
                                        </p:attrNameLst>
                                      </p:cBhvr>
                                      <p:tavLst>
                                        <p:tav tm="0">
                                          <p:val>
                                            <p:strVal val="#ppt_y"/>
                                          </p:val>
                                        </p:tav>
                                        <p:tav tm="100000">
                                          <p:val>
                                            <p:strVal val="#ppt_y"/>
                                          </p:val>
                                        </p:tav>
                                      </p:tavLst>
                                    </p:anim>
                                  </p:childTnLst>
                                </p:cTn>
                              </p:par>
                            </p:childTnLst>
                          </p:cTn>
                        </p:par>
                        <p:par>
                          <p:cTn id="180" fill="hold">
                            <p:stCondLst>
                              <p:cond delay="1000"/>
                            </p:stCondLst>
                            <p:childTnLst>
                              <p:par>
                                <p:cTn id="181" presetID="2" presetClass="entr" presetSubtype="2" fill="hold" grpId="0" nodeType="afterEffect">
                                  <p:stCondLst>
                                    <p:cond delay="0"/>
                                  </p:stCondLst>
                                  <p:childTnLst>
                                    <p:set>
                                      <p:cBhvr>
                                        <p:cTn id="182" dur="1" fill="hold">
                                          <p:stCondLst>
                                            <p:cond delay="0"/>
                                          </p:stCondLst>
                                        </p:cTn>
                                        <p:tgtEl>
                                          <p:spTgt spid="198679"/>
                                        </p:tgtEl>
                                        <p:attrNameLst>
                                          <p:attrName>style.visibility</p:attrName>
                                        </p:attrNameLst>
                                      </p:cBhvr>
                                      <p:to>
                                        <p:strVal val="visible"/>
                                      </p:to>
                                    </p:set>
                                    <p:anim calcmode="lin" valueType="num">
                                      <p:cBhvr additive="base">
                                        <p:cTn id="183" dur="500" fill="hold"/>
                                        <p:tgtEl>
                                          <p:spTgt spid="198679"/>
                                        </p:tgtEl>
                                        <p:attrNameLst>
                                          <p:attrName>ppt_x</p:attrName>
                                        </p:attrNameLst>
                                      </p:cBhvr>
                                      <p:tavLst>
                                        <p:tav tm="0">
                                          <p:val>
                                            <p:strVal val="1+#ppt_w/2"/>
                                          </p:val>
                                        </p:tav>
                                        <p:tav tm="100000">
                                          <p:val>
                                            <p:strVal val="#ppt_x"/>
                                          </p:val>
                                        </p:tav>
                                      </p:tavLst>
                                    </p:anim>
                                    <p:anim calcmode="lin" valueType="num">
                                      <p:cBhvr additive="base">
                                        <p:cTn id="184" dur="500" fill="hold"/>
                                        <p:tgtEl>
                                          <p:spTgt spid="198679"/>
                                        </p:tgtEl>
                                        <p:attrNameLst>
                                          <p:attrName>ppt_y</p:attrName>
                                        </p:attrNameLst>
                                      </p:cBhvr>
                                      <p:tavLst>
                                        <p:tav tm="0">
                                          <p:val>
                                            <p:strVal val="#ppt_y"/>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2" presetClass="entr" presetSubtype="4" fill="hold" grpId="0" nodeType="clickEffect">
                                  <p:stCondLst>
                                    <p:cond delay="0"/>
                                  </p:stCondLst>
                                  <p:childTnLst>
                                    <p:set>
                                      <p:cBhvr>
                                        <p:cTn id="188" dur="1" fill="hold">
                                          <p:stCondLst>
                                            <p:cond delay="0"/>
                                          </p:stCondLst>
                                        </p:cTn>
                                        <p:tgtEl>
                                          <p:spTgt spid="198718"/>
                                        </p:tgtEl>
                                        <p:attrNameLst>
                                          <p:attrName>style.visibility</p:attrName>
                                        </p:attrNameLst>
                                      </p:cBhvr>
                                      <p:to>
                                        <p:strVal val="visible"/>
                                      </p:to>
                                    </p:set>
                                    <p:anim calcmode="lin" valueType="num">
                                      <p:cBhvr additive="base">
                                        <p:cTn id="189" dur="500" fill="hold"/>
                                        <p:tgtEl>
                                          <p:spTgt spid="198718"/>
                                        </p:tgtEl>
                                        <p:attrNameLst>
                                          <p:attrName>ppt_x</p:attrName>
                                        </p:attrNameLst>
                                      </p:cBhvr>
                                      <p:tavLst>
                                        <p:tav tm="0">
                                          <p:val>
                                            <p:strVal val="#ppt_x"/>
                                          </p:val>
                                        </p:tav>
                                        <p:tav tm="100000">
                                          <p:val>
                                            <p:strVal val="#ppt_x"/>
                                          </p:val>
                                        </p:tav>
                                      </p:tavLst>
                                    </p:anim>
                                    <p:anim calcmode="lin" valueType="num">
                                      <p:cBhvr additive="base">
                                        <p:cTn id="190" dur="500" fill="hold"/>
                                        <p:tgtEl>
                                          <p:spTgt spid="198718"/>
                                        </p:tgtEl>
                                        <p:attrNameLst>
                                          <p:attrName>ppt_y</p:attrName>
                                        </p:attrNameLst>
                                      </p:cBhvr>
                                      <p:tavLst>
                                        <p:tav tm="0">
                                          <p:val>
                                            <p:strVal val="1+#ppt_h/2"/>
                                          </p:val>
                                        </p:tav>
                                        <p:tav tm="100000">
                                          <p:val>
                                            <p:strVal val="#ppt_y"/>
                                          </p:val>
                                        </p:tav>
                                      </p:tavLst>
                                    </p:anim>
                                  </p:childTnLst>
                                </p:cTn>
                              </p:par>
                            </p:childTnLst>
                          </p:cTn>
                        </p:par>
                      </p:childTnLst>
                    </p:cTn>
                  </p:par>
                  <p:par>
                    <p:cTn id="191" fill="hold">
                      <p:stCondLst>
                        <p:cond delay="indefinite"/>
                      </p:stCondLst>
                      <p:childTnLst>
                        <p:par>
                          <p:cTn id="192" fill="hold">
                            <p:stCondLst>
                              <p:cond delay="0"/>
                            </p:stCondLst>
                            <p:childTnLst>
                              <p:par>
                                <p:cTn id="193" presetID="2" presetClass="entr" presetSubtype="2" fill="hold" grpId="0" nodeType="clickEffect">
                                  <p:stCondLst>
                                    <p:cond delay="0"/>
                                  </p:stCondLst>
                                  <p:childTnLst>
                                    <p:set>
                                      <p:cBhvr>
                                        <p:cTn id="194" dur="1" fill="hold">
                                          <p:stCondLst>
                                            <p:cond delay="0"/>
                                          </p:stCondLst>
                                        </p:cTn>
                                        <p:tgtEl>
                                          <p:spTgt spid="198680"/>
                                        </p:tgtEl>
                                        <p:attrNameLst>
                                          <p:attrName>style.visibility</p:attrName>
                                        </p:attrNameLst>
                                      </p:cBhvr>
                                      <p:to>
                                        <p:strVal val="visible"/>
                                      </p:to>
                                    </p:set>
                                    <p:anim calcmode="lin" valueType="num">
                                      <p:cBhvr additive="base">
                                        <p:cTn id="195" dur="500" fill="hold"/>
                                        <p:tgtEl>
                                          <p:spTgt spid="198680"/>
                                        </p:tgtEl>
                                        <p:attrNameLst>
                                          <p:attrName>ppt_x</p:attrName>
                                        </p:attrNameLst>
                                      </p:cBhvr>
                                      <p:tavLst>
                                        <p:tav tm="0">
                                          <p:val>
                                            <p:strVal val="1+#ppt_w/2"/>
                                          </p:val>
                                        </p:tav>
                                        <p:tav tm="100000">
                                          <p:val>
                                            <p:strVal val="#ppt_x"/>
                                          </p:val>
                                        </p:tav>
                                      </p:tavLst>
                                    </p:anim>
                                    <p:anim calcmode="lin" valueType="num">
                                      <p:cBhvr additive="base">
                                        <p:cTn id="196" dur="500" fill="hold"/>
                                        <p:tgtEl>
                                          <p:spTgt spid="198680"/>
                                        </p:tgtEl>
                                        <p:attrNameLst>
                                          <p:attrName>ppt_y</p:attrName>
                                        </p:attrNameLst>
                                      </p:cBhvr>
                                      <p:tavLst>
                                        <p:tav tm="0">
                                          <p:val>
                                            <p:strVal val="#ppt_y"/>
                                          </p:val>
                                        </p:tav>
                                        <p:tav tm="100000">
                                          <p:val>
                                            <p:strVal val="#ppt_y"/>
                                          </p:val>
                                        </p:tav>
                                      </p:tavLst>
                                    </p:anim>
                                  </p:childTnLst>
                                </p:cTn>
                              </p:par>
                            </p:childTnLst>
                          </p:cTn>
                        </p:par>
                      </p:childTnLst>
                    </p:cTn>
                  </p:par>
                  <p:par>
                    <p:cTn id="197" fill="hold">
                      <p:stCondLst>
                        <p:cond delay="indefinite"/>
                      </p:stCondLst>
                      <p:childTnLst>
                        <p:par>
                          <p:cTn id="198" fill="hold">
                            <p:stCondLst>
                              <p:cond delay="0"/>
                            </p:stCondLst>
                            <p:childTnLst>
                              <p:par>
                                <p:cTn id="199" presetID="2" presetClass="entr" presetSubtype="4" fill="hold" grpId="0" nodeType="clickEffect">
                                  <p:stCondLst>
                                    <p:cond delay="0"/>
                                  </p:stCondLst>
                                  <p:childTnLst>
                                    <p:set>
                                      <p:cBhvr>
                                        <p:cTn id="200" dur="1" fill="hold">
                                          <p:stCondLst>
                                            <p:cond delay="0"/>
                                          </p:stCondLst>
                                        </p:cTn>
                                        <p:tgtEl>
                                          <p:spTgt spid="198719"/>
                                        </p:tgtEl>
                                        <p:attrNameLst>
                                          <p:attrName>style.visibility</p:attrName>
                                        </p:attrNameLst>
                                      </p:cBhvr>
                                      <p:to>
                                        <p:strVal val="visible"/>
                                      </p:to>
                                    </p:set>
                                    <p:anim calcmode="lin" valueType="num">
                                      <p:cBhvr additive="base">
                                        <p:cTn id="201" dur="500" fill="hold"/>
                                        <p:tgtEl>
                                          <p:spTgt spid="198719"/>
                                        </p:tgtEl>
                                        <p:attrNameLst>
                                          <p:attrName>ppt_x</p:attrName>
                                        </p:attrNameLst>
                                      </p:cBhvr>
                                      <p:tavLst>
                                        <p:tav tm="0">
                                          <p:val>
                                            <p:strVal val="#ppt_x"/>
                                          </p:val>
                                        </p:tav>
                                        <p:tav tm="100000">
                                          <p:val>
                                            <p:strVal val="#ppt_x"/>
                                          </p:val>
                                        </p:tav>
                                      </p:tavLst>
                                    </p:anim>
                                    <p:anim calcmode="lin" valueType="num">
                                      <p:cBhvr additive="base">
                                        <p:cTn id="202" dur="500" fill="hold"/>
                                        <p:tgtEl>
                                          <p:spTgt spid="198719"/>
                                        </p:tgtEl>
                                        <p:attrNameLst>
                                          <p:attrName>ppt_y</p:attrName>
                                        </p:attrNameLst>
                                      </p:cBhvr>
                                      <p:tavLst>
                                        <p:tav tm="0">
                                          <p:val>
                                            <p:strVal val="1+#ppt_h/2"/>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2" presetClass="entr" presetSubtype="2" fill="hold" grpId="0" nodeType="clickEffect">
                                  <p:stCondLst>
                                    <p:cond delay="0"/>
                                  </p:stCondLst>
                                  <p:childTnLst>
                                    <p:set>
                                      <p:cBhvr>
                                        <p:cTn id="206" dur="1" fill="hold">
                                          <p:stCondLst>
                                            <p:cond delay="0"/>
                                          </p:stCondLst>
                                        </p:cTn>
                                        <p:tgtEl>
                                          <p:spTgt spid="198681"/>
                                        </p:tgtEl>
                                        <p:attrNameLst>
                                          <p:attrName>style.visibility</p:attrName>
                                        </p:attrNameLst>
                                      </p:cBhvr>
                                      <p:to>
                                        <p:strVal val="visible"/>
                                      </p:to>
                                    </p:set>
                                    <p:anim calcmode="lin" valueType="num">
                                      <p:cBhvr additive="base">
                                        <p:cTn id="207" dur="500" fill="hold"/>
                                        <p:tgtEl>
                                          <p:spTgt spid="198681"/>
                                        </p:tgtEl>
                                        <p:attrNameLst>
                                          <p:attrName>ppt_x</p:attrName>
                                        </p:attrNameLst>
                                      </p:cBhvr>
                                      <p:tavLst>
                                        <p:tav tm="0">
                                          <p:val>
                                            <p:strVal val="1+#ppt_w/2"/>
                                          </p:val>
                                        </p:tav>
                                        <p:tav tm="100000">
                                          <p:val>
                                            <p:strVal val="#ppt_x"/>
                                          </p:val>
                                        </p:tav>
                                      </p:tavLst>
                                    </p:anim>
                                    <p:anim calcmode="lin" valueType="num">
                                      <p:cBhvr additive="base">
                                        <p:cTn id="208" dur="500" fill="hold"/>
                                        <p:tgtEl>
                                          <p:spTgt spid="198681"/>
                                        </p:tgtEl>
                                        <p:attrNameLst>
                                          <p:attrName>ppt_y</p:attrName>
                                        </p:attrNameLst>
                                      </p:cBhvr>
                                      <p:tavLst>
                                        <p:tav tm="0">
                                          <p:val>
                                            <p:strVal val="#ppt_y"/>
                                          </p:val>
                                        </p:tav>
                                        <p:tav tm="100000">
                                          <p:val>
                                            <p:strVal val="#ppt_y"/>
                                          </p:val>
                                        </p:tav>
                                      </p:tavLst>
                                    </p:anim>
                                  </p:childTnLst>
                                </p:cTn>
                              </p:par>
                            </p:childTnLst>
                          </p:cTn>
                        </p:par>
                      </p:childTnLst>
                    </p:cTn>
                  </p:par>
                  <p:par>
                    <p:cTn id="209" fill="hold">
                      <p:stCondLst>
                        <p:cond delay="indefinite"/>
                      </p:stCondLst>
                      <p:childTnLst>
                        <p:par>
                          <p:cTn id="210" fill="hold">
                            <p:stCondLst>
                              <p:cond delay="0"/>
                            </p:stCondLst>
                            <p:childTnLst>
                              <p:par>
                                <p:cTn id="211" presetID="2" presetClass="entr" presetSubtype="4" fill="hold" grpId="0" nodeType="clickEffect">
                                  <p:stCondLst>
                                    <p:cond delay="0"/>
                                  </p:stCondLst>
                                  <p:childTnLst>
                                    <p:set>
                                      <p:cBhvr>
                                        <p:cTn id="212" dur="1" fill="hold">
                                          <p:stCondLst>
                                            <p:cond delay="0"/>
                                          </p:stCondLst>
                                        </p:cTn>
                                        <p:tgtEl>
                                          <p:spTgt spid="198720"/>
                                        </p:tgtEl>
                                        <p:attrNameLst>
                                          <p:attrName>style.visibility</p:attrName>
                                        </p:attrNameLst>
                                      </p:cBhvr>
                                      <p:to>
                                        <p:strVal val="visible"/>
                                      </p:to>
                                    </p:set>
                                    <p:anim calcmode="lin" valueType="num">
                                      <p:cBhvr additive="base">
                                        <p:cTn id="213" dur="500" fill="hold"/>
                                        <p:tgtEl>
                                          <p:spTgt spid="198720"/>
                                        </p:tgtEl>
                                        <p:attrNameLst>
                                          <p:attrName>ppt_x</p:attrName>
                                        </p:attrNameLst>
                                      </p:cBhvr>
                                      <p:tavLst>
                                        <p:tav tm="0">
                                          <p:val>
                                            <p:strVal val="#ppt_x"/>
                                          </p:val>
                                        </p:tav>
                                        <p:tav tm="100000">
                                          <p:val>
                                            <p:strVal val="#ppt_x"/>
                                          </p:val>
                                        </p:tav>
                                      </p:tavLst>
                                    </p:anim>
                                    <p:anim calcmode="lin" valueType="num">
                                      <p:cBhvr additive="base">
                                        <p:cTn id="214" dur="500" fill="hold"/>
                                        <p:tgtEl>
                                          <p:spTgt spid="1987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autoUpdateAnimBg="0"/>
      <p:bldP spid="198660" grpId="0" autoUpdateAnimBg="0"/>
      <p:bldP spid="198661" grpId="0" autoUpdateAnimBg="0"/>
      <p:bldP spid="198662" grpId="0" autoUpdateAnimBg="0"/>
      <p:bldP spid="198663" grpId="0" autoUpdateAnimBg="0"/>
      <p:bldP spid="198664" grpId="0" autoUpdateAnimBg="0"/>
      <p:bldP spid="198665" grpId="0" autoUpdateAnimBg="0"/>
      <p:bldP spid="198666" grpId="0" autoUpdateAnimBg="0"/>
      <p:bldP spid="198667" grpId="0" autoUpdateAnimBg="0"/>
      <p:bldP spid="198668" grpId="0" autoUpdateAnimBg="0"/>
      <p:bldP spid="198669" grpId="0" autoUpdateAnimBg="0"/>
      <p:bldP spid="198670" grpId="0" autoUpdateAnimBg="0"/>
      <p:bldP spid="198671" grpId="0" autoUpdateAnimBg="0"/>
      <p:bldP spid="198672" grpId="0" autoUpdateAnimBg="0"/>
      <p:bldP spid="198673" grpId="0" autoUpdateAnimBg="0"/>
      <p:bldP spid="198674" grpId="0" autoUpdateAnimBg="0"/>
      <p:bldP spid="198675" grpId="0" autoUpdateAnimBg="0"/>
      <p:bldP spid="198676" grpId="0" autoUpdateAnimBg="0"/>
      <p:bldP spid="198677" grpId="0" autoUpdateAnimBg="0"/>
      <p:bldP spid="198678" grpId="0" autoUpdateAnimBg="0"/>
      <p:bldP spid="198679" grpId="0" autoUpdateAnimBg="0"/>
      <p:bldP spid="198680" grpId="0" autoUpdateAnimBg="0"/>
      <p:bldP spid="198681" grpId="0" autoUpdateAnimBg="0"/>
      <p:bldP spid="198710" grpId="0" autoUpdateAnimBg="0"/>
      <p:bldP spid="198711" grpId="0" autoUpdateAnimBg="0"/>
      <p:bldP spid="198712" grpId="0" autoUpdateAnimBg="0"/>
      <p:bldP spid="198713" grpId="0" autoUpdateAnimBg="0"/>
      <p:bldP spid="198714" grpId="0" autoUpdateAnimBg="0"/>
      <p:bldP spid="198715" grpId="0" autoUpdateAnimBg="0"/>
      <p:bldP spid="198716" grpId="0" autoUpdateAnimBg="0"/>
      <p:bldP spid="198717" grpId="0" autoUpdateAnimBg="0"/>
      <p:bldP spid="198718" grpId="0" autoUpdateAnimBg="0"/>
      <p:bldP spid="198719" grpId="0" autoUpdateAnimBg="0"/>
      <p:bldP spid="198720" grpId="0" autoUpdateAnimBg="0"/>
      <p:bldP spid="40" grpId="0" autoUpdateAnimBg="0"/>
      <p:bldP spid="41" grpId="0" autoUpdateAnimBg="0"/>
      <p:bldP spid="42" grpId="0" autoUpdateAnimBg="0"/>
      <p:bldP spid="43"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39939" name="Text Box 3"/>
          <p:cNvSpPr txBox="1">
            <a:spLocks noChangeArrowheads="1"/>
          </p:cNvSpPr>
          <p:nvPr/>
        </p:nvSpPr>
        <p:spPr bwMode="auto">
          <a:xfrm>
            <a:off x="304800" y="1752600"/>
            <a:ext cx="290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FileScanner.java</a:t>
            </a:r>
          </a:p>
        </p:txBody>
      </p:sp>
      <p:sp>
        <p:nvSpPr>
          <p:cNvPr id="39940" name="Rectangle 4"/>
          <p:cNvSpPr>
            <a:spLocks noChangeArrowheads="1"/>
          </p:cNvSpPr>
          <p:nvPr/>
        </p:nvSpPr>
        <p:spPr bwMode="auto">
          <a:xfrm>
            <a:off x="381000" y="2286000"/>
            <a:ext cx="8382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a:solidFill>
                  <a:srgbClr val="FFFF66"/>
                </a:solidFill>
              </a:rPr>
              <a:t>   /**</a:t>
            </a:r>
          </a:p>
          <a:p>
            <a:pPr eaLnBrk="1" hangingPunct="1">
              <a:spcBef>
                <a:spcPct val="0"/>
              </a:spcBef>
              <a:buClrTx/>
              <a:buSzTx/>
              <a:buFontTx/>
              <a:buNone/>
            </a:pPr>
            <a:r>
              <a:rPr lang="en-US" altLang="ja-JP" sz="2000">
                <a:solidFill>
                  <a:srgbClr val="FFFF66"/>
                </a:solidFill>
              </a:rPr>
              <a:t>     * </a:t>
            </a:r>
            <a:r>
              <a:rPr lang="ja-JP" altLang="en-US" sz="2000">
                <a:solidFill>
                  <a:srgbClr val="FFFF66"/>
                </a:solidFill>
              </a:rPr>
              <a:t>現在読んでいる文字の次の文字を返す</a:t>
            </a:r>
          </a:p>
          <a:p>
            <a:pPr eaLnBrk="1" hangingPunct="1">
              <a:spcBef>
                <a:spcPct val="0"/>
              </a:spcBef>
              <a:buClrTx/>
              <a:buSzTx/>
              <a:buFontTx/>
              <a:buNone/>
            </a:pPr>
            <a:r>
              <a:rPr lang="en-US" altLang="ja-JP" sz="2000">
                <a:solidFill>
                  <a:srgbClr val="FFFF66"/>
                </a:solidFill>
              </a:rPr>
              <a:t>     * @return </a:t>
            </a:r>
            <a:r>
              <a:rPr lang="ja-JP" altLang="en-US" sz="2000">
                <a:solidFill>
                  <a:srgbClr val="FFFF66"/>
                </a:solidFill>
              </a:rPr>
              <a:t>次の文字 (行末なら‘\</a:t>
            </a:r>
            <a:r>
              <a:rPr lang="en-US" altLang="ja-JP" sz="2000">
                <a:solidFill>
                  <a:srgbClr val="FFFF66"/>
                </a:solidFill>
              </a:rPr>
              <a:t>n’, </a:t>
            </a:r>
            <a:r>
              <a:rPr lang="ja-JP" altLang="en-US" sz="2000">
                <a:solidFill>
                  <a:srgbClr val="FFFF66"/>
                </a:solidFill>
              </a:rPr>
              <a:t>ファイル末なら‘\0’)</a:t>
            </a:r>
            <a:endParaRPr lang="en-US" altLang="ja-JP" sz="2000">
              <a:solidFill>
                <a:srgbClr val="FFFF66"/>
              </a:solidFill>
            </a:endParaRPr>
          </a:p>
          <a:p>
            <a:pPr eaLnBrk="1" hangingPunct="1">
              <a:spcBef>
                <a:spcPct val="0"/>
              </a:spcBef>
              <a:buClrTx/>
              <a:buSzTx/>
              <a:buFontTx/>
              <a:buNone/>
            </a:pPr>
            <a:r>
              <a:rPr lang="en-US" altLang="ja-JP" sz="2000">
                <a:solidFill>
                  <a:srgbClr val="FFFF66"/>
                </a:solidFill>
              </a:rPr>
              <a:t>     */</a:t>
            </a:r>
          </a:p>
          <a:p>
            <a:pPr eaLnBrk="1" hangingPunct="1">
              <a:spcBef>
                <a:spcPct val="0"/>
              </a:spcBef>
              <a:buClrTx/>
              <a:buSzTx/>
              <a:buFontTx/>
              <a:buNone/>
            </a:pPr>
            <a:r>
              <a:rPr lang="en-US" altLang="ja-JP" sz="2800"/>
              <a:t>    char lookAhead</a:t>
            </a:r>
            <a:r>
              <a:rPr lang="ja-JP" altLang="en-US" sz="2800"/>
              <a:t> () {</a:t>
            </a:r>
          </a:p>
          <a:p>
            <a:pPr eaLnBrk="1" hangingPunct="1">
              <a:spcBef>
                <a:spcPct val="0"/>
              </a:spcBef>
              <a:buClrTx/>
              <a:buSzTx/>
              <a:buFontTx/>
              <a:buNone/>
            </a:pPr>
            <a:r>
              <a:rPr lang="en-US" altLang="ja-JP" sz="2800"/>
              <a:t>        if (</a:t>
            </a:r>
            <a:r>
              <a:rPr lang="ja-JP" altLang="en-US" sz="2800"/>
              <a:t>次がファイル末か？) </a:t>
            </a:r>
            <a:r>
              <a:rPr lang="en-US" altLang="ja-JP" sz="2800"/>
              <a:t>return ‘\0’;</a:t>
            </a:r>
          </a:p>
          <a:p>
            <a:pPr eaLnBrk="1" hangingPunct="1">
              <a:spcBef>
                <a:spcPct val="0"/>
              </a:spcBef>
              <a:buClrTx/>
              <a:buSzTx/>
              <a:buFontTx/>
              <a:buNone/>
            </a:pPr>
            <a:r>
              <a:rPr lang="en-US" altLang="ja-JP" sz="2800"/>
              <a:t>        else if (</a:t>
            </a:r>
            <a:r>
              <a:rPr lang="ja-JP" altLang="en-US" sz="2800"/>
              <a:t>次が行末か？) </a:t>
            </a:r>
            <a:r>
              <a:rPr lang="en-US" altLang="ja-JP" sz="2800"/>
              <a:t>return ‘\n’;</a:t>
            </a:r>
          </a:p>
          <a:p>
            <a:pPr eaLnBrk="1" hangingPunct="1">
              <a:spcBef>
                <a:spcPct val="0"/>
              </a:spcBef>
              <a:buClrTx/>
              <a:buSzTx/>
              <a:buFontTx/>
              <a:buNone/>
            </a:pPr>
            <a:r>
              <a:rPr lang="en-US" altLang="ja-JP" sz="2800"/>
              <a:t>        else return </a:t>
            </a:r>
            <a:r>
              <a:rPr lang="ja-JP" altLang="en-US" sz="2800"/>
              <a:t>次の文字;</a:t>
            </a:r>
          </a:p>
          <a:p>
            <a:pPr eaLnBrk="1" hangingPunct="1">
              <a:spcBef>
                <a:spcPct val="0"/>
              </a:spcBef>
              <a:buClrTx/>
              <a:buSzTx/>
              <a:buFontTx/>
              <a:buNone/>
            </a:pPr>
            <a:r>
              <a:rPr lang="en-US" altLang="ja-JP" sz="280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記号解析部分のプログラム</a:t>
            </a:r>
          </a:p>
        </p:txBody>
      </p:sp>
      <p:sp>
        <p:nvSpPr>
          <p:cNvPr id="40963" name="Rectangle 3"/>
          <p:cNvSpPr>
            <a:spLocks noGrp="1" noChangeArrowheads="1"/>
          </p:cNvSpPr>
          <p:nvPr>
            <p:ph type="body" idx="1"/>
          </p:nvPr>
        </p:nvSpPr>
        <p:spPr>
          <a:xfrm>
            <a:off x="1066800" y="914400"/>
            <a:ext cx="76962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sz="2800">
              <a:effectLst/>
            </a:endParaRPr>
          </a:p>
        </p:txBody>
      </p:sp>
      <p:sp>
        <p:nvSpPr>
          <p:cNvPr id="40964" name="Text Box 4"/>
          <p:cNvSpPr txBox="1">
            <a:spLocks noChangeArrowheads="1"/>
          </p:cNvSpPr>
          <p:nvPr/>
        </p:nvSpPr>
        <p:spPr bwMode="auto">
          <a:xfrm>
            <a:off x="228600" y="2743200"/>
            <a:ext cx="2559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 の解析</a:t>
            </a:r>
          </a:p>
        </p:txBody>
      </p:sp>
      <p:sp>
        <p:nvSpPr>
          <p:cNvPr id="40965" name="Rectangle 5"/>
          <p:cNvSpPr>
            <a:spLocks noChangeArrowheads="1"/>
          </p:cNvSpPr>
          <p:nvPr/>
        </p:nvSpPr>
        <p:spPr bwMode="auto">
          <a:xfrm>
            <a:off x="457200" y="3200400"/>
            <a:ext cx="83820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 ‘+’) {</a:t>
            </a:r>
          </a:p>
          <a:p>
            <a:pPr eaLnBrk="1" hangingPunct="1">
              <a:spcBef>
                <a:spcPct val="0"/>
              </a:spcBef>
              <a:buClrTx/>
              <a:buSzTx/>
              <a:buFontTx/>
              <a:buNone/>
            </a:pPr>
            <a:r>
              <a:rPr lang="en-US" altLang="ja-JP" sz="2800" dirty="0"/>
              <a:t>    if (</a:t>
            </a:r>
            <a:r>
              <a:rPr lang="en-US" altLang="ja-JP" sz="2800" dirty="0" err="1"/>
              <a:t>lookAhead</a:t>
            </a:r>
            <a:r>
              <a:rPr lang="en-US" altLang="ja-JP" sz="2800" dirty="0"/>
              <a:t>() == ‘+’) {               </a:t>
            </a:r>
            <a:r>
              <a:rPr lang="en-US" altLang="ja-JP" sz="2400" dirty="0">
                <a:solidFill>
                  <a:srgbClr val="FFFF66"/>
                </a:solidFill>
              </a:rPr>
              <a:t>/* 1</a:t>
            </a:r>
            <a:r>
              <a:rPr lang="ja-JP" altLang="en-US" sz="2400" dirty="0">
                <a:solidFill>
                  <a:srgbClr val="FFFF66"/>
                </a:solidFill>
              </a:rPr>
              <a:t>文字先読みする */</a:t>
            </a:r>
            <a:endParaRPr lang="en-US" altLang="ja-JP" sz="2800" dirty="0"/>
          </a:p>
          <a:p>
            <a:pPr eaLnBrk="1" hangingPunct="1">
              <a:spcBef>
                <a:spcPct val="0"/>
              </a:spcBef>
              <a:buClrTx/>
              <a:buSzTx/>
              <a:buFontTx/>
              <a:buNone/>
            </a:pPr>
            <a:r>
              <a:rPr lang="en-US" altLang="ja-JP" sz="2800" dirty="0"/>
              <a:t>        </a:t>
            </a:r>
            <a:r>
              <a:rPr lang="en-US" altLang="ja-JP" sz="2800" dirty="0" err="1"/>
              <a:t>nextChar</a:t>
            </a:r>
            <a:r>
              <a:rPr lang="en-US" altLang="ja-JP" sz="2800" dirty="0"/>
              <a:t>();                              </a:t>
            </a:r>
            <a:r>
              <a:rPr lang="en-US" altLang="ja-JP" sz="2400" dirty="0">
                <a:solidFill>
                  <a:srgbClr val="FFFF66"/>
                </a:solidFill>
              </a:rPr>
              <a:t>/* 2</a:t>
            </a:r>
            <a:r>
              <a:rPr lang="ja-JP" altLang="en-US" sz="2400" dirty="0">
                <a:solidFill>
                  <a:srgbClr val="FFFF66"/>
                </a:solidFill>
              </a:rPr>
              <a:t>文字目の</a:t>
            </a:r>
            <a:r>
              <a:rPr lang="en-US" altLang="ja-JP" sz="2400" dirty="0">
                <a:solidFill>
                  <a:srgbClr val="FFFF66"/>
                </a:solidFill>
              </a:rPr>
              <a:t>‘</a:t>
            </a:r>
            <a:r>
              <a:rPr lang="ja-JP" altLang="en-US" sz="2400" dirty="0">
                <a:solidFill>
                  <a:srgbClr val="FFFF66"/>
                </a:solidFill>
              </a:rPr>
              <a:t>+</a:t>
            </a:r>
            <a:r>
              <a:rPr lang="en-US" altLang="ja-JP" sz="2400" dirty="0">
                <a:solidFill>
                  <a:srgbClr val="FFFF66"/>
                </a:solidFill>
              </a:rPr>
              <a:t>’</a:t>
            </a:r>
            <a:r>
              <a:rPr lang="ja-JP" altLang="en-US" sz="2400" dirty="0">
                <a:solidFill>
                  <a:srgbClr val="FFFF66"/>
                </a:solidFill>
              </a:rPr>
              <a:t>を読む*/</a:t>
            </a:r>
          </a:p>
          <a:p>
            <a:pPr eaLnBrk="1" hangingPunct="1">
              <a:spcBef>
                <a:spcPct val="0"/>
              </a:spcBef>
              <a:buClrTx/>
              <a:buSzTx/>
              <a:buFontTx/>
              <a:buNone/>
            </a:pPr>
            <a:r>
              <a:rPr lang="en-US" altLang="ja-JP" sz="2800" dirty="0"/>
              <a:t>        token = new Token (INC);                   </a:t>
            </a:r>
            <a:r>
              <a:rPr lang="en-US" altLang="ja-JP" sz="2400" dirty="0">
                <a:solidFill>
                  <a:srgbClr val="FFFF66"/>
                </a:solidFill>
              </a:rPr>
              <a:t>/* ++</a:t>
            </a:r>
            <a:r>
              <a:rPr lang="ja-JP" altLang="en-US" sz="2400" dirty="0">
                <a:solidFill>
                  <a:srgbClr val="FFFF66"/>
                </a:solidFill>
              </a:rPr>
              <a:t> と判定 </a:t>
            </a:r>
            <a:r>
              <a:rPr lang="en-US" altLang="ja-JP" sz="2400" dirty="0">
                <a:solidFill>
                  <a:srgbClr val="FFFF66"/>
                </a:solidFill>
              </a:rPr>
              <a:t>*/</a:t>
            </a: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token = new Token (ADD)                     </a:t>
            </a:r>
            <a:r>
              <a:rPr lang="en-US" altLang="ja-JP" sz="2400" dirty="0">
                <a:solidFill>
                  <a:srgbClr val="FFFF66"/>
                </a:solidFill>
              </a:rPr>
              <a:t>/* +</a:t>
            </a:r>
            <a:r>
              <a:rPr lang="ja-JP" altLang="en-US" sz="2400" dirty="0">
                <a:solidFill>
                  <a:srgbClr val="FFFF66"/>
                </a:solidFill>
              </a:rPr>
              <a:t> と判定 */</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a:t>
            </a:r>
          </a:p>
        </p:txBody>
      </p:sp>
      <p:sp>
        <p:nvSpPr>
          <p:cNvPr id="40966" name="Rectangle 6"/>
          <p:cNvSpPr>
            <a:spLocks noChangeArrowheads="1"/>
          </p:cNvSpPr>
          <p:nvPr/>
        </p:nvSpPr>
        <p:spPr bwMode="auto">
          <a:xfrm>
            <a:off x="457200" y="1371600"/>
            <a:ext cx="7620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sz="2400" dirty="0"/>
              <a:t>char currentChar;         </a:t>
            </a:r>
            <a:r>
              <a:rPr lang="en-US" altLang="ja-JP" sz="2000" dirty="0">
                <a:solidFill>
                  <a:srgbClr val="FFFF66"/>
                </a:solidFill>
              </a:rPr>
              <a:t>// </a:t>
            </a:r>
            <a:r>
              <a:rPr lang="ja-JP" altLang="en-US" sz="2000" dirty="0">
                <a:solidFill>
                  <a:srgbClr val="FFFF66"/>
                </a:solidFill>
              </a:rPr>
              <a:t>現在位置の文字</a:t>
            </a:r>
          </a:p>
          <a:p>
            <a:pPr lvl="1">
              <a:buFontTx/>
              <a:buNone/>
            </a:pPr>
            <a:r>
              <a:rPr lang="en-US" altLang="ja-JP" sz="2400" dirty="0"/>
              <a:t>char </a:t>
            </a:r>
            <a:r>
              <a:rPr lang="en-US" altLang="ja-JP" sz="2400" dirty="0" err="1"/>
              <a:t>nextChar</a:t>
            </a:r>
            <a:r>
              <a:rPr lang="en-US" altLang="ja-JP" sz="2400" dirty="0"/>
              <a:t>();            </a:t>
            </a:r>
            <a:r>
              <a:rPr lang="en-US" altLang="ja-JP" sz="2000" dirty="0">
                <a:solidFill>
                  <a:srgbClr val="FFFF66"/>
                </a:solidFill>
              </a:rPr>
              <a:t>// </a:t>
            </a:r>
            <a:r>
              <a:rPr lang="ja-JP" altLang="en-US" sz="2000" dirty="0">
                <a:solidFill>
                  <a:srgbClr val="FFFF66"/>
                </a:solidFill>
              </a:rPr>
              <a:t>次の文字を読み込み1文字進める</a:t>
            </a:r>
          </a:p>
          <a:p>
            <a:pPr lvl="1">
              <a:buFontTx/>
              <a:buNone/>
            </a:pPr>
            <a:r>
              <a:rPr lang="en-US" altLang="ja-JP" sz="2400" dirty="0"/>
              <a:t>char </a:t>
            </a:r>
            <a:r>
              <a:rPr lang="en-US" altLang="ja-JP" sz="2400" dirty="0" err="1"/>
              <a:t>lookAhead</a:t>
            </a:r>
            <a:r>
              <a:rPr lang="en-US" altLang="ja-JP" sz="2400" dirty="0"/>
              <a:t>();         </a:t>
            </a:r>
            <a:r>
              <a:rPr lang="en-US" altLang="ja-JP" sz="2000" dirty="0">
                <a:solidFill>
                  <a:srgbClr val="FFFF66"/>
                </a:solidFill>
              </a:rPr>
              <a:t>// </a:t>
            </a:r>
            <a:r>
              <a:rPr lang="ja-JP" altLang="en-US" sz="2000" dirty="0">
                <a:solidFill>
                  <a:srgbClr val="FFFF66"/>
                </a:solidFill>
              </a:rPr>
              <a:t>次の位置の文字の先読み</a:t>
            </a:r>
            <a:endParaRPr lang="en-US" altLang="ja-JP" sz="2000" dirty="0">
              <a:solidFill>
                <a:srgbClr val="FFFF66"/>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記号解析部分のプログラム</a:t>
            </a:r>
          </a:p>
        </p:txBody>
      </p:sp>
      <p:sp>
        <p:nvSpPr>
          <p:cNvPr id="41987" name="Rectangle 3"/>
          <p:cNvSpPr>
            <a:spLocks noGrp="1" noChangeArrowheads="1"/>
          </p:cNvSpPr>
          <p:nvPr>
            <p:ph type="body" idx="1"/>
          </p:nvPr>
        </p:nvSpPr>
        <p:spPr>
          <a:xfrm>
            <a:off x="1066800" y="914400"/>
            <a:ext cx="76962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sz="2800">
              <a:effectLst/>
            </a:endParaRPr>
          </a:p>
        </p:txBody>
      </p:sp>
      <p:sp>
        <p:nvSpPr>
          <p:cNvPr id="41988" name="Text Box 4"/>
          <p:cNvSpPr txBox="1">
            <a:spLocks noChangeArrowheads="1"/>
          </p:cNvSpPr>
          <p:nvPr/>
        </p:nvSpPr>
        <p:spPr bwMode="auto">
          <a:xfrm>
            <a:off x="228600" y="2743200"/>
            <a:ext cx="2397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 の解析</a:t>
            </a:r>
          </a:p>
        </p:txBody>
      </p:sp>
      <p:sp>
        <p:nvSpPr>
          <p:cNvPr id="41989" name="Rectangle 5"/>
          <p:cNvSpPr>
            <a:spLocks noChangeArrowheads="1"/>
          </p:cNvSpPr>
          <p:nvPr/>
        </p:nvSpPr>
        <p:spPr bwMode="auto">
          <a:xfrm>
            <a:off x="457200" y="3200400"/>
            <a:ext cx="83820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 ‘-’) {</a:t>
            </a:r>
          </a:p>
          <a:p>
            <a:pPr eaLnBrk="1" hangingPunct="1">
              <a:spcBef>
                <a:spcPct val="0"/>
              </a:spcBef>
              <a:buClrTx/>
              <a:buSzTx/>
              <a:buFontTx/>
              <a:buNone/>
            </a:pPr>
            <a:r>
              <a:rPr lang="en-US" altLang="ja-JP" sz="2800" dirty="0"/>
              <a:t>    if (</a:t>
            </a:r>
            <a:r>
              <a:rPr lang="en-US" altLang="ja-JP" sz="2800" dirty="0" err="1"/>
              <a:t>lookAhead</a:t>
            </a:r>
            <a:r>
              <a:rPr lang="en-US" altLang="ja-JP" sz="2800" dirty="0"/>
              <a:t>() == ‘=’) {               </a:t>
            </a:r>
            <a:r>
              <a:rPr lang="en-US" altLang="ja-JP" sz="2400" dirty="0">
                <a:solidFill>
                  <a:srgbClr val="FFFF66"/>
                </a:solidFill>
              </a:rPr>
              <a:t>/* 1</a:t>
            </a:r>
            <a:r>
              <a:rPr lang="ja-JP" altLang="en-US" sz="2400" dirty="0">
                <a:solidFill>
                  <a:srgbClr val="FFFF66"/>
                </a:solidFill>
              </a:rPr>
              <a:t>文字先読みする */</a:t>
            </a:r>
            <a:endParaRPr lang="en-US" altLang="ja-JP" sz="2800" dirty="0"/>
          </a:p>
          <a:p>
            <a:pPr eaLnBrk="1" hangingPunct="1">
              <a:spcBef>
                <a:spcPct val="0"/>
              </a:spcBef>
              <a:buClrTx/>
              <a:buSzTx/>
              <a:buFontTx/>
              <a:buNone/>
            </a:pPr>
            <a:r>
              <a:rPr lang="en-US" altLang="ja-JP" sz="2800" dirty="0"/>
              <a:t>        </a:t>
            </a:r>
            <a:r>
              <a:rPr lang="en-US" altLang="ja-JP" sz="2800" dirty="0" err="1"/>
              <a:t>nextChar</a:t>
            </a:r>
            <a:r>
              <a:rPr lang="en-US" altLang="ja-JP" sz="2800" dirty="0"/>
              <a:t>();                              </a:t>
            </a:r>
            <a:r>
              <a:rPr lang="en-US" altLang="ja-JP" sz="2400" dirty="0">
                <a:solidFill>
                  <a:srgbClr val="FFFF66"/>
                </a:solidFill>
              </a:rPr>
              <a:t>/* 2</a:t>
            </a:r>
            <a:r>
              <a:rPr lang="ja-JP" altLang="en-US" sz="2400" dirty="0">
                <a:solidFill>
                  <a:srgbClr val="FFFF66"/>
                </a:solidFill>
              </a:rPr>
              <a:t>文字目の</a:t>
            </a:r>
            <a:r>
              <a:rPr lang="en-US" altLang="ja-JP" sz="2400" dirty="0">
                <a:solidFill>
                  <a:srgbClr val="FFFF66"/>
                </a:solidFill>
              </a:rPr>
              <a:t>‘</a:t>
            </a:r>
            <a:r>
              <a:rPr lang="ja-JP" altLang="en-US" sz="2400" dirty="0">
                <a:solidFill>
                  <a:srgbClr val="FFFF66"/>
                </a:solidFill>
              </a:rPr>
              <a:t>=</a:t>
            </a:r>
            <a:r>
              <a:rPr lang="en-US" altLang="ja-JP" sz="2400" dirty="0">
                <a:solidFill>
                  <a:srgbClr val="FFFF66"/>
                </a:solidFill>
              </a:rPr>
              <a:t>’</a:t>
            </a:r>
            <a:r>
              <a:rPr lang="ja-JP" altLang="en-US" sz="2400" dirty="0">
                <a:solidFill>
                  <a:srgbClr val="FFFF66"/>
                </a:solidFill>
              </a:rPr>
              <a:t>を読む*/</a:t>
            </a:r>
          </a:p>
          <a:p>
            <a:pPr eaLnBrk="1" hangingPunct="1">
              <a:spcBef>
                <a:spcPct val="0"/>
              </a:spcBef>
              <a:buClrTx/>
              <a:buSzTx/>
              <a:buFontTx/>
              <a:buNone/>
            </a:pPr>
            <a:r>
              <a:rPr lang="en-US" altLang="ja-JP" sz="2800" dirty="0"/>
              <a:t>        token = new Token (ASSIGNSUB);     </a:t>
            </a:r>
            <a:r>
              <a:rPr lang="en-US" altLang="ja-JP" sz="2400" dirty="0">
                <a:solidFill>
                  <a:srgbClr val="FFFF66"/>
                </a:solidFill>
              </a:rPr>
              <a:t>/* -=</a:t>
            </a:r>
            <a:r>
              <a:rPr lang="ja-JP" altLang="en-US" sz="2400" dirty="0">
                <a:solidFill>
                  <a:srgbClr val="FFFF66"/>
                </a:solidFill>
              </a:rPr>
              <a:t> と判定 </a:t>
            </a:r>
            <a:r>
              <a:rPr lang="en-US" altLang="ja-JP" sz="2400" dirty="0">
                <a:solidFill>
                  <a:srgbClr val="FFFF66"/>
                </a:solidFill>
              </a:rPr>
              <a:t>*/</a:t>
            </a: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token = new Token (SUB)                     </a:t>
            </a:r>
            <a:r>
              <a:rPr lang="en-US" altLang="ja-JP" sz="2400" dirty="0">
                <a:solidFill>
                  <a:srgbClr val="FFFF66"/>
                </a:solidFill>
              </a:rPr>
              <a:t>/* -</a:t>
            </a:r>
            <a:r>
              <a:rPr lang="ja-JP" altLang="en-US" sz="2400" dirty="0">
                <a:solidFill>
                  <a:srgbClr val="FFFF66"/>
                </a:solidFill>
              </a:rPr>
              <a:t> と判定 */</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a:t>
            </a:r>
          </a:p>
        </p:txBody>
      </p:sp>
      <p:sp>
        <p:nvSpPr>
          <p:cNvPr id="41990" name="Rectangle 6"/>
          <p:cNvSpPr>
            <a:spLocks noChangeArrowheads="1"/>
          </p:cNvSpPr>
          <p:nvPr/>
        </p:nvSpPr>
        <p:spPr bwMode="auto">
          <a:xfrm>
            <a:off x="457200" y="1371600"/>
            <a:ext cx="7620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sz="2400" dirty="0"/>
              <a:t>char currentChar;         </a:t>
            </a:r>
            <a:r>
              <a:rPr lang="en-US" altLang="ja-JP" sz="2000" dirty="0">
                <a:solidFill>
                  <a:srgbClr val="FFFF66"/>
                </a:solidFill>
              </a:rPr>
              <a:t>// </a:t>
            </a:r>
            <a:r>
              <a:rPr lang="ja-JP" altLang="en-US" sz="2000" dirty="0">
                <a:solidFill>
                  <a:srgbClr val="FFFF66"/>
                </a:solidFill>
              </a:rPr>
              <a:t>現在位置の文字</a:t>
            </a:r>
          </a:p>
          <a:p>
            <a:pPr lvl="1">
              <a:buFontTx/>
              <a:buNone/>
            </a:pPr>
            <a:r>
              <a:rPr lang="en-US" altLang="ja-JP" sz="2400" dirty="0"/>
              <a:t>char </a:t>
            </a:r>
            <a:r>
              <a:rPr lang="en-US" altLang="ja-JP" sz="2400" dirty="0" err="1"/>
              <a:t>nextChar</a:t>
            </a:r>
            <a:r>
              <a:rPr lang="en-US" altLang="ja-JP" sz="2400" dirty="0"/>
              <a:t>();            </a:t>
            </a:r>
            <a:r>
              <a:rPr lang="en-US" altLang="ja-JP" sz="2000" dirty="0">
                <a:solidFill>
                  <a:srgbClr val="FFFF66"/>
                </a:solidFill>
              </a:rPr>
              <a:t>// </a:t>
            </a:r>
            <a:r>
              <a:rPr lang="ja-JP" altLang="en-US" sz="2000" dirty="0">
                <a:solidFill>
                  <a:srgbClr val="FFFF66"/>
                </a:solidFill>
              </a:rPr>
              <a:t>次の文字を読み込み1文字進める</a:t>
            </a:r>
          </a:p>
          <a:p>
            <a:pPr lvl="1">
              <a:buFontTx/>
              <a:buNone/>
            </a:pPr>
            <a:r>
              <a:rPr lang="en-US" altLang="ja-JP" sz="2400" dirty="0"/>
              <a:t>char </a:t>
            </a:r>
            <a:r>
              <a:rPr lang="en-US" altLang="ja-JP" sz="2400" dirty="0" err="1"/>
              <a:t>lookAhead</a:t>
            </a:r>
            <a:r>
              <a:rPr lang="en-US" altLang="ja-JP" sz="2400" dirty="0"/>
              <a:t>();         </a:t>
            </a:r>
            <a:r>
              <a:rPr lang="en-US" altLang="ja-JP" sz="2000" dirty="0">
                <a:solidFill>
                  <a:srgbClr val="FFFF66"/>
                </a:solidFill>
              </a:rPr>
              <a:t>// </a:t>
            </a:r>
            <a:r>
              <a:rPr lang="ja-JP" altLang="en-US" sz="2000" dirty="0">
                <a:solidFill>
                  <a:srgbClr val="FFFF66"/>
                </a:solidFill>
              </a:rPr>
              <a:t>次の位置の文字の先読み</a:t>
            </a:r>
            <a:endParaRPr lang="en-US" altLang="ja-JP" sz="2000" dirty="0">
              <a:solidFill>
                <a:srgbClr val="FFFF66"/>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整数の解析</a:t>
            </a:r>
            <a:endParaRPr lang="en-US" altLang="ja-JP">
              <a:effectLst/>
            </a:endParaRPr>
          </a:p>
        </p:txBody>
      </p:sp>
      <p:sp>
        <p:nvSpPr>
          <p:cNvPr id="43011" name="Rectangle 35"/>
          <p:cNvSpPr>
            <a:spLocks noGrp="1" noChangeArrowheads="1"/>
          </p:cNvSpPr>
          <p:nvPr>
            <p:ph type="body" idx="1"/>
          </p:nvPr>
        </p:nvSpPr>
        <p:spPr>
          <a:xfrm>
            <a:off x="1066800" y="16002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 : 数字の並び</a:t>
            </a:r>
          </a:p>
        </p:txBody>
      </p:sp>
      <p:grpSp>
        <p:nvGrpSpPr>
          <p:cNvPr id="204833" name="Group 33"/>
          <p:cNvGrpSpPr>
            <a:grpSpLocks/>
          </p:cNvGrpSpPr>
          <p:nvPr/>
        </p:nvGrpSpPr>
        <p:grpSpPr bwMode="auto">
          <a:xfrm>
            <a:off x="5715000" y="4191000"/>
            <a:ext cx="1250950" cy="579438"/>
            <a:chOff x="3600" y="1968"/>
            <a:chExt cx="788" cy="365"/>
          </a:xfrm>
        </p:grpSpPr>
        <p:grpSp>
          <p:nvGrpSpPr>
            <p:cNvPr id="43030" name="Group 22"/>
            <p:cNvGrpSpPr>
              <a:grpSpLocks/>
            </p:cNvGrpSpPr>
            <p:nvPr/>
          </p:nvGrpSpPr>
          <p:grpSpPr bwMode="auto">
            <a:xfrm>
              <a:off x="3600" y="2016"/>
              <a:ext cx="288" cy="288"/>
              <a:chOff x="3408" y="3168"/>
              <a:chExt cx="288" cy="288"/>
            </a:xfrm>
          </p:grpSpPr>
          <p:sp>
            <p:nvSpPr>
              <p:cNvPr id="43032" name="Arc 23"/>
              <p:cNvSpPr>
                <a:spLocks/>
              </p:cNvSpPr>
              <p:nvPr/>
            </p:nvSpPr>
            <p:spPr bwMode="auto">
              <a:xfrm>
                <a:off x="3552" y="316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43033" name="Arc 24"/>
              <p:cNvSpPr>
                <a:spLocks/>
              </p:cNvSpPr>
              <p:nvPr/>
            </p:nvSpPr>
            <p:spPr bwMode="auto">
              <a:xfrm rot="5400000">
                <a:off x="3552" y="331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43034" name="Arc 25"/>
              <p:cNvSpPr>
                <a:spLocks/>
              </p:cNvSpPr>
              <p:nvPr/>
            </p:nvSpPr>
            <p:spPr bwMode="auto">
              <a:xfrm rot="10800000">
                <a:off x="3408" y="331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43035" name="Arc 26"/>
              <p:cNvSpPr>
                <a:spLocks/>
              </p:cNvSpPr>
              <p:nvPr/>
            </p:nvSpPr>
            <p:spPr bwMode="auto">
              <a:xfrm rot="-5400000">
                <a:off x="3408" y="316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grpSp>
        <p:sp>
          <p:nvSpPr>
            <p:cNvPr id="43031" name="Text Box 27"/>
            <p:cNvSpPr txBox="1">
              <a:spLocks noChangeArrowheads="1"/>
            </p:cNvSpPr>
            <p:nvPr/>
          </p:nvSpPr>
          <p:spPr bwMode="auto">
            <a:xfrm>
              <a:off x="3888" y="1968"/>
              <a:ext cx="50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0..9</a:t>
              </a:r>
            </a:p>
          </p:txBody>
        </p:sp>
      </p:grpSp>
      <p:sp>
        <p:nvSpPr>
          <p:cNvPr id="204825" name="Oval 25"/>
          <p:cNvSpPr>
            <a:spLocks noChangeArrowheads="1"/>
          </p:cNvSpPr>
          <p:nvPr/>
        </p:nvSpPr>
        <p:spPr bwMode="auto">
          <a:xfrm>
            <a:off x="1752600" y="4114800"/>
            <a:ext cx="838200" cy="838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04832" name="Group 32"/>
          <p:cNvGrpSpPr>
            <a:grpSpLocks/>
          </p:cNvGrpSpPr>
          <p:nvPr/>
        </p:nvGrpSpPr>
        <p:grpSpPr bwMode="auto">
          <a:xfrm>
            <a:off x="2590800" y="4038600"/>
            <a:ext cx="3124200" cy="914400"/>
            <a:chOff x="1632" y="1872"/>
            <a:chExt cx="1968" cy="576"/>
          </a:xfrm>
        </p:grpSpPr>
        <p:sp>
          <p:nvSpPr>
            <p:cNvPr id="43026" name="Line 17"/>
            <p:cNvSpPr>
              <a:spLocks noChangeShapeType="1"/>
            </p:cNvSpPr>
            <p:nvPr/>
          </p:nvSpPr>
          <p:spPr bwMode="auto">
            <a:xfrm>
              <a:off x="1632" y="2208"/>
              <a:ext cx="144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43027" name="Text Box 18"/>
            <p:cNvSpPr txBox="1">
              <a:spLocks noChangeArrowheads="1"/>
            </p:cNvSpPr>
            <p:nvPr/>
          </p:nvSpPr>
          <p:spPr bwMode="auto">
            <a:xfrm>
              <a:off x="2080" y="1872"/>
              <a:ext cx="50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1..9</a:t>
              </a:r>
            </a:p>
          </p:txBody>
        </p:sp>
        <p:sp>
          <p:nvSpPr>
            <p:cNvPr id="43028" name="Oval 23"/>
            <p:cNvSpPr>
              <a:spLocks noChangeArrowheads="1"/>
            </p:cNvSpPr>
            <p:nvPr/>
          </p:nvSpPr>
          <p:spPr bwMode="auto">
            <a:xfrm>
              <a:off x="3120"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43029" name="Oval 26"/>
            <p:cNvSpPr>
              <a:spLocks noChangeArrowheads="1"/>
            </p:cNvSpPr>
            <p:nvPr/>
          </p:nvSpPr>
          <p:spPr bwMode="auto">
            <a:xfrm>
              <a:off x="3072" y="1920"/>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整数</a:t>
              </a:r>
            </a:p>
          </p:txBody>
        </p:sp>
      </p:grpSp>
      <p:sp>
        <p:nvSpPr>
          <p:cNvPr id="204827" name="Text Box 27"/>
          <p:cNvSpPr txBox="1">
            <a:spLocks noChangeArrowheads="1"/>
          </p:cNvSpPr>
          <p:nvPr/>
        </p:nvSpPr>
        <p:spPr bwMode="auto">
          <a:xfrm>
            <a:off x="1447800" y="5791200"/>
            <a:ext cx="5686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(007 は  整数</a:t>
            </a:r>
            <a:r>
              <a:rPr lang="en-US" altLang="ja-JP" sz="2800"/>
              <a:t>0  </a:t>
            </a:r>
            <a:r>
              <a:rPr lang="ja-JP" altLang="en-US" sz="2800"/>
              <a:t>整数0  整数7 と識別</a:t>
            </a:r>
            <a:r>
              <a:rPr lang="ja-JP" altLang="en-US"/>
              <a:t>)</a:t>
            </a:r>
          </a:p>
        </p:txBody>
      </p:sp>
      <p:sp>
        <p:nvSpPr>
          <p:cNvPr id="204828" name="Text Box 28"/>
          <p:cNvSpPr txBox="1">
            <a:spLocks noChangeArrowheads="1"/>
          </p:cNvSpPr>
          <p:nvPr/>
        </p:nvSpPr>
        <p:spPr bwMode="auto">
          <a:xfrm>
            <a:off x="1371600" y="5257800"/>
            <a:ext cx="2884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0 は単独で整数</a:t>
            </a:r>
          </a:p>
        </p:txBody>
      </p:sp>
      <p:grpSp>
        <p:nvGrpSpPr>
          <p:cNvPr id="204840" name="Group 40"/>
          <p:cNvGrpSpPr>
            <a:grpSpLocks/>
          </p:cNvGrpSpPr>
          <p:nvPr/>
        </p:nvGrpSpPr>
        <p:grpSpPr bwMode="auto">
          <a:xfrm>
            <a:off x="2514600" y="3141663"/>
            <a:ext cx="1676400" cy="1125537"/>
            <a:chOff x="1584" y="1979"/>
            <a:chExt cx="1056" cy="709"/>
          </a:xfrm>
        </p:grpSpPr>
        <p:sp>
          <p:nvSpPr>
            <p:cNvPr id="43022" name="Oval 6"/>
            <p:cNvSpPr>
              <a:spLocks noChangeArrowheads="1"/>
            </p:cNvSpPr>
            <p:nvPr/>
          </p:nvSpPr>
          <p:spPr bwMode="auto">
            <a:xfrm>
              <a:off x="2112" y="1979"/>
              <a:ext cx="528" cy="505"/>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0</a:t>
              </a:r>
              <a:endParaRPr lang="en-US" altLang="ja-JP" baseline="-25000"/>
            </a:p>
          </p:txBody>
        </p:sp>
        <p:sp>
          <p:nvSpPr>
            <p:cNvPr id="43023" name="Line 8"/>
            <p:cNvSpPr>
              <a:spLocks noChangeShapeType="1"/>
            </p:cNvSpPr>
            <p:nvPr/>
          </p:nvSpPr>
          <p:spPr bwMode="auto">
            <a:xfrm flipV="1">
              <a:off x="1584" y="2352"/>
              <a:ext cx="576" cy="336"/>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43024" name="Text Box 9"/>
            <p:cNvSpPr txBox="1">
              <a:spLocks noChangeArrowheads="1"/>
            </p:cNvSpPr>
            <p:nvPr/>
          </p:nvSpPr>
          <p:spPr bwMode="auto">
            <a:xfrm>
              <a:off x="1650" y="2208"/>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0</a:t>
              </a:r>
            </a:p>
          </p:txBody>
        </p:sp>
        <p:sp>
          <p:nvSpPr>
            <p:cNvPr id="43025" name="Oval 30"/>
            <p:cNvSpPr>
              <a:spLocks noChangeArrowheads="1"/>
            </p:cNvSpPr>
            <p:nvPr/>
          </p:nvSpPr>
          <p:spPr bwMode="auto">
            <a:xfrm>
              <a:off x="2160" y="201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204834" name="AutoShape 34"/>
          <p:cNvSpPr>
            <a:spLocks noChangeArrowheads="1"/>
          </p:cNvSpPr>
          <p:nvPr/>
        </p:nvSpPr>
        <p:spPr bwMode="auto">
          <a:xfrm>
            <a:off x="5105400" y="2895600"/>
            <a:ext cx="2895600" cy="990600"/>
          </a:xfrm>
          <a:prstGeom prst="wedgeRoundRectCallout">
            <a:avLst>
              <a:gd name="adj1" fmla="val -19079"/>
              <a:gd name="adj2" fmla="val 84935"/>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ループ部分は</a:t>
            </a:r>
          </a:p>
          <a:p>
            <a:pPr algn="ctr" eaLnBrk="1" hangingPunct="1">
              <a:spcBef>
                <a:spcPct val="0"/>
              </a:spcBef>
              <a:buClrTx/>
              <a:buSzTx/>
              <a:buFontTx/>
              <a:buNone/>
            </a:pPr>
            <a:r>
              <a:rPr lang="en-US" altLang="ja-JP" sz="2800"/>
              <a:t>while </a:t>
            </a:r>
            <a:r>
              <a:rPr lang="ja-JP" altLang="en-US" sz="2800"/>
              <a:t>文で判定</a:t>
            </a:r>
          </a:p>
        </p:txBody>
      </p:sp>
      <p:sp>
        <p:nvSpPr>
          <p:cNvPr id="204837" name="Text Box 37"/>
          <p:cNvSpPr txBox="1">
            <a:spLocks noChangeArrowheads="1"/>
          </p:cNvSpPr>
          <p:nvPr/>
        </p:nvSpPr>
        <p:spPr bwMode="auto">
          <a:xfrm>
            <a:off x="1204913" y="2305050"/>
            <a:ext cx="790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123</a:t>
            </a:r>
          </a:p>
        </p:txBody>
      </p:sp>
      <p:sp>
        <p:nvSpPr>
          <p:cNvPr id="204838" name="Text Box 38"/>
          <p:cNvSpPr txBox="1">
            <a:spLocks noChangeArrowheads="1"/>
          </p:cNvSpPr>
          <p:nvPr/>
        </p:nvSpPr>
        <p:spPr bwMode="auto">
          <a:xfrm>
            <a:off x="2133600" y="2286000"/>
            <a:ext cx="415098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Token (INTEGER, 123</a:t>
            </a:r>
            <a:r>
              <a:rPr lang="ja-JP" altLang="en-US" dirty="0"/>
              <a:t>)</a:t>
            </a:r>
          </a:p>
        </p:txBody>
      </p:sp>
      <p:sp>
        <p:nvSpPr>
          <p:cNvPr id="43021" name="Text Box 39"/>
          <p:cNvSpPr txBox="1">
            <a:spLocks noChangeArrowheads="1"/>
          </p:cNvSpPr>
          <p:nvPr/>
        </p:nvSpPr>
        <p:spPr bwMode="auto">
          <a:xfrm>
            <a:off x="5181600" y="1600200"/>
            <a:ext cx="2705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数字</a:t>
            </a:r>
            <a:r>
              <a:rPr lang="ja-JP" altLang="en-US"/>
              <a:t> ∈ {0</a:t>
            </a:r>
            <a:r>
              <a:rPr lang="en-US" altLang="ja-JP"/>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7"/>
                                        </p:tgtEl>
                                        <p:attrNameLst>
                                          <p:attrName>style.visibility</p:attrName>
                                        </p:attrNameLst>
                                      </p:cBhvr>
                                      <p:to>
                                        <p:strVal val="visible"/>
                                      </p:to>
                                    </p:set>
                                    <p:animEffect transition="in" filter="checkerboard(across)">
                                      <p:cBhvr>
                                        <p:cTn id="7" dur="500"/>
                                        <p:tgtEl>
                                          <p:spTgt spid="2048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8"/>
                                        </p:tgtEl>
                                        <p:attrNameLst>
                                          <p:attrName>style.visibility</p:attrName>
                                        </p:attrNameLst>
                                      </p:cBhvr>
                                      <p:to>
                                        <p:strVal val="visible"/>
                                      </p:to>
                                    </p:set>
                                    <p:animEffect transition="in" filter="checkerboard(across)">
                                      <p:cBhvr>
                                        <p:cTn id="12" dur="500"/>
                                        <p:tgtEl>
                                          <p:spTgt spid="2048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25"/>
                                        </p:tgtEl>
                                        <p:attrNameLst>
                                          <p:attrName>style.visibility</p:attrName>
                                        </p:attrNameLst>
                                      </p:cBhvr>
                                      <p:to>
                                        <p:strVal val="visible"/>
                                      </p:to>
                                    </p:set>
                                    <p:animEffect transition="in" filter="wipe(left)">
                                      <p:cBhvr>
                                        <p:cTn id="17" dur="500"/>
                                        <p:tgtEl>
                                          <p:spTgt spid="2048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4840"/>
                                        </p:tgtEl>
                                        <p:attrNameLst>
                                          <p:attrName>style.visibility</p:attrName>
                                        </p:attrNameLst>
                                      </p:cBhvr>
                                      <p:to>
                                        <p:strVal val="visible"/>
                                      </p:to>
                                    </p:set>
                                    <p:animEffect transition="in" filter="wipe(left)">
                                      <p:cBhvr>
                                        <p:cTn id="22" dur="500"/>
                                        <p:tgtEl>
                                          <p:spTgt spid="2048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04832"/>
                                        </p:tgtEl>
                                        <p:attrNameLst>
                                          <p:attrName>style.visibility</p:attrName>
                                        </p:attrNameLst>
                                      </p:cBhvr>
                                      <p:to>
                                        <p:strVal val="visible"/>
                                      </p:to>
                                    </p:set>
                                    <p:animEffect transition="in" filter="wipe(left)">
                                      <p:cBhvr>
                                        <p:cTn id="27" dur="500"/>
                                        <p:tgtEl>
                                          <p:spTgt spid="2048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04833"/>
                                        </p:tgtEl>
                                        <p:attrNameLst>
                                          <p:attrName>style.visibility</p:attrName>
                                        </p:attrNameLst>
                                      </p:cBhvr>
                                      <p:to>
                                        <p:strVal val="visible"/>
                                      </p:to>
                                    </p:set>
                                    <p:animEffect transition="in" filter="checkerboard(across)">
                                      <p:cBhvr>
                                        <p:cTn id="32" dur="500"/>
                                        <p:tgtEl>
                                          <p:spTgt spid="2048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04828"/>
                                        </p:tgtEl>
                                        <p:attrNameLst>
                                          <p:attrName>style.visibility</p:attrName>
                                        </p:attrNameLst>
                                      </p:cBhvr>
                                      <p:to>
                                        <p:strVal val="visible"/>
                                      </p:to>
                                    </p:set>
                                    <p:animEffect transition="in" filter="checkerboard(across)">
                                      <p:cBhvr>
                                        <p:cTn id="37" dur="500"/>
                                        <p:tgtEl>
                                          <p:spTgt spid="20482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04827"/>
                                        </p:tgtEl>
                                        <p:attrNameLst>
                                          <p:attrName>style.visibility</p:attrName>
                                        </p:attrNameLst>
                                      </p:cBhvr>
                                      <p:to>
                                        <p:strVal val="visible"/>
                                      </p:to>
                                    </p:set>
                                    <p:animEffect transition="in" filter="checkerboard(across)">
                                      <p:cBhvr>
                                        <p:cTn id="42" dur="500"/>
                                        <p:tgtEl>
                                          <p:spTgt spid="20482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04834"/>
                                        </p:tgtEl>
                                        <p:attrNameLst>
                                          <p:attrName>style.visibility</p:attrName>
                                        </p:attrNameLst>
                                      </p:cBhvr>
                                      <p:to>
                                        <p:strVal val="visible"/>
                                      </p:to>
                                    </p:set>
                                    <p:animEffect transition="in" filter="checkerboard(across)">
                                      <p:cBhvr>
                                        <p:cTn id="47" dur="500"/>
                                        <p:tgtEl>
                                          <p:spTgt spid="204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5" grpId="0" animBg="1"/>
      <p:bldP spid="204827" grpId="0" autoUpdateAnimBg="0"/>
      <p:bldP spid="204828" grpId="0" autoUpdateAnimBg="0"/>
      <p:bldP spid="204834" grpId="0" animBg="1" autoUpdateAnimBg="0"/>
      <p:bldP spid="204837" grpId="0" autoUpdateAnimBg="0"/>
      <p:bldP spid="20483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プログラムの構造</a:t>
            </a:r>
            <a:r>
              <a:rPr lang="ja-JP" altLang="en-US" sz="3600">
                <a:effectLst/>
              </a:rPr>
              <a:t>(字句解析系)</a:t>
            </a:r>
          </a:p>
        </p:txBody>
      </p:sp>
      <p:sp>
        <p:nvSpPr>
          <p:cNvPr id="7171" name="AutoShape 3"/>
          <p:cNvSpPr>
            <a:spLocks noChangeArrowheads="1"/>
          </p:cNvSpPr>
          <p:nvPr/>
        </p:nvSpPr>
        <p:spPr bwMode="auto">
          <a:xfrm>
            <a:off x="762000" y="4572000"/>
            <a:ext cx="1752600" cy="1066800"/>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000" dirty="0"/>
              <a:t>K22</a:t>
            </a:r>
            <a:r>
              <a:rPr lang="ja-JP" altLang="en-US" sz="2000" dirty="0"/>
              <a:t>言語</a:t>
            </a:r>
          </a:p>
          <a:p>
            <a:pPr algn="ctr" eaLnBrk="1" hangingPunct="1">
              <a:spcBef>
                <a:spcPct val="0"/>
              </a:spcBef>
              <a:buClrTx/>
              <a:buSzTx/>
              <a:buFontTx/>
              <a:buNone/>
            </a:pPr>
            <a:r>
              <a:rPr lang="ja-JP" altLang="en-US" sz="2000" dirty="0"/>
              <a:t>原始プログラム</a:t>
            </a:r>
          </a:p>
        </p:txBody>
      </p:sp>
      <p:sp>
        <p:nvSpPr>
          <p:cNvPr id="7172" name="Rectangle 4"/>
          <p:cNvSpPr>
            <a:spLocks noChangeArrowheads="1"/>
          </p:cNvSpPr>
          <p:nvPr/>
        </p:nvSpPr>
        <p:spPr bwMode="auto">
          <a:xfrm>
            <a:off x="457200" y="2209800"/>
            <a:ext cx="23622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76837" name="Rectangle 5"/>
          <p:cNvSpPr>
            <a:spLocks noChangeArrowheads="1"/>
          </p:cNvSpPr>
          <p:nvPr/>
        </p:nvSpPr>
        <p:spPr bwMode="auto">
          <a:xfrm>
            <a:off x="533400" y="2743200"/>
            <a:ext cx="22098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char nextChar();</a:t>
            </a:r>
          </a:p>
          <a:p>
            <a:pPr eaLnBrk="1" hangingPunct="1">
              <a:spcBef>
                <a:spcPct val="0"/>
              </a:spcBef>
              <a:buClrTx/>
              <a:buSzTx/>
              <a:buFontTx/>
              <a:buNone/>
            </a:pPr>
            <a:r>
              <a:rPr lang="ja-JP" altLang="en-US" sz="2000">
                <a:solidFill>
                  <a:srgbClr val="FFFF66"/>
                </a:solidFill>
              </a:rPr>
              <a:t>//1文字読み込む</a:t>
            </a:r>
          </a:p>
        </p:txBody>
      </p:sp>
      <p:sp>
        <p:nvSpPr>
          <p:cNvPr id="7174" name="Text Box 6"/>
          <p:cNvSpPr txBox="1">
            <a:spLocks noChangeArrowheads="1"/>
          </p:cNvSpPr>
          <p:nvPr/>
        </p:nvSpPr>
        <p:spPr bwMode="auto">
          <a:xfrm>
            <a:off x="304800" y="1752600"/>
            <a:ext cx="2217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FileScanner.java</a:t>
            </a:r>
          </a:p>
        </p:txBody>
      </p:sp>
      <p:sp>
        <p:nvSpPr>
          <p:cNvPr id="7175" name="Rectangle 7"/>
          <p:cNvSpPr>
            <a:spLocks noChangeArrowheads="1"/>
          </p:cNvSpPr>
          <p:nvPr/>
        </p:nvSpPr>
        <p:spPr bwMode="auto">
          <a:xfrm>
            <a:off x="3581400" y="2209800"/>
            <a:ext cx="27432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376840" name="Rectangle 8"/>
          <p:cNvSpPr>
            <a:spLocks noChangeArrowheads="1"/>
          </p:cNvSpPr>
          <p:nvPr/>
        </p:nvSpPr>
        <p:spPr bwMode="auto">
          <a:xfrm>
            <a:off x="3657600" y="2743200"/>
            <a:ext cx="25908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Token nextToken();</a:t>
            </a:r>
          </a:p>
          <a:p>
            <a:pPr eaLnBrk="1" hangingPunct="1">
              <a:spcBef>
                <a:spcPct val="0"/>
              </a:spcBef>
              <a:buClrTx/>
              <a:buSzTx/>
              <a:buFontTx/>
              <a:buNone/>
            </a:pPr>
            <a:r>
              <a:rPr lang="ja-JP" altLang="en-US" sz="2000" dirty="0">
                <a:solidFill>
                  <a:srgbClr val="FFFF66"/>
                </a:solidFill>
              </a:rPr>
              <a:t>// トークンを切り出す</a:t>
            </a:r>
            <a:endParaRPr lang="en-US" altLang="ja-JP" sz="2000" dirty="0">
              <a:solidFill>
                <a:srgbClr val="FFFF66"/>
              </a:solidFill>
            </a:endParaRPr>
          </a:p>
        </p:txBody>
      </p:sp>
      <p:sp>
        <p:nvSpPr>
          <p:cNvPr id="7177" name="Text Box 9"/>
          <p:cNvSpPr txBox="1">
            <a:spLocks noChangeArrowheads="1"/>
          </p:cNvSpPr>
          <p:nvPr/>
        </p:nvSpPr>
        <p:spPr bwMode="auto">
          <a:xfrm>
            <a:off x="3505200" y="1752600"/>
            <a:ext cx="2790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LexicalAnalyzer.java</a:t>
            </a:r>
          </a:p>
        </p:txBody>
      </p:sp>
      <p:sp>
        <p:nvSpPr>
          <p:cNvPr id="7178" name="Text Box 10"/>
          <p:cNvSpPr txBox="1">
            <a:spLocks noChangeArrowheads="1"/>
          </p:cNvSpPr>
          <p:nvPr/>
        </p:nvSpPr>
        <p:spPr bwMode="auto">
          <a:xfrm>
            <a:off x="457200" y="2209800"/>
            <a:ext cx="2128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ファイル探査部</a:t>
            </a:r>
          </a:p>
        </p:txBody>
      </p:sp>
      <p:sp>
        <p:nvSpPr>
          <p:cNvPr id="7179" name="Text Box 11"/>
          <p:cNvSpPr txBox="1">
            <a:spLocks noChangeArrowheads="1"/>
          </p:cNvSpPr>
          <p:nvPr/>
        </p:nvSpPr>
        <p:spPr bwMode="auto">
          <a:xfrm>
            <a:off x="3581400" y="2209800"/>
            <a:ext cx="170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字句解析部</a:t>
            </a:r>
          </a:p>
        </p:txBody>
      </p:sp>
      <p:sp>
        <p:nvSpPr>
          <p:cNvPr id="7180" name="Rectangle 12"/>
          <p:cNvSpPr>
            <a:spLocks noChangeArrowheads="1"/>
          </p:cNvSpPr>
          <p:nvPr/>
        </p:nvSpPr>
        <p:spPr bwMode="auto">
          <a:xfrm>
            <a:off x="7086600" y="2819400"/>
            <a:ext cx="18288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7181" name="Text Box 13"/>
          <p:cNvSpPr txBox="1">
            <a:spLocks noChangeArrowheads="1"/>
          </p:cNvSpPr>
          <p:nvPr/>
        </p:nvSpPr>
        <p:spPr bwMode="auto">
          <a:xfrm>
            <a:off x="7010400" y="2362200"/>
            <a:ext cx="1119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Kc.java</a:t>
            </a:r>
          </a:p>
        </p:txBody>
      </p:sp>
      <p:sp>
        <p:nvSpPr>
          <p:cNvPr id="7182" name="Text Box 14"/>
          <p:cNvSpPr txBox="1">
            <a:spLocks noChangeArrowheads="1"/>
          </p:cNvSpPr>
          <p:nvPr/>
        </p:nvSpPr>
        <p:spPr bwMode="auto">
          <a:xfrm>
            <a:off x="7086600" y="2895600"/>
            <a:ext cx="170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構文解析部</a:t>
            </a:r>
          </a:p>
        </p:txBody>
      </p:sp>
      <p:sp>
        <p:nvSpPr>
          <p:cNvPr id="7183" name="Rectangle 15"/>
          <p:cNvSpPr>
            <a:spLocks noChangeArrowheads="1"/>
          </p:cNvSpPr>
          <p:nvPr/>
        </p:nvSpPr>
        <p:spPr bwMode="auto">
          <a:xfrm>
            <a:off x="3886200" y="5029200"/>
            <a:ext cx="22098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7184" name="Text Box 16"/>
          <p:cNvSpPr txBox="1">
            <a:spLocks noChangeArrowheads="1"/>
          </p:cNvSpPr>
          <p:nvPr/>
        </p:nvSpPr>
        <p:spPr bwMode="auto">
          <a:xfrm>
            <a:off x="3810000" y="4572000"/>
            <a:ext cx="1541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Token.java</a:t>
            </a:r>
          </a:p>
        </p:txBody>
      </p:sp>
      <p:sp>
        <p:nvSpPr>
          <p:cNvPr id="7185" name="Text Box 17"/>
          <p:cNvSpPr txBox="1">
            <a:spLocks noChangeArrowheads="1"/>
          </p:cNvSpPr>
          <p:nvPr/>
        </p:nvSpPr>
        <p:spPr bwMode="auto">
          <a:xfrm>
            <a:off x="3886200" y="5105400"/>
            <a:ext cx="2097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トークン定義部</a:t>
            </a:r>
          </a:p>
        </p:txBody>
      </p:sp>
      <p:sp>
        <p:nvSpPr>
          <p:cNvPr id="376850" name="Line 18"/>
          <p:cNvSpPr>
            <a:spLocks noChangeShapeType="1"/>
          </p:cNvSpPr>
          <p:nvPr/>
        </p:nvSpPr>
        <p:spPr bwMode="auto">
          <a:xfrm flipV="1">
            <a:off x="1676400" y="3810000"/>
            <a:ext cx="0" cy="762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6851" name="Line 19"/>
          <p:cNvSpPr>
            <a:spLocks noChangeShapeType="1"/>
          </p:cNvSpPr>
          <p:nvPr/>
        </p:nvSpPr>
        <p:spPr bwMode="auto">
          <a:xfrm flipV="1">
            <a:off x="5410200" y="3886200"/>
            <a:ext cx="0" cy="1143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76852" name="Group 20"/>
          <p:cNvGrpSpPr>
            <a:grpSpLocks/>
          </p:cNvGrpSpPr>
          <p:nvPr/>
        </p:nvGrpSpPr>
        <p:grpSpPr bwMode="auto">
          <a:xfrm>
            <a:off x="2743200" y="2667000"/>
            <a:ext cx="838200" cy="457200"/>
            <a:chOff x="1728" y="1680"/>
            <a:chExt cx="528" cy="288"/>
          </a:xfrm>
        </p:grpSpPr>
        <p:sp>
          <p:nvSpPr>
            <p:cNvPr id="7196" name="Line 21"/>
            <p:cNvSpPr>
              <a:spLocks noChangeShapeType="1"/>
            </p:cNvSpPr>
            <p:nvPr/>
          </p:nvSpPr>
          <p:spPr bwMode="auto">
            <a:xfrm>
              <a:off x="1728" y="1968"/>
              <a:ext cx="528"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197" name="Text Box 22"/>
            <p:cNvSpPr txBox="1">
              <a:spLocks noChangeArrowheads="1"/>
            </p:cNvSpPr>
            <p:nvPr/>
          </p:nvSpPr>
          <p:spPr bwMode="auto">
            <a:xfrm>
              <a:off x="1776" y="1680"/>
              <a:ext cx="3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a:t>char</a:t>
              </a:r>
            </a:p>
          </p:txBody>
        </p:sp>
      </p:grpSp>
      <p:grpSp>
        <p:nvGrpSpPr>
          <p:cNvPr id="376855" name="Group 23"/>
          <p:cNvGrpSpPr>
            <a:grpSpLocks/>
          </p:cNvGrpSpPr>
          <p:nvPr/>
        </p:nvGrpSpPr>
        <p:grpSpPr bwMode="auto">
          <a:xfrm>
            <a:off x="6324600" y="2590800"/>
            <a:ext cx="830263" cy="457200"/>
            <a:chOff x="3984" y="1632"/>
            <a:chExt cx="523" cy="288"/>
          </a:xfrm>
        </p:grpSpPr>
        <p:sp>
          <p:nvSpPr>
            <p:cNvPr id="7194" name="Line 24"/>
            <p:cNvSpPr>
              <a:spLocks noChangeShapeType="1"/>
            </p:cNvSpPr>
            <p:nvPr/>
          </p:nvSpPr>
          <p:spPr bwMode="auto">
            <a:xfrm>
              <a:off x="3984" y="1920"/>
              <a:ext cx="48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195" name="Text Box 25"/>
            <p:cNvSpPr txBox="1">
              <a:spLocks noChangeArrowheads="1"/>
            </p:cNvSpPr>
            <p:nvPr/>
          </p:nvSpPr>
          <p:spPr bwMode="auto">
            <a:xfrm>
              <a:off x="3984" y="1632"/>
              <a:ext cx="5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a:t>Token</a:t>
              </a:r>
            </a:p>
          </p:txBody>
        </p:sp>
      </p:grpSp>
      <p:sp>
        <p:nvSpPr>
          <p:cNvPr id="372764" name="Line 28"/>
          <p:cNvSpPr>
            <a:spLocks noChangeShapeType="1"/>
          </p:cNvSpPr>
          <p:nvPr/>
        </p:nvSpPr>
        <p:spPr bwMode="auto">
          <a:xfrm flipH="1" flipV="1">
            <a:off x="6096000" y="5334000"/>
            <a:ext cx="228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191" name="Rectangle 15"/>
          <p:cNvSpPr>
            <a:spLocks noChangeArrowheads="1"/>
          </p:cNvSpPr>
          <p:nvPr/>
        </p:nvSpPr>
        <p:spPr bwMode="auto">
          <a:xfrm>
            <a:off x="6324600" y="5029200"/>
            <a:ext cx="2286000" cy="611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7192" name="Text Box 16"/>
          <p:cNvSpPr txBox="1">
            <a:spLocks noChangeArrowheads="1"/>
          </p:cNvSpPr>
          <p:nvPr/>
        </p:nvSpPr>
        <p:spPr bwMode="auto">
          <a:xfrm>
            <a:off x="6324600" y="4572000"/>
            <a:ext cx="1711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Symbol.java</a:t>
            </a:r>
          </a:p>
        </p:txBody>
      </p:sp>
      <p:sp>
        <p:nvSpPr>
          <p:cNvPr id="7193" name="Text Box 17"/>
          <p:cNvSpPr txBox="1">
            <a:spLocks noChangeArrowheads="1"/>
          </p:cNvSpPr>
          <p:nvPr/>
        </p:nvSpPr>
        <p:spPr bwMode="auto">
          <a:xfrm>
            <a:off x="6324600" y="51054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トークン名列挙部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6850"/>
                                        </p:tgtEl>
                                        <p:attrNameLst>
                                          <p:attrName>style.visibility</p:attrName>
                                        </p:attrNameLst>
                                      </p:cBhvr>
                                      <p:to>
                                        <p:strVal val="visible"/>
                                      </p:to>
                                    </p:set>
                                    <p:animEffect transition="in" filter="wipe(down)">
                                      <p:cBhvr>
                                        <p:cTn id="7" dur="500"/>
                                        <p:tgtEl>
                                          <p:spTgt spid="376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6837"/>
                                        </p:tgtEl>
                                        <p:attrNameLst>
                                          <p:attrName>style.visibility</p:attrName>
                                        </p:attrNameLst>
                                      </p:cBhvr>
                                      <p:to>
                                        <p:strVal val="visible"/>
                                      </p:to>
                                    </p:set>
                                    <p:animEffect transition="in" filter="checkerboard(across)">
                                      <p:cBhvr>
                                        <p:cTn id="12" dur="500"/>
                                        <p:tgtEl>
                                          <p:spTgt spid="3768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72764"/>
                                        </p:tgtEl>
                                        <p:attrNameLst>
                                          <p:attrName>style.visibility</p:attrName>
                                        </p:attrNameLst>
                                      </p:cBhvr>
                                      <p:to>
                                        <p:strVal val="visible"/>
                                      </p:to>
                                    </p:set>
                                    <p:animEffect transition="in" filter="wipe(right)">
                                      <p:cBhvr>
                                        <p:cTn id="17" dur="500"/>
                                        <p:tgtEl>
                                          <p:spTgt spid="3727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76852"/>
                                        </p:tgtEl>
                                        <p:attrNameLst>
                                          <p:attrName>style.visibility</p:attrName>
                                        </p:attrNameLst>
                                      </p:cBhvr>
                                      <p:to>
                                        <p:strVal val="visible"/>
                                      </p:to>
                                    </p:set>
                                    <p:animEffect transition="in" filter="wipe(left)">
                                      <p:cBhvr>
                                        <p:cTn id="22" dur="500"/>
                                        <p:tgtEl>
                                          <p:spTgt spid="37685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76851"/>
                                        </p:tgtEl>
                                        <p:attrNameLst>
                                          <p:attrName>style.visibility</p:attrName>
                                        </p:attrNameLst>
                                      </p:cBhvr>
                                      <p:to>
                                        <p:strVal val="visible"/>
                                      </p:to>
                                    </p:set>
                                    <p:animEffect transition="in" filter="wipe(down)">
                                      <p:cBhvr>
                                        <p:cTn id="27" dur="500"/>
                                        <p:tgtEl>
                                          <p:spTgt spid="3768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76840"/>
                                        </p:tgtEl>
                                        <p:attrNameLst>
                                          <p:attrName>style.visibility</p:attrName>
                                        </p:attrNameLst>
                                      </p:cBhvr>
                                      <p:to>
                                        <p:strVal val="visible"/>
                                      </p:to>
                                    </p:set>
                                    <p:animEffect transition="in" filter="checkerboard(across)">
                                      <p:cBhvr>
                                        <p:cTn id="32" dur="500"/>
                                        <p:tgtEl>
                                          <p:spTgt spid="37684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76855"/>
                                        </p:tgtEl>
                                        <p:attrNameLst>
                                          <p:attrName>style.visibility</p:attrName>
                                        </p:attrNameLst>
                                      </p:cBhvr>
                                      <p:to>
                                        <p:strVal val="visible"/>
                                      </p:to>
                                    </p:set>
                                    <p:animEffect transition="in" filter="wipe(left)">
                                      <p:cBhvr>
                                        <p:cTn id="37" dur="500"/>
                                        <p:tgtEl>
                                          <p:spTgt spid="376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7" grpId="0" animBg="1" autoUpdateAnimBg="0"/>
      <p:bldP spid="376840" grpId="0" animBg="1" autoUpdateAnimBg="0"/>
      <p:bldP spid="376850" grpId="0" animBg="1"/>
      <p:bldP spid="376851" grpId="0" animBg="1"/>
      <p:bldP spid="37276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66800" y="304800"/>
            <a:ext cx="7467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数値への変換, 数字の判定</a:t>
            </a:r>
          </a:p>
        </p:txBody>
      </p:sp>
      <p:sp>
        <p:nvSpPr>
          <p:cNvPr id="45059" name="Rectangle 3"/>
          <p:cNvSpPr>
            <a:spLocks noGrp="1" noChangeArrowheads="1"/>
          </p:cNvSpPr>
          <p:nvPr>
            <p:ph type="body" idx="1"/>
          </p:nvPr>
        </p:nvSpPr>
        <p:spPr>
          <a:xfrm>
            <a:off x="914400" y="1981200"/>
            <a:ext cx="7162800"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数値への変換</a:t>
            </a:r>
            <a:r>
              <a:rPr lang="ja-JP" altLang="en-US" dirty="0">
                <a:effectLst/>
              </a:rPr>
              <a:t>    </a:t>
            </a:r>
            <a:r>
              <a:rPr lang="ja-JP" altLang="en-US" sz="2800" dirty="0">
                <a:effectLst/>
              </a:rPr>
              <a:t>文字 </a:t>
            </a:r>
            <a:r>
              <a:rPr lang="en-US" altLang="ja-JP" sz="2800" dirty="0">
                <a:effectLst/>
              </a:rPr>
              <a:t>‘</a:t>
            </a:r>
            <a:r>
              <a:rPr lang="ja-JP" altLang="en-US" sz="2800" dirty="0">
                <a:effectLst/>
              </a:rPr>
              <a:t>1</a:t>
            </a:r>
            <a:r>
              <a:rPr lang="en-US" altLang="ja-JP" sz="2800" dirty="0">
                <a:effectLst/>
              </a:rPr>
              <a:t>’</a:t>
            </a:r>
            <a:r>
              <a:rPr lang="ja-JP" altLang="en-US" sz="2800" dirty="0">
                <a:effectLst/>
              </a:rPr>
              <a:t> → 整数 1</a:t>
            </a:r>
          </a:p>
          <a:p>
            <a:endParaRPr lang="ja-JP" altLang="en-US" sz="2800" dirty="0">
              <a:effectLst/>
            </a:endParaRPr>
          </a:p>
          <a:p>
            <a:endParaRPr lang="ja-JP" altLang="en-US" sz="2800" dirty="0">
              <a:effectLst/>
            </a:endParaRPr>
          </a:p>
          <a:p>
            <a:endParaRPr lang="ja-JP" altLang="en-US" sz="2800" dirty="0">
              <a:effectLst/>
            </a:endParaRPr>
          </a:p>
          <a:p>
            <a:r>
              <a:rPr lang="ja-JP" altLang="en-US" sz="2800" dirty="0">
                <a:effectLst/>
              </a:rPr>
              <a:t>数字か？</a:t>
            </a:r>
          </a:p>
        </p:txBody>
      </p:sp>
      <p:sp>
        <p:nvSpPr>
          <p:cNvPr id="244740" name="Rectangle 4"/>
          <p:cNvSpPr>
            <a:spLocks noChangeArrowheads="1"/>
          </p:cNvSpPr>
          <p:nvPr/>
        </p:nvSpPr>
        <p:spPr bwMode="auto">
          <a:xfrm>
            <a:off x="1143000" y="2743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 = Character.digit (c, 10);</a:t>
            </a:r>
          </a:p>
        </p:txBody>
      </p:sp>
      <p:sp>
        <p:nvSpPr>
          <p:cNvPr id="45061" name="Rectangle 5"/>
          <p:cNvSpPr>
            <a:spLocks noChangeArrowheads="1"/>
          </p:cNvSpPr>
          <p:nvPr/>
        </p:nvSpPr>
        <p:spPr bwMode="auto">
          <a:xfrm>
            <a:off x="1143000" y="1219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i;  char c;  boolean b;</a:t>
            </a:r>
          </a:p>
        </p:txBody>
      </p:sp>
      <p:sp>
        <p:nvSpPr>
          <p:cNvPr id="244743" name="AutoShape 7"/>
          <p:cNvSpPr>
            <a:spLocks noChangeArrowheads="1"/>
          </p:cNvSpPr>
          <p:nvPr/>
        </p:nvSpPr>
        <p:spPr bwMode="auto">
          <a:xfrm>
            <a:off x="5029200" y="3505200"/>
            <a:ext cx="1447800" cy="457200"/>
          </a:xfrm>
          <a:prstGeom prst="wedgeRoundRectCallout">
            <a:avLst>
              <a:gd name="adj1" fmla="val -42981"/>
              <a:gd name="adj2" fmla="val -9270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10進数</a:t>
            </a:r>
          </a:p>
        </p:txBody>
      </p:sp>
      <p:sp>
        <p:nvSpPr>
          <p:cNvPr id="244744" name="Rectangle 8"/>
          <p:cNvSpPr>
            <a:spLocks noChangeArrowheads="1"/>
          </p:cNvSpPr>
          <p:nvPr/>
        </p:nvSpPr>
        <p:spPr bwMode="auto">
          <a:xfrm>
            <a:off x="1143000" y="34290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 = c - ‘0’;</a:t>
            </a:r>
            <a:endParaRPr lang="ja-JP" altLang="en-US"/>
          </a:p>
        </p:txBody>
      </p:sp>
      <p:sp>
        <p:nvSpPr>
          <p:cNvPr id="244745" name="Rectangle 9"/>
          <p:cNvSpPr>
            <a:spLocks noChangeArrowheads="1"/>
          </p:cNvSpPr>
          <p:nvPr/>
        </p:nvSpPr>
        <p:spPr bwMode="auto">
          <a:xfrm>
            <a:off x="1143000" y="4648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Character.isDigit (c); </a:t>
            </a:r>
          </a:p>
        </p:txBody>
      </p:sp>
      <p:sp>
        <p:nvSpPr>
          <p:cNvPr id="244746" name="Rectangle 10"/>
          <p:cNvSpPr>
            <a:spLocks noChangeArrowheads="1"/>
          </p:cNvSpPr>
          <p:nvPr/>
        </p:nvSpPr>
        <p:spPr bwMode="auto">
          <a:xfrm>
            <a:off x="1143000" y="53340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(‘0’ &lt;= c &amp;&amp; c &lt;= ‘9’);</a:t>
            </a:r>
          </a:p>
        </p:txBody>
      </p:sp>
      <p:sp>
        <p:nvSpPr>
          <p:cNvPr id="244747" name="AutoShape 11"/>
          <p:cNvSpPr>
            <a:spLocks noChangeArrowheads="1"/>
          </p:cNvSpPr>
          <p:nvPr/>
        </p:nvSpPr>
        <p:spPr bwMode="auto">
          <a:xfrm>
            <a:off x="2819400" y="4114800"/>
            <a:ext cx="2971800" cy="457200"/>
          </a:xfrm>
          <a:prstGeom prst="wedgeRoundRectCallout">
            <a:avLst>
              <a:gd name="adj1" fmla="val -51069"/>
              <a:gd name="adj2" fmla="val -8680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000"/>
              <a:t>文字コード‘0’の値を引く</a:t>
            </a:r>
          </a:p>
        </p:txBody>
      </p:sp>
      <p:sp>
        <p:nvSpPr>
          <p:cNvPr id="244748" name="Rectangle 12"/>
          <p:cNvSpPr>
            <a:spLocks noChangeArrowheads="1"/>
          </p:cNvSpPr>
          <p:nvPr/>
        </p:nvSpPr>
        <p:spPr bwMode="auto">
          <a:xfrm>
            <a:off x="1143000" y="6019800"/>
            <a:ext cx="601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b = (</a:t>
            </a:r>
            <a:r>
              <a:rPr lang="en-US" altLang="ja-JP" dirty="0" err="1"/>
              <a:t>Character.digit</a:t>
            </a:r>
            <a:r>
              <a:rPr lang="en-US" altLang="ja-JP" dirty="0"/>
              <a:t> (c, 10) !=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4740"/>
                                        </p:tgtEl>
                                        <p:attrNameLst>
                                          <p:attrName>style.visibility</p:attrName>
                                        </p:attrNameLst>
                                      </p:cBhvr>
                                      <p:to>
                                        <p:strVal val="visible"/>
                                      </p:to>
                                    </p:set>
                                    <p:animEffect transition="in" filter="checkerboard(across)">
                                      <p:cBhvr>
                                        <p:cTn id="7" dur="500"/>
                                        <p:tgtEl>
                                          <p:spTgt spid="244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4743"/>
                                        </p:tgtEl>
                                        <p:attrNameLst>
                                          <p:attrName>style.visibility</p:attrName>
                                        </p:attrNameLst>
                                      </p:cBhvr>
                                      <p:to>
                                        <p:strVal val="visible"/>
                                      </p:to>
                                    </p:set>
                                    <p:animEffect transition="in" filter="checkerboard(across)">
                                      <p:cBhvr>
                                        <p:cTn id="12" dur="500"/>
                                        <p:tgtEl>
                                          <p:spTgt spid="2447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4744"/>
                                        </p:tgtEl>
                                        <p:attrNameLst>
                                          <p:attrName>style.visibility</p:attrName>
                                        </p:attrNameLst>
                                      </p:cBhvr>
                                      <p:to>
                                        <p:strVal val="visible"/>
                                      </p:to>
                                    </p:set>
                                    <p:animEffect transition="in" filter="checkerboard(across)">
                                      <p:cBhvr>
                                        <p:cTn id="17" dur="500"/>
                                        <p:tgtEl>
                                          <p:spTgt spid="2447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4747"/>
                                        </p:tgtEl>
                                        <p:attrNameLst>
                                          <p:attrName>style.visibility</p:attrName>
                                        </p:attrNameLst>
                                      </p:cBhvr>
                                      <p:to>
                                        <p:strVal val="visible"/>
                                      </p:to>
                                    </p:set>
                                    <p:animEffect transition="in" filter="checkerboard(across)">
                                      <p:cBhvr>
                                        <p:cTn id="22" dur="500"/>
                                        <p:tgtEl>
                                          <p:spTgt spid="24474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4745"/>
                                        </p:tgtEl>
                                        <p:attrNameLst>
                                          <p:attrName>style.visibility</p:attrName>
                                        </p:attrNameLst>
                                      </p:cBhvr>
                                      <p:to>
                                        <p:strVal val="visible"/>
                                      </p:to>
                                    </p:set>
                                    <p:animEffect transition="in" filter="checkerboard(across)">
                                      <p:cBhvr>
                                        <p:cTn id="27" dur="500"/>
                                        <p:tgtEl>
                                          <p:spTgt spid="24474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4746"/>
                                        </p:tgtEl>
                                        <p:attrNameLst>
                                          <p:attrName>style.visibility</p:attrName>
                                        </p:attrNameLst>
                                      </p:cBhvr>
                                      <p:to>
                                        <p:strVal val="visible"/>
                                      </p:to>
                                    </p:set>
                                    <p:animEffect transition="in" filter="checkerboard(across)">
                                      <p:cBhvr>
                                        <p:cTn id="32" dur="500"/>
                                        <p:tgtEl>
                                          <p:spTgt spid="24474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44748"/>
                                        </p:tgtEl>
                                        <p:attrNameLst>
                                          <p:attrName>style.visibility</p:attrName>
                                        </p:attrNameLst>
                                      </p:cBhvr>
                                      <p:to>
                                        <p:strVal val="visible"/>
                                      </p:to>
                                    </p:set>
                                    <p:animEffect transition="in" filter="checkerboard(across)">
                                      <p:cBhvr>
                                        <p:cTn id="37" dur="500"/>
                                        <p:tgtEl>
                                          <p:spTgt spid="244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animBg="1" autoUpdateAnimBg="0"/>
      <p:bldP spid="244743" grpId="0" animBg="1" autoUpdateAnimBg="0"/>
      <p:bldP spid="244744" grpId="0" animBg="1" autoUpdateAnimBg="0"/>
      <p:bldP spid="244745" grpId="0" animBg="1" autoUpdateAnimBg="0"/>
      <p:bldP spid="244746" grpId="0" animBg="1" autoUpdateAnimBg="0"/>
      <p:bldP spid="244747" grpId="0" animBg="1" autoUpdateAnimBg="0"/>
      <p:bldP spid="244748"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数値への変換</a:t>
            </a:r>
          </a:p>
        </p:txBody>
      </p:sp>
      <p:sp>
        <p:nvSpPr>
          <p:cNvPr id="46083" name="Rectangle 5"/>
          <p:cNvSpPr>
            <a:spLocks noGrp="1" noChangeArrowheads="1"/>
          </p:cNvSpPr>
          <p:nvPr>
            <p:ph type="body" idx="1"/>
          </p:nvPr>
        </p:nvSpPr>
        <p:spPr>
          <a:xfrm>
            <a:off x="1066800" y="15240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2桁以上の整数値への変換</a:t>
            </a:r>
          </a:p>
          <a:p>
            <a:pPr lvl="1"/>
            <a:r>
              <a:rPr lang="ja-JP" altLang="en-US">
                <a:effectLst/>
              </a:rPr>
              <a:t>「値を10倍して次の数値を足す」を繰り返す</a:t>
            </a:r>
          </a:p>
        </p:txBody>
      </p:sp>
      <p:sp>
        <p:nvSpPr>
          <p:cNvPr id="408582" name="Text Box 6"/>
          <p:cNvSpPr txBox="1">
            <a:spLocks noChangeArrowheads="1"/>
          </p:cNvSpPr>
          <p:nvPr/>
        </p:nvSpPr>
        <p:spPr bwMode="auto">
          <a:xfrm>
            <a:off x="1295400" y="2895600"/>
            <a:ext cx="15128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123</a:t>
            </a:r>
          </a:p>
        </p:txBody>
      </p:sp>
      <p:sp>
        <p:nvSpPr>
          <p:cNvPr id="408583" name="Rectangle 7"/>
          <p:cNvSpPr>
            <a:spLocks noChangeArrowheads="1"/>
          </p:cNvSpPr>
          <p:nvPr/>
        </p:nvSpPr>
        <p:spPr bwMode="auto">
          <a:xfrm>
            <a:off x="1447800" y="3962400"/>
            <a:ext cx="914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a:t>
            </a:r>
          </a:p>
        </p:txBody>
      </p:sp>
      <p:grpSp>
        <p:nvGrpSpPr>
          <p:cNvPr id="408610" name="Group 34"/>
          <p:cNvGrpSpPr>
            <a:grpSpLocks/>
          </p:cNvGrpSpPr>
          <p:nvPr/>
        </p:nvGrpSpPr>
        <p:grpSpPr bwMode="auto">
          <a:xfrm>
            <a:off x="1981200" y="4572000"/>
            <a:ext cx="1233488" cy="884238"/>
            <a:chOff x="1248" y="2880"/>
            <a:chExt cx="777" cy="557"/>
          </a:xfrm>
        </p:grpSpPr>
        <p:sp>
          <p:nvSpPr>
            <p:cNvPr id="46106" name="Text Box 9"/>
            <p:cNvSpPr txBox="1">
              <a:spLocks noChangeArrowheads="1"/>
            </p:cNvSpPr>
            <p:nvPr/>
          </p:nvSpPr>
          <p:spPr bwMode="auto">
            <a:xfrm>
              <a:off x="1248" y="3072"/>
              <a:ext cx="77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10;</a:t>
              </a:r>
            </a:p>
          </p:txBody>
        </p:sp>
        <p:grpSp>
          <p:nvGrpSpPr>
            <p:cNvPr id="46107" name="Group 15"/>
            <p:cNvGrpSpPr>
              <a:grpSpLocks/>
            </p:cNvGrpSpPr>
            <p:nvPr/>
          </p:nvGrpSpPr>
          <p:grpSpPr bwMode="auto">
            <a:xfrm>
              <a:off x="1344" y="2880"/>
              <a:ext cx="672" cy="240"/>
              <a:chOff x="1248" y="3696"/>
              <a:chExt cx="672" cy="240"/>
            </a:xfrm>
          </p:grpSpPr>
          <p:sp>
            <p:nvSpPr>
              <p:cNvPr id="46108" name="Arc 16"/>
              <p:cNvSpPr>
                <a:spLocks/>
              </p:cNvSpPr>
              <p:nvPr/>
            </p:nvSpPr>
            <p:spPr bwMode="auto">
              <a:xfrm flipV="1">
                <a:off x="1584"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6109" name="Arc 17"/>
              <p:cNvSpPr>
                <a:spLocks/>
              </p:cNvSpPr>
              <p:nvPr/>
            </p:nvSpPr>
            <p:spPr bwMode="auto">
              <a:xfrm flipH="1" flipV="1">
                <a:off x="1248"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
        <p:nvSpPr>
          <p:cNvPr id="408594" name="Rectangle 18"/>
          <p:cNvSpPr>
            <a:spLocks noChangeArrowheads="1"/>
          </p:cNvSpPr>
          <p:nvPr/>
        </p:nvSpPr>
        <p:spPr bwMode="auto">
          <a:xfrm>
            <a:off x="2895600" y="3962400"/>
            <a:ext cx="914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10</a:t>
            </a:r>
          </a:p>
        </p:txBody>
      </p:sp>
      <p:sp>
        <p:nvSpPr>
          <p:cNvPr id="408595" name="Rectangle 19"/>
          <p:cNvSpPr>
            <a:spLocks noChangeArrowheads="1"/>
          </p:cNvSpPr>
          <p:nvPr/>
        </p:nvSpPr>
        <p:spPr bwMode="auto">
          <a:xfrm>
            <a:off x="4267200" y="3962400"/>
            <a:ext cx="914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12</a:t>
            </a:r>
          </a:p>
        </p:txBody>
      </p:sp>
      <p:grpSp>
        <p:nvGrpSpPr>
          <p:cNvPr id="408611" name="Group 35"/>
          <p:cNvGrpSpPr>
            <a:grpSpLocks/>
          </p:cNvGrpSpPr>
          <p:nvPr/>
        </p:nvGrpSpPr>
        <p:grpSpPr bwMode="auto">
          <a:xfrm>
            <a:off x="3505200" y="4572000"/>
            <a:ext cx="1066800" cy="884238"/>
            <a:chOff x="2208" y="2880"/>
            <a:chExt cx="672" cy="557"/>
          </a:xfrm>
        </p:grpSpPr>
        <p:sp>
          <p:nvSpPr>
            <p:cNvPr id="46102" name="Text Box 20"/>
            <p:cNvSpPr txBox="1">
              <a:spLocks noChangeArrowheads="1"/>
            </p:cNvSpPr>
            <p:nvPr/>
          </p:nvSpPr>
          <p:spPr bwMode="auto">
            <a:xfrm>
              <a:off x="2256" y="3072"/>
              <a:ext cx="60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+=2;</a:t>
              </a:r>
            </a:p>
          </p:txBody>
        </p:sp>
        <p:grpSp>
          <p:nvGrpSpPr>
            <p:cNvPr id="46103" name="Group 21"/>
            <p:cNvGrpSpPr>
              <a:grpSpLocks/>
            </p:cNvGrpSpPr>
            <p:nvPr/>
          </p:nvGrpSpPr>
          <p:grpSpPr bwMode="auto">
            <a:xfrm>
              <a:off x="2208" y="2880"/>
              <a:ext cx="672" cy="240"/>
              <a:chOff x="1248" y="3696"/>
              <a:chExt cx="672" cy="240"/>
            </a:xfrm>
          </p:grpSpPr>
          <p:sp>
            <p:nvSpPr>
              <p:cNvPr id="46104" name="Arc 22"/>
              <p:cNvSpPr>
                <a:spLocks/>
              </p:cNvSpPr>
              <p:nvPr/>
            </p:nvSpPr>
            <p:spPr bwMode="auto">
              <a:xfrm flipV="1">
                <a:off x="1584"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6105" name="Arc 23"/>
              <p:cNvSpPr>
                <a:spLocks/>
              </p:cNvSpPr>
              <p:nvPr/>
            </p:nvSpPr>
            <p:spPr bwMode="auto">
              <a:xfrm flipH="1" flipV="1">
                <a:off x="1248"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grpSp>
        <p:nvGrpSpPr>
          <p:cNvPr id="408612" name="Group 36"/>
          <p:cNvGrpSpPr>
            <a:grpSpLocks/>
          </p:cNvGrpSpPr>
          <p:nvPr/>
        </p:nvGrpSpPr>
        <p:grpSpPr bwMode="auto">
          <a:xfrm>
            <a:off x="4800600" y="4572000"/>
            <a:ext cx="1233488" cy="884238"/>
            <a:chOff x="3024" y="2880"/>
            <a:chExt cx="777" cy="557"/>
          </a:xfrm>
        </p:grpSpPr>
        <p:sp>
          <p:nvSpPr>
            <p:cNvPr id="46098" name="Text Box 24"/>
            <p:cNvSpPr txBox="1">
              <a:spLocks noChangeArrowheads="1"/>
            </p:cNvSpPr>
            <p:nvPr/>
          </p:nvSpPr>
          <p:spPr bwMode="auto">
            <a:xfrm>
              <a:off x="3024" y="3072"/>
              <a:ext cx="77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 10;</a:t>
              </a:r>
            </a:p>
          </p:txBody>
        </p:sp>
        <p:grpSp>
          <p:nvGrpSpPr>
            <p:cNvPr id="46099" name="Group 25"/>
            <p:cNvGrpSpPr>
              <a:grpSpLocks/>
            </p:cNvGrpSpPr>
            <p:nvPr/>
          </p:nvGrpSpPr>
          <p:grpSpPr bwMode="auto">
            <a:xfrm>
              <a:off x="3120" y="2880"/>
              <a:ext cx="672" cy="240"/>
              <a:chOff x="1248" y="3696"/>
              <a:chExt cx="672" cy="240"/>
            </a:xfrm>
          </p:grpSpPr>
          <p:sp>
            <p:nvSpPr>
              <p:cNvPr id="46100" name="Arc 26"/>
              <p:cNvSpPr>
                <a:spLocks/>
              </p:cNvSpPr>
              <p:nvPr/>
            </p:nvSpPr>
            <p:spPr bwMode="auto">
              <a:xfrm flipV="1">
                <a:off x="1584"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6101" name="Arc 27"/>
              <p:cNvSpPr>
                <a:spLocks/>
              </p:cNvSpPr>
              <p:nvPr/>
            </p:nvSpPr>
            <p:spPr bwMode="auto">
              <a:xfrm flipH="1" flipV="1">
                <a:off x="1248"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
        <p:nvSpPr>
          <p:cNvPr id="408604" name="Rectangle 28"/>
          <p:cNvSpPr>
            <a:spLocks noChangeArrowheads="1"/>
          </p:cNvSpPr>
          <p:nvPr/>
        </p:nvSpPr>
        <p:spPr bwMode="auto">
          <a:xfrm>
            <a:off x="5715000" y="3962400"/>
            <a:ext cx="914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120</a:t>
            </a:r>
          </a:p>
        </p:txBody>
      </p:sp>
      <p:sp>
        <p:nvSpPr>
          <p:cNvPr id="408605" name="Rectangle 29"/>
          <p:cNvSpPr>
            <a:spLocks noChangeArrowheads="1"/>
          </p:cNvSpPr>
          <p:nvPr/>
        </p:nvSpPr>
        <p:spPr bwMode="auto">
          <a:xfrm>
            <a:off x="7086600" y="3962400"/>
            <a:ext cx="914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123</a:t>
            </a:r>
          </a:p>
        </p:txBody>
      </p:sp>
      <p:grpSp>
        <p:nvGrpSpPr>
          <p:cNvPr id="408613" name="Group 37"/>
          <p:cNvGrpSpPr>
            <a:grpSpLocks/>
          </p:cNvGrpSpPr>
          <p:nvPr/>
        </p:nvGrpSpPr>
        <p:grpSpPr bwMode="auto">
          <a:xfrm>
            <a:off x="6324600" y="4572000"/>
            <a:ext cx="1066800" cy="884238"/>
            <a:chOff x="3984" y="2880"/>
            <a:chExt cx="672" cy="557"/>
          </a:xfrm>
        </p:grpSpPr>
        <p:sp>
          <p:nvSpPr>
            <p:cNvPr id="46094" name="Text Box 30"/>
            <p:cNvSpPr txBox="1">
              <a:spLocks noChangeArrowheads="1"/>
            </p:cNvSpPr>
            <p:nvPr/>
          </p:nvSpPr>
          <p:spPr bwMode="auto">
            <a:xfrm>
              <a:off x="4032" y="3072"/>
              <a:ext cx="60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+=3;</a:t>
              </a:r>
            </a:p>
          </p:txBody>
        </p:sp>
        <p:grpSp>
          <p:nvGrpSpPr>
            <p:cNvPr id="46095" name="Group 31"/>
            <p:cNvGrpSpPr>
              <a:grpSpLocks/>
            </p:cNvGrpSpPr>
            <p:nvPr/>
          </p:nvGrpSpPr>
          <p:grpSpPr bwMode="auto">
            <a:xfrm>
              <a:off x="3984" y="2880"/>
              <a:ext cx="672" cy="240"/>
              <a:chOff x="1248" y="3696"/>
              <a:chExt cx="672" cy="240"/>
            </a:xfrm>
          </p:grpSpPr>
          <p:sp>
            <p:nvSpPr>
              <p:cNvPr id="46096" name="Arc 32"/>
              <p:cNvSpPr>
                <a:spLocks/>
              </p:cNvSpPr>
              <p:nvPr/>
            </p:nvSpPr>
            <p:spPr bwMode="auto">
              <a:xfrm flipV="1">
                <a:off x="1584"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6097" name="Arc 33"/>
              <p:cNvSpPr>
                <a:spLocks/>
              </p:cNvSpPr>
              <p:nvPr/>
            </p:nvSpPr>
            <p:spPr bwMode="auto">
              <a:xfrm flipH="1" flipV="1">
                <a:off x="1248" y="3696"/>
                <a:ext cx="336"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8582"/>
                                        </p:tgtEl>
                                        <p:attrNameLst>
                                          <p:attrName>style.visibility</p:attrName>
                                        </p:attrNameLst>
                                      </p:cBhvr>
                                      <p:to>
                                        <p:strVal val="visible"/>
                                      </p:to>
                                    </p:set>
                                    <p:animEffect transition="in" filter="checkerboard(across)">
                                      <p:cBhvr>
                                        <p:cTn id="7" dur="500"/>
                                        <p:tgtEl>
                                          <p:spTgt spid="4085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8583"/>
                                        </p:tgtEl>
                                        <p:attrNameLst>
                                          <p:attrName>style.visibility</p:attrName>
                                        </p:attrNameLst>
                                      </p:cBhvr>
                                      <p:to>
                                        <p:strVal val="visible"/>
                                      </p:to>
                                    </p:set>
                                    <p:animEffect transition="in" filter="checkerboard(across)">
                                      <p:cBhvr>
                                        <p:cTn id="12" dur="500"/>
                                        <p:tgtEl>
                                          <p:spTgt spid="4085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08610"/>
                                        </p:tgtEl>
                                        <p:attrNameLst>
                                          <p:attrName>style.visibility</p:attrName>
                                        </p:attrNameLst>
                                      </p:cBhvr>
                                      <p:to>
                                        <p:strVal val="visible"/>
                                      </p:to>
                                    </p:set>
                                    <p:animEffect transition="in" filter="wipe(left)">
                                      <p:cBhvr>
                                        <p:cTn id="17" dur="500"/>
                                        <p:tgtEl>
                                          <p:spTgt spid="408610"/>
                                        </p:tgtEl>
                                      </p:cBhvr>
                                    </p:animEffect>
                                  </p:childTnLst>
                                </p:cTn>
                              </p:par>
                            </p:childTnLst>
                          </p:cTn>
                        </p:par>
                        <p:par>
                          <p:cTn id="18" fill="hold" nodeType="afterGroup">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408594"/>
                                        </p:tgtEl>
                                        <p:attrNameLst>
                                          <p:attrName>style.visibility</p:attrName>
                                        </p:attrNameLst>
                                      </p:cBhvr>
                                      <p:to>
                                        <p:strVal val="visible"/>
                                      </p:to>
                                    </p:set>
                                    <p:animEffect transition="in" filter="checkerboard(across)">
                                      <p:cBhvr>
                                        <p:cTn id="21" dur="500"/>
                                        <p:tgtEl>
                                          <p:spTgt spid="40859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408611"/>
                                        </p:tgtEl>
                                        <p:attrNameLst>
                                          <p:attrName>style.visibility</p:attrName>
                                        </p:attrNameLst>
                                      </p:cBhvr>
                                      <p:to>
                                        <p:strVal val="visible"/>
                                      </p:to>
                                    </p:set>
                                    <p:animEffect transition="in" filter="wipe(left)">
                                      <p:cBhvr>
                                        <p:cTn id="26" dur="500"/>
                                        <p:tgtEl>
                                          <p:spTgt spid="408611"/>
                                        </p:tgtEl>
                                      </p:cBhvr>
                                    </p:animEffect>
                                  </p:childTnLst>
                                </p:cTn>
                              </p:par>
                            </p:childTnLst>
                          </p:cTn>
                        </p:par>
                        <p:par>
                          <p:cTn id="27" fill="hold" nodeType="afterGroup">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408595"/>
                                        </p:tgtEl>
                                        <p:attrNameLst>
                                          <p:attrName>style.visibility</p:attrName>
                                        </p:attrNameLst>
                                      </p:cBhvr>
                                      <p:to>
                                        <p:strVal val="visible"/>
                                      </p:to>
                                    </p:set>
                                    <p:animEffect transition="in" filter="checkerboard(across)">
                                      <p:cBhvr>
                                        <p:cTn id="30" dur="500"/>
                                        <p:tgtEl>
                                          <p:spTgt spid="40859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408612"/>
                                        </p:tgtEl>
                                        <p:attrNameLst>
                                          <p:attrName>style.visibility</p:attrName>
                                        </p:attrNameLst>
                                      </p:cBhvr>
                                      <p:to>
                                        <p:strVal val="visible"/>
                                      </p:to>
                                    </p:set>
                                    <p:animEffect transition="in" filter="wipe(left)">
                                      <p:cBhvr>
                                        <p:cTn id="35" dur="500"/>
                                        <p:tgtEl>
                                          <p:spTgt spid="408612"/>
                                        </p:tgtEl>
                                      </p:cBhvr>
                                    </p:animEffect>
                                  </p:childTnLst>
                                </p:cTn>
                              </p:par>
                            </p:childTnLst>
                          </p:cTn>
                        </p:par>
                        <p:par>
                          <p:cTn id="36" fill="hold" nodeType="afterGroup">
                            <p:stCondLst>
                              <p:cond delay="500"/>
                            </p:stCondLst>
                            <p:childTnLst>
                              <p:par>
                                <p:cTn id="37" presetID="5" presetClass="entr" presetSubtype="10" fill="hold" grpId="0" nodeType="afterEffect">
                                  <p:stCondLst>
                                    <p:cond delay="0"/>
                                  </p:stCondLst>
                                  <p:childTnLst>
                                    <p:set>
                                      <p:cBhvr>
                                        <p:cTn id="38" dur="1" fill="hold">
                                          <p:stCondLst>
                                            <p:cond delay="0"/>
                                          </p:stCondLst>
                                        </p:cTn>
                                        <p:tgtEl>
                                          <p:spTgt spid="408604"/>
                                        </p:tgtEl>
                                        <p:attrNameLst>
                                          <p:attrName>style.visibility</p:attrName>
                                        </p:attrNameLst>
                                      </p:cBhvr>
                                      <p:to>
                                        <p:strVal val="visible"/>
                                      </p:to>
                                    </p:set>
                                    <p:animEffect transition="in" filter="checkerboard(across)">
                                      <p:cBhvr>
                                        <p:cTn id="39" dur="500"/>
                                        <p:tgtEl>
                                          <p:spTgt spid="40860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408613"/>
                                        </p:tgtEl>
                                        <p:attrNameLst>
                                          <p:attrName>style.visibility</p:attrName>
                                        </p:attrNameLst>
                                      </p:cBhvr>
                                      <p:to>
                                        <p:strVal val="visible"/>
                                      </p:to>
                                    </p:set>
                                    <p:animEffect transition="in" filter="wipe(left)">
                                      <p:cBhvr>
                                        <p:cTn id="44" dur="500"/>
                                        <p:tgtEl>
                                          <p:spTgt spid="408613"/>
                                        </p:tgtEl>
                                      </p:cBhvr>
                                    </p:animEffect>
                                  </p:childTnLst>
                                </p:cTn>
                              </p:par>
                            </p:childTnLst>
                          </p:cTn>
                        </p:par>
                        <p:par>
                          <p:cTn id="45" fill="hold" nodeType="afterGroup">
                            <p:stCondLst>
                              <p:cond delay="500"/>
                            </p:stCondLst>
                            <p:childTnLst>
                              <p:par>
                                <p:cTn id="46" presetID="5" presetClass="entr" presetSubtype="10" fill="hold" grpId="0" nodeType="afterEffect">
                                  <p:stCondLst>
                                    <p:cond delay="0"/>
                                  </p:stCondLst>
                                  <p:childTnLst>
                                    <p:set>
                                      <p:cBhvr>
                                        <p:cTn id="47" dur="1" fill="hold">
                                          <p:stCondLst>
                                            <p:cond delay="0"/>
                                          </p:stCondLst>
                                        </p:cTn>
                                        <p:tgtEl>
                                          <p:spTgt spid="408605"/>
                                        </p:tgtEl>
                                        <p:attrNameLst>
                                          <p:attrName>style.visibility</p:attrName>
                                        </p:attrNameLst>
                                      </p:cBhvr>
                                      <p:to>
                                        <p:strVal val="visible"/>
                                      </p:to>
                                    </p:set>
                                    <p:animEffect transition="in" filter="checkerboard(across)">
                                      <p:cBhvr>
                                        <p:cTn id="48" dur="500"/>
                                        <p:tgtEl>
                                          <p:spTgt spid="408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82" grpId="0" autoUpdateAnimBg="0"/>
      <p:bldP spid="408583" grpId="0" animBg="1" autoUpdateAnimBg="0"/>
      <p:bldP spid="408594" grpId="0" animBg="1" autoUpdateAnimBg="0"/>
      <p:bldP spid="408595" grpId="0" animBg="1" autoUpdateAnimBg="0"/>
      <p:bldP spid="408604" grpId="0" animBg="1" autoUpdateAnimBg="0"/>
      <p:bldP spid="408605"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304800"/>
            <a:ext cx="8686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数値への変換, 数字の判定</a:t>
            </a:r>
            <a:r>
              <a:rPr lang="en-US" altLang="ja-JP" dirty="0">
                <a:effectLst/>
              </a:rPr>
              <a:t>(16</a:t>
            </a:r>
            <a:r>
              <a:rPr lang="ja-JP" altLang="en-US" dirty="0">
                <a:effectLst/>
              </a:rPr>
              <a:t>進数</a:t>
            </a:r>
            <a:r>
              <a:rPr lang="en-US" altLang="ja-JP" dirty="0">
                <a:effectLst/>
              </a:rPr>
              <a:t>)</a:t>
            </a:r>
            <a:endParaRPr lang="ja-JP" altLang="en-US" dirty="0">
              <a:effectLst/>
            </a:endParaRPr>
          </a:p>
        </p:txBody>
      </p:sp>
      <p:sp>
        <p:nvSpPr>
          <p:cNvPr id="45059" name="Rectangle 3"/>
          <p:cNvSpPr>
            <a:spLocks noGrp="1" noChangeArrowheads="1"/>
          </p:cNvSpPr>
          <p:nvPr>
            <p:ph type="body" idx="1"/>
          </p:nvPr>
        </p:nvSpPr>
        <p:spPr>
          <a:xfrm>
            <a:off x="914400" y="1981200"/>
            <a:ext cx="7162800"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数値への変換</a:t>
            </a:r>
            <a:r>
              <a:rPr lang="ja-JP" altLang="en-US" dirty="0">
                <a:effectLst/>
              </a:rPr>
              <a:t>    </a:t>
            </a:r>
            <a:r>
              <a:rPr lang="ja-JP" altLang="en-US" sz="2800" dirty="0">
                <a:effectLst/>
              </a:rPr>
              <a:t>文字 </a:t>
            </a:r>
            <a:r>
              <a:rPr lang="en-US" altLang="ja-JP" sz="2800" dirty="0">
                <a:effectLst/>
              </a:rPr>
              <a:t>‘c’</a:t>
            </a:r>
            <a:r>
              <a:rPr lang="ja-JP" altLang="en-US" sz="2800" dirty="0">
                <a:effectLst/>
              </a:rPr>
              <a:t> → 整数 1</a:t>
            </a:r>
            <a:r>
              <a:rPr lang="en-US" altLang="ja-JP" sz="2800" dirty="0">
                <a:effectLst/>
              </a:rPr>
              <a:t>2</a:t>
            </a:r>
            <a:endParaRPr lang="ja-JP" altLang="en-US" sz="2800" dirty="0">
              <a:effectLst/>
            </a:endParaRPr>
          </a:p>
          <a:p>
            <a:endParaRPr lang="en-US" altLang="ja-JP" sz="2800" dirty="0">
              <a:effectLst/>
            </a:endParaRPr>
          </a:p>
          <a:p>
            <a:endParaRPr lang="ja-JP" altLang="en-US" sz="2800" dirty="0">
              <a:effectLst/>
            </a:endParaRPr>
          </a:p>
          <a:p>
            <a:endParaRPr lang="ja-JP" altLang="en-US" sz="2800" dirty="0">
              <a:effectLst/>
            </a:endParaRPr>
          </a:p>
          <a:p>
            <a:endParaRPr lang="ja-JP" altLang="en-US" sz="2800" dirty="0">
              <a:effectLst/>
            </a:endParaRPr>
          </a:p>
          <a:p>
            <a:r>
              <a:rPr lang="ja-JP" altLang="en-US" sz="2800" dirty="0">
                <a:effectLst/>
              </a:rPr>
              <a:t>数字か？</a:t>
            </a:r>
          </a:p>
        </p:txBody>
      </p:sp>
      <p:sp>
        <p:nvSpPr>
          <p:cNvPr id="244740" name="Rectangle 4"/>
          <p:cNvSpPr>
            <a:spLocks noChangeArrowheads="1"/>
          </p:cNvSpPr>
          <p:nvPr/>
        </p:nvSpPr>
        <p:spPr bwMode="auto">
          <a:xfrm>
            <a:off x="1143000" y="2743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i</a:t>
            </a:r>
            <a:r>
              <a:rPr lang="en-US" altLang="ja-JP" dirty="0"/>
              <a:t> = </a:t>
            </a:r>
            <a:r>
              <a:rPr lang="en-US" altLang="ja-JP" dirty="0" err="1"/>
              <a:t>Character.digit</a:t>
            </a:r>
            <a:r>
              <a:rPr lang="en-US" altLang="ja-JP" dirty="0"/>
              <a:t> (c, 16);</a:t>
            </a:r>
          </a:p>
        </p:txBody>
      </p:sp>
      <p:sp>
        <p:nvSpPr>
          <p:cNvPr id="45061" name="Rectangle 5"/>
          <p:cNvSpPr>
            <a:spLocks noChangeArrowheads="1"/>
          </p:cNvSpPr>
          <p:nvPr/>
        </p:nvSpPr>
        <p:spPr bwMode="auto">
          <a:xfrm>
            <a:off x="1143000" y="1219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i;  char c;  boolean b;</a:t>
            </a:r>
          </a:p>
        </p:txBody>
      </p:sp>
      <p:sp>
        <p:nvSpPr>
          <p:cNvPr id="244743" name="AutoShape 7"/>
          <p:cNvSpPr>
            <a:spLocks noChangeArrowheads="1"/>
          </p:cNvSpPr>
          <p:nvPr/>
        </p:nvSpPr>
        <p:spPr bwMode="auto">
          <a:xfrm>
            <a:off x="6296146" y="2803967"/>
            <a:ext cx="1447800" cy="457200"/>
          </a:xfrm>
          <a:prstGeom prst="wedgeRoundRectCallout">
            <a:avLst>
              <a:gd name="adj1" fmla="val -109337"/>
              <a:gd name="adj2" fmla="val 1108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dirty="0"/>
              <a:t>1</a:t>
            </a:r>
            <a:r>
              <a:rPr lang="en-US" altLang="ja-JP" sz="2400" dirty="0"/>
              <a:t>6</a:t>
            </a:r>
            <a:r>
              <a:rPr lang="ja-JP" altLang="en-US" sz="2400" dirty="0"/>
              <a:t>進数</a:t>
            </a:r>
          </a:p>
        </p:txBody>
      </p:sp>
      <p:sp>
        <p:nvSpPr>
          <p:cNvPr id="244744" name="Rectangle 8"/>
          <p:cNvSpPr>
            <a:spLocks noChangeArrowheads="1"/>
          </p:cNvSpPr>
          <p:nvPr/>
        </p:nvSpPr>
        <p:spPr bwMode="auto">
          <a:xfrm>
            <a:off x="1143000" y="3429000"/>
            <a:ext cx="63246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i</a:t>
            </a:r>
            <a:r>
              <a:rPr lang="en-US" altLang="ja-JP" dirty="0"/>
              <a:t> = c - ‘0’;</a:t>
            </a:r>
            <a:r>
              <a:rPr lang="ja-JP" altLang="en-US" dirty="0"/>
              <a:t>           </a:t>
            </a:r>
            <a:r>
              <a:rPr lang="en-US" altLang="ja-JP" sz="2800" dirty="0"/>
              <a:t>(c</a:t>
            </a:r>
            <a:r>
              <a:rPr lang="ja-JP" altLang="en-US" sz="2800" dirty="0"/>
              <a:t>∈</a:t>
            </a:r>
            <a:r>
              <a:rPr lang="en-US" altLang="ja-JP" sz="2800" dirty="0"/>
              <a:t>{0…9} </a:t>
            </a:r>
            <a:r>
              <a:rPr lang="ja-JP" altLang="en-US" sz="2800" dirty="0"/>
              <a:t>のとき</a:t>
            </a:r>
            <a:r>
              <a:rPr lang="en-US" altLang="ja-JP" sz="2800" dirty="0"/>
              <a:t>)</a:t>
            </a:r>
          </a:p>
          <a:p>
            <a:pPr eaLnBrk="1" hangingPunct="1">
              <a:spcBef>
                <a:spcPct val="0"/>
              </a:spcBef>
              <a:buClrTx/>
              <a:buSzTx/>
              <a:buFontTx/>
              <a:buNone/>
            </a:pPr>
            <a:r>
              <a:rPr lang="en-US" altLang="ja-JP" dirty="0"/>
              <a:t>i = c – ‘A’ + 10;   </a:t>
            </a:r>
            <a:r>
              <a:rPr lang="en-US" altLang="ja-JP" sz="2800" dirty="0"/>
              <a:t>(c</a:t>
            </a:r>
            <a:r>
              <a:rPr lang="ja-JP" altLang="en-US" sz="2800" dirty="0"/>
              <a:t>∈</a:t>
            </a:r>
            <a:r>
              <a:rPr lang="en-US" altLang="ja-JP" sz="2800" dirty="0"/>
              <a:t>{A…F} </a:t>
            </a:r>
            <a:r>
              <a:rPr lang="ja-JP" altLang="en-US" sz="2800" dirty="0"/>
              <a:t>のとき</a:t>
            </a:r>
            <a:r>
              <a:rPr lang="en-US" altLang="ja-JP" sz="2800" dirty="0"/>
              <a:t>)</a:t>
            </a:r>
            <a:endParaRPr lang="ja-JP" altLang="en-US" sz="2800" dirty="0"/>
          </a:p>
        </p:txBody>
      </p:sp>
      <p:sp>
        <p:nvSpPr>
          <p:cNvPr id="244746" name="Rectangle 10"/>
          <p:cNvSpPr>
            <a:spLocks noChangeArrowheads="1"/>
          </p:cNvSpPr>
          <p:nvPr/>
        </p:nvSpPr>
        <p:spPr bwMode="auto">
          <a:xfrm>
            <a:off x="1143000" y="5334000"/>
            <a:ext cx="7543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b = (‘0’ &lt;= c &amp;&amp; c &lt;= ‘9’ || ‘A’&lt;= c &amp;&amp; c &lt;= ‘F’);</a:t>
            </a:r>
          </a:p>
        </p:txBody>
      </p:sp>
      <p:sp>
        <p:nvSpPr>
          <p:cNvPr id="244748" name="Rectangle 12"/>
          <p:cNvSpPr>
            <a:spLocks noChangeArrowheads="1"/>
          </p:cNvSpPr>
          <p:nvPr/>
        </p:nvSpPr>
        <p:spPr bwMode="auto">
          <a:xfrm>
            <a:off x="1143000" y="6019800"/>
            <a:ext cx="601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b = (</a:t>
            </a:r>
            <a:r>
              <a:rPr lang="en-US" altLang="ja-JP" dirty="0" err="1"/>
              <a:t>Character.digit</a:t>
            </a:r>
            <a:r>
              <a:rPr lang="en-US" altLang="ja-JP" dirty="0"/>
              <a:t> (c, 16) != -1); </a:t>
            </a:r>
          </a:p>
        </p:txBody>
      </p:sp>
    </p:spTree>
    <p:extLst>
      <p:ext uri="{BB962C8B-B14F-4D97-AF65-F5344CB8AC3E}">
        <p14:creationId xmlns:p14="http://schemas.microsoft.com/office/powerpoint/2010/main" val="3869734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4740"/>
                                        </p:tgtEl>
                                        <p:attrNameLst>
                                          <p:attrName>style.visibility</p:attrName>
                                        </p:attrNameLst>
                                      </p:cBhvr>
                                      <p:to>
                                        <p:strVal val="visible"/>
                                      </p:to>
                                    </p:set>
                                    <p:animEffect transition="in" filter="checkerboard(across)">
                                      <p:cBhvr>
                                        <p:cTn id="7" dur="500"/>
                                        <p:tgtEl>
                                          <p:spTgt spid="244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4743"/>
                                        </p:tgtEl>
                                        <p:attrNameLst>
                                          <p:attrName>style.visibility</p:attrName>
                                        </p:attrNameLst>
                                      </p:cBhvr>
                                      <p:to>
                                        <p:strVal val="visible"/>
                                      </p:to>
                                    </p:set>
                                    <p:animEffect transition="in" filter="checkerboard(across)">
                                      <p:cBhvr>
                                        <p:cTn id="12" dur="500"/>
                                        <p:tgtEl>
                                          <p:spTgt spid="2447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4744"/>
                                        </p:tgtEl>
                                        <p:attrNameLst>
                                          <p:attrName>style.visibility</p:attrName>
                                        </p:attrNameLst>
                                      </p:cBhvr>
                                      <p:to>
                                        <p:strVal val="visible"/>
                                      </p:to>
                                    </p:set>
                                    <p:animEffect transition="in" filter="checkerboard(across)">
                                      <p:cBhvr>
                                        <p:cTn id="17" dur="500"/>
                                        <p:tgtEl>
                                          <p:spTgt spid="2447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4746"/>
                                        </p:tgtEl>
                                        <p:attrNameLst>
                                          <p:attrName>style.visibility</p:attrName>
                                        </p:attrNameLst>
                                      </p:cBhvr>
                                      <p:to>
                                        <p:strVal val="visible"/>
                                      </p:to>
                                    </p:set>
                                    <p:animEffect transition="in" filter="checkerboard(across)">
                                      <p:cBhvr>
                                        <p:cTn id="22" dur="500"/>
                                        <p:tgtEl>
                                          <p:spTgt spid="2447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4748"/>
                                        </p:tgtEl>
                                        <p:attrNameLst>
                                          <p:attrName>style.visibility</p:attrName>
                                        </p:attrNameLst>
                                      </p:cBhvr>
                                      <p:to>
                                        <p:strVal val="visible"/>
                                      </p:to>
                                    </p:set>
                                    <p:animEffect transition="in" filter="checkerboard(across)">
                                      <p:cBhvr>
                                        <p:cTn id="27" dur="500"/>
                                        <p:tgtEl>
                                          <p:spTgt spid="244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animBg="1" autoUpdateAnimBg="0"/>
      <p:bldP spid="244743" grpId="0" animBg="1" autoUpdateAnimBg="0"/>
      <p:bldP spid="244744" grpId="0" animBg="1" autoUpdateAnimBg="0"/>
      <p:bldP spid="244746" grpId="0" animBg="1" autoUpdateAnimBg="0"/>
      <p:bldP spid="244748"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整数解析部分のプログラム</a:t>
            </a:r>
          </a:p>
        </p:txBody>
      </p:sp>
      <p:sp>
        <p:nvSpPr>
          <p:cNvPr id="47107" name="Rectangle 3"/>
          <p:cNvSpPr>
            <a:spLocks noGrp="1" noChangeArrowheads="1"/>
          </p:cNvSpPr>
          <p:nvPr>
            <p:ph type="body" idx="1"/>
          </p:nvPr>
        </p:nvSpPr>
        <p:spPr>
          <a:xfrm>
            <a:off x="1066800" y="914400"/>
            <a:ext cx="76962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sz="2800">
              <a:effectLst/>
            </a:endParaRPr>
          </a:p>
        </p:txBody>
      </p:sp>
      <p:sp>
        <p:nvSpPr>
          <p:cNvPr id="47108" name="Rectangle 4"/>
          <p:cNvSpPr>
            <a:spLocks noChangeArrowheads="1"/>
          </p:cNvSpPr>
          <p:nvPr/>
        </p:nvSpPr>
        <p:spPr bwMode="auto">
          <a:xfrm>
            <a:off x="0" y="1447800"/>
            <a:ext cx="91440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a:t>
            </a:r>
            <a:r>
              <a:rPr lang="ja-JP" altLang="en-US" sz="2800" dirty="0"/>
              <a:t>∈{</a:t>
            </a:r>
            <a:r>
              <a:rPr lang="en-US" altLang="ja-JP" sz="2800" dirty="0"/>
              <a:t>‘</a:t>
            </a:r>
            <a:r>
              <a:rPr lang="ja-JP" altLang="en-US" sz="2800" dirty="0"/>
              <a:t>0</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a:t>
            </a:r>
          </a:p>
          <a:p>
            <a:pPr eaLnBrk="1" hangingPunct="1">
              <a:spcBef>
                <a:spcPct val="0"/>
              </a:spcBef>
              <a:buClrTx/>
              <a:buSzTx/>
              <a:buFontTx/>
              <a:buNone/>
            </a:pPr>
            <a:r>
              <a:rPr lang="en-US" altLang="ja-JP" sz="2800" dirty="0"/>
              <a:t>    </a:t>
            </a:r>
            <a:r>
              <a:rPr lang="en-US" altLang="ja-JP" sz="2800" dirty="0" err="1"/>
              <a:t>int</a:t>
            </a:r>
            <a:r>
              <a:rPr lang="en-US" altLang="ja-JP" sz="2800" dirty="0"/>
              <a:t> value = </a:t>
            </a:r>
            <a:r>
              <a:rPr lang="en-US" altLang="ja-JP" sz="2400" dirty="0">
                <a:solidFill>
                  <a:srgbClr val="FFFF66"/>
                </a:solidFill>
              </a:rPr>
              <a:t>/* </a:t>
            </a:r>
            <a:r>
              <a:rPr lang="ja-JP" altLang="en-US" sz="2400" dirty="0">
                <a:solidFill>
                  <a:srgbClr val="FFFF66"/>
                </a:solidFill>
              </a:rPr>
              <a:t>文字</a:t>
            </a:r>
            <a:r>
              <a:rPr lang="en-US" altLang="ja-JP" sz="2400" dirty="0">
                <a:solidFill>
                  <a:srgbClr val="FFFF66"/>
                </a:solidFill>
              </a:rPr>
              <a:t>currentChar</a:t>
            </a:r>
            <a:r>
              <a:rPr lang="ja-JP" altLang="en-US" sz="2400" dirty="0">
                <a:solidFill>
                  <a:srgbClr val="FFFF66"/>
                </a:solidFill>
              </a:rPr>
              <a:t>を数値に変換 */</a:t>
            </a:r>
          </a:p>
          <a:p>
            <a:pPr eaLnBrk="1" hangingPunct="1">
              <a:spcBef>
                <a:spcPct val="0"/>
              </a:spcBef>
              <a:buClrTx/>
              <a:buSzTx/>
              <a:buFontTx/>
              <a:buNone/>
            </a:pPr>
            <a:r>
              <a:rPr lang="en-US" altLang="ja-JP" sz="2800" dirty="0"/>
              <a:t>    while (</a:t>
            </a:r>
            <a:r>
              <a:rPr lang="en-US" altLang="ja-JP" sz="2800" dirty="0" err="1"/>
              <a:t>lookAhead</a:t>
            </a:r>
            <a:r>
              <a:rPr lang="en-US" altLang="ja-JP" sz="2800" dirty="0"/>
              <a:t>() </a:t>
            </a:r>
            <a:r>
              <a:rPr lang="ja-JP" altLang="en-US" sz="2800" dirty="0"/>
              <a:t>∈ {</a:t>
            </a:r>
            <a:r>
              <a:rPr lang="en-US" altLang="ja-JP" sz="2800" dirty="0"/>
              <a:t>‘</a:t>
            </a:r>
            <a:r>
              <a:rPr lang="ja-JP" altLang="en-US" sz="2800" dirty="0"/>
              <a:t>0</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 </a:t>
            </a:r>
            <a:r>
              <a:rPr lang="ja-JP" altLang="en-US" sz="2400" dirty="0">
                <a:solidFill>
                  <a:srgbClr val="FFFF66"/>
                </a:solidFill>
              </a:rPr>
              <a:t>/* 次が数字の間ループ*/</a:t>
            </a:r>
          </a:p>
          <a:p>
            <a:pPr eaLnBrk="1" hangingPunct="1">
              <a:spcBef>
                <a:spcPct val="0"/>
              </a:spcBef>
              <a:buClrTx/>
              <a:buSzTx/>
              <a:buFontTx/>
              <a:buNone/>
            </a:pPr>
            <a:r>
              <a:rPr lang="en-US" altLang="ja-JP" sz="2800" dirty="0"/>
              <a:t>        currentChar = </a:t>
            </a:r>
            <a:r>
              <a:rPr lang="en-US" altLang="ja-JP" sz="2400" dirty="0">
                <a:solidFill>
                  <a:srgbClr val="FFFF66"/>
                </a:solidFill>
              </a:rPr>
              <a:t>/* </a:t>
            </a:r>
            <a:r>
              <a:rPr lang="ja-JP" altLang="en-US" sz="2400" dirty="0">
                <a:solidFill>
                  <a:srgbClr val="FFFF66"/>
                </a:solidFill>
              </a:rPr>
              <a:t>次の数字を読む*/</a:t>
            </a:r>
          </a:p>
          <a:p>
            <a:pPr eaLnBrk="1" hangingPunct="1">
              <a:spcBef>
                <a:spcPct val="0"/>
              </a:spcBef>
              <a:buClrTx/>
              <a:buSzTx/>
              <a:buFontTx/>
              <a:buNone/>
            </a:pPr>
            <a:r>
              <a:rPr lang="en-US" altLang="ja-JP" sz="2800" dirty="0"/>
              <a:t>        value *= </a:t>
            </a:r>
            <a:r>
              <a:rPr lang="en-US" altLang="ja-JP" sz="2400" dirty="0">
                <a:solidFill>
                  <a:srgbClr val="FFFF66"/>
                </a:solidFill>
              </a:rPr>
              <a:t>/* </a:t>
            </a:r>
            <a:r>
              <a:rPr lang="ja-JP" altLang="en-US" sz="2400" dirty="0">
                <a:solidFill>
                  <a:srgbClr val="FFFF66"/>
                </a:solidFill>
              </a:rPr>
              <a:t>数値を1桁ずらす */</a:t>
            </a:r>
          </a:p>
          <a:p>
            <a:pPr eaLnBrk="1" hangingPunct="1">
              <a:spcBef>
                <a:spcPct val="0"/>
              </a:spcBef>
              <a:buClrTx/>
              <a:buSzTx/>
              <a:buFontTx/>
              <a:buNone/>
            </a:pPr>
            <a:r>
              <a:rPr lang="en-US" altLang="ja-JP" sz="2800" dirty="0"/>
              <a:t>        value += </a:t>
            </a:r>
            <a:r>
              <a:rPr lang="en-US" altLang="ja-JP" sz="2400" dirty="0">
                <a:solidFill>
                  <a:srgbClr val="FFFF66"/>
                </a:solidFill>
              </a:rPr>
              <a:t>/* currentChar</a:t>
            </a:r>
            <a:r>
              <a:rPr lang="ja-JP" altLang="en-US" sz="2400" dirty="0">
                <a:solidFill>
                  <a:srgbClr val="FFFF66"/>
                </a:solidFill>
              </a:rPr>
              <a:t>を数値に変換して加える */</a:t>
            </a:r>
            <a:endParaRPr lang="en-US" altLang="ja-JP" sz="24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整数のトークン生成 */</a:t>
            </a:r>
            <a:endParaRPr lang="en-US" altLang="ja-JP" sz="2800" dirty="0"/>
          </a:p>
          <a:p>
            <a:pPr eaLnBrk="1" hangingPunct="1">
              <a:spcBef>
                <a:spcPct val="0"/>
              </a:spcBef>
              <a:buClrTx/>
              <a:buSzTx/>
              <a:buFontTx/>
              <a:buNone/>
            </a:pPr>
            <a:r>
              <a:rPr lang="en-US" altLang="ja-JP" sz="2800" dirty="0"/>
              <a:t>}</a:t>
            </a:r>
          </a:p>
        </p:txBody>
      </p:sp>
      <p:sp>
        <p:nvSpPr>
          <p:cNvPr id="243717" name="Text Box 5"/>
          <p:cNvSpPr txBox="1">
            <a:spLocks noChangeArrowheads="1"/>
          </p:cNvSpPr>
          <p:nvPr/>
        </p:nvSpPr>
        <p:spPr bwMode="auto">
          <a:xfrm>
            <a:off x="1066800" y="5867400"/>
            <a:ext cx="69008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しかしこれでは 007 を 整数7 と判別してしまう</a:t>
            </a:r>
          </a:p>
        </p:txBody>
      </p:sp>
      <p:sp>
        <p:nvSpPr>
          <p:cNvPr id="243718" name="Text Box 6"/>
          <p:cNvSpPr txBox="1">
            <a:spLocks noChangeArrowheads="1"/>
          </p:cNvSpPr>
          <p:nvPr/>
        </p:nvSpPr>
        <p:spPr bwMode="auto">
          <a:xfrm>
            <a:off x="6172200" y="6262688"/>
            <a:ext cx="26495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0 は別処理に</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3717"/>
                                        </p:tgtEl>
                                        <p:attrNameLst>
                                          <p:attrName>style.visibility</p:attrName>
                                        </p:attrNameLst>
                                      </p:cBhvr>
                                      <p:to>
                                        <p:strVal val="visible"/>
                                      </p:to>
                                    </p:set>
                                    <p:anim calcmode="lin" valueType="num">
                                      <p:cBhvr additive="base">
                                        <p:cTn id="7" dur="500" fill="hold"/>
                                        <p:tgtEl>
                                          <p:spTgt spid="243717"/>
                                        </p:tgtEl>
                                        <p:attrNameLst>
                                          <p:attrName>ppt_x</p:attrName>
                                        </p:attrNameLst>
                                      </p:cBhvr>
                                      <p:tavLst>
                                        <p:tav tm="0">
                                          <p:val>
                                            <p:strVal val="#ppt_x"/>
                                          </p:val>
                                        </p:tav>
                                        <p:tav tm="100000">
                                          <p:val>
                                            <p:strVal val="#ppt_x"/>
                                          </p:val>
                                        </p:tav>
                                      </p:tavLst>
                                    </p:anim>
                                    <p:anim calcmode="lin" valueType="num">
                                      <p:cBhvr additive="base">
                                        <p:cTn id="8" dur="500" fill="hold"/>
                                        <p:tgtEl>
                                          <p:spTgt spid="24371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3718"/>
                                        </p:tgtEl>
                                        <p:attrNameLst>
                                          <p:attrName>style.visibility</p:attrName>
                                        </p:attrNameLst>
                                      </p:cBhvr>
                                      <p:to>
                                        <p:strVal val="visible"/>
                                      </p:to>
                                    </p:set>
                                    <p:anim calcmode="lin" valueType="num">
                                      <p:cBhvr additive="base">
                                        <p:cTn id="13" dur="500" fill="hold"/>
                                        <p:tgtEl>
                                          <p:spTgt spid="243718"/>
                                        </p:tgtEl>
                                        <p:attrNameLst>
                                          <p:attrName>ppt_x</p:attrName>
                                        </p:attrNameLst>
                                      </p:cBhvr>
                                      <p:tavLst>
                                        <p:tav tm="0">
                                          <p:val>
                                            <p:strVal val="#ppt_x"/>
                                          </p:val>
                                        </p:tav>
                                        <p:tav tm="100000">
                                          <p:val>
                                            <p:strVal val="#ppt_x"/>
                                          </p:val>
                                        </p:tav>
                                      </p:tavLst>
                                    </p:anim>
                                    <p:anim calcmode="lin" valueType="num">
                                      <p:cBhvr additive="base">
                                        <p:cTn id="14" dur="500" fill="hold"/>
                                        <p:tgtEl>
                                          <p:spTgt spid="2437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7" grpId="0" autoUpdateAnimBg="0"/>
      <p:bldP spid="243718"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整数解析部分のプログラム</a:t>
            </a:r>
          </a:p>
        </p:txBody>
      </p:sp>
      <p:sp>
        <p:nvSpPr>
          <p:cNvPr id="48131" name="Rectangle 3"/>
          <p:cNvSpPr>
            <a:spLocks noGrp="1" noChangeArrowheads="1"/>
          </p:cNvSpPr>
          <p:nvPr>
            <p:ph type="body" idx="1"/>
          </p:nvPr>
        </p:nvSpPr>
        <p:spPr>
          <a:xfrm>
            <a:off x="1066800" y="914400"/>
            <a:ext cx="76962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sz="2800">
              <a:effectLst/>
            </a:endParaRPr>
          </a:p>
        </p:txBody>
      </p:sp>
      <p:sp>
        <p:nvSpPr>
          <p:cNvPr id="48132" name="Rectangle 5"/>
          <p:cNvSpPr>
            <a:spLocks noChangeArrowheads="1"/>
          </p:cNvSpPr>
          <p:nvPr/>
        </p:nvSpPr>
        <p:spPr bwMode="auto">
          <a:xfrm>
            <a:off x="0" y="1447800"/>
            <a:ext cx="9142413" cy="487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a:t>
            </a:r>
            <a:r>
              <a:rPr lang="en-US" altLang="ja-JP" sz="2800" dirty="0" err="1"/>
              <a:t>currntChar</a:t>
            </a:r>
            <a:r>
              <a:rPr lang="en-US" altLang="ja-JP" sz="2800" dirty="0"/>
              <a:t> =</a:t>
            </a:r>
            <a:r>
              <a:rPr lang="en-US" altLang="ja-JP" sz="800" dirty="0"/>
              <a:t> </a:t>
            </a:r>
            <a:r>
              <a:rPr lang="en-US" altLang="ja-JP" sz="2800" dirty="0"/>
              <a:t>= ‘0’) {           </a:t>
            </a:r>
            <a:r>
              <a:rPr lang="en-US" altLang="ja-JP" sz="2400" dirty="0">
                <a:solidFill>
                  <a:srgbClr val="FF66CC"/>
                </a:solidFill>
              </a:rPr>
              <a:t>/* </a:t>
            </a:r>
            <a:r>
              <a:rPr lang="ja-JP" altLang="en-US" sz="2400" dirty="0">
                <a:solidFill>
                  <a:srgbClr val="FF66CC"/>
                </a:solidFill>
              </a:rPr>
              <a:t>先頭が0の場合は別処理 */</a:t>
            </a:r>
          </a:p>
          <a:p>
            <a:pPr eaLnBrk="1" hangingPunct="1">
              <a:spcBef>
                <a:spcPct val="0"/>
              </a:spcBef>
              <a:buClrTx/>
              <a:buSzTx/>
              <a:buFontTx/>
              <a:buNone/>
            </a:pPr>
            <a:r>
              <a:rPr lang="en-US" altLang="ja-JP" sz="2800" dirty="0"/>
              <a:t>    token = </a:t>
            </a:r>
            <a:r>
              <a:rPr lang="en-US" altLang="ja-JP" sz="2400" dirty="0">
                <a:solidFill>
                  <a:srgbClr val="FF66CC"/>
                </a:solidFill>
              </a:rPr>
              <a:t>/* </a:t>
            </a:r>
            <a:r>
              <a:rPr lang="ja-JP" altLang="en-US" sz="2400" dirty="0">
                <a:solidFill>
                  <a:srgbClr val="FF66CC"/>
                </a:solidFill>
              </a:rPr>
              <a:t>整数のトークン生成 */</a:t>
            </a:r>
            <a:endParaRPr lang="en-US" altLang="ja-JP" sz="2400" dirty="0">
              <a:solidFill>
                <a:srgbClr val="FF66CC"/>
              </a:solidFill>
            </a:endParaRPr>
          </a:p>
          <a:p>
            <a:pPr eaLnBrk="1" hangingPunct="1">
              <a:spcBef>
                <a:spcPct val="0"/>
              </a:spcBef>
              <a:buClrTx/>
              <a:buSzTx/>
              <a:buFontTx/>
              <a:buNone/>
            </a:pPr>
            <a:r>
              <a:rPr lang="en-US" altLang="ja-JP" sz="2800" dirty="0"/>
              <a:t>} else if (currentChar </a:t>
            </a:r>
            <a:r>
              <a:rPr lang="ja-JP" altLang="en-US" sz="2800" dirty="0"/>
              <a:t>∈{</a:t>
            </a:r>
            <a:r>
              <a:rPr lang="en-US" altLang="ja-JP" sz="2800" dirty="0"/>
              <a:t>‘</a:t>
            </a:r>
            <a:r>
              <a:rPr lang="ja-JP" altLang="en-US" sz="2800" dirty="0"/>
              <a:t>1</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 </a:t>
            </a:r>
            <a:r>
              <a:rPr lang="en-US" altLang="ja-JP" sz="2400" dirty="0">
                <a:solidFill>
                  <a:srgbClr val="FF66CC"/>
                </a:solidFill>
              </a:rPr>
              <a:t>/* 0</a:t>
            </a:r>
            <a:r>
              <a:rPr lang="ja-JP" altLang="en-US" sz="2400" dirty="0">
                <a:solidFill>
                  <a:srgbClr val="FF66CC"/>
                </a:solidFill>
              </a:rPr>
              <a:t>以外の場合の処理 */</a:t>
            </a:r>
            <a:endParaRPr lang="ja-JP" altLang="en-US" sz="2800" dirty="0"/>
          </a:p>
          <a:p>
            <a:pPr eaLnBrk="1" hangingPunct="1">
              <a:spcBef>
                <a:spcPct val="0"/>
              </a:spcBef>
              <a:buClrTx/>
              <a:buSzTx/>
              <a:buFontTx/>
              <a:buNone/>
            </a:pPr>
            <a:r>
              <a:rPr lang="en-US" altLang="ja-JP" sz="2800" dirty="0"/>
              <a:t>    </a:t>
            </a:r>
            <a:r>
              <a:rPr lang="en-US" altLang="ja-JP" sz="2800" dirty="0" err="1"/>
              <a:t>int</a:t>
            </a:r>
            <a:r>
              <a:rPr lang="en-US" altLang="ja-JP" sz="2800" dirty="0"/>
              <a:t> value = </a:t>
            </a:r>
            <a:r>
              <a:rPr lang="en-US" altLang="ja-JP" sz="2400" dirty="0">
                <a:solidFill>
                  <a:srgbClr val="FFFF66"/>
                </a:solidFill>
              </a:rPr>
              <a:t>/* </a:t>
            </a:r>
            <a:r>
              <a:rPr lang="ja-JP" altLang="en-US" sz="2400" dirty="0">
                <a:solidFill>
                  <a:srgbClr val="FFFF66"/>
                </a:solidFill>
              </a:rPr>
              <a:t>文字</a:t>
            </a:r>
            <a:r>
              <a:rPr lang="en-US" altLang="ja-JP" sz="2400" dirty="0">
                <a:solidFill>
                  <a:srgbClr val="FFFF66"/>
                </a:solidFill>
              </a:rPr>
              <a:t>currentChar</a:t>
            </a:r>
            <a:r>
              <a:rPr lang="ja-JP" altLang="en-US" sz="2400" dirty="0">
                <a:solidFill>
                  <a:srgbClr val="FFFF66"/>
                </a:solidFill>
              </a:rPr>
              <a:t>を数値に変換 */</a:t>
            </a:r>
            <a:endParaRPr lang="en-US" altLang="ja-JP" sz="2400" dirty="0"/>
          </a:p>
          <a:p>
            <a:pPr eaLnBrk="1" hangingPunct="1">
              <a:spcBef>
                <a:spcPct val="0"/>
              </a:spcBef>
              <a:buClrTx/>
              <a:buSzTx/>
              <a:buFontTx/>
              <a:buNone/>
            </a:pPr>
            <a:r>
              <a:rPr lang="en-US" altLang="ja-JP" sz="2800" dirty="0"/>
              <a:t>    while (</a:t>
            </a:r>
            <a:r>
              <a:rPr lang="en-US" altLang="ja-JP" sz="2800" dirty="0" err="1"/>
              <a:t>lookAhead</a:t>
            </a:r>
            <a:r>
              <a:rPr lang="en-US" altLang="ja-JP" sz="2800" dirty="0"/>
              <a:t>() </a:t>
            </a:r>
            <a:r>
              <a:rPr lang="ja-JP" altLang="en-US" sz="2800" dirty="0"/>
              <a:t>∈ {</a:t>
            </a:r>
            <a:r>
              <a:rPr lang="en-US" altLang="ja-JP" sz="2800" dirty="0"/>
              <a:t>‘</a:t>
            </a:r>
            <a:r>
              <a:rPr lang="ja-JP" altLang="en-US" sz="2800" dirty="0"/>
              <a:t>0</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 </a:t>
            </a:r>
            <a:r>
              <a:rPr lang="ja-JP" altLang="en-US" sz="2400" dirty="0">
                <a:solidFill>
                  <a:srgbClr val="FFFF66"/>
                </a:solidFill>
              </a:rPr>
              <a:t>/* 次が数字の間ループ*/</a:t>
            </a:r>
          </a:p>
          <a:p>
            <a:pPr eaLnBrk="1" hangingPunct="1">
              <a:spcBef>
                <a:spcPct val="0"/>
              </a:spcBef>
              <a:buClrTx/>
              <a:buSzTx/>
              <a:buFontTx/>
              <a:buNone/>
            </a:pPr>
            <a:r>
              <a:rPr lang="en-US" altLang="ja-JP" sz="2800" dirty="0"/>
              <a:t>        currentChar = </a:t>
            </a:r>
            <a:r>
              <a:rPr lang="en-US" altLang="ja-JP" sz="2400" dirty="0">
                <a:solidFill>
                  <a:srgbClr val="FFFF66"/>
                </a:solidFill>
              </a:rPr>
              <a:t>/* </a:t>
            </a:r>
            <a:r>
              <a:rPr lang="ja-JP" altLang="en-US" sz="2400" dirty="0">
                <a:solidFill>
                  <a:srgbClr val="FFFF66"/>
                </a:solidFill>
              </a:rPr>
              <a:t>次の数字を読む */</a:t>
            </a:r>
          </a:p>
          <a:p>
            <a:pPr eaLnBrk="1" hangingPunct="1">
              <a:spcBef>
                <a:spcPct val="0"/>
              </a:spcBef>
              <a:buClrTx/>
              <a:buSzTx/>
              <a:buFontTx/>
              <a:buNone/>
            </a:pPr>
            <a:r>
              <a:rPr lang="en-US" altLang="ja-JP" sz="2800" dirty="0"/>
              <a:t>        value *= </a:t>
            </a:r>
            <a:r>
              <a:rPr lang="en-US" altLang="ja-JP" sz="2400" dirty="0">
                <a:solidFill>
                  <a:srgbClr val="FFFF66"/>
                </a:solidFill>
              </a:rPr>
              <a:t>/* </a:t>
            </a:r>
            <a:r>
              <a:rPr lang="ja-JP" altLang="en-US" sz="2400" dirty="0">
                <a:solidFill>
                  <a:srgbClr val="FFFF66"/>
                </a:solidFill>
              </a:rPr>
              <a:t>数値を1桁ずらす */</a:t>
            </a:r>
          </a:p>
          <a:p>
            <a:pPr eaLnBrk="1" hangingPunct="1">
              <a:spcBef>
                <a:spcPct val="0"/>
              </a:spcBef>
              <a:buClrTx/>
              <a:buSzTx/>
              <a:buFontTx/>
              <a:buNone/>
            </a:pPr>
            <a:r>
              <a:rPr lang="en-US" altLang="ja-JP" sz="2800" dirty="0"/>
              <a:t>        value += </a:t>
            </a:r>
            <a:r>
              <a:rPr lang="en-US" altLang="ja-JP" sz="2400" dirty="0">
                <a:solidFill>
                  <a:srgbClr val="FFFF66"/>
                </a:solidFill>
              </a:rPr>
              <a:t>/* currentChar</a:t>
            </a:r>
            <a:r>
              <a:rPr lang="ja-JP" altLang="en-US" sz="2400" dirty="0">
                <a:solidFill>
                  <a:srgbClr val="FFFF66"/>
                </a:solidFill>
              </a:rPr>
              <a:t>を数値に変換して加える*/</a:t>
            </a:r>
            <a:endParaRPr lang="en-US" altLang="ja-JP" sz="24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整数のトークン生成 */</a:t>
            </a:r>
            <a:endParaRPr lang="en-US" altLang="ja-JP" sz="2800" dirty="0"/>
          </a:p>
          <a:p>
            <a:pPr eaLnBrk="1" hangingPunct="1">
              <a:spcBef>
                <a:spcPct val="0"/>
              </a:spcBef>
              <a:buClrTx/>
              <a:buSzTx/>
              <a:buFontTx/>
              <a:buNone/>
            </a:pPr>
            <a:r>
              <a:rPr lang="en-US" altLang="ja-JP" sz="28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66800" y="2286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整数解析部分のプログラム</a:t>
            </a:r>
            <a:br>
              <a:rPr lang="ja-JP" altLang="en-US">
                <a:effectLst/>
              </a:rPr>
            </a:br>
            <a:r>
              <a:rPr lang="ja-JP" altLang="en-US" sz="3200">
                <a:effectLst/>
              </a:rPr>
              <a:t>(値を文字列として記憶する場合)</a:t>
            </a:r>
          </a:p>
        </p:txBody>
      </p:sp>
      <p:sp>
        <p:nvSpPr>
          <p:cNvPr id="49155" name="Rectangle 4"/>
          <p:cNvSpPr>
            <a:spLocks noChangeArrowheads="1"/>
          </p:cNvSpPr>
          <p:nvPr/>
        </p:nvSpPr>
        <p:spPr bwMode="auto">
          <a:xfrm>
            <a:off x="0" y="1447800"/>
            <a:ext cx="9142413" cy="487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a:t>
            </a:r>
            <a:r>
              <a:rPr lang="en-US" altLang="ja-JP" sz="2800" dirty="0" err="1"/>
              <a:t>currntChar</a:t>
            </a:r>
            <a:r>
              <a:rPr lang="en-US" altLang="ja-JP" sz="2800" dirty="0"/>
              <a:t> =</a:t>
            </a:r>
            <a:r>
              <a:rPr lang="en-US" altLang="ja-JP" sz="800" dirty="0"/>
              <a:t> </a:t>
            </a:r>
            <a:r>
              <a:rPr lang="en-US" altLang="ja-JP" sz="2800" dirty="0"/>
              <a:t>= ‘0’) {           </a:t>
            </a:r>
            <a:r>
              <a:rPr lang="en-US" altLang="ja-JP" sz="2400" dirty="0">
                <a:solidFill>
                  <a:srgbClr val="FFFF66"/>
                </a:solidFill>
              </a:rPr>
              <a:t>/* </a:t>
            </a:r>
            <a:r>
              <a:rPr lang="ja-JP" altLang="en-US" sz="2400" dirty="0">
                <a:solidFill>
                  <a:srgbClr val="FFFF66"/>
                </a:solidFill>
              </a:rPr>
              <a:t>先頭が0の場合は別処理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整数のトークン生成 */</a:t>
            </a:r>
            <a:endParaRPr lang="en-US" altLang="ja-JP" sz="2800" dirty="0"/>
          </a:p>
          <a:p>
            <a:pPr eaLnBrk="1" hangingPunct="1">
              <a:spcBef>
                <a:spcPct val="0"/>
              </a:spcBef>
              <a:buClrTx/>
              <a:buSzTx/>
              <a:buFontTx/>
              <a:buNone/>
            </a:pPr>
            <a:r>
              <a:rPr lang="en-US" altLang="ja-JP" sz="2800" dirty="0"/>
              <a:t>} else if (currentChar </a:t>
            </a:r>
            <a:r>
              <a:rPr lang="ja-JP" altLang="en-US" sz="2800" dirty="0"/>
              <a:t>∈</a:t>
            </a:r>
            <a:r>
              <a:rPr lang="en-US" altLang="ja-JP" sz="2800" dirty="0"/>
              <a:t>{‘</a:t>
            </a:r>
            <a:r>
              <a:rPr lang="ja-JP" altLang="en-US" sz="2800" dirty="0"/>
              <a:t>1</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a:t>
            </a:r>
          </a:p>
          <a:p>
            <a:pPr eaLnBrk="1" hangingPunct="1">
              <a:spcBef>
                <a:spcPct val="0"/>
              </a:spcBef>
              <a:buClrTx/>
              <a:buSzTx/>
              <a:buFontTx/>
              <a:buNone/>
            </a:pPr>
            <a:r>
              <a:rPr lang="en-US" altLang="ja-JP" sz="2800" dirty="0"/>
              <a:t>    String </a:t>
            </a:r>
            <a:r>
              <a:rPr lang="en-US" altLang="ja-JP" sz="2800" dirty="0" err="1"/>
              <a:t>st</a:t>
            </a:r>
            <a:r>
              <a:rPr lang="ja-JP" altLang="en-US" sz="2800" dirty="0"/>
              <a:t> = </a:t>
            </a:r>
            <a:r>
              <a:rPr lang="en-US" altLang="ja-JP" sz="2800" dirty="0"/>
              <a:t>“”</a:t>
            </a:r>
            <a:r>
              <a:rPr lang="ja-JP" altLang="en-US" sz="2800" dirty="0"/>
              <a:t> + </a:t>
            </a:r>
            <a:r>
              <a:rPr lang="en-US" altLang="ja-JP" sz="2800" dirty="0"/>
              <a:t>currentChar;         </a:t>
            </a:r>
            <a:r>
              <a:rPr lang="en-US" altLang="ja-JP" sz="2400" dirty="0">
                <a:solidFill>
                  <a:srgbClr val="FF66CC"/>
                </a:solidFill>
              </a:rPr>
              <a:t>/* </a:t>
            </a:r>
            <a:r>
              <a:rPr lang="ja-JP" altLang="en-US" sz="2400" dirty="0">
                <a:solidFill>
                  <a:srgbClr val="FF66CC"/>
                </a:solidFill>
              </a:rPr>
              <a:t>文字列として記憶 */</a:t>
            </a:r>
          </a:p>
          <a:p>
            <a:pPr eaLnBrk="1" hangingPunct="1">
              <a:spcBef>
                <a:spcPct val="0"/>
              </a:spcBef>
              <a:buClrTx/>
              <a:buSzTx/>
              <a:buFontTx/>
              <a:buNone/>
            </a:pPr>
            <a:r>
              <a:rPr lang="en-US" altLang="ja-JP" sz="2800" dirty="0"/>
              <a:t>    while (</a:t>
            </a:r>
            <a:r>
              <a:rPr lang="en-US" altLang="ja-JP" sz="2800" dirty="0" err="1"/>
              <a:t>lookAhead</a:t>
            </a:r>
            <a:r>
              <a:rPr lang="en-US" altLang="ja-JP" sz="2800" dirty="0"/>
              <a:t>() </a:t>
            </a:r>
            <a:r>
              <a:rPr lang="ja-JP" altLang="en-US" sz="2800" dirty="0"/>
              <a:t>∈ {</a:t>
            </a:r>
            <a:r>
              <a:rPr lang="en-US" altLang="ja-JP" sz="2800" dirty="0"/>
              <a:t>‘</a:t>
            </a:r>
            <a:r>
              <a:rPr lang="ja-JP" altLang="en-US" sz="2800" dirty="0"/>
              <a:t>0</a:t>
            </a:r>
            <a:r>
              <a:rPr lang="en-US" altLang="ja-JP" sz="2800" dirty="0"/>
              <a:t>’</a:t>
            </a:r>
            <a:r>
              <a:rPr lang="ja-JP" altLang="en-US" sz="2800" dirty="0"/>
              <a:t>…</a:t>
            </a:r>
            <a:r>
              <a:rPr lang="en-US" altLang="ja-JP" sz="2800" dirty="0"/>
              <a:t>‘</a:t>
            </a:r>
            <a:r>
              <a:rPr lang="ja-JP" altLang="en-US" sz="2800" dirty="0"/>
              <a:t>9</a:t>
            </a:r>
            <a:r>
              <a:rPr lang="en-US" altLang="ja-JP" sz="2800" dirty="0"/>
              <a:t>’</a:t>
            </a:r>
            <a:r>
              <a:rPr lang="ja-JP" altLang="en-US" sz="2800" dirty="0"/>
              <a:t>} { </a:t>
            </a:r>
            <a:r>
              <a:rPr lang="ja-JP" altLang="en-US" sz="2400" dirty="0">
                <a:solidFill>
                  <a:srgbClr val="FFFF66"/>
                </a:solidFill>
              </a:rPr>
              <a:t>/* 次が数字の間ループ*/</a:t>
            </a:r>
          </a:p>
          <a:p>
            <a:pPr eaLnBrk="1" hangingPunct="1">
              <a:spcBef>
                <a:spcPct val="0"/>
              </a:spcBef>
              <a:buClrTx/>
              <a:buSzTx/>
              <a:buFontTx/>
              <a:buNone/>
            </a:pPr>
            <a:r>
              <a:rPr lang="en-US" altLang="ja-JP" sz="2800" dirty="0"/>
              <a:t>        currentChar = </a:t>
            </a:r>
            <a:r>
              <a:rPr lang="en-US" altLang="ja-JP" sz="2400" dirty="0">
                <a:solidFill>
                  <a:srgbClr val="FFFF66"/>
                </a:solidFill>
              </a:rPr>
              <a:t>/* </a:t>
            </a:r>
            <a:r>
              <a:rPr lang="ja-JP" altLang="en-US" sz="2400" dirty="0">
                <a:solidFill>
                  <a:srgbClr val="FFFF66"/>
                </a:solidFill>
              </a:rPr>
              <a:t>次の数字を読む*/</a:t>
            </a:r>
          </a:p>
          <a:p>
            <a:pPr eaLnBrk="1" hangingPunct="1">
              <a:spcBef>
                <a:spcPct val="0"/>
              </a:spcBef>
              <a:buClrTx/>
              <a:buSzTx/>
              <a:buFontTx/>
              <a:buNone/>
            </a:pPr>
            <a:r>
              <a:rPr lang="en-US" altLang="ja-JP" sz="2800" dirty="0"/>
              <a:t>        </a:t>
            </a:r>
            <a:r>
              <a:rPr lang="en-US" altLang="ja-JP" sz="2800" dirty="0" err="1"/>
              <a:t>st</a:t>
            </a:r>
            <a:r>
              <a:rPr lang="en-US" altLang="ja-JP" sz="2800" dirty="0"/>
              <a:t> += </a:t>
            </a:r>
            <a:r>
              <a:rPr lang="en-US" altLang="ja-JP" sz="2400" dirty="0">
                <a:solidFill>
                  <a:srgbClr val="FF66CC"/>
                </a:solidFill>
              </a:rPr>
              <a:t>/* currentChar</a:t>
            </a:r>
            <a:r>
              <a:rPr lang="ja-JP" altLang="en-US" sz="2400" dirty="0">
                <a:solidFill>
                  <a:srgbClr val="FF66CC"/>
                </a:solidFill>
              </a:rPr>
              <a:t>を文字列に追加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a:t>
            </a:r>
            <a:r>
              <a:rPr lang="en-US" altLang="ja-JP" sz="2800" dirty="0" err="1"/>
              <a:t>int</a:t>
            </a:r>
            <a:r>
              <a:rPr lang="en-US" altLang="ja-JP" sz="2800" dirty="0"/>
              <a:t> value = </a:t>
            </a:r>
            <a:r>
              <a:rPr lang="en-US" altLang="ja-JP" sz="2400" dirty="0">
                <a:solidFill>
                  <a:srgbClr val="FF66CC"/>
                </a:solidFill>
              </a:rPr>
              <a:t>/* </a:t>
            </a:r>
            <a:r>
              <a:rPr lang="ja-JP" altLang="en-US" sz="2400" dirty="0">
                <a:solidFill>
                  <a:srgbClr val="FF66CC"/>
                </a:solidFill>
              </a:rPr>
              <a:t>文字列</a:t>
            </a:r>
            <a:r>
              <a:rPr lang="en-US" altLang="ja-JP" sz="2400" dirty="0" err="1">
                <a:solidFill>
                  <a:srgbClr val="FF66CC"/>
                </a:solidFill>
              </a:rPr>
              <a:t>st</a:t>
            </a:r>
            <a:r>
              <a:rPr lang="ja-JP" altLang="en-US" sz="2400" dirty="0">
                <a:solidFill>
                  <a:srgbClr val="FF66CC"/>
                </a:solidFill>
              </a:rPr>
              <a:t>を整数に変換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整数のトークン生成 */</a:t>
            </a:r>
            <a:endParaRPr lang="en-US" altLang="ja-JP" sz="2800" dirty="0"/>
          </a:p>
          <a:p>
            <a:pPr eaLnBrk="1" hangingPunct="1">
              <a:spcBef>
                <a:spcPct val="0"/>
              </a:spcBef>
              <a:buClrTx/>
              <a:buSzTx/>
              <a:buFontTx/>
              <a:buNone/>
            </a:pPr>
            <a:r>
              <a:rPr lang="en-US" altLang="ja-JP" sz="2800"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文字の解析</a:t>
            </a:r>
          </a:p>
        </p:txBody>
      </p:sp>
      <p:sp>
        <p:nvSpPr>
          <p:cNvPr id="50179" name="Rectangle 3"/>
          <p:cNvSpPr>
            <a:spLocks noGrp="1" noChangeArrowheads="1"/>
          </p:cNvSpPr>
          <p:nvPr>
            <p:ph type="body" idx="1"/>
          </p:nvPr>
        </p:nvSpPr>
        <p:spPr>
          <a:xfrm>
            <a:off x="1066800" y="1447800"/>
            <a:ext cx="78486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文字 : </a:t>
            </a:r>
            <a:r>
              <a:rPr lang="en-US" altLang="ja-JP" dirty="0">
                <a:effectLst/>
              </a:rPr>
              <a:t>‘</a:t>
            </a:r>
            <a:r>
              <a:rPr lang="ja-JP" altLang="en-US" sz="2000" dirty="0">
                <a:solidFill>
                  <a:srgbClr val="FFFF66"/>
                </a:solidFill>
                <a:effectLst/>
              </a:rPr>
              <a:t>(シングルクォート)</a:t>
            </a:r>
            <a:r>
              <a:rPr lang="ja-JP" altLang="en-US" dirty="0">
                <a:effectLst/>
              </a:rPr>
              <a:t>*</a:t>
            </a:r>
            <a:r>
              <a:rPr lang="ja-JP" altLang="en-US" sz="2000" dirty="0">
                <a:solidFill>
                  <a:srgbClr val="FFFF66"/>
                </a:solidFill>
                <a:effectLst/>
              </a:rPr>
              <a:t>(任意の文字)</a:t>
            </a:r>
            <a:r>
              <a:rPr lang="en-US" altLang="ja-JP" dirty="0">
                <a:effectLst/>
              </a:rPr>
              <a:t>’</a:t>
            </a:r>
            <a:r>
              <a:rPr lang="ja-JP" altLang="en-US" sz="2000" dirty="0">
                <a:solidFill>
                  <a:srgbClr val="FFFF66"/>
                </a:solidFill>
                <a:effectLst/>
              </a:rPr>
              <a:t>(シングルクォート)</a:t>
            </a:r>
            <a:endParaRPr lang="ja-JP" altLang="en-US" dirty="0">
              <a:effectLst/>
            </a:endParaRPr>
          </a:p>
        </p:txBody>
      </p:sp>
      <p:sp>
        <p:nvSpPr>
          <p:cNvPr id="200708" name="Text Box 4"/>
          <p:cNvSpPr txBox="1">
            <a:spLocks noChangeArrowheads="1"/>
          </p:cNvSpPr>
          <p:nvPr/>
        </p:nvSpPr>
        <p:spPr bwMode="auto">
          <a:xfrm>
            <a:off x="1066800" y="2133600"/>
            <a:ext cx="637011"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a:t>
            </a:r>
          </a:p>
        </p:txBody>
      </p:sp>
      <p:sp>
        <p:nvSpPr>
          <p:cNvPr id="200709" name="Text Box 5"/>
          <p:cNvSpPr txBox="1">
            <a:spLocks noChangeArrowheads="1"/>
          </p:cNvSpPr>
          <p:nvPr/>
        </p:nvSpPr>
        <p:spPr bwMode="auto">
          <a:xfrm>
            <a:off x="1752600" y="2133600"/>
            <a:ext cx="693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Token (CHARACTER, 97</a:t>
            </a:r>
            <a:r>
              <a:rPr lang="en-US" altLang="ja-JP" sz="2400">
                <a:solidFill>
                  <a:srgbClr val="FFFF66"/>
                </a:solidFill>
              </a:rPr>
              <a:t>(‘a’</a:t>
            </a:r>
            <a:r>
              <a:rPr lang="ja-JP" altLang="en-US" sz="2400">
                <a:solidFill>
                  <a:srgbClr val="FFFF66"/>
                </a:solidFill>
              </a:rPr>
              <a:t>の文字コード)</a:t>
            </a:r>
            <a:r>
              <a:rPr lang="ja-JP" altLang="en-US" sz="2000"/>
              <a:t> </a:t>
            </a:r>
            <a:r>
              <a:rPr lang="ja-JP" altLang="en-US"/>
              <a:t>)</a:t>
            </a:r>
          </a:p>
        </p:txBody>
      </p:sp>
      <p:grpSp>
        <p:nvGrpSpPr>
          <p:cNvPr id="200717" name="Group 13"/>
          <p:cNvGrpSpPr>
            <a:grpSpLocks/>
          </p:cNvGrpSpPr>
          <p:nvPr/>
        </p:nvGrpSpPr>
        <p:grpSpPr bwMode="auto">
          <a:xfrm>
            <a:off x="609600" y="3962400"/>
            <a:ext cx="4572000" cy="2514600"/>
            <a:chOff x="384" y="2496"/>
            <a:chExt cx="2880" cy="1584"/>
          </a:xfrm>
        </p:grpSpPr>
        <p:sp>
          <p:nvSpPr>
            <p:cNvPr id="50201" name="Text Box 6"/>
            <p:cNvSpPr txBox="1">
              <a:spLocks noChangeArrowheads="1"/>
            </p:cNvSpPr>
            <p:nvPr/>
          </p:nvSpPr>
          <p:spPr bwMode="auto">
            <a:xfrm>
              <a:off x="384" y="2496"/>
              <a:ext cx="28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文字コードへの変換</a:t>
              </a:r>
              <a:r>
                <a:rPr lang="ja-JP" altLang="en-US" sz="2000"/>
                <a:t>(</a:t>
              </a:r>
              <a:r>
                <a:rPr lang="en-US" altLang="ja-JP" sz="2000"/>
                <a:t>Java</a:t>
              </a:r>
              <a:r>
                <a:rPr lang="ja-JP" altLang="en-US" sz="2000"/>
                <a:t>の場合)</a:t>
              </a:r>
            </a:p>
          </p:txBody>
        </p:sp>
        <p:sp>
          <p:nvSpPr>
            <p:cNvPr id="50202" name="Rectangle 7"/>
            <p:cNvSpPr>
              <a:spLocks noChangeArrowheads="1"/>
            </p:cNvSpPr>
            <p:nvPr/>
          </p:nvSpPr>
          <p:spPr bwMode="auto">
            <a:xfrm>
              <a:off x="672" y="2880"/>
              <a:ext cx="2112"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value;</a:t>
              </a:r>
            </a:p>
            <a:p>
              <a:pPr eaLnBrk="1" hangingPunct="1">
                <a:spcBef>
                  <a:spcPct val="0"/>
                </a:spcBef>
                <a:buClrTx/>
                <a:buSzTx/>
                <a:buFontTx/>
                <a:buNone/>
              </a:pPr>
              <a:r>
                <a:rPr lang="en-US" altLang="ja-JP" sz="2800"/>
                <a:t>char ch = ‘a’;</a:t>
              </a:r>
              <a:endParaRPr lang="en-US" altLang="ja-JP" sz="1400"/>
            </a:p>
            <a:p>
              <a:pPr eaLnBrk="1" hangingPunct="1">
                <a:spcBef>
                  <a:spcPct val="0"/>
                </a:spcBef>
                <a:buClrTx/>
                <a:buSzTx/>
                <a:buFontTx/>
                <a:buNone/>
              </a:pPr>
              <a:endParaRPr lang="en-US" altLang="ja-JP" sz="2800"/>
            </a:p>
            <a:p>
              <a:pPr eaLnBrk="1" hangingPunct="1">
                <a:spcBef>
                  <a:spcPct val="0"/>
                </a:spcBef>
                <a:buClrTx/>
                <a:buSzTx/>
                <a:buFontTx/>
                <a:buNone/>
              </a:pPr>
              <a:r>
                <a:rPr lang="en-US" altLang="ja-JP" sz="2800"/>
                <a:t>value = (int) ch;</a:t>
              </a:r>
            </a:p>
          </p:txBody>
        </p:sp>
      </p:grpSp>
      <p:sp>
        <p:nvSpPr>
          <p:cNvPr id="200713" name="Oval 9"/>
          <p:cNvSpPr>
            <a:spLocks noChangeArrowheads="1"/>
          </p:cNvSpPr>
          <p:nvPr/>
        </p:nvSpPr>
        <p:spPr bwMode="auto">
          <a:xfrm>
            <a:off x="1447800" y="3048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00724" name="Group 20"/>
          <p:cNvGrpSpPr>
            <a:grpSpLocks/>
          </p:cNvGrpSpPr>
          <p:nvPr/>
        </p:nvGrpSpPr>
        <p:grpSpPr bwMode="auto">
          <a:xfrm>
            <a:off x="2133600" y="2895600"/>
            <a:ext cx="1600200" cy="838200"/>
            <a:chOff x="1344" y="1824"/>
            <a:chExt cx="1008" cy="528"/>
          </a:xfrm>
        </p:grpSpPr>
        <p:sp>
          <p:nvSpPr>
            <p:cNvPr id="50198" name="Line 10"/>
            <p:cNvSpPr>
              <a:spLocks noChangeShapeType="1"/>
            </p:cNvSpPr>
            <p:nvPr/>
          </p:nvSpPr>
          <p:spPr bwMode="auto">
            <a:xfrm>
              <a:off x="1344" y="2160"/>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0199" name="Text Box 11"/>
            <p:cNvSpPr txBox="1">
              <a:spLocks noChangeArrowheads="1"/>
            </p:cNvSpPr>
            <p:nvPr/>
          </p:nvSpPr>
          <p:spPr bwMode="auto">
            <a:xfrm>
              <a:off x="1584" y="182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50200" name="Oval 12"/>
            <p:cNvSpPr>
              <a:spLocks noChangeArrowheads="1"/>
            </p:cNvSpPr>
            <p:nvPr/>
          </p:nvSpPr>
          <p:spPr bwMode="auto">
            <a:xfrm>
              <a:off x="1920" y="192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a:t>
              </a:r>
            </a:p>
          </p:txBody>
        </p:sp>
      </p:grpSp>
      <p:grpSp>
        <p:nvGrpSpPr>
          <p:cNvPr id="200725" name="Group 21"/>
          <p:cNvGrpSpPr>
            <a:grpSpLocks/>
          </p:cNvGrpSpPr>
          <p:nvPr/>
        </p:nvGrpSpPr>
        <p:grpSpPr bwMode="auto">
          <a:xfrm>
            <a:off x="3657600" y="2973388"/>
            <a:ext cx="2286000" cy="760412"/>
            <a:chOff x="2304" y="1873"/>
            <a:chExt cx="1440" cy="479"/>
          </a:xfrm>
        </p:grpSpPr>
        <p:sp>
          <p:nvSpPr>
            <p:cNvPr id="50195" name="Line 14"/>
            <p:cNvSpPr>
              <a:spLocks noChangeShapeType="1"/>
            </p:cNvSpPr>
            <p:nvPr/>
          </p:nvSpPr>
          <p:spPr bwMode="auto">
            <a:xfrm>
              <a:off x="2352" y="2160"/>
              <a:ext cx="9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0196" name="Text Box 15"/>
            <p:cNvSpPr txBox="1">
              <a:spLocks noChangeArrowheads="1"/>
            </p:cNvSpPr>
            <p:nvPr/>
          </p:nvSpPr>
          <p:spPr bwMode="auto">
            <a:xfrm>
              <a:off x="2304" y="1873"/>
              <a:ext cx="10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任意の文字</a:t>
              </a:r>
            </a:p>
          </p:txBody>
        </p:sp>
        <p:sp>
          <p:nvSpPr>
            <p:cNvPr id="50197" name="Oval 16"/>
            <p:cNvSpPr>
              <a:spLocks noChangeArrowheads="1"/>
            </p:cNvSpPr>
            <p:nvPr/>
          </p:nvSpPr>
          <p:spPr bwMode="auto">
            <a:xfrm>
              <a:off x="3312" y="192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a:t>
              </a:r>
            </a:p>
          </p:txBody>
        </p:sp>
      </p:grpSp>
      <p:grpSp>
        <p:nvGrpSpPr>
          <p:cNvPr id="200729" name="Group 25"/>
          <p:cNvGrpSpPr>
            <a:grpSpLocks/>
          </p:cNvGrpSpPr>
          <p:nvPr/>
        </p:nvGrpSpPr>
        <p:grpSpPr bwMode="auto">
          <a:xfrm>
            <a:off x="5943600" y="2895600"/>
            <a:ext cx="1600200" cy="838200"/>
            <a:chOff x="3744" y="1824"/>
            <a:chExt cx="1008" cy="528"/>
          </a:xfrm>
        </p:grpSpPr>
        <p:sp>
          <p:nvSpPr>
            <p:cNvPr id="50191" name="Line 17"/>
            <p:cNvSpPr>
              <a:spLocks noChangeShapeType="1"/>
            </p:cNvSpPr>
            <p:nvPr/>
          </p:nvSpPr>
          <p:spPr bwMode="auto">
            <a:xfrm>
              <a:off x="3744" y="2160"/>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0192" name="Text Box 18"/>
            <p:cNvSpPr txBox="1">
              <a:spLocks noChangeArrowheads="1"/>
            </p:cNvSpPr>
            <p:nvPr/>
          </p:nvSpPr>
          <p:spPr bwMode="auto">
            <a:xfrm>
              <a:off x="3984" y="182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sp>
          <p:nvSpPr>
            <p:cNvPr id="50193" name="Oval 19"/>
            <p:cNvSpPr>
              <a:spLocks noChangeArrowheads="1"/>
            </p:cNvSpPr>
            <p:nvPr/>
          </p:nvSpPr>
          <p:spPr bwMode="auto">
            <a:xfrm>
              <a:off x="4320" y="192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a:t>
              </a:r>
            </a:p>
          </p:txBody>
        </p:sp>
        <p:sp>
          <p:nvSpPr>
            <p:cNvPr id="50194" name="Oval 24"/>
            <p:cNvSpPr>
              <a:spLocks noChangeArrowheads="1"/>
            </p:cNvSpPr>
            <p:nvPr/>
          </p:nvSpPr>
          <p:spPr bwMode="auto">
            <a:xfrm>
              <a:off x="4368" y="196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nvGrpSpPr>
          <p:cNvPr id="200733" name="Group 29"/>
          <p:cNvGrpSpPr>
            <a:grpSpLocks/>
          </p:cNvGrpSpPr>
          <p:nvPr/>
        </p:nvGrpSpPr>
        <p:grpSpPr bwMode="auto">
          <a:xfrm>
            <a:off x="5867403" y="3657600"/>
            <a:ext cx="2649539" cy="1516063"/>
            <a:chOff x="3696" y="2304"/>
            <a:chExt cx="1669" cy="955"/>
          </a:xfrm>
        </p:grpSpPr>
        <p:sp>
          <p:nvSpPr>
            <p:cNvPr id="50188" name="Line 26"/>
            <p:cNvSpPr>
              <a:spLocks noChangeShapeType="1"/>
            </p:cNvSpPr>
            <p:nvPr/>
          </p:nvSpPr>
          <p:spPr bwMode="auto">
            <a:xfrm>
              <a:off x="3696" y="2304"/>
              <a:ext cx="624" cy="624"/>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0189" name="Text Box 27"/>
            <p:cNvSpPr txBox="1">
              <a:spLocks noChangeArrowheads="1"/>
            </p:cNvSpPr>
            <p:nvPr/>
          </p:nvSpPr>
          <p:spPr bwMode="auto">
            <a:xfrm>
              <a:off x="3984" y="2400"/>
              <a:ext cx="64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 </a:t>
              </a:r>
              <a:r>
                <a:rPr lang="ja-JP" altLang="en-US" sz="2400" dirty="0"/>
                <a:t>以外</a:t>
              </a:r>
              <a:endParaRPr lang="en-US" altLang="ja-JP" sz="2400" dirty="0"/>
            </a:p>
          </p:txBody>
        </p:sp>
        <p:sp>
          <p:nvSpPr>
            <p:cNvPr id="50190" name="Text Box 28"/>
            <p:cNvSpPr txBox="1">
              <a:spLocks noChangeArrowheads="1"/>
            </p:cNvSpPr>
            <p:nvPr/>
          </p:nvSpPr>
          <p:spPr bwMode="auto">
            <a:xfrm>
              <a:off x="3744" y="2928"/>
              <a:ext cx="162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字句解析エラー</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0708"/>
                                        </p:tgtEl>
                                        <p:attrNameLst>
                                          <p:attrName>style.visibility</p:attrName>
                                        </p:attrNameLst>
                                      </p:cBhvr>
                                      <p:to>
                                        <p:strVal val="visible"/>
                                      </p:to>
                                    </p:set>
                                    <p:animEffect transition="in" filter="box(in)">
                                      <p:cBhvr>
                                        <p:cTn id="7" dur="500"/>
                                        <p:tgtEl>
                                          <p:spTgt spid="2007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0709"/>
                                        </p:tgtEl>
                                        <p:attrNameLst>
                                          <p:attrName>style.visibility</p:attrName>
                                        </p:attrNameLst>
                                      </p:cBhvr>
                                      <p:to>
                                        <p:strVal val="visible"/>
                                      </p:to>
                                    </p:set>
                                    <p:animEffect transition="in" filter="checkerboard(across)">
                                      <p:cBhvr>
                                        <p:cTn id="12" dur="500"/>
                                        <p:tgtEl>
                                          <p:spTgt spid="200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0713"/>
                                        </p:tgtEl>
                                        <p:attrNameLst>
                                          <p:attrName>style.visibility</p:attrName>
                                        </p:attrNameLst>
                                      </p:cBhvr>
                                      <p:to>
                                        <p:strVal val="visible"/>
                                      </p:to>
                                    </p:set>
                                    <p:animEffect transition="in" filter="wipe(left)">
                                      <p:cBhvr>
                                        <p:cTn id="17" dur="500"/>
                                        <p:tgtEl>
                                          <p:spTgt spid="2007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0724"/>
                                        </p:tgtEl>
                                        <p:attrNameLst>
                                          <p:attrName>style.visibility</p:attrName>
                                        </p:attrNameLst>
                                      </p:cBhvr>
                                      <p:to>
                                        <p:strVal val="visible"/>
                                      </p:to>
                                    </p:set>
                                    <p:animEffect transition="in" filter="wipe(left)">
                                      <p:cBhvr>
                                        <p:cTn id="22" dur="500"/>
                                        <p:tgtEl>
                                          <p:spTgt spid="2007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00725"/>
                                        </p:tgtEl>
                                        <p:attrNameLst>
                                          <p:attrName>style.visibility</p:attrName>
                                        </p:attrNameLst>
                                      </p:cBhvr>
                                      <p:to>
                                        <p:strVal val="visible"/>
                                      </p:to>
                                    </p:set>
                                    <p:animEffect transition="in" filter="wipe(left)">
                                      <p:cBhvr>
                                        <p:cTn id="27" dur="500"/>
                                        <p:tgtEl>
                                          <p:spTgt spid="2007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00729"/>
                                        </p:tgtEl>
                                        <p:attrNameLst>
                                          <p:attrName>style.visibility</p:attrName>
                                        </p:attrNameLst>
                                      </p:cBhvr>
                                      <p:to>
                                        <p:strVal val="visible"/>
                                      </p:to>
                                    </p:set>
                                    <p:animEffect transition="in" filter="wipe(left)">
                                      <p:cBhvr>
                                        <p:cTn id="32" dur="500"/>
                                        <p:tgtEl>
                                          <p:spTgt spid="20072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00733"/>
                                        </p:tgtEl>
                                        <p:attrNameLst>
                                          <p:attrName>style.visibility</p:attrName>
                                        </p:attrNameLst>
                                      </p:cBhvr>
                                      <p:to>
                                        <p:strVal val="visible"/>
                                      </p:to>
                                    </p:set>
                                    <p:animEffect transition="in" filter="wipe(up)">
                                      <p:cBhvr>
                                        <p:cTn id="37" dur="500"/>
                                        <p:tgtEl>
                                          <p:spTgt spid="20073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200717"/>
                                        </p:tgtEl>
                                        <p:attrNameLst>
                                          <p:attrName>style.visibility</p:attrName>
                                        </p:attrNameLst>
                                      </p:cBhvr>
                                      <p:to>
                                        <p:strVal val="visible"/>
                                      </p:to>
                                    </p:set>
                                    <p:animEffect transition="in" filter="checkerboard(across)">
                                      <p:cBhvr>
                                        <p:cTn id="42" dur="500"/>
                                        <p:tgtEl>
                                          <p:spTgt spid="200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8" grpId="0" autoUpdateAnimBg="0"/>
      <p:bldP spid="200709" grpId="0" autoUpdateAnimBg="0"/>
      <p:bldP spid="2007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066800" y="3048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文字解析部分のプログラム</a:t>
            </a:r>
          </a:p>
        </p:txBody>
      </p:sp>
      <p:sp>
        <p:nvSpPr>
          <p:cNvPr id="51203" name="Rectangle 4"/>
          <p:cNvSpPr>
            <a:spLocks noGrp="1" noChangeArrowheads="1"/>
          </p:cNvSpPr>
          <p:nvPr>
            <p:ph type="body" idx="1"/>
          </p:nvPr>
        </p:nvSpPr>
        <p:spPr>
          <a:xfrm>
            <a:off x="990600" y="9144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字句解析部のプログラム</a:t>
            </a:r>
            <a:endParaRPr lang="ja-JP" altLang="en-US" sz="3600">
              <a:effectLst/>
            </a:endParaRPr>
          </a:p>
        </p:txBody>
      </p:sp>
      <p:sp>
        <p:nvSpPr>
          <p:cNvPr id="51204" name="Rectangle 3"/>
          <p:cNvSpPr>
            <a:spLocks noChangeArrowheads="1"/>
          </p:cNvSpPr>
          <p:nvPr/>
        </p:nvSpPr>
        <p:spPr bwMode="auto">
          <a:xfrm>
            <a:off x="457200" y="2819400"/>
            <a:ext cx="8229600" cy="3810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 ‘\‘’) {           </a:t>
            </a:r>
            <a:r>
              <a:rPr lang="en-US" altLang="ja-JP" sz="2000" dirty="0">
                <a:solidFill>
                  <a:srgbClr val="FFFF66"/>
                </a:solidFill>
              </a:rPr>
              <a:t>/* 1</a:t>
            </a:r>
            <a:r>
              <a:rPr lang="ja-JP" altLang="en-US" sz="2000" dirty="0">
                <a:solidFill>
                  <a:srgbClr val="FFFF66"/>
                </a:solidFill>
              </a:rPr>
              <a:t>文字目がシングルクォート*/</a:t>
            </a:r>
          </a:p>
          <a:p>
            <a:pPr eaLnBrk="1" hangingPunct="1">
              <a:spcBef>
                <a:spcPct val="0"/>
              </a:spcBef>
              <a:buClrTx/>
              <a:buSzTx/>
              <a:buFontTx/>
              <a:buNone/>
            </a:pPr>
            <a:r>
              <a:rPr lang="en-US" altLang="ja-JP" sz="2800" dirty="0"/>
              <a:t>    </a:t>
            </a:r>
            <a:r>
              <a:rPr lang="en-US" altLang="ja-JP" sz="2800" dirty="0" err="1"/>
              <a:t>currentChar</a:t>
            </a:r>
            <a:r>
              <a:rPr lang="en-US" altLang="ja-JP" sz="2800" dirty="0"/>
              <a:t> = </a:t>
            </a:r>
            <a:r>
              <a:rPr lang="en-US" altLang="ja-JP" sz="2000" dirty="0">
                <a:solidFill>
                  <a:srgbClr val="FFFF66"/>
                </a:solidFill>
              </a:rPr>
              <a:t>/* 2</a:t>
            </a:r>
            <a:r>
              <a:rPr lang="ja-JP" altLang="en-US" sz="2000" dirty="0">
                <a:solidFill>
                  <a:srgbClr val="FFFF66"/>
                </a:solidFill>
              </a:rPr>
              <a:t>文字目を読む*/</a:t>
            </a:r>
            <a:endParaRPr lang="en-US" altLang="ja-JP" sz="2000" dirty="0"/>
          </a:p>
          <a:p>
            <a:pPr eaLnBrk="1" hangingPunct="1">
              <a:spcBef>
                <a:spcPct val="0"/>
              </a:spcBef>
              <a:buClrTx/>
              <a:buSzTx/>
              <a:buFontTx/>
              <a:buNone/>
            </a:pPr>
            <a:r>
              <a:rPr lang="en-US" altLang="ja-JP" sz="2800" dirty="0"/>
              <a:t>    value = </a:t>
            </a:r>
            <a:r>
              <a:rPr lang="en-US" altLang="ja-JP" sz="2000" dirty="0">
                <a:solidFill>
                  <a:srgbClr val="FFFF66"/>
                </a:solidFill>
              </a:rPr>
              <a:t>/* currentChar</a:t>
            </a:r>
            <a:r>
              <a:rPr lang="ja-JP" altLang="en-US" sz="2000" dirty="0">
                <a:solidFill>
                  <a:srgbClr val="FFFF66"/>
                </a:solidFill>
              </a:rPr>
              <a:t>を数値に変換 */</a:t>
            </a:r>
          </a:p>
          <a:p>
            <a:pPr eaLnBrk="1" hangingPunct="1">
              <a:spcBef>
                <a:spcPct val="0"/>
              </a:spcBef>
              <a:buClrTx/>
              <a:buSzTx/>
              <a:buFontTx/>
              <a:buNone/>
            </a:pPr>
            <a:r>
              <a:rPr lang="en-US" altLang="ja-JP" sz="2800" dirty="0"/>
              <a:t>    currentChar =  </a:t>
            </a:r>
            <a:r>
              <a:rPr lang="en-US" altLang="ja-JP" sz="2000" dirty="0">
                <a:solidFill>
                  <a:srgbClr val="FFFF66"/>
                </a:solidFill>
              </a:rPr>
              <a:t>/* 3</a:t>
            </a:r>
            <a:r>
              <a:rPr lang="ja-JP" altLang="en-US" sz="2000" dirty="0">
                <a:solidFill>
                  <a:srgbClr val="FFFF66"/>
                </a:solidFill>
              </a:rPr>
              <a:t>文字目を読む*/</a:t>
            </a:r>
          </a:p>
          <a:p>
            <a:pPr eaLnBrk="1" hangingPunct="1">
              <a:spcBef>
                <a:spcPct val="0"/>
              </a:spcBef>
              <a:buClrTx/>
              <a:buSzTx/>
              <a:buFontTx/>
              <a:buNone/>
            </a:pPr>
            <a:r>
              <a:rPr lang="en-US" altLang="ja-JP" sz="2800" dirty="0"/>
              <a:t>    if (currentChar != ‘\’’) {   </a:t>
            </a:r>
            <a:r>
              <a:rPr lang="en-US" altLang="ja-JP" sz="2000" dirty="0">
                <a:solidFill>
                  <a:srgbClr val="FFFF66"/>
                </a:solidFill>
              </a:rPr>
              <a:t>/* 3</a:t>
            </a:r>
            <a:r>
              <a:rPr lang="ja-JP" altLang="en-US" sz="2000" dirty="0">
                <a:solidFill>
                  <a:srgbClr val="FFFF66"/>
                </a:solidFill>
              </a:rPr>
              <a:t>文字目がシングルクォート以外*/</a:t>
            </a:r>
            <a:endParaRPr lang="en-US" altLang="ja-JP" sz="2000" dirty="0"/>
          </a:p>
          <a:p>
            <a:pPr eaLnBrk="1" hangingPunct="1">
              <a:spcBef>
                <a:spcPct val="0"/>
              </a:spcBef>
              <a:buClrTx/>
              <a:buSzTx/>
              <a:buFontTx/>
              <a:buNone/>
            </a:pPr>
            <a:r>
              <a:rPr lang="en-US" altLang="ja-JP" sz="2800" dirty="0"/>
              <a:t>         </a:t>
            </a:r>
            <a:r>
              <a:rPr lang="en-US" altLang="ja-JP" sz="2800" dirty="0" err="1"/>
              <a:t>syntaxError</a:t>
            </a:r>
            <a:r>
              <a:rPr lang="en-US" altLang="ja-JP" sz="2800" dirty="0"/>
              <a:t>();               </a:t>
            </a:r>
            <a:r>
              <a:rPr lang="en-US" altLang="ja-JP" sz="2000" dirty="0">
                <a:solidFill>
                  <a:srgbClr val="FFFF66"/>
                </a:solidFill>
              </a:rPr>
              <a:t>/* </a:t>
            </a:r>
            <a:r>
              <a:rPr lang="ja-JP" altLang="en-US" sz="2000" dirty="0">
                <a:solidFill>
                  <a:srgbClr val="FFFF66"/>
                </a:solidFill>
              </a:rPr>
              <a:t>字句解析エラー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文字のトークン生成</a:t>
            </a:r>
            <a:r>
              <a:rPr lang="en-US" altLang="ja-JP" sz="2400" dirty="0">
                <a:solidFill>
                  <a:srgbClr val="FFFF66"/>
                </a:solidFill>
              </a:rPr>
              <a:t> */</a:t>
            </a:r>
          </a:p>
          <a:p>
            <a:pPr eaLnBrk="1" hangingPunct="1">
              <a:spcBef>
                <a:spcPct val="0"/>
              </a:spcBef>
              <a:buClrTx/>
              <a:buSzTx/>
              <a:buFontTx/>
              <a:buNone/>
            </a:pPr>
            <a:r>
              <a:rPr lang="en-US" altLang="ja-JP" sz="2800" dirty="0"/>
              <a:t>}</a:t>
            </a:r>
          </a:p>
        </p:txBody>
      </p:sp>
      <p:sp>
        <p:nvSpPr>
          <p:cNvPr id="51205" name="Rectangle 5"/>
          <p:cNvSpPr>
            <a:spLocks noChangeArrowheads="1"/>
          </p:cNvSpPr>
          <p:nvPr/>
        </p:nvSpPr>
        <p:spPr bwMode="auto">
          <a:xfrm>
            <a:off x="457200" y="1371600"/>
            <a:ext cx="7620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sz="2400" dirty="0"/>
              <a:t>char currentChar;          </a:t>
            </a:r>
            <a:r>
              <a:rPr lang="en-US" altLang="ja-JP" sz="2000" dirty="0">
                <a:solidFill>
                  <a:srgbClr val="FFFF66"/>
                </a:solidFill>
              </a:rPr>
              <a:t>// </a:t>
            </a:r>
            <a:r>
              <a:rPr lang="ja-JP" altLang="en-US" sz="2000" dirty="0">
                <a:solidFill>
                  <a:srgbClr val="FFFF66"/>
                </a:solidFill>
              </a:rPr>
              <a:t>現在位置の文字</a:t>
            </a:r>
          </a:p>
          <a:p>
            <a:pPr lvl="1">
              <a:buFontTx/>
              <a:buNone/>
            </a:pPr>
            <a:r>
              <a:rPr lang="en-US" altLang="ja-JP" sz="2400" dirty="0"/>
              <a:t>char </a:t>
            </a:r>
            <a:r>
              <a:rPr lang="en-US" altLang="ja-JP" sz="2400" dirty="0" err="1"/>
              <a:t>nextChar</a:t>
            </a:r>
            <a:r>
              <a:rPr lang="en-US" altLang="ja-JP" sz="2400" dirty="0"/>
              <a:t>();            </a:t>
            </a:r>
            <a:r>
              <a:rPr lang="en-US" altLang="ja-JP" sz="2000" dirty="0">
                <a:solidFill>
                  <a:srgbClr val="FFFF66"/>
                </a:solidFill>
              </a:rPr>
              <a:t>// </a:t>
            </a:r>
            <a:r>
              <a:rPr lang="ja-JP" altLang="en-US" sz="2000" dirty="0">
                <a:solidFill>
                  <a:srgbClr val="FFFF66"/>
                </a:solidFill>
              </a:rPr>
              <a:t>次の文字を読み込み1文字進める</a:t>
            </a:r>
          </a:p>
          <a:p>
            <a:pPr lvl="1">
              <a:buFontTx/>
              <a:buNone/>
            </a:pPr>
            <a:r>
              <a:rPr lang="en-US" altLang="ja-JP" sz="2400" dirty="0"/>
              <a:t>char </a:t>
            </a:r>
            <a:r>
              <a:rPr lang="en-US" altLang="ja-JP" sz="2400" dirty="0" err="1"/>
              <a:t>lookAhead</a:t>
            </a:r>
            <a:r>
              <a:rPr lang="en-US" altLang="ja-JP" sz="2400" dirty="0"/>
              <a:t>();         </a:t>
            </a:r>
            <a:r>
              <a:rPr lang="en-US" altLang="ja-JP" sz="2000" dirty="0">
                <a:solidFill>
                  <a:srgbClr val="FFFF66"/>
                </a:solidFill>
              </a:rPr>
              <a:t>// </a:t>
            </a:r>
            <a:r>
              <a:rPr lang="ja-JP" altLang="en-US" sz="2000" dirty="0">
                <a:solidFill>
                  <a:srgbClr val="FFFF66"/>
                </a:solidFill>
              </a:rPr>
              <a:t>次の位置の文字の先読み</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特殊文字</a:t>
            </a:r>
          </a:p>
        </p:txBody>
      </p:sp>
      <p:graphicFrame>
        <p:nvGraphicFramePr>
          <p:cNvPr id="201790" name="Group 62"/>
          <p:cNvGraphicFramePr>
            <a:graphicFrameLocks noGrp="1"/>
          </p:cNvGraphicFramePr>
          <p:nvPr>
            <p:extLst>
              <p:ext uri="{D42A27DB-BD31-4B8C-83A1-F6EECF244321}">
                <p14:modId xmlns:p14="http://schemas.microsoft.com/office/powerpoint/2010/main" val="195828619"/>
              </p:ext>
            </p:extLst>
          </p:nvPr>
        </p:nvGraphicFramePr>
        <p:xfrm>
          <a:off x="1066800" y="1524000"/>
          <a:ext cx="6629400" cy="5080000"/>
        </p:xfrm>
        <a:graphic>
          <a:graphicData uri="http://schemas.openxmlformats.org/drawingml/2006/table">
            <a:tbl>
              <a:tblPr/>
              <a:tblGrid>
                <a:gridCol w="12954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記号</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意味</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改行</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タブ</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行頭復帰</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改ページ</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バックスペース</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(バックスラッシュ)</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(シングルクオート</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(ダブルクオート</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uhhhh</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文字コード</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hhhh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進数)</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の文字</a:t>
                      </a:r>
                    </a:p>
                  </a:txBody>
                  <a:tcPr marL="1524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2262" name="Text Box 39"/>
          <p:cNvSpPr txBox="1">
            <a:spLocks noChangeArrowheads="1"/>
          </p:cNvSpPr>
          <p:nvPr/>
        </p:nvSpPr>
        <p:spPr bwMode="auto">
          <a:xfrm>
            <a:off x="609600" y="1066800"/>
            <a:ext cx="2589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Java</a:t>
            </a:r>
            <a:r>
              <a:rPr lang="ja-JP" altLang="en-US" sz="2800"/>
              <a:t>の特殊文字</a:t>
            </a:r>
          </a:p>
        </p:txBody>
      </p:sp>
      <p:sp useBgFill="1">
        <p:nvSpPr>
          <p:cNvPr id="201791" name="AutoShape 63"/>
          <p:cNvSpPr>
            <a:spLocks noChangeArrowheads="1"/>
          </p:cNvSpPr>
          <p:nvPr/>
        </p:nvSpPr>
        <p:spPr bwMode="auto">
          <a:xfrm>
            <a:off x="4572000" y="1600200"/>
            <a:ext cx="2438400" cy="609600"/>
          </a:xfrm>
          <a:prstGeom prst="wedgeRoundRectCallout">
            <a:avLst>
              <a:gd name="adj1" fmla="val -59310"/>
              <a:gd name="adj2" fmla="val 7239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a:t>
            </a:r>
            <a:r>
              <a:rPr lang="ja-JP" altLang="en-US" sz="2800"/>
              <a:t>\</a:t>
            </a:r>
            <a:r>
              <a:rPr lang="en-US" altLang="ja-JP" sz="2800"/>
              <a:t>n’ </a:t>
            </a:r>
            <a:r>
              <a:rPr lang="ja-JP" altLang="en-US" sz="2800"/>
              <a:t>で1文字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1791"/>
                                        </p:tgtEl>
                                        <p:attrNameLst>
                                          <p:attrName>style.visibility</p:attrName>
                                        </p:attrNameLst>
                                      </p:cBhvr>
                                      <p:to>
                                        <p:strVal val="visible"/>
                                      </p:to>
                                    </p:set>
                                    <p:animEffect transition="in" filter="checkerboard(across)">
                                      <p:cBhvr>
                                        <p:cTn id="7" dur="500"/>
                                        <p:tgtEl>
                                          <p:spTgt spid="201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91"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66800" y="304800"/>
            <a:ext cx="73914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3600">
                <a:effectLst/>
              </a:rPr>
              <a:t>(特殊文字を含む)</a:t>
            </a:r>
            <a:r>
              <a:rPr lang="ja-JP" altLang="en-US">
                <a:effectLst/>
              </a:rPr>
              <a:t>文字の解析</a:t>
            </a:r>
          </a:p>
        </p:txBody>
      </p:sp>
      <p:sp>
        <p:nvSpPr>
          <p:cNvPr id="203779" name="Oval 3"/>
          <p:cNvSpPr>
            <a:spLocks noChangeArrowheads="1"/>
          </p:cNvSpPr>
          <p:nvPr/>
        </p:nvSpPr>
        <p:spPr bwMode="auto">
          <a:xfrm>
            <a:off x="838200" y="21336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endParaRPr lang="en-US" altLang="ja-JP" baseline="-25000"/>
          </a:p>
        </p:txBody>
      </p:sp>
      <p:grpSp>
        <p:nvGrpSpPr>
          <p:cNvPr id="203795" name="Group 19"/>
          <p:cNvGrpSpPr>
            <a:grpSpLocks/>
          </p:cNvGrpSpPr>
          <p:nvPr/>
        </p:nvGrpSpPr>
        <p:grpSpPr bwMode="auto">
          <a:xfrm>
            <a:off x="1600200" y="1981200"/>
            <a:ext cx="1676400" cy="914400"/>
            <a:chOff x="1008" y="1872"/>
            <a:chExt cx="1056" cy="576"/>
          </a:xfrm>
        </p:grpSpPr>
        <p:sp>
          <p:nvSpPr>
            <p:cNvPr id="53279" name="Line 4"/>
            <p:cNvSpPr>
              <a:spLocks noChangeShapeType="1"/>
            </p:cNvSpPr>
            <p:nvPr/>
          </p:nvSpPr>
          <p:spPr bwMode="auto">
            <a:xfrm>
              <a:off x="1008" y="220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80" name="Oval 5"/>
            <p:cNvSpPr>
              <a:spLocks noChangeArrowheads="1"/>
            </p:cNvSpPr>
            <p:nvPr/>
          </p:nvSpPr>
          <p:spPr bwMode="auto">
            <a:xfrm>
              <a:off x="1584" y="1968"/>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53281" name="Text Box 10"/>
            <p:cNvSpPr txBox="1">
              <a:spLocks noChangeArrowheads="1"/>
            </p:cNvSpPr>
            <p:nvPr/>
          </p:nvSpPr>
          <p:spPr bwMode="auto">
            <a:xfrm>
              <a:off x="1152" y="1872"/>
              <a:ext cx="200"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endParaRPr lang="ja-JP" altLang="en-US" dirty="0"/>
            </a:p>
          </p:txBody>
        </p:sp>
      </p:grpSp>
      <p:grpSp>
        <p:nvGrpSpPr>
          <p:cNvPr id="203796" name="Group 20"/>
          <p:cNvGrpSpPr>
            <a:grpSpLocks/>
          </p:cNvGrpSpPr>
          <p:nvPr/>
        </p:nvGrpSpPr>
        <p:grpSpPr bwMode="auto">
          <a:xfrm>
            <a:off x="3200400" y="1066800"/>
            <a:ext cx="1524000" cy="1143000"/>
            <a:chOff x="2016" y="1296"/>
            <a:chExt cx="960" cy="720"/>
          </a:xfrm>
        </p:grpSpPr>
        <p:sp>
          <p:nvSpPr>
            <p:cNvPr id="53276" name="Line 7"/>
            <p:cNvSpPr>
              <a:spLocks noChangeShapeType="1"/>
            </p:cNvSpPr>
            <p:nvPr/>
          </p:nvSpPr>
          <p:spPr bwMode="auto">
            <a:xfrm flipV="1">
              <a:off x="2016" y="1536"/>
              <a:ext cx="480" cy="48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77" name="Oval 8"/>
            <p:cNvSpPr>
              <a:spLocks noChangeArrowheads="1"/>
            </p:cNvSpPr>
            <p:nvPr/>
          </p:nvSpPr>
          <p:spPr bwMode="auto">
            <a:xfrm>
              <a:off x="2496" y="1296"/>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53278" name="Text Box 11"/>
            <p:cNvSpPr txBox="1">
              <a:spLocks noChangeArrowheads="1"/>
            </p:cNvSpPr>
            <p:nvPr/>
          </p:nvSpPr>
          <p:spPr bwMode="auto">
            <a:xfrm>
              <a:off x="2064" y="14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a:t>
              </a:r>
            </a:p>
          </p:txBody>
        </p:sp>
      </p:grpSp>
      <p:grpSp>
        <p:nvGrpSpPr>
          <p:cNvPr id="203798" name="Group 22"/>
          <p:cNvGrpSpPr>
            <a:grpSpLocks/>
          </p:cNvGrpSpPr>
          <p:nvPr/>
        </p:nvGrpSpPr>
        <p:grpSpPr bwMode="auto">
          <a:xfrm>
            <a:off x="3276600" y="2028825"/>
            <a:ext cx="2667000" cy="866775"/>
            <a:chOff x="2064" y="1902"/>
            <a:chExt cx="1680" cy="546"/>
          </a:xfrm>
        </p:grpSpPr>
        <p:sp>
          <p:nvSpPr>
            <p:cNvPr id="53273" name="Oval 6"/>
            <p:cNvSpPr>
              <a:spLocks noChangeArrowheads="1"/>
            </p:cNvSpPr>
            <p:nvPr/>
          </p:nvSpPr>
          <p:spPr bwMode="auto">
            <a:xfrm>
              <a:off x="3264" y="1968"/>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53274" name="Line 9"/>
            <p:cNvSpPr>
              <a:spLocks noChangeShapeType="1"/>
            </p:cNvSpPr>
            <p:nvPr/>
          </p:nvSpPr>
          <p:spPr bwMode="auto">
            <a:xfrm>
              <a:off x="2064" y="2208"/>
              <a:ext cx="1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75" name="Text Box 12"/>
            <p:cNvSpPr txBox="1">
              <a:spLocks noChangeArrowheads="1"/>
            </p:cNvSpPr>
            <p:nvPr/>
          </p:nvSpPr>
          <p:spPr bwMode="auto">
            <a:xfrm>
              <a:off x="2304" y="1902"/>
              <a:ext cx="67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\以外</a:t>
              </a:r>
            </a:p>
          </p:txBody>
        </p:sp>
      </p:grpSp>
      <p:grpSp>
        <p:nvGrpSpPr>
          <p:cNvPr id="203799" name="Group 23"/>
          <p:cNvGrpSpPr>
            <a:grpSpLocks/>
          </p:cNvGrpSpPr>
          <p:nvPr/>
        </p:nvGrpSpPr>
        <p:grpSpPr bwMode="auto">
          <a:xfrm>
            <a:off x="4648200" y="1317625"/>
            <a:ext cx="1143000" cy="892175"/>
            <a:chOff x="2928" y="1454"/>
            <a:chExt cx="720" cy="562"/>
          </a:xfrm>
        </p:grpSpPr>
        <p:sp>
          <p:nvSpPr>
            <p:cNvPr id="53271" name="Line 16"/>
            <p:cNvSpPr>
              <a:spLocks noChangeShapeType="1"/>
            </p:cNvSpPr>
            <p:nvPr/>
          </p:nvSpPr>
          <p:spPr bwMode="auto">
            <a:xfrm>
              <a:off x="2928" y="1632"/>
              <a:ext cx="384" cy="38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72" name="Text Box 17"/>
            <p:cNvSpPr txBox="1">
              <a:spLocks noChangeArrowheads="1"/>
            </p:cNvSpPr>
            <p:nvPr/>
          </p:nvSpPr>
          <p:spPr bwMode="auto">
            <a:xfrm>
              <a:off x="3024" y="1454"/>
              <a:ext cx="62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n t …</a:t>
              </a:r>
            </a:p>
          </p:txBody>
        </p:sp>
      </p:grpSp>
      <p:grpSp>
        <p:nvGrpSpPr>
          <p:cNvPr id="203801" name="Group 25"/>
          <p:cNvGrpSpPr>
            <a:grpSpLocks/>
          </p:cNvGrpSpPr>
          <p:nvPr/>
        </p:nvGrpSpPr>
        <p:grpSpPr bwMode="auto">
          <a:xfrm>
            <a:off x="5943600" y="1981200"/>
            <a:ext cx="1676400" cy="914400"/>
            <a:chOff x="3744" y="1872"/>
            <a:chExt cx="1056" cy="576"/>
          </a:xfrm>
        </p:grpSpPr>
        <p:sp>
          <p:nvSpPr>
            <p:cNvPr id="53267" name="Line 13"/>
            <p:cNvSpPr>
              <a:spLocks noChangeShapeType="1"/>
            </p:cNvSpPr>
            <p:nvPr/>
          </p:nvSpPr>
          <p:spPr bwMode="auto">
            <a:xfrm>
              <a:off x="3744" y="220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68" name="Oval 14"/>
            <p:cNvSpPr>
              <a:spLocks noChangeArrowheads="1"/>
            </p:cNvSpPr>
            <p:nvPr/>
          </p:nvSpPr>
          <p:spPr bwMode="auto">
            <a:xfrm>
              <a:off x="4320" y="1968"/>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53269" name="Text Box 15"/>
            <p:cNvSpPr txBox="1">
              <a:spLocks noChangeArrowheads="1"/>
            </p:cNvSpPr>
            <p:nvPr/>
          </p:nvSpPr>
          <p:spPr bwMode="auto">
            <a:xfrm>
              <a:off x="3888" y="1872"/>
              <a:ext cx="200"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endParaRPr lang="ja-JP" altLang="en-US" dirty="0"/>
            </a:p>
          </p:txBody>
        </p:sp>
        <p:sp>
          <p:nvSpPr>
            <p:cNvPr id="53270" name="Oval 18"/>
            <p:cNvSpPr>
              <a:spLocks noChangeArrowheads="1"/>
            </p:cNvSpPr>
            <p:nvPr/>
          </p:nvSpPr>
          <p:spPr bwMode="auto">
            <a:xfrm>
              <a:off x="4368" y="2016"/>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203800" name="Text Box 24"/>
          <p:cNvSpPr txBox="1">
            <a:spLocks noChangeArrowheads="1"/>
          </p:cNvSpPr>
          <p:nvPr/>
        </p:nvSpPr>
        <p:spPr bwMode="auto">
          <a:xfrm>
            <a:off x="838200" y="4343400"/>
            <a:ext cx="7024688" cy="894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K20</a:t>
            </a:r>
            <a:r>
              <a:rPr lang="ja-JP" altLang="en-US" sz="2800" dirty="0"/>
              <a:t>言語のマイクロ構文では特殊文字は不要</a:t>
            </a:r>
          </a:p>
          <a:p>
            <a:pPr eaLnBrk="1" hangingPunct="1">
              <a:spcBef>
                <a:spcPct val="0"/>
              </a:spcBef>
              <a:buClrTx/>
              <a:buSzTx/>
              <a:buFontTx/>
              <a:buNone/>
            </a:pPr>
            <a:r>
              <a:rPr lang="ja-JP" altLang="en-US" sz="2400" dirty="0"/>
              <a:t>(特殊文字は発展課題)</a:t>
            </a:r>
          </a:p>
        </p:txBody>
      </p:sp>
      <p:sp>
        <p:nvSpPr>
          <p:cNvPr id="203802" name="Text Box 26"/>
          <p:cNvSpPr txBox="1">
            <a:spLocks noChangeArrowheads="1"/>
          </p:cNvSpPr>
          <p:nvPr/>
        </p:nvSpPr>
        <p:spPr bwMode="auto">
          <a:xfrm>
            <a:off x="1143000" y="5257800"/>
            <a:ext cx="3019651"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t>
            </a:r>
            <a:r>
              <a:rPr lang="ja-JP" altLang="en-US" sz="2800" dirty="0"/>
              <a:t> : </a:t>
            </a:r>
            <a:r>
              <a:rPr lang="ja-JP" altLang="en-US" sz="2400" dirty="0"/>
              <a:t>シングルクォート</a:t>
            </a:r>
          </a:p>
          <a:p>
            <a:pPr eaLnBrk="1" hangingPunct="1">
              <a:spcBef>
                <a:spcPct val="0"/>
              </a:spcBef>
              <a:buClrTx/>
              <a:buSzTx/>
              <a:buFontTx/>
              <a:buNone/>
            </a:pPr>
            <a:r>
              <a:rPr lang="en-US" altLang="ja-JP" sz="2800" dirty="0"/>
              <a:t>‘“’</a:t>
            </a:r>
            <a:r>
              <a:rPr lang="ja-JP" altLang="en-US" sz="2800" dirty="0"/>
              <a:t> : </a:t>
            </a:r>
            <a:r>
              <a:rPr lang="ja-JP" altLang="en-US" sz="2400" dirty="0"/>
              <a:t>ダブルクォート</a:t>
            </a:r>
          </a:p>
          <a:p>
            <a:pPr eaLnBrk="1" hangingPunct="1">
              <a:spcBef>
                <a:spcPct val="0"/>
              </a:spcBef>
              <a:buClrTx/>
              <a:buSzTx/>
              <a:buFontTx/>
              <a:buNone/>
            </a:pPr>
            <a:r>
              <a:rPr lang="en-US" altLang="ja-JP" sz="2800" dirty="0"/>
              <a:t>‘\’ : </a:t>
            </a:r>
            <a:r>
              <a:rPr lang="ja-JP" altLang="en-US" sz="2400" dirty="0"/>
              <a:t>バックスラッシュ</a:t>
            </a:r>
          </a:p>
        </p:txBody>
      </p:sp>
      <p:grpSp>
        <p:nvGrpSpPr>
          <p:cNvPr id="203804" name="Group 28"/>
          <p:cNvGrpSpPr>
            <a:grpSpLocks/>
          </p:cNvGrpSpPr>
          <p:nvPr/>
        </p:nvGrpSpPr>
        <p:grpSpPr bwMode="auto">
          <a:xfrm>
            <a:off x="3276603" y="2743200"/>
            <a:ext cx="2649539" cy="1516063"/>
            <a:chOff x="3696" y="2304"/>
            <a:chExt cx="1669" cy="955"/>
          </a:xfrm>
        </p:grpSpPr>
        <p:sp>
          <p:nvSpPr>
            <p:cNvPr id="53264" name="Line 29"/>
            <p:cNvSpPr>
              <a:spLocks noChangeShapeType="1"/>
            </p:cNvSpPr>
            <p:nvPr/>
          </p:nvSpPr>
          <p:spPr bwMode="auto">
            <a:xfrm>
              <a:off x="3696" y="2304"/>
              <a:ext cx="624" cy="624"/>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65" name="Text Box 30"/>
            <p:cNvSpPr txBox="1">
              <a:spLocks noChangeArrowheads="1"/>
            </p:cNvSpPr>
            <p:nvPr/>
          </p:nvSpPr>
          <p:spPr bwMode="auto">
            <a:xfrm>
              <a:off x="3984" y="2400"/>
              <a:ext cx="246"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r>
                <a:rPr lang="ja-JP" altLang="en-US" dirty="0"/>
                <a:t> </a:t>
              </a:r>
              <a:endParaRPr lang="en-US" altLang="ja-JP" sz="2400" dirty="0"/>
            </a:p>
          </p:txBody>
        </p:sp>
        <p:sp>
          <p:nvSpPr>
            <p:cNvPr id="53266" name="Text Box 31"/>
            <p:cNvSpPr txBox="1">
              <a:spLocks noChangeArrowheads="1"/>
            </p:cNvSpPr>
            <p:nvPr/>
          </p:nvSpPr>
          <p:spPr bwMode="auto">
            <a:xfrm>
              <a:off x="3744" y="2928"/>
              <a:ext cx="162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字句解析エラー</a:t>
              </a:r>
            </a:p>
          </p:txBody>
        </p:sp>
      </p:grpSp>
      <p:grpSp>
        <p:nvGrpSpPr>
          <p:cNvPr id="203809" name="Group 33"/>
          <p:cNvGrpSpPr>
            <a:grpSpLocks/>
          </p:cNvGrpSpPr>
          <p:nvPr/>
        </p:nvGrpSpPr>
        <p:grpSpPr bwMode="auto">
          <a:xfrm>
            <a:off x="5867403" y="2743200"/>
            <a:ext cx="2649539" cy="1516063"/>
            <a:chOff x="3696" y="2304"/>
            <a:chExt cx="1669" cy="955"/>
          </a:xfrm>
        </p:grpSpPr>
        <p:sp>
          <p:nvSpPr>
            <p:cNvPr id="53261" name="Line 34"/>
            <p:cNvSpPr>
              <a:spLocks noChangeShapeType="1"/>
            </p:cNvSpPr>
            <p:nvPr/>
          </p:nvSpPr>
          <p:spPr bwMode="auto">
            <a:xfrm>
              <a:off x="3696" y="2304"/>
              <a:ext cx="624" cy="624"/>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3262" name="Text Box 35"/>
            <p:cNvSpPr txBox="1">
              <a:spLocks noChangeArrowheads="1"/>
            </p:cNvSpPr>
            <p:nvPr/>
          </p:nvSpPr>
          <p:spPr bwMode="auto">
            <a:xfrm>
              <a:off x="3984" y="2400"/>
              <a:ext cx="634"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t>
              </a:r>
              <a:r>
                <a:rPr lang="ja-JP" altLang="en-US" dirty="0"/>
                <a:t> </a:t>
              </a:r>
              <a:r>
                <a:rPr lang="ja-JP" altLang="en-US" sz="2400" dirty="0"/>
                <a:t>以外</a:t>
              </a:r>
              <a:endParaRPr lang="en-US" altLang="ja-JP" sz="2400" dirty="0"/>
            </a:p>
          </p:txBody>
        </p:sp>
        <p:sp>
          <p:nvSpPr>
            <p:cNvPr id="53263" name="Text Box 36"/>
            <p:cNvSpPr txBox="1">
              <a:spLocks noChangeArrowheads="1"/>
            </p:cNvSpPr>
            <p:nvPr/>
          </p:nvSpPr>
          <p:spPr bwMode="auto">
            <a:xfrm>
              <a:off x="3744" y="2928"/>
              <a:ext cx="162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字句解析エラー</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Effect transition="in" filter="wipe(left)">
                                      <p:cBhvr>
                                        <p:cTn id="7" dur="500"/>
                                        <p:tgtEl>
                                          <p:spTgt spid="2037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03795"/>
                                        </p:tgtEl>
                                        <p:attrNameLst>
                                          <p:attrName>style.visibility</p:attrName>
                                        </p:attrNameLst>
                                      </p:cBhvr>
                                      <p:to>
                                        <p:strVal val="visible"/>
                                      </p:to>
                                    </p:set>
                                    <p:animEffect transition="in" filter="wipe(left)">
                                      <p:cBhvr>
                                        <p:cTn id="12" dur="500"/>
                                        <p:tgtEl>
                                          <p:spTgt spid="2037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3798"/>
                                        </p:tgtEl>
                                        <p:attrNameLst>
                                          <p:attrName>style.visibility</p:attrName>
                                        </p:attrNameLst>
                                      </p:cBhvr>
                                      <p:to>
                                        <p:strVal val="visible"/>
                                      </p:to>
                                    </p:set>
                                    <p:animEffect transition="in" filter="wipe(left)">
                                      <p:cBhvr>
                                        <p:cTn id="17" dur="500"/>
                                        <p:tgtEl>
                                          <p:spTgt spid="2037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3796"/>
                                        </p:tgtEl>
                                        <p:attrNameLst>
                                          <p:attrName>style.visibility</p:attrName>
                                        </p:attrNameLst>
                                      </p:cBhvr>
                                      <p:to>
                                        <p:strVal val="visible"/>
                                      </p:to>
                                    </p:set>
                                    <p:animEffect transition="in" filter="wipe(left)">
                                      <p:cBhvr>
                                        <p:cTn id="22" dur="500"/>
                                        <p:tgtEl>
                                          <p:spTgt spid="2037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03799"/>
                                        </p:tgtEl>
                                        <p:attrNameLst>
                                          <p:attrName>style.visibility</p:attrName>
                                        </p:attrNameLst>
                                      </p:cBhvr>
                                      <p:to>
                                        <p:strVal val="visible"/>
                                      </p:to>
                                    </p:set>
                                    <p:animEffect transition="in" filter="wipe(left)">
                                      <p:cBhvr>
                                        <p:cTn id="27" dur="500"/>
                                        <p:tgtEl>
                                          <p:spTgt spid="2037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03801"/>
                                        </p:tgtEl>
                                        <p:attrNameLst>
                                          <p:attrName>style.visibility</p:attrName>
                                        </p:attrNameLst>
                                      </p:cBhvr>
                                      <p:to>
                                        <p:strVal val="visible"/>
                                      </p:to>
                                    </p:set>
                                    <p:animEffect transition="in" filter="wipe(left)">
                                      <p:cBhvr>
                                        <p:cTn id="32" dur="500"/>
                                        <p:tgtEl>
                                          <p:spTgt spid="20380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03804"/>
                                        </p:tgtEl>
                                        <p:attrNameLst>
                                          <p:attrName>style.visibility</p:attrName>
                                        </p:attrNameLst>
                                      </p:cBhvr>
                                      <p:to>
                                        <p:strVal val="visible"/>
                                      </p:to>
                                    </p:set>
                                    <p:animEffect transition="in" filter="wipe(up)">
                                      <p:cBhvr>
                                        <p:cTn id="37" dur="500"/>
                                        <p:tgtEl>
                                          <p:spTgt spid="20380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203809"/>
                                        </p:tgtEl>
                                        <p:attrNameLst>
                                          <p:attrName>style.visibility</p:attrName>
                                        </p:attrNameLst>
                                      </p:cBhvr>
                                      <p:to>
                                        <p:strVal val="visible"/>
                                      </p:to>
                                    </p:set>
                                    <p:animEffect transition="in" filter="wipe(up)">
                                      <p:cBhvr>
                                        <p:cTn id="42" dur="500"/>
                                        <p:tgtEl>
                                          <p:spTgt spid="20380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03800"/>
                                        </p:tgtEl>
                                        <p:attrNameLst>
                                          <p:attrName>style.visibility</p:attrName>
                                        </p:attrNameLst>
                                      </p:cBhvr>
                                      <p:to>
                                        <p:strVal val="visible"/>
                                      </p:to>
                                    </p:set>
                                    <p:animEffect transition="in" filter="checkerboard(across)">
                                      <p:cBhvr>
                                        <p:cTn id="47" dur="500"/>
                                        <p:tgtEl>
                                          <p:spTgt spid="20380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03802"/>
                                        </p:tgtEl>
                                        <p:attrNameLst>
                                          <p:attrName>style.visibility</p:attrName>
                                        </p:attrNameLst>
                                      </p:cBhvr>
                                      <p:to>
                                        <p:strVal val="visible"/>
                                      </p:to>
                                    </p:set>
                                    <p:animEffect transition="in" filter="checkerboard(across)">
                                      <p:cBhvr>
                                        <p:cTn id="52" dur="500"/>
                                        <p:tgtEl>
                                          <p:spTgt spid="203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nimBg="1" autoUpdateAnimBg="0"/>
      <p:bldP spid="203800" grpId="0" autoUpdateAnimBg="0"/>
      <p:bldP spid="20380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7858" name="Group 2"/>
          <p:cNvGraphicFramePr>
            <a:graphicFrameLocks noGrp="1"/>
          </p:cNvGraphicFramePr>
          <p:nvPr>
            <p:extLst>
              <p:ext uri="{D42A27DB-BD31-4B8C-83A1-F6EECF244321}">
                <p14:modId xmlns:p14="http://schemas.microsoft.com/office/powerpoint/2010/main" val="1324471446"/>
              </p:ext>
            </p:extLst>
          </p:nvPr>
        </p:nvGraphicFramePr>
        <p:xfrm>
          <a:off x="152400" y="304800"/>
          <a:ext cx="8763000" cy="6461452"/>
        </p:xfrm>
        <a:graphic>
          <a:graphicData uri="http://schemas.openxmlformats.org/drawingml/2006/table">
            <a:tbl>
              <a:tblPr/>
              <a:tblGrid>
                <a:gridCol w="3048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tblGrid>
              <a:tr h="51811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FileScanner</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ファイル探査部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sourceFile</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BufferedReader</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入力ファイルの参照</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line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行バッファ</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lineNumber</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行カウンタ</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columnNumber</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列カウンタ</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currentCharacter</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読み取り文字</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nextCharacter</a:t>
                      </a: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次の読み取り文字</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FileScanner (sourceFileName : String)</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closeFile ()</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入力ファイルを閉じる</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readNextLine ()</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ファイルから1行読み込む</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nextChar ()</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1文字切り出す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lookAhead ()</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char</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次の読み取り文字を返す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getLine ()</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読み取り行を返す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45715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scanAt ()</a:t>
                      </a:r>
                    </a:p>
                  </a:txBody>
                  <a:tcPr marL="0" marR="0" marT="45709" marB="45709"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marT="45709" marB="45709"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読み取り位置を返す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094570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ChangeArrowheads="1"/>
          </p:cNvSpPr>
          <p:nvPr/>
        </p:nvSpPr>
        <p:spPr bwMode="auto">
          <a:xfrm>
            <a:off x="0" y="0"/>
            <a:ext cx="9142413" cy="6781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 ‘\‘’) {         </a:t>
            </a:r>
            <a:r>
              <a:rPr lang="en-US" altLang="ja-JP" sz="2000" dirty="0">
                <a:solidFill>
                  <a:srgbClr val="FFFF66"/>
                </a:solidFill>
              </a:rPr>
              <a:t>/* 1</a:t>
            </a:r>
            <a:r>
              <a:rPr lang="ja-JP" altLang="en-US" sz="2000" dirty="0">
                <a:solidFill>
                  <a:srgbClr val="FFFF66"/>
                </a:solidFill>
              </a:rPr>
              <a:t>文字目がシングルクォート*/</a:t>
            </a:r>
          </a:p>
          <a:p>
            <a:pPr eaLnBrk="1" hangingPunct="1">
              <a:spcBef>
                <a:spcPct val="0"/>
              </a:spcBef>
              <a:buClrTx/>
              <a:buSzTx/>
              <a:buFontTx/>
              <a:buNone/>
            </a:pPr>
            <a:r>
              <a:rPr lang="en-US" altLang="ja-JP" sz="2800" dirty="0"/>
              <a:t>    </a:t>
            </a:r>
            <a:r>
              <a:rPr lang="en-US" altLang="ja-JP" sz="2800" dirty="0" err="1"/>
              <a:t>currntChar</a:t>
            </a:r>
            <a:r>
              <a:rPr lang="en-US" altLang="ja-JP" sz="2800" dirty="0"/>
              <a:t> = </a:t>
            </a:r>
            <a:r>
              <a:rPr lang="en-US" altLang="ja-JP" sz="2800" dirty="0" err="1"/>
              <a:t>nextChar</a:t>
            </a:r>
            <a:r>
              <a:rPr lang="en-US" altLang="ja-JP" sz="2800" dirty="0"/>
              <a:t>();                    </a:t>
            </a:r>
            <a:r>
              <a:rPr lang="en-US" altLang="ja-JP" sz="2000" dirty="0">
                <a:solidFill>
                  <a:srgbClr val="FFFF66"/>
                </a:solidFill>
              </a:rPr>
              <a:t>/* 2</a:t>
            </a:r>
            <a:r>
              <a:rPr lang="ja-JP" altLang="en-US" sz="2000" dirty="0">
                <a:solidFill>
                  <a:srgbClr val="FFFF66"/>
                </a:solidFill>
              </a:rPr>
              <a:t>文字目を読む*/</a:t>
            </a:r>
            <a:endParaRPr lang="en-US" altLang="ja-JP" sz="2000" dirty="0"/>
          </a:p>
          <a:p>
            <a:pPr eaLnBrk="1" hangingPunct="1">
              <a:spcBef>
                <a:spcPct val="0"/>
              </a:spcBef>
              <a:buClrTx/>
              <a:buSzTx/>
              <a:buFontTx/>
              <a:buNone/>
            </a:pPr>
            <a:r>
              <a:rPr lang="en-US" altLang="ja-JP" sz="2800" dirty="0"/>
              <a:t>    if (</a:t>
            </a:r>
            <a:r>
              <a:rPr lang="en-US" altLang="ja-JP" sz="2800" dirty="0" err="1"/>
              <a:t>nextChar</a:t>
            </a:r>
            <a:r>
              <a:rPr lang="en-US" altLang="ja-JP" sz="2800" dirty="0"/>
              <a:t> == ‘\\’) {         </a:t>
            </a:r>
            <a:r>
              <a:rPr lang="en-US" altLang="ja-JP" sz="2000" dirty="0">
                <a:solidFill>
                  <a:srgbClr val="FF66CC"/>
                </a:solidFill>
              </a:rPr>
              <a:t>/* </a:t>
            </a:r>
            <a:r>
              <a:rPr lang="ja-JP" altLang="en-US" sz="2000" dirty="0">
                <a:solidFill>
                  <a:srgbClr val="FF66CC"/>
                </a:solidFill>
              </a:rPr>
              <a:t>2文字目がバックスラッシュ */</a:t>
            </a:r>
            <a:endParaRPr lang="en-US" altLang="ja-JP" sz="2000" dirty="0">
              <a:solidFill>
                <a:srgbClr val="FF66CC"/>
              </a:solidFill>
            </a:endParaRP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3</a:t>
            </a:r>
            <a:r>
              <a:rPr lang="ja-JP" altLang="en-US" sz="2000" dirty="0">
                <a:solidFill>
                  <a:srgbClr val="FFFF66"/>
                </a:solidFill>
              </a:rPr>
              <a:t>文字目を読む*/</a:t>
            </a:r>
            <a:endParaRPr lang="en-US" altLang="ja-JP" sz="2000" dirty="0">
              <a:solidFill>
                <a:srgbClr val="FFFF66"/>
              </a:solidFill>
            </a:endParaRPr>
          </a:p>
          <a:p>
            <a:pPr eaLnBrk="1" hangingPunct="1">
              <a:spcBef>
                <a:spcPct val="0"/>
              </a:spcBef>
              <a:buClrTx/>
              <a:buSzTx/>
              <a:buFontTx/>
              <a:buNone/>
            </a:pPr>
            <a:r>
              <a:rPr lang="en-US" altLang="ja-JP" sz="2800" dirty="0"/>
              <a:t>        if (</a:t>
            </a:r>
            <a:r>
              <a:rPr lang="en-US" altLang="ja-JP" sz="2800" dirty="0" err="1"/>
              <a:t>currntChar</a:t>
            </a:r>
            <a:r>
              <a:rPr lang="en-US" altLang="ja-JP" sz="2800" dirty="0"/>
              <a:t> == ‘n’) value = (</a:t>
            </a:r>
            <a:r>
              <a:rPr lang="en-US" altLang="ja-JP" sz="2800" dirty="0" err="1"/>
              <a:t>int</a:t>
            </a:r>
            <a:r>
              <a:rPr lang="en-US" altLang="ja-JP" sz="2800" dirty="0"/>
              <a:t>) ‘\n’;</a:t>
            </a:r>
          </a:p>
          <a:p>
            <a:pPr eaLnBrk="1" hangingPunct="1">
              <a:spcBef>
                <a:spcPct val="0"/>
              </a:spcBef>
              <a:buClrTx/>
              <a:buSzTx/>
              <a:buFontTx/>
              <a:buNone/>
            </a:pPr>
            <a:r>
              <a:rPr lang="en-US" altLang="ja-JP" sz="2800" dirty="0"/>
              <a:t>        else if (currentChar = ‘t’) value = (</a:t>
            </a:r>
            <a:r>
              <a:rPr lang="en-US" altLang="ja-JP" sz="2800" dirty="0" err="1"/>
              <a:t>int</a:t>
            </a:r>
            <a:r>
              <a:rPr lang="en-US" altLang="ja-JP" sz="2800" dirty="0"/>
              <a:t>) ‘\t’;</a:t>
            </a:r>
          </a:p>
          <a:p>
            <a:pPr eaLnBrk="1" hangingPunct="1">
              <a:spcBef>
                <a:spcPct val="0"/>
              </a:spcBef>
              <a:buClrTx/>
              <a:buSzTx/>
              <a:buFontTx/>
              <a:buNone/>
            </a:pPr>
            <a:r>
              <a:rPr lang="en-US" altLang="ja-JP" sz="2800" dirty="0"/>
              <a:t>           :</a:t>
            </a:r>
            <a:endParaRPr lang="en-US" altLang="ja-JP" sz="2400" dirty="0">
              <a:solidFill>
                <a:srgbClr val="FFFF66"/>
              </a:solidFill>
            </a:endParaRP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if (currentChar ==‘\’’) </a:t>
            </a:r>
            <a:r>
              <a:rPr lang="en-US" altLang="ja-JP" sz="2800" dirty="0" err="1"/>
              <a:t>syntaxError</a:t>
            </a:r>
            <a:r>
              <a:rPr lang="en-US" altLang="ja-JP" sz="2800" dirty="0"/>
              <a:t>(); </a:t>
            </a:r>
            <a:r>
              <a:rPr lang="en-US" altLang="ja-JP" sz="2000" dirty="0">
                <a:solidFill>
                  <a:srgbClr val="FFFF66"/>
                </a:solidFill>
              </a:rPr>
              <a:t>/* 2</a:t>
            </a:r>
            <a:r>
              <a:rPr lang="ja-JP" altLang="en-US" sz="2000" dirty="0">
                <a:solidFill>
                  <a:srgbClr val="FFFF66"/>
                </a:solidFill>
              </a:rPr>
              <a:t>文字目が </a:t>
            </a:r>
            <a:r>
              <a:rPr lang="en-US" altLang="ja-JP" sz="2400" dirty="0">
                <a:solidFill>
                  <a:srgbClr val="FFFF66"/>
                </a:solidFill>
              </a:rPr>
              <a:t>‘</a:t>
            </a:r>
            <a:r>
              <a:rPr lang="ja-JP" altLang="en-US" sz="2000" dirty="0">
                <a:solidFill>
                  <a:srgbClr val="FFFF66"/>
                </a:solidFill>
              </a:rPr>
              <a:t> はエラー */</a:t>
            </a:r>
          </a:p>
          <a:p>
            <a:pPr eaLnBrk="1" hangingPunct="1">
              <a:spcBef>
                <a:spcPct val="0"/>
              </a:spcBef>
              <a:buClrTx/>
              <a:buSzTx/>
              <a:buFontTx/>
              <a:buNone/>
            </a:pPr>
            <a:r>
              <a:rPr lang="en-US" altLang="ja-JP" sz="2800" dirty="0"/>
              <a:t>        else value = (</a:t>
            </a:r>
            <a:r>
              <a:rPr lang="en-US" altLang="ja-JP" sz="2800" dirty="0" err="1"/>
              <a:t>int</a:t>
            </a:r>
            <a:r>
              <a:rPr lang="en-US" altLang="ja-JP" sz="2800" dirty="0"/>
              <a:t>) currentChar; </a:t>
            </a:r>
            <a:r>
              <a:rPr lang="en-US" altLang="ja-JP" sz="2000" dirty="0">
                <a:solidFill>
                  <a:srgbClr val="FFFF66"/>
                </a:solidFill>
              </a:rPr>
              <a:t>/* 2</a:t>
            </a:r>
            <a:r>
              <a:rPr lang="ja-JP" altLang="en-US" sz="2000" dirty="0">
                <a:solidFill>
                  <a:srgbClr val="FFFF66"/>
                </a:solidFill>
              </a:rPr>
              <a:t>文字目の文字コードを記憶 */</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3</a:t>
            </a:r>
            <a:r>
              <a:rPr lang="ja-JP" altLang="en-US" sz="2000" dirty="0">
                <a:solidFill>
                  <a:srgbClr val="FFFF66"/>
                </a:solidFill>
              </a:rPr>
              <a:t>文字目を読む*/</a:t>
            </a:r>
          </a:p>
          <a:p>
            <a:pPr eaLnBrk="1" hangingPunct="1">
              <a:spcBef>
                <a:spcPct val="0"/>
              </a:spcBef>
              <a:buClrTx/>
              <a:buSzTx/>
              <a:buFontTx/>
              <a:buNone/>
            </a:pPr>
            <a:r>
              <a:rPr lang="en-US" altLang="ja-JP" sz="2800" dirty="0"/>
              <a:t>    if (currentChar != ‘\‘’) </a:t>
            </a:r>
            <a:r>
              <a:rPr lang="en-US" altLang="ja-JP" sz="2800" dirty="0" err="1"/>
              <a:t>syntaxError</a:t>
            </a:r>
            <a:r>
              <a:rPr lang="en-US" altLang="ja-JP" sz="2800" dirty="0"/>
              <a:t>();</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文字のトークン生成</a:t>
            </a:r>
            <a:r>
              <a:rPr lang="en-US" altLang="ja-JP" sz="2400" dirty="0">
                <a:solidFill>
                  <a:srgbClr val="FFFF66"/>
                </a:solidFill>
              </a:rPr>
              <a:t> */</a:t>
            </a:r>
          </a:p>
          <a:p>
            <a:pPr eaLnBrk="1" hangingPunct="1">
              <a:spcBef>
                <a:spcPct val="0"/>
              </a:spcBef>
              <a:buClrTx/>
              <a:buSzTx/>
              <a:buFontTx/>
              <a:buNone/>
            </a:pPr>
            <a:r>
              <a:rPr lang="en-US" altLang="ja-JP" sz="2800" dirty="0"/>
              <a:t>}</a:t>
            </a:r>
          </a:p>
        </p:txBody>
      </p:sp>
      <p:grpSp>
        <p:nvGrpSpPr>
          <p:cNvPr id="212998" name="Group 6"/>
          <p:cNvGrpSpPr>
            <a:grpSpLocks/>
          </p:cNvGrpSpPr>
          <p:nvPr/>
        </p:nvGrpSpPr>
        <p:grpSpPr bwMode="auto">
          <a:xfrm>
            <a:off x="7239000" y="1981200"/>
            <a:ext cx="1679575" cy="1219200"/>
            <a:chOff x="4560" y="1248"/>
            <a:chExt cx="1058" cy="768"/>
          </a:xfrm>
        </p:grpSpPr>
        <p:sp>
          <p:nvSpPr>
            <p:cNvPr id="54276" name="AutoShape 4"/>
            <p:cNvSpPr>
              <a:spLocks/>
            </p:cNvSpPr>
            <p:nvPr/>
          </p:nvSpPr>
          <p:spPr bwMode="auto">
            <a:xfrm>
              <a:off x="4560" y="1248"/>
              <a:ext cx="144" cy="768"/>
            </a:xfrm>
            <a:prstGeom prst="rightBrace">
              <a:avLst>
                <a:gd name="adj1" fmla="val 44444"/>
                <a:gd name="adj2" fmla="val 50000"/>
              </a:avLst>
            </a:pr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4277" name="Text Box 5"/>
            <p:cNvSpPr txBox="1">
              <a:spLocks noChangeArrowheads="1"/>
            </p:cNvSpPr>
            <p:nvPr/>
          </p:nvSpPr>
          <p:spPr bwMode="auto">
            <a:xfrm>
              <a:off x="4704" y="1392"/>
              <a:ext cx="91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66CC"/>
                  </a:solidFill>
                </a:rPr>
                <a:t>特殊文字の</a:t>
              </a:r>
            </a:p>
            <a:p>
              <a:pPr eaLnBrk="1" hangingPunct="1">
                <a:spcBef>
                  <a:spcPct val="0"/>
                </a:spcBef>
                <a:buClrTx/>
                <a:buSzTx/>
                <a:buFontTx/>
                <a:buNone/>
              </a:pPr>
              <a:r>
                <a:rPr lang="ja-JP" altLang="en-US" sz="2000">
                  <a:solidFill>
                    <a:srgbClr val="FF66CC"/>
                  </a:solidFill>
                </a:rPr>
                <a:t>処理</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2998"/>
                                        </p:tgtEl>
                                        <p:attrNameLst>
                                          <p:attrName>style.visibility</p:attrName>
                                        </p:attrNameLst>
                                      </p:cBhvr>
                                      <p:to>
                                        <p:strVal val="visible"/>
                                      </p:to>
                                    </p:set>
                                    <p:animEffect transition="in" filter="checkerboard(across)">
                                      <p:cBhvr>
                                        <p:cTn id="7" dur="500"/>
                                        <p:tgtEl>
                                          <p:spTgt spid="212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 予約語</a:t>
            </a:r>
          </a:p>
        </p:txBody>
      </p:sp>
      <p:sp>
        <p:nvSpPr>
          <p:cNvPr id="552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 予約語 : 英字の並び</a:t>
            </a:r>
          </a:p>
        </p:txBody>
      </p:sp>
      <p:sp>
        <p:nvSpPr>
          <p:cNvPr id="240644" name="Oval 4"/>
          <p:cNvSpPr>
            <a:spLocks noChangeArrowheads="1"/>
          </p:cNvSpPr>
          <p:nvPr/>
        </p:nvSpPr>
        <p:spPr bwMode="auto">
          <a:xfrm>
            <a:off x="1676400" y="3962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40645" name="Group 5"/>
          <p:cNvGrpSpPr>
            <a:grpSpLocks/>
          </p:cNvGrpSpPr>
          <p:nvPr/>
        </p:nvGrpSpPr>
        <p:grpSpPr bwMode="auto">
          <a:xfrm>
            <a:off x="2362200" y="3657600"/>
            <a:ext cx="1752600" cy="990600"/>
            <a:chOff x="1056" y="1056"/>
            <a:chExt cx="1104" cy="624"/>
          </a:xfrm>
        </p:grpSpPr>
        <p:sp>
          <p:nvSpPr>
            <p:cNvPr id="55311" name="Line 6"/>
            <p:cNvSpPr>
              <a:spLocks noChangeShapeType="1"/>
            </p:cNvSpPr>
            <p:nvPr/>
          </p:nvSpPr>
          <p:spPr bwMode="auto">
            <a:xfrm flipV="1">
              <a:off x="1056" y="1440"/>
              <a:ext cx="6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5312" name="Text Box 7"/>
            <p:cNvSpPr txBox="1">
              <a:spLocks noChangeArrowheads="1"/>
            </p:cNvSpPr>
            <p:nvPr/>
          </p:nvSpPr>
          <p:spPr bwMode="auto">
            <a:xfrm>
              <a:off x="1152" y="1056"/>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英字</a:t>
              </a:r>
            </a:p>
          </p:txBody>
        </p:sp>
        <p:grpSp>
          <p:nvGrpSpPr>
            <p:cNvPr id="55313" name="Group 8"/>
            <p:cNvGrpSpPr>
              <a:grpSpLocks/>
            </p:cNvGrpSpPr>
            <p:nvPr/>
          </p:nvGrpSpPr>
          <p:grpSpPr bwMode="auto">
            <a:xfrm>
              <a:off x="1728" y="1248"/>
              <a:ext cx="432" cy="432"/>
              <a:chOff x="1392" y="1296"/>
              <a:chExt cx="432" cy="432"/>
            </a:xfrm>
          </p:grpSpPr>
          <p:sp>
            <p:nvSpPr>
              <p:cNvPr id="55314" name="Oval 9"/>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5315" name="Oval 10"/>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grpSp>
        <p:nvGrpSpPr>
          <p:cNvPr id="240651" name="Group 11"/>
          <p:cNvGrpSpPr>
            <a:grpSpLocks/>
          </p:cNvGrpSpPr>
          <p:nvPr/>
        </p:nvGrpSpPr>
        <p:grpSpPr bwMode="auto">
          <a:xfrm>
            <a:off x="4114800" y="4038600"/>
            <a:ext cx="1552575" cy="457200"/>
            <a:chOff x="2496" y="1392"/>
            <a:chExt cx="978" cy="288"/>
          </a:xfrm>
        </p:grpSpPr>
        <p:sp>
          <p:nvSpPr>
            <p:cNvPr id="55306" name="Arc 12"/>
            <p:cNvSpPr>
              <a:spLocks/>
            </p:cNvSpPr>
            <p:nvPr/>
          </p:nvSpPr>
          <p:spPr bwMode="auto">
            <a:xfrm>
              <a:off x="2640" y="13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5307" name="Arc 13"/>
            <p:cNvSpPr>
              <a:spLocks/>
            </p:cNvSpPr>
            <p:nvPr/>
          </p:nvSpPr>
          <p:spPr bwMode="auto">
            <a:xfrm rot="5400000">
              <a:off x="2640" y="15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5308" name="Arc 14"/>
            <p:cNvSpPr>
              <a:spLocks/>
            </p:cNvSpPr>
            <p:nvPr/>
          </p:nvSpPr>
          <p:spPr bwMode="auto">
            <a:xfrm rot="10800000">
              <a:off x="2496" y="15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5309" name="Arc 15"/>
            <p:cNvSpPr>
              <a:spLocks/>
            </p:cNvSpPr>
            <p:nvPr/>
          </p:nvSpPr>
          <p:spPr bwMode="auto">
            <a:xfrm rot="-5400000">
              <a:off x="2496" y="13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5310" name="Text Box 16"/>
            <p:cNvSpPr txBox="1">
              <a:spLocks noChangeArrowheads="1"/>
            </p:cNvSpPr>
            <p:nvPr/>
          </p:nvSpPr>
          <p:spPr bwMode="auto">
            <a:xfrm>
              <a:off x="2784" y="1392"/>
              <a:ext cx="6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英数字</a:t>
              </a:r>
            </a:p>
          </p:txBody>
        </p:sp>
      </p:grpSp>
      <p:sp>
        <p:nvSpPr>
          <p:cNvPr id="55303" name="Text Box 17"/>
          <p:cNvSpPr txBox="1">
            <a:spLocks noChangeArrowheads="1"/>
          </p:cNvSpPr>
          <p:nvPr/>
        </p:nvSpPr>
        <p:spPr bwMode="auto">
          <a:xfrm>
            <a:off x="3200400" y="2438400"/>
            <a:ext cx="42179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英字</a:t>
            </a:r>
            <a:r>
              <a:rPr lang="ja-JP" altLang="en-US"/>
              <a:t> ∈ {</a:t>
            </a:r>
            <a:r>
              <a:rPr lang="en-US" altLang="ja-JP"/>
              <a:t>a…z, A…Z, _}</a:t>
            </a:r>
          </a:p>
        </p:txBody>
      </p:sp>
      <p:sp>
        <p:nvSpPr>
          <p:cNvPr id="55304" name="Rectangle 18"/>
          <p:cNvSpPr>
            <a:spLocks noChangeArrowheads="1"/>
          </p:cNvSpPr>
          <p:nvPr/>
        </p:nvSpPr>
        <p:spPr bwMode="auto">
          <a:xfrm>
            <a:off x="3214688" y="2895600"/>
            <a:ext cx="55895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英数字</a:t>
            </a:r>
            <a:r>
              <a:rPr lang="ja-JP" altLang="en-US"/>
              <a:t> ∈ {</a:t>
            </a:r>
            <a:r>
              <a:rPr lang="en-US" altLang="ja-JP"/>
              <a:t>a…z, A…Z, _, 0…9}</a:t>
            </a:r>
          </a:p>
        </p:txBody>
      </p:sp>
      <p:sp>
        <p:nvSpPr>
          <p:cNvPr id="240659" name="Text Box 19"/>
          <p:cNvSpPr txBox="1">
            <a:spLocks noChangeArrowheads="1"/>
          </p:cNvSpPr>
          <p:nvPr/>
        </p:nvSpPr>
        <p:spPr bwMode="auto">
          <a:xfrm>
            <a:off x="1371600" y="5181600"/>
            <a:ext cx="6835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変数名も予約語も文法上の制約は同じ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0644"/>
                                        </p:tgtEl>
                                        <p:attrNameLst>
                                          <p:attrName>style.visibility</p:attrName>
                                        </p:attrNameLst>
                                      </p:cBhvr>
                                      <p:to>
                                        <p:strVal val="visible"/>
                                      </p:to>
                                    </p:set>
                                    <p:animEffect transition="in" filter="wipe(left)">
                                      <p:cBhvr>
                                        <p:cTn id="7" dur="500"/>
                                        <p:tgtEl>
                                          <p:spTgt spid="2406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0645"/>
                                        </p:tgtEl>
                                        <p:attrNameLst>
                                          <p:attrName>style.visibility</p:attrName>
                                        </p:attrNameLst>
                                      </p:cBhvr>
                                      <p:to>
                                        <p:strVal val="visible"/>
                                      </p:to>
                                    </p:set>
                                    <p:animEffect transition="in" filter="wipe(left)">
                                      <p:cBhvr>
                                        <p:cTn id="12" dur="500"/>
                                        <p:tgtEl>
                                          <p:spTgt spid="2406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40651"/>
                                        </p:tgtEl>
                                        <p:attrNameLst>
                                          <p:attrName>style.visibility</p:attrName>
                                        </p:attrNameLst>
                                      </p:cBhvr>
                                      <p:to>
                                        <p:strVal val="visible"/>
                                      </p:to>
                                    </p:set>
                                    <p:animEffect transition="in" filter="checkerboard(across)">
                                      <p:cBhvr>
                                        <p:cTn id="17" dur="500"/>
                                        <p:tgtEl>
                                          <p:spTgt spid="2406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0659"/>
                                        </p:tgtEl>
                                        <p:attrNameLst>
                                          <p:attrName>style.visibility</p:attrName>
                                        </p:attrNameLst>
                                      </p:cBhvr>
                                      <p:to>
                                        <p:strVal val="visible"/>
                                      </p:to>
                                    </p:set>
                                    <p:animEffect transition="in" filter="checkerboard(across)">
                                      <p:cBhvr>
                                        <p:cTn id="22" dur="500"/>
                                        <p:tgtEl>
                                          <p:spTgt spid="240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animBg="1"/>
      <p:bldP spid="240659"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066800" y="304800"/>
            <a:ext cx="7467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英字の判定</a:t>
            </a:r>
          </a:p>
        </p:txBody>
      </p:sp>
      <p:sp>
        <p:nvSpPr>
          <p:cNvPr id="56323" name="Rectangle 3"/>
          <p:cNvSpPr>
            <a:spLocks noGrp="1" noChangeArrowheads="1"/>
          </p:cNvSpPr>
          <p:nvPr>
            <p:ph type="body" idx="1"/>
          </p:nvPr>
        </p:nvSpPr>
        <p:spPr>
          <a:xfrm>
            <a:off x="914400" y="1981200"/>
            <a:ext cx="7162800"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英小文字か？</a:t>
            </a:r>
          </a:p>
          <a:p>
            <a:endParaRPr lang="ja-JP" altLang="en-US" sz="2800">
              <a:effectLst/>
            </a:endParaRPr>
          </a:p>
          <a:p>
            <a:endParaRPr lang="ja-JP" altLang="en-US" sz="2800">
              <a:effectLst/>
            </a:endParaRPr>
          </a:p>
          <a:p>
            <a:endParaRPr lang="ja-JP" altLang="en-US" sz="2800">
              <a:effectLst/>
            </a:endParaRPr>
          </a:p>
          <a:p>
            <a:r>
              <a:rPr lang="ja-JP" altLang="en-US" sz="2800">
                <a:effectLst/>
              </a:rPr>
              <a:t>英大文字か？</a:t>
            </a:r>
          </a:p>
        </p:txBody>
      </p:sp>
      <p:sp>
        <p:nvSpPr>
          <p:cNvPr id="56324" name="Rectangle 5"/>
          <p:cNvSpPr>
            <a:spLocks noChangeArrowheads="1"/>
          </p:cNvSpPr>
          <p:nvPr/>
        </p:nvSpPr>
        <p:spPr bwMode="auto">
          <a:xfrm>
            <a:off x="1143000" y="12192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char c;  boolean b;</a:t>
            </a:r>
          </a:p>
        </p:txBody>
      </p:sp>
      <p:sp>
        <p:nvSpPr>
          <p:cNvPr id="247816" name="Rectangle 8"/>
          <p:cNvSpPr>
            <a:spLocks noChangeArrowheads="1"/>
          </p:cNvSpPr>
          <p:nvPr/>
        </p:nvSpPr>
        <p:spPr bwMode="auto">
          <a:xfrm>
            <a:off x="1066800" y="2590800"/>
            <a:ext cx="556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Character.isLowerCase (c); </a:t>
            </a:r>
          </a:p>
        </p:txBody>
      </p:sp>
      <p:sp>
        <p:nvSpPr>
          <p:cNvPr id="247817" name="Rectangle 9"/>
          <p:cNvSpPr>
            <a:spLocks noChangeArrowheads="1"/>
          </p:cNvSpPr>
          <p:nvPr/>
        </p:nvSpPr>
        <p:spPr bwMode="auto">
          <a:xfrm>
            <a:off x="1066800" y="33528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(‘a’</a:t>
            </a:r>
            <a:r>
              <a:rPr lang="ja-JP" altLang="en-US"/>
              <a:t> &lt;= </a:t>
            </a:r>
            <a:r>
              <a:rPr lang="en-US" altLang="ja-JP"/>
              <a:t>c &amp;&amp; c &lt;= ‘z’);</a:t>
            </a:r>
          </a:p>
        </p:txBody>
      </p:sp>
      <p:sp>
        <p:nvSpPr>
          <p:cNvPr id="247820" name="Rectangle 12"/>
          <p:cNvSpPr>
            <a:spLocks noChangeArrowheads="1"/>
          </p:cNvSpPr>
          <p:nvPr/>
        </p:nvSpPr>
        <p:spPr bwMode="auto">
          <a:xfrm>
            <a:off x="1066800" y="4572000"/>
            <a:ext cx="556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Character.isUpperCase (c); </a:t>
            </a:r>
          </a:p>
        </p:txBody>
      </p:sp>
      <p:sp>
        <p:nvSpPr>
          <p:cNvPr id="247821" name="Rectangle 13"/>
          <p:cNvSpPr>
            <a:spLocks noChangeArrowheads="1"/>
          </p:cNvSpPr>
          <p:nvPr/>
        </p:nvSpPr>
        <p:spPr bwMode="auto">
          <a:xfrm>
            <a:off x="1066800" y="5334000"/>
            <a:ext cx="4800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b = (‘A’</a:t>
            </a:r>
            <a:r>
              <a:rPr lang="ja-JP" altLang="en-US"/>
              <a:t> &lt;= </a:t>
            </a:r>
            <a:r>
              <a:rPr lang="en-US" altLang="ja-JP"/>
              <a:t>c &amp;&amp; c &lt;= ‘Z’);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7816"/>
                                        </p:tgtEl>
                                        <p:attrNameLst>
                                          <p:attrName>style.visibility</p:attrName>
                                        </p:attrNameLst>
                                      </p:cBhvr>
                                      <p:to>
                                        <p:strVal val="visible"/>
                                      </p:to>
                                    </p:set>
                                    <p:animEffect transition="in" filter="checkerboard(across)">
                                      <p:cBhvr>
                                        <p:cTn id="7" dur="500"/>
                                        <p:tgtEl>
                                          <p:spTgt spid="2478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7820"/>
                                        </p:tgtEl>
                                        <p:attrNameLst>
                                          <p:attrName>style.visibility</p:attrName>
                                        </p:attrNameLst>
                                      </p:cBhvr>
                                      <p:to>
                                        <p:strVal val="visible"/>
                                      </p:to>
                                    </p:set>
                                    <p:animEffect transition="in" filter="checkerboard(across)">
                                      <p:cBhvr>
                                        <p:cTn id="12" dur="500"/>
                                        <p:tgtEl>
                                          <p:spTgt spid="247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7817"/>
                                        </p:tgtEl>
                                        <p:attrNameLst>
                                          <p:attrName>style.visibility</p:attrName>
                                        </p:attrNameLst>
                                      </p:cBhvr>
                                      <p:to>
                                        <p:strVal val="visible"/>
                                      </p:to>
                                    </p:set>
                                    <p:animEffect transition="in" filter="checkerboard(across)">
                                      <p:cBhvr>
                                        <p:cTn id="17" dur="500"/>
                                        <p:tgtEl>
                                          <p:spTgt spid="2478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7821"/>
                                        </p:tgtEl>
                                        <p:attrNameLst>
                                          <p:attrName>style.visibility</p:attrName>
                                        </p:attrNameLst>
                                      </p:cBhvr>
                                      <p:to>
                                        <p:strVal val="visible"/>
                                      </p:to>
                                    </p:set>
                                    <p:animEffect transition="in" filter="checkerboard(across)">
                                      <p:cBhvr>
                                        <p:cTn id="22" dur="500"/>
                                        <p:tgtEl>
                                          <p:spTgt spid="247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6" grpId="0" animBg="1" autoUpdateAnimBg="0"/>
      <p:bldP spid="247817" grpId="0" animBg="1" autoUpdateAnimBg="0"/>
      <p:bldP spid="247820" grpId="0" animBg="1" autoUpdateAnimBg="0"/>
      <p:bldP spid="247821"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3048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変数名解析部分のプログラム</a:t>
            </a:r>
          </a:p>
        </p:txBody>
      </p:sp>
      <p:sp>
        <p:nvSpPr>
          <p:cNvPr id="57347" name="Rectangle 3"/>
          <p:cNvSpPr>
            <a:spLocks noGrp="1" noChangeArrowheads="1"/>
          </p:cNvSpPr>
          <p:nvPr>
            <p:ph type="body" idx="1"/>
          </p:nvPr>
        </p:nvSpPr>
        <p:spPr>
          <a:xfrm>
            <a:off x="990600" y="9144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字句解析部のプログラム</a:t>
            </a:r>
            <a:endParaRPr lang="ja-JP" altLang="en-US" sz="3600">
              <a:effectLst/>
            </a:endParaRPr>
          </a:p>
        </p:txBody>
      </p:sp>
      <p:sp>
        <p:nvSpPr>
          <p:cNvPr id="57348" name="Rectangle 4"/>
          <p:cNvSpPr>
            <a:spLocks noChangeArrowheads="1"/>
          </p:cNvSpPr>
          <p:nvPr/>
        </p:nvSpPr>
        <p:spPr bwMode="auto">
          <a:xfrm>
            <a:off x="152400" y="2819400"/>
            <a:ext cx="8763000" cy="3810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String name = “”;</a:t>
            </a:r>
          </a:p>
          <a:p>
            <a:pPr eaLnBrk="1" hangingPunct="1">
              <a:spcBef>
                <a:spcPct val="0"/>
              </a:spcBef>
              <a:buClrTx/>
              <a:buSzTx/>
              <a:buFontTx/>
              <a:buNone/>
            </a:pPr>
            <a:r>
              <a:rPr lang="en-US" altLang="ja-JP" sz="2800" dirty="0"/>
              <a:t>if (currentChar </a:t>
            </a:r>
            <a:r>
              <a:rPr lang="ja-JP" altLang="en-US" sz="2800" dirty="0"/>
              <a:t>∈ {</a:t>
            </a:r>
            <a:r>
              <a:rPr lang="en-US" altLang="ja-JP" sz="2800" dirty="0"/>
              <a:t>a…z, A…Z, _}) {        </a:t>
            </a:r>
            <a:r>
              <a:rPr lang="en-US" altLang="ja-JP" sz="2000" dirty="0">
                <a:solidFill>
                  <a:srgbClr val="FFFF66"/>
                </a:solidFill>
              </a:rPr>
              <a:t>/* 1</a:t>
            </a:r>
            <a:r>
              <a:rPr lang="ja-JP" altLang="en-US" sz="2000" dirty="0">
                <a:solidFill>
                  <a:srgbClr val="FFFF66"/>
                </a:solidFill>
              </a:rPr>
              <a:t>文字目が英字 */</a:t>
            </a:r>
          </a:p>
          <a:p>
            <a:pPr eaLnBrk="1" hangingPunct="1">
              <a:spcBef>
                <a:spcPct val="0"/>
              </a:spcBef>
              <a:buClrTx/>
              <a:buSzTx/>
              <a:buFontTx/>
              <a:buNone/>
            </a:pPr>
            <a:r>
              <a:rPr lang="en-US" altLang="ja-JP" sz="2800" dirty="0"/>
              <a:t>    String name +=  </a:t>
            </a:r>
            <a:r>
              <a:rPr lang="en-US" altLang="ja-JP" sz="2000" dirty="0">
                <a:solidFill>
                  <a:srgbClr val="FFFF66"/>
                </a:solidFill>
              </a:rPr>
              <a:t>/* currentChar</a:t>
            </a:r>
            <a:r>
              <a:rPr lang="ja-JP" altLang="en-US" sz="2000" dirty="0" err="1">
                <a:solidFill>
                  <a:srgbClr val="FFFF66"/>
                </a:solidFill>
              </a:rPr>
              <a:t>を結</a:t>
            </a:r>
            <a:r>
              <a:rPr lang="ja-JP" altLang="en-US" sz="2000" dirty="0">
                <a:solidFill>
                  <a:srgbClr val="FFFF66"/>
                </a:solidFill>
              </a:rPr>
              <a:t>合する *</a:t>
            </a:r>
            <a:r>
              <a:rPr lang="ja-JP" altLang="en-US" sz="2800" dirty="0"/>
              <a:t>/</a:t>
            </a:r>
          </a:p>
          <a:p>
            <a:pPr eaLnBrk="1" hangingPunct="1">
              <a:spcBef>
                <a:spcPct val="0"/>
              </a:spcBef>
              <a:buClrTx/>
              <a:buSzTx/>
              <a:buFontTx/>
              <a:buNone/>
            </a:pPr>
            <a:r>
              <a:rPr lang="en-US" altLang="ja-JP" sz="2800" dirty="0"/>
              <a:t>    while (</a:t>
            </a:r>
            <a:r>
              <a:rPr lang="en-US" altLang="ja-JP" sz="2800" dirty="0" err="1"/>
              <a:t>lookAhead</a:t>
            </a:r>
            <a:r>
              <a:rPr lang="en-US" altLang="ja-JP" sz="2800" dirty="0"/>
              <a:t>() </a:t>
            </a:r>
            <a:r>
              <a:rPr lang="ja-JP" altLang="en-US" sz="2800" dirty="0"/>
              <a:t>∈ {</a:t>
            </a:r>
            <a:r>
              <a:rPr lang="en-US" altLang="ja-JP" sz="2800" dirty="0"/>
              <a:t>a…z, A…Z, _, 0…9}) {</a:t>
            </a:r>
          </a:p>
          <a:p>
            <a:pPr eaLnBrk="1" hangingPunct="1">
              <a:spcBef>
                <a:spcPct val="0"/>
              </a:spcBef>
              <a:buClrTx/>
              <a:buSzTx/>
              <a:buFontTx/>
              <a:buNone/>
            </a:pPr>
            <a:r>
              <a:rPr lang="en-US" altLang="ja-JP" sz="2800" dirty="0"/>
              <a:t>        currentChar = </a:t>
            </a:r>
            <a:r>
              <a:rPr lang="en-US" altLang="ja-JP" sz="2000" dirty="0">
                <a:solidFill>
                  <a:srgbClr val="FFFF66"/>
                </a:solidFill>
              </a:rPr>
              <a:t>/* </a:t>
            </a:r>
            <a:r>
              <a:rPr lang="ja-JP" altLang="en-US" sz="2000" dirty="0">
                <a:solidFill>
                  <a:srgbClr val="FFFF66"/>
                </a:solidFill>
              </a:rPr>
              <a:t>次の文字を読み込む */</a:t>
            </a:r>
          </a:p>
          <a:p>
            <a:pPr eaLnBrk="1" hangingPunct="1">
              <a:spcBef>
                <a:spcPct val="0"/>
              </a:spcBef>
              <a:buClrTx/>
              <a:buSzTx/>
              <a:buFontTx/>
              <a:buNone/>
            </a:pPr>
            <a:r>
              <a:rPr lang="en-US" altLang="ja-JP" sz="2800" dirty="0"/>
              <a:t>        name += </a:t>
            </a:r>
            <a:r>
              <a:rPr lang="en-US" altLang="ja-JP" sz="2000" dirty="0">
                <a:solidFill>
                  <a:srgbClr val="FFFF66"/>
                </a:solidFill>
              </a:rPr>
              <a:t>/* currentChar</a:t>
            </a:r>
            <a:r>
              <a:rPr lang="ja-JP" altLang="en-US" sz="2000" dirty="0" err="1">
                <a:solidFill>
                  <a:srgbClr val="FFFF66"/>
                </a:solidFill>
              </a:rPr>
              <a:t>を結</a:t>
            </a:r>
            <a:r>
              <a:rPr lang="ja-JP" altLang="en-US" sz="2000" dirty="0">
                <a:solidFill>
                  <a:srgbClr val="FFFF66"/>
                </a:solidFill>
              </a:rPr>
              <a:t>合する *</a:t>
            </a:r>
            <a:r>
              <a:rPr lang="ja-JP" altLang="en-US" sz="2800" dirty="0"/>
              <a:t>/</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変数名のトークン生成*/</a:t>
            </a:r>
            <a:endParaRPr lang="en-US" altLang="ja-JP" sz="2400" dirty="0"/>
          </a:p>
          <a:p>
            <a:pPr eaLnBrk="1" hangingPunct="1">
              <a:spcBef>
                <a:spcPct val="0"/>
              </a:spcBef>
              <a:buClrTx/>
              <a:buSzTx/>
              <a:buFontTx/>
              <a:buNone/>
            </a:pPr>
            <a:r>
              <a:rPr lang="en-US" altLang="ja-JP" sz="2800" dirty="0"/>
              <a:t>}</a:t>
            </a:r>
          </a:p>
        </p:txBody>
      </p:sp>
      <p:sp>
        <p:nvSpPr>
          <p:cNvPr id="57349" name="Rectangle 7"/>
          <p:cNvSpPr>
            <a:spLocks noChangeArrowheads="1"/>
          </p:cNvSpPr>
          <p:nvPr/>
        </p:nvSpPr>
        <p:spPr bwMode="auto">
          <a:xfrm>
            <a:off x="152400" y="1371600"/>
            <a:ext cx="7620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sz="2400" dirty="0"/>
              <a:t>char currentChar;          </a:t>
            </a:r>
            <a:r>
              <a:rPr lang="en-US" altLang="ja-JP" sz="2000" dirty="0">
                <a:solidFill>
                  <a:srgbClr val="FFFF66"/>
                </a:solidFill>
              </a:rPr>
              <a:t>// </a:t>
            </a:r>
            <a:r>
              <a:rPr lang="ja-JP" altLang="en-US" sz="2000" dirty="0">
                <a:solidFill>
                  <a:srgbClr val="FFFF66"/>
                </a:solidFill>
              </a:rPr>
              <a:t>現在位置の文字</a:t>
            </a:r>
          </a:p>
          <a:p>
            <a:pPr lvl="1">
              <a:buFontTx/>
              <a:buNone/>
            </a:pPr>
            <a:r>
              <a:rPr lang="en-US" altLang="ja-JP" sz="2400" dirty="0"/>
              <a:t>char </a:t>
            </a:r>
            <a:r>
              <a:rPr lang="en-US" altLang="ja-JP" sz="2400" dirty="0" err="1"/>
              <a:t>nextChar</a:t>
            </a:r>
            <a:r>
              <a:rPr lang="en-US" altLang="ja-JP" sz="2400" dirty="0"/>
              <a:t>();            </a:t>
            </a:r>
            <a:r>
              <a:rPr lang="en-US" altLang="ja-JP" sz="2000" dirty="0">
                <a:solidFill>
                  <a:srgbClr val="FFFF66"/>
                </a:solidFill>
              </a:rPr>
              <a:t>// </a:t>
            </a:r>
            <a:r>
              <a:rPr lang="ja-JP" altLang="en-US" sz="2000" dirty="0">
                <a:solidFill>
                  <a:srgbClr val="FFFF66"/>
                </a:solidFill>
              </a:rPr>
              <a:t>次の文字を読み込み1文字進める</a:t>
            </a:r>
          </a:p>
          <a:p>
            <a:pPr lvl="1">
              <a:buFontTx/>
              <a:buNone/>
            </a:pPr>
            <a:r>
              <a:rPr lang="en-US" altLang="ja-JP" sz="2400" dirty="0"/>
              <a:t>char </a:t>
            </a:r>
            <a:r>
              <a:rPr lang="en-US" altLang="ja-JP" sz="2400" dirty="0" err="1"/>
              <a:t>lookAhead</a:t>
            </a:r>
            <a:r>
              <a:rPr lang="en-US" altLang="ja-JP" sz="2400" dirty="0"/>
              <a:t>();         </a:t>
            </a:r>
            <a:r>
              <a:rPr lang="en-US" altLang="ja-JP" sz="2000" dirty="0">
                <a:solidFill>
                  <a:srgbClr val="FFFF66"/>
                </a:solidFill>
              </a:rPr>
              <a:t>// </a:t>
            </a:r>
            <a:r>
              <a:rPr lang="ja-JP" altLang="en-US" sz="2000" dirty="0">
                <a:solidFill>
                  <a:srgbClr val="FFFF66"/>
                </a:solidFill>
              </a:rPr>
              <a:t>次の位置の文字の先読み</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3048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変数名解析部分のプログラム</a:t>
            </a:r>
          </a:p>
        </p:txBody>
      </p:sp>
      <p:sp>
        <p:nvSpPr>
          <p:cNvPr id="58371" name="Rectangle 3"/>
          <p:cNvSpPr>
            <a:spLocks noGrp="1" noChangeArrowheads="1"/>
          </p:cNvSpPr>
          <p:nvPr>
            <p:ph type="body" idx="1"/>
          </p:nvPr>
        </p:nvSpPr>
        <p:spPr>
          <a:xfrm>
            <a:off x="990600" y="9144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字句解析部のプログラム</a:t>
            </a:r>
            <a:endParaRPr lang="ja-JP" altLang="en-US" sz="3600">
              <a:effectLst/>
            </a:endParaRPr>
          </a:p>
        </p:txBody>
      </p:sp>
      <p:sp>
        <p:nvSpPr>
          <p:cNvPr id="58372" name="Rectangle 4"/>
          <p:cNvSpPr>
            <a:spLocks noChangeArrowheads="1"/>
          </p:cNvSpPr>
          <p:nvPr/>
        </p:nvSpPr>
        <p:spPr bwMode="auto">
          <a:xfrm>
            <a:off x="152400" y="2819400"/>
            <a:ext cx="8763000" cy="3810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String name = “”;</a:t>
            </a:r>
          </a:p>
          <a:p>
            <a:pPr eaLnBrk="1" hangingPunct="1">
              <a:spcBef>
                <a:spcPct val="0"/>
              </a:spcBef>
              <a:buClrTx/>
              <a:buSzTx/>
              <a:buFontTx/>
              <a:buNone/>
            </a:pPr>
            <a:r>
              <a:rPr lang="en-US" altLang="ja-JP" sz="2800" dirty="0"/>
              <a:t>if (</a:t>
            </a:r>
            <a:r>
              <a:rPr lang="en-US" altLang="ja-JP" sz="2800" dirty="0" err="1"/>
              <a:t>Character.isUpperCase</a:t>
            </a:r>
            <a:r>
              <a:rPr lang="en-US" altLang="ja-JP" sz="2800" dirty="0"/>
              <a:t> (currentChar)) {</a:t>
            </a:r>
            <a:r>
              <a:rPr lang="en-US" altLang="ja-JP" sz="2000" dirty="0">
                <a:solidFill>
                  <a:srgbClr val="FFFF66"/>
                </a:solidFill>
              </a:rPr>
              <a:t>/* 1</a:t>
            </a:r>
            <a:r>
              <a:rPr lang="ja-JP" altLang="en-US" sz="2000" dirty="0">
                <a:solidFill>
                  <a:srgbClr val="FFFF66"/>
                </a:solidFill>
              </a:rPr>
              <a:t>文字目が英字 */</a:t>
            </a:r>
          </a:p>
          <a:p>
            <a:pPr eaLnBrk="1" hangingPunct="1">
              <a:spcBef>
                <a:spcPct val="0"/>
              </a:spcBef>
              <a:buClrTx/>
              <a:buSzTx/>
              <a:buFontTx/>
              <a:buNone/>
            </a:pPr>
            <a:r>
              <a:rPr lang="en-US" altLang="ja-JP" sz="2800" dirty="0"/>
              <a:t>    String name += currentChar;                        </a:t>
            </a:r>
            <a:r>
              <a:rPr lang="en-US" altLang="ja-JP" sz="2000" dirty="0">
                <a:solidFill>
                  <a:srgbClr val="FFFF66"/>
                </a:solidFill>
              </a:rPr>
              <a:t>/* </a:t>
            </a:r>
            <a:r>
              <a:rPr lang="ja-JP" altLang="en-US" sz="2000" dirty="0">
                <a:solidFill>
                  <a:srgbClr val="FFFF66"/>
                </a:solidFill>
              </a:rPr>
              <a:t>文字を記憶 *</a:t>
            </a:r>
            <a:r>
              <a:rPr lang="ja-JP" altLang="en-US" sz="2800" dirty="0"/>
              <a:t>/</a:t>
            </a:r>
          </a:p>
          <a:p>
            <a:pPr eaLnBrk="1" hangingPunct="1">
              <a:spcBef>
                <a:spcPct val="0"/>
              </a:spcBef>
              <a:buClrTx/>
              <a:buSzTx/>
              <a:buFontTx/>
              <a:buNone/>
            </a:pPr>
            <a:r>
              <a:rPr lang="en-US" altLang="ja-JP" sz="2800" dirty="0"/>
              <a:t>    while (</a:t>
            </a:r>
            <a:r>
              <a:rPr lang="en-US" altLang="ja-JP" sz="2800" dirty="0" err="1"/>
              <a:t>Character.isUpperCase</a:t>
            </a:r>
            <a:r>
              <a:rPr lang="en-US" altLang="ja-JP" sz="2800" dirty="0"/>
              <a:t> (</a:t>
            </a:r>
            <a:r>
              <a:rPr lang="en-US" altLang="ja-JP" sz="2800" dirty="0" err="1"/>
              <a:t>lookAhead</a:t>
            </a:r>
            <a:r>
              <a:rPr lang="en-US" altLang="ja-JP" sz="2800" dirty="0"/>
              <a:t>())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a:t>
            </a:r>
            <a:r>
              <a:rPr lang="ja-JP" altLang="en-US" sz="2000" dirty="0">
                <a:solidFill>
                  <a:srgbClr val="FFFF66"/>
                </a:solidFill>
              </a:rPr>
              <a:t>次の文字を読み込む */</a:t>
            </a:r>
          </a:p>
          <a:p>
            <a:pPr eaLnBrk="1" hangingPunct="1">
              <a:spcBef>
                <a:spcPct val="0"/>
              </a:spcBef>
              <a:buClrTx/>
              <a:buSzTx/>
              <a:buFontTx/>
              <a:buNone/>
            </a:pPr>
            <a:r>
              <a:rPr lang="en-US" altLang="ja-JP" sz="2800" dirty="0"/>
              <a:t>        name += currentChar;                               </a:t>
            </a:r>
            <a:r>
              <a:rPr lang="en-US" altLang="ja-JP" sz="2000" dirty="0">
                <a:solidFill>
                  <a:srgbClr val="FFFF66"/>
                </a:solidFill>
              </a:rPr>
              <a:t>/* </a:t>
            </a:r>
            <a:r>
              <a:rPr lang="ja-JP" altLang="en-US" sz="2000" dirty="0">
                <a:solidFill>
                  <a:srgbClr val="FFFF66"/>
                </a:solidFill>
              </a:rPr>
              <a:t>文字を記憶 *</a:t>
            </a:r>
            <a:r>
              <a:rPr lang="ja-JP" altLang="en-US" sz="2800" dirty="0"/>
              <a:t>/</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token = </a:t>
            </a:r>
            <a:r>
              <a:rPr lang="en-US" altLang="ja-JP" sz="2400" dirty="0">
                <a:solidFill>
                  <a:srgbClr val="FFFF66"/>
                </a:solidFill>
              </a:rPr>
              <a:t>/* </a:t>
            </a:r>
            <a:r>
              <a:rPr lang="ja-JP" altLang="en-US" sz="2400" dirty="0">
                <a:solidFill>
                  <a:srgbClr val="FFFF66"/>
                </a:solidFill>
              </a:rPr>
              <a:t>変数名のトークン生成 */</a:t>
            </a:r>
            <a:endParaRPr lang="en-US" altLang="ja-JP" sz="2400" dirty="0"/>
          </a:p>
          <a:p>
            <a:pPr eaLnBrk="1" hangingPunct="1">
              <a:spcBef>
                <a:spcPct val="0"/>
              </a:spcBef>
              <a:buClrTx/>
              <a:buSzTx/>
              <a:buFontTx/>
              <a:buNone/>
            </a:pPr>
            <a:r>
              <a:rPr lang="en-US" altLang="ja-JP" sz="2800" dirty="0"/>
              <a:t>}</a:t>
            </a:r>
          </a:p>
        </p:txBody>
      </p:sp>
      <p:sp>
        <p:nvSpPr>
          <p:cNvPr id="58373" name="Text Box 5"/>
          <p:cNvSpPr txBox="1">
            <a:spLocks noChangeArrowheads="1"/>
          </p:cNvSpPr>
          <p:nvPr/>
        </p:nvSpPr>
        <p:spPr bwMode="auto">
          <a:xfrm>
            <a:off x="6096000" y="914400"/>
            <a:ext cx="2822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(大文字のみの場合</a:t>
            </a:r>
            <a:r>
              <a:rPr lang="en-US" altLang="ja-JP" sz="2400"/>
              <a:t>)</a:t>
            </a:r>
          </a:p>
        </p:txBody>
      </p:sp>
      <p:sp useBgFill="1">
        <p:nvSpPr>
          <p:cNvPr id="356358" name="Text Box 6"/>
          <p:cNvSpPr txBox="1">
            <a:spLocks noChangeArrowheads="1"/>
          </p:cNvSpPr>
          <p:nvPr/>
        </p:nvSpPr>
        <p:spPr bwMode="auto">
          <a:xfrm>
            <a:off x="5791200" y="6262688"/>
            <a:ext cx="3171825" cy="519112"/>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予約語はどうする？</a:t>
            </a:r>
          </a:p>
        </p:txBody>
      </p:sp>
      <p:sp>
        <p:nvSpPr>
          <p:cNvPr id="58375" name="Rectangle 7"/>
          <p:cNvSpPr>
            <a:spLocks noChangeArrowheads="1"/>
          </p:cNvSpPr>
          <p:nvPr/>
        </p:nvSpPr>
        <p:spPr bwMode="auto">
          <a:xfrm>
            <a:off x="152400" y="1371600"/>
            <a:ext cx="7620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sz="2400" dirty="0"/>
              <a:t>char currentChar;          </a:t>
            </a:r>
            <a:r>
              <a:rPr lang="en-US" altLang="ja-JP" sz="2000" dirty="0">
                <a:solidFill>
                  <a:srgbClr val="FFFF66"/>
                </a:solidFill>
              </a:rPr>
              <a:t>// </a:t>
            </a:r>
            <a:r>
              <a:rPr lang="ja-JP" altLang="en-US" sz="2000" dirty="0">
                <a:solidFill>
                  <a:srgbClr val="FFFF66"/>
                </a:solidFill>
              </a:rPr>
              <a:t>現在位置の文字</a:t>
            </a:r>
          </a:p>
          <a:p>
            <a:pPr lvl="1">
              <a:buFontTx/>
              <a:buNone/>
            </a:pPr>
            <a:r>
              <a:rPr lang="en-US" altLang="ja-JP" sz="2400" dirty="0"/>
              <a:t>char </a:t>
            </a:r>
            <a:r>
              <a:rPr lang="en-US" altLang="ja-JP" sz="2400" dirty="0" err="1"/>
              <a:t>nextChar</a:t>
            </a:r>
            <a:r>
              <a:rPr lang="en-US" altLang="ja-JP" sz="2400" dirty="0"/>
              <a:t>();            </a:t>
            </a:r>
            <a:r>
              <a:rPr lang="en-US" altLang="ja-JP" sz="2000" dirty="0">
                <a:solidFill>
                  <a:srgbClr val="FFFF66"/>
                </a:solidFill>
              </a:rPr>
              <a:t>// </a:t>
            </a:r>
            <a:r>
              <a:rPr lang="ja-JP" altLang="en-US" sz="2000" dirty="0">
                <a:solidFill>
                  <a:srgbClr val="FFFF66"/>
                </a:solidFill>
              </a:rPr>
              <a:t>次の文字を読み込み1文字進める</a:t>
            </a:r>
          </a:p>
          <a:p>
            <a:pPr lvl="1">
              <a:buFontTx/>
              <a:buNone/>
            </a:pPr>
            <a:r>
              <a:rPr lang="en-US" altLang="ja-JP" sz="2400" dirty="0"/>
              <a:t>char </a:t>
            </a:r>
            <a:r>
              <a:rPr lang="en-US" altLang="ja-JP" sz="2400" dirty="0" err="1"/>
              <a:t>lookAhead</a:t>
            </a:r>
            <a:r>
              <a:rPr lang="en-US" altLang="ja-JP" sz="2400" dirty="0"/>
              <a:t>();         </a:t>
            </a:r>
            <a:r>
              <a:rPr lang="en-US" altLang="ja-JP" sz="2000" dirty="0">
                <a:solidFill>
                  <a:srgbClr val="FFFF66"/>
                </a:solidFill>
              </a:rPr>
              <a:t>// </a:t>
            </a:r>
            <a:r>
              <a:rPr lang="ja-JP" altLang="en-US" sz="2000" dirty="0">
                <a:solidFill>
                  <a:srgbClr val="FFFF66"/>
                </a:solidFill>
              </a:rPr>
              <a:t>次の位置の文字の先読み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6358"/>
                                        </p:tgtEl>
                                        <p:attrNameLst>
                                          <p:attrName>style.visibility</p:attrName>
                                        </p:attrNameLst>
                                      </p:cBhvr>
                                      <p:to>
                                        <p:strVal val="visible"/>
                                      </p:to>
                                    </p:set>
                                    <p:animEffect transition="in" filter="checkerboard(across)">
                                      <p:cBhvr>
                                        <p:cTn id="7" dur="500"/>
                                        <p:tgtEl>
                                          <p:spTgt spid="3563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8"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Oval 3"/>
          <p:cNvSpPr>
            <a:spLocks noChangeArrowheads="1"/>
          </p:cNvSpPr>
          <p:nvPr/>
        </p:nvSpPr>
        <p:spPr bwMode="auto">
          <a:xfrm>
            <a:off x="990600" y="1981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20214" name="Group 54"/>
          <p:cNvGrpSpPr>
            <a:grpSpLocks/>
          </p:cNvGrpSpPr>
          <p:nvPr/>
        </p:nvGrpSpPr>
        <p:grpSpPr bwMode="auto">
          <a:xfrm>
            <a:off x="1600200" y="1219200"/>
            <a:ext cx="1295400" cy="838200"/>
            <a:chOff x="1008" y="1296"/>
            <a:chExt cx="816" cy="528"/>
          </a:xfrm>
        </p:grpSpPr>
        <p:sp>
          <p:nvSpPr>
            <p:cNvPr id="59464" name="Line 4"/>
            <p:cNvSpPr>
              <a:spLocks noChangeShapeType="1"/>
            </p:cNvSpPr>
            <p:nvPr/>
          </p:nvSpPr>
          <p:spPr bwMode="auto">
            <a:xfrm flipV="1">
              <a:off x="1008" y="1488"/>
              <a:ext cx="384"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65" name="Text Box 5"/>
            <p:cNvSpPr txBox="1">
              <a:spLocks noChangeArrowheads="1"/>
            </p:cNvSpPr>
            <p:nvPr/>
          </p:nvSpPr>
          <p:spPr bwMode="auto">
            <a:xfrm>
              <a:off x="1008" y="1344"/>
              <a:ext cx="31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m</a:t>
              </a:r>
            </a:p>
          </p:txBody>
        </p:sp>
        <p:grpSp>
          <p:nvGrpSpPr>
            <p:cNvPr id="59466" name="Group 8"/>
            <p:cNvGrpSpPr>
              <a:grpSpLocks/>
            </p:cNvGrpSpPr>
            <p:nvPr/>
          </p:nvGrpSpPr>
          <p:grpSpPr bwMode="auto">
            <a:xfrm>
              <a:off x="1392" y="1296"/>
              <a:ext cx="432" cy="432"/>
              <a:chOff x="1392" y="1296"/>
              <a:chExt cx="432" cy="432"/>
            </a:xfrm>
          </p:grpSpPr>
          <p:sp>
            <p:nvSpPr>
              <p:cNvPr id="59467" name="Oval 6"/>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68" name="Oval 7"/>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grpSp>
        <p:nvGrpSpPr>
          <p:cNvPr id="220174" name="Group 14"/>
          <p:cNvGrpSpPr>
            <a:grpSpLocks/>
          </p:cNvGrpSpPr>
          <p:nvPr/>
        </p:nvGrpSpPr>
        <p:grpSpPr bwMode="auto">
          <a:xfrm>
            <a:off x="2895600" y="1066800"/>
            <a:ext cx="1600200" cy="838200"/>
            <a:chOff x="1824" y="1200"/>
            <a:chExt cx="1008" cy="528"/>
          </a:xfrm>
        </p:grpSpPr>
        <p:sp>
          <p:nvSpPr>
            <p:cNvPr id="59459" name="Line 9"/>
            <p:cNvSpPr>
              <a:spLocks noChangeShapeType="1"/>
            </p:cNvSpPr>
            <p:nvPr/>
          </p:nvSpPr>
          <p:spPr bwMode="auto">
            <a:xfrm>
              <a:off x="1824" y="148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60" name="Group 10"/>
            <p:cNvGrpSpPr>
              <a:grpSpLocks/>
            </p:cNvGrpSpPr>
            <p:nvPr/>
          </p:nvGrpSpPr>
          <p:grpSpPr bwMode="auto">
            <a:xfrm>
              <a:off x="2400" y="1296"/>
              <a:ext cx="432" cy="432"/>
              <a:chOff x="1392" y="1296"/>
              <a:chExt cx="432" cy="432"/>
            </a:xfrm>
          </p:grpSpPr>
          <p:sp>
            <p:nvSpPr>
              <p:cNvPr id="59462" name="Oval 11"/>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63" name="Oval 12"/>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61" name="Text Box 13"/>
            <p:cNvSpPr txBox="1">
              <a:spLocks noChangeArrowheads="1"/>
            </p:cNvSpPr>
            <p:nvPr/>
          </p:nvSpPr>
          <p:spPr bwMode="auto">
            <a:xfrm>
              <a:off x="2016" y="1200"/>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a:t>
              </a:r>
            </a:p>
          </p:txBody>
        </p:sp>
      </p:grpSp>
      <p:grpSp>
        <p:nvGrpSpPr>
          <p:cNvPr id="220175" name="Group 15"/>
          <p:cNvGrpSpPr>
            <a:grpSpLocks/>
          </p:cNvGrpSpPr>
          <p:nvPr/>
        </p:nvGrpSpPr>
        <p:grpSpPr bwMode="auto">
          <a:xfrm>
            <a:off x="4495800" y="1066800"/>
            <a:ext cx="1600200" cy="838200"/>
            <a:chOff x="1824" y="1200"/>
            <a:chExt cx="1008" cy="528"/>
          </a:xfrm>
        </p:grpSpPr>
        <p:sp>
          <p:nvSpPr>
            <p:cNvPr id="59454" name="Line 16"/>
            <p:cNvSpPr>
              <a:spLocks noChangeShapeType="1"/>
            </p:cNvSpPr>
            <p:nvPr/>
          </p:nvSpPr>
          <p:spPr bwMode="auto">
            <a:xfrm>
              <a:off x="1824" y="148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55" name="Group 17"/>
            <p:cNvGrpSpPr>
              <a:grpSpLocks/>
            </p:cNvGrpSpPr>
            <p:nvPr/>
          </p:nvGrpSpPr>
          <p:grpSpPr bwMode="auto">
            <a:xfrm>
              <a:off x="2400" y="1296"/>
              <a:ext cx="432" cy="432"/>
              <a:chOff x="1392" y="1296"/>
              <a:chExt cx="432" cy="432"/>
            </a:xfrm>
          </p:grpSpPr>
          <p:sp>
            <p:nvSpPr>
              <p:cNvPr id="59457" name="Oval 18"/>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58" name="Oval 19"/>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56" name="Text Box 20"/>
            <p:cNvSpPr txBox="1">
              <a:spLocks noChangeArrowheads="1"/>
            </p:cNvSpPr>
            <p:nvPr/>
          </p:nvSpPr>
          <p:spPr bwMode="auto">
            <a:xfrm>
              <a:off x="2016" y="1200"/>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a:t>
              </a:r>
            </a:p>
          </p:txBody>
        </p:sp>
      </p:grpSp>
      <p:grpSp>
        <p:nvGrpSpPr>
          <p:cNvPr id="220181" name="Group 21"/>
          <p:cNvGrpSpPr>
            <a:grpSpLocks/>
          </p:cNvGrpSpPr>
          <p:nvPr/>
        </p:nvGrpSpPr>
        <p:grpSpPr bwMode="auto">
          <a:xfrm>
            <a:off x="6096000" y="1066800"/>
            <a:ext cx="1600200" cy="838200"/>
            <a:chOff x="1824" y="1200"/>
            <a:chExt cx="1008" cy="528"/>
          </a:xfrm>
        </p:grpSpPr>
        <p:sp>
          <p:nvSpPr>
            <p:cNvPr id="59449" name="Line 22"/>
            <p:cNvSpPr>
              <a:spLocks noChangeShapeType="1"/>
            </p:cNvSpPr>
            <p:nvPr/>
          </p:nvSpPr>
          <p:spPr bwMode="auto">
            <a:xfrm>
              <a:off x="1824" y="148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50" name="Group 23"/>
            <p:cNvGrpSpPr>
              <a:grpSpLocks/>
            </p:cNvGrpSpPr>
            <p:nvPr/>
          </p:nvGrpSpPr>
          <p:grpSpPr bwMode="auto">
            <a:xfrm>
              <a:off x="2400" y="1296"/>
              <a:ext cx="432" cy="432"/>
              <a:chOff x="1392" y="1296"/>
              <a:chExt cx="432" cy="432"/>
            </a:xfrm>
          </p:grpSpPr>
          <p:sp>
            <p:nvSpPr>
              <p:cNvPr id="59452" name="Oval 24"/>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MAIN</a:t>
                </a:r>
              </a:p>
            </p:txBody>
          </p:sp>
          <p:sp>
            <p:nvSpPr>
              <p:cNvPr id="59453" name="Oval 25"/>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51" name="Text Box 26"/>
            <p:cNvSpPr txBox="1">
              <a:spLocks noChangeArrowheads="1"/>
            </p:cNvSpPr>
            <p:nvPr/>
          </p:nvSpPr>
          <p:spPr bwMode="auto">
            <a:xfrm>
              <a:off x="2016" y="1200"/>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n</a:t>
              </a:r>
            </a:p>
          </p:txBody>
        </p:sp>
      </p:grpSp>
      <p:grpSp>
        <p:nvGrpSpPr>
          <p:cNvPr id="220211" name="Group 51"/>
          <p:cNvGrpSpPr>
            <a:grpSpLocks/>
          </p:cNvGrpSpPr>
          <p:nvPr/>
        </p:nvGrpSpPr>
        <p:grpSpPr bwMode="auto">
          <a:xfrm>
            <a:off x="1676400" y="2057400"/>
            <a:ext cx="1219200" cy="1066800"/>
            <a:chOff x="1056" y="1824"/>
            <a:chExt cx="768" cy="672"/>
          </a:xfrm>
        </p:grpSpPr>
        <p:grpSp>
          <p:nvGrpSpPr>
            <p:cNvPr id="59444" name="Group 27"/>
            <p:cNvGrpSpPr>
              <a:grpSpLocks/>
            </p:cNvGrpSpPr>
            <p:nvPr/>
          </p:nvGrpSpPr>
          <p:grpSpPr bwMode="auto">
            <a:xfrm>
              <a:off x="1392" y="2064"/>
              <a:ext cx="432" cy="432"/>
              <a:chOff x="1392" y="1296"/>
              <a:chExt cx="432" cy="432"/>
            </a:xfrm>
          </p:grpSpPr>
          <p:sp>
            <p:nvSpPr>
              <p:cNvPr id="59447" name="Oval 28"/>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48" name="Oval 29"/>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45" name="Line 30"/>
            <p:cNvSpPr>
              <a:spLocks noChangeShapeType="1"/>
            </p:cNvSpPr>
            <p:nvPr/>
          </p:nvSpPr>
          <p:spPr bwMode="auto">
            <a:xfrm>
              <a:off x="1056" y="2064"/>
              <a:ext cx="336"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46" name="Text Box 31"/>
            <p:cNvSpPr txBox="1">
              <a:spLocks noChangeArrowheads="1"/>
            </p:cNvSpPr>
            <p:nvPr/>
          </p:nvSpPr>
          <p:spPr bwMode="auto">
            <a:xfrm>
              <a:off x="1152" y="1824"/>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a:t>
              </a:r>
            </a:p>
          </p:txBody>
        </p:sp>
      </p:grpSp>
      <p:grpSp>
        <p:nvGrpSpPr>
          <p:cNvPr id="220213" name="Group 53"/>
          <p:cNvGrpSpPr>
            <a:grpSpLocks/>
          </p:cNvGrpSpPr>
          <p:nvPr/>
        </p:nvGrpSpPr>
        <p:grpSpPr bwMode="auto">
          <a:xfrm>
            <a:off x="2895600" y="2057400"/>
            <a:ext cx="1600200" cy="685800"/>
            <a:chOff x="1824" y="1824"/>
            <a:chExt cx="1008" cy="432"/>
          </a:xfrm>
        </p:grpSpPr>
        <p:grpSp>
          <p:nvGrpSpPr>
            <p:cNvPr id="59439" name="Group 32"/>
            <p:cNvGrpSpPr>
              <a:grpSpLocks/>
            </p:cNvGrpSpPr>
            <p:nvPr/>
          </p:nvGrpSpPr>
          <p:grpSpPr bwMode="auto">
            <a:xfrm>
              <a:off x="2400" y="1824"/>
              <a:ext cx="432" cy="432"/>
              <a:chOff x="1392" y="1296"/>
              <a:chExt cx="432" cy="432"/>
            </a:xfrm>
          </p:grpSpPr>
          <p:sp>
            <p:nvSpPr>
              <p:cNvPr id="59442" name="Oval 33"/>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IF</a:t>
                </a:r>
              </a:p>
            </p:txBody>
          </p:sp>
          <p:sp>
            <p:nvSpPr>
              <p:cNvPr id="59443" name="Oval 34"/>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40" name="Line 35"/>
            <p:cNvSpPr>
              <a:spLocks noChangeShapeType="1"/>
            </p:cNvSpPr>
            <p:nvPr/>
          </p:nvSpPr>
          <p:spPr bwMode="auto">
            <a:xfrm flipV="1">
              <a:off x="1824" y="2064"/>
              <a:ext cx="576"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41" name="Text Box 36"/>
            <p:cNvSpPr txBox="1">
              <a:spLocks noChangeArrowheads="1"/>
            </p:cNvSpPr>
            <p:nvPr/>
          </p:nvSpPr>
          <p:spPr bwMode="auto">
            <a:xfrm>
              <a:off x="2016" y="182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f</a:t>
              </a:r>
            </a:p>
          </p:txBody>
        </p:sp>
      </p:grpSp>
      <p:grpSp>
        <p:nvGrpSpPr>
          <p:cNvPr id="220212" name="Group 52"/>
          <p:cNvGrpSpPr>
            <a:grpSpLocks/>
          </p:cNvGrpSpPr>
          <p:nvPr/>
        </p:nvGrpSpPr>
        <p:grpSpPr bwMode="auto">
          <a:xfrm>
            <a:off x="2895600" y="2819400"/>
            <a:ext cx="1600200" cy="685800"/>
            <a:chOff x="1824" y="2304"/>
            <a:chExt cx="1008" cy="432"/>
          </a:xfrm>
        </p:grpSpPr>
        <p:sp>
          <p:nvSpPr>
            <p:cNvPr id="59434" name="Line 37"/>
            <p:cNvSpPr>
              <a:spLocks noChangeShapeType="1"/>
            </p:cNvSpPr>
            <p:nvPr/>
          </p:nvSpPr>
          <p:spPr bwMode="auto">
            <a:xfrm>
              <a:off x="1824" y="2352"/>
              <a:ext cx="576"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35" name="Group 41"/>
            <p:cNvGrpSpPr>
              <a:grpSpLocks/>
            </p:cNvGrpSpPr>
            <p:nvPr/>
          </p:nvGrpSpPr>
          <p:grpSpPr bwMode="auto">
            <a:xfrm>
              <a:off x="2400" y="2304"/>
              <a:ext cx="432" cy="432"/>
              <a:chOff x="1392" y="1296"/>
              <a:chExt cx="432" cy="432"/>
            </a:xfrm>
          </p:grpSpPr>
          <p:sp>
            <p:nvSpPr>
              <p:cNvPr id="59437" name="Oval 42"/>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38" name="Oval 43"/>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36" name="Text Box 44"/>
            <p:cNvSpPr txBox="1">
              <a:spLocks noChangeArrowheads="1"/>
            </p:cNvSpPr>
            <p:nvPr/>
          </p:nvSpPr>
          <p:spPr bwMode="auto">
            <a:xfrm>
              <a:off x="1968" y="23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n</a:t>
              </a:r>
            </a:p>
          </p:txBody>
        </p:sp>
      </p:grpSp>
      <p:grpSp>
        <p:nvGrpSpPr>
          <p:cNvPr id="220205" name="Group 45"/>
          <p:cNvGrpSpPr>
            <a:grpSpLocks/>
          </p:cNvGrpSpPr>
          <p:nvPr/>
        </p:nvGrpSpPr>
        <p:grpSpPr bwMode="auto">
          <a:xfrm>
            <a:off x="4495800" y="2667000"/>
            <a:ext cx="1600200" cy="838200"/>
            <a:chOff x="1824" y="1200"/>
            <a:chExt cx="1008" cy="528"/>
          </a:xfrm>
        </p:grpSpPr>
        <p:sp>
          <p:nvSpPr>
            <p:cNvPr id="59429" name="Line 46"/>
            <p:cNvSpPr>
              <a:spLocks noChangeShapeType="1"/>
            </p:cNvSpPr>
            <p:nvPr/>
          </p:nvSpPr>
          <p:spPr bwMode="auto">
            <a:xfrm>
              <a:off x="1824" y="148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30" name="Group 47"/>
            <p:cNvGrpSpPr>
              <a:grpSpLocks/>
            </p:cNvGrpSpPr>
            <p:nvPr/>
          </p:nvGrpSpPr>
          <p:grpSpPr bwMode="auto">
            <a:xfrm>
              <a:off x="2400" y="1296"/>
              <a:ext cx="432" cy="432"/>
              <a:chOff x="1392" y="1296"/>
              <a:chExt cx="432" cy="432"/>
            </a:xfrm>
          </p:grpSpPr>
          <p:sp>
            <p:nvSpPr>
              <p:cNvPr id="59432" name="Oval 48"/>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INT</a:t>
                </a:r>
              </a:p>
            </p:txBody>
          </p:sp>
          <p:sp>
            <p:nvSpPr>
              <p:cNvPr id="59433" name="Oval 49"/>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59431" name="Text Box 50"/>
            <p:cNvSpPr txBox="1">
              <a:spLocks noChangeArrowheads="1"/>
            </p:cNvSpPr>
            <p:nvPr/>
          </p:nvSpPr>
          <p:spPr bwMode="auto">
            <a:xfrm>
              <a:off x="2016" y="1200"/>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a:t>
              </a:r>
            </a:p>
          </p:txBody>
        </p:sp>
      </p:grpSp>
      <p:grpSp>
        <p:nvGrpSpPr>
          <p:cNvPr id="220236" name="Group 76"/>
          <p:cNvGrpSpPr>
            <a:grpSpLocks/>
          </p:cNvGrpSpPr>
          <p:nvPr/>
        </p:nvGrpSpPr>
        <p:grpSpPr bwMode="auto">
          <a:xfrm>
            <a:off x="533400" y="1676400"/>
            <a:ext cx="6553200" cy="3581400"/>
            <a:chOff x="336" y="1584"/>
            <a:chExt cx="4128" cy="2256"/>
          </a:xfrm>
        </p:grpSpPr>
        <p:sp>
          <p:nvSpPr>
            <p:cNvPr id="59412" name="Line 77"/>
            <p:cNvSpPr>
              <a:spLocks noChangeShapeType="1"/>
            </p:cNvSpPr>
            <p:nvPr/>
          </p:nvSpPr>
          <p:spPr bwMode="auto">
            <a:xfrm>
              <a:off x="960" y="2160"/>
              <a:ext cx="1440" cy="1344"/>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13" name="Line 78"/>
            <p:cNvSpPr>
              <a:spLocks noChangeShapeType="1"/>
            </p:cNvSpPr>
            <p:nvPr/>
          </p:nvSpPr>
          <p:spPr bwMode="auto">
            <a:xfrm>
              <a:off x="1680" y="1728"/>
              <a:ext cx="816" cy="1680"/>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14" name="Line 79"/>
            <p:cNvSpPr>
              <a:spLocks noChangeShapeType="1"/>
            </p:cNvSpPr>
            <p:nvPr/>
          </p:nvSpPr>
          <p:spPr bwMode="auto">
            <a:xfrm>
              <a:off x="2592" y="2736"/>
              <a:ext cx="0" cy="672"/>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9415" name="Group 80"/>
            <p:cNvGrpSpPr>
              <a:grpSpLocks/>
            </p:cNvGrpSpPr>
            <p:nvPr/>
          </p:nvGrpSpPr>
          <p:grpSpPr bwMode="auto">
            <a:xfrm>
              <a:off x="2688" y="2208"/>
              <a:ext cx="192" cy="1200"/>
              <a:chOff x="2832" y="2112"/>
              <a:chExt cx="96" cy="1344"/>
            </a:xfrm>
          </p:grpSpPr>
          <p:sp>
            <p:nvSpPr>
              <p:cNvPr id="59427" name="Arc 81"/>
              <p:cNvSpPr>
                <a:spLocks/>
              </p:cNvSpPr>
              <p:nvPr/>
            </p:nvSpPr>
            <p:spPr bwMode="auto">
              <a:xfrm>
                <a:off x="2832" y="2112"/>
                <a:ext cx="96" cy="67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28" name="Arc 82"/>
              <p:cNvSpPr>
                <a:spLocks/>
              </p:cNvSpPr>
              <p:nvPr/>
            </p:nvSpPr>
            <p:spPr bwMode="auto">
              <a:xfrm flipV="1">
                <a:off x="2832" y="2784"/>
                <a:ext cx="96" cy="67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rgbClr val="00FF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59416" name="Group 83"/>
            <p:cNvGrpSpPr>
              <a:grpSpLocks/>
            </p:cNvGrpSpPr>
            <p:nvPr/>
          </p:nvGrpSpPr>
          <p:grpSpPr bwMode="auto">
            <a:xfrm>
              <a:off x="2784" y="1584"/>
              <a:ext cx="192" cy="1872"/>
              <a:chOff x="2832" y="2112"/>
              <a:chExt cx="96" cy="1344"/>
            </a:xfrm>
          </p:grpSpPr>
          <p:sp>
            <p:nvSpPr>
              <p:cNvPr id="59425" name="Arc 84"/>
              <p:cNvSpPr>
                <a:spLocks/>
              </p:cNvSpPr>
              <p:nvPr/>
            </p:nvSpPr>
            <p:spPr bwMode="auto">
              <a:xfrm>
                <a:off x="2832" y="2112"/>
                <a:ext cx="96" cy="67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26" name="Arc 85"/>
              <p:cNvSpPr>
                <a:spLocks/>
              </p:cNvSpPr>
              <p:nvPr/>
            </p:nvSpPr>
            <p:spPr bwMode="auto">
              <a:xfrm flipV="1">
                <a:off x="2832" y="2784"/>
                <a:ext cx="96" cy="67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rgbClr val="00FF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59417" name="Line 86"/>
            <p:cNvSpPr>
              <a:spLocks noChangeShapeType="1"/>
            </p:cNvSpPr>
            <p:nvPr/>
          </p:nvSpPr>
          <p:spPr bwMode="auto">
            <a:xfrm flipH="1">
              <a:off x="2832" y="1680"/>
              <a:ext cx="672" cy="1872"/>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18" name="Line 87"/>
            <p:cNvSpPr>
              <a:spLocks noChangeShapeType="1"/>
            </p:cNvSpPr>
            <p:nvPr/>
          </p:nvSpPr>
          <p:spPr bwMode="auto">
            <a:xfrm flipH="1">
              <a:off x="2832" y="1680"/>
              <a:ext cx="1632" cy="1968"/>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19" name="Line 88"/>
            <p:cNvSpPr>
              <a:spLocks noChangeShapeType="1"/>
            </p:cNvSpPr>
            <p:nvPr/>
          </p:nvSpPr>
          <p:spPr bwMode="auto">
            <a:xfrm flipH="1">
              <a:off x="2832" y="2688"/>
              <a:ext cx="672" cy="912"/>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20" name="Line 89"/>
            <p:cNvSpPr>
              <a:spLocks noChangeShapeType="1"/>
            </p:cNvSpPr>
            <p:nvPr/>
          </p:nvSpPr>
          <p:spPr bwMode="auto">
            <a:xfrm>
              <a:off x="1680" y="2496"/>
              <a:ext cx="768" cy="960"/>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9421" name="Text Box 90"/>
            <p:cNvSpPr txBox="1">
              <a:spLocks noChangeArrowheads="1"/>
            </p:cNvSpPr>
            <p:nvPr/>
          </p:nvSpPr>
          <p:spPr bwMode="auto">
            <a:xfrm>
              <a:off x="336" y="3024"/>
              <a:ext cx="1907" cy="331"/>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solidFill>
                    <a:srgbClr val="00FF00"/>
                  </a:solidFill>
                </a:rPr>
                <a:t>それ以外の英数字</a:t>
              </a:r>
            </a:p>
          </p:txBody>
        </p:sp>
        <p:grpSp>
          <p:nvGrpSpPr>
            <p:cNvPr id="59422" name="Group 91"/>
            <p:cNvGrpSpPr>
              <a:grpSpLocks/>
            </p:cNvGrpSpPr>
            <p:nvPr/>
          </p:nvGrpSpPr>
          <p:grpSpPr bwMode="auto">
            <a:xfrm>
              <a:off x="2400" y="3408"/>
              <a:ext cx="432" cy="432"/>
              <a:chOff x="1392" y="1296"/>
              <a:chExt cx="432" cy="432"/>
            </a:xfrm>
          </p:grpSpPr>
          <p:sp>
            <p:nvSpPr>
              <p:cNvPr id="59423" name="Oval 92"/>
              <p:cNvSpPr>
                <a:spLocks noChangeArrowheads="1"/>
              </p:cNvSpPr>
              <p:nvPr/>
            </p:nvSpPr>
            <p:spPr bwMode="auto">
              <a:xfrm>
                <a:off x="1392" y="1296"/>
                <a:ext cx="432" cy="432"/>
              </a:xfrm>
              <a:prstGeom prst="ellipse">
                <a:avLst/>
              </a:pr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59424" name="Oval 93"/>
              <p:cNvSpPr>
                <a:spLocks noChangeArrowheads="1"/>
              </p:cNvSpPr>
              <p:nvPr/>
            </p:nvSpPr>
            <p:spPr bwMode="auto">
              <a:xfrm>
                <a:off x="1440" y="1344"/>
                <a:ext cx="336" cy="336"/>
              </a:xfrm>
              <a:prstGeom prst="ellipse">
                <a:avLst/>
              </a:pr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grpSp>
        <p:nvGrpSpPr>
          <p:cNvPr id="220259" name="Group 99"/>
          <p:cNvGrpSpPr>
            <a:grpSpLocks/>
          </p:cNvGrpSpPr>
          <p:nvPr/>
        </p:nvGrpSpPr>
        <p:grpSpPr bwMode="auto">
          <a:xfrm>
            <a:off x="3962400" y="5257800"/>
            <a:ext cx="1552575" cy="457200"/>
            <a:chOff x="2496" y="3264"/>
            <a:chExt cx="978" cy="288"/>
          </a:xfrm>
        </p:grpSpPr>
        <p:sp>
          <p:nvSpPr>
            <p:cNvPr id="59407" name="Arc 94"/>
            <p:cNvSpPr>
              <a:spLocks/>
            </p:cNvSpPr>
            <p:nvPr/>
          </p:nvSpPr>
          <p:spPr bwMode="auto">
            <a:xfrm>
              <a:off x="2640" y="3264"/>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08" name="Arc 95"/>
            <p:cNvSpPr>
              <a:spLocks/>
            </p:cNvSpPr>
            <p:nvPr/>
          </p:nvSpPr>
          <p:spPr bwMode="auto">
            <a:xfrm rot="5400000">
              <a:off x="2640"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09" name="Arc 96"/>
            <p:cNvSpPr>
              <a:spLocks/>
            </p:cNvSpPr>
            <p:nvPr/>
          </p:nvSpPr>
          <p:spPr bwMode="auto">
            <a:xfrm rot="10800000">
              <a:off x="2496"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10" name="Arc 97"/>
            <p:cNvSpPr>
              <a:spLocks/>
            </p:cNvSpPr>
            <p:nvPr/>
          </p:nvSpPr>
          <p:spPr bwMode="auto">
            <a:xfrm rot="-5400000">
              <a:off x="2496" y="3264"/>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59411" name="Text Box 98"/>
            <p:cNvSpPr txBox="1">
              <a:spLocks noChangeArrowheads="1"/>
            </p:cNvSpPr>
            <p:nvPr/>
          </p:nvSpPr>
          <p:spPr bwMode="auto">
            <a:xfrm>
              <a:off x="2784" y="3264"/>
              <a:ext cx="6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英数字</a:t>
              </a:r>
            </a:p>
          </p:txBody>
        </p:sp>
      </p:grpSp>
      <p:sp>
        <p:nvSpPr>
          <p:cNvPr id="59405" name="Rectangle 100"/>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変数名と予約語の解析</a:t>
            </a:r>
          </a:p>
        </p:txBody>
      </p:sp>
      <p:sp>
        <p:nvSpPr>
          <p:cNvPr id="220261" name="Text Box 101"/>
          <p:cNvSpPr txBox="1">
            <a:spLocks noChangeArrowheads="1"/>
          </p:cNvSpPr>
          <p:nvPr/>
        </p:nvSpPr>
        <p:spPr bwMode="auto">
          <a:xfrm>
            <a:off x="3657600" y="5835650"/>
            <a:ext cx="49926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これでできなくはないが</a:t>
            </a:r>
          </a:p>
          <a:p>
            <a:pPr eaLnBrk="1" hangingPunct="1">
              <a:spcBef>
                <a:spcPct val="0"/>
              </a:spcBef>
              <a:buClrTx/>
              <a:buSzTx/>
              <a:buFontTx/>
              <a:buNone/>
            </a:pPr>
            <a:r>
              <a:rPr lang="ja-JP" altLang="en-US" sz="2800"/>
              <a:t>状態数が膨大になり非常に面倒</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0214"/>
                                        </p:tgtEl>
                                        <p:attrNameLst>
                                          <p:attrName>style.visibility</p:attrName>
                                        </p:attrNameLst>
                                      </p:cBhvr>
                                      <p:to>
                                        <p:strVal val="visible"/>
                                      </p:to>
                                    </p:set>
                                    <p:animEffect transition="in" filter="wipe(left)">
                                      <p:cBhvr>
                                        <p:cTn id="7" dur="500"/>
                                        <p:tgtEl>
                                          <p:spTgt spid="2202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0174"/>
                                        </p:tgtEl>
                                        <p:attrNameLst>
                                          <p:attrName>style.visibility</p:attrName>
                                        </p:attrNameLst>
                                      </p:cBhvr>
                                      <p:to>
                                        <p:strVal val="visible"/>
                                      </p:to>
                                    </p:set>
                                    <p:animEffect transition="in" filter="wipe(left)">
                                      <p:cBhvr>
                                        <p:cTn id="12" dur="500"/>
                                        <p:tgtEl>
                                          <p:spTgt spid="2201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0175"/>
                                        </p:tgtEl>
                                        <p:attrNameLst>
                                          <p:attrName>style.visibility</p:attrName>
                                        </p:attrNameLst>
                                      </p:cBhvr>
                                      <p:to>
                                        <p:strVal val="visible"/>
                                      </p:to>
                                    </p:set>
                                    <p:animEffect transition="in" filter="wipe(left)">
                                      <p:cBhvr>
                                        <p:cTn id="17" dur="500"/>
                                        <p:tgtEl>
                                          <p:spTgt spid="2201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20181"/>
                                        </p:tgtEl>
                                        <p:attrNameLst>
                                          <p:attrName>style.visibility</p:attrName>
                                        </p:attrNameLst>
                                      </p:cBhvr>
                                      <p:to>
                                        <p:strVal val="visible"/>
                                      </p:to>
                                    </p:set>
                                    <p:animEffect transition="in" filter="wipe(left)">
                                      <p:cBhvr>
                                        <p:cTn id="22" dur="500"/>
                                        <p:tgtEl>
                                          <p:spTgt spid="2201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20211"/>
                                        </p:tgtEl>
                                        <p:attrNameLst>
                                          <p:attrName>style.visibility</p:attrName>
                                        </p:attrNameLst>
                                      </p:cBhvr>
                                      <p:to>
                                        <p:strVal val="visible"/>
                                      </p:to>
                                    </p:set>
                                    <p:animEffect transition="in" filter="wipe(left)">
                                      <p:cBhvr>
                                        <p:cTn id="27" dur="500"/>
                                        <p:tgtEl>
                                          <p:spTgt spid="2202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20213"/>
                                        </p:tgtEl>
                                        <p:attrNameLst>
                                          <p:attrName>style.visibility</p:attrName>
                                        </p:attrNameLst>
                                      </p:cBhvr>
                                      <p:to>
                                        <p:strVal val="visible"/>
                                      </p:to>
                                    </p:set>
                                    <p:animEffect transition="in" filter="wipe(left)">
                                      <p:cBhvr>
                                        <p:cTn id="32" dur="500"/>
                                        <p:tgtEl>
                                          <p:spTgt spid="2202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20212"/>
                                        </p:tgtEl>
                                        <p:attrNameLst>
                                          <p:attrName>style.visibility</p:attrName>
                                        </p:attrNameLst>
                                      </p:cBhvr>
                                      <p:to>
                                        <p:strVal val="visible"/>
                                      </p:to>
                                    </p:set>
                                    <p:animEffect transition="in" filter="wipe(left)">
                                      <p:cBhvr>
                                        <p:cTn id="37" dur="500"/>
                                        <p:tgtEl>
                                          <p:spTgt spid="2202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20205"/>
                                        </p:tgtEl>
                                        <p:attrNameLst>
                                          <p:attrName>style.visibility</p:attrName>
                                        </p:attrNameLst>
                                      </p:cBhvr>
                                      <p:to>
                                        <p:strVal val="visible"/>
                                      </p:to>
                                    </p:set>
                                    <p:animEffect transition="in" filter="wipe(left)">
                                      <p:cBhvr>
                                        <p:cTn id="42" dur="500"/>
                                        <p:tgtEl>
                                          <p:spTgt spid="22020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20236"/>
                                        </p:tgtEl>
                                        <p:attrNameLst>
                                          <p:attrName>style.visibility</p:attrName>
                                        </p:attrNameLst>
                                      </p:cBhvr>
                                      <p:to>
                                        <p:strVal val="visible"/>
                                      </p:to>
                                    </p:set>
                                    <p:animEffect transition="in" filter="wipe(up)">
                                      <p:cBhvr>
                                        <p:cTn id="47" dur="500"/>
                                        <p:tgtEl>
                                          <p:spTgt spid="22023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220259"/>
                                        </p:tgtEl>
                                        <p:attrNameLst>
                                          <p:attrName>style.visibility</p:attrName>
                                        </p:attrNameLst>
                                      </p:cBhvr>
                                      <p:to>
                                        <p:strVal val="visible"/>
                                      </p:to>
                                    </p:set>
                                    <p:animEffect transition="in" filter="checkerboard(across)">
                                      <p:cBhvr>
                                        <p:cTn id="52" dur="500"/>
                                        <p:tgtEl>
                                          <p:spTgt spid="22025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20261"/>
                                        </p:tgtEl>
                                        <p:attrNameLst>
                                          <p:attrName>style.visibility</p:attrName>
                                        </p:attrNameLst>
                                      </p:cBhvr>
                                      <p:to>
                                        <p:strVal val="visible"/>
                                      </p:to>
                                    </p:set>
                                    <p:anim calcmode="lin" valueType="num">
                                      <p:cBhvr additive="base">
                                        <p:cTn id="57" dur="500" fill="hold"/>
                                        <p:tgtEl>
                                          <p:spTgt spid="220261"/>
                                        </p:tgtEl>
                                        <p:attrNameLst>
                                          <p:attrName>ppt_x</p:attrName>
                                        </p:attrNameLst>
                                      </p:cBhvr>
                                      <p:tavLst>
                                        <p:tav tm="0">
                                          <p:val>
                                            <p:strVal val="#ppt_x"/>
                                          </p:val>
                                        </p:tav>
                                        <p:tav tm="100000">
                                          <p:val>
                                            <p:strVal val="#ppt_x"/>
                                          </p:val>
                                        </p:tav>
                                      </p:tavLst>
                                    </p:anim>
                                    <p:anim calcmode="lin" valueType="num">
                                      <p:cBhvr additive="base">
                                        <p:cTn id="58" dur="500" fill="hold"/>
                                        <p:tgtEl>
                                          <p:spTgt spid="2202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261"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0"/>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変数名と予約語の解析</a:t>
            </a:r>
          </a:p>
        </p:txBody>
      </p:sp>
      <p:sp>
        <p:nvSpPr>
          <p:cNvPr id="60419" name="Oval 21"/>
          <p:cNvSpPr>
            <a:spLocks noChangeArrowheads="1"/>
          </p:cNvSpPr>
          <p:nvPr/>
        </p:nvSpPr>
        <p:spPr bwMode="auto">
          <a:xfrm>
            <a:off x="990600" y="1981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21219" name="Group 35"/>
          <p:cNvGrpSpPr>
            <a:grpSpLocks/>
          </p:cNvGrpSpPr>
          <p:nvPr/>
        </p:nvGrpSpPr>
        <p:grpSpPr bwMode="auto">
          <a:xfrm>
            <a:off x="1676400" y="1676400"/>
            <a:ext cx="1752600" cy="990600"/>
            <a:chOff x="1056" y="1056"/>
            <a:chExt cx="1104" cy="624"/>
          </a:xfrm>
        </p:grpSpPr>
        <p:sp>
          <p:nvSpPr>
            <p:cNvPr id="60432" name="Line 23"/>
            <p:cNvSpPr>
              <a:spLocks noChangeShapeType="1"/>
            </p:cNvSpPr>
            <p:nvPr/>
          </p:nvSpPr>
          <p:spPr bwMode="auto">
            <a:xfrm flipV="1">
              <a:off x="1056" y="1440"/>
              <a:ext cx="6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0433" name="Text Box 24"/>
            <p:cNvSpPr txBox="1">
              <a:spLocks noChangeArrowheads="1"/>
            </p:cNvSpPr>
            <p:nvPr/>
          </p:nvSpPr>
          <p:spPr bwMode="auto">
            <a:xfrm>
              <a:off x="1152" y="1056"/>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英字</a:t>
              </a:r>
            </a:p>
          </p:txBody>
        </p:sp>
        <p:grpSp>
          <p:nvGrpSpPr>
            <p:cNvPr id="60434" name="Group 25"/>
            <p:cNvGrpSpPr>
              <a:grpSpLocks/>
            </p:cNvGrpSpPr>
            <p:nvPr/>
          </p:nvGrpSpPr>
          <p:grpSpPr bwMode="auto">
            <a:xfrm>
              <a:off x="1728" y="1248"/>
              <a:ext cx="432" cy="432"/>
              <a:chOff x="1392" y="1296"/>
              <a:chExt cx="432" cy="432"/>
            </a:xfrm>
          </p:grpSpPr>
          <p:sp>
            <p:nvSpPr>
              <p:cNvPr id="60435" name="Oval 26"/>
              <p:cNvSpPr>
                <a:spLocks noChangeArrowheads="1"/>
              </p:cNvSpPr>
              <p:nvPr/>
            </p:nvSpPr>
            <p:spPr bwMode="auto">
              <a:xfrm>
                <a:off x="1392" y="12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名前</a:t>
                </a:r>
              </a:p>
            </p:txBody>
          </p:sp>
          <p:sp>
            <p:nvSpPr>
              <p:cNvPr id="60436" name="Oval 27"/>
              <p:cNvSpPr>
                <a:spLocks noChangeArrowheads="1"/>
              </p:cNvSpPr>
              <p:nvPr/>
            </p:nvSpPr>
            <p:spPr bwMode="auto">
              <a:xfrm>
                <a:off x="1440" y="13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pSp>
      <p:grpSp>
        <p:nvGrpSpPr>
          <p:cNvPr id="221218" name="Group 34"/>
          <p:cNvGrpSpPr>
            <a:grpSpLocks/>
          </p:cNvGrpSpPr>
          <p:nvPr/>
        </p:nvGrpSpPr>
        <p:grpSpPr bwMode="auto">
          <a:xfrm>
            <a:off x="3429000" y="2057400"/>
            <a:ext cx="1552575" cy="457200"/>
            <a:chOff x="2496" y="1392"/>
            <a:chExt cx="978" cy="288"/>
          </a:xfrm>
        </p:grpSpPr>
        <p:sp>
          <p:nvSpPr>
            <p:cNvPr id="60427" name="Arc 29"/>
            <p:cNvSpPr>
              <a:spLocks/>
            </p:cNvSpPr>
            <p:nvPr/>
          </p:nvSpPr>
          <p:spPr bwMode="auto">
            <a:xfrm>
              <a:off x="2640" y="13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0428" name="Arc 30"/>
            <p:cNvSpPr>
              <a:spLocks/>
            </p:cNvSpPr>
            <p:nvPr/>
          </p:nvSpPr>
          <p:spPr bwMode="auto">
            <a:xfrm rot="5400000">
              <a:off x="2640" y="15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0429" name="Arc 31"/>
            <p:cNvSpPr>
              <a:spLocks/>
            </p:cNvSpPr>
            <p:nvPr/>
          </p:nvSpPr>
          <p:spPr bwMode="auto">
            <a:xfrm rot="10800000">
              <a:off x="2496" y="1536"/>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0430" name="Arc 32"/>
            <p:cNvSpPr>
              <a:spLocks/>
            </p:cNvSpPr>
            <p:nvPr/>
          </p:nvSpPr>
          <p:spPr bwMode="auto">
            <a:xfrm rot="-5400000">
              <a:off x="2496" y="139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0431" name="Text Box 33"/>
            <p:cNvSpPr txBox="1">
              <a:spLocks noChangeArrowheads="1"/>
            </p:cNvSpPr>
            <p:nvPr/>
          </p:nvSpPr>
          <p:spPr bwMode="auto">
            <a:xfrm>
              <a:off x="2784" y="1392"/>
              <a:ext cx="6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英数字</a:t>
              </a:r>
            </a:p>
          </p:txBody>
        </p:sp>
      </p:grpSp>
      <p:sp>
        <p:nvSpPr>
          <p:cNvPr id="221220" name="Text Box 36"/>
          <p:cNvSpPr txBox="1">
            <a:spLocks noChangeArrowheads="1"/>
          </p:cNvSpPr>
          <p:nvPr/>
        </p:nvSpPr>
        <p:spPr bwMode="auto">
          <a:xfrm>
            <a:off x="1066800" y="3048000"/>
            <a:ext cx="720566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 ひとまず全て名前候補として単語に切る</a:t>
            </a:r>
          </a:p>
          <a:p>
            <a:pPr eaLnBrk="1" hangingPunct="1">
              <a:spcBef>
                <a:spcPct val="0"/>
              </a:spcBef>
              <a:buClrTx/>
              <a:buSzTx/>
              <a:buFontTx/>
              <a:buNone/>
            </a:pPr>
            <a:r>
              <a:rPr lang="ja-JP" altLang="en-US" sz="2800"/>
              <a:t>2. 予約語と一致する単語は予約語とする</a:t>
            </a:r>
          </a:p>
          <a:p>
            <a:pPr eaLnBrk="1" hangingPunct="1">
              <a:spcBef>
                <a:spcPct val="0"/>
              </a:spcBef>
              <a:buClrTx/>
              <a:buSzTx/>
              <a:buFontTx/>
              <a:buNone/>
            </a:pPr>
            <a:r>
              <a:rPr lang="ja-JP" altLang="en-US" sz="2800"/>
              <a:t>3. 予約語と一致しなかった単語は変数名とする</a:t>
            </a:r>
          </a:p>
        </p:txBody>
      </p:sp>
      <p:sp>
        <p:nvSpPr>
          <p:cNvPr id="221222" name="Text Box 38"/>
          <p:cNvSpPr txBox="1">
            <a:spLocks noChangeArrowheads="1"/>
          </p:cNvSpPr>
          <p:nvPr/>
        </p:nvSpPr>
        <p:spPr bwMode="auto">
          <a:xfrm>
            <a:off x="1676400" y="4800600"/>
            <a:ext cx="6059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    if    </a:t>
            </a:r>
            <a:r>
              <a:rPr lang="en-US" altLang="ja-JP" dirty="0" err="1"/>
              <a:t>IF</a:t>
            </a:r>
            <a:r>
              <a:rPr lang="en-US" altLang="ja-JP" dirty="0"/>
              <a:t>     in    </a:t>
            </a:r>
            <a:r>
              <a:rPr lang="en-US" altLang="ja-JP" dirty="0" err="1"/>
              <a:t>inc</a:t>
            </a:r>
            <a:r>
              <a:rPr lang="en-US" altLang="ja-JP" dirty="0"/>
              <a:t>    </a:t>
            </a:r>
            <a:r>
              <a:rPr lang="en-US" altLang="ja-JP" dirty="0" err="1"/>
              <a:t>int</a:t>
            </a:r>
            <a:r>
              <a:rPr lang="en-US" altLang="ja-JP" dirty="0"/>
              <a:t>    inter      </a:t>
            </a:r>
          </a:p>
        </p:txBody>
      </p:sp>
      <p:grpSp>
        <p:nvGrpSpPr>
          <p:cNvPr id="221229" name="Group 45"/>
          <p:cNvGrpSpPr>
            <a:grpSpLocks/>
          </p:cNvGrpSpPr>
          <p:nvPr/>
        </p:nvGrpSpPr>
        <p:grpSpPr bwMode="auto">
          <a:xfrm>
            <a:off x="2133600" y="4800600"/>
            <a:ext cx="3886200" cy="533400"/>
            <a:chOff x="1344" y="3024"/>
            <a:chExt cx="2448" cy="336"/>
          </a:xfrm>
        </p:grpSpPr>
        <p:sp>
          <p:nvSpPr>
            <p:cNvPr id="60425" name="Oval 41"/>
            <p:cNvSpPr>
              <a:spLocks noChangeArrowheads="1"/>
            </p:cNvSpPr>
            <p:nvPr/>
          </p:nvSpPr>
          <p:spPr bwMode="auto">
            <a:xfrm>
              <a:off x="1344" y="3024"/>
              <a:ext cx="336" cy="336"/>
            </a:xfrm>
            <a:prstGeom prst="ellipse">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0426" name="Oval 43"/>
            <p:cNvSpPr>
              <a:spLocks noChangeArrowheads="1"/>
            </p:cNvSpPr>
            <p:nvPr/>
          </p:nvSpPr>
          <p:spPr bwMode="auto">
            <a:xfrm>
              <a:off x="3360" y="3024"/>
              <a:ext cx="432" cy="336"/>
            </a:xfrm>
            <a:prstGeom prst="ellipse">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1219"/>
                                        </p:tgtEl>
                                        <p:attrNameLst>
                                          <p:attrName>style.visibility</p:attrName>
                                        </p:attrNameLst>
                                      </p:cBhvr>
                                      <p:to>
                                        <p:strVal val="visible"/>
                                      </p:to>
                                    </p:set>
                                    <p:animEffect transition="in" filter="wipe(left)">
                                      <p:cBhvr>
                                        <p:cTn id="7" dur="500"/>
                                        <p:tgtEl>
                                          <p:spTgt spid="221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21218"/>
                                        </p:tgtEl>
                                        <p:attrNameLst>
                                          <p:attrName>style.visibility</p:attrName>
                                        </p:attrNameLst>
                                      </p:cBhvr>
                                      <p:to>
                                        <p:strVal val="visible"/>
                                      </p:to>
                                    </p:set>
                                    <p:animEffect transition="in" filter="checkerboard(across)">
                                      <p:cBhvr>
                                        <p:cTn id="12" dur="500"/>
                                        <p:tgtEl>
                                          <p:spTgt spid="221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1220"/>
                                        </p:tgtEl>
                                        <p:attrNameLst>
                                          <p:attrName>style.visibility</p:attrName>
                                        </p:attrNameLst>
                                      </p:cBhvr>
                                      <p:to>
                                        <p:strVal val="visible"/>
                                      </p:to>
                                    </p:set>
                                    <p:animEffect transition="in" filter="checkerboard(across)">
                                      <p:cBhvr>
                                        <p:cTn id="17" dur="500"/>
                                        <p:tgtEl>
                                          <p:spTgt spid="2212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1222"/>
                                        </p:tgtEl>
                                        <p:attrNameLst>
                                          <p:attrName>style.visibility</p:attrName>
                                        </p:attrNameLst>
                                      </p:cBhvr>
                                      <p:to>
                                        <p:strVal val="visible"/>
                                      </p:to>
                                    </p:set>
                                    <p:animEffect transition="in" filter="checkerboard(across)">
                                      <p:cBhvr>
                                        <p:cTn id="22" dur="500"/>
                                        <p:tgtEl>
                                          <p:spTgt spid="2212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21229"/>
                                        </p:tgtEl>
                                        <p:attrNameLst>
                                          <p:attrName>style.visibility</p:attrName>
                                        </p:attrNameLst>
                                      </p:cBhvr>
                                      <p:to>
                                        <p:strVal val="visible"/>
                                      </p:to>
                                    </p:set>
                                    <p:animEffect transition="in" filter="checkerboard(across)">
                                      <p:cBhvr>
                                        <p:cTn id="27" dur="500"/>
                                        <p:tgtEl>
                                          <p:spTgt spid="22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20" grpId="0" autoUpdateAnimBg="0"/>
      <p:bldP spid="221222"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304800"/>
            <a:ext cx="84582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変数名,予約語解析部のプログラム</a:t>
            </a:r>
          </a:p>
        </p:txBody>
      </p:sp>
      <p:sp>
        <p:nvSpPr>
          <p:cNvPr id="61443" name="Rectangle 3"/>
          <p:cNvSpPr>
            <a:spLocks noChangeArrowheads="1"/>
          </p:cNvSpPr>
          <p:nvPr/>
        </p:nvSpPr>
        <p:spPr bwMode="auto">
          <a:xfrm>
            <a:off x="152400" y="990600"/>
            <a:ext cx="8839200" cy="563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String name = “”;</a:t>
            </a:r>
          </a:p>
          <a:p>
            <a:pPr eaLnBrk="1" hangingPunct="1">
              <a:spcBef>
                <a:spcPct val="0"/>
              </a:spcBef>
              <a:buClrTx/>
              <a:buSzTx/>
              <a:buFontTx/>
              <a:buNone/>
            </a:pPr>
            <a:r>
              <a:rPr lang="en-US" altLang="ja-JP" sz="2800" dirty="0"/>
              <a:t>if (currentChar </a:t>
            </a:r>
            <a:r>
              <a:rPr lang="ja-JP" altLang="en-US" sz="2800" dirty="0"/>
              <a:t>∈ {</a:t>
            </a:r>
            <a:r>
              <a:rPr lang="en-US" altLang="ja-JP" sz="2800" dirty="0"/>
              <a:t>a…z, A…Z, _}) {</a:t>
            </a:r>
          </a:p>
          <a:p>
            <a:pPr eaLnBrk="1" hangingPunct="1">
              <a:spcBef>
                <a:spcPct val="0"/>
              </a:spcBef>
              <a:buClrTx/>
              <a:buSzTx/>
              <a:buFontTx/>
              <a:buNone/>
            </a:pPr>
            <a:r>
              <a:rPr lang="en-US" altLang="ja-JP" sz="2800" dirty="0"/>
              <a:t>    String name += </a:t>
            </a:r>
            <a:r>
              <a:rPr lang="en-US" altLang="ja-JP" sz="2400" dirty="0">
                <a:solidFill>
                  <a:srgbClr val="FFFF66"/>
                </a:solidFill>
              </a:rPr>
              <a:t>/* </a:t>
            </a:r>
            <a:r>
              <a:rPr lang="en-US" altLang="ja-JP" sz="2400" dirty="0" err="1">
                <a:solidFill>
                  <a:srgbClr val="FFFF66"/>
                </a:solidFill>
              </a:rPr>
              <a:t>currentChar</a:t>
            </a:r>
            <a:r>
              <a:rPr lang="ja-JP" altLang="en-US" sz="2400" dirty="0" err="1">
                <a:solidFill>
                  <a:srgbClr val="FFFF66"/>
                </a:solidFill>
              </a:rPr>
              <a:t>を結</a:t>
            </a:r>
            <a:r>
              <a:rPr lang="ja-JP" altLang="en-US" sz="2400" dirty="0">
                <a:solidFill>
                  <a:srgbClr val="FFFF66"/>
                </a:solidFill>
              </a:rPr>
              <a:t>合する </a:t>
            </a:r>
            <a:r>
              <a:rPr lang="en-US" altLang="ja-JP" sz="2400" dirty="0">
                <a:solidFill>
                  <a:srgbClr val="FFFF66"/>
                </a:solidFill>
              </a:rPr>
              <a:t>*/</a:t>
            </a:r>
          </a:p>
          <a:p>
            <a:pPr eaLnBrk="1" hangingPunct="1">
              <a:spcBef>
                <a:spcPct val="0"/>
              </a:spcBef>
              <a:buClrTx/>
              <a:buSzTx/>
              <a:buFontTx/>
              <a:buNone/>
            </a:pPr>
            <a:r>
              <a:rPr lang="en-US" altLang="ja-JP" sz="2800" dirty="0"/>
              <a:t>    while (</a:t>
            </a:r>
            <a:r>
              <a:rPr lang="en-US" altLang="ja-JP" sz="2800" dirty="0" err="1"/>
              <a:t>lookAhead</a:t>
            </a:r>
            <a:r>
              <a:rPr lang="en-US" altLang="ja-JP" sz="2800" dirty="0"/>
              <a:t>() </a:t>
            </a:r>
            <a:r>
              <a:rPr lang="ja-JP" altLang="en-US" sz="2800" dirty="0"/>
              <a:t>∈ {</a:t>
            </a:r>
            <a:r>
              <a:rPr lang="en-US" altLang="ja-JP" sz="2800" dirty="0"/>
              <a:t>a…z, A…Z, _, 0…9}) {</a:t>
            </a:r>
          </a:p>
          <a:p>
            <a:pPr eaLnBrk="1" hangingPunct="1">
              <a:spcBef>
                <a:spcPct val="0"/>
              </a:spcBef>
              <a:buClrTx/>
              <a:buSzTx/>
              <a:buFontTx/>
              <a:buNone/>
            </a:pPr>
            <a:r>
              <a:rPr lang="en-US" altLang="ja-JP" sz="2800" dirty="0"/>
              <a:t>        currentChar = </a:t>
            </a:r>
            <a:r>
              <a:rPr lang="en-US" altLang="ja-JP" sz="2400" dirty="0">
                <a:solidFill>
                  <a:srgbClr val="FFFF66"/>
                </a:solidFill>
              </a:rPr>
              <a:t>/* </a:t>
            </a:r>
            <a:r>
              <a:rPr lang="ja-JP" altLang="en-US" sz="2400" dirty="0">
                <a:solidFill>
                  <a:srgbClr val="FFFF66"/>
                </a:solidFill>
              </a:rPr>
              <a:t>次の文字を読み込む</a:t>
            </a:r>
            <a:r>
              <a:rPr lang="en-US" altLang="ja-JP" sz="2400" dirty="0">
                <a:solidFill>
                  <a:srgbClr val="FFFF66"/>
                </a:solidFill>
              </a:rPr>
              <a:t> */</a:t>
            </a:r>
          </a:p>
          <a:p>
            <a:pPr eaLnBrk="1" hangingPunct="1">
              <a:spcBef>
                <a:spcPct val="0"/>
              </a:spcBef>
              <a:buClrTx/>
              <a:buSzTx/>
              <a:buFontTx/>
              <a:buNone/>
            </a:pPr>
            <a:r>
              <a:rPr lang="en-US" altLang="ja-JP" sz="2800" dirty="0"/>
              <a:t>        name += </a:t>
            </a:r>
            <a:r>
              <a:rPr lang="en-US" altLang="ja-JP" sz="2400" dirty="0">
                <a:solidFill>
                  <a:srgbClr val="FFFF66"/>
                </a:solidFill>
              </a:rPr>
              <a:t>/* currentChar</a:t>
            </a:r>
            <a:r>
              <a:rPr lang="ja-JP" altLang="en-US" sz="2400" dirty="0" err="1">
                <a:solidFill>
                  <a:srgbClr val="FFFF66"/>
                </a:solidFill>
              </a:rPr>
              <a:t>を結</a:t>
            </a:r>
            <a:r>
              <a:rPr lang="ja-JP" altLang="en-US" sz="2400" dirty="0">
                <a:solidFill>
                  <a:srgbClr val="FFFF66"/>
                </a:solidFill>
              </a:rPr>
              <a:t>合する </a:t>
            </a:r>
            <a:r>
              <a:rPr lang="en-US" altLang="ja-JP" sz="2400" dirty="0">
                <a:solidFill>
                  <a:srgbClr val="FFFF66"/>
                </a:solidFill>
              </a:rPr>
              <a:t>*/</a:t>
            </a:r>
            <a:endParaRPr lang="en-US" altLang="ja-JP" sz="2400" dirty="0"/>
          </a:p>
          <a:p>
            <a:pPr eaLnBrk="1" hangingPunct="1">
              <a:spcBef>
                <a:spcPct val="0"/>
              </a:spcBef>
              <a:buClrTx/>
              <a:buSzTx/>
              <a:buFontTx/>
              <a:buNone/>
            </a:pPr>
            <a:r>
              <a:rPr lang="en-US" altLang="ja-JP" sz="2800" dirty="0"/>
              <a:t>    } </a:t>
            </a:r>
            <a:r>
              <a:rPr lang="en-US" altLang="ja-JP" sz="2000" dirty="0">
                <a:solidFill>
                  <a:srgbClr val="FFFF66"/>
                </a:solidFill>
              </a:rPr>
              <a:t>/* </a:t>
            </a:r>
            <a:r>
              <a:rPr lang="ja-JP" altLang="en-US" sz="2000" dirty="0">
                <a:solidFill>
                  <a:srgbClr val="FFFF66"/>
                </a:solidFill>
              </a:rPr>
              <a:t>名前候補として最後まで </a:t>
            </a:r>
            <a:r>
              <a:rPr lang="en-US" altLang="ja-JP" sz="2400" dirty="0">
                <a:solidFill>
                  <a:srgbClr val="FFFF66"/>
                </a:solidFill>
              </a:rPr>
              <a:t>name</a:t>
            </a:r>
            <a:r>
              <a:rPr lang="en-US" altLang="ja-JP" sz="2000" dirty="0">
                <a:solidFill>
                  <a:srgbClr val="FFFF66"/>
                </a:solidFill>
              </a:rPr>
              <a:t> </a:t>
            </a:r>
            <a:r>
              <a:rPr lang="ja-JP" altLang="en-US" sz="2000" dirty="0">
                <a:solidFill>
                  <a:srgbClr val="FFFF66"/>
                </a:solidFill>
              </a:rPr>
              <a:t>に取り込む */</a:t>
            </a:r>
            <a:endParaRPr lang="ja-JP" altLang="en-US" sz="2800" dirty="0"/>
          </a:p>
          <a:p>
            <a:pPr eaLnBrk="1" hangingPunct="1">
              <a:spcBef>
                <a:spcPct val="0"/>
              </a:spcBef>
              <a:buClrTx/>
              <a:buSzTx/>
              <a:buFontTx/>
              <a:buNone/>
            </a:pPr>
            <a:r>
              <a:rPr lang="en-US" altLang="ja-JP" sz="2800" dirty="0"/>
              <a:t>    if (name </a:t>
            </a:r>
            <a:r>
              <a:rPr lang="ja-JP" altLang="en-US" sz="2800" dirty="0"/>
              <a:t>が </a:t>
            </a:r>
            <a:r>
              <a:rPr lang="en-US" altLang="ja-JP" sz="2800" dirty="0"/>
              <a:t>“main” </a:t>
            </a:r>
            <a:r>
              <a:rPr lang="ja-JP" altLang="en-US" sz="2800" dirty="0"/>
              <a:t>と一致)</a:t>
            </a:r>
          </a:p>
          <a:p>
            <a:pPr eaLnBrk="1" hangingPunct="1">
              <a:spcBef>
                <a:spcPct val="0"/>
              </a:spcBef>
              <a:buClrTx/>
              <a:buSzTx/>
              <a:buFontTx/>
              <a:buNone/>
            </a:pPr>
            <a:r>
              <a:rPr lang="en-US" altLang="ja-JP" sz="2800" dirty="0"/>
              <a:t>        token = new Token (MAIN);        </a:t>
            </a:r>
            <a:r>
              <a:rPr lang="en-US" altLang="ja-JP" sz="2000" dirty="0">
                <a:solidFill>
                  <a:srgbClr val="FFFF66"/>
                </a:solidFill>
              </a:rPr>
              <a:t>/* </a:t>
            </a:r>
            <a:r>
              <a:rPr lang="ja-JP" altLang="en-US" sz="2000" dirty="0">
                <a:solidFill>
                  <a:srgbClr val="FFFF66"/>
                </a:solidFill>
              </a:rPr>
              <a:t>予約語 </a:t>
            </a:r>
            <a:r>
              <a:rPr lang="en-US" altLang="ja-JP" sz="2000" dirty="0">
                <a:solidFill>
                  <a:srgbClr val="FFFF66"/>
                </a:solidFill>
              </a:rPr>
              <a:t>main </a:t>
            </a:r>
            <a:r>
              <a:rPr lang="ja-JP" altLang="en-US" sz="2000" dirty="0">
                <a:solidFill>
                  <a:srgbClr val="FFFF66"/>
                </a:solidFill>
              </a:rPr>
              <a:t>と判定*/</a:t>
            </a:r>
          </a:p>
          <a:p>
            <a:pPr eaLnBrk="1" hangingPunct="1">
              <a:spcBef>
                <a:spcPct val="0"/>
              </a:spcBef>
              <a:buClrTx/>
              <a:buSzTx/>
              <a:buFontTx/>
              <a:buNone/>
            </a:pPr>
            <a:r>
              <a:rPr lang="ja-JP" altLang="en-US" sz="2800" dirty="0"/>
              <a:t>    </a:t>
            </a:r>
            <a:r>
              <a:rPr lang="en-US" altLang="ja-JP" sz="2800" dirty="0"/>
              <a:t>else if (name </a:t>
            </a:r>
            <a:r>
              <a:rPr lang="ja-JP" altLang="en-US" sz="2800" dirty="0"/>
              <a:t>が </a:t>
            </a:r>
            <a:r>
              <a:rPr lang="en-US" altLang="ja-JP" sz="2800" dirty="0"/>
              <a:t>“if” </a:t>
            </a:r>
            <a:r>
              <a:rPr lang="ja-JP" altLang="en-US" sz="2800" dirty="0"/>
              <a:t>と一致)</a:t>
            </a:r>
          </a:p>
          <a:p>
            <a:pPr eaLnBrk="1" hangingPunct="1">
              <a:spcBef>
                <a:spcPct val="0"/>
              </a:spcBef>
              <a:buClrTx/>
              <a:buSzTx/>
              <a:buFontTx/>
              <a:buNone/>
            </a:pPr>
            <a:r>
              <a:rPr lang="en-US" altLang="ja-JP" sz="2800" dirty="0"/>
              <a:t>        token = new Token (IF);                    </a:t>
            </a:r>
            <a:r>
              <a:rPr lang="en-US" altLang="ja-JP" sz="2000" dirty="0">
                <a:solidFill>
                  <a:srgbClr val="FFFF66"/>
                </a:solidFill>
              </a:rPr>
              <a:t>/* </a:t>
            </a:r>
            <a:r>
              <a:rPr lang="ja-JP" altLang="en-US" sz="2000" dirty="0">
                <a:solidFill>
                  <a:srgbClr val="FFFF66"/>
                </a:solidFill>
              </a:rPr>
              <a:t>予約語 </a:t>
            </a:r>
            <a:r>
              <a:rPr lang="en-US" altLang="ja-JP" sz="2000" dirty="0">
                <a:solidFill>
                  <a:srgbClr val="FFFF66"/>
                </a:solidFill>
              </a:rPr>
              <a:t>if </a:t>
            </a:r>
            <a:r>
              <a:rPr lang="ja-JP" altLang="en-US" sz="2000" dirty="0">
                <a:solidFill>
                  <a:srgbClr val="FFFF66"/>
                </a:solidFill>
              </a:rPr>
              <a:t>と判定*/</a:t>
            </a:r>
            <a:endParaRPr lang="en-US" altLang="ja-JP" sz="2800" dirty="0"/>
          </a:p>
          <a:p>
            <a:pPr eaLnBrk="1" hangingPunct="1">
              <a:spcBef>
                <a:spcPct val="0"/>
              </a:spcBef>
              <a:buClrTx/>
              <a:buSzTx/>
              <a:buFontTx/>
              <a:buNone/>
            </a:pPr>
            <a:r>
              <a:rPr lang="en-US" altLang="ja-JP" sz="2800" dirty="0"/>
              <a:t>    else token = </a:t>
            </a:r>
            <a:r>
              <a:rPr lang="en-US" altLang="ja-JP" sz="2400" dirty="0">
                <a:solidFill>
                  <a:srgbClr val="FFFF66"/>
                </a:solidFill>
              </a:rPr>
              <a:t>/* </a:t>
            </a:r>
            <a:r>
              <a:rPr lang="ja-JP" altLang="en-US" sz="2400" dirty="0">
                <a:solidFill>
                  <a:srgbClr val="FFFF66"/>
                </a:solidFill>
              </a:rPr>
              <a:t>変数名のトークン生成　*/</a:t>
            </a:r>
            <a:endParaRPr lang="en-US" altLang="ja-JP" sz="2400" dirty="0"/>
          </a:p>
          <a:p>
            <a:pPr eaLnBrk="1" hangingPunct="1">
              <a:spcBef>
                <a:spcPct val="0"/>
              </a:spcBef>
              <a:buClrTx/>
              <a:buSzTx/>
              <a:buFontTx/>
              <a:buNone/>
            </a:pPr>
            <a:r>
              <a:rPr lang="en-US" altLang="ja-JP" sz="2800" dirty="0"/>
              <a:t>}</a:t>
            </a:r>
          </a:p>
        </p:txBody>
      </p:sp>
      <p:grpSp>
        <p:nvGrpSpPr>
          <p:cNvPr id="61444" name="Group 6"/>
          <p:cNvGrpSpPr>
            <a:grpSpLocks/>
          </p:cNvGrpSpPr>
          <p:nvPr/>
        </p:nvGrpSpPr>
        <p:grpSpPr bwMode="auto">
          <a:xfrm>
            <a:off x="7391400" y="1066800"/>
            <a:ext cx="1517650" cy="3124200"/>
            <a:chOff x="4416" y="720"/>
            <a:chExt cx="956" cy="1968"/>
          </a:xfrm>
        </p:grpSpPr>
        <p:sp>
          <p:nvSpPr>
            <p:cNvPr id="61445" name="AutoShape 4"/>
            <p:cNvSpPr>
              <a:spLocks/>
            </p:cNvSpPr>
            <p:nvPr/>
          </p:nvSpPr>
          <p:spPr bwMode="auto">
            <a:xfrm>
              <a:off x="4416" y="720"/>
              <a:ext cx="144" cy="1968"/>
            </a:xfrm>
            <a:prstGeom prst="rightBrace">
              <a:avLst>
                <a:gd name="adj1" fmla="val 113889"/>
                <a:gd name="adj2" fmla="val 50000"/>
              </a:avLst>
            </a:prstGeom>
            <a:noFill/>
            <a:ln w="2857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1446" name="Text Box 5"/>
            <p:cNvSpPr txBox="1">
              <a:spLocks noChangeArrowheads="1"/>
            </p:cNvSpPr>
            <p:nvPr/>
          </p:nvSpPr>
          <p:spPr bwMode="auto">
            <a:xfrm>
              <a:off x="4608" y="1440"/>
              <a:ext cx="76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FFFF66"/>
                  </a:solidFill>
                </a:rPr>
                <a:t>ここまで</a:t>
              </a:r>
            </a:p>
            <a:p>
              <a:pPr eaLnBrk="1" hangingPunct="1">
                <a:spcBef>
                  <a:spcPct val="0"/>
                </a:spcBef>
                <a:buClrTx/>
                <a:buSzTx/>
                <a:buFontTx/>
                <a:buNone/>
              </a:pPr>
              <a:r>
                <a:rPr lang="ja-JP" altLang="en-US" sz="2400">
                  <a:solidFill>
                    <a:srgbClr val="FFFF66"/>
                  </a:solidFill>
                </a:rPr>
                <a:t>共通</a:t>
              </a:r>
            </a:p>
          </p:txBody>
        </p:sp>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字句解析時のエラー処理</a:t>
            </a:r>
          </a:p>
        </p:txBody>
      </p:sp>
      <p:sp>
        <p:nvSpPr>
          <p:cNvPr id="62467" name="Rectangle 3"/>
          <p:cNvSpPr>
            <a:spLocks noGrp="1" noChangeArrowheads="1"/>
          </p:cNvSpPr>
          <p:nvPr>
            <p:ph type="body" idx="1"/>
          </p:nvPr>
        </p:nvSpPr>
        <p:spPr>
          <a:xfrm>
            <a:off x="1066800" y="13716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a:effectLst/>
              </a:rPr>
              <a:t>トークンとして切り出せなかった</a:t>
            </a:r>
          </a:p>
          <a:p>
            <a:pPr>
              <a:lnSpc>
                <a:spcPct val="90000"/>
              </a:lnSpc>
              <a:buFont typeface="Wingdings" panose="05000000000000000000" pitchFamily="2" charset="2"/>
              <a:buNone/>
            </a:pPr>
            <a:r>
              <a:rPr lang="ja-JP" altLang="en-US" sz="2800">
                <a:effectLst/>
              </a:rPr>
              <a:t>    ⇒字句解析エラー</a:t>
            </a:r>
          </a:p>
        </p:txBody>
      </p:sp>
      <p:sp>
        <p:nvSpPr>
          <p:cNvPr id="62468" name="Rectangle 4"/>
          <p:cNvSpPr>
            <a:spLocks noChangeArrowheads="1"/>
          </p:cNvSpPr>
          <p:nvPr/>
        </p:nvSpPr>
        <p:spPr bwMode="auto">
          <a:xfrm>
            <a:off x="304800" y="2438400"/>
            <a:ext cx="8610600" cy="3124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a:t>
            </a:r>
            <a:r>
              <a:rPr lang="en-US" altLang="ja-JP" sz="2400" dirty="0"/>
              <a:t>“0” </a:t>
            </a:r>
            <a:r>
              <a:rPr lang="ja-JP" altLang="en-US" sz="2400" dirty="0"/>
              <a:t>を切り出した場合</a:t>
            </a:r>
            <a:r>
              <a:rPr lang="ja-JP" altLang="en-US" sz="2800" dirty="0"/>
              <a:t>) </a:t>
            </a:r>
            <a:r>
              <a:rPr lang="en-US" altLang="ja-JP" sz="2800" dirty="0"/>
              <a:t>token = new Token (INTEGER, 0);</a:t>
            </a:r>
          </a:p>
          <a:p>
            <a:pPr eaLnBrk="1" hangingPunct="1">
              <a:spcBef>
                <a:spcPct val="0"/>
              </a:spcBef>
              <a:buClrTx/>
              <a:buSzTx/>
              <a:buFontTx/>
              <a:buNone/>
            </a:pPr>
            <a:r>
              <a:rPr lang="en-US" altLang="ja-JP" sz="2800" dirty="0"/>
              <a:t>else if (</a:t>
            </a:r>
            <a:r>
              <a:rPr lang="en-US" altLang="ja-JP" sz="2400" dirty="0"/>
              <a:t>“++” </a:t>
            </a:r>
            <a:r>
              <a:rPr lang="ja-JP" altLang="en-US" sz="2400" dirty="0"/>
              <a:t>を切り出した場合</a:t>
            </a:r>
            <a:r>
              <a:rPr lang="ja-JP" altLang="en-US" sz="2800" dirty="0"/>
              <a:t>) </a:t>
            </a:r>
            <a:r>
              <a:rPr lang="en-US" altLang="ja-JP" sz="2800" dirty="0"/>
              <a:t>token = new Token (INC);</a:t>
            </a:r>
          </a:p>
          <a:p>
            <a:pPr eaLnBrk="1" hangingPunct="1">
              <a:spcBef>
                <a:spcPct val="0"/>
              </a:spcBef>
              <a:buClrTx/>
              <a:buSzTx/>
              <a:buFontTx/>
              <a:buNone/>
            </a:pPr>
            <a:r>
              <a:rPr lang="en-US" altLang="ja-JP" sz="2800" dirty="0"/>
              <a:t>else if (</a:t>
            </a:r>
            <a:r>
              <a:rPr lang="en-US" altLang="ja-JP" sz="2400" dirty="0"/>
              <a:t>“+” </a:t>
            </a:r>
            <a:r>
              <a:rPr lang="ja-JP" altLang="en-US" sz="2400" dirty="0"/>
              <a:t>を切り出した場合</a:t>
            </a:r>
            <a:r>
              <a:rPr lang="ja-JP" altLang="en-US" sz="2800" dirty="0"/>
              <a:t>) </a:t>
            </a:r>
            <a:r>
              <a:rPr lang="en-US" altLang="ja-JP" sz="2800" dirty="0"/>
              <a:t>token = new Token (ADD);</a:t>
            </a:r>
          </a:p>
          <a:p>
            <a:pPr eaLnBrk="1" hangingPunct="1">
              <a:spcBef>
                <a:spcPct val="0"/>
              </a:spcBef>
              <a:buClrTx/>
              <a:buSzTx/>
              <a:buFontTx/>
              <a:buNone/>
            </a:pPr>
            <a:r>
              <a:rPr lang="en-US" altLang="ja-JP" sz="2800" dirty="0"/>
              <a:t>else if (</a:t>
            </a:r>
            <a:r>
              <a:rPr lang="en-US" altLang="ja-JP" sz="2400" dirty="0"/>
              <a:t>“if” </a:t>
            </a:r>
            <a:r>
              <a:rPr lang="ja-JP" altLang="en-US" sz="2400" dirty="0"/>
              <a:t>を切り出した場合</a:t>
            </a:r>
            <a:r>
              <a:rPr lang="ja-JP" altLang="en-US" sz="2800" dirty="0"/>
              <a:t>) </a:t>
            </a:r>
            <a:r>
              <a:rPr lang="en-US" altLang="ja-JP" sz="2800" dirty="0"/>
              <a:t>token = new Token (IF);</a:t>
            </a:r>
          </a:p>
          <a:p>
            <a:pPr eaLnBrk="1" hangingPunct="1">
              <a:spcBef>
                <a:spcPct val="0"/>
              </a:spcBef>
              <a:buClrTx/>
              <a:buSzTx/>
              <a:buFontTx/>
              <a:buNone/>
            </a:pPr>
            <a:r>
              <a:rPr lang="en-US" altLang="ja-JP" sz="2800" dirty="0"/>
              <a:t>                      :      </a:t>
            </a:r>
            <a:r>
              <a:rPr lang="en-US" altLang="ja-JP" sz="2000" dirty="0">
                <a:solidFill>
                  <a:srgbClr val="FFFF66"/>
                </a:solidFill>
              </a:rPr>
              <a:t>/* </a:t>
            </a:r>
            <a:r>
              <a:rPr lang="ja-JP" altLang="en-US" sz="2000" dirty="0">
                <a:solidFill>
                  <a:srgbClr val="FFFF66"/>
                </a:solidFill>
              </a:rPr>
              <a:t>以下各トークンに対する処理を </a:t>
            </a:r>
            <a:r>
              <a:rPr lang="en-US" altLang="ja-JP" sz="2000" dirty="0">
                <a:solidFill>
                  <a:srgbClr val="FFFF66"/>
                </a:solidFill>
              </a:rPr>
              <a:t>else if </a:t>
            </a:r>
            <a:r>
              <a:rPr lang="ja-JP" altLang="en-US" sz="2000" dirty="0">
                <a:solidFill>
                  <a:srgbClr val="FFFF66"/>
                </a:solidFill>
              </a:rPr>
              <a:t>で並べる */</a:t>
            </a:r>
            <a:endParaRPr lang="en-US" altLang="ja-JP" sz="2800" dirty="0"/>
          </a:p>
          <a:p>
            <a:pPr eaLnBrk="1" hangingPunct="1">
              <a:spcBef>
                <a:spcPct val="0"/>
              </a:spcBef>
              <a:buClrTx/>
              <a:buSzTx/>
              <a:buFontTx/>
              <a:buNone/>
            </a:pPr>
            <a:r>
              <a:rPr lang="en-US" altLang="ja-JP" sz="2800" dirty="0"/>
              <a:t>else </a:t>
            </a:r>
            <a:r>
              <a:rPr lang="en-US" altLang="ja-JP" sz="2800" dirty="0" err="1"/>
              <a:t>syntaxError</a:t>
            </a:r>
            <a:r>
              <a:rPr lang="en-US" altLang="ja-JP" sz="2800" dirty="0"/>
              <a:t>(); </a:t>
            </a:r>
            <a:r>
              <a:rPr lang="en-US" altLang="ja-JP" sz="2000" dirty="0">
                <a:solidFill>
                  <a:srgbClr val="FFFF66"/>
                </a:solidFill>
              </a:rPr>
              <a:t>/* </a:t>
            </a:r>
            <a:r>
              <a:rPr lang="ja-JP" altLang="en-US" sz="2000" dirty="0">
                <a:solidFill>
                  <a:srgbClr val="FFFF66"/>
                </a:solidFill>
              </a:rPr>
              <a:t>どのトークンとも一致しなかった場合はエラー</a:t>
            </a:r>
            <a:r>
              <a:rPr lang="en-US" altLang="ja-JP" sz="2000" dirty="0">
                <a:solidFill>
                  <a:srgbClr val="FFFF66"/>
                </a:solidFill>
              </a:rPr>
              <a:t> */</a:t>
            </a:r>
          </a:p>
        </p:txBody>
      </p:sp>
      <p:sp>
        <p:nvSpPr>
          <p:cNvPr id="416774" name="Text Box 6"/>
          <p:cNvSpPr txBox="1">
            <a:spLocks noChangeArrowheads="1"/>
          </p:cNvSpPr>
          <p:nvPr/>
        </p:nvSpPr>
        <p:spPr bwMode="auto">
          <a:xfrm>
            <a:off x="1447800" y="5791200"/>
            <a:ext cx="731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エラー検出時はエラーメッセージを表示して停止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6774"/>
                                        </p:tgtEl>
                                        <p:attrNameLst>
                                          <p:attrName>style.visibility</p:attrName>
                                        </p:attrNameLst>
                                      </p:cBhvr>
                                      <p:to>
                                        <p:strVal val="visible"/>
                                      </p:to>
                                    </p:set>
                                    <p:animEffect transition="in" filter="checkerboard(across)">
                                      <p:cBhvr>
                                        <p:cTn id="7" dur="500"/>
                                        <p:tgtEl>
                                          <p:spTgt spid="416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4"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字句解析時のエラー処理</a:t>
            </a:r>
          </a:p>
        </p:txBody>
      </p:sp>
      <p:sp>
        <p:nvSpPr>
          <p:cNvPr id="63491" name="Rectangle 6"/>
          <p:cNvSpPr>
            <a:spLocks noGrp="1" noChangeArrowheads="1"/>
          </p:cNvSpPr>
          <p:nvPr>
            <p:ph type="body" idx="1"/>
          </p:nvPr>
        </p:nvSpPr>
        <p:spPr>
          <a:xfrm>
            <a:off x="1066800" y="16002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エラー検出時はエラーメッセージを表示して停止</a:t>
            </a:r>
          </a:p>
        </p:txBody>
      </p:sp>
      <p:sp>
        <p:nvSpPr>
          <p:cNvPr id="63492" name="Rectangle 4"/>
          <p:cNvSpPr>
            <a:spLocks noChangeArrowheads="1"/>
          </p:cNvSpPr>
          <p:nvPr/>
        </p:nvSpPr>
        <p:spPr bwMode="auto">
          <a:xfrm>
            <a:off x="533400" y="2209800"/>
            <a:ext cx="8229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private void syntaxError () {</a:t>
            </a:r>
          </a:p>
          <a:p>
            <a:pPr eaLnBrk="1" hangingPunct="1">
              <a:spcBef>
                <a:spcPct val="0"/>
              </a:spcBef>
              <a:buClrTx/>
              <a:buSzTx/>
              <a:buFontTx/>
              <a:buNone/>
            </a:pPr>
            <a:r>
              <a:rPr lang="en-US" altLang="ja-JP" sz="2800"/>
              <a:t>    String err_mes = analyzeAt() + “</a:t>
            </a:r>
            <a:r>
              <a:rPr lang="ja-JP" altLang="en-US" sz="2400"/>
              <a:t>でエラー検出</a:t>
            </a:r>
            <a:r>
              <a:rPr lang="en-US" altLang="ja-JP" sz="2800"/>
              <a:t>”;</a:t>
            </a:r>
          </a:p>
          <a:p>
            <a:pPr eaLnBrk="1" hangingPunct="1">
              <a:spcBef>
                <a:spcPct val="0"/>
              </a:spcBef>
              <a:buClrTx/>
              <a:buSzTx/>
              <a:buFontTx/>
              <a:buNone/>
            </a:pPr>
            <a:r>
              <a:rPr lang="en-US" altLang="ja-JP" sz="2800"/>
              <a:t>                         </a:t>
            </a:r>
            <a:r>
              <a:rPr lang="en-US" altLang="ja-JP" sz="2000">
                <a:solidFill>
                  <a:srgbClr val="FFFF66"/>
                </a:solidFill>
              </a:rPr>
              <a:t>/* </a:t>
            </a:r>
            <a:r>
              <a:rPr lang="en-US" altLang="ja-JP" sz="2400">
                <a:solidFill>
                  <a:srgbClr val="FFFF66"/>
                </a:solidFill>
              </a:rPr>
              <a:t>analyzeAt()</a:t>
            </a:r>
            <a:r>
              <a:rPr lang="en-US" altLang="ja-JP" sz="2000">
                <a:solidFill>
                  <a:srgbClr val="FFFF66"/>
                </a:solidFill>
              </a:rPr>
              <a:t> </a:t>
            </a:r>
            <a:r>
              <a:rPr lang="ja-JP" altLang="en-US" sz="2000">
                <a:solidFill>
                  <a:srgbClr val="FFFF66"/>
                </a:solidFill>
              </a:rPr>
              <a:t>を用いてエラーメッセージ作成 */</a:t>
            </a:r>
          </a:p>
          <a:p>
            <a:pPr eaLnBrk="1" hangingPunct="1">
              <a:spcBef>
                <a:spcPct val="0"/>
              </a:spcBef>
              <a:buClrTx/>
              <a:buSzTx/>
              <a:buFontTx/>
              <a:buNone/>
            </a:pPr>
            <a:r>
              <a:rPr lang="en-US" altLang="ja-JP" sz="2800"/>
              <a:t>    System.out.println</a:t>
            </a:r>
            <a:r>
              <a:rPr lang="ja-JP" altLang="en-US" sz="2800"/>
              <a:t> (</a:t>
            </a:r>
            <a:r>
              <a:rPr lang="en-US" altLang="ja-JP" sz="2800"/>
              <a:t>err_mes);  </a:t>
            </a:r>
            <a:r>
              <a:rPr lang="en-US" altLang="ja-JP" sz="2000">
                <a:solidFill>
                  <a:srgbClr val="FFFF66"/>
                </a:solidFill>
              </a:rPr>
              <a:t>/* </a:t>
            </a:r>
            <a:r>
              <a:rPr lang="ja-JP" altLang="en-US" sz="2000">
                <a:solidFill>
                  <a:srgbClr val="FFFF66"/>
                </a:solidFill>
              </a:rPr>
              <a:t>エラーメッセージ表示 */</a:t>
            </a:r>
          </a:p>
          <a:p>
            <a:pPr>
              <a:spcBef>
                <a:spcPct val="0"/>
              </a:spcBef>
              <a:buClrTx/>
              <a:buSzTx/>
              <a:buFontTx/>
              <a:buNone/>
            </a:pPr>
            <a:r>
              <a:rPr lang="en-US" altLang="ja-JP" sz="2800"/>
              <a:t>    closeFile</a:t>
            </a:r>
            <a:r>
              <a:rPr lang="ja-JP" altLang="en-US" sz="2800"/>
              <a:t> (</a:t>
            </a:r>
            <a:r>
              <a:rPr lang="en-US" altLang="ja-JP" sz="2800"/>
              <a:t>);                             </a:t>
            </a:r>
            <a:r>
              <a:rPr lang="en-US" altLang="ja-JP" sz="2000">
                <a:solidFill>
                  <a:srgbClr val="FFFF66"/>
                </a:solidFill>
              </a:rPr>
              <a:t>/* </a:t>
            </a:r>
            <a:r>
              <a:rPr lang="ja-JP" altLang="en-US" sz="2000">
                <a:solidFill>
                  <a:srgbClr val="FFFF66"/>
                </a:solidFill>
              </a:rPr>
              <a:t>入力ファイルを閉じる */</a:t>
            </a:r>
          </a:p>
          <a:p>
            <a:pPr>
              <a:spcBef>
                <a:spcPct val="0"/>
              </a:spcBef>
              <a:buClrTx/>
              <a:buSzTx/>
              <a:buFontTx/>
              <a:buNone/>
            </a:pPr>
            <a:r>
              <a:rPr lang="en-US" altLang="ja-JP" sz="2800"/>
              <a:t>    System.exit (0);                       </a:t>
            </a:r>
            <a:r>
              <a:rPr lang="en-US" altLang="ja-JP" sz="2000">
                <a:solidFill>
                  <a:srgbClr val="FFFF66"/>
                </a:solidFill>
              </a:rPr>
              <a:t>/* </a:t>
            </a:r>
            <a:r>
              <a:rPr lang="ja-JP" altLang="en-US" sz="2000">
                <a:solidFill>
                  <a:srgbClr val="FFFF66"/>
                </a:solidFill>
              </a:rPr>
              <a:t>プロクラム停止 */</a:t>
            </a:r>
          </a:p>
          <a:p>
            <a:pPr>
              <a:spcBef>
                <a:spcPct val="0"/>
              </a:spcBef>
              <a:buClrTx/>
              <a:buSzTx/>
              <a:buFontTx/>
              <a:buNone/>
            </a:pPr>
            <a:r>
              <a:rPr lang="en-US" altLang="ja-JP" sz="2800"/>
              <a:t>}</a:t>
            </a:r>
          </a:p>
        </p:txBody>
      </p:sp>
      <p:sp>
        <p:nvSpPr>
          <p:cNvPr id="63493" name="Text Box 7"/>
          <p:cNvSpPr txBox="1">
            <a:spLocks noChangeArrowheads="1"/>
          </p:cNvSpPr>
          <p:nvPr/>
        </p:nvSpPr>
        <p:spPr bwMode="auto">
          <a:xfrm>
            <a:off x="838200" y="6019800"/>
            <a:ext cx="804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エラー箇所がユーザに分かり易いエラーメッセージを作成する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2286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文字の読み込み</a:t>
            </a:r>
            <a:endParaRPr lang="ja-JP" altLang="en-US" sz="3600" dirty="0">
              <a:effectLst/>
            </a:endParaRPr>
          </a:p>
        </p:txBody>
      </p:sp>
      <p:sp>
        <p:nvSpPr>
          <p:cNvPr id="9219" name="Text Box 3"/>
          <p:cNvSpPr txBox="1">
            <a:spLocks noChangeArrowheads="1"/>
          </p:cNvSpPr>
          <p:nvPr/>
        </p:nvSpPr>
        <p:spPr bwMode="auto">
          <a:xfrm>
            <a:off x="228600" y="883534"/>
            <a:ext cx="300926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FileScanner.java</a:t>
            </a:r>
            <a:endParaRPr lang="en-US" altLang="ja-JP" sz="2800" dirty="0"/>
          </a:p>
        </p:txBody>
      </p:sp>
      <p:sp>
        <p:nvSpPr>
          <p:cNvPr id="9220" name="Rectangle 4"/>
          <p:cNvSpPr>
            <a:spLocks noChangeArrowheads="1"/>
          </p:cNvSpPr>
          <p:nvPr/>
        </p:nvSpPr>
        <p:spPr bwMode="auto">
          <a:xfrm>
            <a:off x="381000" y="1470491"/>
            <a:ext cx="8534400" cy="5235109"/>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import </a:t>
            </a:r>
            <a:r>
              <a:rPr lang="en-US" altLang="ja-JP" sz="2800" dirty="0" err="1"/>
              <a:t>java.nio.file</a:t>
            </a:r>
            <a:r>
              <a:rPr lang="en-US" altLang="ja-JP" sz="2800" dirty="0"/>
              <a:t>.*;</a:t>
            </a:r>
          </a:p>
          <a:p>
            <a:pPr eaLnBrk="1" hangingPunct="1">
              <a:spcBef>
                <a:spcPct val="0"/>
              </a:spcBef>
              <a:buClrTx/>
              <a:buSzTx/>
              <a:buFontTx/>
              <a:buNone/>
            </a:pPr>
            <a:r>
              <a:rPr lang="en-US" altLang="ja-JP" sz="2800" dirty="0"/>
              <a:t>import java.io.*;</a:t>
            </a:r>
          </a:p>
          <a:p>
            <a:pPr eaLnBrk="1" hangingPunct="1">
              <a:spcBef>
                <a:spcPct val="0"/>
              </a:spcBef>
              <a:buClrTx/>
              <a:buSzTx/>
              <a:buFontTx/>
              <a:buNone/>
            </a:pPr>
            <a:r>
              <a:rPr lang="en-US" altLang="ja-JP" sz="2000" dirty="0">
                <a:solidFill>
                  <a:srgbClr val="FFFF66"/>
                </a:solidFill>
              </a:rPr>
              <a:t>/**</a:t>
            </a:r>
          </a:p>
          <a:p>
            <a:pPr eaLnBrk="1" hangingPunct="1">
              <a:spcBef>
                <a:spcPct val="0"/>
              </a:spcBef>
              <a:buClrTx/>
              <a:buSzTx/>
              <a:buFontTx/>
              <a:buNone/>
            </a:pPr>
            <a:r>
              <a:rPr lang="en-US" altLang="ja-JP" sz="2000" dirty="0">
                <a:solidFill>
                  <a:srgbClr val="FFFF66"/>
                </a:solidFill>
              </a:rPr>
              <a:t> * </a:t>
            </a:r>
            <a:r>
              <a:rPr lang="ja-JP" altLang="en-US" sz="2000" dirty="0">
                <a:solidFill>
                  <a:srgbClr val="FFFF66"/>
                </a:solidFill>
              </a:rPr>
              <a:t>入力ファイルから文字列を読み出し、字句解析器に1文字ずつ渡すクラス</a:t>
            </a:r>
            <a:endParaRPr lang="en-US" altLang="ja-JP" sz="2000" dirty="0">
              <a:solidFill>
                <a:srgbClr val="FFFF66"/>
              </a:solidFill>
            </a:endParaRPr>
          </a:p>
          <a:p>
            <a:pPr eaLnBrk="1" hangingPunct="1">
              <a:spcBef>
                <a:spcPct val="0"/>
              </a:spcBef>
              <a:buClrTx/>
              <a:buSzTx/>
              <a:buFontTx/>
              <a:buNone/>
            </a:pPr>
            <a:r>
              <a:rPr lang="en-US" altLang="ja-JP" sz="2000" dirty="0">
                <a:solidFill>
                  <a:srgbClr val="FFFF66"/>
                </a:solidFill>
              </a:rPr>
              <a:t> */</a:t>
            </a:r>
          </a:p>
          <a:p>
            <a:pPr eaLnBrk="1" hangingPunct="1">
              <a:spcBef>
                <a:spcPct val="0"/>
              </a:spcBef>
              <a:buClrTx/>
              <a:buSzTx/>
              <a:buFontTx/>
              <a:buNone/>
            </a:pPr>
            <a:r>
              <a:rPr lang="en-US" altLang="ja-JP" sz="2800" dirty="0"/>
              <a:t>class </a:t>
            </a:r>
            <a:r>
              <a:rPr lang="en-US" altLang="ja-JP" sz="2800" dirty="0" err="1"/>
              <a:t>FileScanner</a:t>
            </a:r>
            <a:r>
              <a:rPr lang="en-US" altLang="ja-JP" sz="2800" dirty="0"/>
              <a:t> {</a:t>
            </a:r>
          </a:p>
          <a:p>
            <a:pPr eaLnBrk="1" hangingPunct="1">
              <a:spcBef>
                <a:spcPct val="0"/>
              </a:spcBef>
              <a:buClrTx/>
              <a:buSzTx/>
              <a:buFontTx/>
              <a:buNone/>
            </a:pPr>
            <a:r>
              <a:rPr lang="en-US" altLang="ja-JP" sz="2800" dirty="0"/>
              <a:t>    private </a:t>
            </a:r>
            <a:r>
              <a:rPr lang="en-US" altLang="ja-JP" sz="2800" dirty="0" err="1"/>
              <a:t>BufferedReader</a:t>
            </a:r>
            <a:r>
              <a:rPr lang="en-US" altLang="ja-JP" sz="2800" dirty="0"/>
              <a:t> </a:t>
            </a:r>
            <a:r>
              <a:rPr lang="en-US" altLang="ja-JP" sz="2800" dirty="0" err="1"/>
              <a:t>sourceFile</a:t>
            </a:r>
            <a:r>
              <a:rPr lang="en-US" altLang="ja-JP" sz="2800" dirty="0"/>
              <a:t>;  </a:t>
            </a:r>
            <a:r>
              <a:rPr lang="en-US" altLang="ja-JP" sz="2000" dirty="0">
                <a:solidFill>
                  <a:srgbClr val="FFFF66"/>
                </a:solidFill>
              </a:rPr>
              <a:t>// </a:t>
            </a:r>
            <a:r>
              <a:rPr lang="ja-JP" altLang="en-US" sz="2000" dirty="0">
                <a:solidFill>
                  <a:srgbClr val="FFFF66"/>
                </a:solidFill>
              </a:rPr>
              <a:t>入力ファイルの参照</a:t>
            </a:r>
          </a:p>
          <a:p>
            <a:pPr eaLnBrk="1" hangingPunct="1">
              <a:spcBef>
                <a:spcPct val="0"/>
              </a:spcBef>
              <a:buClrTx/>
              <a:buSzTx/>
              <a:buFontTx/>
              <a:buNone/>
            </a:pPr>
            <a:r>
              <a:rPr lang="ja-JP" altLang="en-US" sz="2800" dirty="0"/>
              <a:t>    </a:t>
            </a:r>
            <a:r>
              <a:rPr lang="en-US" altLang="ja-JP" sz="2800" dirty="0"/>
              <a:t>private String line;                  </a:t>
            </a:r>
            <a:r>
              <a:rPr lang="en-US" altLang="ja-JP" sz="2000" dirty="0">
                <a:solidFill>
                  <a:srgbClr val="FFFF66"/>
                </a:solidFill>
              </a:rPr>
              <a:t>// </a:t>
            </a:r>
            <a:r>
              <a:rPr lang="ja-JP" altLang="en-US" sz="2000" dirty="0">
                <a:solidFill>
                  <a:srgbClr val="FFFF66"/>
                </a:solidFill>
              </a:rPr>
              <a:t>行バッファ</a:t>
            </a:r>
          </a:p>
          <a:p>
            <a:pPr eaLnBrk="1" hangingPunct="1">
              <a:spcBef>
                <a:spcPct val="0"/>
              </a:spcBef>
              <a:buClrTx/>
              <a:buSzTx/>
              <a:buFontTx/>
              <a:buNone/>
            </a:pPr>
            <a:r>
              <a:rPr lang="ja-JP" altLang="en-US" sz="2800" dirty="0"/>
              <a:t>    </a:t>
            </a:r>
            <a:r>
              <a:rPr lang="en-US" altLang="ja-JP" sz="2800" dirty="0"/>
              <a:t>private </a:t>
            </a:r>
            <a:r>
              <a:rPr lang="en-US" altLang="ja-JP" sz="2800" dirty="0" err="1"/>
              <a:t>int</a:t>
            </a:r>
            <a:r>
              <a:rPr lang="en-US" altLang="ja-JP" sz="2800" dirty="0"/>
              <a:t> </a:t>
            </a:r>
            <a:r>
              <a:rPr lang="en-US" altLang="ja-JP" sz="2800" dirty="0" err="1"/>
              <a:t>lineNumber</a:t>
            </a:r>
            <a:r>
              <a:rPr lang="en-US" altLang="ja-JP" sz="2800" dirty="0"/>
              <a:t>;           </a:t>
            </a:r>
            <a:r>
              <a:rPr lang="en-US" altLang="ja-JP" sz="2000" dirty="0">
                <a:solidFill>
                  <a:srgbClr val="FFFF66"/>
                </a:solidFill>
              </a:rPr>
              <a:t>// </a:t>
            </a:r>
            <a:r>
              <a:rPr lang="ja-JP" altLang="en-US" sz="2000" dirty="0">
                <a:solidFill>
                  <a:srgbClr val="FFFF66"/>
                </a:solidFill>
              </a:rPr>
              <a:t>行カウンタ</a:t>
            </a:r>
          </a:p>
          <a:p>
            <a:pPr eaLnBrk="1" hangingPunct="1">
              <a:spcBef>
                <a:spcPct val="0"/>
              </a:spcBef>
              <a:buClrTx/>
              <a:buSzTx/>
              <a:buFontTx/>
              <a:buNone/>
            </a:pPr>
            <a:r>
              <a:rPr lang="ja-JP" altLang="en-US" sz="2800" dirty="0"/>
              <a:t>    </a:t>
            </a:r>
            <a:r>
              <a:rPr lang="en-US" altLang="ja-JP" sz="2800" dirty="0"/>
              <a:t>private </a:t>
            </a:r>
            <a:r>
              <a:rPr lang="en-US" altLang="ja-JP" sz="2800" dirty="0" err="1"/>
              <a:t>int</a:t>
            </a:r>
            <a:r>
              <a:rPr lang="en-US" altLang="ja-JP" sz="2800" dirty="0"/>
              <a:t> </a:t>
            </a:r>
            <a:r>
              <a:rPr lang="en-US" altLang="ja-JP" sz="2800" dirty="0" err="1"/>
              <a:t>columnNumber</a:t>
            </a:r>
            <a:r>
              <a:rPr lang="en-US" altLang="ja-JP" sz="2800" dirty="0"/>
              <a:t>;     </a:t>
            </a:r>
            <a:r>
              <a:rPr lang="en-US" altLang="ja-JP" sz="2000" dirty="0">
                <a:solidFill>
                  <a:srgbClr val="FFFF66"/>
                </a:solidFill>
              </a:rPr>
              <a:t>// </a:t>
            </a:r>
            <a:r>
              <a:rPr lang="ja-JP" altLang="en-US" sz="2000" dirty="0">
                <a:solidFill>
                  <a:srgbClr val="FFFF66"/>
                </a:solidFill>
              </a:rPr>
              <a:t>列カウンタ</a:t>
            </a:r>
          </a:p>
          <a:p>
            <a:pPr eaLnBrk="1" hangingPunct="1">
              <a:spcBef>
                <a:spcPct val="0"/>
              </a:spcBef>
              <a:buClrTx/>
              <a:buSzTx/>
              <a:buFontTx/>
              <a:buNone/>
            </a:pPr>
            <a:r>
              <a:rPr lang="ja-JP" altLang="en-US" sz="2800" dirty="0"/>
              <a:t>    </a:t>
            </a:r>
            <a:r>
              <a:rPr lang="en-US" altLang="ja-JP" sz="2800" dirty="0"/>
              <a:t>private char currentCharacter; </a:t>
            </a:r>
            <a:r>
              <a:rPr lang="en-US" altLang="ja-JP" sz="2000" dirty="0">
                <a:solidFill>
                  <a:srgbClr val="FFFF66"/>
                </a:solidFill>
              </a:rPr>
              <a:t>// </a:t>
            </a:r>
            <a:r>
              <a:rPr lang="ja-JP" altLang="en-US" sz="2000" dirty="0">
                <a:solidFill>
                  <a:srgbClr val="FFFF66"/>
                </a:solidFill>
              </a:rPr>
              <a:t>読み取り文字</a:t>
            </a:r>
          </a:p>
          <a:p>
            <a:pPr eaLnBrk="1" hangingPunct="1">
              <a:spcBef>
                <a:spcPct val="0"/>
              </a:spcBef>
              <a:buClrTx/>
              <a:buSzTx/>
              <a:buFontTx/>
              <a:buNone/>
            </a:pPr>
            <a:r>
              <a:rPr lang="ja-JP" altLang="en-US" sz="2800" dirty="0"/>
              <a:t>    </a:t>
            </a:r>
            <a:r>
              <a:rPr lang="en-US" altLang="ja-JP" sz="2800" dirty="0"/>
              <a:t>private char </a:t>
            </a:r>
            <a:r>
              <a:rPr lang="en-US" altLang="ja-JP" sz="2800" dirty="0" err="1"/>
              <a:t>nextCharacter</a:t>
            </a:r>
            <a:r>
              <a:rPr lang="en-US" altLang="ja-JP" sz="2800" dirty="0"/>
              <a:t>;     </a:t>
            </a:r>
            <a:r>
              <a:rPr lang="en-US" altLang="ja-JP" sz="2000" dirty="0">
                <a:solidFill>
                  <a:srgbClr val="FFFF66"/>
                </a:solidFill>
              </a:rPr>
              <a:t>// </a:t>
            </a:r>
            <a:r>
              <a:rPr lang="ja-JP" altLang="en-US" sz="2000" dirty="0">
                <a:solidFill>
                  <a:srgbClr val="FFFF66"/>
                </a:solidFill>
              </a:rPr>
              <a:t>次の読み取り文字</a:t>
            </a:r>
          </a:p>
          <a:p>
            <a:pPr eaLnBrk="1" hangingPunct="1">
              <a:spcBef>
                <a:spcPct val="0"/>
              </a:spcBef>
              <a:buClrTx/>
              <a:buSzTx/>
              <a:buFontTx/>
              <a:buNone/>
            </a:pPr>
            <a:r>
              <a:rPr lang="en-US" altLang="ja-JP" sz="2800" dirty="0"/>
              <a:t>} </a:t>
            </a:r>
          </a:p>
        </p:txBody>
      </p:sp>
    </p:spTree>
    <p:extLst>
      <p:ext uri="{BB962C8B-B14F-4D97-AF65-F5344CB8AC3E}">
        <p14:creationId xmlns:p14="http://schemas.microsoft.com/office/powerpoint/2010/main" val="24022732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ファイル末到達時の処理</a:t>
            </a:r>
          </a:p>
        </p:txBody>
      </p:sp>
      <p:sp>
        <p:nvSpPr>
          <p:cNvPr id="64515" name="Rectangle 3"/>
          <p:cNvSpPr>
            <a:spLocks noGrp="1" noChangeArrowheads="1"/>
          </p:cNvSpPr>
          <p:nvPr>
            <p:ph type="body" idx="1"/>
          </p:nvPr>
        </p:nvSpPr>
        <p:spPr>
          <a:xfrm>
            <a:off x="1066800" y="19812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ファイル末到達時は </a:t>
            </a:r>
            <a:r>
              <a:rPr lang="en-US" altLang="ja-JP">
                <a:effectLst/>
              </a:rPr>
              <a:t>Token (EOF) </a:t>
            </a:r>
            <a:r>
              <a:rPr lang="ja-JP" altLang="en-US">
                <a:effectLst/>
              </a:rPr>
              <a:t>を返す</a:t>
            </a:r>
          </a:p>
        </p:txBody>
      </p:sp>
      <p:sp>
        <p:nvSpPr>
          <p:cNvPr id="64516" name="Rectangle 4"/>
          <p:cNvSpPr>
            <a:spLocks noChangeArrowheads="1"/>
          </p:cNvSpPr>
          <p:nvPr/>
        </p:nvSpPr>
        <p:spPr bwMode="auto">
          <a:xfrm>
            <a:off x="914400" y="3276600"/>
            <a:ext cx="7848600" cy="144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if (currntChar =</a:t>
            </a:r>
            <a:r>
              <a:rPr lang="en-US" altLang="ja-JP" sz="800"/>
              <a:t> </a:t>
            </a:r>
            <a:r>
              <a:rPr lang="en-US" altLang="ja-JP" sz="2800"/>
              <a:t>= ‘\0’) {          </a:t>
            </a:r>
            <a:r>
              <a:rPr lang="en-US" altLang="ja-JP" sz="2400">
                <a:solidFill>
                  <a:srgbClr val="FFFF66"/>
                </a:solidFill>
              </a:rPr>
              <a:t>/* </a:t>
            </a:r>
            <a:r>
              <a:rPr lang="ja-JP" altLang="en-US" sz="2400">
                <a:solidFill>
                  <a:srgbClr val="FFFF66"/>
                </a:solidFill>
              </a:rPr>
              <a:t>ファイル末の場合 */</a:t>
            </a:r>
          </a:p>
          <a:p>
            <a:pPr eaLnBrk="1" hangingPunct="1">
              <a:spcBef>
                <a:spcPct val="0"/>
              </a:spcBef>
              <a:buClrTx/>
              <a:buSzTx/>
              <a:buFontTx/>
              <a:buNone/>
            </a:pPr>
            <a:r>
              <a:rPr lang="en-US" altLang="ja-JP" sz="2800"/>
              <a:t>    token = new Token (EOF);  </a:t>
            </a:r>
            <a:r>
              <a:rPr lang="en-US" altLang="ja-JP" sz="2400">
                <a:solidFill>
                  <a:srgbClr val="FFFF66"/>
                </a:solidFill>
              </a:rPr>
              <a:t>/* </a:t>
            </a:r>
            <a:r>
              <a:rPr lang="ja-JP" altLang="en-US" sz="2400">
                <a:solidFill>
                  <a:srgbClr val="FFFF66"/>
                </a:solidFill>
              </a:rPr>
              <a:t>特殊なトークン </a:t>
            </a:r>
            <a:r>
              <a:rPr lang="en-US" altLang="ja-JP" sz="2400">
                <a:solidFill>
                  <a:srgbClr val="FFFF66"/>
                </a:solidFill>
              </a:rPr>
              <a:t>EOF */</a:t>
            </a:r>
          </a:p>
        </p:txBody>
      </p:sp>
      <p:sp useBgFill="1">
        <p:nvSpPr>
          <p:cNvPr id="64517" name="AutoShape 5"/>
          <p:cNvSpPr>
            <a:spLocks noChangeArrowheads="1"/>
          </p:cNvSpPr>
          <p:nvPr/>
        </p:nvSpPr>
        <p:spPr bwMode="auto">
          <a:xfrm>
            <a:off x="3200400" y="2667000"/>
            <a:ext cx="3352800" cy="533400"/>
          </a:xfrm>
          <a:prstGeom prst="wedgeRoundRectCallout">
            <a:avLst>
              <a:gd name="adj1" fmla="val -29685"/>
              <a:gd name="adj2" fmla="val 12976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ファイル末を示す文字</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04800" y="152400"/>
            <a:ext cx="8382000" cy="647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Token nextToken () {</a:t>
            </a:r>
          </a:p>
          <a:p>
            <a:pPr eaLnBrk="1" hangingPunct="1">
              <a:spcBef>
                <a:spcPct val="0"/>
              </a:spcBef>
              <a:buClrTx/>
              <a:buSzTx/>
              <a:buFontTx/>
              <a:buNone/>
            </a:pPr>
            <a:r>
              <a:rPr lang="en-US" altLang="ja-JP" sz="2400" dirty="0"/>
              <a:t>   Token </a:t>
            </a:r>
            <a:r>
              <a:rPr lang="en-US" altLang="ja-JP" sz="2400" dirty="0" err="1"/>
              <a:t>token</a:t>
            </a:r>
            <a:r>
              <a:rPr lang="en-US" altLang="ja-JP" sz="2400" dirty="0"/>
              <a:t> = null;      </a:t>
            </a:r>
            <a:r>
              <a:rPr lang="en-US" altLang="ja-JP" sz="2000" dirty="0">
                <a:solidFill>
                  <a:srgbClr val="FFFF66"/>
                </a:solidFill>
              </a:rPr>
              <a:t>/* </a:t>
            </a:r>
            <a:r>
              <a:rPr lang="ja-JP" altLang="en-US" sz="2000" dirty="0">
                <a:solidFill>
                  <a:srgbClr val="FFFF66"/>
                </a:solidFill>
              </a:rPr>
              <a:t>ダミーの初期値 */</a:t>
            </a:r>
          </a:p>
          <a:p>
            <a:pPr eaLnBrk="1" hangingPunct="1">
              <a:spcBef>
                <a:spcPct val="0"/>
              </a:spcBef>
              <a:buClrTx/>
              <a:buSzTx/>
              <a:buFontTx/>
              <a:buNone/>
            </a:pPr>
            <a:r>
              <a:rPr lang="en-US" altLang="ja-JP" sz="2800" dirty="0"/>
              <a:t>   do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1</a:t>
            </a:r>
            <a:r>
              <a:rPr lang="ja-JP" altLang="en-US" sz="2000" dirty="0">
                <a:solidFill>
                  <a:srgbClr val="FFFF66"/>
                </a:solidFill>
              </a:rPr>
              <a:t>文字目を読み込む */</a:t>
            </a:r>
            <a:endParaRPr lang="en-US" altLang="ja-JP" sz="2800" dirty="0"/>
          </a:p>
          <a:p>
            <a:pPr eaLnBrk="1" hangingPunct="1">
              <a:spcBef>
                <a:spcPct val="0"/>
              </a:spcBef>
              <a:buClrTx/>
              <a:buSzTx/>
              <a:buFontTx/>
              <a:buNone/>
            </a:pPr>
            <a:r>
              <a:rPr lang="en-US" altLang="ja-JP" sz="2800" dirty="0"/>
              <a:t>   while (currentChar == ‘ ’);    </a:t>
            </a:r>
            <a:r>
              <a:rPr lang="en-US" altLang="ja-JP" sz="2000" dirty="0">
                <a:solidFill>
                  <a:srgbClr val="FFFF66"/>
                </a:solidFill>
              </a:rPr>
              <a:t>/* </a:t>
            </a:r>
            <a:r>
              <a:rPr lang="ja-JP" altLang="en-US" sz="2000" dirty="0">
                <a:solidFill>
                  <a:srgbClr val="FFFF66"/>
                </a:solidFill>
              </a:rPr>
              <a:t>空白以外を読み込むまで */</a:t>
            </a:r>
          </a:p>
          <a:p>
            <a:pPr eaLnBrk="1" hangingPunct="1">
              <a:spcBef>
                <a:spcPct val="0"/>
              </a:spcBef>
              <a:buClrTx/>
              <a:buSzTx/>
              <a:buFontTx/>
              <a:buNone/>
            </a:pPr>
            <a:endParaRPr lang="en-US" altLang="ja-JP" sz="2400" dirty="0"/>
          </a:p>
          <a:p>
            <a:pPr eaLnBrk="1" hangingPunct="1">
              <a:spcBef>
                <a:spcPct val="0"/>
              </a:spcBef>
              <a:buClrTx/>
              <a:buSzTx/>
              <a:buFontTx/>
              <a:buNone/>
            </a:pPr>
            <a:r>
              <a:rPr lang="en-US" altLang="ja-JP" sz="2400" dirty="0"/>
              <a:t>   if (currentChar == ‘+’) {</a:t>
            </a:r>
          </a:p>
          <a:p>
            <a:pPr eaLnBrk="1" hangingPunct="1">
              <a:spcBef>
                <a:spcPct val="0"/>
              </a:spcBef>
              <a:buClrTx/>
              <a:buSzTx/>
              <a:buFontTx/>
              <a:buNone/>
            </a:pPr>
            <a:r>
              <a:rPr lang="en-US" altLang="ja-JP" sz="2400" dirty="0"/>
              <a:t>       if (</a:t>
            </a:r>
            <a:r>
              <a:rPr lang="en-US" altLang="ja-JP" sz="2400" dirty="0" err="1"/>
              <a:t>lookAhead</a:t>
            </a:r>
            <a:r>
              <a:rPr lang="en-US" altLang="ja-JP" sz="2400" dirty="0"/>
              <a:t>() == ‘+’) {</a:t>
            </a:r>
          </a:p>
          <a:p>
            <a:pPr eaLnBrk="1" hangingPunct="1">
              <a:spcBef>
                <a:spcPct val="0"/>
              </a:spcBef>
              <a:buClrTx/>
              <a:buSzTx/>
              <a:buFontTx/>
              <a:buNone/>
            </a:pPr>
            <a:r>
              <a:rPr lang="en-US" altLang="ja-JP" sz="2400" dirty="0"/>
              <a:t>           </a:t>
            </a:r>
            <a:r>
              <a:rPr lang="en-US" altLang="ja-JP" sz="2400" dirty="0" err="1"/>
              <a:t>nextChar</a:t>
            </a:r>
            <a:r>
              <a:rPr lang="en-US" altLang="ja-JP" sz="2400" dirty="0"/>
              <a:t>();</a:t>
            </a:r>
          </a:p>
          <a:p>
            <a:pPr eaLnBrk="1" hangingPunct="1">
              <a:spcBef>
                <a:spcPct val="0"/>
              </a:spcBef>
              <a:buClrTx/>
              <a:buSzTx/>
              <a:buFontTx/>
              <a:buNone/>
            </a:pPr>
            <a:r>
              <a:rPr lang="en-US" altLang="ja-JP" sz="2400" dirty="0"/>
              <a:t>           token = new Token (INC);</a:t>
            </a:r>
          </a:p>
          <a:p>
            <a:pPr eaLnBrk="1" hangingPunct="1">
              <a:spcBef>
                <a:spcPct val="0"/>
              </a:spcBef>
              <a:buClrTx/>
              <a:buSzTx/>
              <a:buFontTx/>
              <a:buNone/>
            </a:pPr>
            <a:r>
              <a:rPr lang="en-US" altLang="ja-JP" sz="2400" dirty="0"/>
              <a:t>       } else token = </a:t>
            </a:r>
            <a:r>
              <a:rPr lang="en-US" altLang="ja-JP" sz="2400" dirty="0" err="1"/>
              <a:t>newToken</a:t>
            </a:r>
            <a:r>
              <a:rPr lang="en-US" altLang="ja-JP" sz="2400" dirty="0"/>
              <a:t> (ADD); </a:t>
            </a:r>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else if</a:t>
            </a:r>
            <a:endParaRPr lang="ja-JP" altLang="en-US" sz="2400" dirty="0"/>
          </a:p>
          <a:p>
            <a:pPr eaLnBrk="1" hangingPunct="1">
              <a:spcBef>
                <a:spcPct val="0"/>
              </a:spcBef>
              <a:buClrTx/>
              <a:buSzTx/>
              <a:buFontTx/>
              <a:buNone/>
            </a:pPr>
            <a:r>
              <a:rPr lang="en-US" altLang="ja-JP" sz="2400" dirty="0"/>
              <a:t>                        :        </a:t>
            </a:r>
            <a:r>
              <a:rPr lang="en-US" altLang="ja-JP" sz="2000" dirty="0">
                <a:solidFill>
                  <a:srgbClr val="FFFF66"/>
                </a:solidFill>
              </a:rPr>
              <a:t>/* </a:t>
            </a:r>
            <a:r>
              <a:rPr lang="ja-JP" altLang="en-US" sz="2000" dirty="0">
                <a:solidFill>
                  <a:srgbClr val="FFFF66"/>
                </a:solidFill>
              </a:rPr>
              <a:t>以下各トークンに対する処理を </a:t>
            </a:r>
            <a:r>
              <a:rPr lang="en-US" altLang="ja-JP" sz="2000" dirty="0">
                <a:solidFill>
                  <a:srgbClr val="FFFF66"/>
                </a:solidFill>
              </a:rPr>
              <a:t>else if </a:t>
            </a:r>
            <a:r>
              <a:rPr lang="ja-JP" altLang="en-US" sz="2000" dirty="0">
                <a:solidFill>
                  <a:srgbClr val="FFFF66"/>
                </a:solidFill>
              </a:rPr>
              <a:t>で並べる */</a:t>
            </a:r>
          </a:p>
          <a:p>
            <a:pPr eaLnBrk="1" hangingPunct="1">
              <a:spcBef>
                <a:spcPct val="0"/>
              </a:spcBef>
              <a:buClrTx/>
              <a:buSzTx/>
              <a:buFontTx/>
              <a:buNone/>
            </a:pPr>
            <a:r>
              <a:rPr lang="en-US" altLang="ja-JP" sz="2400" dirty="0"/>
              <a:t>   else </a:t>
            </a:r>
            <a:r>
              <a:rPr lang="en-US" altLang="ja-JP" sz="2400" dirty="0" err="1"/>
              <a:t>syntaxError</a:t>
            </a:r>
            <a:r>
              <a:rPr lang="en-US" altLang="ja-JP" sz="2400" dirty="0"/>
              <a:t>();            </a:t>
            </a:r>
            <a:r>
              <a:rPr lang="en-US" altLang="ja-JP" sz="2000" dirty="0">
                <a:solidFill>
                  <a:srgbClr val="FFFF66"/>
                </a:solidFill>
              </a:rPr>
              <a:t>/* </a:t>
            </a:r>
            <a:r>
              <a:rPr lang="ja-JP" altLang="en-US" sz="2000" dirty="0">
                <a:solidFill>
                  <a:srgbClr val="FFFF66"/>
                </a:solidFill>
              </a:rPr>
              <a:t>どのトークンとも一致しなければエラー */</a:t>
            </a:r>
          </a:p>
          <a:p>
            <a:pPr eaLnBrk="1" hangingPunct="1">
              <a:spcBef>
                <a:spcPct val="0"/>
              </a:spcBef>
              <a:buClrTx/>
              <a:buSzTx/>
              <a:buFontTx/>
              <a:buNone/>
            </a:pPr>
            <a:r>
              <a:rPr lang="en-US" altLang="ja-JP" sz="2400" dirty="0"/>
              <a:t>   return token;</a:t>
            </a:r>
          </a:p>
          <a:p>
            <a:pPr eaLnBrk="1" hangingPunct="1">
              <a:spcBef>
                <a:spcPct val="0"/>
              </a:spcBef>
              <a:buClrTx/>
              <a:buSzTx/>
              <a:buFontTx/>
              <a:buNone/>
            </a:pPr>
            <a:r>
              <a:rPr lang="en-US" altLang="ja-JP" sz="2400"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コメント</a:t>
            </a:r>
          </a:p>
        </p:txBody>
      </p:sp>
      <p:sp>
        <p:nvSpPr>
          <p:cNvPr id="4" name="コンテンツ プレースホルダー 3"/>
          <p:cNvSpPr>
            <a:spLocks noGrp="1"/>
          </p:cNvSpPr>
          <p:nvPr>
            <p:ph idx="1"/>
          </p:nvPr>
        </p:nvSpPr>
        <p:spPr>
          <a:xfrm>
            <a:off x="1066800" y="1981200"/>
            <a:ext cx="7543800" cy="2133600"/>
          </a:xfrm>
        </p:spPr>
        <p:txBody>
          <a:bodyPr/>
          <a:lstStyle/>
          <a:p>
            <a:r>
              <a:rPr lang="ja-JP" altLang="en-US" dirty="0"/>
              <a:t>コメントの処理</a:t>
            </a:r>
            <a:endParaRPr lang="en-US" altLang="ja-JP" dirty="0"/>
          </a:p>
          <a:p>
            <a:pPr lvl="1"/>
            <a:r>
              <a:rPr lang="ja-JP" altLang="en-US" dirty="0"/>
              <a:t>戦略</a:t>
            </a:r>
            <a:r>
              <a:rPr lang="en-US" altLang="ja-JP" dirty="0"/>
              <a:t>1 : </a:t>
            </a:r>
            <a:r>
              <a:rPr lang="ja-JP" altLang="en-US" dirty="0"/>
              <a:t>空白と同様に処理</a:t>
            </a:r>
            <a:endParaRPr lang="en-US" altLang="ja-JP" dirty="0"/>
          </a:p>
          <a:p>
            <a:pPr lvl="1"/>
            <a:r>
              <a:rPr lang="ja-JP" altLang="en-US" dirty="0"/>
              <a:t>戦略</a:t>
            </a:r>
            <a:r>
              <a:rPr lang="en-US" altLang="ja-JP" dirty="0"/>
              <a:t>2 : nextToken() </a:t>
            </a:r>
            <a:r>
              <a:rPr lang="ja-JP" altLang="en-US" dirty="0"/>
              <a:t>を再帰呼び出しして</a:t>
            </a:r>
            <a:endParaRPr lang="en-US" altLang="ja-JP" dirty="0"/>
          </a:p>
          <a:p>
            <a:pPr marL="457200" lvl="1" indent="0">
              <a:buNone/>
            </a:pPr>
            <a:r>
              <a:rPr lang="ja-JP" altLang="en-US" dirty="0"/>
              <a:t>                次のトークンを読む</a:t>
            </a:r>
          </a:p>
          <a:p>
            <a:endParaRPr kumimoji="1" lang="ja-JP" altLang="en-US" dirty="0"/>
          </a:p>
        </p:txBody>
      </p:sp>
      <p:grpSp>
        <p:nvGrpSpPr>
          <p:cNvPr id="7" name="グループ化 6"/>
          <p:cNvGrpSpPr/>
          <p:nvPr/>
        </p:nvGrpSpPr>
        <p:grpSpPr>
          <a:xfrm>
            <a:off x="1568116" y="4114800"/>
            <a:ext cx="6477000" cy="2209800"/>
            <a:chOff x="1568116" y="4114800"/>
            <a:chExt cx="6477000" cy="2209800"/>
          </a:xfrm>
        </p:grpSpPr>
        <p:sp>
          <p:nvSpPr>
            <p:cNvPr id="5" name="テキスト ボックス 4"/>
            <p:cNvSpPr txBox="1"/>
            <p:nvPr/>
          </p:nvSpPr>
          <p:spPr>
            <a:xfrm>
              <a:off x="1568116" y="4114800"/>
              <a:ext cx="5198859" cy="523220"/>
            </a:xfrm>
            <a:prstGeom prst="rect">
              <a:avLst/>
            </a:prstGeom>
            <a:noFill/>
          </p:spPr>
          <p:txBody>
            <a:bodyPr wrap="none" rtlCol="0">
              <a:spAutoFit/>
            </a:bodyPr>
            <a:lstStyle/>
            <a:p>
              <a:r>
                <a:rPr lang="ja-JP" altLang="en-US" sz="2800" dirty="0"/>
                <a:t>以下では </a:t>
              </a:r>
              <a:r>
                <a:rPr lang="en-US" altLang="ja-JP" sz="2800" dirty="0"/>
                <a:t>@ ... @ </a:t>
              </a:r>
              <a:r>
                <a:rPr lang="ja-JP" altLang="en-US" sz="2800" dirty="0"/>
                <a:t>をコメントとする</a:t>
              </a:r>
              <a:endParaRPr kumimoji="1" lang="ja-JP" altLang="en-US" sz="2800" dirty="0"/>
            </a:p>
          </p:txBody>
        </p:sp>
        <p:sp>
          <p:nvSpPr>
            <p:cNvPr id="6" name="Rectangle 4"/>
            <p:cNvSpPr>
              <a:spLocks noChangeArrowheads="1"/>
            </p:cNvSpPr>
            <p:nvPr/>
          </p:nvSpPr>
          <p:spPr bwMode="auto">
            <a:xfrm>
              <a:off x="1568116" y="4800600"/>
              <a:ext cx="64770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if (</a:t>
              </a:r>
              <a:r>
                <a:rPr lang="en-US" altLang="ja-JP" dirty="0" err="1"/>
                <a:t>ans</a:t>
              </a:r>
              <a:r>
                <a:rPr lang="en-US" altLang="ja-JP" dirty="0"/>
                <a:t> &gt;= 123 ) </a:t>
              </a:r>
              <a:r>
                <a:rPr lang="en-US" altLang="ja-JP" dirty="0">
                  <a:solidFill>
                    <a:srgbClr val="FFFF66"/>
                  </a:solidFill>
                </a:rPr>
                <a:t>@ </a:t>
              </a:r>
              <a:r>
                <a:rPr lang="ja-JP" altLang="en-US" dirty="0">
                  <a:solidFill>
                    <a:srgbClr val="FFFF66"/>
                  </a:solidFill>
                </a:rPr>
                <a:t>コメント </a:t>
              </a:r>
              <a:r>
                <a:rPr lang="en-US" altLang="ja-JP" dirty="0">
                  <a:solidFill>
                    <a:srgbClr val="FFFF66"/>
                  </a:solidFill>
                </a:rPr>
                <a:t>@</a:t>
              </a:r>
            </a:p>
            <a:p>
              <a:r>
                <a:rPr lang="en-US" altLang="ja-JP" dirty="0"/>
                <a:t> output </a:t>
              </a:r>
              <a:r>
                <a:rPr lang="en-US" altLang="ja-JP" dirty="0">
                  <a:solidFill>
                    <a:srgbClr val="FFFF66"/>
                  </a:solidFill>
                </a:rPr>
                <a:t>@ </a:t>
              </a:r>
              <a:r>
                <a:rPr lang="ja-JP" altLang="en-US" dirty="0">
                  <a:solidFill>
                    <a:srgbClr val="FFFF66"/>
                  </a:solidFill>
                </a:rPr>
                <a:t>コメント </a:t>
              </a:r>
              <a:r>
                <a:rPr lang="en-US" altLang="ja-JP" dirty="0">
                  <a:solidFill>
                    <a:srgbClr val="FFFF66"/>
                  </a:solidFill>
                </a:rPr>
                <a:t>@ </a:t>
              </a:r>
              <a:r>
                <a:rPr lang="en-US" altLang="ja-JP" dirty="0"/>
                <a:t>(‘a’);</a:t>
              </a:r>
            </a:p>
          </p:txBody>
        </p:sp>
      </p:grpSp>
    </p:spTree>
    <p:extLst>
      <p:ext uri="{BB962C8B-B14F-4D97-AF65-F5344CB8AC3E}">
        <p14:creationId xmlns:p14="http://schemas.microsoft.com/office/powerpoint/2010/main" val="36438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コメント </a:t>
            </a:r>
            <a:r>
              <a:rPr lang="en-US" altLang="ja-JP" dirty="0"/>
              <a:t>: </a:t>
            </a:r>
            <a:r>
              <a:rPr lang="ja-JP" altLang="en-US" dirty="0"/>
              <a:t>空白と同様に処理</a:t>
            </a:r>
            <a:endParaRPr kumimoji="1" lang="ja-JP" altLang="en-US" dirty="0"/>
          </a:p>
        </p:txBody>
      </p:sp>
      <p:sp>
        <p:nvSpPr>
          <p:cNvPr id="4" name="Rectangle 4"/>
          <p:cNvSpPr>
            <a:spLocks noChangeArrowheads="1"/>
          </p:cNvSpPr>
          <p:nvPr/>
        </p:nvSpPr>
        <p:spPr bwMode="auto">
          <a:xfrm>
            <a:off x="228600" y="1524000"/>
            <a:ext cx="8763000" cy="480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while (currentChar == ‘ ’ || currentChar == ‘@’) {</a:t>
            </a:r>
          </a:p>
          <a:p>
            <a:pPr eaLnBrk="1" hangingPunct="1">
              <a:spcBef>
                <a:spcPct val="0"/>
              </a:spcBef>
              <a:buClrTx/>
              <a:buSzTx/>
              <a:buFontTx/>
              <a:buNone/>
            </a:pPr>
            <a:r>
              <a:rPr lang="en-US" altLang="ja-JP" sz="2800" dirty="0"/>
              <a:t>  if (currentChar == ‘ ’)          </a:t>
            </a:r>
            <a:r>
              <a:rPr lang="en-US" altLang="ja-JP" sz="2800" dirty="0">
                <a:solidFill>
                  <a:srgbClr val="FFFF66"/>
                </a:solidFill>
              </a:rPr>
              <a:t>// </a:t>
            </a:r>
            <a:r>
              <a:rPr lang="ja-JP" altLang="en-US" sz="2800" dirty="0">
                <a:solidFill>
                  <a:srgbClr val="FFFF66"/>
                </a:solidFill>
              </a:rPr>
              <a:t>空白の場合</a:t>
            </a:r>
            <a:endParaRPr lang="en-US" altLang="ja-JP" sz="2800" dirty="0">
              <a:solidFill>
                <a:srgbClr val="FFFF66"/>
              </a:solidFill>
            </a:endParaRP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800" dirty="0">
                <a:solidFill>
                  <a:srgbClr val="FFFF66"/>
                </a:solidFill>
              </a:rPr>
              <a:t>// </a:t>
            </a:r>
            <a:r>
              <a:rPr lang="ja-JP" altLang="en-US" sz="2800" dirty="0">
                <a:solidFill>
                  <a:srgbClr val="FFFF66"/>
                </a:solidFill>
              </a:rPr>
              <a:t>空白を読み飛ばす</a:t>
            </a:r>
            <a:endParaRPr lang="en-US" altLang="ja-JP" sz="2800" dirty="0">
              <a:solidFill>
                <a:srgbClr val="FFFF66"/>
              </a:solidFill>
            </a:endParaRPr>
          </a:p>
          <a:p>
            <a:pPr eaLnBrk="1" hangingPunct="1">
              <a:spcBef>
                <a:spcPct val="0"/>
              </a:spcBef>
              <a:buClrTx/>
              <a:buSzTx/>
              <a:buFontTx/>
              <a:buNone/>
            </a:pPr>
            <a:r>
              <a:rPr lang="en-US" altLang="ja-JP" sz="2800" dirty="0"/>
              <a:t>  else {</a:t>
            </a:r>
            <a:r>
              <a:rPr lang="ja-JP" altLang="en-US" sz="2800" dirty="0"/>
              <a:t>                                     </a:t>
            </a:r>
            <a:r>
              <a:rPr lang="en-US" altLang="ja-JP" sz="2800" dirty="0">
                <a:solidFill>
                  <a:srgbClr val="FFFF66"/>
                </a:solidFill>
              </a:rPr>
              <a:t>// @ </a:t>
            </a:r>
            <a:r>
              <a:rPr lang="ja-JP" altLang="en-US" sz="2800" dirty="0">
                <a:solidFill>
                  <a:srgbClr val="FFFF66"/>
                </a:solidFill>
              </a:rPr>
              <a:t>の場合</a:t>
            </a:r>
            <a:endParaRPr lang="en-US" altLang="ja-JP" sz="2800" dirty="0">
              <a:solidFill>
                <a:srgbClr val="FFFF66"/>
              </a:solidFill>
            </a:endParaRP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800" dirty="0">
                <a:solidFill>
                  <a:srgbClr val="FFFF66"/>
                </a:solidFill>
              </a:rPr>
              <a:t>// 1</a:t>
            </a:r>
            <a:r>
              <a:rPr lang="ja-JP" altLang="en-US" sz="2800" dirty="0">
                <a:solidFill>
                  <a:srgbClr val="FFFF66"/>
                </a:solidFill>
              </a:rPr>
              <a:t>つめの </a:t>
            </a:r>
            <a:r>
              <a:rPr lang="en-US" altLang="ja-JP" sz="2800" dirty="0">
                <a:solidFill>
                  <a:srgbClr val="FFFF66"/>
                </a:solidFill>
              </a:rPr>
              <a:t>@ </a:t>
            </a:r>
            <a:r>
              <a:rPr lang="ja-JP" altLang="en-US" sz="2800" dirty="0">
                <a:solidFill>
                  <a:srgbClr val="FFFF66"/>
                </a:solidFill>
              </a:rPr>
              <a:t>を読み飛ばす</a:t>
            </a:r>
            <a:endParaRPr lang="en-US" altLang="ja-JP" sz="2800" dirty="0">
              <a:solidFill>
                <a:srgbClr val="FFFF66"/>
              </a:solidFill>
            </a:endParaRPr>
          </a:p>
          <a:p>
            <a:pPr eaLnBrk="1" hangingPunct="1">
              <a:spcBef>
                <a:spcPct val="0"/>
              </a:spcBef>
              <a:buClrTx/>
              <a:buSzTx/>
              <a:buFontTx/>
              <a:buNone/>
            </a:pPr>
            <a:r>
              <a:rPr lang="en-US" altLang="ja-JP" sz="2800" dirty="0"/>
              <a:t>     while (currentChar != ‘@’) </a:t>
            </a:r>
          </a:p>
          <a:p>
            <a:pPr eaLnBrk="1" hangingPunct="1">
              <a:spcBef>
                <a:spcPct val="0"/>
              </a:spcBef>
              <a:buClrTx/>
              <a:buSzTx/>
              <a:buFontTx/>
              <a:buNone/>
            </a:pPr>
            <a:r>
              <a:rPr lang="en-US" altLang="ja-JP" sz="2800" dirty="0"/>
              <a:t>       </a:t>
            </a:r>
            <a:r>
              <a:rPr lang="en-US" altLang="ja-JP" sz="2800" dirty="0" err="1"/>
              <a:t>currntChar</a:t>
            </a:r>
            <a:r>
              <a:rPr lang="en-US" altLang="ja-JP" sz="2800" dirty="0"/>
              <a:t> = </a:t>
            </a:r>
            <a:r>
              <a:rPr lang="en-US" altLang="ja-JP" sz="2800" dirty="0" err="1"/>
              <a:t>nextChar</a:t>
            </a:r>
            <a:r>
              <a:rPr lang="en-US" altLang="ja-JP" sz="2800" dirty="0"/>
              <a:t>();    </a:t>
            </a:r>
            <a:r>
              <a:rPr lang="en-US" altLang="ja-JP" sz="2800" dirty="0">
                <a:solidFill>
                  <a:srgbClr val="FFFF66"/>
                </a:solidFill>
              </a:rPr>
              <a:t>// @</a:t>
            </a:r>
            <a:r>
              <a:rPr lang="ja-JP" altLang="en-US" sz="2800" dirty="0">
                <a:solidFill>
                  <a:srgbClr val="FFFF66"/>
                </a:solidFill>
              </a:rPr>
              <a:t>以外を読み飛ばす</a:t>
            </a:r>
            <a:endParaRPr lang="en-US" altLang="ja-JP" sz="2800" dirty="0">
              <a:solidFill>
                <a:srgbClr val="FFFF66"/>
              </a:solidFill>
            </a:endParaRPr>
          </a:p>
          <a:p>
            <a:pPr eaLnBrk="1" hangingPunct="1">
              <a:spcBef>
                <a:spcPct val="0"/>
              </a:spcBef>
              <a:buClrTx/>
              <a:buSzTx/>
              <a:buFontTx/>
              <a:buNone/>
            </a:pPr>
            <a:r>
              <a:rPr lang="en-US" altLang="ja-JP" sz="2800" dirty="0"/>
              <a:t>    </a:t>
            </a:r>
            <a:r>
              <a:rPr lang="ja-JP" altLang="en-US" sz="2800" dirty="0"/>
              <a:t> </a:t>
            </a:r>
            <a:r>
              <a:rPr lang="en-US" altLang="ja-JP" sz="2800" dirty="0" err="1"/>
              <a:t>currntChar</a:t>
            </a:r>
            <a:r>
              <a:rPr lang="en-US" altLang="ja-JP" sz="2800" dirty="0"/>
              <a:t> = </a:t>
            </a:r>
            <a:r>
              <a:rPr lang="en-US" altLang="ja-JP" sz="2800" dirty="0" err="1"/>
              <a:t>nextChar</a:t>
            </a:r>
            <a:r>
              <a:rPr lang="en-US" altLang="ja-JP" sz="2800" dirty="0"/>
              <a:t>();      </a:t>
            </a:r>
            <a:r>
              <a:rPr lang="en-US" altLang="ja-JP" sz="2800" dirty="0">
                <a:solidFill>
                  <a:srgbClr val="FFFF66"/>
                </a:solidFill>
              </a:rPr>
              <a:t>// 2</a:t>
            </a:r>
            <a:r>
              <a:rPr lang="ja-JP" altLang="en-US" sz="2800" dirty="0">
                <a:solidFill>
                  <a:srgbClr val="FFFF66"/>
                </a:solidFill>
              </a:rPr>
              <a:t>つめの </a:t>
            </a:r>
            <a:r>
              <a:rPr lang="en-US" altLang="ja-JP" sz="2800" dirty="0">
                <a:solidFill>
                  <a:srgbClr val="FFFF66"/>
                </a:solidFill>
              </a:rPr>
              <a:t>@ </a:t>
            </a:r>
            <a:r>
              <a:rPr lang="ja-JP" altLang="en-US" sz="2800" dirty="0">
                <a:solidFill>
                  <a:srgbClr val="FFFF66"/>
                </a:solidFill>
              </a:rPr>
              <a:t>を読み飛ばす</a:t>
            </a:r>
            <a:endParaRPr lang="en-US" altLang="ja-JP" sz="2800" dirty="0">
              <a:solidFill>
                <a:srgbClr val="FFFF66"/>
              </a:solidFill>
            </a:endParaRP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a:t>
            </a:r>
          </a:p>
        </p:txBody>
      </p:sp>
    </p:spTree>
    <p:extLst>
      <p:ext uri="{BB962C8B-B14F-4D97-AF65-F5344CB8AC3E}">
        <p14:creationId xmlns:p14="http://schemas.microsoft.com/office/powerpoint/2010/main" val="4031771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800"/>
            <a:ext cx="8534400" cy="1431925"/>
          </a:xfrm>
        </p:spPr>
        <p:txBody>
          <a:bodyPr/>
          <a:lstStyle/>
          <a:p>
            <a:r>
              <a:rPr lang="ja-JP" altLang="en-US" dirty="0"/>
              <a:t>コメント </a:t>
            </a:r>
            <a:r>
              <a:rPr lang="en-US" altLang="ja-JP" dirty="0"/>
              <a:t>: </a:t>
            </a:r>
            <a:r>
              <a:rPr lang="ja-JP" altLang="en-US" dirty="0"/>
              <a:t>再帰で次のトークンを読む</a:t>
            </a:r>
            <a:endParaRPr kumimoji="1" lang="ja-JP" altLang="en-US" dirty="0"/>
          </a:p>
        </p:txBody>
      </p:sp>
      <p:sp>
        <p:nvSpPr>
          <p:cNvPr id="4" name="Rectangle 4"/>
          <p:cNvSpPr>
            <a:spLocks noChangeArrowheads="1"/>
          </p:cNvSpPr>
          <p:nvPr/>
        </p:nvSpPr>
        <p:spPr bwMode="auto">
          <a:xfrm>
            <a:off x="95992" y="1447800"/>
            <a:ext cx="89154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if (currentChar == ‘@’)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800" dirty="0">
                <a:solidFill>
                  <a:srgbClr val="FFFF66"/>
                </a:solidFill>
              </a:rPr>
              <a:t>// 1</a:t>
            </a:r>
            <a:r>
              <a:rPr lang="ja-JP" altLang="en-US" sz="2800" dirty="0">
                <a:solidFill>
                  <a:srgbClr val="FFFF66"/>
                </a:solidFill>
              </a:rPr>
              <a:t>つめの </a:t>
            </a:r>
            <a:r>
              <a:rPr lang="en-US" altLang="ja-JP" sz="2800" dirty="0">
                <a:solidFill>
                  <a:srgbClr val="FFFF66"/>
                </a:solidFill>
              </a:rPr>
              <a:t>@ </a:t>
            </a:r>
            <a:r>
              <a:rPr lang="ja-JP" altLang="en-US" sz="2800" dirty="0">
                <a:solidFill>
                  <a:srgbClr val="FFFF66"/>
                </a:solidFill>
              </a:rPr>
              <a:t>を読み飛ばす</a:t>
            </a:r>
            <a:endParaRPr lang="en-US" altLang="ja-JP" sz="2800" dirty="0">
              <a:solidFill>
                <a:srgbClr val="FFFF66"/>
              </a:solidFill>
            </a:endParaRPr>
          </a:p>
          <a:p>
            <a:pPr eaLnBrk="1" hangingPunct="1">
              <a:spcBef>
                <a:spcPct val="0"/>
              </a:spcBef>
              <a:buClrTx/>
              <a:buSzTx/>
              <a:buFontTx/>
              <a:buNone/>
            </a:pPr>
            <a:r>
              <a:rPr lang="en-US" altLang="ja-JP" sz="2800" dirty="0"/>
              <a:t>   while (currentChar != ‘@’) </a:t>
            </a:r>
          </a:p>
          <a:p>
            <a:pPr eaLnBrk="1" hangingPunct="1">
              <a:spcBef>
                <a:spcPct val="0"/>
              </a:spcBef>
              <a:buClrTx/>
              <a:buSzTx/>
              <a:buFontTx/>
              <a:buNone/>
            </a:pPr>
            <a:r>
              <a:rPr lang="en-US" altLang="ja-JP" sz="2800" dirty="0"/>
              <a:t>     </a:t>
            </a:r>
            <a:r>
              <a:rPr lang="en-US" altLang="ja-JP" sz="2800" dirty="0" err="1"/>
              <a:t>currntChar</a:t>
            </a:r>
            <a:r>
              <a:rPr lang="en-US" altLang="ja-JP" sz="2800" dirty="0"/>
              <a:t> = </a:t>
            </a:r>
            <a:r>
              <a:rPr lang="en-US" altLang="ja-JP" sz="2800" dirty="0" err="1"/>
              <a:t>nextChar</a:t>
            </a:r>
            <a:r>
              <a:rPr lang="en-US" altLang="ja-JP" sz="2800" dirty="0"/>
              <a:t>();    </a:t>
            </a:r>
            <a:r>
              <a:rPr lang="en-US" altLang="ja-JP" sz="2800" dirty="0">
                <a:solidFill>
                  <a:srgbClr val="FFFF66"/>
                </a:solidFill>
              </a:rPr>
              <a:t>// @</a:t>
            </a:r>
            <a:r>
              <a:rPr lang="ja-JP" altLang="en-US" sz="2800" dirty="0">
                <a:solidFill>
                  <a:srgbClr val="FFFF66"/>
                </a:solidFill>
              </a:rPr>
              <a:t>以外を読み飛ばす</a:t>
            </a:r>
            <a:endParaRPr lang="en-US" altLang="ja-JP" sz="2800" dirty="0">
              <a:solidFill>
                <a:srgbClr val="FFFF66"/>
              </a:solidFill>
            </a:endParaRPr>
          </a:p>
          <a:p>
            <a:pPr eaLnBrk="1" hangingPunct="1">
              <a:spcBef>
                <a:spcPct val="0"/>
              </a:spcBef>
              <a:buClrTx/>
              <a:buSzTx/>
              <a:buFontTx/>
              <a:buNone/>
            </a:pPr>
            <a:r>
              <a:rPr lang="en-US" altLang="ja-JP" sz="2800" dirty="0"/>
              <a:t>   </a:t>
            </a:r>
            <a:r>
              <a:rPr lang="en-US" altLang="ja-JP" sz="2800" dirty="0" err="1"/>
              <a:t>currntChar</a:t>
            </a:r>
            <a:r>
              <a:rPr lang="en-US" altLang="ja-JP" sz="2800" dirty="0"/>
              <a:t> = </a:t>
            </a:r>
            <a:r>
              <a:rPr lang="en-US" altLang="ja-JP" sz="2800" dirty="0" err="1"/>
              <a:t>nextChar</a:t>
            </a:r>
            <a:r>
              <a:rPr lang="en-US" altLang="ja-JP" sz="2800" dirty="0"/>
              <a:t>();      </a:t>
            </a:r>
            <a:r>
              <a:rPr lang="en-US" altLang="ja-JP" sz="2800" dirty="0">
                <a:solidFill>
                  <a:srgbClr val="FFFF66"/>
                </a:solidFill>
              </a:rPr>
              <a:t>// 2</a:t>
            </a:r>
            <a:r>
              <a:rPr lang="ja-JP" altLang="en-US" sz="2800" dirty="0">
                <a:solidFill>
                  <a:srgbClr val="FFFF66"/>
                </a:solidFill>
              </a:rPr>
              <a:t>つめの </a:t>
            </a:r>
            <a:r>
              <a:rPr lang="en-US" altLang="ja-JP" sz="2800" dirty="0">
                <a:solidFill>
                  <a:srgbClr val="FFFF66"/>
                </a:solidFill>
              </a:rPr>
              <a:t>@ </a:t>
            </a:r>
            <a:r>
              <a:rPr lang="ja-JP" altLang="en-US" sz="2800" dirty="0">
                <a:solidFill>
                  <a:srgbClr val="FFFF66"/>
                </a:solidFill>
              </a:rPr>
              <a:t>を読み飛ばす</a:t>
            </a:r>
            <a:endParaRPr lang="en-US" altLang="ja-JP" sz="2800" dirty="0">
              <a:solidFill>
                <a:srgbClr val="FFFF66"/>
              </a:solidFill>
            </a:endParaRPr>
          </a:p>
          <a:p>
            <a:pPr eaLnBrk="1" hangingPunct="1">
              <a:spcBef>
                <a:spcPct val="0"/>
              </a:spcBef>
              <a:buClrTx/>
              <a:buSzTx/>
              <a:buFontTx/>
              <a:buNone/>
            </a:pPr>
            <a:r>
              <a:rPr lang="en-US" altLang="ja-JP" sz="2800" dirty="0"/>
              <a:t>   token = nextToken();            </a:t>
            </a:r>
            <a:r>
              <a:rPr lang="en-US" altLang="ja-JP" sz="2800" dirty="0">
                <a:solidFill>
                  <a:srgbClr val="FFFF66"/>
                </a:solidFill>
              </a:rPr>
              <a:t>// </a:t>
            </a:r>
            <a:r>
              <a:rPr lang="ja-JP" altLang="en-US" sz="2800" dirty="0">
                <a:solidFill>
                  <a:srgbClr val="FFFF66"/>
                </a:solidFill>
              </a:rPr>
              <a:t>再帰で次のトークンを読む</a:t>
            </a:r>
            <a:endParaRPr lang="en-US" altLang="ja-JP" sz="2800" dirty="0">
              <a:solidFill>
                <a:srgbClr val="FFFF66"/>
              </a:solidFill>
            </a:endParaRPr>
          </a:p>
          <a:p>
            <a:pPr eaLnBrk="1" hangingPunct="1">
              <a:spcBef>
                <a:spcPct val="0"/>
              </a:spcBef>
              <a:buClrTx/>
              <a:buSzTx/>
              <a:buFontTx/>
              <a:buNone/>
            </a:pPr>
            <a:r>
              <a:rPr lang="en-US" altLang="ja-JP" sz="2800" dirty="0"/>
              <a:t>}</a:t>
            </a:r>
          </a:p>
        </p:txBody>
      </p:sp>
      <p:sp>
        <p:nvSpPr>
          <p:cNvPr id="3" name="テキスト ボックス 2"/>
          <p:cNvSpPr txBox="1"/>
          <p:nvPr/>
        </p:nvSpPr>
        <p:spPr>
          <a:xfrm>
            <a:off x="1371600" y="5410200"/>
            <a:ext cx="5955476" cy="1077218"/>
          </a:xfrm>
          <a:prstGeom prst="rect">
            <a:avLst/>
          </a:prstGeom>
          <a:noFill/>
        </p:spPr>
        <p:txBody>
          <a:bodyPr wrap="none" rtlCol="0">
            <a:spAutoFit/>
          </a:bodyPr>
          <a:lstStyle/>
          <a:p>
            <a:r>
              <a:rPr kumimoji="1" lang="en-US" altLang="ja-JP" dirty="0">
                <a:solidFill>
                  <a:srgbClr val="FFFF66"/>
                </a:solidFill>
              </a:rPr>
              <a:t>/* ... </a:t>
            </a:r>
            <a:r>
              <a:rPr lang="en-US" altLang="ja-JP" dirty="0">
                <a:solidFill>
                  <a:srgbClr val="FFFF66"/>
                </a:solidFill>
              </a:rPr>
              <a:t>*/ </a:t>
            </a:r>
            <a:r>
              <a:rPr lang="ja-JP" altLang="en-US" dirty="0"/>
              <a:t>や </a:t>
            </a:r>
            <a:r>
              <a:rPr lang="en-US" altLang="ja-JP" dirty="0">
                <a:solidFill>
                  <a:srgbClr val="FFFF66"/>
                </a:solidFill>
              </a:rPr>
              <a:t>// ... </a:t>
            </a:r>
            <a:r>
              <a:rPr lang="en-US" altLang="ja-JP" sz="2400" dirty="0">
                <a:solidFill>
                  <a:srgbClr val="FFFF66"/>
                </a:solidFill>
              </a:rPr>
              <a:t>(</a:t>
            </a:r>
            <a:r>
              <a:rPr lang="ja-JP" altLang="en-US" sz="2400" dirty="0">
                <a:solidFill>
                  <a:srgbClr val="FFFF66"/>
                </a:solidFill>
              </a:rPr>
              <a:t>改行</a:t>
            </a:r>
            <a:r>
              <a:rPr lang="en-US" altLang="ja-JP" sz="2400" dirty="0">
                <a:solidFill>
                  <a:srgbClr val="FFFF66"/>
                </a:solidFill>
              </a:rPr>
              <a:t>)</a:t>
            </a:r>
            <a:r>
              <a:rPr lang="ja-JP" altLang="en-US" sz="2400" dirty="0">
                <a:solidFill>
                  <a:srgbClr val="FFFF66"/>
                </a:solidFill>
              </a:rPr>
              <a:t> </a:t>
            </a:r>
            <a:r>
              <a:rPr lang="ja-JP" altLang="en-US" dirty="0"/>
              <a:t>にする方法は</a:t>
            </a:r>
            <a:endParaRPr lang="en-US" altLang="ja-JP" dirty="0"/>
          </a:p>
          <a:p>
            <a:r>
              <a:rPr kumimoji="1" lang="ja-JP" altLang="en-US" dirty="0"/>
              <a:t>各自で考えること</a:t>
            </a:r>
          </a:p>
        </p:txBody>
      </p:sp>
    </p:spTree>
    <p:extLst>
      <p:ext uri="{BB962C8B-B14F-4D97-AF65-F5344CB8AC3E}">
        <p14:creationId xmlns:p14="http://schemas.microsoft.com/office/powerpoint/2010/main" val="58942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2952" name="Group 40"/>
          <p:cNvGraphicFramePr>
            <a:graphicFrameLocks noGrp="1"/>
          </p:cNvGraphicFramePr>
          <p:nvPr/>
        </p:nvGraphicFramePr>
        <p:xfrm>
          <a:off x="685800" y="9128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22956" name="Group 44"/>
          <p:cNvGrpSpPr>
            <a:grpSpLocks/>
          </p:cNvGrpSpPr>
          <p:nvPr/>
        </p:nvGrpSpPr>
        <p:grpSpPr bwMode="auto">
          <a:xfrm>
            <a:off x="228600" y="1522413"/>
            <a:ext cx="2225675" cy="1066800"/>
            <a:chOff x="144" y="1824"/>
            <a:chExt cx="1402" cy="672"/>
          </a:xfrm>
        </p:grpSpPr>
        <p:sp>
          <p:nvSpPr>
            <p:cNvPr id="66685" name="Line 26"/>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86" name="Text Box 41"/>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422955" name="Group 43"/>
          <p:cNvGrpSpPr>
            <a:grpSpLocks/>
          </p:cNvGrpSpPr>
          <p:nvPr/>
        </p:nvGrpSpPr>
        <p:grpSpPr bwMode="auto">
          <a:xfrm>
            <a:off x="762000" y="1522413"/>
            <a:ext cx="1887538" cy="685800"/>
            <a:chOff x="480" y="1824"/>
            <a:chExt cx="1189" cy="432"/>
          </a:xfrm>
        </p:grpSpPr>
        <p:sp>
          <p:nvSpPr>
            <p:cNvPr id="66683" name="Line 27"/>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84" name="Text Box 42"/>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aphicFrame>
        <p:nvGraphicFramePr>
          <p:cNvPr id="423094" name="Group 182"/>
          <p:cNvGraphicFramePr>
            <a:graphicFrameLocks noGrp="1"/>
          </p:cNvGraphicFramePr>
          <p:nvPr/>
        </p:nvGraphicFramePr>
        <p:xfrm>
          <a:off x="685800" y="30464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23090" name="Group 178"/>
          <p:cNvGrpSpPr>
            <a:grpSpLocks/>
          </p:cNvGrpSpPr>
          <p:nvPr/>
        </p:nvGrpSpPr>
        <p:grpSpPr bwMode="auto">
          <a:xfrm>
            <a:off x="2514600" y="3656013"/>
            <a:ext cx="2420938" cy="1066800"/>
            <a:chOff x="1584" y="2160"/>
            <a:chExt cx="1525" cy="672"/>
          </a:xfrm>
        </p:grpSpPr>
        <p:grpSp>
          <p:nvGrpSpPr>
            <p:cNvPr id="66677" name="Group 80"/>
            <p:cNvGrpSpPr>
              <a:grpSpLocks/>
            </p:cNvGrpSpPr>
            <p:nvPr/>
          </p:nvGrpSpPr>
          <p:grpSpPr bwMode="auto">
            <a:xfrm>
              <a:off x="1584" y="2160"/>
              <a:ext cx="1402" cy="672"/>
              <a:chOff x="144" y="1824"/>
              <a:chExt cx="1402" cy="672"/>
            </a:xfrm>
          </p:grpSpPr>
          <p:sp>
            <p:nvSpPr>
              <p:cNvPr id="66681" name="Line 81"/>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82" name="Text Box 82"/>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66678" name="Group 83"/>
            <p:cNvGrpSpPr>
              <a:grpSpLocks/>
            </p:cNvGrpSpPr>
            <p:nvPr/>
          </p:nvGrpSpPr>
          <p:grpSpPr bwMode="auto">
            <a:xfrm>
              <a:off x="1920" y="2160"/>
              <a:ext cx="1189" cy="432"/>
              <a:chOff x="480" y="1824"/>
              <a:chExt cx="1189" cy="432"/>
            </a:xfrm>
          </p:grpSpPr>
          <p:sp>
            <p:nvSpPr>
              <p:cNvPr id="66679" name="Line 84"/>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80" name="Text Box 85"/>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pSp>
      <p:grpSp>
        <p:nvGrpSpPr>
          <p:cNvPr id="423085" name="Group 173"/>
          <p:cNvGrpSpPr>
            <a:grpSpLocks/>
          </p:cNvGrpSpPr>
          <p:nvPr/>
        </p:nvGrpSpPr>
        <p:grpSpPr bwMode="auto">
          <a:xfrm>
            <a:off x="3962400" y="1598613"/>
            <a:ext cx="3432175" cy="1295400"/>
            <a:chOff x="2496" y="864"/>
            <a:chExt cx="2162" cy="816"/>
          </a:xfrm>
        </p:grpSpPr>
        <p:sp>
          <p:nvSpPr>
            <p:cNvPr id="66674" name="Text Box 45"/>
            <p:cNvSpPr txBox="1">
              <a:spLocks noChangeArrowheads="1"/>
            </p:cNvSpPr>
            <p:nvPr/>
          </p:nvSpPr>
          <p:spPr bwMode="auto">
            <a:xfrm>
              <a:off x="3168" y="864"/>
              <a:ext cx="12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nextToken()</a:t>
              </a:r>
            </a:p>
          </p:txBody>
        </p:sp>
        <p:sp>
          <p:nvSpPr>
            <p:cNvPr id="66675" name="Text Box 89"/>
            <p:cNvSpPr txBox="1">
              <a:spLocks noChangeArrowheads="1"/>
            </p:cNvSpPr>
            <p:nvPr/>
          </p:nvSpPr>
          <p:spPr bwMode="auto">
            <a:xfrm>
              <a:off x="3168" y="1152"/>
              <a:ext cx="14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Token (MAIN)</a:t>
              </a:r>
            </a:p>
          </p:txBody>
        </p:sp>
        <p:sp>
          <p:nvSpPr>
            <p:cNvPr id="66676" name="AutoShape 90"/>
            <p:cNvSpPr>
              <a:spLocks noChangeArrowheads="1"/>
            </p:cNvSpPr>
            <p:nvPr/>
          </p:nvSpPr>
          <p:spPr bwMode="auto">
            <a:xfrm>
              <a:off x="2496" y="864"/>
              <a:ext cx="576" cy="816"/>
            </a:xfrm>
            <a:prstGeom prst="downArrow">
              <a:avLst>
                <a:gd name="adj1" fmla="val 50000"/>
                <a:gd name="adj2" fmla="val 3541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aphicFrame>
        <p:nvGraphicFramePr>
          <p:cNvPr id="423096" name="Group 184"/>
          <p:cNvGraphicFramePr>
            <a:graphicFrameLocks noGrp="1"/>
          </p:cNvGraphicFramePr>
          <p:nvPr/>
        </p:nvGraphicFramePr>
        <p:xfrm>
          <a:off x="762000" y="51800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23091" name="Group 179"/>
          <p:cNvGrpSpPr>
            <a:grpSpLocks/>
          </p:cNvGrpSpPr>
          <p:nvPr/>
        </p:nvGrpSpPr>
        <p:grpSpPr bwMode="auto">
          <a:xfrm>
            <a:off x="3124200" y="5789613"/>
            <a:ext cx="2420938" cy="1066800"/>
            <a:chOff x="1632" y="3504"/>
            <a:chExt cx="1525" cy="672"/>
          </a:xfrm>
        </p:grpSpPr>
        <p:grpSp>
          <p:nvGrpSpPr>
            <p:cNvPr id="66668" name="Group 165"/>
            <p:cNvGrpSpPr>
              <a:grpSpLocks/>
            </p:cNvGrpSpPr>
            <p:nvPr/>
          </p:nvGrpSpPr>
          <p:grpSpPr bwMode="auto">
            <a:xfrm>
              <a:off x="1632" y="3504"/>
              <a:ext cx="1402" cy="672"/>
              <a:chOff x="144" y="1824"/>
              <a:chExt cx="1402" cy="672"/>
            </a:xfrm>
          </p:grpSpPr>
          <p:sp>
            <p:nvSpPr>
              <p:cNvPr id="66672" name="Line 166"/>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73" name="Text Box 167"/>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66669" name="Group 168"/>
            <p:cNvGrpSpPr>
              <a:grpSpLocks/>
            </p:cNvGrpSpPr>
            <p:nvPr/>
          </p:nvGrpSpPr>
          <p:grpSpPr bwMode="auto">
            <a:xfrm>
              <a:off x="1968" y="3504"/>
              <a:ext cx="1189" cy="432"/>
              <a:chOff x="480" y="1824"/>
              <a:chExt cx="1189" cy="432"/>
            </a:xfrm>
          </p:grpSpPr>
          <p:sp>
            <p:nvSpPr>
              <p:cNvPr id="66670" name="Line 169"/>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671" name="Text Box 170"/>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pSp>
      <p:grpSp>
        <p:nvGrpSpPr>
          <p:cNvPr id="423086" name="Group 174"/>
          <p:cNvGrpSpPr>
            <a:grpSpLocks/>
          </p:cNvGrpSpPr>
          <p:nvPr/>
        </p:nvGrpSpPr>
        <p:grpSpPr bwMode="auto">
          <a:xfrm>
            <a:off x="4800600" y="3732213"/>
            <a:ext cx="3867150" cy="1295400"/>
            <a:chOff x="2496" y="864"/>
            <a:chExt cx="2436" cy="816"/>
          </a:xfrm>
        </p:grpSpPr>
        <p:sp>
          <p:nvSpPr>
            <p:cNvPr id="66665" name="Text Box 175"/>
            <p:cNvSpPr txBox="1">
              <a:spLocks noChangeArrowheads="1"/>
            </p:cNvSpPr>
            <p:nvPr/>
          </p:nvSpPr>
          <p:spPr bwMode="auto">
            <a:xfrm>
              <a:off x="3168" y="864"/>
              <a:ext cx="12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nextToken()</a:t>
              </a:r>
            </a:p>
          </p:txBody>
        </p:sp>
        <p:sp>
          <p:nvSpPr>
            <p:cNvPr id="66666" name="Text Box 176"/>
            <p:cNvSpPr txBox="1">
              <a:spLocks noChangeArrowheads="1"/>
            </p:cNvSpPr>
            <p:nvPr/>
          </p:nvSpPr>
          <p:spPr bwMode="auto">
            <a:xfrm>
              <a:off x="3168" y="1152"/>
              <a:ext cx="17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Token (LPAREN)</a:t>
              </a:r>
            </a:p>
          </p:txBody>
        </p:sp>
        <p:sp>
          <p:nvSpPr>
            <p:cNvPr id="66667" name="AutoShape 177"/>
            <p:cNvSpPr>
              <a:spLocks noChangeArrowheads="1"/>
            </p:cNvSpPr>
            <p:nvPr/>
          </p:nvSpPr>
          <p:spPr bwMode="auto">
            <a:xfrm>
              <a:off x="2496" y="864"/>
              <a:ext cx="576" cy="816"/>
            </a:xfrm>
            <a:prstGeom prst="downArrow">
              <a:avLst>
                <a:gd name="adj1" fmla="val 50000"/>
                <a:gd name="adj2" fmla="val 3541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66664" name="Rectangle 180"/>
          <p:cNvSpPr>
            <a:spLocks noGrp="1" noChangeArrowheads="1"/>
          </p:cNvSpPr>
          <p:nvPr>
            <p:ph type="title"/>
          </p:nvPr>
        </p:nvSpPr>
        <p:spPr>
          <a:xfrm>
            <a:off x="1066800" y="1524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nextToken()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22956"/>
                                        </p:tgtEl>
                                        <p:attrNameLst>
                                          <p:attrName>style.visibility</p:attrName>
                                        </p:attrNameLst>
                                      </p:cBhvr>
                                      <p:to>
                                        <p:strVal val="visible"/>
                                      </p:to>
                                    </p:set>
                                    <p:animEffect transition="in" filter="checkerboard(across)">
                                      <p:cBhvr>
                                        <p:cTn id="7" dur="500"/>
                                        <p:tgtEl>
                                          <p:spTgt spid="422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22955"/>
                                        </p:tgtEl>
                                        <p:attrNameLst>
                                          <p:attrName>style.visibility</p:attrName>
                                        </p:attrNameLst>
                                      </p:cBhvr>
                                      <p:to>
                                        <p:strVal val="visible"/>
                                      </p:to>
                                    </p:set>
                                    <p:animEffect transition="in" filter="checkerboard(across)">
                                      <p:cBhvr>
                                        <p:cTn id="12" dur="500"/>
                                        <p:tgtEl>
                                          <p:spTgt spid="4229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23085"/>
                                        </p:tgtEl>
                                        <p:attrNameLst>
                                          <p:attrName>style.visibility</p:attrName>
                                        </p:attrNameLst>
                                      </p:cBhvr>
                                      <p:to>
                                        <p:strVal val="visible"/>
                                      </p:to>
                                    </p:set>
                                    <p:animEffect transition="in" filter="wipe(up)">
                                      <p:cBhvr>
                                        <p:cTn id="17" dur="500"/>
                                        <p:tgtEl>
                                          <p:spTgt spid="4230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23094"/>
                                        </p:tgtEl>
                                        <p:attrNameLst>
                                          <p:attrName>style.visibility</p:attrName>
                                        </p:attrNameLst>
                                      </p:cBhvr>
                                      <p:to>
                                        <p:strVal val="visible"/>
                                      </p:to>
                                    </p:set>
                                    <p:animEffect transition="in" filter="checkerboard(across)">
                                      <p:cBhvr>
                                        <p:cTn id="22" dur="500"/>
                                        <p:tgtEl>
                                          <p:spTgt spid="423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423090"/>
                                        </p:tgtEl>
                                        <p:attrNameLst>
                                          <p:attrName>style.visibility</p:attrName>
                                        </p:attrNameLst>
                                      </p:cBhvr>
                                      <p:to>
                                        <p:strVal val="visible"/>
                                      </p:to>
                                    </p:set>
                                    <p:animEffect transition="in" filter="checkerboard(across)">
                                      <p:cBhvr>
                                        <p:cTn id="27" dur="500"/>
                                        <p:tgtEl>
                                          <p:spTgt spid="4230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23086"/>
                                        </p:tgtEl>
                                        <p:attrNameLst>
                                          <p:attrName>style.visibility</p:attrName>
                                        </p:attrNameLst>
                                      </p:cBhvr>
                                      <p:to>
                                        <p:strVal val="visible"/>
                                      </p:to>
                                    </p:set>
                                    <p:animEffect transition="in" filter="wipe(up)">
                                      <p:cBhvr>
                                        <p:cTn id="32" dur="500"/>
                                        <p:tgtEl>
                                          <p:spTgt spid="42308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23096"/>
                                        </p:tgtEl>
                                        <p:attrNameLst>
                                          <p:attrName>style.visibility</p:attrName>
                                        </p:attrNameLst>
                                      </p:cBhvr>
                                      <p:to>
                                        <p:strVal val="visible"/>
                                      </p:to>
                                    </p:set>
                                    <p:animEffect transition="in" filter="checkerboard(across)">
                                      <p:cBhvr>
                                        <p:cTn id="37" dur="500"/>
                                        <p:tgtEl>
                                          <p:spTgt spid="42309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423091"/>
                                        </p:tgtEl>
                                        <p:attrNameLst>
                                          <p:attrName>style.visibility</p:attrName>
                                        </p:attrNameLst>
                                      </p:cBhvr>
                                      <p:to>
                                        <p:strVal val="visible"/>
                                      </p:to>
                                    </p:set>
                                    <p:animEffect transition="in" filter="checkerboard(across)">
                                      <p:cBhvr>
                                        <p:cTn id="42" dur="500"/>
                                        <p:tgtEl>
                                          <p:spTgt spid="42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先読みを用いない字句解析</a:t>
            </a:r>
          </a:p>
        </p:txBody>
      </p:sp>
      <p:sp>
        <p:nvSpPr>
          <p:cNvPr id="67587" name="Rectangle 3"/>
          <p:cNvSpPr>
            <a:spLocks noGrp="1" noChangeArrowheads="1"/>
          </p:cNvSpPr>
          <p:nvPr>
            <p:ph type="body" idx="1"/>
          </p:nvPr>
        </p:nvSpPr>
        <p:spPr>
          <a:xfrm>
            <a:off x="1066800" y="1981200"/>
            <a:ext cx="75438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先読み文字が1文字の場合</a:t>
            </a:r>
          </a:p>
          <a:p>
            <a:pPr>
              <a:buFont typeface="Wingdings" panose="05000000000000000000" pitchFamily="2" charset="2"/>
              <a:buNone/>
            </a:pPr>
            <a:r>
              <a:rPr lang="ja-JP" altLang="en-US">
                <a:effectLst/>
              </a:rPr>
              <a:t>⇒ 先読み無しでも字句解析可能</a:t>
            </a:r>
            <a:endParaRPr lang="en-US" altLang="ja-JP">
              <a:effectLst/>
            </a:endParaRPr>
          </a:p>
        </p:txBody>
      </p:sp>
      <p:sp>
        <p:nvSpPr>
          <p:cNvPr id="67588" name="Rectangle 4"/>
          <p:cNvSpPr>
            <a:spLocks noChangeArrowheads="1"/>
          </p:cNvSpPr>
          <p:nvPr/>
        </p:nvSpPr>
        <p:spPr bwMode="auto">
          <a:xfrm>
            <a:off x="1143000" y="3505200"/>
            <a:ext cx="7315200" cy="2895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   if (currentChar == ‘+’) {</a:t>
            </a:r>
          </a:p>
          <a:p>
            <a:pPr eaLnBrk="1" hangingPunct="1">
              <a:spcBef>
                <a:spcPct val="0"/>
              </a:spcBef>
              <a:buClrTx/>
              <a:buSzTx/>
              <a:buFontTx/>
              <a:buNone/>
            </a:pPr>
            <a:r>
              <a:rPr lang="en-US" altLang="ja-JP" sz="2400" dirty="0"/>
              <a:t>       currentChar = </a:t>
            </a:r>
            <a:r>
              <a:rPr lang="en-US" altLang="ja-JP" sz="2400" dirty="0" err="1"/>
              <a:t>nextChar</a:t>
            </a:r>
            <a:r>
              <a:rPr lang="en-US" altLang="ja-JP" sz="2400" dirty="0"/>
              <a:t>();  </a:t>
            </a:r>
            <a:r>
              <a:rPr lang="en-US" altLang="ja-JP" sz="2400" dirty="0">
                <a:solidFill>
                  <a:srgbClr val="FFFF66"/>
                </a:solidFill>
              </a:rPr>
              <a:t>/* </a:t>
            </a:r>
            <a:r>
              <a:rPr lang="ja-JP" altLang="en-US" sz="2400" dirty="0">
                <a:solidFill>
                  <a:srgbClr val="FFFF66"/>
                </a:solidFill>
              </a:rPr>
              <a:t>読み進める */</a:t>
            </a:r>
          </a:p>
          <a:p>
            <a:pPr eaLnBrk="1" hangingPunct="1">
              <a:spcBef>
                <a:spcPct val="0"/>
              </a:spcBef>
              <a:buClrTx/>
              <a:buSzTx/>
              <a:buFontTx/>
              <a:buNone/>
            </a:pPr>
            <a:r>
              <a:rPr lang="en-US" altLang="ja-JP" sz="2400" dirty="0"/>
              <a:t>       if (currentChar</a:t>
            </a:r>
            <a:r>
              <a:rPr lang="ja-JP" altLang="en-US" sz="2400" dirty="0"/>
              <a:t> == </a:t>
            </a:r>
            <a:r>
              <a:rPr lang="en-US" altLang="ja-JP" sz="2400" dirty="0"/>
              <a:t>‘</a:t>
            </a:r>
            <a:r>
              <a:rPr lang="ja-JP" altLang="en-US" sz="2400" dirty="0"/>
              <a:t>+</a:t>
            </a:r>
            <a:r>
              <a:rPr lang="en-US" altLang="ja-JP" sz="2400" dirty="0"/>
              <a:t>’</a:t>
            </a:r>
            <a:r>
              <a:rPr lang="ja-JP" altLang="en-US" sz="2400" dirty="0"/>
              <a:t>) {    </a:t>
            </a:r>
            <a:r>
              <a:rPr lang="ja-JP" altLang="en-US" sz="2400" dirty="0">
                <a:solidFill>
                  <a:srgbClr val="FFFF66"/>
                </a:solidFill>
              </a:rPr>
              <a:t>/* 現在の文字で判定 */</a:t>
            </a:r>
          </a:p>
          <a:p>
            <a:pPr eaLnBrk="1" hangingPunct="1">
              <a:spcBef>
                <a:spcPct val="0"/>
              </a:spcBef>
              <a:buClrTx/>
              <a:buSzTx/>
              <a:buFontTx/>
              <a:buNone/>
            </a:pPr>
            <a:r>
              <a:rPr lang="en-US" altLang="ja-JP" sz="2400" dirty="0"/>
              <a:t>           </a:t>
            </a:r>
            <a:r>
              <a:rPr lang="en-US" altLang="ja-JP" sz="2400" dirty="0" err="1"/>
              <a:t>nextChar</a:t>
            </a:r>
            <a:r>
              <a:rPr lang="en-US" altLang="ja-JP" sz="2400" dirty="0"/>
              <a:t>();</a:t>
            </a:r>
          </a:p>
          <a:p>
            <a:pPr eaLnBrk="1" hangingPunct="1">
              <a:spcBef>
                <a:spcPct val="0"/>
              </a:spcBef>
              <a:buClrTx/>
              <a:buSzTx/>
              <a:buFontTx/>
              <a:buNone/>
            </a:pPr>
            <a:r>
              <a:rPr lang="en-US" altLang="ja-JP" sz="2400" dirty="0"/>
              <a:t>           token = new Token (INC);</a:t>
            </a:r>
          </a:p>
          <a:p>
            <a:pPr eaLnBrk="1" hangingPunct="1">
              <a:spcBef>
                <a:spcPct val="0"/>
              </a:spcBef>
              <a:buClrTx/>
              <a:buSzTx/>
              <a:buFontTx/>
              <a:buNone/>
            </a:pPr>
            <a:r>
              <a:rPr lang="en-US" altLang="ja-JP" sz="2400" dirty="0"/>
              <a:t>       } else token = </a:t>
            </a:r>
            <a:r>
              <a:rPr lang="en-US" altLang="ja-JP" sz="2400" dirty="0" err="1"/>
              <a:t>newToken</a:t>
            </a:r>
            <a:r>
              <a:rPr lang="en-US" altLang="ja-JP" sz="2400" dirty="0"/>
              <a:t> (ADD); </a:t>
            </a:r>
          </a:p>
          <a:p>
            <a:pPr eaLnBrk="1" hangingPunct="1">
              <a:spcBef>
                <a:spcPct val="0"/>
              </a:spcBef>
              <a:buClrTx/>
              <a:buSzTx/>
              <a:buFontTx/>
              <a:buNone/>
            </a:pPr>
            <a:r>
              <a:rPr lang="en-US" altLang="ja-JP" sz="2400" dirty="0"/>
              <a:t>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066800" y="3048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先読みを用いない字句解析</a:t>
            </a:r>
          </a:p>
        </p:txBody>
      </p:sp>
      <p:sp>
        <p:nvSpPr>
          <p:cNvPr id="68611" name="Rectangle 4"/>
          <p:cNvSpPr>
            <a:spLocks noChangeArrowheads="1"/>
          </p:cNvSpPr>
          <p:nvPr/>
        </p:nvSpPr>
        <p:spPr bwMode="auto">
          <a:xfrm>
            <a:off x="152400" y="1828800"/>
            <a:ext cx="4267200" cy="480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dirty="0"/>
              <a:t>Token nextToken() {</a:t>
            </a:r>
          </a:p>
          <a:p>
            <a:pPr eaLnBrk="1" hangingPunct="1">
              <a:spcBef>
                <a:spcPct val="0"/>
              </a:spcBef>
              <a:buClrTx/>
              <a:buSzTx/>
              <a:buFontTx/>
              <a:buNone/>
            </a:pPr>
            <a:r>
              <a:rPr lang="en-US" altLang="ja-JP" sz="2000" dirty="0"/>
              <a:t>   Token </a:t>
            </a:r>
            <a:r>
              <a:rPr lang="en-US" altLang="ja-JP" sz="2000" dirty="0" err="1"/>
              <a:t>token</a:t>
            </a:r>
            <a:r>
              <a:rPr lang="en-US" altLang="ja-JP" sz="2000" dirty="0"/>
              <a:t>;</a:t>
            </a:r>
          </a:p>
          <a:p>
            <a:pPr eaLnBrk="1" hangingPunct="1">
              <a:spcBef>
                <a:spcPct val="0"/>
              </a:spcBef>
              <a:buClrTx/>
              <a:buSzTx/>
              <a:buFontTx/>
              <a:buNone/>
            </a:pPr>
            <a:endParaRPr lang="en-US" altLang="ja-JP" sz="2000" dirty="0"/>
          </a:p>
          <a:p>
            <a:pPr eaLnBrk="1" hangingPunct="1">
              <a:spcBef>
                <a:spcPct val="0"/>
              </a:spcBef>
              <a:buClrTx/>
              <a:buSzTx/>
              <a:buFontTx/>
              <a:buNone/>
            </a:pPr>
            <a:r>
              <a:rPr lang="en-US" altLang="ja-JP" sz="2000" dirty="0"/>
              <a:t>  </a:t>
            </a:r>
            <a:r>
              <a:rPr lang="en-US" altLang="ja-JP" sz="1800" dirty="0">
                <a:solidFill>
                  <a:srgbClr val="FFFF66"/>
                </a:solidFill>
              </a:rPr>
              <a:t>/* 1</a:t>
            </a:r>
            <a:r>
              <a:rPr lang="ja-JP" altLang="en-US" sz="1800" dirty="0">
                <a:solidFill>
                  <a:srgbClr val="FFFF66"/>
                </a:solidFill>
              </a:rPr>
              <a:t>文字目は未読 */</a:t>
            </a:r>
            <a:endParaRPr lang="en-US" altLang="ja-JP" sz="1800" dirty="0">
              <a:solidFill>
                <a:srgbClr val="FFFF66"/>
              </a:solidFill>
            </a:endParaRPr>
          </a:p>
          <a:p>
            <a:pPr eaLnBrk="1" hangingPunct="1">
              <a:spcBef>
                <a:spcPct val="0"/>
              </a:spcBef>
              <a:buClrTx/>
              <a:buSzTx/>
              <a:buFontTx/>
              <a:buNone/>
            </a:pPr>
            <a:r>
              <a:rPr lang="en-US" altLang="ja-JP" sz="2000" dirty="0"/>
              <a:t>   </a:t>
            </a:r>
            <a:r>
              <a:rPr lang="en-US" altLang="ja-JP" sz="2000" dirty="0">
                <a:solidFill>
                  <a:srgbClr val="FF66CC"/>
                </a:solidFill>
              </a:rPr>
              <a:t>currentChar = </a:t>
            </a:r>
            <a:r>
              <a:rPr lang="en-US" altLang="ja-JP" sz="2000" dirty="0" err="1">
                <a:solidFill>
                  <a:srgbClr val="FF66CC"/>
                </a:solidFill>
              </a:rPr>
              <a:t>nextChar</a:t>
            </a:r>
            <a:r>
              <a:rPr lang="en-US" altLang="ja-JP" sz="2000" dirty="0">
                <a:solidFill>
                  <a:srgbClr val="FF66CC"/>
                </a:solidFill>
              </a:rPr>
              <a:t>(); </a:t>
            </a:r>
            <a:r>
              <a:rPr lang="en-US" altLang="ja-JP" sz="1800" dirty="0">
                <a:solidFill>
                  <a:srgbClr val="FFFF66"/>
                </a:solidFill>
              </a:rPr>
              <a:t>// 1</a:t>
            </a:r>
            <a:r>
              <a:rPr lang="ja-JP" altLang="en-US" sz="1800" dirty="0">
                <a:solidFill>
                  <a:srgbClr val="FFFF66"/>
                </a:solidFill>
              </a:rPr>
              <a:t>文字目</a:t>
            </a:r>
          </a:p>
          <a:p>
            <a:pPr eaLnBrk="1" hangingPunct="1">
              <a:spcBef>
                <a:spcPct val="0"/>
              </a:spcBef>
              <a:buClrTx/>
              <a:buSzTx/>
              <a:buFontTx/>
              <a:buNone/>
            </a:pPr>
            <a:endParaRPr lang="en-US" altLang="ja-JP" sz="1800" dirty="0">
              <a:solidFill>
                <a:srgbClr val="FFFF66"/>
              </a:solidFill>
            </a:endParaRPr>
          </a:p>
          <a:p>
            <a:pPr eaLnBrk="1" hangingPunct="1">
              <a:spcBef>
                <a:spcPct val="0"/>
              </a:spcBef>
              <a:buClrTx/>
              <a:buSzTx/>
              <a:buFontTx/>
              <a:buNone/>
            </a:pPr>
            <a:r>
              <a:rPr lang="en-US" altLang="ja-JP" sz="2000" dirty="0"/>
              <a:t>   if (currentChar == ‘+’) {</a:t>
            </a:r>
            <a:endParaRPr lang="ja-JP" altLang="en-US" sz="2000" dirty="0">
              <a:solidFill>
                <a:srgbClr val="FFFF66"/>
              </a:solidFill>
            </a:endParaRPr>
          </a:p>
          <a:p>
            <a:pPr eaLnBrk="1" hangingPunct="1">
              <a:spcBef>
                <a:spcPct val="0"/>
              </a:spcBef>
              <a:buClrTx/>
              <a:buSzTx/>
              <a:buFontTx/>
              <a:buNone/>
            </a:pPr>
            <a:r>
              <a:rPr lang="en-US" altLang="ja-JP" sz="2000" dirty="0"/>
              <a:t>       if (</a:t>
            </a:r>
            <a:r>
              <a:rPr lang="en-US" altLang="ja-JP" sz="2000" dirty="0" err="1">
                <a:solidFill>
                  <a:srgbClr val="FF66CC"/>
                </a:solidFill>
              </a:rPr>
              <a:t>lookAhead</a:t>
            </a:r>
            <a:r>
              <a:rPr lang="en-US" altLang="ja-JP" sz="2000" dirty="0">
                <a:solidFill>
                  <a:srgbClr val="FF66CC"/>
                </a:solidFill>
              </a:rPr>
              <a:t>()</a:t>
            </a:r>
            <a:r>
              <a:rPr lang="ja-JP" altLang="en-US" sz="2000" dirty="0"/>
              <a:t> == ‘+’) {</a:t>
            </a:r>
            <a:endParaRPr lang="ja-JP" altLang="en-US" sz="2000" dirty="0">
              <a:solidFill>
                <a:srgbClr val="FFFF66"/>
              </a:solidFill>
            </a:endParaRPr>
          </a:p>
          <a:p>
            <a:pPr eaLnBrk="1" hangingPunct="1">
              <a:spcBef>
                <a:spcPct val="0"/>
              </a:spcBef>
              <a:buClrTx/>
              <a:buSzTx/>
              <a:buFontTx/>
              <a:buNone/>
            </a:pPr>
            <a:r>
              <a:rPr lang="en-US" altLang="ja-JP" sz="2000" dirty="0"/>
              <a:t>           </a:t>
            </a:r>
            <a:r>
              <a:rPr lang="en-US" altLang="ja-JP" sz="2000" dirty="0" err="1"/>
              <a:t>nextChar</a:t>
            </a:r>
            <a:r>
              <a:rPr lang="en-US" altLang="ja-JP" sz="2000" dirty="0"/>
              <a:t>();  </a:t>
            </a:r>
            <a:r>
              <a:rPr lang="en-US" altLang="ja-JP" sz="1800" dirty="0">
                <a:solidFill>
                  <a:srgbClr val="FFFF66"/>
                </a:solidFill>
              </a:rPr>
              <a:t>// 2</a:t>
            </a:r>
            <a:r>
              <a:rPr lang="ja-JP" altLang="en-US" sz="1800" dirty="0">
                <a:solidFill>
                  <a:srgbClr val="FFFF66"/>
                </a:solidFill>
              </a:rPr>
              <a:t>文字目</a:t>
            </a:r>
            <a:endParaRPr lang="en-US" altLang="ja-JP" sz="2000" dirty="0"/>
          </a:p>
          <a:p>
            <a:pPr eaLnBrk="1" hangingPunct="1">
              <a:spcBef>
                <a:spcPct val="0"/>
              </a:spcBef>
              <a:buClrTx/>
              <a:buSzTx/>
              <a:buFontTx/>
              <a:buNone/>
            </a:pPr>
            <a:r>
              <a:rPr lang="en-US" altLang="ja-JP" sz="2000" dirty="0"/>
              <a:t>           token = new Token (INC);</a:t>
            </a:r>
          </a:p>
          <a:p>
            <a:pPr eaLnBrk="1" hangingPunct="1">
              <a:spcBef>
                <a:spcPct val="0"/>
              </a:spcBef>
              <a:buClrTx/>
              <a:buSzTx/>
              <a:buFontTx/>
              <a:buNone/>
            </a:pPr>
            <a:r>
              <a:rPr lang="en-US" altLang="ja-JP" sz="2000" dirty="0"/>
              <a:t>       } else token = </a:t>
            </a:r>
            <a:r>
              <a:rPr lang="en-US" altLang="ja-JP" sz="2000" dirty="0" err="1"/>
              <a:t>newToken</a:t>
            </a:r>
            <a:r>
              <a:rPr lang="en-US" altLang="ja-JP" sz="2000" dirty="0"/>
              <a:t> (ADD); </a:t>
            </a:r>
          </a:p>
          <a:p>
            <a:pPr eaLnBrk="1" hangingPunct="1">
              <a:spcBef>
                <a:spcPct val="0"/>
              </a:spcBef>
              <a:buClrTx/>
              <a:buSzTx/>
              <a:buFontTx/>
              <a:buNone/>
            </a:pPr>
            <a:r>
              <a:rPr lang="en-US" altLang="ja-JP" sz="2000" dirty="0"/>
              <a:t>   }</a:t>
            </a:r>
          </a:p>
          <a:p>
            <a:pPr eaLnBrk="1" hangingPunct="1">
              <a:spcBef>
                <a:spcPct val="0"/>
              </a:spcBef>
              <a:buClrTx/>
              <a:buSzTx/>
              <a:buFontTx/>
              <a:buNone/>
            </a:pPr>
            <a:endParaRPr lang="en-US" altLang="ja-JP" sz="2000" dirty="0"/>
          </a:p>
          <a:p>
            <a:pPr eaLnBrk="1" hangingPunct="1">
              <a:spcBef>
                <a:spcPct val="0"/>
              </a:spcBef>
              <a:buClrTx/>
              <a:buSzTx/>
              <a:buFontTx/>
              <a:buNone/>
            </a:pPr>
            <a:r>
              <a:rPr lang="en-US" altLang="ja-JP" sz="2000" dirty="0"/>
              <a:t>   return token;</a:t>
            </a:r>
          </a:p>
          <a:p>
            <a:pPr eaLnBrk="1" hangingPunct="1">
              <a:spcBef>
                <a:spcPct val="0"/>
              </a:spcBef>
              <a:buClrTx/>
              <a:buSzTx/>
              <a:buFontTx/>
              <a:buNone/>
            </a:pPr>
            <a:r>
              <a:rPr lang="en-US" altLang="ja-JP" sz="2000" dirty="0"/>
              <a:t>}</a:t>
            </a:r>
          </a:p>
        </p:txBody>
      </p:sp>
      <p:sp>
        <p:nvSpPr>
          <p:cNvPr id="68612" name="Rectangle 5"/>
          <p:cNvSpPr>
            <a:spLocks noChangeArrowheads="1"/>
          </p:cNvSpPr>
          <p:nvPr/>
        </p:nvSpPr>
        <p:spPr bwMode="auto">
          <a:xfrm>
            <a:off x="4495800" y="1828800"/>
            <a:ext cx="4267200" cy="480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dirty="0"/>
              <a:t>Token nextToken() {</a:t>
            </a:r>
          </a:p>
          <a:p>
            <a:pPr eaLnBrk="1" hangingPunct="1">
              <a:spcBef>
                <a:spcPct val="0"/>
              </a:spcBef>
              <a:buClrTx/>
              <a:buSzTx/>
              <a:buFontTx/>
              <a:buNone/>
            </a:pPr>
            <a:r>
              <a:rPr lang="en-US" altLang="ja-JP" sz="2000" dirty="0"/>
              <a:t>   Token </a:t>
            </a:r>
            <a:r>
              <a:rPr lang="en-US" altLang="ja-JP" sz="2000" dirty="0" err="1"/>
              <a:t>token</a:t>
            </a:r>
            <a:r>
              <a:rPr lang="en-US" altLang="ja-JP" sz="2000" dirty="0"/>
              <a:t>;</a:t>
            </a:r>
          </a:p>
          <a:p>
            <a:pPr eaLnBrk="1" hangingPunct="1">
              <a:spcBef>
                <a:spcPct val="0"/>
              </a:spcBef>
              <a:buClrTx/>
              <a:buSzTx/>
              <a:buFontTx/>
              <a:buNone/>
            </a:pPr>
            <a:endParaRPr lang="en-US" altLang="ja-JP" sz="2000" dirty="0"/>
          </a:p>
          <a:p>
            <a:pPr eaLnBrk="1" hangingPunct="1">
              <a:spcBef>
                <a:spcPct val="0"/>
              </a:spcBef>
              <a:buClrTx/>
              <a:buSzTx/>
              <a:buFontTx/>
              <a:buNone/>
            </a:pPr>
            <a:r>
              <a:rPr lang="en-US" altLang="ja-JP" sz="2000" dirty="0"/>
              <a:t>  </a:t>
            </a:r>
            <a:r>
              <a:rPr lang="en-US" altLang="ja-JP" sz="1800" dirty="0">
                <a:solidFill>
                  <a:srgbClr val="FFFF66"/>
                </a:solidFill>
              </a:rPr>
              <a:t>/* 1</a:t>
            </a:r>
            <a:r>
              <a:rPr lang="ja-JP" altLang="en-US" sz="1800" dirty="0">
                <a:solidFill>
                  <a:srgbClr val="FFFF66"/>
                </a:solidFill>
              </a:rPr>
              <a:t>文字目は既読 */</a:t>
            </a:r>
            <a:endParaRPr lang="en-US" altLang="ja-JP" sz="1800" dirty="0">
              <a:solidFill>
                <a:srgbClr val="FFFF66"/>
              </a:solidFill>
            </a:endParaRPr>
          </a:p>
          <a:p>
            <a:pPr eaLnBrk="1" hangingPunct="1">
              <a:spcBef>
                <a:spcPct val="0"/>
              </a:spcBef>
              <a:buClrTx/>
              <a:buSzTx/>
              <a:buFontTx/>
              <a:buNone/>
            </a:pPr>
            <a:endParaRPr lang="en-US" altLang="ja-JP" sz="2000" dirty="0"/>
          </a:p>
          <a:p>
            <a:pPr eaLnBrk="1" hangingPunct="1">
              <a:spcBef>
                <a:spcPct val="0"/>
              </a:spcBef>
              <a:buClrTx/>
              <a:buSzTx/>
              <a:buFontTx/>
              <a:buNone/>
            </a:pPr>
            <a:r>
              <a:rPr lang="en-US" altLang="ja-JP" sz="2000" dirty="0"/>
              <a:t>   if (currentChar == ‘+’) {</a:t>
            </a:r>
          </a:p>
          <a:p>
            <a:pPr eaLnBrk="1" hangingPunct="1">
              <a:spcBef>
                <a:spcPct val="0"/>
              </a:spcBef>
              <a:buClrTx/>
              <a:buSzTx/>
              <a:buFontTx/>
              <a:buNone/>
            </a:pPr>
            <a:r>
              <a:rPr lang="en-US" altLang="ja-JP" sz="2000" dirty="0"/>
              <a:t>       </a:t>
            </a:r>
            <a:r>
              <a:rPr lang="en-US" altLang="ja-JP" sz="2000" dirty="0">
                <a:solidFill>
                  <a:srgbClr val="FF66CC"/>
                </a:solidFill>
              </a:rPr>
              <a:t>currentChar = </a:t>
            </a:r>
            <a:r>
              <a:rPr lang="en-US" altLang="ja-JP" sz="2000" dirty="0" err="1">
                <a:solidFill>
                  <a:srgbClr val="FF66CC"/>
                </a:solidFill>
              </a:rPr>
              <a:t>nextChar</a:t>
            </a:r>
            <a:r>
              <a:rPr lang="en-US" altLang="ja-JP" sz="2000" dirty="0">
                <a:solidFill>
                  <a:srgbClr val="FF66CC"/>
                </a:solidFill>
              </a:rPr>
              <a:t>(); </a:t>
            </a:r>
            <a:r>
              <a:rPr lang="en-US" altLang="ja-JP" sz="1800" dirty="0">
                <a:solidFill>
                  <a:srgbClr val="FFFF66"/>
                </a:solidFill>
              </a:rPr>
              <a:t>// 2</a:t>
            </a:r>
            <a:r>
              <a:rPr lang="ja-JP" altLang="en-US" sz="1800" dirty="0">
                <a:solidFill>
                  <a:srgbClr val="FFFF66"/>
                </a:solidFill>
              </a:rPr>
              <a:t>文字目</a:t>
            </a:r>
            <a:endParaRPr lang="ja-JP" altLang="en-US" sz="2000" dirty="0">
              <a:solidFill>
                <a:srgbClr val="FF66CC"/>
              </a:solidFill>
            </a:endParaRPr>
          </a:p>
          <a:p>
            <a:pPr eaLnBrk="1" hangingPunct="1">
              <a:spcBef>
                <a:spcPct val="0"/>
              </a:spcBef>
              <a:buClrTx/>
              <a:buSzTx/>
              <a:buFontTx/>
              <a:buNone/>
            </a:pPr>
            <a:r>
              <a:rPr lang="en-US" altLang="ja-JP" sz="2000" dirty="0"/>
              <a:t>       if (</a:t>
            </a:r>
            <a:r>
              <a:rPr lang="en-US" altLang="ja-JP" sz="2000" dirty="0">
                <a:solidFill>
                  <a:srgbClr val="FF66CC"/>
                </a:solidFill>
              </a:rPr>
              <a:t>currentChar</a:t>
            </a:r>
            <a:r>
              <a:rPr lang="ja-JP" altLang="en-US" sz="2000" dirty="0"/>
              <a:t> == ‘+’) {</a:t>
            </a:r>
            <a:endParaRPr lang="ja-JP" altLang="en-US" sz="2000" dirty="0">
              <a:solidFill>
                <a:srgbClr val="FFFF66"/>
              </a:solidFill>
            </a:endParaRPr>
          </a:p>
          <a:p>
            <a:pPr eaLnBrk="1" hangingPunct="1">
              <a:spcBef>
                <a:spcPct val="0"/>
              </a:spcBef>
              <a:buClrTx/>
              <a:buSzTx/>
              <a:buFontTx/>
              <a:buNone/>
            </a:pPr>
            <a:r>
              <a:rPr lang="en-US" altLang="ja-JP" sz="2000" dirty="0"/>
              <a:t>           </a:t>
            </a:r>
            <a:r>
              <a:rPr lang="en-US" altLang="ja-JP" sz="2000" dirty="0" err="1"/>
              <a:t>nextChar</a:t>
            </a:r>
            <a:r>
              <a:rPr lang="en-US" altLang="ja-JP" sz="2000" dirty="0"/>
              <a:t>();  </a:t>
            </a:r>
            <a:r>
              <a:rPr lang="en-US" altLang="ja-JP" sz="1800" dirty="0">
                <a:solidFill>
                  <a:srgbClr val="FFFF66"/>
                </a:solidFill>
              </a:rPr>
              <a:t>// 3</a:t>
            </a:r>
            <a:r>
              <a:rPr lang="ja-JP" altLang="en-US" sz="1800" dirty="0">
                <a:solidFill>
                  <a:srgbClr val="FFFF66"/>
                </a:solidFill>
              </a:rPr>
              <a:t>文字目</a:t>
            </a:r>
            <a:endParaRPr lang="en-US" altLang="ja-JP" sz="2000" dirty="0"/>
          </a:p>
          <a:p>
            <a:pPr eaLnBrk="1" hangingPunct="1">
              <a:spcBef>
                <a:spcPct val="0"/>
              </a:spcBef>
              <a:buClrTx/>
              <a:buSzTx/>
              <a:buFontTx/>
              <a:buNone/>
            </a:pPr>
            <a:r>
              <a:rPr lang="en-US" altLang="ja-JP" sz="2000" dirty="0"/>
              <a:t>           token = new Token (INC);</a:t>
            </a:r>
          </a:p>
          <a:p>
            <a:pPr eaLnBrk="1" hangingPunct="1">
              <a:spcBef>
                <a:spcPct val="0"/>
              </a:spcBef>
              <a:buClrTx/>
              <a:buSzTx/>
              <a:buFontTx/>
              <a:buNone/>
            </a:pPr>
            <a:r>
              <a:rPr lang="en-US" altLang="ja-JP" sz="2000" dirty="0"/>
              <a:t>       } else token = </a:t>
            </a:r>
            <a:r>
              <a:rPr lang="en-US" altLang="ja-JP" sz="2000" dirty="0" err="1"/>
              <a:t>newToken</a:t>
            </a:r>
            <a:r>
              <a:rPr lang="en-US" altLang="ja-JP" sz="2000" dirty="0"/>
              <a:t> (ADD); </a:t>
            </a:r>
          </a:p>
          <a:p>
            <a:pPr eaLnBrk="1" hangingPunct="1">
              <a:spcBef>
                <a:spcPct val="0"/>
              </a:spcBef>
              <a:buClrTx/>
              <a:buSzTx/>
              <a:buFontTx/>
              <a:buNone/>
            </a:pPr>
            <a:r>
              <a:rPr lang="en-US" altLang="ja-JP" sz="2000" dirty="0"/>
              <a:t>   }</a:t>
            </a:r>
          </a:p>
          <a:p>
            <a:pPr eaLnBrk="1" hangingPunct="1">
              <a:spcBef>
                <a:spcPct val="0"/>
              </a:spcBef>
              <a:buClrTx/>
              <a:buSzTx/>
              <a:buFontTx/>
              <a:buNone/>
            </a:pPr>
            <a:endParaRPr lang="en-US" altLang="ja-JP" sz="2000" dirty="0"/>
          </a:p>
          <a:p>
            <a:pPr eaLnBrk="1" hangingPunct="1">
              <a:spcBef>
                <a:spcPct val="0"/>
              </a:spcBef>
              <a:buClrTx/>
              <a:buSzTx/>
              <a:buFontTx/>
              <a:buNone/>
            </a:pPr>
            <a:r>
              <a:rPr lang="en-US" altLang="ja-JP" sz="2000" dirty="0"/>
              <a:t>   return token;</a:t>
            </a:r>
          </a:p>
          <a:p>
            <a:pPr eaLnBrk="1" hangingPunct="1">
              <a:spcBef>
                <a:spcPct val="0"/>
              </a:spcBef>
              <a:buClrTx/>
              <a:buSzTx/>
              <a:buFontTx/>
              <a:buNone/>
            </a:pPr>
            <a:r>
              <a:rPr lang="en-US" altLang="ja-JP" sz="2000" dirty="0"/>
              <a:t>}</a:t>
            </a:r>
          </a:p>
        </p:txBody>
      </p:sp>
      <p:sp>
        <p:nvSpPr>
          <p:cNvPr id="68613" name="Text Box 6"/>
          <p:cNvSpPr txBox="1">
            <a:spLocks noChangeArrowheads="1"/>
          </p:cNvSpPr>
          <p:nvPr/>
        </p:nvSpPr>
        <p:spPr bwMode="auto">
          <a:xfrm>
            <a:off x="1281113" y="1263650"/>
            <a:ext cx="184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先読みあり</a:t>
            </a:r>
          </a:p>
        </p:txBody>
      </p:sp>
      <p:sp>
        <p:nvSpPr>
          <p:cNvPr id="68614" name="Text Box 7"/>
          <p:cNvSpPr txBox="1">
            <a:spLocks noChangeArrowheads="1"/>
          </p:cNvSpPr>
          <p:nvPr/>
        </p:nvSpPr>
        <p:spPr bwMode="auto">
          <a:xfrm>
            <a:off x="5562600" y="1271588"/>
            <a:ext cx="18764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先読み無し</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1233" name="Group 129"/>
          <p:cNvGraphicFramePr>
            <a:graphicFrameLocks noGrp="1"/>
          </p:cNvGraphicFramePr>
          <p:nvPr/>
        </p:nvGraphicFramePr>
        <p:xfrm>
          <a:off x="685800" y="9128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31138" name="Group 34"/>
          <p:cNvGrpSpPr>
            <a:grpSpLocks/>
          </p:cNvGrpSpPr>
          <p:nvPr/>
        </p:nvGrpSpPr>
        <p:grpSpPr bwMode="auto">
          <a:xfrm>
            <a:off x="762000" y="1524000"/>
            <a:ext cx="2225675" cy="1066800"/>
            <a:chOff x="144" y="1824"/>
            <a:chExt cx="1402" cy="672"/>
          </a:xfrm>
        </p:grpSpPr>
        <p:sp>
          <p:nvSpPr>
            <p:cNvPr id="69757" name="Line 35"/>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58" name="Text Box 36"/>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431141" name="Group 37"/>
          <p:cNvGrpSpPr>
            <a:grpSpLocks/>
          </p:cNvGrpSpPr>
          <p:nvPr/>
        </p:nvGrpSpPr>
        <p:grpSpPr bwMode="auto">
          <a:xfrm>
            <a:off x="1295400" y="1524000"/>
            <a:ext cx="1887538" cy="685800"/>
            <a:chOff x="480" y="1824"/>
            <a:chExt cx="1189" cy="432"/>
          </a:xfrm>
        </p:grpSpPr>
        <p:sp>
          <p:nvSpPr>
            <p:cNvPr id="69755" name="Line 38"/>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56" name="Text Box 39"/>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aphicFrame>
        <p:nvGraphicFramePr>
          <p:cNvPr id="431237" name="Group 133"/>
          <p:cNvGraphicFramePr>
            <a:graphicFrameLocks noGrp="1"/>
          </p:cNvGraphicFramePr>
          <p:nvPr/>
        </p:nvGraphicFramePr>
        <p:xfrm>
          <a:off x="685800" y="30464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31176" name="Group 72"/>
          <p:cNvGrpSpPr>
            <a:grpSpLocks/>
          </p:cNvGrpSpPr>
          <p:nvPr/>
        </p:nvGrpSpPr>
        <p:grpSpPr bwMode="auto">
          <a:xfrm>
            <a:off x="3048000" y="3657600"/>
            <a:ext cx="2420938" cy="1066800"/>
            <a:chOff x="1584" y="2160"/>
            <a:chExt cx="1525" cy="672"/>
          </a:xfrm>
        </p:grpSpPr>
        <p:grpSp>
          <p:nvGrpSpPr>
            <p:cNvPr id="69749" name="Group 73"/>
            <p:cNvGrpSpPr>
              <a:grpSpLocks/>
            </p:cNvGrpSpPr>
            <p:nvPr/>
          </p:nvGrpSpPr>
          <p:grpSpPr bwMode="auto">
            <a:xfrm>
              <a:off x="1584" y="2160"/>
              <a:ext cx="1402" cy="672"/>
              <a:chOff x="144" y="1824"/>
              <a:chExt cx="1402" cy="672"/>
            </a:xfrm>
          </p:grpSpPr>
          <p:sp>
            <p:nvSpPr>
              <p:cNvPr id="69753" name="Line 74"/>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54" name="Text Box 75"/>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69750" name="Group 76"/>
            <p:cNvGrpSpPr>
              <a:grpSpLocks/>
            </p:cNvGrpSpPr>
            <p:nvPr/>
          </p:nvGrpSpPr>
          <p:grpSpPr bwMode="auto">
            <a:xfrm>
              <a:off x="1920" y="2160"/>
              <a:ext cx="1189" cy="432"/>
              <a:chOff x="480" y="1824"/>
              <a:chExt cx="1189" cy="432"/>
            </a:xfrm>
          </p:grpSpPr>
          <p:sp>
            <p:nvSpPr>
              <p:cNvPr id="69751" name="Line 77"/>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52" name="Text Box 78"/>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pSp>
      <p:grpSp>
        <p:nvGrpSpPr>
          <p:cNvPr id="431183" name="Group 79"/>
          <p:cNvGrpSpPr>
            <a:grpSpLocks/>
          </p:cNvGrpSpPr>
          <p:nvPr/>
        </p:nvGrpSpPr>
        <p:grpSpPr bwMode="auto">
          <a:xfrm>
            <a:off x="3962400" y="1598613"/>
            <a:ext cx="3432175" cy="1295400"/>
            <a:chOff x="2496" y="864"/>
            <a:chExt cx="2162" cy="816"/>
          </a:xfrm>
        </p:grpSpPr>
        <p:sp>
          <p:nvSpPr>
            <p:cNvPr id="69746" name="Text Box 80"/>
            <p:cNvSpPr txBox="1">
              <a:spLocks noChangeArrowheads="1"/>
            </p:cNvSpPr>
            <p:nvPr/>
          </p:nvSpPr>
          <p:spPr bwMode="auto">
            <a:xfrm>
              <a:off x="3168" y="864"/>
              <a:ext cx="12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nextToken()</a:t>
              </a:r>
            </a:p>
          </p:txBody>
        </p:sp>
        <p:sp>
          <p:nvSpPr>
            <p:cNvPr id="69747" name="Text Box 81"/>
            <p:cNvSpPr txBox="1">
              <a:spLocks noChangeArrowheads="1"/>
            </p:cNvSpPr>
            <p:nvPr/>
          </p:nvSpPr>
          <p:spPr bwMode="auto">
            <a:xfrm>
              <a:off x="3168" y="1152"/>
              <a:ext cx="14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Token (MAIN)</a:t>
              </a:r>
            </a:p>
          </p:txBody>
        </p:sp>
        <p:sp>
          <p:nvSpPr>
            <p:cNvPr id="69748" name="AutoShape 82"/>
            <p:cNvSpPr>
              <a:spLocks noChangeArrowheads="1"/>
            </p:cNvSpPr>
            <p:nvPr/>
          </p:nvSpPr>
          <p:spPr bwMode="auto">
            <a:xfrm>
              <a:off x="2496" y="864"/>
              <a:ext cx="576" cy="816"/>
            </a:xfrm>
            <a:prstGeom prst="downArrow">
              <a:avLst>
                <a:gd name="adj1" fmla="val 50000"/>
                <a:gd name="adj2" fmla="val 3541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graphicFrame>
        <p:nvGraphicFramePr>
          <p:cNvPr id="431236" name="Group 132"/>
          <p:cNvGraphicFramePr>
            <a:graphicFrameLocks noGrp="1"/>
          </p:cNvGraphicFramePr>
          <p:nvPr/>
        </p:nvGraphicFramePr>
        <p:xfrm>
          <a:off x="762000" y="5180013"/>
          <a:ext cx="8001000" cy="517880"/>
        </p:xfrm>
        <a:graphic>
          <a:graphicData uri="http://schemas.openxmlformats.org/drawingml/2006/table">
            <a:tbl>
              <a:tblPr/>
              <a:tblGrid>
                <a:gridCol w="571500">
                  <a:extLst>
                    <a:ext uri="{9D8B030D-6E8A-4147-A177-3AD203B41FA5}">
                      <a16:colId xmlns:a16="http://schemas.microsoft.com/office/drawing/2014/main" val="20000"/>
                    </a:ext>
                  </a:extLst>
                </a:gridCol>
                <a:gridCol w="569913">
                  <a:extLst>
                    <a:ext uri="{9D8B030D-6E8A-4147-A177-3AD203B41FA5}">
                      <a16:colId xmlns:a16="http://schemas.microsoft.com/office/drawing/2014/main" val="20001"/>
                    </a:ext>
                  </a:extLst>
                </a:gridCol>
                <a:gridCol w="573087">
                  <a:extLst>
                    <a:ext uri="{9D8B030D-6E8A-4147-A177-3AD203B41FA5}">
                      <a16:colId xmlns:a16="http://schemas.microsoft.com/office/drawing/2014/main" val="20002"/>
                    </a:ext>
                  </a:extLst>
                </a:gridCol>
                <a:gridCol w="571500">
                  <a:extLst>
                    <a:ext uri="{9D8B030D-6E8A-4147-A177-3AD203B41FA5}">
                      <a16:colId xmlns:a16="http://schemas.microsoft.com/office/drawing/2014/main" val="20003"/>
                    </a:ext>
                  </a:extLst>
                </a:gridCol>
                <a:gridCol w="569913">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573087">
                  <a:extLst>
                    <a:ext uri="{9D8B030D-6E8A-4147-A177-3AD203B41FA5}">
                      <a16:colId xmlns:a16="http://schemas.microsoft.com/office/drawing/2014/main" val="20006"/>
                    </a:ext>
                  </a:extLst>
                </a:gridCol>
                <a:gridCol w="571500">
                  <a:extLst>
                    <a:ext uri="{9D8B030D-6E8A-4147-A177-3AD203B41FA5}">
                      <a16:colId xmlns:a16="http://schemas.microsoft.com/office/drawing/2014/main" val="20007"/>
                    </a:ext>
                  </a:extLst>
                </a:gridCol>
                <a:gridCol w="571500">
                  <a:extLst>
                    <a:ext uri="{9D8B030D-6E8A-4147-A177-3AD203B41FA5}">
                      <a16:colId xmlns:a16="http://schemas.microsoft.com/office/drawing/2014/main" val="20008"/>
                    </a:ext>
                  </a:extLst>
                </a:gridCol>
                <a:gridCol w="573088">
                  <a:extLst>
                    <a:ext uri="{9D8B030D-6E8A-4147-A177-3AD203B41FA5}">
                      <a16:colId xmlns:a16="http://schemas.microsoft.com/office/drawing/2014/main" val="20009"/>
                    </a:ext>
                  </a:extLst>
                </a:gridCol>
                <a:gridCol w="569912">
                  <a:extLst>
                    <a:ext uri="{9D8B030D-6E8A-4147-A177-3AD203B41FA5}">
                      <a16:colId xmlns:a16="http://schemas.microsoft.com/office/drawing/2014/main" val="20010"/>
                    </a:ext>
                  </a:extLst>
                </a:gridCol>
                <a:gridCol w="571500">
                  <a:extLst>
                    <a:ext uri="{9D8B030D-6E8A-4147-A177-3AD203B41FA5}">
                      <a16:colId xmlns:a16="http://schemas.microsoft.com/office/drawing/2014/main" val="20011"/>
                    </a:ext>
                  </a:extLst>
                </a:gridCol>
                <a:gridCol w="571500">
                  <a:extLst>
                    <a:ext uri="{9D8B030D-6E8A-4147-A177-3AD203B41FA5}">
                      <a16:colId xmlns:a16="http://schemas.microsoft.com/office/drawing/2014/main" val="20012"/>
                    </a:ext>
                  </a:extLst>
                </a:gridCol>
                <a:gridCol w="571500">
                  <a:extLst>
                    <a:ext uri="{9D8B030D-6E8A-4147-A177-3AD203B41FA5}">
                      <a16:colId xmlns:a16="http://schemas.microsoft.com/office/drawing/2014/main" val="20013"/>
                    </a:ext>
                  </a:extLst>
                </a:gridCol>
              </a:tblGrid>
              <a:tr h="517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marT="45580" marB="455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t>
                      </a: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580" marB="455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580" marB="455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431219" name="Group 115"/>
          <p:cNvGrpSpPr>
            <a:grpSpLocks/>
          </p:cNvGrpSpPr>
          <p:nvPr/>
        </p:nvGrpSpPr>
        <p:grpSpPr bwMode="auto">
          <a:xfrm>
            <a:off x="3657600" y="5789613"/>
            <a:ext cx="2420938" cy="1066800"/>
            <a:chOff x="1632" y="3504"/>
            <a:chExt cx="1525" cy="672"/>
          </a:xfrm>
        </p:grpSpPr>
        <p:grpSp>
          <p:nvGrpSpPr>
            <p:cNvPr id="69740" name="Group 116"/>
            <p:cNvGrpSpPr>
              <a:grpSpLocks/>
            </p:cNvGrpSpPr>
            <p:nvPr/>
          </p:nvGrpSpPr>
          <p:grpSpPr bwMode="auto">
            <a:xfrm>
              <a:off x="1632" y="3504"/>
              <a:ext cx="1402" cy="672"/>
              <a:chOff x="144" y="1824"/>
              <a:chExt cx="1402" cy="672"/>
            </a:xfrm>
          </p:grpSpPr>
          <p:sp>
            <p:nvSpPr>
              <p:cNvPr id="69744" name="Line 117"/>
              <p:cNvSpPr>
                <a:spLocks noChangeShapeType="1"/>
              </p:cNvSpPr>
              <p:nvPr/>
            </p:nvSpPr>
            <p:spPr bwMode="auto">
              <a:xfrm flipV="1">
                <a:off x="288" y="18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45" name="Text Box 118"/>
              <p:cNvSpPr txBox="1">
                <a:spLocks noChangeArrowheads="1"/>
              </p:cNvSpPr>
              <p:nvPr/>
            </p:nvSpPr>
            <p:spPr bwMode="auto">
              <a:xfrm>
                <a:off x="144" y="2208"/>
                <a:ext cx="140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currentCharacter</a:t>
                </a:r>
              </a:p>
            </p:txBody>
          </p:sp>
        </p:grpSp>
        <p:grpSp>
          <p:nvGrpSpPr>
            <p:cNvPr id="69741" name="Group 119"/>
            <p:cNvGrpSpPr>
              <a:grpSpLocks/>
            </p:cNvGrpSpPr>
            <p:nvPr/>
          </p:nvGrpSpPr>
          <p:grpSpPr bwMode="auto">
            <a:xfrm>
              <a:off x="1968" y="3504"/>
              <a:ext cx="1189" cy="432"/>
              <a:chOff x="480" y="1824"/>
              <a:chExt cx="1189" cy="432"/>
            </a:xfrm>
          </p:grpSpPr>
          <p:sp>
            <p:nvSpPr>
              <p:cNvPr id="69742" name="Line 120"/>
              <p:cNvSpPr>
                <a:spLocks noChangeShapeType="1"/>
              </p:cNvSpPr>
              <p:nvPr/>
            </p:nvSpPr>
            <p:spPr bwMode="auto">
              <a:xfrm flipV="1">
                <a:off x="624" y="1824"/>
                <a:ext cx="0"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9743" name="Text Box 121"/>
              <p:cNvSpPr txBox="1">
                <a:spLocks noChangeArrowheads="1"/>
              </p:cNvSpPr>
              <p:nvPr/>
            </p:nvSpPr>
            <p:spPr bwMode="auto">
              <a:xfrm>
                <a:off x="480" y="1968"/>
                <a:ext cx="11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nextCharacter</a:t>
                </a:r>
              </a:p>
            </p:txBody>
          </p:sp>
        </p:grpSp>
      </p:grpSp>
      <p:grpSp>
        <p:nvGrpSpPr>
          <p:cNvPr id="431231" name="Group 127"/>
          <p:cNvGrpSpPr>
            <a:grpSpLocks/>
          </p:cNvGrpSpPr>
          <p:nvPr/>
        </p:nvGrpSpPr>
        <p:grpSpPr bwMode="auto">
          <a:xfrm>
            <a:off x="5334000" y="3733800"/>
            <a:ext cx="3486150" cy="1295400"/>
            <a:chOff x="3360" y="2352"/>
            <a:chExt cx="2196" cy="816"/>
          </a:xfrm>
        </p:grpSpPr>
        <p:sp>
          <p:nvSpPr>
            <p:cNvPr id="69737" name="Text Box 123"/>
            <p:cNvSpPr txBox="1">
              <a:spLocks noChangeArrowheads="1"/>
            </p:cNvSpPr>
            <p:nvPr/>
          </p:nvSpPr>
          <p:spPr bwMode="auto">
            <a:xfrm>
              <a:off x="3792" y="2352"/>
              <a:ext cx="12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nextToken()</a:t>
              </a:r>
            </a:p>
          </p:txBody>
        </p:sp>
        <p:sp>
          <p:nvSpPr>
            <p:cNvPr id="69738" name="Text Box 124"/>
            <p:cNvSpPr txBox="1">
              <a:spLocks noChangeArrowheads="1"/>
            </p:cNvSpPr>
            <p:nvPr/>
          </p:nvSpPr>
          <p:spPr bwMode="auto">
            <a:xfrm>
              <a:off x="3792" y="2640"/>
              <a:ext cx="17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Token (LPAREN)</a:t>
              </a:r>
            </a:p>
          </p:txBody>
        </p:sp>
        <p:sp>
          <p:nvSpPr>
            <p:cNvPr id="69739" name="AutoShape 125"/>
            <p:cNvSpPr>
              <a:spLocks noChangeArrowheads="1"/>
            </p:cNvSpPr>
            <p:nvPr/>
          </p:nvSpPr>
          <p:spPr bwMode="auto">
            <a:xfrm>
              <a:off x="3360" y="2352"/>
              <a:ext cx="576" cy="816"/>
            </a:xfrm>
            <a:prstGeom prst="downArrow">
              <a:avLst>
                <a:gd name="adj1" fmla="val 50000"/>
                <a:gd name="adj2" fmla="val 3541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p:nvSpPr>
          <p:cNvPr id="69736" name="Rectangle 126"/>
          <p:cNvSpPr>
            <a:spLocks noGrp="1" noChangeArrowheads="1"/>
          </p:cNvSpPr>
          <p:nvPr>
            <p:ph type="title"/>
          </p:nvPr>
        </p:nvSpPr>
        <p:spPr>
          <a:xfrm>
            <a:off x="1066800" y="1524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nextToken() </a:t>
            </a:r>
            <a:r>
              <a:rPr lang="en-US" altLang="ja-JP" sz="3600" dirty="0">
                <a:effectLst/>
              </a:rPr>
              <a:t>(</a:t>
            </a:r>
            <a:r>
              <a:rPr lang="ja-JP" altLang="en-US" sz="3600" dirty="0">
                <a:effectLst/>
              </a:rPr>
              <a:t>先読み無しの場合)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31138"/>
                                        </p:tgtEl>
                                        <p:attrNameLst>
                                          <p:attrName>style.visibility</p:attrName>
                                        </p:attrNameLst>
                                      </p:cBhvr>
                                      <p:to>
                                        <p:strVal val="visible"/>
                                      </p:to>
                                    </p:set>
                                    <p:animEffect transition="in" filter="checkerboard(across)">
                                      <p:cBhvr>
                                        <p:cTn id="7" dur="500"/>
                                        <p:tgtEl>
                                          <p:spTgt spid="43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31141"/>
                                        </p:tgtEl>
                                        <p:attrNameLst>
                                          <p:attrName>style.visibility</p:attrName>
                                        </p:attrNameLst>
                                      </p:cBhvr>
                                      <p:to>
                                        <p:strVal val="visible"/>
                                      </p:to>
                                    </p:set>
                                    <p:animEffect transition="in" filter="checkerboard(across)">
                                      <p:cBhvr>
                                        <p:cTn id="12" dur="500"/>
                                        <p:tgtEl>
                                          <p:spTgt spid="4311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31183"/>
                                        </p:tgtEl>
                                        <p:attrNameLst>
                                          <p:attrName>style.visibility</p:attrName>
                                        </p:attrNameLst>
                                      </p:cBhvr>
                                      <p:to>
                                        <p:strVal val="visible"/>
                                      </p:to>
                                    </p:set>
                                    <p:animEffect transition="in" filter="wipe(up)">
                                      <p:cBhvr>
                                        <p:cTn id="17" dur="500"/>
                                        <p:tgtEl>
                                          <p:spTgt spid="4311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31237"/>
                                        </p:tgtEl>
                                        <p:attrNameLst>
                                          <p:attrName>style.visibility</p:attrName>
                                        </p:attrNameLst>
                                      </p:cBhvr>
                                      <p:to>
                                        <p:strVal val="visible"/>
                                      </p:to>
                                    </p:set>
                                    <p:animEffect transition="in" filter="checkerboard(across)">
                                      <p:cBhvr>
                                        <p:cTn id="22" dur="500"/>
                                        <p:tgtEl>
                                          <p:spTgt spid="4312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431176"/>
                                        </p:tgtEl>
                                        <p:attrNameLst>
                                          <p:attrName>style.visibility</p:attrName>
                                        </p:attrNameLst>
                                      </p:cBhvr>
                                      <p:to>
                                        <p:strVal val="visible"/>
                                      </p:to>
                                    </p:set>
                                    <p:animEffect transition="in" filter="checkerboard(across)">
                                      <p:cBhvr>
                                        <p:cTn id="27" dur="500"/>
                                        <p:tgtEl>
                                          <p:spTgt spid="4311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31231"/>
                                        </p:tgtEl>
                                        <p:attrNameLst>
                                          <p:attrName>style.visibility</p:attrName>
                                        </p:attrNameLst>
                                      </p:cBhvr>
                                      <p:to>
                                        <p:strVal val="visible"/>
                                      </p:to>
                                    </p:set>
                                    <p:animEffect transition="in" filter="wipe(up)">
                                      <p:cBhvr>
                                        <p:cTn id="32" dur="500"/>
                                        <p:tgtEl>
                                          <p:spTgt spid="4312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31236"/>
                                        </p:tgtEl>
                                        <p:attrNameLst>
                                          <p:attrName>style.visibility</p:attrName>
                                        </p:attrNameLst>
                                      </p:cBhvr>
                                      <p:to>
                                        <p:strVal val="visible"/>
                                      </p:to>
                                    </p:set>
                                    <p:animEffect transition="in" filter="checkerboard(across)">
                                      <p:cBhvr>
                                        <p:cTn id="37" dur="500"/>
                                        <p:tgtEl>
                                          <p:spTgt spid="43123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431219"/>
                                        </p:tgtEl>
                                        <p:attrNameLst>
                                          <p:attrName>style.visibility</p:attrName>
                                        </p:attrNameLst>
                                      </p:cBhvr>
                                      <p:to>
                                        <p:strVal val="visible"/>
                                      </p:to>
                                    </p:set>
                                    <p:animEffect transition="in" filter="checkerboard(across)">
                                      <p:cBhvr>
                                        <p:cTn id="42" dur="500"/>
                                        <p:tgtEl>
                                          <p:spTgt spid="431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ChangeArrowheads="1"/>
          </p:cNvSpPr>
          <p:nvPr/>
        </p:nvSpPr>
        <p:spPr bwMode="auto">
          <a:xfrm>
            <a:off x="304800" y="228600"/>
            <a:ext cx="8458200" cy="640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Token nextToken () {</a:t>
            </a:r>
          </a:p>
          <a:p>
            <a:pPr eaLnBrk="1" hangingPunct="1">
              <a:spcBef>
                <a:spcPct val="0"/>
              </a:spcBef>
              <a:buClrTx/>
              <a:buSzTx/>
              <a:buFontTx/>
              <a:buNone/>
            </a:pPr>
            <a:r>
              <a:rPr lang="en-US" altLang="ja-JP" sz="2800" dirty="0"/>
              <a:t>   Token </a:t>
            </a:r>
            <a:r>
              <a:rPr lang="en-US" altLang="ja-JP" sz="2800" dirty="0" err="1"/>
              <a:t>token</a:t>
            </a:r>
            <a:r>
              <a:rPr lang="en-US" altLang="ja-JP" sz="2800" dirty="0"/>
              <a:t> = null; </a:t>
            </a:r>
          </a:p>
          <a:p>
            <a:pPr eaLnBrk="1" hangingPunct="1">
              <a:spcBef>
                <a:spcPct val="0"/>
              </a:spcBef>
              <a:buClrTx/>
              <a:buSzTx/>
              <a:buFontTx/>
              <a:buNone/>
            </a:pPr>
            <a:r>
              <a:rPr lang="en-US" altLang="ja-JP" sz="2800" dirty="0"/>
              <a:t>   do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1</a:t>
            </a:r>
            <a:r>
              <a:rPr lang="ja-JP" altLang="en-US" sz="2000" dirty="0">
                <a:solidFill>
                  <a:srgbClr val="FFFF66"/>
                </a:solidFill>
              </a:rPr>
              <a:t>文字目を読み込む */</a:t>
            </a:r>
            <a:endParaRPr lang="en-US" altLang="ja-JP" sz="2800" dirty="0"/>
          </a:p>
          <a:p>
            <a:pPr eaLnBrk="1" hangingPunct="1">
              <a:spcBef>
                <a:spcPct val="0"/>
              </a:spcBef>
              <a:buClrTx/>
              <a:buSzTx/>
              <a:buFontTx/>
              <a:buNone/>
            </a:pPr>
            <a:r>
              <a:rPr lang="en-US" altLang="ja-JP" sz="2800" dirty="0"/>
              <a:t>   } while (currentChar == ‘ ’);    </a:t>
            </a:r>
            <a:r>
              <a:rPr lang="en-US" altLang="ja-JP" sz="2000" dirty="0">
                <a:solidFill>
                  <a:srgbClr val="FFFF66"/>
                </a:solidFill>
              </a:rPr>
              <a:t>/* </a:t>
            </a:r>
            <a:r>
              <a:rPr lang="ja-JP" altLang="en-US" sz="2000" dirty="0">
                <a:solidFill>
                  <a:srgbClr val="FFFF66"/>
                </a:solidFill>
              </a:rPr>
              <a:t>空白を読み飛ばす</a:t>
            </a:r>
            <a:r>
              <a:rPr lang="en-US" altLang="ja-JP" sz="2000" dirty="0">
                <a:solidFill>
                  <a:srgbClr val="FFFF66"/>
                </a:solidFill>
              </a:rPr>
              <a:t> */</a:t>
            </a:r>
            <a:endParaRPr lang="en-US" altLang="ja-JP" sz="2800" dirty="0"/>
          </a:p>
          <a:p>
            <a:pPr eaLnBrk="1" hangingPunct="1">
              <a:spcBef>
                <a:spcPct val="0"/>
              </a:spcBef>
              <a:buClrTx/>
              <a:buSzTx/>
              <a:buFontTx/>
              <a:buNone/>
            </a:pPr>
            <a:endParaRPr lang="en-US" altLang="ja-JP" sz="2800" dirty="0"/>
          </a:p>
          <a:p>
            <a:pPr eaLnBrk="1" hangingPunct="1">
              <a:spcBef>
                <a:spcPct val="0"/>
              </a:spcBef>
              <a:buClrTx/>
              <a:buSzTx/>
              <a:buFontTx/>
              <a:buNone/>
            </a:pPr>
            <a:r>
              <a:rPr lang="en-US" altLang="ja-JP" sz="2800" dirty="0"/>
              <a:t>   if (currentChar == ‘+’) {</a:t>
            </a:r>
          </a:p>
          <a:p>
            <a:pPr eaLnBrk="1" hangingPunct="1">
              <a:spcBef>
                <a:spcPct val="0"/>
              </a:spcBef>
              <a:buClrTx/>
              <a:buSzTx/>
              <a:buFontTx/>
              <a:buNone/>
            </a:pPr>
            <a:r>
              <a:rPr lang="en-US" altLang="ja-JP" sz="2800" dirty="0"/>
              <a:t>       if (</a:t>
            </a:r>
            <a:r>
              <a:rPr lang="en-US" altLang="ja-JP" sz="2800" dirty="0" err="1"/>
              <a:t>lookAhead</a:t>
            </a:r>
            <a:r>
              <a:rPr lang="en-US" altLang="ja-JP" sz="2800" dirty="0"/>
              <a:t>() == ‘+’) {   </a:t>
            </a:r>
            <a:r>
              <a:rPr lang="en-US" altLang="ja-JP" sz="2000" dirty="0">
                <a:solidFill>
                  <a:srgbClr val="FFFF66"/>
                </a:solidFill>
              </a:rPr>
              <a:t>/* </a:t>
            </a:r>
            <a:r>
              <a:rPr lang="ja-JP" altLang="en-US" sz="2000" dirty="0">
                <a:solidFill>
                  <a:srgbClr val="FFFF66"/>
                </a:solidFill>
              </a:rPr>
              <a:t>先読み文字で判定 */</a:t>
            </a:r>
          </a:p>
          <a:p>
            <a:pPr eaLnBrk="1" hangingPunct="1">
              <a:spcBef>
                <a:spcPct val="0"/>
              </a:spcBef>
              <a:buClrTx/>
              <a:buSzTx/>
              <a:buFontTx/>
              <a:buNone/>
            </a:pPr>
            <a:r>
              <a:rPr lang="en-US" altLang="ja-JP" sz="2800" dirty="0"/>
              <a:t>           </a:t>
            </a:r>
            <a:r>
              <a:rPr lang="en-US" altLang="ja-JP" sz="2800" dirty="0" err="1"/>
              <a:t>nextChar</a:t>
            </a:r>
            <a:r>
              <a:rPr lang="en-US" altLang="ja-JP" sz="2800" dirty="0"/>
              <a:t>();                     </a:t>
            </a:r>
            <a:r>
              <a:rPr lang="en-US" altLang="ja-JP" sz="2000" dirty="0">
                <a:solidFill>
                  <a:srgbClr val="FFFF66"/>
                </a:solidFill>
              </a:rPr>
              <a:t>/* </a:t>
            </a:r>
            <a:r>
              <a:rPr lang="ja-JP" altLang="en-US" sz="2000" dirty="0">
                <a:solidFill>
                  <a:srgbClr val="FFFF66"/>
                </a:solidFill>
              </a:rPr>
              <a:t>読み進める(2文字目) */</a:t>
            </a:r>
            <a:endParaRPr lang="en-US" altLang="ja-JP" sz="2000" dirty="0"/>
          </a:p>
          <a:p>
            <a:pPr eaLnBrk="1" hangingPunct="1">
              <a:spcBef>
                <a:spcPct val="0"/>
              </a:spcBef>
              <a:buClrTx/>
              <a:buSzTx/>
              <a:buFontTx/>
              <a:buNone/>
            </a:pPr>
            <a:r>
              <a:rPr lang="en-US" altLang="ja-JP" sz="2800" dirty="0"/>
              <a:t>           token = new Token (INC);</a:t>
            </a:r>
          </a:p>
          <a:p>
            <a:pPr eaLnBrk="1" hangingPunct="1">
              <a:spcBef>
                <a:spcPct val="0"/>
              </a:spcBef>
              <a:buClrTx/>
              <a:buSzTx/>
              <a:buFontTx/>
              <a:buNone/>
            </a:pPr>
            <a:r>
              <a:rPr lang="en-US" altLang="ja-JP" sz="2800" dirty="0"/>
              <a:t>       } else token = </a:t>
            </a:r>
            <a:r>
              <a:rPr lang="en-US" altLang="ja-JP" sz="2800" dirty="0" err="1"/>
              <a:t>newToken</a:t>
            </a:r>
            <a:r>
              <a:rPr lang="en-US" altLang="ja-JP" sz="2800" dirty="0"/>
              <a:t> (ADD);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return token;</a:t>
            </a:r>
          </a:p>
          <a:p>
            <a:pPr eaLnBrk="1" hangingPunct="1">
              <a:spcBef>
                <a:spcPct val="0"/>
              </a:spcBef>
              <a:buClrTx/>
              <a:buSzTx/>
              <a:buFontTx/>
              <a:buNone/>
            </a:pPr>
            <a:r>
              <a:rPr lang="en-US" altLang="ja-JP" sz="2800" dirty="0"/>
              <a:t>}</a:t>
            </a:r>
          </a:p>
        </p:txBody>
      </p:sp>
      <p:sp useBgFill="1">
        <p:nvSpPr>
          <p:cNvPr id="70659" name="Text Box 1027"/>
          <p:cNvSpPr txBox="1">
            <a:spLocks noChangeArrowheads="1"/>
          </p:cNvSpPr>
          <p:nvPr/>
        </p:nvSpPr>
        <p:spPr bwMode="auto">
          <a:xfrm>
            <a:off x="6477000" y="381000"/>
            <a:ext cx="2085975" cy="579438"/>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先読みあり</a:t>
            </a:r>
          </a:p>
        </p:txBody>
      </p:sp>
      <p:sp useBgFill="1">
        <p:nvSpPr>
          <p:cNvPr id="421892" name="AutoShape 1028"/>
          <p:cNvSpPr>
            <a:spLocks noChangeArrowheads="1"/>
          </p:cNvSpPr>
          <p:nvPr/>
        </p:nvSpPr>
        <p:spPr bwMode="auto">
          <a:xfrm>
            <a:off x="4267200" y="1066800"/>
            <a:ext cx="2133600" cy="533400"/>
          </a:xfrm>
          <a:prstGeom prst="wedgeRoundRectCallout">
            <a:avLst>
              <a:gd name="adj1" fmla="val -55134"/>
              <a:gd name="adj2" fmla="val 7887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do-while</a:t>
            </a:r>
            <a:r>
              <a:rPr lang="ja-JP" altLang="en-US" sz="2800"/>
              <a:t>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1892"/>
                                        </p:tgtEl>
                                        <p:attrNameLst>
                                          <p:attrName>style.visibility</p:attrName>
                                        </p:attrNameLst>
                                      </p:cBhvr>
                                      <p:to>
                                        <p:strVal val="visible"/>
                                      </p:to>
                                    </p:set>
                                    <p:animEffect transition="in" filter="checkerboard(across)">
                                      <p:cBhvr>
                                        <p:cTn id="7" dur="500"/>
                                        <p:tgtEl>
                                          <p:spTgt spid="421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89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2286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文字の読み込み</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10243" name="Text Box 3"/>
          <p:cNvSpPr txBox="1">
            <a:spLocks noChangeArrowheads="1"/>
          </p:cNvSpPr>
          <p:nvPr/>
        </p:nvSpPr>
        <p:spPr bwMode="auto">
          <a:xfrm>
            <a:off x="304800" y="1219200"/>
            <a:ext cx="290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FileScanner.java</a:t>
            </a:r>
          </a:p>
        </p:txBody>
      </p:sp>
      <p:sp>
        <p:nvSpPr>
          <p:cNvPr id="10244" name="Rectangle 4"/>
          <p:cNvSpPr>
            <a:spLocks noChangeArrowheads="1"/>
          </p:cNvSpPr>
          <p:nvPr/>
        </p:nvSpPr>
        <p:spPr bwMode="auto">
          <a:xfrm>
            <a:off x="381000" y="1752600"/>
            <a:ext cx="8382000" cy="480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dirty="0">
                <a:solidFill>
                  <a:srgbClr val="FFFF66"/>
                </a:solidFill>
              </a:rPr>
              <a:t>   /**</a:t>
            </a:r>
          </a:p>
          <a:p>
            <a:pPr eaLnBrk="1" hangingPunct="1">
              <a:spcBef>
                <a:spcPct val="0"/>
              </a:spcBef>
              <a:buClrTx/>
              <a:buSzTx/>
              <a:buFontTx/>
              <a:buNone/>
            </a:pPr>
            <a:r>
              <a:rPr lang="en-US" altLang="ja-JP" sz="2000" dirty="0">
                <a:solidFill>
                  <a:srgbClr val="FFFF66"/>
                </a:solidFill>
              </a:rPr>
              <a:t>     * </a:t>
            </a:r>
            <a:r>
              <a:rPr lang="ja-JP" altLang="en-US" sz="2000" dirty="0">
                <a:solidFill>
                  <a:srgbClr val="FFFF66"/>
                </a:solidFill>
              </a:rPr>
              <a:t>現在読んでいる文字の次の文字を返し、1文字読み進める</a:t>
            </a:r>
          </a:p>
          <a:p>
            <a:pPr eaLnBrk="1" hangingPunct="1">
              <a:spcBef>
                <a:spcPct val="0"/>
              </a:spcBef>
              <a:buClrTx/>
              <a:buSzTx/>
              <a:buFontTx/>
              <a:buNone/>
            </a:pPr>
            <a:r>
              <a:rPr lang="en-US" altLang="ja-JP" sz="2000" dirty="0">
                <a:solidFill>
                  <a:srgbClr val="FFFF66"/>
                </a:solidFill>
              </a:rPr>
              <a:t>     * @return </a:t>
            </a:r>
            <a:r>
              <a:rPr lang="ja-JP" altLang="en-US" sz="2000" dirty="0">
                <a:solidFill>
                  <a:srgbClr val="FFFF66"/>
                </a:solidFill>
              </a:rPr>
              <a:t>次の文字 (行末なら‘\</a:t>
            </a:r>
            <a:r>
              <a:rPr lang="en-US" altLang="ja-JP" sz="2000" dirty="0">
                <a:solidFill>
                  <a:srgbClr val="FFFF66"/>
                </a:solidFill>
              </a:rPr>
              <a:t>n’, </a:t>
            </a:r>
            <a:r>
              <a:rPr lang="ja-JP" altLang="en-US" sz="2000" dirty="0">
                <a:solidFill>
                  <a:srgbClr val="FFFF66"/>
                </a:solidFill>
              </a:rPr>
              <a:t>ファイル末なら‘\0’)</a:t>
            </a:r>
            <a:endParaRPr lang="en-US" altLang="ja-JP" sz="2000" dirty="0">
              <a:solidFill>
                <a:srgbClr val="FFFF66"/>
              </a:solidFill>
            </a:endParaRPr>
          </a:p>
          <a:p>
            <a:pPr eaLnBrk="1" hangingPunct="1">
              <a:spcBef>
                <a:spcPct val="0"/>
              </a:spcBef>
              <a:buClrTx/>
              <a:buSzTx/>
              <a:buFontTx/>
              <a:buNone/>
            </a:pPr>
            <a:r>
              <a:rPr lang="en-US" altLang="ja-JP" sz="2000" dirty="0">
                <a:solidFill>
                  <a:srgbClr val="FFFF66"/>
                </a:solidFill>
              </a:rPr>
              <a:t>     */</a:t>
            </a:r>
          </a:p>
          <a:p>
            <a:pPr eaLnBrk="1" hangingPunct="1">
              <a:spcBef>
                <a:spcPct val="0"/>
              </a:spcBef>
              <a:buClrTx/>
              <a:buSzTx/>
              <a:buFontTx/>
              <a:buNone/>
            </a:pPr>
            <a:r>
              <a:rPr lang="en-US" altLang="ja-JP" sz="2800" dirty="0"/>
              <a:t>    char </a:t>
            </a:r>
            <a:r>
              <a:rPr lang="en-US" altLang="ja-JP" sz="2800" dirty="0" err="1"/>
              <a:t>nextChar</a:t>
            </a:r>
            <a:r>
              <a:rPr lang="en-US" altLang="ja-JP" sz="2800" dirty="0"/>
              <a:t> () {</a:t>
            </a:r>
          </a:p>
          <a:p>
            <a:pPr eaLnBrk="1" hangingPunct="1">
              <a:spcBef>
                <a:spcPct val="0"/>
              </a:spcBef>
              <a:buClrTx/>
              <a:buSzTx/>
              <a:buFontTx/>
              <a:buNone/>
            </a:pPr>
            <a:r>
              <a:rPr lang="en-US" altLang="ja-JP" sz="2800" dirty="0"/>
              <a:t>        currentCharacter = </a:t>
            </a:r>
            <a:r>
              <a:rPr lang="en-US" altLang="ja-JP" sz="2800" dirty="0" err="1"/>
              <a:t>nextCharacter</a:t>
            </a:r>
            <a:r>
              <a:rPr lang="en-US" altLang="ja-JP" sz="2800" dirty="0"/>
              <a:t>;</a:t>
            </a:r>
          </a:p>
          <a:p>
            <a:pPr eaLnBrk="1" hangingPunct="1">
              <a:spcBef>
                <a:spcPct val="0"/>
              </a:spcBef>
              <a:buClrTx/>
              <a:buSzTx/>
              <a:buFontTx/>
              <a:buNone/>
            </a:pPr>
            <a:r>
              <a:rPr lang="en-US" altLang="ja-JP" sz="2800" dirty="0"/>
              <a:t>        </a:t>
            </a:r>
            <a:r>
              <a:rPr lang="ja-JP" altLang="en-US" sz="2400" dirty="0"/>
              <a:t>走査位置を1文字進める</a:t>
            </a:r>
            <a:r>
              <a:rPr lang="ja-JP" altLang="en-US" sz="2800" dirty="0"/>
              <a:t>;</a:t>
            </a:r>
          </a:p>
          <a:p>
            <a:pPr eaLnBrk="1" hangingPunct="1">
              <a:spcBef>
                <a:spcPct val="0"/>
              </a:spcBef>
              <a:buClrTx/>
              <a:buSzTx/>
              <a:buFontTx/>
              <a:buNone/>
            </a:pPr>
            <a:r>
              <a:rPr lang="en-US" altLang="ja-JP" sz="2800" dirty="0"/>
              <a:t>        if (</a:t>
            </a:r>
            <a:r>
              <a:rPr lang="ja-JP" altLang="en-US" sz="2400" dirty="0"/>
              <a:t>走査位置がファイル末か？</a:t>
            </a:r>
            <a:r>
              <a:rPr lang="ja-JP" altLang="en-US" sz="2800" dirty="0"/>
              <a:t>) </a:t>
            </a:r>
            <a:r>
              <a:rPr lang="en-US" altLang="ja-JP" sz="2800" dirty="0" err="1"/>
              <a:t>nextCharacter</a:t>
            </a:r>
            <a:r>
              <a:rPr lang="en-US" altLang="ja-JP" sz="2800" dirty="0"/>
              <a:t> = ‘\0’;</a:t>
            </a:r>
          </a:p>
          <a:p>
            <a:pPr eaLnBrk="1" hangingPunct="1">
              <a:spcBef>
                <a:spcPct val="0"/>
              </a:spcBef>
              <a:buClrTx/>
              <a:buSzTx/>
              <a:buFontTx/>
              <a:buNone/>
            </a:pPr>
            <a:r>
              <a:rPr lang="en-US" altLang="ja-JP" sz="2800" dirty="0"/>
              <a:t>        else if (</a:t>
            </a:r>
            <a:r>
              <a:rPr lang="ja-JP" altLang="en-US" sz="2400" dirty="0"/>
              <a:t>走査位置が行末か？</a:t>
            </a:r>
            <a:r>
              <a:rPr lang="ja-JP" altLang="en-US" sz="2800" dirty="0"/>
              <a:t>) </a:t>
            </a:r>
            <a:r>
              <a:rPr lang="en-US" altLang="ja-JP" sz="2800" dirty="0" err="1"/>
              <a:t>nextCharacter</a:t>
            </a:r>
            <a:r>
              <a:rPr lang="en-US" altLang="ja-JP" sz="2800" dirty="0"/>
              <a:t> = ‘\n’;</a:t>
            </a:r>
          </a:p>
          <a:p>
            <a:pPr eaLnBrk="1" hangingPunct="1">
              <a:spcBef>
                <a:spcPct val="0"/>
              </a:spcBef>
              <a:buClrTx/>
              <a:buSzTx/>
              <a:buFontTx/>
              <a:buNone/>
            </a:pPr>
            <a:r>
              <a:rPr lang="en-US" altLang="ja-JP" sz="2800" dirty="0"/>
              <a:t>        else </a:t>
            </a:r>
            <a:r>
              <a:rPr lang="en-US" altLang="ja-JP" sz="2800" dirty="0" err="1"/>
              <a:t>nextCharacter</a:t>
            </a:r>
            <a:r>
              <a:rPr lang="en-US" altLang="ja-JP" sz="2800" dirty="0"/>
              <a:t> =</a:t>
            </a:r>
            <a:r>
              <a:rPr lang="ja-JP" altLang="en-US" sz="2800" dirty="0"/>
              <a:t> </a:t>
            </a:r>
            <a:r>
              <a:rPr lang="ja-JP" altLang="en-US" sz="2400" dirty="0"/>
              <a:t>走査位置の文字</a:t>
            </a:r>
            <a:r>
              <a:rPr lang="ja-JP" altLang="en-US" sz="2800" dirty="0"/>
              <a:t>;</a:t>
            </a:r>
          </a:p>
          <a:p>
            <a:pPr eaLnBrk="1" hangingPunct="1">
              <a:spcBef>
                <a:spcPct val="0"/>
              </a:spcBef>
              <a:buClrTx/>
              <a:buSzTx/>
              <a:buFontTx/>
              <a:buNone/>
            </a:pPr>
            <a:r>
              <a:rPr lang="ja-JP" altLang="en-US" sz="2800" dirty="0"/>
              <a:t>        </a:t>
            </a:r>
            <a:r>
              <a:rPr lang="en-US" altLang="ja-JP" sz="2800" dirty="0"/>
              <a:t>return currentCharacter;</a:t>
            </a:r>
          </a:p>
          <a:p>
            <a:pPr eaLnBrk="1" hangingPunct="1">
              <a:spcBef>
                <a:spcPct val="0"/>
              </a:spcBef>
              <a:buClrTx/>
              <a:buSzTx/>
              <a:buFontTx/>
              <a:buNone/>
            </a:pPr>
            <a:r>
              <a:rPr lang="en-US" altLang="ja-JP" sz="2800" dirty="0"/>
              <a:t>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ChangeArrowheads="1"/>
          </p:cNvSpPr>
          <p:nvPr/>
        </p:nvSpPr>
        <p:spPr bwMode="auto">
          <a:xfrm>
            <a:off x="304800" y="228600"/>
            <a:ext cx="8458200" cy="640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Token nextToken () {</a:t>
            </a:r>
          </a:p>
          <a:p>
            <a:pPr eaLnBrk="1" hangingPunct="1">
              <a:spcBef>
                <a:spcPct val="0"/>
              </a:spcBef>
              <a:buClrTx/>
              <a:buSzTx/>
              <a:buFontTx/>
              <a:buNone/>
            </a:pPr>
            <a:r>
              <a:rPr lang="en-US" altLang="ja-JP" sz="2800" dirty="0"/>
              <a:t>   Token </a:t>
            </a:r>
            <a:r>
              <a:rPr lang="en-US" altLang="ja-JP" sz="2800" dirty="0" err="1"/>
              <a:t>token</a:t>
            </a:r>
            <a:r>
              <a:rPr lang="en-US" altLang="ja-JP" sz="2800" dirty="0"/>
              <a:t> = null; </a:t>
            </a:r>
          </a:p>
          <a:p>
            <a:pPr eaLnBrk="1" hangingPunct="1">
              <a:spcBef>
                <a:spcPct val="0"/>
              </a:spcBef>
              <a:buClrTx/>
              <a:buSzTx/>
              <a:buFontTx/>
              <a:buNone/>
            </a:pPr>
            <a:r>
              <a:rPr lang="en-US" altLang="ja-JP" sz="2800" dirty="0"/>
              <a:t>   while (currentChar == ‘ ’)      </a:t>
            </a:r>
            <a:r>
              <a:rPr lang="en-US" altLang="ja-JP" sz="2000" dirty="0">
                <a:solidFill>
                  <a:srgbClr val="FFFF66"/>
                </a:solidFill>
              </a:rPr>
              <a:t>/* </a:t>
            </a:r>
            <a:r>
              <a:rPr lang="ja-JP" altLang="en-US" sz="2000" dirty="0">
                <a:solidFill>
                  <a:srgbClr val="FFFF66"/>
                </a:solidFill>
              </a:rPr>
              <a:t>空白を読み飛ばす</a:t>
            </a:r>
            <a:r>
              <a:rPr lang="en-US" altLang="ja-JP" sz="2000" dirty="0">
                <a:solidFill>
                  <a:srgbClr val="FFFF66"/>
                </a:solidFill>
              </a:rPr>
              <a:t> */</a:t>
            </a:r>
            <a:endParaRPr lang="en-US" altLang="ja-JP" sz="2800" dirty="0"/>
          </a:p>
          <a:p>
            <a:pPr eaLnBrk="1" hangingPunct="1">
              <a:spcBef>
                <a:spcPct val="0"/>
              </a:spcBef>
              <a:buClrTx/>
              <a:buSzTx/>
              <a:buFontTx/>
              <a:buNone/>
            </a:pPr>
            <a:r>
              <a:rPr lang="en-US" altLang="ja-JP" sz="2800" dirty="0"/>
              <a:t>       currentChar = </a:t>
            </a:r>
            <a:r>
              <a:rPr lang="en-US" altLang="ja-JP" sz="2800" dirty="0" err="1"/>
              <a:t>nextChar</a:t>
            </a:r>
            <a:r>
              <a:rPr lang="en-US" altLang="ja-JP" sz="2800" dirty="0"/>
              <a:t>();</a:t>
            </a:r>
          </a:p>
          <a:p>
            <a:pPr eaLnBrk="1" hangingPunct="1">
              <a:spcBef>
                <a:spcPct val="0"/>
              </a:spcBef>
              <a:buClrTx/>
              <a:buSzTx/>
              <a:buFontTx/>
              <a:buNone/>
            </a:pPr>
            <a:endParaRPr lang="en-US" altLang="ja-JP" sz="2800" dirty="0"/>
          </a:p>
          <a:p>
            <a:pPr eaLnBrk="1" hangingPunct="1">
              <a:spcBef>
                <a:spcPct val="0"/>
              </a:spcBef>
              <a:buClrTx/>
              <a:buSzTx/>
              <a:buFontTx/>
              <a:buNone/>
            </a:pPr>
            <a:r>
              <a:rPr lang="en-US" altLang="ja-JP" sz="2800" dirty="0"/>
              <a:t>   if (currentChar == ‘+’) {</a:t>
            </a:r>
          </a:p>
          <a:p>
            <a:pPr eaLnBrk="1" hangingPunct="1">
              <a:spcBef>
                <a:spcPct val="0"/>
              </a:spcBef>
              <a:buClrTx/>
              <a:buSzTx/>
              <a:buFontTx/>
              <a:buNone/>
            </a:pPr>
            <a:r>
              <a:rPr lang="en-US" altLang="ja-JP" sz="2800" dirty="0"/>
              <a:t>       currentChar = </a:t>
            </a:r>
            <a:r>
              <a:rPr lang="en-US" altLang="ja-JP" sz="2800" dirty="0" err="1"/>
              <a:t>nextChar</a:t>
            </a:r>
            <a:r>
              <a:rPr lang="en-US" altLang="ja-JP" sz="2800" dirty="0"/>
              <a:t>();  </a:t>
            </a:r>
            <a:r>
              <a:rPr lang="en-US" altLang="ja-JP" sz="2000" dirty="0">
                <a:solidFill>
                  <a:srgbClr val="FFFF66"/>
                </a:solidFill>
              </a:rPr>
              <a:t>/* </a:t>
            </a:r>
            <a:r>
              <a:rPr lang="ja-JP" altLang="en-US" sz="2000" dirty="0">
                <a:solidFill>
                  <a:srgbClr val="FFFF66"/>
                </a:solidFill>
              </a:rPr>
              <a:t>読み進める(2文字目) */</a:t>
            </a:r>
            <a:endParaRPr lang="en-US" altLang="ja-JP" sz="2000" dirty="0"/>
          </a:p>
          <a:p>
            <a:pPr eaLnBrk="1" hangingPunct="1">
              <a:spcBef>
                <a:spcPct val="0"/>
              </a:spcBef>
              <a:buClrTx/>
              <a:buSzTx/>
              <a:buFontTx/>
              <a:buNone/>
            </a:pPr>
            <a:r>
              <a:rPr lang="en-US" altLang="ja-JP" sz="2800" dirty="0"/>
              <a:t>       if (currentChar == ‘+’) {   </a:t>
            </a:r>
            <a:r>
              <a:rPr lang="en-US" altLang="ja-JP" sz="2800" dirty="0">
                <a:solidFill>
                  <a:srgbClr val="FFFF66"/>
                </a:solidFill>
              </a:rPr>
              <a:t> </a:t>
            </a:r>
            <a:r>
              <a:rPr lang="en-US" altLang="ja-JP" sz="2000" dirty="0">
                <a:solidFill>
                  <a:srgbClr val="FFFF66"/>
                </a:solidFill>
              </a:rPr>
              <a:t>/* </a:t>
            </a:r>
            <a:r>
              <a:rPr lang="ja-JP" altLang="en-US" sz="2000" dirty="0">
                <a:solidFill>
                  <a:srgbClr val="FFFF66"/>
                </a:solidFill>
              </a:rPr>
              <a:t>現在の文字で判定 */</a:t>
            </a:r>
          </a:p>
          <a:p>
            <a:pPr eaLnBrk="1" hangingPunct="1">
              <a:spcBef>
                <a:spcPct val="0"/>
              </a:spcBef>
              <a:buClrTx/>
              <a:buSzTx/>
              <a:buFontTx/>
              <a:buNone/>
            </a:pPr>
            <a:r>
              <a:rPr lang="en-US" altLang="ja-JP" sz="2800" dirty="0"/>
              <a:t>           </a:t>
            </a:r>
            <a:r>
              <a:rPr lang="en-US" altLang="ja-JP" sz="2800" dirty="0" err="1"/>
              <a:t>nextChar</a:t>
            </a:r>
            <a:r>
              <a:rPr lang="en-US" altLang="ja-JP" sz="2800" dirty="0"/>
              <a:t>();                     </a:t>
            </a:r>
            <a:r>
              <a:rPr lang="en-US" altLang="ja-JP" sz="2000" dirty="0">
                <a:solidFill>
                  <a:srgbClr val="FFFF66"/>
                </a:solidFill>
              </a:rPr>
              <a:t>/* </a:t>
            </a:r>
            <a:r>
              <a:rPr lang="ja-JP" altLang="en-US" sz="2000" dirty="0">
                <a:solidFill>
                  <a:srgbClr val="FFFF66"/>
                </a:solidFill>
              </a:rPr>
              <a:t>読み進める(3文字目) */</a:t>
            </a:r>
            <a:endParaRPr lang="en-US" altLang="ja-JP" sz="2800" dirty="0"/>
          </a:p>
          <a:p>
            <a:pPr eaLnBrk="1" hangingPunct="1">
              <a:spcBef>
                <a:spcPct val="0"/>
              </a:spcBef>
              <a:buClrTx/>
              <a:buSzTx/>
              <a:buFontTx/>
              <a:buNone/>
            </a:pPr>
            <a:r>
              <a:rPr lang="en-US" altLang="ja-JP" sz="2800" dirty="0"/>
              <a:t>           token = new Token (INC);</a:t>
            </a:r>
          </a:p>
          <a:p>
            <a:pPr eaLnBrk="1" hangingPunct="1">
              <a:spcBef>
                <a:spcPct val="0"/>
              </a:spcBef>
              <a:buClrTx/>
              <a:buSzTx/>
              <a:buFontTx/>
              <a:buNone/>
            </a:pPr>
            <a:r>
              <a:rPr lang="en-US" altLang="ja-JP" sz="2800" dirty="0"/>
              <a:t>       } else token = </a:t>
            </a:r>
            <a:r>
              <a:rPr lang="en-US" altLang="ja-JP" sz="2800" dirty="0" err="1"/>
              <a:t>newToken</a:t>
            </a:r>
            <a:r>
              <a:rPr lang="en-US" altLang="ja-JP" sz="2800" dirty="0"/>
              <a:t> (ADD);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return token;</a:t>
            </a:r>
          </a:p>
          <a:p>
            <a:pPr eaLnBrk="1" hangingPunct="1">
              <a:spcBef>
                <a:spcPct val="0"/>
              </a:spcBef>
              <a:buClrTx/>
              <a:buSzTx/>
              <a:buFontTx/>
              <a:buNone/>
            </a:pPr>
            <a:r>
              <a:rPr lang="en-US" altLang="ja-JP" sz="2800" dirty="0"/>
              <a:t>}</a:t>
            </a:r>
          </a:p>
        </p:txBody>
      </p:sp>
      <p:sp useBgFill="1">
        <p:nvSpPr>
          <p:cNvPr id="71683" name="Text Box 4"/>
          <p:cNvSpPr txBox="1">
            <a:spLocks noChangeArrowheads="1"/>
          </p:cNvSpPr>
          <p:nvPr/>
        </p:nvSpPr>
        <p:spPr bwMode="auto">
          <a:xfrm>
            <a:off x="6477000" y="381000"/>
            <a:ext cx="2117725" cy="579438"/>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先読み無し</a:t>
            </a:r>
          </a:p>
        </p:txBody>
      </p:sp>
      <p:sp useBgFill="1">
        <p:nvSpPr>
          <p:cNvPr id="412677" name="AutoShape 5"/>
          <p:cNvSpPr>
            <a:spLocks noChangeArrowheads="1"/>
          </p:cNvSpPr>
          <p:nvPr/>
        </p:nvSpPr>
        <p:spPr bwMode="auto">
          <a:xfrm>
            <a:off x="4495800" y="609600"/>
            <a:ext cx="1828800" cy="533400"/>
          </a:xfrm>
          <a:prstGeom prst="wedgeRoundRectCallout">
            <a:avLst>
              <a:gd name="adj1" fmla="val -65972"/>
              <a:gd name="adj2" fmla="val 8720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while</a:t>
            </a:r>
            <a:r>
              <a:rPr lang="ja-JP" altLang="en-US" sz="2800"/>
              <a:t>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2677"/>
                                        </p:tgtEl>
                                        <p:attrNameLst>
                                          <p:attrName>style.visibility</p:attrName>
                                        </p:attrNameLst>
                                      </p:cBhvr>
                                      <p:to>
                                        <p:strVal val="visible"/>
                                      </p:to>
                                    </p:set>
                                    <p:animEffect transition="in" filter="checkerboard(across)">
                                      <p:cBhvr>
                                        <p:cTn id="7" dur="500"/>
                                        <p:tgtEl>
                                          <p:spTgt spid="412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7" grpId="0"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行単位での字句解析</a:t>
            </a:r>
          </a:p>
        </p:txBody>
      </p:sp>
      <p:sp>
        <p:nvSpPr>
          <p:cNvPr id="72707" name="Rectangle 3"/>
          <p:cNvSpPr>
            <a:spLocks noGrp="1" noChangeArrowheads="1"/>
          </p:cNvSpPr>
          <p:nvPr>
            <p:ph type="body" idx="1"/>
          </p:nvPr>
        </p:nvSpPr>
        <p:spPr>
          <a:xfrm>
            <a:off x="1066800" y="1524000"/>
            <a:ext cx="7467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文字単位ではなく行単位で解析する</a:t>
            </a:r>
          </a:p>
        </p:txBody>
      </p:sp>
      <p:sp>
        <p:nvSpPr>
          <p:cNvPr id="72708" name="Rectangle 5"/>
          <p:cNvSpPr>
            <a:spLocks noChangeArrowheads="1"/>
          </p:cNvSpPr>
          <p:nvPr/>
        </p:nvSpPr>
        <p:spPr bwMode="auto">
          <a:xfrm>
            <a:off x="685800" y="2133600"/>
            <a:ext cx="8077200" cy="144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String line;             </a:t>
            </a:r>
            <a:r>
              <a:rPr lang="en-US" altLang="ja-JP" sz="2400">
                <a:solidFill>
                  <a:srgbClr val="FFFF66"/>
                </a:solidFill>
              </a:rPr>
              <a:t>// </a:t>
            </a:r>
            <a:r>
              <a:rPr lang="ja-JP" altLang="en-US" sz="2400">
                <a:solidFill>
                  <a:srgbClr val="FFFF66"/>
                </a:solidFill>
              </a:rPr>
              <a:t>現在解析中の行</a:t>
            </a:r>
          </a:p>
          <a:p>
            <a:pPr lvl="1">
              <a:buFontTx/>
              <a:buNone/>
            </a:pPr>
            <a:r>
              <a:rPr lang="en-US" altLang="ja-JP"/>
              <a:t>String nextLine();  </a:t>
            </a:r>
            <a:r>
              <a:rPr lang="en-US" altLang="ja-JP" sz="2400">
                <a:solidFill>
                  <a:srgbClr val="FFFF66"/>
                </a:solidFill>
              </a:rPr>
              <a:t>// </a:t>
            </a:r>
            <a:r>
              <a:rPr lang="ja-JP" altLang="en-US" sz="2400">
                <a:solidFill>
                  <a:srgbClr val="FFFF66"/>
                </a:solidFill>
              </a:rPr>
              <a:t>入力ファイルから次の行を読み込む</a:t>
            </a:r>
            <a:endParaRPr lang="en-US" altLang="ja-JP" sz="2400">
              <a:solidFill>
                <a:srgbClr val="FFFF66"/>
              </a:solidFill>
            </a:endParaRPr>
          </a:p>
        </p:txBody>
      </p:sp>
      <p:sp>
        <p:nvSpPr>
          <p:cNvPr id="72709" name="Rectangle 6"/>
          <p:cNvSpPr>
            <a:spLocks noChangeArrowheads="1"/>
          </p:cNvSpPr>
          <p:nvPr/>
        </p:nvSpPr>
        <p:spPr bwMode="auto">
          <a:xfrm>
            <a:off x="685800" y="3962400"/>
            <a:ext cx="7924800" cy="2209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if (line.charAt (0) == ‘(’) {  </a:t>
            </a:r>
            <a:r>
              <a:rPr lang="en-US" altLang="ja-JP" sz="2000">
                <a:solidFill>
                  <a:srgbClr val="FFFF66"/>
                </a:solidFill>
              </a:rPr>
              <a:t>/* </a:t>
            </a:r>
            <a:r>
              <a:rPr lang="ja-JP" altLang="en-US" sz="2000">
                <a:solidFill>
                  <a:srgbClr val="FFFF66"/>
                </a:solidFill>
              </a:rPr>
              <a:t>先頭の文字で判定 */</a:t>
            </a:r>
          </a:p>
          <a:p>
            <a:pPr eaLnBrk="1" hangingPunct="1">
              <a:spcBef>
                <a:spcPct val="0"/>
              </a:spcBef>
              <a:buClrTx/>
              <a:buSzTx/>
              <a:buFontTx/>
              <a:buNone/>
            </a:pPr>
            <a:r>
              <a:rPr lang="en-US" altLang="ja-JP" sz="2800"/>
              <a:t>    token = new Token (LPREN);</a:t>
            </a:r>
          </a:p>
          <a:p>
            <a:pPr eaLnBrk="1" hangingPunct="1">
              <a:spcBef>
                <a:spcPct val="0"/>
              </a:spcBef>
              <a:buClrTx/>
              <a:buSzTx/>
              <a:buFontTx/>
              <a:buNone/>
            </a:pPr>
            <a:r>
              <a:rPr lang="en-US" altLang="ja-JP" sz="2800"/>
              <a:t>    line = line.substring (1);  </a:t>
            </a:r>
            <a:r>
              <a:rPr lang="en-US" altLang="ja-JP" sz="2800">
                <a:solidFill>
                  <a:srgbClr val="FFFF66"/>
                </a:solidFill>
              </a:rPr>
              <a:t>/</a:t>
            </a:r>
            <a:r>
              <a:rPr lang="en-US" altLang="ja-JP" sz="2000">
                <a:solidFill>
                  <a:srgbClr val="FFFF66"/>
                </a:solidFill>
              </a:rPr>
              <a:t>* line </a:t>
            </a:r>
            <a:r>
              <a:rPr lang="ja-JP" altLang="en-US" sz="2000">
                <a:solidFill>
                  <a:srgbClr val="FFFF66"/>
                </a:solidFill>
              </a:rPr>
              <a:t>の先頭の1文字を削る */</a:t>
            </a:r>
          </a:p>
          <a:p>
            <a:pPr eaLnBrk="1" hangingPunct="1">
              <a:spcBef>
                <a:spcPct val="0"/>
              </a:spcBef>
              <a:buClrTx/>
              <a:buSzTx/>
              <a:buFontTx/>
              <a:buNone/>
            </a:pPr>
            <a:r>
              <a:rPr lang="ja-JP" altLang="en-US" sz="2800"/>
              <a:t>}</a:t>
            </a:r>
            <a:r>
              <a:rPr lang="ja-JP" altLang="en-US" sz="2800">
                <a:solidFill>
                  <a:srgbClr val="FFFF66"/>
                </a:solidFill>
              </a:rPr>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066800" y="152400"/>
            <a:ext cx="7467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記号解析部分のプログラム</a:t>
            </a:r>
          </a:p>
        </p:txBody>
      </p:sp>
      <p:sp>
        <p:nvSpPr>
          <p:cNvPr id="73731" name="Rectangle 3"/>
          <p:cNvSpPr>
            <a:spLocks noGrp="1" noChangeArrowheads="1"/>
          </p:cNvSpPr>
          <p:nvPr>
            <p:ph type="body" idx="1"/>
          </p:nvPr>
        </p:nvSpPr>
        <p:spPr>
          <a:xfrm>
            <a:off x="1066800" y="914400"/>
            <a:ext cx="76962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endParaRPr lang="ja-JP" altLang="en-US" sz="2800">
              <a:effectLst/>
            </a:endParaRPr>
          </a:p>
        </p:txBody>
      </p:sp>
      <p:sp>
        <p:nvSpPr>
          <p:cNvPr id="73732" name="Text Box 4"/>
          <p:cNvSpPr txBox="1">
            <a:spLocks noChangeArrowheads="1"/>
          </p:cNvSpPr>
          <p:nvPr/>
        </p:nvSpPr>
        <p:spPr bwMode="auto">
          <a:xfrm>
            <a:off x="381000" y="2286000"/>
            <a:ext cx="2559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 の解析</a:t>
            </a:r>
          </a:p>
        </p:txBody>
      </p:sp>
      <p:sp>
        <p:nvSpPr>
          <p:cNvPr id="73733" name="Rectangle 5"/>
          <p:cNvSpPr>
            <a:spLocks noChangeArrowheads="1"/>
          </p:cNvSpPr>
          <p:nvPr/>
        </p:nvSpPr>
        <p:spPr bwMode="auto">
          <a:xfrm>
            <a:off x="457200" y="2895600"/>
            <a:ext cx="83820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if (line.charAt (0) == ‘+’ &amp;&amp; line.charAt (1) == ‘+’) {</a:t>
            </a:r>
          </a:p>
          <a:p>
            <a:pPr eaLnBrk="1" hangingPunct="1">
              <a:spcBef>
                <a:spcPct val="0"/>
              </a:spcBef>
              <a:buClrTx/>
              <a:buSzTx/>
              <a:buFontTx/>
              <a:buNone/>
            </a:pPr>
            <a:r>
              <a:rPr lang="en-US" altLang="ja-JP" sz="2800"/>
              <a:t>                                </a:t>
            </a:r>
            <a:r>
              <a:rPr lang="en-US" altLang="ja-JP" sz="2400">
                <a:solidFill>
                  <a:srgbClr val="FFFF66"/>
                </a:solidFill>
              </a:rPr>
              <a:t>/* 1</a:t>
            </a:r>
            <a:r>
              <a:rPr lang="ja-JP" altLang="en-US" sz="2400">
                <a:solidFill>
                  <a:srgbClr val="FFFF66"/>
                </a:solidFill>
              </a:rPr>
              <a:t>文字目と2文字目の論理積で判定 */</a:t>
            </a:r>
          </a:p>
          <a:p>
            <a:pPr eaLnBrk="1" hangingPunct="1">
              <a:spcBef>
                <a:spcPct val="0"/>
              </a:spcBef>
              <a:buClrTx/>
              <a:buSzTx/>
              <a:buFontTx/>
              <a:buNone/>
            </a:pPr>
            <a:r>
              <a:rPr lang="en-US" altLang="ja-JP" sz="2800"/>
              <a:t>       token = new Token (INC);    </a:t>
            </a:r>
            <a:r>
              <a:rPr lang="en-US" altLang="ja-JP" sz="2400">
                <a:solidFill>
                  <a:srgbClr val="FFFF66"/>
                </a:solidFill>
              </a:rPr>
              <a:t>/* ++ </a:t>
            </a:r>
            <a:r>
              <a:rPr lang="ja-JP" altLang="en-US" sz="2400">
                <a:solidFill>
                  <a:srgbClr val="FFFF66"/>
                </a:solidFill>
              </a:rPr>
              <a:t>と判定</a:t>
            </a:r>
            <a:r>
              <a:rPr lang="en-US" altLang="ja-JP" sz="2400">
                <a:solidFill>
                  <a:srgbClr val="FFFF66"/>
                </a:solidFill>
              </a:rPr>
              <a:t> */</a:t>
            </a:r>
          </a:p>
          <a:p>
            <a:pPr eaLnBrk="1" hangingPunct="1">
              <a:spcBef>
                <a:spcPct val="0"/>
              </a:spcBef>
              <a:buClrTx/>
              <a:buSzTx/>
              <a:buFontTx/>
              <a:buNone/>
            </a:pPr>
            <a:r>
              <a:rPr lang="en-US" altLang="ja-JP" sz="2800"/>
              <a:t>       line = line.substring (2); </a:t>
            </a:r>
            <a:r>
              <a:rPr lang="en-US" altLang="ja-JP" sz="2400">
                <a:solidFill>
                  <a:srgbClr val="FFFF66"/>
                </a:solidFill>
              </a:rPr>
              <a:t>/* line </a:t>
            </a:r>
            <a:r>
              <a:rPr lang="ja-JP" altLang="en-US" sz="2400">
                <a:solidFill>
                  <a:srgbClr val="FFFF66"/>
                </a:solidFill>
              </a:rPr>
              <a:t>の先頭の2文字を削る */</a:t>
            </a:r>
            <a:endParaRPr lang="ja-JP" altLang="en-US" sz="2400"/>
          </a:p>
          <a:p>
            <a:pPr eaLnBrk="1" hangingPunct="1">
              <a:spcBef>
                <a:spcPct val="0"/>
              </a:spcBef>
              <a:buClrTx/>
              <a:buSzTx/>
              <a:buFontTx/>
              <a:buNone/>
            </a:pPr>
            <a:r>
              <a:rPr lang="en-US" altLang="ja-JP" sz="2800"/>
              <a:t>   } else if (line.charAt (0) == ‘+’) {</a:t>
            </a:r>
          </a:p>
          <a:p>
            <a:pPr eaLnBrk="1" hangingPunct="1">
              <a:spcBef>
                <a:spcPct val="0"/>
              </a:spcBef>
              <a:buClrTx/>
              <a:buSzTx/>
              <a:buFontTx/>
              <a:buNone/>
            </a:pPr>
            <a:r>
              <a:rPr lang="en-US" altLang="ja-JP" sz="2800"/>
              <a:t>       token = new Token (ADD);   </a:t>
            </a:r>
            <a:r>
              <a:rPr lang="en-US" altLang="ja-JP" sz="2400">
                <a:solidFill>
                  <a:srgbClr val="FFFF66"/>
                </a:solidFill>
              </a:rPr>
              <a:t>/* + </a:t>
            </a:r>
            <a:r>
              <a:rPr lang="ja-JP" altLang="en-US" sz="2400">
                <a:solidFill>
                  <a:srgbClr val="FFFF66"/>
                </a:solidFill>
              </a:rPr>
              <a:t>と判定</a:t>
            </a:r>
            <a:r>
              <a:rPr lang="en-US" altLang="ja-JP" sz="2400">
                <a:solidFill>
                  <a:srgbClr val="FFFF66"/>
                </a:solidFill>
              </a:rPr>
              <a:t> */</a:t>
            </a:r>
            <a:endParaRPr lang="en-US" altLang="ja-JP" sz="2800"/>
          </a:p>
          <a:p>
            <a:pPr eaLnBrk="1" hangingPunct="1">
              <a:spcBef>
                <a:spcPct val="0"/>
              </a:spcBef>
              <a:buClrTx/>
              <a:buSzTx/>
              <a:buFontTx/>
              <a:buNone/>
            </a:pPr>
            <a:r>
              <a:rPr lang="en-US" altLang="ja-JP" sz="2800"/>
              <a:t>       line = line.substring (1);  </a:t>
            </a:r>
            <a:r>
              <a:rPr lang="en-US" altLang="ja-JP" sz="2400">
                <a:solidFill>
                  <a:srgbClr val="FFFF66"/>
                </a:solidFill>
              </a:rPr>
              <a:t>/* line </a:t>
            </a:r>
            <a:r>
              <a:rPr lang="ja-JP" altLang="en-US" sz="2400">
                <a:solidFill>
                  <a:srgbClr val="FFFF66"/>
                </a:solidFill>
              </a:rPr>
              <a:t>の先頭の1文字を削る */</a:t>
            </a:r>
            <a:endParaRPr lang="en-US" altLang="ja-JP" sz="2400"/>
          </a:p>
          <a:p>
            <a:pPr eaLnBrk="1" hangingPunct="1">
              <a:spcBef>
                <a:spcPct val="0"/>
              </a:spcBef>
              <a:buClrTx/>
              <a:buSzTx/>
              <a:buFontTx/>
              <a:buNone/>
            </a:pPr>
            <a:r>
              <a:rPr lang="en-US" altLang="ja-JP" sz="2800"/>
              <a:t>   }</a:t>
            </a:r>
          </a:p>
        </p:txBody>
      </p:sp>
      <p:sp>
        <p:nvSpPr>
          <p:cNvPr id="73734" name="Rectangle 6"/>
          <p:cNvSpPr>
            <a:spLocks noChangeArrowheads="1"/>
          </p:cNvSpPr>
          <p:nvPr/>
        </p:nvSpPr>
        <p:spPr bwMode="auto">
          <a:xfrm>
            <a:off x="457200" y="1371600"/>
            <a:ext cx="7924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String line;</a:t>
            </a:r>
            <a:r>
              <a:rPr lang="en-US" altLang="ja-JP" sz="2400"/>
              <a:t>                   </a:t>
            </a:r>
            <a:r>
              <a:rPr lang="en-US" altLang="ja-JP" sz="2400">
                <a:solidFill>
                  <a:srgbClr val="FFFF66"/>
                </a:solidFill>
              </a:rPr>
              <a:t>// </a:t>
            </a:r>
            <a:r>
              <a:rPr lang="ja-JP" altLang="en-US" sz="2400">
                <a:solidFill>
                  <a:srgbClr val="FFFF66"/>
                </a:solidFill>
              </a:rPr>
              <a:t>現在解析中の行</a:t>
            </a:r>
            <a:endParaRPr lang="en-US" altLang="ja-JP" sz="2400">
              <a:solidFill>
                <a:srgbClr val="FFFF66"/>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066800" y="3048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変数名解析部分のプログラム</a:t>
            </a:r>
          </a:p>
        </p:txBody>
      </p:sp>
      <p:sp>
        <p:nvSpPr>
          <p:cNvPr id="74755" name="Rectangle 3"/>
          <p:cNvSpPr>
            <a:spLocks noGrp="1" noChangeArrowheads="1"/>
          </p:cNvSpPr>
          <p:nvPr>
            <p:ph type="body" idx="1"/>
          </p:nvPr>
        </p:nvSpPr>
        <p:spPr>
          <a:xfrm>
            <a:off x="990600" y="9144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p>
        </p:txBody>
      </p:sp>
      <p:sp>
        <p:nvSpPr>
          <p:cNvPr id="74756" name="Rectangle 4"/>
          <p:cNvSpPr>
            <a:spLocks noChangeArrowheads="1"/>
          </p:cNvSpPr>
          <p:nvPr/>
        </p:nvSpPr>
        <p:spPr bwMode="auto">
          <a:xfrm>
            <a:off x="152400" y="2667000"/>
            <a:ext cx="87630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if (line.charAt (0) </a:t>
            </a:r>
            <a:r>
              <a:rPr lang="ja-JP" altLang="en-US" sz="2800"/>
              <a:t>∈ {</a:t>
            </a:r>
            <a:r>
              <a:rPr lang="en-US" altLang="ja-JP" sz="2800"/>
              <a:t>a…z, A…Z, _}) { </a:t>
            </a:r>
            <a:r>
              <a:rPr lang="en-US" altLang="ja-JP" sz="2400">
                <a:solidFill>
                  <a:srgbClr val="FFFF66"/>
                </a:solidFill>
              </a:rPr>
              <a:t>/* 1</a:t>
            </a:r>
            <a:r>
              <a:rPr lang="ja-JP" altLang="en-US" sz="2400">
                <a:solidFill>
                  <a:srgbClr val="FFFF66"/>
                </a:solidFill>
              </a:rPr>
              <a:t>文字目が英字 */</a:t>
            </a:r>
          </a:p>
          <a:p>
            <a:pPr eaLnBrk="1" hangingPunct="1">
              <a:spcBef>
                <a:spcPct val="0"/>
              </a:spcBef>
              <a:buClrTx/>
              <a:buSzTx/>
              <a:buFontTx/>
              <a:buNone/>
            </a:pPr>
            <a:r>
              <a:rPr lang="en-US" altLang="ja-JP" sz="2800"/>
              <a:t>    int i =1;</a:t>
            </a:r>
          </a:p>
          <a:p>
            <a:pPr eaLnBrk="1" hangingPunct="1">
              <a:spcBef>
                <a:spcPct val="0"/>
              </a:spcBef>
              <a:buClrTx/>
              <a:buSzTx/>
              <a:buFontTx/>
              <a:buNone/>
            </a:pPr>
            <a:r>
              <a:rPr lang="en-US" altLang="ja-JP" sz="2800"/>
              <a:t>    while (line.charAt (i) </a:t>
            </a:r>
            <a:r>
              <a:rPr lang="ja-JP" altLang="en-US" sz="2800"/>
              <a:t>∈ {</a:t>
            </a:r>
            <a:r>
              <a:rPr lang="en-US" altLang="ja-JP" sz="2800"/>
              <a:t>a…z, A…Z, _, 0…9}) ++i;</a:t>
            </a:r>
          </a:p>
          <a:p>
            <a:pPr eaLnBrk="1" hangingPunct="1">
              <a:spcBef>
                <a:spcPct val="0"/>
              </a:spcBef>
              <a:buClrTx/>
              <a:buSzTx/>
              <a:buFontTx/>
              <a:buNone/>
            </a:pPr>
            <a:r>
              <a:rPr lang="en-US" altLang="ja-JP" sz="2800"/>
              <a:t>                              </a:t>
            </a:r>
            <a:r>
              <a:rPr lang="en-US" altLang="ja-JP" sz="2400">
                <a:solidFill>
                  <a:srgbClr val="FFFF66"/>
                </a:solidFill>
              </a:rPr>
              <a:t>/* </a:t>
            </a:r>
            <a:r>
              <a:rPr lang="ja-JP" altLang="en-US" sz="2400">
                <a:solidFill>
                  <a:srgbClr val="FFFF66"/>
                </a:solidFill>
              </a:rPr>
              <a:t>連続する英数字の文字数をカウントする */</a:t>
            </a:r>
          </a:p>
          <a:p>
            <a:pPr eaLnBrk="1" hangingPunct="1">
              <a:spcBef>
                <a:spcPct val="0"/>
              </a:spcBef>
              <a:buClrTx/>
              <a:buSzTx/>
              <a:buFontTx/>
              <a:buNone/>
            </a:pPr>
            <a:r>
              <a:rPr lang="en-US" altLang="ja-JP" sz="2800"/>
              <a:t>    name = line.substring (0, i); </a:t>
            </a:r>
          </a:p>
          <a:p>
            <a:pPr eaLnBrk="1" hangingPunct="1">
              <a:spcBef>
                <a:spcPct val="0"/>
              </a:spcBef>
              <a:buClrTx/>
              <a:buSzTx/>
              <a:buFontTx/>
              <a:buNone/>
            </a:pPr>
            <a:r>
              <a:rPr lang="en-US" altLang="ja-JP" sz="2800"/>
              <a:t>                                </a:t>
            </a:r>
            <a:r>
              <a:rPr lang="en-US" altLang="ja-JP" sz="2400">
                <a:solidFill>
                  <a:srgbClr val="FFFF66"/>
                </a:solidFill>
              </a:rPr>
              <a:t>/* line </a:t>
            </a:r>
            <a:r>
              <a:rPr lang="ja-JP" altLang="en-US" sz="2400">
                <a:solidFill>
                  <a:srgbClr val="FFFF66"/>
                </a:solidFill>
              </a:rPr>
              <a:t>の先頭から </a:t>
            </a:r>
            <a:r>
              <a:rPr lang="en-US" altLang="ja-JP" sz="2400">
                <a:solidFill>
                  <a:srgbClr val="FFFF66"/>
                </a:solidFill>
              </a:rPr>
              <a:t>i </a:t>
            </a:r>
            <a:r>
              <a:rPr lang="ja-JP" altLang="en-US" sz="2400">
                <a:solidFill>
                  <a:srgbClr val="FFFF66"/>
                </a:solidFill>
              </a:rPr>
              <a:t>文字目までが変数名 */</a:t>
            </a:r>
          </a:p>
          <a:p>
            <a:pPr eaLnBrk="1" hangingPunct="1">
              <a:spcBef>
                <a:spcPct val="0"/>
              </a:spcBef>
              <a:buClrTx/>
              <a:buSzTx/>
              <a:buFontTx/>
              <a:buNone/>
            </a:pPr>
            <a:r>
              <a:rPr lang="en-US" altLang="ja-JP" sz="2800"/>
              <a:t>    line = line.substring (i);    </a:t>
            </a:r>
            <a:r>
              <a:rPr lang="en-US" altLang="ja-JP" sz="2400">
                <a:solidFill>
                  <a:srgbClr val="FFFF66"/>
                </a:solidFill>
              </a:rPr>
              <a:t>/* line </a:t>
            </a:r>
            <a:r>
              <a:rPr lang="ja-JP" altLang="en-US" sz="2400">
                <a:solidFill>
                  <a:srgbClr val="FFFF66"/>
                </a:solidFill>
              </a:rPr>
              <a:t>を </a:t>
            </a:r>
            <a:r>
              <a:rPr lang="en-US" altLang="ja-JP" sz="2400">
                <a:solidFill>
                  <a:srgbClr val="FFFF66"/>
                </a:solidFill>
              </a:rPr>
              <a:t>name </a:t>
            </a:r>
            <a:r>
              <a:rPr lang="ja-JP" altLang="en-US" sz="2400">
                <a:solidFill>
                  <a:srgbClr val="FFFF66"/>
                </a:solidFill>
              </a:rPr>
              <a:t>の文字数文削る */</a:t>
            </a:r>
          </a:p>
          <a:p>
            <a:pPr eaLnBrk="1" hangingPunct="1">
              <a:spcBef>
                <a:spcPct val="0"/>
              </a:spcBef>
              <a:buClrTx/>
              <a:buSzTx/>
              <a:buFontTx/>
              <a:buNone/>
            </a:pPr>
            <a:r>
              <a:rPr lang="en-US" altLang="ja-JP" sz="2800"/>
              <a:t>    token = new Token (NAME, name);      </a:t>
            </a:r>
            <a:r>
              <a:rPr lang="en-US" altLang="ja-JP" sz="2400">
                <a:solidFill>
                  <a:srgbClr val="FFFF66"/>
                </a:solidFill>
              </a:rPr>
              <a:t>/* </a:t>
            </a:r>
            <a:r>
              <a:rPr lang="ja-JP" altLang="en-US" sz="2400">
                <a:solidFill>
                  <a:srgbClr val="FFFF66"/>
                </a:solidFill>
              </a:rPr>
              <a:t>変数名と判定*/</a:t>
            </a:r>
            <a:endParaRPr lang="en-US" altLang="ja-JP" sz="2400"/>
          </a:p>
          <a:p>
            <a:pPr eaLnBrk="1" hangingPunct="1">
              <a:spcBef>
                <a:spcPct val="0"/>
              </a:spcBef>
              <a:buClrTx/>
              <a:buSzTx/>
              <a:buFontTx/>
              <a:buNone/>
            </a:pPr>
            <a:r>
              <a:rPr lang="en-US" altLang="ja-JP" sz="2800"/>
              <a:t>}</a:t>
            </a:r>
          </a:p>
        </p:txBody>
      </p:sp>
      <p:sp>
        <p:nvSpPr>
          <p:cNvPr id="74757" name="Rectangle 6"/>
          <p:cNvSpPr>
            <a:spLocks noChangeArrowheads="1"/>
          </p:cNvSpPr>
          <p:nvPr/>
        </p:nvSpPr>
        <p:spPr bwMode="auto">
          <a:xfrm>
            <a:off x="457200" y="1371600"/>
            <a:ext cx="7924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String line;</a:t>
            </a:r>
            <a:r>
              <a:rPr lang="en-US" altLang="ja-JP" sz="2400"/>
              <a:t>                   </a:t>
            </a:r>
            <a:r>
              <a:rPr lang="en-US" altLang="ja-JP" sz="2400">
                <a:solidFill>
                  <a:srgbClr val="FFFF66"/>
                </a:solidFill>
              </a:rPr>
              <a:t>// </a:t>
            </a:r>
            <a:r>
              <a:rPr lang="ja-JP" altLang="en-US" sz="2400">
                <a:solidFill>
                  <a:srgbClr val="FFFF66"/>
                </a:solidFill>
              </a:rPr>
              <a:t>現在解析中の行</a:t>
            </a:r>
            <a:endParaRPr lang="en-US" altLang="ja-JP" sz="2400">
              <a:solidFill>
                <a:srgbClr val="FFFF66"/>
              </a:solidFill>
            </a:endParaRPr>
          </a:p>
        </p:txBody>
      </p:sp>
      <p:sp>
        <p:nvSpPr>
          <p:cNvPr id="74758" name="Text Box 7"/>
          <p:cNvSpPr txBox="1">
            <a:spLocks noChangeArrowheads="1"/>
          </p:cNvSpPr>
          <p:nvPr/>
        </p:nvSpPr>
        <p:spPr bwMode="auto">
          <a:xfrm>
            <a:off x="381000" y="2133600"/>
            <a:ext cx="3886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変数名の解析(手法1)</a:t>
            </a:r>
            <a:endParaRPr lang="en-US" altLang="ja-JP" sz="28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066800" y="3048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変数名解析部分のプログラム</a:t>
            </a:r>
          </a:p>
        </p:txBody>
      </p:sp>
      <p:sp>
        <p:nvSpPr>
          <p:cNvPr id="75779" name="Rectangle 3"/>
          <p:cNvSpPr>
            <a:spLocks noGrp="1" noChangeArrowheads="1"/>
          </p:cNvSpPr>
          <p:nvPr>
            <p:ph type="body" idx="1"/>
          </p:nvPr>
        </p:nvSpPr>
        <p:spPr>
          <a:xfrm>
            <a:off x="990600" y="9144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字句解析部のプログラム</a:t>
            </a:r>
          </a:p>
        </p:txBody>
      </p:sp>
      <p:sp>
        <p:nvSpPr>
          <p:cNvPr id="75780" name="Rectangle 4"/>
          <p:cNvSpPr>
            <a:spLocks noChangeArrowheads="1"/>
          </p:cNvSpPr>
          <p:nvPr/>
        </p:nvSpPr>
        <p:spPr bwMode="auto">
          <a:xfrm>
            <a:off x="152400" y="2819400"/>
            <a:ext cx="8763000" cy="3810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if (line.charAt (0) </a:t>
            </a:r>
            <a:r>
              <a:rPr lang="ja-JP" altLang="en-US" sz="2800"/>
              <a:t>∈ {</a:t>
            </a:r>
            <a:r>
              <a:rPr lang="en-US" altLang="ja-JP" sz="2800"/>
              <a:t>a…z, A…Z, _}) { </a:t>
            </a:r>
            <a:r>
              <a:rPr lang="en-US" altLang="ja-JP" sz="2400">
                <a:solidFill>
                  <a:srgbClr val="FFFF66"/>
                </a:solidFill>
              </a:rPr>
              <a:t>/* 1</a:t>
            </a:r>
            <a:r>
              <a:rPr lang="ja-JP" altLang="en-US" sz="2400">
                <a:solidFill>
                  <a:srgbClr val="FFFF66"/>
                </a:solidFill>
              </a:rPr>
              <a:t>文字目が英字 */</a:t>
            </a:r>
          </a:p>
          <a:p>
            <a:pPr eaLnBrk="1" hangingPunct="1">
              <a:spcBef>
                <a:spcPct val="0"/>
              </a:spcBef>
              <a:buClrTx/>
              <a:buSzTx/>
              <a:buFontTx/>
              <a:buNone/>
            </a:pPr>
            <a:r>
              <a:rPr lang="en-US" altLang="ja-JP" sz="2800"/>
              <a:t>    String[] subline = line.split (“[^a-zA-Z_0-9]”); </a:t>
            </a:r>
          </a:p>
          <a:p>
            <a:pPr eaLnBrk="1" hangingPunct="1">
              <a:spcBef>
                <a:spcPct val="0"/>
              </a:spcBef>
              <a:buClrTx/>
              <a:buSzTx/>
              <a:buFontTx/>
              <a:buNone/>
            </a:pPr>
            <a:r>
              <a:rPr lang="en-US" altLang="ja-JP" sz="2800"/>
              <a:t>                                                    </a:t>
            </a:r>
            <a:r>
              <a:rPr lang="en-US" altLang="ja-JP" sz="2400">
                <a:solidFill>
                  <a:srgbClr val="FFFF66"/>
                </a:solidFill>
              </a:rPr>
              <a:t>/* line </a:t>
            </a:r>
            <a:r>
              <a:rPr lang="ja-JP" altLang="en-US" sz="2400">
                <a:solidFill>
                  <a:srgbClr val="FFFF66"/>
                </a:solidFill>
              </a:rPr>
              <a:t>を英数字以外で分割 *</a:t>
            </a:r>
            <a:r>
              <a:rPr lang="ja-JP" altLang="en-US" sz="2000">
                <a:solidFill>
                  <a:srgbClr val="FFFF66"/>
                </a:solidFill>
              </a:rPr>
              <a:t>/</a:t>
            </a:r>
          </a:p>
          <a:p>
            <a:pPr eaLnBrk="1" hangingPunct="1">
              <a:spcBef>
                <a:spcPct val="0"/>
              </a:spcBef>
              <a:buClrTx/>
              <a:buSzTx/>
              <a:buFontTx/>
              <a:buNone/>
            </a:pPr>
            <a:r>
              <a:rPr lang="ja-JP" altLang="en-US" sz="2800"/>
              <a:t>    </a:t>
            </a:r>
            <a:r>
              <a:rPr lang="en-US" altLang="ja-JP" sz="2800"/>
              <a:t>String name = subline[0];      </a:t>
            </a:r>
            <a:r>
              <a:rPr lang="en-US" altLang="ja-JP" sz="2400">
                <a:solidFill>
                  <a:srgbClr val="FFFF66"/>
                </a:solidFill>
              </a:rPr>
              <a:t>/* </a:t>
            </a:r>
            <a:r>
              <a:rPr lang="ja-JP" altLang="en-US" sz="2400">
                <a:solidFill>
                  <a:srgbClr val="FFFF66"/>
                </a:solidFill>
              </a:rPr>
              <a:t>分割した先頭部分が名前 */</a:t>
            </a:r>
          </a:p>
          <a:p>
            <a:pPr eaLnBrk="1" hangingPunct="1">
              <a:spcBef>
                <a:spcPct val="0"/>
              </a:spcBef>
              <a:buClrTx/>
              <a:buSzTx/>
              <a:buFontTx/>
              <a:buNone/>
            </a:pPr>
            <a:r>
              <a:rPr lang="en-US" altLang="ja-JP" sz="2800"/>
              <a:t>    line = line.substring (name.length()); </a:t>
            </a:r>
          </a:p>
          <a:p>
            <a:pPr eaLnBrk="1" hangingPunct="1">
              <a:spcBef>
                <a:spcPct val="0"/>
              </a:spcBef>
              <a:buClrTx/>
              <a:buSzTx/>
              <a:buFontTx/>
              <a:buNone/>
            </a:pPr>
            <a:r>
              <a:rPr lang="en-US" altLang="ja-JP" sz="2400">
                <a:solidFill>
                  <a:srgbClr val="FFFF66"/>
                </a:solidFill>
              </a:rPr>
              <a:t>                                                     /* line </a:t>
            </a:r>
            <a:r>
              <a:rPr lang="ja-JP" altLang="en-US" sz="2400">
                <a:solidFill>
                  <a:srgbClr val="FFFF66"/>
                </a:solidFill>
              </a:rPr>
              <a:t>を </a:t>
            </a:r>
            <a:r>
              <a:rPr lang="en-US" altLang="ja-JP" sz="2400">
                <a:solidFill>
                  <a:srgbClr val="FFFF66"/>
                </a:solidFill>
              </a:rPr>
              <a:t>name </a:t>
            </a:r>
            <a:r>
              <a:rPr lang="ja-JP" altLang="en-US" sz="2400">
                <a:solidFill>
                  <a:srgbClr val="FFFF66"/>
                </a:solidFill>
              </a:rPr>
              <a:t>の文字数文削る */</a:t>
            </a:r>
          </a:p>
          <a:p>
            <a:pPr eaLnBrk="1" hangingPunct="1">
              <a:spcBef>
                <a:spcPct val="0"/>
              </a:spcBef>
              <a:buClrTx/>
              <a:buSzTx/>
              <a:buFontTx/>
              <a:buNone/>
            </a:pPr>
            <a:r>
              <a:rPr lang="en-US" altLang="ja-JP" sz="2800"/>
              <a:t>    token = new Token (NAME, name);      </a:t>
            </a:r>
            <a:r>
              <a:rPr lang="en-US" altLang="ja-JP" sz="2400">
                <a:solidFill>
                  <a:srgbClr val="FFFF66"/>
                </a:solidFill>
              </a:rPr>
              <a:t>/* </a:t>
            </a:r>
            <a:r>
              <a:rPr lang="ja-JP" altLang="en-US" sz="2400">
                <a:solidFill>
                  <a:srgbClr val="FFFF66"/>
                </a:solidFill>
              </a:rPr>
              <a:t>変数名と判定*/</a:t>
            </a:r>
            <a:endParaRPr lang="en-US" altLang="ja-JP" sz="2400"/>
          </a:p>
          <a:p>
            <a:pPr eaLnBrk="1" hangingPunct="1">
              <a:spcBef>
                <a:spcPct val="0"/>
              </a:spcBef>
              <a:buClrTx/>
              <a:buSzTx/>
              <a:buFontTx/>
              <a:buNone/>
            </a:pPr>
            <a:r>
              <a:rPr lang="en-US" altLang="ja-JP" sz="2800"/>
              <a:t>}</a:t>
            </a:r>
          </a:p>
        </p:txBody>
      </p:sp>
      <p:sp>
        <p:nvSpPr>
          <p:cNvPr id="75781" name="Rectangle 5"/>
          <p:cNvSpPr>
            <a:spLocks noChangeArrowheads="1"/>
          </p:cNvSpPr>
          <p:nvPr/>
        </p:nvSpPr>
        <p:spPr bwMode="auto">
          <a:xfrm>
            <a:off x="457200" y="1371600"/>
            <a:ext cx="7924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String line;</a:t>
            </a:r>
            <a:r>
              <a:rPr lang="en-US" altLang="ja-JP" sz="2400"/>
              <a:t>                   </a:t>
            </a:r>
            <a:r>
              <a:rPr lang="en-US" altLang="ja-JP" sz="2400">
                <a:solidFill>
                  <a:srgbClr val="FFFF66"/>
                </a:solidFill>
              </a:rPr>
              <a:t>// </a:t>
            </a:r>
            <a:r>
              <a:rPr lang="ja-JP" altLang="en-US" sz="2400">
                <a:solidFill>
                  <a:srgbClr val="FFFF66"/>
                </a:solidFill>
              </a:rPr>
              <a:t>現在解析中の行</a:t>
            </a:r>
            <a:endParaRPr lang="en-US" altLang="ja-JP" sz="2400">
              <a:solidFill>
                <a:srgbClr val="FFFF66"/>
              </a:solidFill>
            </a:endParaRPr>
          </a:p>
        </p:txBody>
      </p:sp>
      <p:sp>
        <p:nvSpPr>
          <p:cNvPr id="75782" name="Text Box 6"/>
          <p:cNvSpPr txBox="1">
            <a:spLocks noChangeArrowheads="1"/>
          </p:cNvSpPr>
          <p:nvPr/>
        </p:nvSpPr>
        <p:spPr bwMode="auto">
          <a:xfrm>
            <a:off x="381000" y="2286000"/>
            <a:ext cx="3886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変数名の解析(手法2)</a:t>
            </a:r>
            <a:endParaRPr lang="en-US" altLang="ja-JP" sz="28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304800" y="228600"/>
            <a:ext cx="8610600" cy="640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Token nextToken () {</a:t>
            </a:r>
          </a:p>
          <a:p>
            <a:pPr eaLnBrk="1" hangingPunct="1">
              <a:spcBef>
                <a:spcPct val="0"/>
              </a:spcBef>
              <a:buClrTx/>
              <a:buSzTx/>
              <a:buFontTx/>
              <a:buNone/>
            </a:pPr>
            <a:r>
              <a:rPr lang="en-US" altLang="ja-JP" sz="2800" dirty="0"/>
              <a:t>   Token </a:t>
            </a:r>
            <a:r>
              <a:rPr lang="en-US" altLang="ja-JP" sz="2800" dirty="0" err="1"/>
              <a:t>token</a:t>
            </a:r>
            <a:r>
              <a:rPr lang="en-US" altLang="ja-JP" sz="2800" dirty="0"/>
              <a:t> = null; </a:t>
            </a:r>
          </a:p>
          <a:p>
            <a:pPr eaLnBrk="1" hangingPunct="1">
              <a:spcBef>
                <a:spcPct val="0"/>
              </a:spcBef>
              <a:buClrTx/>
              <a:buSzTx/>
              <a:buFontTx/>
              <a:buNone/>
            </a:pPr>
            <a:endParaRPr lang="en-US" altLang="ja-JP" sz="2800" dirty="0"/>
          </a:p>
          <a:p>
            <a:pPr eaLnBrk="1" hangingPunct="1">
              <a:spcBef>
                <a:spcPct val="0"/>
              </a:spcBef>
              <a:buClrTx/>
              <a:buSzTx/>
              <a:buFontTx/>
              <a:buNone/>
            </a:pPr>
            <a:r>
              <a:rPr lang="en-US" altLang="ja-JP" sz="2800" dirty="0"/>
              <a:t>   while (</a:t>
            </a:r>
            <a:r>
              <a:rPr lang="en-US" altLang="ja-JP" sz="2800" dirty="0" err="1"/>
              <a:t>line.charAt</a:t>
            </a:r>
            <a:r>
              <a:rPr lang="en-US" altLang="ja-JP" sz="2800" dirty="0"/>
              <a:t> (0) == ‘\n’)</a:t>
            </a:r>
            <a:endParaRPr lang="en-US" altLang="ja-JP" sz="2400" dirty="0"/>
          </a:p>
          <a:p>
            <a:pPr eaLnBrk="1" hangingPunct="1">
              <a:spcBef>
                <a:spcPct val="0"/>
              </a:spcBef>
              <a:buClrTx/>
              <a:buSzTx/>
              <a:buFontTx/>
              <a:buNone/>
            </a:pPr>
            <a:r>
              <a:rPr lang="en-US" altLang="ja-JP" sz="2800" dirty="0"/>
              <a:t>       line = </a:t>
            </a:r>
            <a:r>
              <a:rPr lang="en-US" altLang="ja-JP" sz="2800" dirty="0" err="1"/>
              <a:t>readNextLine</a:t>
            </a:r>
            <a:r>
              <a:rPr lang="en-US" altLang="ja-JP" sz="2800" dirty="0"/>
              <a:t>();    </a:t>
            </a:r>
            <a:r>
              <a:rPr lang="en-US" altLang="ja-JP" sz="2400" dirty="0">
                <a:solidFill>
                  <a:srgbClr val="FFFF66"/>
                </a:solidFill>
              </a:rPr>
              <a:t>/* </a:t>
            </a:r>
            <a:r>
              <a:rPr lang="ja-JP" altLang="en-US" sz="2400" dirty="0">
                <a:solidFill>
                  <a:srgbClr val="FFFF66"/>
                </a:solidFill>
              </a:rPr>
              <a:t>行末なら次の行を読み込む */</a:t>
            </a:r>
            <a:endParaRPr lang="en-US" altLang="ja-JP" sz="2800" dirty="0"/>
          </a:p>
          <a:p>
            <a:pPr eaLnBrk="1" hangingPunct="1">
              <a:spcBef>
                <a:spcPct val="0"/>
              </a:spcBef>
              <a:buClrTx/>
              <a:buSzTx/>
              <a:buFontTx/>
              <a:buNone/>
            </a:pPr>
            <a:endParaRPr lang="en-US" altLang="ja-JP" sz="2800" dirty="0"/>
          </a:p>
          <a:p>
            <a:pPr eaLnBrk="1" hangingPunct="1">
              <a:spcBef>
                <a:spcPct val="0"/>
              </a:spcBef>
              <a:buClrTx/>
              <a:buSzTx/>
              <a:buFontTx/>
              <a:buNone/>
            </a:pPr>
            <a:r>
              <a:rPr lang="en-US" altLang="ja-JP" sz="2800" dirty="0"/>
              <a:t>   if (</a:t>
            </a:r>
            <a:r>
              <a:rPr lang="en-US" altLang="ja-JP" sz="2800" dirty="0" err="1"/>
              <a:t>line.charAt</a:t>
            </a:r>
            <a:r>
              <a:rPr lang="en-US" altLang="ja-JP" sz="2800" dirty="0"/>
              <a:t> (0) == ‘+’ &amp;&amp; </a:t>
            </a:r>
            <a:r>
              <a:rPr lang="en-US" altLang="ja-JP" sz="2800" dirty="0" err="1"/>
              <a:t>line.charAt</a:t>
            </a:r>
            <a:r>
              <a:rPr lang="en-US" altLang="ja-JP" sz="2800" dirty="0"/>
              <a:t> (1) == ‘+’) {</a:t>
            </a:r>
          </a:p>
          <a:p>
            <a:pPr eaLnBrk="1" hangingPunct="1">
              <a:spcBef>
                <a:spcPct val="0"/>
              </a:spcBef>
              <a:buClrTx/>
              <a:buSzTx/>
              <a:buFontTx/>
              <a:buNone/>
            </a:pPr>
            <a:r>
              <a:rPr lang="en-US" altLang="ja-JP" sz="2800" dirty="0"/>
              <a:t>       token = new Token (INC);       </a:t>
            </a:r>
            <a:r>
              <a:rPr lang="en-US" altLang="ja-JP" sz="2400" dirty="0">
                <a:solidFill>
                  <a:srgbClr val="FFFF66"/>
                </a:solidFill>
              </a:rPr>
              <a:t>/* ++ </a:t>
            </a:r>
            <a:r>
              <a:rPr lang="ja-JP" altLang="en-US" sz="2400" dirty="0">
                <a:solidFill>
                  <a:srgbClr val="FFFF66"/>
                </a:solidFill>
              </a:rPr>
              <a:t>と判定</a:t>
            </a:r>
            <a:r>
              <a:rPr lang="en-US" altLang="ja-JP" sz="2400" dirty="0">
                <a:solidFill>
                  <a:srgbClr val="FFFF66"/>
                </a:solidFill>
              </a:rPr>
              <a:t> */</a:t>
            </a:r>
            <a:endParaRPr lang="en-US" altLang="ja-JP" sz="2400" dirty="0"/>
          </a:p>
          <a:p>
            <a:pPr eaLnBrk="1" hangingPunct="1">
              <a:spcBef>
                <a:spcPct val="0"/>
              </a:spcBef>
              <a:buClrTx/>
              <a:buSzTx/>
              <a:buFontTx/>
              <a:buNone/>
            </a:pPr>
            <a:r>
              <a:rPr lang="en-US" altLang="ja-JP" sz="2800" dirty="0"/>
              <a:t>       line = </a:t>
            </a:r>
            <a:r>
              <a:rPr lang="en-US" altLang="ja-JP" sz="2800" dirty="0" err="1"/>
              <a:t>line.subset</a:t>
            </a:r>
            <a:r>
              <a:rPr lang="en-US" altLang="ja-JP" sz="2800" dirty="0"/>
              <a:t> (2);                </a:t>
            </a:r>
            <a:r>
              <a:rPr lang="en-US" altLang="ja-JP" sz="2400" dirty="0">
                <a:solidFill>
                  <a:srgbClr val="FFFF66"/>
                </a:solidFill>
              </a:rPr>
              <a:t>/* </a:t>
            </a:r>
            <a:r>
              <a:rPr lang="ja-JP" altLang="en-US" sz="2400" dirty="0">
                <a:solidFill>
                  <a:srgbClr val="FFFF66"/>
                </a:solidFill>
              </a:rPr>
              <a:t>先頭の2文字を削る */</a:t>
            </a:r>
            <a:endParaRPr lang="ja-JP" altLang="en-US" sz="2400" dirty="0"/>
          </a:p>
          <a:p>
            <a:pPr eaLnBrk="1" hangingPunct="1">
              <a:spcBef>
                <a:spcPct val="0"/>
              </a:spcBef>
              <a:buClrTx/>
              <a:buSzTx/>
              <a:buFontTx/>
              <a:buNone/>
            </a:pPr>
            <a:r>
              <a:rPr lang="en-US" altLang="ja-JP" sz="2800" dirty="0"/>
              <a:t>   } else if (</a:t>
            </a:r>
            <a:r>
              <a:rPr lang="en-US" altLang="ja-JP" sz="2800" dirty="0" err="1"/>
              <a:t>line.charAt</a:t>
            </a:r>
            <a:r>
              <a:rPr lang="en-US" altLang="ja-JP" sz="2800" dirty="0"/>
              <a:t> (0) == ‘+’) {</a:t>
            </a:r>
          </a:p>
          <a:p>
            <a:pPr eaLnBrk="1" hangingPunct="1">
              <a:spcBef>
                <a:spcPct val="0"/>
              </a:spcBef>
              <a:buClrTx/>
              <a:buSzTx/>
              <a:buFontTx/>
              <a:buNone/>
            </a:pPr>
            <a:r>
              <a:rPr lang="en-US" altLang="ja-JP" sz="2800" dirty="0"/>
              <a:t>       token = new Token (ADD);      </a:t>
            </a:r>
            <a:r>
              <a:rPr lang="en-US" altLang="ja-JP" sz="2400" dirty="0">
                <a:solidFill>
                  <a:srgbClr val="FFFF66"/>
                </a:solidFill>
              </a:rPr>
              <a:t>/* + </a:t>
            </a:r>
            <a:r>
              <a:rPr lang="ja-JP" altLang="en-US" sz="2400" dirty="0">
                <a:solidFill>
                  <a:srgbClr val="FFFF66"/>
                </a:solidFill>
              </a:rPr>
              <a:t>と判定</a:t>
            </a:r>
            <a:r>
              <a:rPr lang="en-US" altLang="ja-JP" sz="2400" dirty="0">
                <a:solidFill>
                  <a:srgbClr val="FFFF66"/>
                </a:solidFill>
              </a:rPr>
              <a:t> */</a:t>
            </a:r>
            <a:endParaRPr lang="en-US" altLang="ja-JP" sz="2400" dirty="0"/>
          </a:p>
          <a:p>
            <a:pPr eaLnBrk="1" hangingPunct="1">
              <a:spcBef>
                <a:spcPct val="0"/>
              </a:spcBef>
              <a:buClrTx/>
              <a:buSzTx/>
              <a:buFontTx/>
              <a:buNone/>
            </a:pPr>
            <a:r>
              <a:rPr lang="en-US" altLang="ja-JP" sz="2800" dirty="0"/>
              <a:t>       line = </a:t>
            </a:r>
            <a:r>
              <a:rPr lang="en-US" altLang="ja-JP" sz="2800" dirty="0" err="1"/>
              <a:t>line.subset</a:t>
            </a:r>
            <a:r>
              <a:rPr lang="en-US" altLang="ja-JP" sz="2800" dirty="0"/>
              <a:t> (1);                </a:t>
            </a:r>
            <a:r>
              <a:rPr lang="en-US" altLang="ja-JP" sz="2400" dirty="0">
                <a:solidFill>
                  <a:srgbClr val="FFFF66"/>
                </a:solidFill>
              </a:rPr>
              <a:t>/* </a:t>
            </a:r>
            <a:r>
              <a:rPr lang="ja-JP" altLang="en-US" sz="2400" dirty="0">
                <a:solidFill>
                  <a:srgbClr val="FFFF66"/>
                </a:solidFill>
              </a:rPr>
              <a:t>先頭の1文字を削る */</a:t>
            </a:r>
            <a:endParaRPr lang="en-US" altLang="ja-JP" sz="24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return token;</a:t>
            </a:r>
          </a:p>
          <a:p>
            <a:pPr eaLnBrk="1" hangingPunct="1">
              <a:spcBef>
                <a:spcPct val="0"/>
              </a:spcBef>
              <a:buClrTx/>
              <a:buSzTx/>
              <a:buFontTx/>
              <a:buNone/>
            </a:pPr>
            <a:r>
              <a:rPr lang="en-US" altLang="ja-JP" sz="2800" dirty="0"/>
              <a:t>}</a:t>
            </a:r>
          </a:p>
        </p:txBody>
      </p:sp>
      <p:sp useBgFill="1">
        <p:nvSpPr>
          <p:cNvPr id="76803" name="Text Box 3"/>
          <p:cNvSpPr txBox="1">
            <a:spLocks noChangeArrowheads="1"/>
          </p:cNvSpPr>
          <p:nvPr/>
        </p:nvSpPr>
        <p:spPr bwMode="auto">
          <a:xfrm>
            <a:off x="5181600" y="381000"/>
            <a:ext cx="3381375" cy="519113"/>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行単位での字句解析</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26"/>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行単位での字句解析の利点</a:t>
            </a:r>
          </a:p>
        </p:txBody>
      </p:sp>
      <p:sp>
        <p:nvSpPr>
          <p:cNvPr id="77827"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2文字以上先読み可能</a:t>
            </a:r>
          </a:p>
          <a:p>
            <a:r>
              <a:rPr lang="ja-JP" altLang="en-US">
                <a:effectLst/>
              </a:rPr>
              <a:t>文字列操作用のメソッドを利用可能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br>
              <a:rPr lang="ja-JP" altLang="en-US">
                <a:effectLst/>
              </a:rPr>
            </a:br>
            <a:r>
              <a:rPr lang="ja-JP" altLang="en-US" sz="4000">
                <a:effectLst/>
              </a:rPr>
              <a:t>(</a:t>
            </a:r>
            <a:r>
              <a:rPr lang="en-US" altLang="ja-JP" sz="4000">
                <a:effectLst/>
              </a:rPr>
              <a:t>lexical analyzer, scanner)</a:t>
            </a:r>
          </a:p>
        </p:txBody>
      </p:sp>
      <p:sp>
        <p:nvSpPr>
          <p:cNvPr id="125955" name="Rectangle 3"/>
          <p:cNvSpPr>
            <a:spLocks noGrp="1" noChangeArrowheads="1"/>
          </p:cNvSpPr>
          <p:nvPr>
            <p:ph type="body" idx="1"/>
          </p:nvPr>
        </p:nvSpPr>
        <p:spPr>
          <a:xfrm>
            <a:off x="1066800" y="1981200"/>
            <a:ext cx="7543800" cy="2209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字句解析系</a:t>
            </a:r>
          </a:p>
          <a:p>
            <a:pPr lvl="1"/>
            <a:r>
              <a:rPr lang="ja-JP" altLang="en-US" dirty="0">
                <a:effectLst/>
              </a:rPr>
              <a:t>空白、コメントを読み飛ばす</a:t>
            </a:r>
          </a:p>
          <a:p>
            <a:pPr lvl="1"/>
            <a:r>
              <a:rPr lang="ja-JP" altLang="en-US" dirty="0">
                <a:effectLst/>
              </a:rPr>
              <a:t>単語(</a:t>
            </a:r>
            <a:r>
              <a:rPr lang="en-US" altLang="ja-JP" dirty="0">
                <a:effectLst/>
              </a:rPr>
              <a:t>token)</a:t>
            </a:r>
            <a:r>
              <a:rPr lang="ja-JP" altLang="en-US" dirty="0">
                <a:effectLst/>
              </a:rPr>
              <a:t>に区切る</a:t>
            </a:r>
          </a:p>
          <a:p>
            <a:pPr lvl="1"/>
            <a:r>
              <a:rPr lang="ja-JP" altLang="en-US" dirty="0">
                <a:effectLst/>
              </a:rPr>
              <a:t>マイクロ構文エラーを検出</a:t>
            </a:r>
          </a:p>
        </p:txBody>
      </p:sp>
      <p:sp>
        <p:nvSpPr>
          <p:cNvPr id="125956" name="Rectangle 4"/>
          <p:cNvSpPr>
            <a:spLocks noChangeArrowheads="1"/>
          </p:cNvSpPr>
          <p:nvPr/>
        </p:nvSpPr>
        <p:spPr bwMode="auto">
          <a:xfrm>
            <a:off x="76200" y="4426272"/>
            <a:ext cx="64770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if (</a:t>
            </a:r>
            <a:r>
              <a:rPr lang="en-US" altLang="ja-JP" dirty="0" err="1"/>
              <a:t>ans</a:t>
            </a:r>
            <a:r>
              <a:rPr lang="en-US" altLang="ja-JP" dirty="0"/>
              <a:t> &gt;= 123 ) /* </a:t>
            </a:r>
            <a:r>
              <a:rPr lang="en-US" altLang="ja-JP" dirty="0" err="1"/>
              <a:t>ans</a:t>
            </a:r>
            <a:r>
              <a:rPr lang="ja-JP" altLang="en-US" sz="2400" dirty="0"/>
              <a:t>の値で分岐</a:t>
            </a:r>
            <a:r>
              <a:rPr lang="ja-JP" altLang="en-US" dirty="0"/>
              <a:t> */ </a:t>
            </a:r>
            <a:r>
              <a:rPr lang="ja-JP" altLang="en-US" sz="2000" dirty="0">
                <a:solidFill>
                  <a:srgbClr val="FFFF66"/>
                </a:solidFill>
              </a:rPr>
              <a:t>(改行)</a:t>
            </a:r>
          </a:p>
          <a:p>
            <a:r>
              <a:rPr lang="en-US" altLang="ja-JP" dirty="0"/>
              <a:t>    </a:t>
            </a:r>
            <a:r>
              <a:rPr lang="en-US" altLang="ja-JP" sz="2000" dirty="0">
                <a:solidFill>
                  <a:srgbClr val="FFFF66"/>
                </a:solidFill>
              </a:rPr>
              <a:t>(</a:t>
            </a:r>
            <a:r>
              <a:rPr lang="ja-JP" altLang="en-US" sz="2000" dirty="0">
                <a:solidFill>
                  <a:srgbClr val="FFFF66"/>
                </a:solidFill>
              </a:rPr>
              <a:t>空白)</a:t>
            </a:r>
            <a:r>
              <a:rPr lang="en-US" altLang="ja-JP" dirty="0"/>
              <a:t>output (‘1’) ; </a:t>
            </a:r>
          </a:p>
        </p:txBody>
      </p:sp>
      <p:sp>
        <p:nvSpPr>
          <p:cNvPr id="125958" name="Text Box 6"/>
          <p:cNvSpPr txBox="1">
            <a:spLocks noChangeArrowheads="1"/>
          </p:cNvSpPr>
          <p:nvPr/>
        </p:nvSpPr>
        <p:spPr bwMode="auto">
          <a:xfrm>
            <a:off x="6477000" y="3200400"/>
            <a:ext cx="2583056" cy="35416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予約語 </a:t>
            </a:r>
            <a:r>
              <a:rPr lang="en-US" altLang="ja-JP" sz="2800" dirty="0"/>
              <a:t>“if”</a:t>
            </a:r>
          </a:p>
          <a:p>
            <a:r>
              <a:rPr lang="ja-JP" altLang="en-US" sz="2800" dirty="0"/>
              <a:t>左括弧 </a:t>
            </a:r>
            <a:r>
              <a:rPr lang="en-US" altLang="ja-JP" sz="2800" dirty="0"/>
              <a:t>“</a:t>
            </a:r>
            <a:r>
              <a:rPr lang="ja-JP" altLang="en-US" sz="2800" dirty="0"/>
              <a:t>(</a:t>
            </a:r>
            <a:r>
              <a:rPr lang="en-US" altLang="ja-JP" sz="2800" dirty="0"/>
              <a:t>”</a:t>
            </a:r>
            <a:endParaRPr lang="ja-JP" altLang="en-US" sz="2800" dirty="0"/>
          </a:p>
          <a:p>
            <a:r>
              <a:rPr lang="ja-JP" altLang="en-US" sz="2800" dirty="0"/>
              <a:t>変数     </a:t>
            </a:r>
            <a:r>
              <a:rPr lang="en-US" altLang="ja-JP" sz="2800" dirty="0"/>
              <a:t>“</a:t>
            </a:r>
            <a:r>
              <a:rPr lang="en-US" altLang="ja-JP" sz="2800" dirty="0" err="1"/>
              <a:t>ans</a:t>
            </a:r>
            <a:r>
              <a:rPr lang="en-US" altLang="ja-JP" sz="2800" dirty="0"/>
              <a:t>”</a:t>
            </a:r>
          </a:p>
          <a:p>
            <a:r>
              <a:rPr lang="ja-JP" altLang="en-US" sz="2800" dirty="0"/>
              <a:t>不等号 </a:t>
            </a:r>
            <a:r>
              <a:rPr lang="en-US" altLang="ja-JP" sz="2800" dirty="0"/>
              <a:t>“</a:t>
            </a:r>
            <a:r>
              <a:rPr lang="ja-JP" altLang="en-US" sz="2800" dirty="0"/>
              <a:t>&gt;=</a:t>
            </a:r>
            <a:r>
              <a:rPr lang="en-US" altLang="ja-JP" sz="2800" dirty="0"/>
              <a:t>”</a:t>
            </a:r>
            <a:endParaRPr lang="ja-JP" altLang="en-US" sz="2800" dirty="0"/>
          </a:p>
          <a:p>
            <a:r>
              <a:rPr lang="ja-JP" altLang="en-US" sz="2800" dirty="0"/>
              <a:t>整数  　</a:t>
            </a:r>
            <a:r>
              <a:rPr lang="en-US" altLang="ja-JP" sz="2800" dirty="0"/>
              <a:t>“</a:t>
            </a:r>
            <a:r>
              <a:rPr lang="ja-JP" altLang="en-US" sz="2800" dirty="0"/>
              <a:t>123</a:t>
            </a:r>
            <a:r>
              <a:rPr lang="en-US" altLang="ja-JP" sz="2800" dirty="0"/>
              <a:t>”</a:t>
            </a:r>
            <a:endParaRPr lang="ja-JP" altLang="en-US" sz="2800" dirty="0"/>
          </a:p>
          <a:p>
            <a:r>
              <a:rPr lang="ja-JP" altLang="en-US" sz="2800" dirty="0"/>
              <a:t>右括弧 </a:t>
            </a:r>
            <a:r>
              <a:rPr lang="en-US" altLang="ja-JP" sz="2800" dirty="0"/>
              <a:t>“</a:t>
            </a:r>
            <a:r>
              <a:rPr lang="ja-JP" altLang="en-US" sz="2800" dirty="0"/>
              <a:t>)</a:t>
            </a:r>
            <a:r>
              <a:rPr lang="en-US" altLang="ja-JP" sz="2800" dirty="0"/>
              <a:t>”</a:t>
            </a:r>
            <a:endParaRPr lang="ja-JP" altLang="en-US" sz="2800" dirty="0"/>
          </a:p>
          <a:p>
            <a:r>
              <a:rPr lang="ja-JP" altLang="en-US" sz="2800" dirty="0"/>
              <a:t>予約語 </a:t>
            </a:r>
            <a:r>
              <a:rPr lang="en-US" altLang="ja-JP" sz="2800" dirty="0"/>
              <a:t>“output”</a:t>
            </a:r>
          </a:p>
          <a:p>
            <a:r>
              <a:rPr lang="en-US" altLang="ja-JP" sz="2800" dirty="0"/>
              <a:t>      :</a:t>
            </a:r>
          </a:p>
        </p:txBody>
      </p:sp>
    </p:spTree>
    <p:extLst>
      <p:ext uri="{BB962C8B-B14F-4D97-AF65-F5344CB8AC3E}">
        <p14:creationId xmlns:p14="http://schemas.microsoft.com/office/powerpoint/2010/main" val="3300412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checkerboard(across)">
                                      <p:cBhvr>
                                        <p:cTn id="7" dur="500"/>
                                        <p:tgtEl>
                                          <p:spTgt spid="125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5958"/>
                                        </p:tgtEl>
                                        <p:attrNameLst>
                                          <p:attrName>style.visibility</p:attrName>
                                        </p:attrNameLst>
                                      </p:cBhvr>
                                      <p:to>
                                        <p:strVal val="visible"/>
                                      </p:to>
                                    </p:set>
                                    <p:animEffect transition="in" filter="checkerboard(across)">
                                      <p:cBhvr>
                                        <p:cTn id="12" dur="500"/>
                                        <p:tgtEl>
                                          <p:spTgt spid="125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animBg="1" autoUpdateAnimBg="0"/>
      <p:bldP spid="12595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66800" y="76200"/>
            <a:ext cx="74676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トークンの種類</a:t>
            </a:r>
            <a:br>
              <a:rPr lang="ja-JP" altLang="en-US" dirty="0">
                <a:effectLst/>
              </a:rPr>
            </a:br>
            <a:r>
              <a:rPr lang="ja-JP" altLang="en-US" sz="3200" dirty="0">
                <a:effectLst/>
              </a:rPr>
              <a:t>(情報システムプロジェクト</a:t>
            </a:r>
            <a:r>
              <a:rPr lang="en-US" altLang="ja-JP" sz="3200" dirty="0">
                <a:effectLst/>
              </a:rPr>
              <a:t>I</a:t>
            </a:r>
            <a:r>
              <a:rPr lang="ja-JP" altLang="en-US" sz="3200" dirty="0">
                <a:effectLst/>
              </a:rPr>
              <a:t>の場合)</a:t>
            </a:r>
          </a:p>
        </p:txBody>
      </p:sp>
      <p:graphicFrame>
        <p:nvGraphicFramePr>
          <p:cNvPr id="181335" name="Group 87"/>
          <p:cNvGraphicFramePr>
            <a:graphicFrameLocks noGrp="1"/>
          </p:cNvGraphicFramePr>
          <p:nvPr>
            <p:extLst>
              <p:ext uri="{D42A27DB-BD31-4B8C-83A1-F6EECF244321}">
                <p14:modId xmlns:p14="http://schemas.microsoft.com/office/powerpoint/2010/main" val="112428988"/>
              </p:ext>
            </p:extLst>
          </p:nvPr>
        </p:nvGraphicFramePr>
        <p:xfrm>
          <a:off x="228600" y="1143000"/>
          <a:ext cx="8763000" cy="5574534"/>
        </p:xfrm>
        <a:graphic>
          <a:graphicData uri="http://schemas.openxmlformats.org/drawingml/2006/table">
            <a:tbl>
              <a:tblPr/>
              <a:tblGrid>
                <a:gridCol w="716973">
                  <a:extLst>
                    <a:ext uri="{9D8B030D-6E8A-4147-A177-3AD203B41FA5}">
                      <a16:colId xmlns:a16="http://schemas.microsoft.com/office/drawing/2014/main" val="20000"/>
                    </a:ext>
                  </a:extLst>
                </a:gridCol>
                <a:gridCol w="2102427">
                  <a:extLst>
                    <a:ext uri="{9D8B030D-6E8A-4147-A177-3AD203B41FA5}">
                      <a16:colId xmlns:a16="http://schemas.microsoft.com/office/drawing/2014/main" val="20001"/>
                    </a:ext>
                  </a:extLst>
                </a:gridCol>
                <a:gridCol w="5943600">
                  <a:extLst>
                    <a:ext uri="{9D8B030D-6E8A-4147-A177-3AD203B41FA5}">
                      <a16:colId xmlns:a16="http://schemas.microsoft.com/office/drawing/2014/main" val="20002"/>
                    </a:ext>
                  </a:extLst>
                </a:gridCol>
              </a:tblGrid>
              <a:tr h="514582">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トークン</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19050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018">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区切り記号</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4582">
                <a:tc rowSpan="4">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0" marR="0" marT="0" marB="0"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比較演算子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484188"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&lt;  &gt;  </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&gt;=</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論理演算子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&amp;&amp;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算術演算子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代入演算子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4582">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変数名</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3176">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定数</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整数 文字 </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文字列</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389725">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main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if while for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inputchar</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outputchar</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outputstr</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setstr</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(else) (do) (break)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64148273"/>
      </p:ext>
    </p:extLst>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17271</TotalTime>
  <Words>13320</Words>
  <Application>Microsoft Office PowerPoint</Application>
  <PresentationFormat>画面に合わせる (4:3)</PresentationFormat>
  <Paragraphs>1811</Paragraphs>
  <Slides>76</Slides>
  <Notes>76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76</vt:i4>
      </vt:variant>
    </vt:vector>
  </HeadingPairs>
  <TitlesOfParts>
    <vt:vector size="82" baseType="lpstr">
      <vt:lpstr>游ゴシック</vt:lpstr>
      <vt:lpstr>Arial</vt:lpstr>
      <vt:lpstr>Tahoma</vt:lpstr>
      <vt:lpstr>Times New Roman</vt:lpstr>
      <vt:lpstr>Wingdings</vt:lpstr>
      <vt:lpstr>Shimmer</vt:lpstr>
      <vt:lpstr>コンパイラ</vt:lpstr>
      <vt:lpstr>コンパイラの構造</vt:lpstr>
      <vt:lpstr>処理の流れ 情報システムプロジェクトIの場合</vt:lpstr>
      <vt:lpstr>プログラムの構造(字句解析系)</vt:lpstr>
      <vt:lpstr>PowerPoint プレゼンテーション</vt:lpstr>
      <vt:lpstr>文字の読み込み</vt:lpstr>
      <vt:lpstr>文字の読み込み (情報システムプロジェクトIの場合)</vt:lpstr>
      <vt:lpstr>字句解析系 (lexical analyzer, scanner)</vt:lpstr>
      <vt:lpstr>トークンの種類 (情報システムプロジェクトIの場合)</vt:lpstr>
      <vt:lpstr>Token クラス</vt:lpstr>
      <vt:lpstr>Token クラス</vt:lpstr>
      <vt:lpstr>Tokenクラスのオブジェクト</vt:lpstr>
      <vt:lpstr>トークンへの分轄</vt:lpstr>
      <vt:lpstr>値を持つトークン</vt:lpstr>
      <vt:lpstr>LexicalAnalyzer クラス</vt:lpstr>
      <vt:lpstr>nextToken()</vt:lpstr>
      <vt:lpstr>空白の読み飛ばし</vt:lpstr>
      <vt:lpstr>空白の読み飛ばし</vt:lpstr>
      <vt:lpstr>PowerPoint プレゼンテーション</vt:lpstr>
      <vt:lpstr>単語への分割</vt:lpstr>
      <vt:lpstr>単語への分割</vt:lpstr>
      <vt:lpstr>単語への分割</vt:lpstr>
      <vt:lpstr>最長一致(longest matching)</vt:lpstr>
      <vt:lpstr>最長一致</vt:lpstr>
      <vt:lpstr>最長一致</vt:lpstr>
      <vt:lpstr>最長一致</vt:lpstr>
      <vt:lpstr>字句解析オートマトン(一部)</vt:lpstr>
      <vt:lpstr>字句解析オートマトン(一部)</vt:lpstr>
      <vt:lpstr>トークンの識別</vt:lpstr>
      <vt:lpstr>トークンの識別</vt:lpstr>
      <vt:lpstr>先読み(lookahead)</vt:lpstr>
      <vt:lpstr>先読み</vt:lpstr>
      <vt:lpstr>トークンの識別</vt:lpstr>
      <vt:lpstr>トークンの識別</vt:lpstr>
      <vt:lpstr>トークンの識別</vt:lpstr>
      <vt:lpstr>先読み (情報システムプロジェクトIの場合)</vt:lpstr>
      <vt:lpstr>記号解析部分のプログラム</vt:lpstr>
      <vt:lpstr>記号解析部分のプログラム</vt:lpstr>
      <vt:lpstr>整数の解析</vt:lpstr>
      <vt:lpstr>数値への変換, 数字の判定</vt:lpstr>
      <vt:lpstr>数値への変換</vt:lpstr>
      <vt:lpstr>数値への変換, 数字の判定(16進数)</vt:lpstr>
      <vt:lpstr>整数解析部分のプログラム</vt:lpstr>
      <vt:lpstr>整数解析部分のプログラム</vt:lpstr>
      <vt:lpstr>整数解析部分のプログラム (値を文字列として記憶する場合)</vt:lpstr>
      <vt:lpstr>文字の解析</vt:lpstr>
      <vt:lpstr>文字解析部分のプログラム</vt:lpstr>
      <vt:lpstr>特殊文字</vt:lpstr>
      <vt:lpstr>(特殊文字を含む)文字の解析</vt:lpstr>
      <vt:lpstr>PowerPoint プレゼンテーション</vt:lpstr>
      <vt:lpstr>変数名, 予約語</vt:lpstr>
      <vt:lpstr>英字の判定</vt:lpstr>
      <vt:lpstr>変数名解析部分のプログラム</vt:lpstr>
      <vt:lpstr>変数名解析部分のプログラム</vt:lpstr>
      <vt:lpstr>変数名と予約語の解析</vt:lpstr>
      <vt:lpstr>変数名と予約語の解析</vt:lpstr>
      <vt:lpstr>変数名,予約語解析部のプログラム</vt:lpstr>
      <vt:lpstr>字句解析時のエラー処理</vt:lpstr>
      <vt:lpstr>字句解析時のエラー処理</vt:lpstr>
      <vt:lpstr>ファイル末到達時の処理</vt:lpstr>
      <vt:lpstr>PowerPoint プレゼンテーション</vt:lpstr>
      <vt:lpstr>コメント</vt:lpstr>
      <vt:lpstr>コメント : 空白と同様に処理</vt:lpstr>
      <vt:lpstr>コメント : 再帰で次のトークンを読む</vt:lpstr>
      <vt:lpstr>nextToken()</vt:lpstr>
      <vt:lpstr>先読みを用いない字句解析</vt:lpstr>
      <vt:lpstr>先読みを用いない字句解析</vt:lpstr>
      <vt:lpstr>nextToken() (先読み無しの場合)</vt:lpstr>
      <vt:lpstr>PowerPoint プレゼンテーション</vt:lpstr>
      <vt:lpstr>PowerPoint プレゼンテーション</vt:lpstr>
      <vt:lpstr>行単位での字句解析</vt:lpstr>
      <vt:lpstr>記号解析部分のプログラム</vt:lpstr>
      <vt:lpstr>変数名解析部分のプログラム</vt:lpstr>
      <vt:lpstr>変数名解析部分のプログラム</vt:lpstr>
      <vt:lpstr>PowerPoint プレゼンテーション</vt:lpstr>
      <vt:lpstr>行単位での字句解析の利点</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Compiler04</dc:subject>
  <dc:creator>T.Ishimizu</dc:creator>
  <cp:lastModifiedBy>石水隆</cp:lastModifiedBy>
  <cp:revision>653</cp:revision>
  <cp:lastPrinted>2021-04-05T00:48:48Z</cp:lastPrinted>
  <dcterms:created xsi:type="dcterms:W3CDTF">1601-01-01T00:00:00Z</dcterms:created>
  <dcterms:modified xsi:type="dcterms:W3CDTF">2022-04-14T01:28:27Z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