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7"/>
  </p:notesMasterIdLst>
  <p:handoutMasterIdLst>
    <p:handoutMasterId r:id="rId58"/>
  </p:handoutMasterIdLst>
  <p:sldIdLst>
    <p:sldId id="256" r:id="rId2"/>
    <p:sldId id="558" r:id="rId3"/>
    <p:sldId id="557" r:id="rId4"/>
    <p:sldId id="495" r:id="rId5"/>
    <p:sldId id="568" r:id="rId6"/>
    <p:sldId id="569" r:id="rId7"/>
    <p:sldId id="620" r:id="rId8"/>
    <p:sldId id="564" r:id="rId9"/>
    <p:sldId id="565" r:id="rId10"/>
    <p:sldId id="567" r:id="rId11"/>
    <p:sldId id="516" r:id="rId12"/>
    <p:sldId id="512" r:id="rId13"/>
    <p:sldId id="513" r:id="rId14"/>
    <p:sldId id="546" r:id="rId15"/>
    <p:sldId id="570" r:id="rId16"/>
    <p:sldId id="571" r:id="rId17"/>
    <p:sldId id="628" r:id="rId18"/>
    <p:sldId id="629" r:id="rId19"/>
    <p:sldId id="630" r:id="rId20"/>
    <p:sldId id="577" r:id="rId21"/>
    <p:sldId id="576" r:id="rId22"/>
    <p:sldId id="578" r:id="rId23"/>
    <p:sldId id="596" r:id="rId24"/>
    <p:sldId id="579" r:id="rId25"/>
    <p:sldId id="583" r:id="rId26"/>
    <p:sldId id="585" r:id="rId27"/>
    <p:sldId id="597" r:id="rId28"/>
    <p:sldId id="599" r:id="rId29"/>
    <p:sldId id="584" r:id="rId30"/>
    <p:sldId id="622" r:id="rId31"/>
    <p:sldId id="623" r:id="rId32"/>
    <p:sldId id="624" r:id="rId33"/>
    <p:sldId id="625" r:id="rId34"/>
    <p:sldId id="626" r:id="rId35"/>
    <p:sldId id="627" r:id="rId36"/>
    <p:sldId id="619" r:id="rId37"/>
    <p:sldId id="591" r:id="rId38"/>
    <p:sldId id="592" r:id="rId39"/>
    <p:sldId id="594" r:id="rId40"/>
    <p:sldId id="600" r:id="rId41"/>
    <p:sldId id="593" r:id="rId42"/>
    <p:sldId id="601" r:id="rId43"/>
    <p:sldId id="602" r:id="rId44"/>
    <p:sldId id="603" r:id="rId45"/>
    <p:sldId id="604" r:id="rId46"/>
    <p:sldId id="609" r:id="rId47"/>
    <p:sldId id="610" r:id="rId48"/>
    <p:sldId id="608" r:id="rId49"/>
    <p:sldId id="595" r:id="rId50"/>
    <p:sldId id="611" r:id="rId51"/>
    <p:sldId id="612" r:id="rId52"/>
    <p:sldId id="616" r:id="rId53"/>
    <p:sldId id="617" r:id="rId54"/>
    <p:sldId id="613" r:id="rId55"/>
    <p:sldId id="618" r:id="rId56"/>
  </p:sldIdLst>
  <p:sldSz cx="9144000" cy="6858000" type="screen4x3"/>
  <p:notesSz cx="7099300" cy="10234613"/>
  <p:defaultTextStyle>
    <a:defPPr>
      <a:defRPr lang="ja-JP"/>
    </a:defPPr>
    <a:lvl1pPr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272">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000000"/>
    <a:srgbClr val="FF33CC"/>
    <a:srgbClr val="FF66CC"/>
    <a:srgbClr val="FF3399"/>
    <a:srgbClr val="FF0066"/>
    <a:srgbClr val="FFFF00"/>
    <a:srgbClr val="FF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08" autoAdjust="0"/>
    <p:restoredTop sz="65595" autoAdjust="0"/>
  </p:normalViewPr>
  <p:slideViewPr>
    <p:cSldViewPr>
      <p:cViewPr varScale="1">
        <p:scale>
          <a:sx n="50" d="100"/>
          <a:sy n="50" d="100"/>
        </p:scale>
        <p:origin x="1458" y="60"/>
      </p:cViewPr>
      <p:guideLst>
        <p:guide orient="horz" pos="4272"/>
        <p:guide pos="5759"/>
      </p:guideLst>
    </p:cSldViewPr>
  </p:slideViewPr>
  <p:outlineViewPr>
    <p:cViewPr>
      <p:scale>
        <a:sx n="33" d="100"/>
        <a:sy n="33" d="100"/>
      </p:scale>
      <p:origin x="0" y="241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l" defTabSz="990600">
              <a:defRPr sz="1300" i="0">
                <a:effectLst/>
                <a:latin typeface="Arial" charset="0"/>
              </a:defRPr>
            </a:lvl1pPr>
          </a:lstStyle>
          <a:p>
            <a:pPr>
              <a:defRPr/>
            </a:pPr>
            <a:endParaRPr lang="en-US" altLang="ja-JP"/>
          </a:p>
        </p:txBody>
      </p:sp>
      <p:sp>
        <p:nvSpPr>
          <p:cNvPr id="130051"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r" defTabSz="990600">
              <a:defRPr sz="1300" i="0">
                <a:effectLst/>
                <a:latin typeface="Arial" charset="0"/>
              </a:defRPr>
            </a:lvl1pPr>
          </a:lstStyle>
          <a:p>
            <a:pPr>
              <a:defRPr/>
            </a:pPr>
            <a:endParaRPr lang="en-US" altLang="ja-JP"/>
          </a:p>
        </p:txBody>
      </p:sp>
      <p:sp>
        <p:nvSpPr>
          <p:cNvPr id="130052"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l" defTabSz="990600">
              <a:defRPr sz="1300" i="0">
                <a:effectLst/>
                <a:latin typeface="Arial" charset="0"/>
              </a:defRPr>
            </a:lvl1pPr>
          </a:lstStyle>
          <a:p>
            <a:pPr>
              <a:defRPr/>
            </a:pPr>
            <a:endParaRPr lang="en-US" altLang="ja-JP"/>
          </a:p>
        </p:txBody>
      </p:sp>
      <p:sp>
        <p:nvSpPr>
          <p:cNvPr id="130053"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r" defTabSz="990600">
              <a:defRPr sz="1300">
                <a:latin typeface="Arial" panose="020B0604020202020204" pitchFamily="34" charset="0"/>
              </a:defRPr>
            </a:lvl1pPr>
          </a:lstStyle>
          <a:p>
            <a:fld id="{FFEE738A-486F-430E-BD74-157094150604}" type="slidenum">
              <a:rPr lang="en-US" altLang="ja-JP"/>
              <a:pPr/>
              <a:t>‹#›</a:t>
            </a:fld>
            <a:endParaRPr lang="en-US" altLang="ja-JP"/>
          </a:p>
        </p:txBody>
      </p:sp>
    </p:spTree>
    <p:extLst>
      <p:ext uri="{BB962C8B-B14F-4D97-AF65-F5344CB8AC3E}">
        <p14:creationId xmlns:p14="http://schemas.microsoft.com/office/powerpoint/2010/main" val="6652191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C6B5F5AE-7ED7-494B-94F5-8D61131DCAC7}" type="datetimeFigureOut">
              <a:rPr kumimoji="1" lang="ja-JP" altLang="en-US" smtClean="0"/>
              <a:t>2022/4/14</a:t>
            </a:fld>
            <a:endParaRPr kumimoji="1" lang="ja-JP" altLang="en-US"/>
          </a:p>
        </p:txBody>
      </p:sp>
      <p:sp>
        <p:nvSpPr>
          <p:cNvPr id="4" name="スライド イメージ プレースホルダー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EB92B869-A8D0-4821-B0E2-C0BFC3EE7F0E}" type="slidenum">
              <a:rPr kumimoji="1" lang="ja-JP" altLang="en-US" smtClean="0"/>
              <a:t>‹#›</a:t>
            </a:fld>
            <a:endParaRPr kumimoji="1" lang="ja-JP" altLang="en-US"/>
          </a:p>
        </p:txBody>
      </p:sp>
    </p:spTree>
    <p:extLst>
      <p:ext uri="{BB962C8B-B14F-4D97-AF65-F5344CB8AC3E}">
        <p14:creationId xmlns:p14="http://schemas.microsoft.com/office/powerpoint/2010/main" val="112540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これからコンパイラの第</a:t>
            </a:r>
            <a:r>
              <a:rPr kumimoji="1" lang="en-US" altLang="ja-JP" dirty="0"/>
              <a:t>3</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 </a:t>
            </a:r>
            <a:r>
              <a:rPr kumimoji="1" lang="en-US" altLang="ja-JP" dirty="0" err="1"/>
              <a:t>GoogleClassroom</a:t>
            </a:r>
            <a:r>
              <a:rPr kumimoji="1" lang="en-US" altLang="ja-JP" dirty="0"/>
              <a:t> </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1</a:t>
            </a:fld>
            <a:endParaRPr kumimoji="1" lang="ja-JP" altLang="en-US"/>
          </a:p>
        </p:txBody>
      </p:sp>
    </p:spTree>
    <p:extLst>
      <p:ext uri="{BB962C8B-B14F-4D97-AF65-F5344CB8AC3E}">
        <p14:creationId xmlns:p14="http://schemas.microsoft.com/office/powerpoint/2010/main" val="13837509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OPERATOR </a:t>
            </a:r>
            <a:r>
              <a:rPr kumimoji="1" lang="ja-JP" altLang="en-US" dirty="0"/>
              <a:t>演算子 です。</a:t>
            </a:r>
            <a:endParaRPr kumimoji="1" lang="en-US" altLang="ja-JP" dirty="0"/>
          </a:p>
          <a:p>
            <a:r>
              <a:rPr kumimoji="1" lang="ja-JP" altLang="en-US" dirty="0"/>
              <a:t>演算子は、以下に挙げたものが演算子として定義されています。</a:t>
            </a:r>
            <a:endParaRPr kumimoji="1" lang="en-US" altLang="ja-JP" dirty="0"/>
          </a:p>
          <a:p>
            <a:r>
              <a:rPr kumimoji="1" lang="ja-JP" altLang="en-US" dirty="0"/>
              <a:t>比較演算子の </a:t>
            </a:r>
            <a:r>
              <a:rPr kumimoji="1" lang="en-US" altLang="ja-JP" dirty="0"/>
              <a:t>== != &lt; &gt; </a:t>
            </a:r>
          </a:p>
          <a:p>
            <a:r>
              <a:rPr kumimoji="1" lang="ja-JP" altLang="en-US" dirty="0"/>
              <a:t>論理演算子の </a:t>
            </a:r>
            <a:r>
              <a:rPr kumimoji="1" lang="en-US" altLang="ja-JP" dirty="0"/>
              <a:t>AND OR NOT</a:t>
            </a:r>
          </a:p>
          <a:p>
            <a:r>
              <a:rPr kumimoji="1" lang="ja-JP" altLang="en-US" dirty="0"/>
              <a:t>算術演算子の </a:t>
            </a:r>
            <a:r>
              <a:rPr kumimoji="1" lang="en-US" altLang="ja-JP" dirty="0"/>
              <a:t>+ - * / %</a:t>
            </a:r>
          </a:p>
          <a:p>
            <a:r>
              <a:rPr kumimoji="1" lang="ja-JP" altLang="en-US" dirty="0"/>
              <a:t>代入演算子の </a:t>
            </a:r>
            <a:r>
              <a:rPr kumimoji="1" lang="en-US" altLang="ja-JP" dirty="0"/>
              <a:t>= += -= *= /=</a:t>
            </a:r>
            <a:r>
              <a:rPr kumimoji="1" lang="ja-JP" altLang="en-US" dirty="0"/>
              <a:t> </a:t>
            </a:r>
            <a:r>
              <a:rPr kumimoji="1" lang="en-US" altLang="ja-JP" dirty="0"/>
              <a:t>++ --- </a:t>
            </a:r>
            <a:r>
              <a:rPr kumimoji="1" lang="ja-JP" altLang="en-US" dirty="0"/>
              <a:t>です。</a:t>
            </a:r>
            <a:endParaRPr kumimoji="1" lang="en-US" altLang="ja-JP" dirty="0"/>
          </a:p>
          <a:p>
            <a:r>
              <a:rPr kumimoji="1" lang="en-US" altLang="ja-JP" dirty="0"/>
              <a:t>DELIMITER </a:t>
            </a:r>
            <a:r>
              <a:rPr kumimoji="1" lang="ja-JP" altLang="en-US" dirty="0"/>
              <a:t>区切り記号は、</a:t>
            </a:r>
            <a:r>
              <a:rPr kumimoji="1" lang="en-US" altLang="ja-JP" dirty="0"/>
              <a:t>; , ( ) { } [ ] </a:t>
            </a:r>
            <a:r>
              <a:rPr kumimoji="1" lang="ja-JP" altLang="en-US" dirty="0"/>
              <a:t>が定義されています。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10</a:t>
            </a:fld>
            <a:endParaRPr kumimoji="1" lang="ja-JP" altLang="en-US"/>
          </a:p>
        </p:txBody>
      </p:sp>
    </p:spTree>
    <p:extLst>
      <p:ext uri="{BB962C8B-B14F-4D97-AF65-F5344CB8AC3E}">
        <p14:creationId xmlns:p14="http://schemas.microsoft.com/office/powerpoint/2010/main" val="2966596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定義されている</a:t>
            </a:r>
            <a:r>
              <a:rPr kumimoji="1" lang="en-US" altLang="ja-JP" dirty="0"/>
              <a:t>Token </a:t>
            </a:r>
            <a:r>
              <a:rPr kumimoji="1" lang="ja-JP" altLang="en-US" dirty="0"/>
              <a:t>を表にまとめてみます。</a:t>
            </a:r>
            <a:endParaRPr kumimoji="1" lang="en-US" altLang="ja-JP" dirty="0"/>
          </a:p>
          <a:p>
            <a:r>
              <a:rPr kumimoji="1" lang="ja-JP" altLang="en-US" dirty="0"/>
              <a:t>情報システムプロジェクト</a:t>
            </a:r>
            <a:r>
              <a:rPr kumimoji="1" lang="en-US" altLang="ja-JP" dirty="0"/>
              <a:t>1</a:t>
            </a:r>
            <a:r>
              <a:rPr kumimoji="1" lang="ja-JP" altLang="en-US" dirty="0"/>
              <a:t> ではこの表に挙げたものが</a:t>
            </a:r>
            <a:r>
              <a:rPr kumimoji="1" lang="en-US" altLang="ja-JP" dirty="0"/>
              <a:t>Token </a:t>
            </a:r>
            <a:r>
              <a:rPr kumimoji="1" lang="ja-JP" altLang="en-US" dirty="0"/>
              <a:t>として定義されています。</a:t>
            </a:r>
            <a:endParaRPr kumimoji="1" lang="en-US" altLang="ja-JP" dirty="0"/>
          </a:p>
          <a:p>
            <a:r>
              <a:rPr kumimoji="1" lang="ja-JP" altLang="en-US" dirty="0"/>
              <a:t>区切り記号、演算子、名前、定数、予約語です。</a:t>
            </a:r>
            <a:endParaRPr kumimoji="1" lang="en-US" altLang="ja-JP" dirty="0"/>
          </a:p>
          <a:p>
            <a:r>
              <a:rPr kumimoji="1" lang="ja-JP" altLang="en-US" dirty="0"/>
              <a:t>余裕のある人は、この表にあるもの以外でも必要なら</a:t>
            </a:r>
            <a:r>
              <a:rPr kumimoji="1" lang="en-US" altLang="ja-JP" dirty="0"/>
              <a:t>Token </a:t>
            </a:r>
            <a:r>
              <a:rPr kumimoji="1" lang="ja-JP" altLang="en-US" dirty="0"/>
              <a:t>を加えてください。</a:t>
            </a:r>
            <a:endParaRPr kumimoji="1" lang="en-US" altLang="ja-JP"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11</a:t>
            </a:fld>
            <a:endParaRPr kumimoji="1" lang="ja-JP" altLang="en-US"/>
          </a:p>
        </p:txBody>
      </p:sp>
    </p:spTree>
    <p:extLst>
      <p:ext uri="{BB962C8B-B14F-4D97-AF65-F5344CB8AC3E}">
        <p14:creationId xmlns:p14="http://schemas.microsoft.com/office/powerpoint/2010/main" val="17147987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各</a:t>
            </a:r>
            <a:r>
              <a:rPr kumimoji="1" lang="en-US" altLang="ja-JP" dirty="0"/>
              <a:t>Token </a:t>
            </a:r>
            <a:r>
              <a:rPr kumimoji="1" lang="ja-JP" altLang="en-US" dirty="0"/>
              <a:t>には識別のための名前が付けられています。</a:t>
            </a:r>
            <a:endParaRPr kumimoji="1" lang="en-US" altLang="ja-JP" dirty="0"/>
          </a:p>
          <a:p>
            <a:r>
              <a:rPr kumimoji="1" lang="ja-JP" altLang="en-US" dirty="0"/>
              <a:t>区切り記号は </a:t>
            </a:r>
            <a:r>
              <a:rPr kumimoji="1" lang="en-US" altLang="ja-JP" dirty="0"/>
              <a:t>SEMICOLON COMMA </a:t>
            </a:r>
          </a:p>
          <a:p>
            <a:r>
              <a:rPr kumimoji="1" lang="ja-JP" altLang="en-US" dirty="0"/>
              <a:t>英語では、小括弧を </a:t>
            </a:r>
            <a:r>
              <a:rPr kumimoji="1" lang="en-US" altLang="ja-JP" dirty="0" err="1"/>
              <a:t>paren</a:t>
            </a:r>
            <a:r>
              <a:rPr kumimoji="1" lang="en-US" altLang="ja-JP" dirty="0"/>
              <a:t>, </a:t>
            </a:r>
            <a:r>
              <a:rPr kumimoji="1" lang="ja-JP" altLang="en-US" dirty="0"/>
              <a:t>中括弧を </a:t>
            </a:r>
            <a:r>
              <a:rPr kumimoji="1" lang="en-US" altLang="ja-JP" dirty="0" err="1"/>
              <a:t>brece</a:t>
            </a:r>
            <a:r>
              <a:rPr kumimoji="1" lang="en-US" altLang="ja-JP" dirty="0"/>
              <a:t> </a:t>
            </a:r>
            <a:r>
              <a:rPr kumimoji="1" lang="ja-JP" altLang="en-US" dirty="0"/>
              <a:t>大括弧を </a:t>
            </a:r>
            <a:r>
              <a:rPr kumimoji="1" lang="en-US" altLang="ja-JP" dirty="0"/>
              <a:t>bracket </a:t>
            </a:r>
            <a:r>
              <a:rPr kumimoji="1" lang="ja-JP" altLang="en-US" dirty="0"/>
              <a:t>と言いますので、それに</a:t>
            </a:r>
            <a:r>
              <a:rPr kumimoji="1" lang="en-US" altLang="ja-JP" dirty="0"/>
              <a:t> L </a:t>
            </a:r>
            <a:r>
              <a:rPr kumimoji="1" lang="ja-JP" altLang="en-US" dirty="0"/>
              <a:t>と </a:t>
            </a:r>
            <a:r>
              <a:rPr kumimoji="1" lang="en-US" altLang="ja-JP" dirty="0"/>
              <a:t>R </a:t>
            </a:r>
            <a:r>
              <a:rPr kumimoji="1" lang="ja-JP" altLang="en-US" dirty="0"/>
              <a:t>を付いた名前になっています。</a:t>
            </a:r>
            <a:endParaRPr kumimoji="1" lang="en-US" altLang="ja-JP" dirty="0"/>
          </a:p>
          <a:p>
            <a:r>
              <a:rPr kumimoji="1" lang="ja-JP" altLang="en-US" dirty="0"/>
              <a:t>比較演算子は </a:t>
            </a:r>
            <a:r>
              <a:rPr kumimoji="1" lang="en-US" altLang="ja-JP" dirty="0"/>
              <a:t>EQUAL NOTEQ LESS GREAT </a:t>
            </a:r>
            <a:r>
              <a:rPr kumimoji="1" lang="ja-JP" altLang="en-US" dirty="0"/>
              <a:t>です。</a:t>
            </a:r>
            <a:endParaRPr kumimoji="1" lang="en-US" altLang="ja-JP" dirty="0"/>
          </a:p>
          <a:p>
            <a:r>
              <a:rPr kumimoji="1" lang="en-US" altLang="ja-JP" dirty="0"/>
              <a:t>== </a:t>
            </a:r>
            <a:r>
              <a:rPr kumimoji="1" lang="ja-JP" altLang="en-US" dirty="0"/>
              <a:t>が </a:t>
            </a:r>
            <a:r>
              <a:rPr kumimoji="1" lang="en-US" altLang="ja-JP" dirty="0"/>
              <a:t>EQUAL </a:t>
            </a:r>
            <a:r>
              <a:rPr kumimoji="1" lang="ja-JP" altLang="en-US" dirty="0"/>
              <a:t>ですので、代入を表す </a:t>
            </a:r>
            <a:r>
              <a:rPr kumimoji="1" lang="en-US" altLang="ja-JP" dirty="0"/>
              <a:t>= </a:t>
            </a:r>
            <a:r>
              <a:rPr kumimoji="1" lang="ja-JP" altLang="en-US" dirty="0"/>
              <a:t>と間違わないようにしてください。</a:t>
            </a:r>
            <a:endParaRPr kumimoji="1" lang="en-US" altLang="ja-JP" dirty="0"/>
          </a:p>
          <a:p>
            <a:r>
              <a:rPr kumimoji="1" lang="ja-JP" altLang="en-US" dirty="0"/>
              <a:t>論理演算子は </a:t>
            </a:r>
            <a:r>
              <a:rPr kumimoji="1" lang="en-US" altLang="ja-JP" dirty="0"/>
              <a:t>AND OR NOT </a:t>
            </a:r>
            <a:r>
              <a:rPr kumimoji="1" lang="ja-JP" altLang="en-US" dirty="0"/>
              <a:t>です。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12</a:t>
            </a:fld>
            <a:endParaRPr kumimoji="1" lang="ja-JP" altLang="en-US"/>
          </a:p>
        </p:txBody>
      </p:sp>
    </p:spTree>
    <p:extLst>
      <p:ext uri="{BB962C8B-B14F-4D97-AF65-F5344CB8AC3E}">
        <p14:creationId xmlns:p14="http://schemas.microsoft.com/office/powerpoint/2010/main" val="28575805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算術演算子は、</a:t>
            </a:r>
            <a:r>
              <a:rPr kumimoji="1" lang="en-US" altLang="ja-JP" dirty="0"/>
              <a:t>ADD SUB MUL DIV MOD </a:t>
            </a:r>
            <a:r>
              <a:rPr kumimoji="1" lang="ja-JP" altLang="en-US" dirty="0"/>
              <a:t>です。</a:t>
            </a:r>
            <a:endParaRPr kumimoji="1" lang="en-US" altLang="ja-JP" dirty="0"/>
          </a:p>
          <a:p>
            <a:r>
              <a:rPr kumimoji="1" lang="ja-JP" altLang="en-US" dirty="0"/>
              <a:t>このうち、</a:t>
            </a:r>
            <a:r>
              <a:rPr kumimoji="1" lang="en-US" altLang="ja-JP" dirty="0"/>
              <a:t>SUB </a:t>
            </a:r>
            <a:r>
              <a:rPr kumimoji="1" lang="ja-JP" altLang="en-US" dirty="0"/>
              <a:t>は、</a:t>
            </a:r>
            <a:r>
              <a:rPr kumimoji="1" lang="en-US" altLang="ja-JP" dirty="0"/>
              <a:t>3-2 </a:t>
            </a:r>
            <a:r>
              <a:rPr kumimoji="1" lang="ja-JP" altLang="en-US" dirty="0"/>
              <a:t>のような引き算を表す二項演算子と、</a:t>
            </a:r>
            <a:r>
              <a:rPr kumimoji="1" lang="en-US" altLang="ja-JP" dirty="0"/>
              <a:t>-1 </a:t>
            </a:r>
            <a:r>
              <a:rPr kumimoji="1" lang="ja-JP" altLang="en-US" dirty="0"/>
              <a:t>のような符号を表す単項演算子とで共通して使われています。</a:t>
            </a:r>
            <a:endParaRPr kumimoji="1" lang="en-US" altLang="ja-JP" dirty="0"/>
          </a:p>
          <a:p>
            <a:r>
              <a:rPr kumimoji="1" lang="en-US" altLang="ja-JP" dirty="0"/>
              <a:t>= </a:t>
            </a:r>
            <a:r>
              <a:rPr kumimoji="1" lang="ja-JP" altLang="en-US" dirty="0"/>
              <a:t>単独は代入ですので</a:t>
            </a:r>
            <a:r>
              <a:rPr kumimoji="1" lang="en-US" altLang="ja-JP" dirty="0"/>
              <a:t>ASSIGN </a:t>
            </a:r>
            <a:r>
              <a:rPr kumimoji="1" lang="ja-JP" altLang="en-US" dirty="0"/>
              <a:t>です。</a:t>
            </a:r>
            <a:endParaRPr kumimoji="1" lang="en-US" altLang="ja-JP" dirty="0"/>
          </a:p>
          <a:p>
            <a:r>
              <a:rPr kumimoji="1" lang="en-US" altLang="ja-JP" dirty="0"/>
              <a:t>+= -= </a:t>
            </a:r>
            <a:r>
              <a:rPr kumimoji="1" lang="ja-JP" altLang="en-US" dirty="0"/>
              <a:t>などは加算代入、減算代入などを表します。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13</a:t>
            </a:fld>
            <a:endParaRPr kumimoji="1" lang="ja-JP" altLang="en-US"/>
          </a:p>
        </p:txBody>
      </p:sp>
    </p:spTree>
    <p:extLst>
      <p:ext uri="{BB962C8B-B14F-4D97-AF65-F5344CB8AC3E}">
        <p14:creationId xmlns:p14="http://schemas.microsoft.com/office/powerpoint/2010/main" val="3415598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整数は </a:t>
            </a:r>
            <a:r>
              <a:rPr kumimoji="1" lang="en-US" altLang="ja-JP" dirty="0"/>
              <a:t>INTEGER </a:t>
            </a:r>
            <a:r>
              <a:rPr kumimoji="1" lang="ja-JP" altLang="en-US" dirty="0"/>
              <a:t>です。</a:t>
            </a:r>
            <a:endParaRPr kumimoji="1" lang="en-US" altLang="ja-JP" dirty="0"/>
          </a:p>
          <a:p>
            <a:r>
              <a:rPr kumimoji="1" lang="en-US" altLang="ja-JP" dirty="0"/>
              <a:t>main </a:t>
            </a:r>
            <a:r>
              <a:rPr kumimoji="1" lang="ja-JP" altLang="en-US" dirty="0"/>
              <a:t>等の予約語は、そのまま名前になっています。</a:t>
            </a:r>
            <a:endParaRPr kumimoji="1" lang="en-US" altLang="ja-JP" dirty="0"/>
          </a:p>
          <a:p>
            <a:r>
              <a:rPr kumimoji="1" lang="en-US" altLang="ja-JP" dirty="0"/>
              <a:t>INT </a:t>
            </a:r>
            <a:r>
              <a:rPr kumimoji="1" lang="ja-JP" altLang="en-US" dirty="0"/>
              <a:t>と </a:t>
            </a:r>
            <a:r>
              <a:rPr kumimoji="1" lang="en-US" altLang="ja-JP" dirty="0"/>
              <a:t>INTEGER </a:t>
            </a:r>
            <a:r>
              <a:rPr kumimoji="1" lang="ja-JP" altLang="en-US" dirty="0"/>
              <a:t>の違いに気を付けてください。</a:t>
            </a:r>
            <a:endParaRPr kumimoji="1" lang="en-US" altLang="ja-JP" dirty="0"/>
          </a:p>
          <a:p>
            <a:r>
              <a:rPr kumimoji="1" lang="en-US" altLang="ja-JP" dirty="0"/>
              <a:t>INTEGER </a:t>
            </a:r>
            <a:r>
              <a:rPr kumimoji="1" lang="ja-JP" altLang="en-US" dirty="0"/>
              <a:t>は整数、</a:t>
            </a:r>
            <a:r>
              <a:rPr kumimoji="1" lang="en-US" altLang="ja-JP" dirty="0"/>
              <a:t>INT </a:t>
            </a:r>
            <a:r>
              <a:rPr kumimoji="1" lang="ja-JP" altLang="en-US" dirty="0"/>
              <a:t>は予約語です。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14</a:t>
            </a:fld>
            <a:endParaRPr kumimoji="1" lang="ja-JP" altLang="en-US"/>
          </a:p>
        </p:txBody>
      </p:sp>
    </p:spTree>
    <p:extLst>
      <p:ext uri="{BB962C8B-B14F-4D97-AF65-F5344CB8AC3E}">
        <p14:creationId xmlns:p14="http://schemas.microsoft.com/office/powerpoint/2010/main" val="1956102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ここからは字句解析の手順について説明します。</a:t>
            </a:r>
            <a:endParaRPr kumimoji="1" lang="en-US" altLang="ja-JP" dirty="0"/>
          </a:p>
          <a:p>
            <a:r>
              <a:rPr kumimoji="1" lang="ja-JP" altLang="en-US" dirty="0"/>
              <a:t>字句解析をするには、与えられたマイクロ構文から</a:t>
            </a:r>
            <a:endParaRPr kumimoji="1" lang="en-US" altLang="ja-JP" dirty="0"/>
          </a:p>
          <a:p>
            <a:r>
              <a:rPr kumimoji="1" lang="ja-JP" altLang="en-US" dirty="0"/>
              <a:t>決定性有限オートマトン </a:t>
            </a:r>
            <a:r>
              <a:rPr kumimoji="1" lang="en-US" altLang="ja-JP" dirty="0"/>
              <a:t>deterministic finite automaton </a:t>
            </a:r>
            <a:r>
              <a:rPr kumimoji="1" lang="ja-JP" altLang="en-US" dirty="0"/>
              <a:t>を作る必要があります。</a:t>
            </a:r>
            <a:endParaRPr kumimoji="1" lang="en-US" altLang="ja-JP" dirty="0"/>
          </a:p>
          <a:p>
            <a:r>
              <a:rPr kumimoji="1" lang="ja-JP" altLang="en-US" dirty="0"/>
              <a:t>そのために、まずは非決定性有限オートマトン </a:t>
            </a:r>
            <a:r>
              <a:rPr kumimoji="1" lang="en-US" altLang="ja-JP" dirty="0"/>
              <a:t>non-deterministic finite automaton</a:t>
            </a:r>
            <a:r>
              <a:rPr kumimoji="1" lang="ja-JP" altLang="en-US" dirty="0"/>
              <a:t> を作ります。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15</a:t>
            </a:fld>
            <a:endParaRPr kumimoji="1" lang="ja-JP" altLang="en-US"/>
          </a:p>
        </p:txBody>
      </p:sp>
    </p:spTree>
    <p:extLst>
      <p:ext uri="{BB962C8B-B14F-4D97-AF65-F5344CB8AC3E}">
        <p14:creationId xmlns:p14="http://schemas.microsoft.com/office/powerpoint/2010/main" val="16940957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マイクロ構文から非決定性オートマトン </a:t>
            </a:r>
            <a:r>
              <a:rPr kumimoji="1" lang="en-US" altLang="ja-JP" dirty="0"/>
              <a:t>NFA </a:t>
            </a:r>
            <a:r>
              <a:rPr kumimoji="1" lang="ja-JP" altLang="en-US" dirty="0"/>
              <a:t>の作成は、以下の手法を帰納的に行います。</a:t>
            </a:r>
            <a:endParaRPr kumimoji="1" lang="en-US" altLang="ja-JP" dirty="0"/>
          </a:p>
          <a:p>
            <a:r>
              <a:rPr kumimoji="1" lang="en-US" altLang="ja-JP" dirty="0"/>
              <a:t>ε</a:t>
            </a:r>
            <a:r>
              <a:rPr kumimoji="1" lang="ja-JP" altLang="en-US" dirty="0"/>
              <a:t>入力に対する遷移、</a:t>
            </a:r>
            <a:endParaRPr kumimoji="1" lang="en-US" altLang="ja-JP" dirty="0"/>
          </a:p>
          <a:p>
            <a:r>
              <a:rPr kumimoji="1" lang="en-US" altLang="ja-JP" dirty="0"/>
              <a:t>φ</a:t>
            </a:r>
            <a:r>
              <a:rPr kumimoji="1" lang="ja-JP" altLang="en-US" dirty="0"/>
              <a:t>集合に対する遷移、</a:t>
            </a:r>
            <a:endParaRPr kumimoji="1" lang="en-US" altLang="ja-JP" dirty="0"/>
          </a:p>
          <a:p>
            <a:r>
              <a:rPr kumimoji="1" lang="ja-JP" altLang="en-US" dirty="0"/>
              <a:t>入力記号の対する遷移、</a:t>
            </a:r>
            <a:endParaRPr kumimoji="1" lang="en-US" altLang="ja-JP" dirty="0"/>
          </a:p>
          <a:p>
            <a:r>
              <a:rPr kumimoji="1" lang="ja-JP" altLang="en-US" dirty="0"/>
              <a:t>または や　省略、繰り返しに対する遷移、などです。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16</a:t>
            </a:fld>
            <a:endParaRPr kumimoji="1" lang="ja-JP" altLang="en-US"/>
          </a:p>
        </p:txBody>
      </p:sp>
    </p:spTree>
    <p:extLst>
      <p:ext uri="{BB962C8B-B14F-4D97-AF65-F5344CB8AC3E}">
        <p14:creationId xmlns:p14="http://schemas.microsoft.com/office/powerpoint/2010/main" val="28697415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状態 </a:t>
            </a:r>
            <a:r>
              <a:rPr kumimoji="1" lang="en-US" altLang="ja-JP" dirty="0" err="1"/>
              <a:t>i</a:t>
            </a:r>
            <a:r>
              <a:rPr kumimoji="1" lang="en-US" altLang="ja-JP" dirty="0"/>
              <a:t> </a:t>
            </a:r>
            <a:r>
              <a:rPr kumimoji="1" lang="ja-JP" altLang="en-US" dirty="0"/>
              <a:t>から状態 </a:t>
            </a:r>
            <a:r>
              <a:rPr kumimoji="1" lang="en-US" altLang="ja-JP" dirty="0"/>
              <a:t>f </a:t>
            </a:r>
            <a:r>
              <a:rPr kumimoji="1" lang="ja-JP" altLang="en-US" dirty="0"/>
              <a:t>への遷移を考えます。</a:t>
            </a:r>
            <a:endParaRPr kumimoji="1" lang="en-US" altLang="ja-JP" dirty="0"/>
          </a:p>
          <a:p>
            <a:r>
              <a:rPr kumimoji="1" lang="ja-JP" altLang="en-US" dirty="0"/>
              <a:t>まずは空記号列</a:t>
            </a:r>
            <a:r>
              <a:rPr kumimoji="1" lang="en-US" altLang="ja-JP" dirty="0"/>
              <a:t>ε</a:t>
            </a:r>
            <a:r>
              <a:rPr kumimoji="1" lang="ja-JP" altLang="en-US" dirty="0"/>
              <a:t>入力による遷移です。</a:t>
            </a:r>
            <a:endParaRPr kumimoji="1" lang="en-US" altLang="ja-JP" dirty="0"/>
          </a:p>
          <a:p>
            <a:r>
              <a:rPr kumimoji="1" lang="en-US" altLang="ja-JP" dirty="0"/>
              <a:t>ε</a:t>
            </a:r>
            <a:r>
              <a:rPr kumimoji="1" lang="ja-JP" altLang="en-US" dirty="0"/>
              <a:t>入力とは、入力が無くても状態遷移することを表します。</a:t>
            </a:r>
            <a:endParaRPr kumimoji="1" lang="en-US" altLang="ja-JP" dirty="0"/>
          </a:p>
          <a:p>
            <a:r>
              <a:rPr kumimoji="1" lang="ja-JP" altLang="en-US" dirty="0"/>
              <a:t>次は空遷移関数集合</a:t>
            </a:r>
            <a:r>
              <a:rPr kumimoji="1" lang="en-US" altLang="ja-JP" dirty="0"/>
              <a:t>φ</a:t>
            </a:r>
            <a:r>
              <a:rPr kumimoji="1" lang="ja-JP" altLang="en-US" dirty="0"/>
              <a:t>による遷移です。</a:t>
            </a:r>
            <a:endParaRPr kumimoji="1" lang="en-US" altLang="ja-JP" dirty="0"/>
          </a:p>
          <a:p>
            <a:r>
              <a:rPr kumimoji="1" lang="en-US" altLang="ja-JP" dirty="0"/>
              <a:t>φ</a:t>
            </a:r>
            <a:r>
              <a:rPr kumimoji="1" lang="ja-JP" altLang="en-US" dirty="0"/>
              <a:t>とは、遷移が無いことを表します。</a:t>
            </a:r>
            <a:endParaRPr kumimoji="1" lang="en-US" altLang="ja-JP" dirty="0"/>
          </a:p>
          <a:p>
            <a:r>
              <a:rPr kumimoji="1" lang="ja-JP" altLang="en-US" dirty="0"/>
              <a:t>ですので、</a:t>
            </a:r>
            <a:r>
              <a:rPr kumimoji="1" lang="en-US" altLang="ja-JP" dirty="0"/>
              <a:t>φ</a:t>
            </a:r>
            <a:r>
              <a:rPr kumimoji="1" lang="ja-JP" altLang="en-US" dirty="0"/>
              <a:t>では遷移の矢印は引きません。</a:t>
            </a:r>
            <a:endParaRPr kumimoji="1" lang="en-US" altLang="ja-JP" dirty="0"/>
          </a:p>
          <a:p>
            <a:r>
              <a:rPr kumimoji="1" lang="ja-JP" altLang="en-US" dirty="0"/>
              <a:t>入力記号 </a:t>
            </a:r>
            <a:r>
              <a:rPr kumimoji="1" lang="en-US" altLang="ja-JP" dirty="0"/>
              <a:t>a </a:t>
            </a:r>
            <a:r>
              <a:rPr kumimoji="1" lang="ja-JP" altLang="en-US" dirty="0"/>
              <a:t>に対する遷移では、矢印に </a:t>
            </a:r>
            <a:r>
              <a:rPr kumimoji="1" lang="en-US" altLang="ja-JP" dirty="0"/>
              <a:t>a </a:t>
            </a:r>
            <a:r>
              <a:rPr kumimoji="1" lang="ja-JP" altLang="en-US" dirty="0"/>
              <a:t>を付けて遷移します。</a:t>
            </a:r>
            <a:endParaRPr kumimoji="1" lang="en-US" altLang="ja-JP" dirty="0"/>
          </a:p>
          <a:p>
            <a:r>
              <a:rPr kumimoji="1" lang="ja-JP" altLang="en-US" dirty="0"/>
              <a:t>つまり </a:t>
            </a:r>
            <a:r>
              <a:rPr kumimoji="1" lang="en-US" altLang="ja-JP" dirty="0"/>
              <a:t>a </a:t>
            </a:r>
            <a:r>
              <a:rPr kumimoji="1" lang="ja-JP" altLang="en-US" dirty="0"/>
              <a:t>を読めば遷移することになります。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17</a:t>
            </a:fld>
            <a:endParaRPr kumimoji="1" lang="ja-JP" altLang="en-US"/>
          </a:p>
        </p:txBody>
      </p:sp>
    </p:spTree>
    <p:extLst>
      <p:ext uri="{BB962C8B-B14F-4D97-AF65-F5344CB8AC3E}">
        <p14:creationId xmlns:p14="http://schemas.microsoft.com/office/powerpoint/2010/main" val="24923358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または に対する遷移です。</a:t>
            </a:r>
            <a:endParaRPr kumimoji="1" lang="en-US" altLang="ja-JP" dirty="0"/>
          </a:p>
          <a:p>
            <a:r>
              <a:rPr kumimoji="1" lang="en-US" altLang="ja-JP" dirty="0"/>
              <a:t>R1 R2 </a:t>
            </a:r>
            <a:r>
              <a:rPr kumimoji="1" lang="ja-JP" altLang="en-US" dirty="0"/>
              <a:t>を正規表現とします。</a:t>
            </a:r>
            <a:endParaRPr kumimoji="1" lang="en-US" altLang="ja-JP" dirty="0"/>
          </a:p>
          <a:p>
            <a:r>
              <a:rPr kumimoji="1" lang="en-US" altLang="ja-JP" dirty="0"/>
              <a:t>R1 | R2 </a:t>
            </a:r>
            <a:r>
              <a:rPr kumimoji="1" lang="ja-JP" altLang="en-US" dirty="0"/>
              <a:t>への遷移は、</a:t>
            </a:r>
            <a:r>
              <a:rPr kumimoji="1" lang="en-US" altLang="ja-JP" dirty="0"/>
              <a:t>ε </a:t>
            </a:r>
            <a:r>
              <a:rPr kumimoji="1" lang="ja-JP" altLang="en-US" dirty="0"/>
              <a:t>遷移で </a:t>
            </a:r>
            <a:r>
              <a:rPr kumimoji="1" lang="en-US" altLang="ja-JP" dirty="0"/>
              <a:t>R1 </a:t>
            </a:r>
            <a:r>
              <a:rPr kumimoji="1" lang="ja-JP" altLang="en-US" dirty="0"/>
              <a:t>と </a:t>
            </a:r>
            <a:r>
              <a:rPr kumimoji="1" lang="en-US" altLang="ja-JP" dirty="0"/>
              <a:t>R2 </a:t>
            </a:r>
            <a:r>
              <a:rPr kumimoji="1" lang="ja-JP" altLang="en-US" dirty="0"/>
              <a:t>に分岐し、また </a:t>
            </a:r>
            <a:r>
              <a:rPr kumimoji="1" lang="en-US" altLang="ja-JP" dirty="0"/>
              <a:t>ε </a:t>
            </a:r>
            <a:r>
              <a:rPr kumimoji="1" lang="ja-JP" altLang="en-US" dirty="0"/>
              <a:t>遷移で合流します。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18</a:t>
            </a:fld>
            <a:endParaRPr kumimoji="1" lang="ja-JP" altLang="en-US"/>
          </a:p>
        </p:txBody>
      </p:sp>
    </p:spTree>
    <p:extLst>
      <p:ext uri="{BB962C8B-B14F-4D97-AF65-F5344CB8AC3E}">
        <p14:creationId xmlns:p14="http://schemas.microsoft.com/office/powerpoint/2010/main" val="27040162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次は連接です。</a:t>
            </a:r>
            <a:endParaRPr kumimoji="1" lang="en-US" altLang="ja-JP" dirty="0"/>
          </a:p>
          <a:p>
            <a:r>
              <a:rPr kumimoji="1" lang="en-US" altLang="ja-JP" dirty="0"/>
              <a:t>R, R1, R2 </a:t>
            </a:r>
            <a:r>
              <a:rPr kumimoji="1" lang="ja-JP" altLang="en-US" dirty="0"/>
              <a:t>を正規表現とします。</a:t>
            </a:r>
            <a:endParaRPr kumimoji="1" lang="en-US" altLang="ja-JP" dirty="0"/>
          </a:p>
          <a:p>
            <a:r>
              <a:rPr kumimoji="1" lang="ja-JP" altLang="en-US" dirty="0"/>
              <a:t>連接 </a:t>
            </a:r>
            <a:r>
              <a:rPr kumimoji="1" lang="en-US" altLang="ja-JP" dirty="0"/>
              <a:t>R1 R2 </a:t>
            </a:r>
            <a:r>
              <a:rPr kumimoji="1" lang="ja-JP" altLang="en-US" dirty="0"/>
              <a:t>とは、</a:t>
            </a:r>
            <a:r>
              <a:rPr kumimoji="1" lang="en-US" altLang="ja-JP" dirty="0"/>
              <a:t>R1 </a:t>
            </a:r>
            <a:r>
              <a:rPr kumimoji="1" lang="ja-JP" altLang="en-US" dirty="0"/>
              <a:t>の後に </a:t>
            </a:r>
            <a:r>
              <a:rPr kumimoji="1" lang="en-US" altLang="ja-JP" dirty="0"/>
              <a:t>R2 </a:t>
            </a:r>
            <a:r>
              <a:rPr kumimoji="1" lang="ja-JP" altLang="en-US" dirty="0"/>
              <a:t>が来ることを表します。</a:t>
            </a:r>
            <a:endParaRPr kumimoji="1" lang="en-US" altLang="ja-JP" dirty="0"/>
          </a:p>
          <a:p>
            <a:r>
              <a:rPr kumimoji="1" lang="ja-JP" altLang="en-US" dirty="0"/>
              <a:t>連接では、まず </a:t>
            </a:r>
            <a:r>
              <a:rPr kumimoji="1" lang="en-US" altLang="ja-JP" dirty="0"/>
              <a:t>ε </a:t>
            </a:r>
            <a:r>
              <a:rPr kumimoji="1" lang="ja-JP" altLang="en-US" dirty="0"/>
              <a:t>遷移で </a:t>
            </a:r>
            <a:r>
              <a:rPr kumimoji="1" lang="en-US" altLang="ja-JP" dirty="0"/>
              <a:t>i </a:t>
            </a:r>
            <a:r>
              <a:rPr kumimoji="1" lang="ja-JP" altLang="en-US" dirty="0"/>
              <a:t>から </a:t>
            </a:r>
            <a:r>
              <a:rPr kumimoji="1" lang="en-US" altLang="ja-JP" dirty="0"/>
              <a:t>R1</a:t>
            </a:r>
            <a:r>
              <a:rPr kumimoji="1" lang="ja-JP" altLang="en-US" dirty="0"/>
              <a:t>、</a:t>
            </a:r>
            <a:r>
              <a:rPr kumimoji="1" lang="en-US" altLang="ja-JP" dirty="0"/>
              <a:t> R1 </a:t>
            </a:r>
            <a:r>
              <a:rPr kumimoji="1" lang="ja-JP" altLang="en-US" dirty="0"/>
              <a:t>から </a:t>
            </a:r>
            <a:r>
              <a:rPr kumimoji="1" lang="en-US" altLang="ja-JP" dirty="0"/>
              <a:t>R2</a:t>
            </a:r>
            <a:r>
              <a:rPr kumimoji="1" lang="ja-JP" altLang="en-US" dirty="0"/>
              <a:t>、</a:t>
            </a:r>
            <a:r>
              <a:rPr kumimoji="1" lang="en-US" altLang="ja-JP" dirty="0"/>
              <a:t>R2 </a:t>
            </a:r>
            <a:r>
              <a:rPr kumimoji="1" lang="ja-JP" altLang="en-US" dirty="0"/>
              <a:t>から </a:t>
            </a:r>
            <a:r>
              <a:rPr kumimoji="1" lang="en-US" altLang="ja-JP" dirty="0"/>
              <a:t>f </a:t>
            </a:r>
            <a:r>
              <a:rPr kumimoji="1" lang="ja-JP" altLang="en-US" dirty="0"/>
              <a:t>と遷移します。</a:t>
            </a:r>
            <a:endParaRPr kumimoji="1" lang="en-US" altLang="ja-JP" dirty="0"/>
          </a:p>
          <a:p>
            <a:r>
              <a:rPr kumimoji="1" lang="ja-JP" altLang="en-US" dirty="0"/>
              <a:t>省略、</a:t>
            </a:r>
            <a:r>
              <a:rPr kumimoji="1" lang="en-US" altLang="ja-JP" dirty="0"/>
              <a:t>0</a:t>
            </a:r>
            <a:r>
              <a:rPr kumimoji="1" lang="ja-JP" altLang="en-US" dirty="0"/>
              <a:t>回または</a:t>
            </a:r>
            <a:r>
              <a:rPr kumimoji="1" lang="en-US" altLang="ja-JP" dirty="0"/>
              <a:t>1</a:t>
            </a:r>
            <a:r>
              <a:rPr kumimoji="1" lang="ja-JP" altLang="en-US" dirty="0"/>
              <a:t>回は、</a:t>
            </a:r>
            <a:r>
              <a:rPr kumimoji="1" lang="en-US" altLang="ja-JP" dirty="0"/>
              <a:t>ε</a:t>
            </a:r>
            <a:r>
              <a:rPr kumimoji="1" lang="ja-JP" altLang="en-US" dirty="0"/>
              <a:t>遷移で </a:t>
            </a:r>
            <a:r>
              <a:rPr kumimoji="1" lang="en-US" altLang="ja-JP" dirty="0"/>
              <a:t>R </a:t>
            </a:r>
            <a:r>
              <a:rPr kumimoji="1" lang="ja-JP" altLang="en-US" dirty="0"/>
              <a:t>を通るルートと、</a:t>
            </a:r>
            <a:r>
              <a:rPr kumimoji="1" lang="en-US" altLang="ja-JP" dirty="0"/>
              <a:t>ε</a:t>
            </a:r>
            <a:r>
              <a:rPr kumimoji="1" lang="ja-JP" altLang="en-US" dirty="0"/>
              <a:t>遷移で </a:t>
            </a:r>
            <a:r>
              <a:rPr kumimoji="1" lang="en-US" altLang="ja-JP" dirty="0"/>
              <a:t>R </a:t>
            </a:r>
            <a:r>
              <a:rPr kumimoji="1" lang="ja-JP" altLang="en-US" dirty="0"/>
              <a:t>を迂回するルートに分岐します。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19</a:t>
            </a:fld>
            <a:endParaRPr kumimoji="1" lang="ja-JP" altLang="en-US"/>
          </a:p>
        </p:txBody>
      </p:sp>
    </p:spTree>
    <p:extLst>
      <p:ext uri="{BB962C8B-B14F-4D97-AF65-F5344CB8AC3E}">
        <p14:creationId xmlns:p14="http://schemas.microsoft.com/office/powerpoint/2010/main" val="899382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コンパイラの構造は、</a:t>
            </a:r>
            <a:endParaRPr kumimoji="1" lang="en-US" altLang="ja-JP" dirty="0"/>
          </a:p>
          <a:p>
            <a:r>
              <a:rPr kumimoji="1" lang="ja-JP" altLang="en-US" dirty="0"/>
              <a:t>字句解析系、構文解析系、制約検査系、中間コード生成系、最適化系、目的コード生成系で構成されます。</a:t>
            </a:r>
            <a:endParaRPr kumimoji="1" lang="en-US" altLang="ja-JP" dirty="0"/>
          </a:p>
          <a:p>
            <a:r>
              <a:rPr kumimoji="1" lang="ja-JP" altLang="en-US" dirty="0"/>
              <a:t>今回は字句解析系について学びます。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2</a:t>
            </a:fld>
            <a:endParaRPr kumimoji="1" lang="ja-JP" altLang="en-US"/>
          </a:p>
        </p:txBody>
      </p:sp>
    </p:spTree>
    <p:extLst>
      <p:ext uri="{BB962C8B-B14F-4D97-AF65-F5344CB8AC3E}">
        <p14:creationId xmlns:p14="http://schemas.microsoft.com/office/powerpoint/2010/main" val="5039515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次は繰り返しです。</a:t>
            </a:r>
            <a:endParaRPr kumimoji="1" lang="en-US" altLang="ja-JP" dirty="0"/>
          </a:p>
          <a:p>
            <a:r>
              <a:rPr kumimoji="1" lang="en-US" altLang="ja-JP" dirty="0"/>
              <a:t>R* 0</a:t>
            </a:r>
            <a:r>
              <a:rPr kumimoji="1" lang="ja-JP" altLang="en-US" dirty="0"/>
              <a:t>回以上の繰り返しでは、</a:t>
            </a:r>
            <a:r>
              <a:rPr kumimoji="1" lang="en-US" altLang="ja-JP" dirty="0"/>
              <a:t>R </a:t>
            </a:r>
            <a:r>
              <a:rPr kumimoji="1" lang="ja-JP" altLang="en-US" dirty="0"/>
              <a:t>から出た矢印をループさせてもう一度 </a:t>
            </a:r>
            <a:r>
              <a:rPr kumimoji="1" lang="en-US" altLang="ja-JP" dirty="0"/>
              <a:t>R </a:t>
            </a:r>
            <a:r>
              <a:rPr kumimoji="1" lang="ja-JP" altLang="en-US" dirty="0"/>
              <a:t>に入れます。</a:t>
            </a:r>
            <a:endParaRPr kumimoji="1" lang="en-US" altLang="ja-JP" dirty="0"/>
          </a:p>
          <a:p>
            <a:r>
              <a:rPr kumimoji="1" lang="en-US" altLang="ja-JP" dirty="0"/>
              <a:t>0</a:t>
            </a:r>
            <a:r>
              <a:rPr kumimoji="1" lang="ja-JP" altLang="en-US" dirty="0"/>
              <a:t>回以上ですので、</a:t>
            </a:r>
            <a:r>
              <a:rPr kumimoji="1" lang="en-US" altLang="ja-JP" dirty="0"/>
              <a:t>R </a:t>
            </a:r>
            <a:r>
              <a:rPr kumimoji="1" lang="ja-JP" altLang="en-US" dirty="0"/>
              <a:t>を迂回するルートとして </a:t>
            </a:r>
            <a:r>
              <a:rPr kumimoji="1" lang="en-US" altLang="ja-JP" dirty="0" err="1"/>
              <a:t>i</a:t>
            </a:r>
            <a:r>
              <a:rPr kumimoji="1" lang="en-US" altLang="ja-JP" dirty="0"/>
              <a:t> </a:t>
            </a:r>
            <a:r>
              <a:rPr kumimoji="1" lang="ja-JP" altLang="en-US" dirty="0"/>
              <a:t>から </a:t>
            </a:r>
            <a:r>
              <a:rPr kumimoji="1" lang="en-US" altLang="ja-JP" dirty="0"/>
              <a:t>f </a:t>
            </a:r>
            <a:r>
              <a:rPr kumimoji="1" lang="ja-JP" altLang="en-US" dirty="0"/>
              <a:t>へ直接行くバイパスを付けます。</a:t>
            </a:r>
            <a:endParaRPr kumimoji="1" lang="en-US" altLang="ja-JP" dirty="0"/>
          </a:p>
          <a:p>
            <a:r>
              <a:rPr kumimoji="1" lang="en-US" altLang="ja-JP" dirty="0"/>
              <a:t>R+ </a:t>
            </a:r>
            <a:r>
              <a:rPr kumimoji="1" lang="ja-JP" altLang="en-US" dirty="0"/>
              <a:t>では、</a:t>
            </a:r>
            <a:r>
              <a:rPr kumimoji="1" lang="en-US" altLang="ja-JP" dirty="0"/>
              <a:t>R* </a:t>
            </a:r>
            <a:r>
              <a:rPr kumimoji="1" lang="ja-JP" altLang="en-US" dirty="0"/>
              <a:t>の場合と同様に </a:t>
            </a:r>
            <a:r>
              <a:rPr kumimoji="1" lang="en-US" altLang="ja-JP" dirty="0"/>
              <a:t>R </a:t>
            </a:r>
            <a:r>
              <a:rPr kumimoji="1" lang="ja-JP" altLang="en-US" dirty="0"/>
              <a:t>から出た矢印をループさせてもう一度 </a:t>
            </a:r>
            <a:r>
              <a:rPr kumimoji="1" lang="en-US" altLang="ja-JP" dirty="0"/>
              <a:t>R </a:t>
            </a:r>
            <a:r>
              <a:rPr kumimoji="1" lang="ja-JP" altLang="en-US" dirty="0"/>
              <a:t>に入れます。</a:t>
            </a:r>
            <a:endParaRPr kumimoji="1" lang="en-US" altLang="ja-JP" dirty="0"/>
          </a:p>
          <a:p>
            <a:r>
              <a:rPr kumimoji="1" lang="en-US" altLang="ja-JP" dirty="0"/>
              <a:t>R+ </a:t>
            </a:r>
            <a:r>
              <a:rPr kumimoji="1" lang="ja-JP" altLang="en-US" dirty="0"/>
              <a:t>は</a:t>
            </a:r>
            <a:r>
              <a:rPr kumimoji="1" lang="en-US" altLang="ja-JP" dirty="0"/>
              <a:t>1</a:t>
            </a:r>
            <a:r>
              <a:rPr kumimoji="1" lang="ja-JP" altLang="en-US" dirty="0"/>
              <a:t>回以上ですので、必ず</a:t>
            </a:r>
            <a:r>
              <a:rPr kumimoji="1" lang="en-US" altLang="ja-JP" dirty="0"/>
              <a:t>1</a:t>
            </a:r>
            <a:r>
              <a:rPr kumimoji="1" lang="ja-JP" altLang="en-US" dirty="0"/>
              <a:t>回は </a:t>
            </a:r>
            <a:r>
              <a:rPr kumimoji="1" lang="en-US" altLang="ja-JP" dirty="0"/>
              <a:t>R </a:t>
            </a:r>
            <a:r>
              <a:rPr kumimoji="1" lang="ja-JP" altLang="en-US" dirty="0"/>
              <a:t>を通る必要があります。</a:t>
            </a:r>
            <a:endParaRPr kumimoji="1" lang="en-US" altLang="ja-JP" dirty="0"/>
          </a:p>
          <a:p>
            <a:r>
              <a:rPr kumimoji="1" lang="ja-JP" altLang="en-US" dirty="0"/>
              <a:t>ですので、</a:t>
            </a:r>
            <a:r>
              <a:rPr kumimoji="1" lang="en-US" altLang="ja-JP" dirty="0"/>
              <a:t>R+ </a:t>
            </a:r>
            <a:r>
              <a:rPr kumimoji="1" lang="ja-JP" altLang="en-US" dirty="0"/>
              <a:t>の場合はバイパスは付けません。</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20</a:t>
            </a:fld>
            <a:endParaRPr kumimoji="1" lang="ja-JP" altLang="en-US"/>
          </a:p>
        </p:txBody>
      </p:sp>
    </p:spTree>
    <p:extLst>
      <p:ext uri="{BB962C8B-B14F-4D97-AF65-F5344CB8AC3E}">
        <p14:creationId xmlns:p14="http://schemas.microsoft.com/office/powerpoint/2010/main" val="37050779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非決定性オートマトン作成の例を見てみましょう。</a:t>
            </a:r>
            <a:endParaRPr kumimoji="1" lang="en-US" altLang="ja-JP" dirty="0"/>
          </a:p>
          <a:p>
            <a:r>
              <a:rPr kumimoji="1" lang="ja-JP" altLang="en-US" dirty="0"/>
              <a:t>こちらの正規表現 </a:t>
            </a:r>
            <a:r>
              <a:rPr kumimoji="1" lang="en-US" altLang="ja-JP" dirty="0"/>
              <a:t>r :== a (</a:t>
            </a:r>
            <a:r>
              <a:rPr kumimoji="1" lang="en-US" altLang="ja-JP" dirty="0" err="1"/>
              <a:t>a|b</a:t>
            </a:r>
            <a:r>
              <a:rPr kumimoji="1" lang="en-US" altLang="ja-JP" dirty="0"/>
              <a:t>)* a b </a:t>
            </a:r>
            <a:r>
              <a:rPr kumimoji="1" lang="ja-JP" altLang="en-US" dirty="0"/>
              <a:t>から非決定性オートマトンを作成します。</a:t>
            </a:r>
            <a:endParaRPr kumimoji="1" lang="en-US" altLang="ja-JP" dirty="0"/>
          </a:p>
          <a:p>
            <a:r>
              <a:rPr kumimoji="1" lang="ja-JP" altLang="en-US" dirty="0"/>
              <a:t>まず入力記号 </a:t>
            </a:r>
            <a:r>
              <a:rPr kumimoji="1" lang="en-US" altLang="ja-JP" dirty="0"/>
              <a:t>a </a:t>
            </a:r>
            <a:r>
              <a:rPr kumimoji="1" lang="ja-JP" altLang="en-US" dirty="0"/>
              <a:t>と </a:t>
            </a:r>
            <a:r>
              <a:rPr kumimoji="1" lang="en-US" altLang="ja-JP" dirty="0"/>
              <a:t>b </a:t>
            </a:r>
            <a:r>
              <a:rPr kumimoji="1" lang="ja-JP" altLang="en-US" dirty="0"/>
              <a:t>に対する遷移はこのように、</a:t>
            </a:r>
            <a:r>
              <a:rPr kumimoji="1" lang="en-US" altLang="ja-JP" dirty="0"/>
              <a:t>a, b </a:t>
            </a:r>
            <a:r>
              <a:rPr kumimoji="1" lang="ja-JP" altLang="en-US" dirty="0"/>
              <a:t>が付いた矢印を引きます。</a:t>
            </a:r>
            <a:endParaRPr kumimoji="1" lang="en-US" altLang="ja-JP" dirty="0"/>
          </a:p>
          <a:p>
            <a:r>
              <a:rPr kumimoji="1" lang="en-US" altLang="ja-JP" dirty="0"/>
              <a:t>a | b </a:t>
            </a:r>
            <a:r>
              <a:rPr kumimoji="1" lang="ja-JP" altLang="en-US" dirty="0"/>
              <a:t>は、</a:t>
            </a:r>
            <a:r>
              <a:rPr kumimoji="1" lang="en-US" altLang="ja-JP" dirty="0"/>
              <a:t>ε</a:t>
            </a:r>
            <a:r>
              <a:rPr kumimoji="1" lang="ja-JP" altLang="en-US" dirty="0"/>
              <a:t> 遷移で分岐し、先ほどの </a:t>
            </a:r>
            <a:r>
              <a:rPr kumimoji="1" lang="en-US" altLang="ja-JP" dirty="0"/>
              <a:t>a </a:t>
            </a:r>
            <a:r>
              <a:rPr kumimoji="1" lang="ja-JP" altLang="en-US" dirty="0"/>
              <a:t>と </a:t>
            </a:r>
            <a:r>
              <a:rPr kumimoji="1" lang="en-US" altLang="ja-JP" dirty="0"/>
              <a:t>b </a:t>
            </a:r>
            <a:r>
              <a:rPr kumimoji="1" lang="ja-JP" altLang="en-US" dirty="0"/>
              <a:t>に対する遷移を通った後 </a:t>
            </a:r>
            <a:r>
              <a:rPr kumimoji="1" lang="en-US" altLang="ja-JP" dirty="0"/>
              <a:t>ε </a:t>
            </a:r>
            <a:r>
              <a:rPr kumimoji="1" lang="ja-JP" altLang="en-US" dirty="0"/>
              <a:t>遷移で合流します。</a:t>
            </a:r>
            <a:endParaRPr kumimoji="1" lang="en-US" altLang="ja-JP" dirty="0"/>
          </a:p>
          <a:p>
            <a:r>
              <a:rPr kumimoji="1" lang="ja-JP" altLang="en-US" dirty="0"/>
              <a:t>これに</a:t>
            </a:r>
            <a:r>
              <a:rPr kumimoji="1" lang="en-US" altLang="ja-JP" dirty="0"/>
              <a:t>0</a:t>
            </a:r>
            <a:r>
              <a:rPr kumimoji="1" lang="ja-JP" altLang="en-US" dirty="0"/>
              <a:t>回以上の繰り返しが付くと、</a:t>
            </a:r>
            <a:r>
              <a:rPr kumimoji="1" lang="en-US" altLang="ja-JP" dirty="0"/>
              <a:t>ε</a:t>
            </a:r>
            <a:r>
              <a:rPr kumimoji="1" lang="ja-JP" altLang="en-US" dirty="0"/>
              <a:t>遷移でループする矢印と、</a:t>
            </a:r>
            <a:r>
              <a:rPr kumimoji="1" lang="en-US" altLang="ja-JP" dirty="0"/>
              <a:t>ε</a:t>
            </a:r>
            <a:r>
              <a:rPr kumimoji="1" lang="ja-JP" altLang="en-US" dirty="0"/>
              <a:t>遷移で迂回する矢印が加わります。</a:t>
            </a:r>
            <a:endParaRPr kumimoji="1" lang="en-US" altLang="ja-JP"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21</a:t>
            </a:fld>
            <a:endParaRPr kumimoji="1" lang="ja-JP" altLang="en-US"/>
          </a:p>
        </p:txBody>
      </p:sp>
    </p:spTree>
    <p:extLst>
      <p:ext uri="{BB962C8B-B14F-4D97-AF65-F5344CB8AC3E}">
        <p14:creationId xmlns:p14="http://schemas.microsoft.com/office/powerpoint/2010/main" val="25541134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あとは前に </a:t>
            </a:r>
            <a:r>
              <a:rPr kumimoji="1" lang="en-US" altLang="ja-JP" dirty="0"/>
              <a:t>a , </a:t>
            </a:r>
            <a:r>
              <a:rPr kumimoji="1" lang="ja-JP" altLang="en-US" dirty="0"/>
              <a:t>後ろに </a:t>
            </a:r>
            <a:r>
              <a:rPr kumimoji="1" lang="en-US" altLang="ja-JP" dirty="0"/>
              <a:t>ab </a:t>
            </a:r>
            <a:r>
              <a:rPr kumimoji="1" lang="ja-JP" altLang="en-US" dirty="0"/>
              <a:t>が付きますので </a:t>
            </a:r>
            <a:r>
              <a:rPr kumimoji="1" lang="en-US" altLang="ja-JP" dirty="0"/>
              <a:t>a, b </a:t>
            </a:r>
            <a:r>
              <a:rPr kumimoji="1" lang="ja-JP" altLang="en-US" dirty="0"/>
              <a:t>で遷移する矢印を付けて完成です。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22</a:t>
            </a:fld>
            <a:endParaRPr kumimoji="1" lang="ja-JP" altLang="en-US"/>
          </a:p>
        </p:txBody>
      </p:sp>
    </p:spTree>
    <p:extLst>
      <p:ext uri="{BB962C8B-B14F-4D97-AF65-F5344CB8AC3E}">
        <p14:creationId xmlns:p14="http://schemas.microsoft.com/office/powerpoint/2010/main" val="30544144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ここまでの手法で非決定性有限オートマトンが作れました。</a:t>
            </a:r>
            <a:endParaRPr kumimoji="1" lang="en-US" altLang="ja-JP" dirty="0"/>
          </a:p>
          <a:p>
            <a:r>
              <a:rPr kumimoji="1" lang="ja-JP" altLang="en-US" dirty="0"/>
              <a:t>しかし、非決定性有限オートマトンには同一の入力に対する状態遷移が複数ある、という欠点があります。</a:t>
            </a:r>
            <a:endParaRPr kumimoji="1" lang="en-US" altLang="ja-JP" dirty="0"/>
          </a:p>
          <a:p>
            <a:r>
              <a:rPr kumimoji="1" lang="ja-JP" altLang="en-US" dirty="0"/>
              <a:t>遷移が複数ある場合、全ての遷移を解析しなければなりません。</a:t>
            </a:r>
            <a:endParaRPr kumimoji="1" lang="en-US" altLang="ja-JP" dirty="0"/>
          </a:p>
          <a:p>
            <a:r>
              <a:rPr kumimoji="1" lang="ja-JP" altLang="en-US" dirty="0"/>
              <a:t>例えば、下の図のように、まず </a:t>
            </a:r>
            <a:r>
              <a:rPr kumimoji="1" lang="en-US" altLang="ja-JP" dirty="0"/>
              <a:t>a </a:t>
            </a:r>
            <a:r>
              <a:rPr kumimoji="1" lang="ja-JP" altLang="en-US" dirty="0"/>
              <a:t>で出ていく矢印が</a:t>
            </a:r>
            <a:r>
              <a:rPr kumimoji="1" lang="en-US" altLang="ja-JP" dirty="0"/>
              <a:t>2</a:t>
            </a:r>
            <a:r>
              <a:rPr kumimoji="1" lang="ja-JP" altLang="en-US" dirty="0"/>
              <a:t>本あり、</a:t>
            </a:r>
            <a:endParaRPr kumimoji="1" lang="en-US" altLang="ja-JP" dirty="0"/>
          </a:p>
          <a:p>
            <a:r>
              <a:rPr kumimoji="1" lang="ja-JP" altLang="en-US" dirty="0"/>
              <a:t>そこからさらに </a:t>
            </a:r>
            <a:r>
              <a:rPr kumimoji="1" lang="en-US" altLang="ja-JP" dirty="0"/>
              <a:t>b </a:t>
            </a:r>
            <a:r>
              <a:rPr kumimoji="1" lang="ja-JP" altLang="en-US" dirty="0"/>
              <a:t>で出ていく矢印が </a:t>
            </a:r>
            <a:r>
              <a:rPr kumimoji="1" lang="en-US" altLang="ja-JP" dirty="0"/>
              <a:t>2 </a:t>
            </a:r>
            <a:r>
              <a:rPr kumimoji="1" lang="ja-JP" altLang="en-US" dirty="0"/>
              <a:t>本ずつあると、</a:t>
            </a:r>
            <a:r>
              <a:rPr kumimoji="1" lang="en-US" altLang="ja-JP" dirty="0"/>
              <a:t>4</a:t>
            </a:r>
            <a:r>
              <a:rPr kumimoji="1" lang="ja-JP" altLang="en-US" dirty="0"/>
              <a:t>通りの遷移全てを解析する必要があります。</a:t>
            </a:r>
            <a:endParaRPr kumimoji="1" lang="en-US" altLang="ja-JP" dirty="0"/>
          </a:p>
          <a:p>
            <a:r>
              <a:rPr kumimoji="1" lang="ja-JP" altLang="en-US" dirty="0"/>
              <a:t>そこで、非決定性有限オートマトンを、決定性有限オートマトンに変形します。</a:t>
            </a:r>
            <a:endParaRPr kumimoji="1" lang="en-US" altLang="ja-JP" dirty="0"/>
          </a:p>
          <a:p>
            <a:r>
              <a:rPr kumimoji="1" lang="ja-JP" altLang="en-US" dirty="0"/>
              <a:t>決定性有限オートマトンでは、同一の入力に対する遷移は一つしかありませんので、</a:t>
            </a:r>
            <a:endParaRPr kumimoji="1" lang="en-US" altLang="ja-JP" dirty="0"/>
          </a:p>
          <a:p>
            <a:r>
              <a:rPr kumimoji="1" lang="ja-JP" altLang="en-US" dirty="0"/>
              <a:t>解析する必要があるルートは</a:t>
            </a:r>
            <a:r>
              <a:rPr kumimoji="1" lang="en-US" altLang="ja-JP" dirty="0"/>
              <a:t>1</a:t>
            </a:r>
            <a:r>
              <a:rPr kumimoji="1" lang="ja-JP" altLang="en-US" dirty="0"/>
              <a:t>つに絞られます。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23</a:t>
            </a:fld>
            <a:endParaRPr kumimoji="1" lang="ja-JP" altLang="en-US"/>
          </a:p>
        </p:txBody>
      </p:sp>
    </p:spTree>
    <p:extLst>
      <p:ext uri="{BB962C8B-B14F-4D97-AF65-F5344CB8AC3E}">
        <p14:creationId xmlns:p14="http://schemas.microsoft.com/office/powerpoint/2010/main" val="31465254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非決定性有限オートマン </a:t>
            </a:r>
            <a:r>
              <a:rPr kumimoji="1" lang="en-US" altLang="ja-JP" dirty="0"/>
              <a:t>NFA </a:t>
            </a:r>
            <a:r>
              <a:rPr kumimoji="1" lang="ja-JP" altLang="en-US" dirty="0"/>
              <a:t>から、</a:t>
            </a:r>
            <a:endParaRPr kumimoji="1" lang="en-US" altLang="ja-JP" dirty="0"/>
          </a:p>
          <a:p>
            <a:r>
              <a:rPr kumimoji="1" lang="ja-JP" altLang="en-US" dirty="0"/>
              <a:t>決定性有限オートマトン </a:t>
            </a:r>
            <a:r>
              <a:rPr kumimoji="1" lang="en-US" altLang="ja-JP" dirty="0"/>
              <a:t>DFA </a:t>
            </a:r>
            <a:r>
              <a:rPr kumimoji="1" lang="ja-JP" altLang="en-US" dirty="0"/>
              <a:t>に変換するための基本的な戦略は、</a:t>
            </a:r>
            <a:endParaRPr kumimoji="1" lang="en-US" altLang="ja-JP" dirty="0"/>
          </a:p>
          <a:p>
            <a:r>
              <a:rPr kumimoji="1" lang="ja-JP" altLang="en-US" dirty="0"/>
              <a:t>同一の入力で遷移できる状態を一つの状態にまとめることです。</a:t>
            </a:r>
            <a:endParaRPr kumimoji="1" lang="en-US" altLang="ja-JP" dirty="0"/>
          </a:p>
          <a:p>
            <a:r>
              <a:rPr kumimoji="1" lang="ja-JP" altLang="en-US" dirty="0"/>
              <a:t>例えばこちらの図の場合、状態 </a:t>
            </a:r>
            <a:r>
              <a:rPr kumimoji="1" lang="en-US" altLang="ja-JP" dirty="0"/>
              <a:t>q1 </a:t>
            </a:r>
            <a:r>
              <a:rPr kumimoji="1" lang="ja-JP" altLang="en-US" dirty="0"/>
              <a:t>から </a:t>
            </a:r>
            <a:r>
              <a:rPr kumimoji="1" lang="en-US" altLang="ja-JP" dirty="0"/>
              <a:t>ε </a:t>
            </a:r>
            <a:r>
              <a:rPr kumimoji="1" lang="ja-JP" altLang="en-US" dirty="0"/>
              <a:t>遷移で状態 </a:t>
            </a:r>
            <a:r>
              <a:rPr kumimoji="1" lang="en-US" altLang="ja-JP" dirty="0"/>
              <a:t>q2 q3 q4 q8 </a:t>
            </a:r>
            <a:r>
              <a:rPr kumimoji="1" lang="ja-JP" altLang="en-US" dirty="0"/>
              <a:t>へ遷移可能です。</a:t>
            </a:r>
            <a:endParaRPr kumimoji="1" lang="en-US" altLang="ja-JP" dirty="0"/>
          </a:p>
          <a:p>
            <a:r>
              <a:rPr kumimoji="1" lang="en-US" altLang="ja-JP" dirty="0"/>
              <a:t>ε </a:t>
            </a:r>
            <a:r>
              <a:rPr kumimoji="1" lang="ja-JP" altLang="en-US" dirty="0"/>
              <a:t>遷移ですから、何も入力が無くても遷移する、ということですので、</a:t>
            </a:r>
            <a:endParaRPr kumimoji="1" lang="en-US" altLang="ja-JP" dirty="0"/>
          </a:p>
          <a:p>
            <a:r>
              <a:rPr kumimoji="1" lang="ja-JP" altLang="en-US" dirty="0"/>
              <a:t>状態 </a:t>
            </a:r>
            <a:r>
              <a:rPr kumimoji="1" lang="en-US" altLang="ja-JP" dirty="0"/>
              <a:t>q1,q2,q3,q4.q8 </a:t>
            </a:r>
            <a:r>
              <a:rPr kumimoji="1" lang="ja-JP" altLang="en-US" dirty="0"/>
              <a:t>を一つの状態にまとめることにします。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24</a:t>
            </a:fld>
            <a:endParaRPr kumimoji="1" lang="ja-JP" altLang="en-US"/>
          </a:p>
        </p:txBody>
      </p:sp>
    </p:spTree>
    <p:extLst>
      <p:ext uri="{BB962C8B-B14F-4D97-AF65-F5344CB8AC3E}">
        <p14:creationId xmlns:p14="http://schemas.microsoft.com/office/powerpoint/2010/main" val="27610940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ここからは、非決定性有限オートマトン </a:t>
            </a:r>
            <a:r>
              <a:rPr kumimoji="1" lang="en-US" altLang="ja-JP" dirty="0"/>
              <a:t>NFA </a:t>
            </a:r>
            <a:r>
              <a:rPr kumimoji="1" lang="ja-JP" altLang="en-US" dirty="0"/>
              <a:t>を</a:t>
            </a:r>
            <a:endParaRPr kumimoji="1" lang="en-US" altLang="ja-JP" dirty="0"/>
          </a:p>
          <a:p>
            <a:r>
              <a:rPr kumimoji="1" lang="ja-JP" altLang="en-US" dirty="0"/>
              <a:t>決定性有限オートマトン </a:t>
            </a:r>
            <a:r>
              <a:rPr kumimoji="1" lang="en-US" altLang="ja-JP" dirty="0"/>
              <a:t>DFA </a:t>
            </a:r>
            <a:r>
              <a:rPr kumimoji="1" lang="ja-JP" altLang="en-US" dirty="0"/>
              <a:t>に変換する方法を説明します。</a:t>
            </a:r>
            <a:endParaRPr kumimoji="1" lang="en-US" altLang="ja-JP" dirty="0"/>
          </a:p>
          <a:p>
            <a:r>
              <a:rPr kumimoji="1" lang="ja-JP" altLang="en-US" dirty="0"/>
              <a:t>まず </a:t>
            </a:r>
            <a:r>
              <a:rPr kumimoji="1" lang="en-US" altLang="ja-JP" dirty="0"/>
              <a:t>ε-closure </a:t>
            </a:r>
            <a:r>
              <a:rPr kumimoji="1" lang="ja-JP" altLang="en-US" dirty="0"/>
              <a:t>と </a:t>
            </a:r>
            <a:r>
              <a:rPr kumimoji="1" lang="en-US" altLang="ja-JP" dirty="0" err="1"/>
              <a:t>goto</a:t>
            </a:r>
            <a:r>
              <a:rPr kumimoji="1" lang="en-US" altLang="ja-JP" dirty="0"/>
              <a:t> </a:t>
            </a:r>
            <a:r>
              <a:rPr kumimoji="1" lang="ja-JP" altLang="en-US" dirty="0"/>
              <a:t>という状態集合を定義します。</a:t>
            </a:r>
            <a:endParaRPr kumimoji="1" lang="en-US" altLang="ja-JP" dirty="0"/>
          </a:p>
          <a:p>
            <a:r>
              <a:rPr kumimoji="1" lang="ja-JP" altLang="en-US" dirty="0"/>
              <a:t>状態 </a:t>
            </a:r>
            <a:r>
              <a:rPr kumimoji="1" lang="en-US" altLang="ja-JP" dirty="0"/>
              <a:t>q </a:t>
            </a:r>
            <a:r>
              <a:rPr kumimoji="1" lang="ja-JP" altLang="en-US" dirty="0"/>
              <a:t>の </a:t>
            </a:r>
            <a:r>
              <a:rPr kumimoji="1" lang="en-US" altLang="ja-JP" dirty="0"/>
              <a:t>ε-closure </a:t>
            </a:r>
            <a:r>
              <a:rPr kumimoji="1" lang="ja-JP" altLang="en-US" dirty="0"/>
              <a:t>とは、状態 </a:t>
            </a:r>
            <a:r>
              <a:rPr kumimoji="1" lang="en-US" altLang="ja-JP" dirty="0"/>
              <a:t>q </a:t>
            </a:r>
            <a:r>
              <a:rPr kumimoji="1" lang="ja-JP" altLang="en-US" dirty="0"/>
              <a:t>から </a:t>
            </a:r>
            <a:r>
              <a:rPr kumimoji="1" lang="en-US" altLang="ja-JP" dirty="0"/>
              <a:t>ε </a:t>
            </a:r>
            <a:r>
              <a:rPr kumimoji="1" lang="ja-JP" altLang="en-US" dirty="0"/>
              <a:t>遷移、</a:t>
            </a:r>
            <a:endParaRPr kumimoji="1" lang="en-US" altLang="ja-JP" dirty="0"/>
          </a:p>
          <a:p>
            <a:r>
              <a:rPr kumimoji="1" lang="ja-JP" altLang="en-US" dirty="0"/>
              <a:t>何も入力されなくても遷移できる状態の集合を表します。</a:t>
            </a:r>
            <a:endParaRPr kumimoji="1" lang="en-US" altLang="ja-JP" dirty="0"/>
          </a:p>
          <a:p>
            <a:r>
              <a:rPr kumimoji="1" lang="ja-JP" altLang="en-US" dirty="0"/>
              <a:t>また、状態 </a:t>
            </a:r>
            <a:r>
              <a:rPr kumimoji="1" lang="en-US" altLang="ja-JP" dirty="0"/>
              <a:t>q </a:t>
            </a:r>
            <a:r>
              <a:rPr kumimoji="1" lang="ja-JP" altLang="en-US" dirty="0"/>
              <a:t>で </a:t>
            </a:r>
            <a:r>
              <a:rPr kumimoji="1" lang="en-US" altLang="ja-JP" dirty="0"/>
              <a:t>a </a:t>
            </a:r>
            <a:r>
              <a:rPr kumimoji="1" lang="ja-JP" altLang="en-US" dirty="0"/>
              <a:t>が入力されたときに遷移できる状態の集合を </a:t>
            </a:r>
            <a:r>
              <a:rPr kumimoji="1" lang="en-US" altLang="ja-JP" dirty="0" err="1"/>
              <a:t>goto</a:t>
            </a:r>
            <a:r>
              <a:rPr kumimoji="1" lang="en-US" altLang="ja-JP" dirty="0"/>
              <a:t> (q, a) </a:t>
            </a:r>
            <a:r>
              <a:rPr kumimoji="1" lang="ja-JP" altLang="en-US" dirty="0"/>
              <a:t>と表します。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25</a:t>
            </a:fld>
            <a:endParaRPr kumimoji="1" lang="ja-JP" altLang="en-US"/>
          </a:p>
        </p:txBody>
      </p:sp>
    </p:spTree>
    <p:extLst>
      <p:ext uri="{BB962C8B-B14F-4D97-AF65-F5344CB8AC3E}">
        <p14:creationId xmlns:p14="http://schemas.microsoft.com/office/powerpoint/2010/main" val="19348682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例として、上の図の非決定性有限オートマトンを決定性有限オートマトンに変換してみます。</a:t>
            </a:r>
            <a:endParaRPr kumimoji="1" lang="en-US" altLang="ja-JP" dirty="0"/>
          </a:p>
          <a:p>
            <a:r>
              <a:rPr kumimoji="1" lang="ja-JP" altLang="en-US" dirty="0"/>
              <a:t>最初に、非決定性有限オートマトンの遷移表を作成します。</a:t>
            </a:r>
            <a:endParaRPr kumimoji="1" lang="en-US" altLang="ja-JP" dirty="0"/>
          </a:p>
          <a:p>
            <a:r>
              <a:rPr kumimoji="1" lang="ja-JP" altLang="en-US" dirty="0"/>
              <a:t>まず、各状態から </a:t>
            </a:r>
            <a:r>
              <a:rPr kumimoji="1" lang="en-US" altLang="ja-JP" dirty="0"/>
              <a:t>ε </a:t>
            </a:r>
            <a:r>
              <a:rPr kumimoji="1" lang="ja-JP" altLang="en-US" dirty="0"/>
              <a:t>遷移で遷移できる状態の集合、</a:t>
            </a:r>
            <a:r>
              <a:rPr kumimoji="1" lang="en-US" altLang="ja-JP" dirty="0"/>
              <a:t>ε-closure </a:t>
            </a:r>
            <a:r>
              <a:rPr kumimoji="1" lang="ja-JP" altLang="en-US" dirty="0"/>
              <a:t>を求めます。</a:t>
            </a:r>
            <a:endParaRPr kumimoji="1" lang="en-US" altLang="ja-JP" dirty="0"/>
          </a:p>
          <a:p>
            <a:r>
              <a:rPr kumimoji="1" lang="ja-JP" altLang="en-US" dirty="0"/>
              <a:t>状態 </a:t>
            </a:r>
            <a:r>
              <a:rPr kumimoji="1" lang="en-US" altLang="ja-JP" dirty="0"/>
              <a:t>q0 </a:t>
            </a:r>
            <a:r>
              <a:rPr kumimoji="1" lang="ja-JP" altLang="en-US" dirty="0"/>
              <a:t>からは </a:t>
            </a:r>
            <a:r>
              <a:rPr kumimoji="1" lang="en-US" altLang="ja-JP" dirty="0"/>
              <a:t>ε </a:t>
            </a:r>
            <a:r>
              <a:rPr kumimoji="1" lang="ja-JP" altLang="en-US" dirty="0"/>
              <a:t>遷移で </a:t>
            </a:r>
            <a:r>
              <a:rPr kumimoji="1" lang="en-US" altLang="ja-JP" dirty="0"/>
              <a:t>q0 </a:t>
            </a:r>
            <a:r>
              <a:rPr kumimoji="1" lang="ja-JP" altLang="en-US" dirty="0"/>
              <a:t>自身と </a:t>
            </a:r>
            <a:r>
              <a:rPr kumimoji="1" lang="en-US" altLang="ja-JP" dirty="0"/>
              <a:t>q1 </a:t>
            </a:r>
            <a:r>
              <a:rPr kumimoji="1" lang="ja-JP" altLang="en-US" dirty="0"/>
              <a:t>に遷移できます。</a:t>
            </a:r>
            <a:endParaRPr kumimoji="1" lang="en-US" altLang="ja-JP" dirty="0"/>
          </a:p>
          <a:p>
            <a:r>
              <a:rPr kumimoji="1" lang="ja-JP" altLang="en-US" dirty="0"/>
              <a:t>状態 </a:t>
            </a:r>
            <a:r>
              <a:rPr kumimoji="1" lang="en-US" altLang="ja-JP" dirty="0"/>
              <a:t>q1 </a:t>
            </a:r>
            <a:r>
              <a:rPr kumimoji="1" lang="ja-JP" altLang="en-US" dirty="0"/>
              <a:t>からは </a:t>
            </a:r>
            <a:r>
              <a:rPr kumimoji="1" lang="en-US" altLang="ja-JP" dirty="0"/>
              <a:t>q1 </a:t>
            </a:r>
            <a:r>
              <a:rPr kumimoji="1" lang="ja-JP" altLang="en-US" dirty="0"/>
              <a:t>自身にのみ遷移します。</a:t>
            </a:r>
            <a:endParaRPr kumimoji="1" lang="en-US" altLang="ja-JP" dirty="0"/>
          </a:p>
          <a:p>
            <a:r>
              <a:rPr kumimoji="1" lang="ja-JP" altLang="en-US" dirty="0"/>
              <a:t>同様に、 </a:t>
            </a:r>
            <a:r>
              <a:rPr kumimoji="1" lang="en-US" altLang="ja-JP" dirty="0"/>
              <a:t>q2 </a:t>
            </a:r>
            <a:r>
              <a:rPr kumimoji="1" lang="ja-JP" altLang="en-US" dirty="0"/>
              <a:t>からは </a:t>
            </a:r>
            <a:r>
              <a:rPr kumimoji="1" lang="en-US" altLang="ja-JP" dirty="0"/>
              <a:t>q2 </a:t>
            </a:r>
            <a:r>
              <a:rPr kumimoji="1" lang="ja-JP" altLang="en-US" dirty="0"/>
              <a:t>のみに遷移します。</a:t>
            </a:r>
            <a:endParaRPr kumimoji="1" lang="en-US" altLang="ja-JP" dirty="0"/>
          </a:p>
          <a:p>
            <a:r>
              <a:rPr kumimoji="1" lang="en-US" altLang="ja-JP" dirty="0"/>
              <a:t>q3 </a:t>
            </a:r>
            <a:r>
              <a:rPr kumimoji="1" lang="ja-JP" altLang="en-US" dirty="0"/>
              <a:t>からは </a:t>
            </a:r>
            <a:r>
              <a:rPr kumimoji="1" lang="en-US" altLang="ja-JP" dirty="0"/>
              <a:t>q2 </a:t>
            </a:r>
            <a:r>
              <a:rPr kumimoji="1" lang="ja-JP" altLang="en-US" dirty="0"/>
              <a:t>と </a:t>
            </a:r>
            <a:r>
              <a:rPr kumimoji="1" lang="en-US" altLang="ja-JP" dirty="0"/>
              <a:t>q3</a:t>
            </a:r>
            <a:r>
              <a:rPr kumimoji="1" lang="ja-JP" altLang="en-US" dirty="0"/>
              <a:t>、</a:t>
            </a:r>
            <a:endParaRPr kumimoji="1" lang="en-US" altLang="ja-JP" dirty="0"/>
          </a:p>
          <a:p>
            <a:r>
              <a:rPr kumimoji="1" lang="en-US" altLang="ja-JP" dirty="0" err="1"/>
              <a:t>qF</a:t>
            </a:r>
            <a:r>
              <a:rPr kumimoji="1" lang="en-US" altLang="ja-JP" dirty="0"/>
              <a:t> </a:t>
            </a:r>
            <a:r>
              <a:rPr kumimoji="1" lang="ja-JP" altLang="en-US" dirty="0"/>
              <a:t>からは </a:t>
            </a:r>
            <a:r>
              <a:rPr kumimoji="1" lang="en-US" altLang="ja-JP" dirty="0" err="1"/>
              <a:t>qF</a:t>
            </a:r>
            <a:r>
              <a:rPr kumimoji="1" lang="en-US" altLang="ja-JP" dirty="0"/>
              <a:t> </a:t>
            </a:r>
            <a:r>
              <a:rPr kumimoji="1" lang="ja-JP" altLang="en-US" dirty="0"/>
              <a:t>自身に遷移します。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26</a:t>
            </a:fld>
            <a:endParaRPr kumimoji="1" lang="ja-JP" altLang="en-US"/>
          </a:p>
        </p:txBody>
      </p:sp>
    </p:spTree>
    <p:extLst>
      <p:ext uri="{BB962C8B-B14F-4D97-AF65-F5344CB8AC3E}">
        <p14:creationId xmlns:p14="http://schemas.microsoft.com/office/powerpoint/2010/main" val="3436267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次は各状態の </a:t>
            </a:r>
            <a:r>
              <a:rPr kumimoji="1" lang="en-US" altLang="ja-JP" dirty="0" err="1"/>
              <a:t>goto</a:t>
            </a:r>
            <a:r>
              <a:rPr kumimoji="1" lang="en-US" altLang="ja-JP" dirty="0"/>
              <a:t> </a:t>
            </a:r>
            <a:r>
              <a:rPr kumimoji="1" lang="ja-JP" altLang="en-US" dirty="0"/>
              <a:t>を求めます。</a:t>
            </a:r>
            <a:endParaRPr kumimoji="1" lang="en-US" altLang="ja-JP" dirty="0"/>
          </a:p>
          <a:p>
            <a:r>
              <a:rPr kumimoji="1" lang="ja-JP" altLang="en-US" dirty="0"/>
              <a:t>状態 </a:t>
            </a:r>
            <a:r>
              <a:rPr kumimoji="1" lang="en-US" altLang="ja-JP" dirty="0"/>
              <a:t>q0 </a:t>
            </a:r>
            <a:r>
              <a:rPr kumimoji="1" lang="ja-JP" altLang="en-US" dirty="0"/>
              <a:t>の </a:t>
            </a:r>
            <a:r>
              <a:rPr kumimoji="1" lang="en-US" altLang="ja-JP" dirty="0" err="1"/>
              <a:t>goto</a:t>
            </a:r>
            <a:r>
              <a:rPr kumimoji="1" lang="en-US" altLang="ja-JP" dirty="0"/>
              <a:t> </a:t>
            </a:r>
            <a:r>
              <a:rPr kumimoji="1" lang="ja-JP" altLang="en-US" dirty="0"/>
              <a:t>は、</a:t>
            </a:r>
            <a:r>
              <a:rPr kumimoji="1" lang="en-US" altLang="ja-JP" dirty="0"/>
              <a:t>q0 </a:t>
            </a:r>
            <a:r>
              <a:rPr kumimoji="1" lang="ja-JP" altLang="en-US" dirty="0"/>
              <a:t>から </a:t>
            </a:r>
            <a:r>
              <a:rPr kumimoji="1" lang="en-US" altLang="ja-JP" dirty="0"/>
              <a:t>0 </a:t>
            </a:r>
            <a:r>
              <a:rPr kumimoji="1" lang="ja-JP" altLang="en-US" dirty="0"/>
              <a:t>入力と </a:t>
            </a:r>
            <a:r>
              <a:rPr kumimoji="1" lang="en-US" altLang="ja-JP" dirty="0"/>
              <a:t>1 </a:t>
            </a:r>
            <a:r>
              <a:rPr kumimoji="1" lang="ja-JP" altLang="en-US" dirty="0"/>
              <a:t>入力それぞれで遷移できる状態の集合です。</a:t>
            </a:r>
            <a:endParaRPr kumimoji="1" lang="en-US" altLang="ja-JP" dirty="0"/>
          </a:p>
          <a:p>
            <a:r>
              <a:rPr kumimoji="1" lang="ja-JP" altLang="en-US" dirty="0"/>
              <a:t>状態 </a:t>
            </a:r>
            <a:r>
              <a:rPr kumimoji="1" lang="en-US" altLang="ja-JP" dirty="0"/>
              <a:t>q0 </a:t>
            </a:r>
            <a:r>
              <a:rPr kumimoji="1" lang="ja-JP" altLang="en-US" dirty="0"/>
              <a:t>で </a:t>
            </a:r>
            <a:r>
              <a:rPr kumimoji="1" lang="en-US" altLang="ja-JP" dirty="0"/>
              <a:t>0 </a:t>
            </a:r>
            <a:r>
              <a:rPr kumimoji="1" lang="ja-JP" altLang="en-US" dirty="0"/>
              <a:t>が入力されると、ループして </a:t>
            </a:r>
            <a:r>
              <a:rPr kumimoji="1" lang="en-US" altLang="ja-JP" dirty="0"/>
              <a:t>q0, </a:t>
            </a:r>
            <a:r>
              <a:rPr kumimoji="1" lang="ja-JP" altLang="en-US" dirty="0"/>
              <a:t>ループしてから </a:t>
            </a:r>
            <a:r>
              <a:rPr kumimoji="1" lang="en-US" altLang="ja-JP" dirty="0"/>
              <a:t>ε</a:t>
            </a:r>
            <a:r>
              <a:rPr kumimoji="1" lang="ja-JP" altLang="en-US" dirty="0"/>
              <a:t> 遷移で </a:t>
            </a:r>
            <a:r>
              <a:rPr kumimoji="1" lang="en-US" altLang="ja-JP" dirty="0"/>
              <a:t>q1 </a:t>
            </a:r>
            <a:r>
              <a:rPr kumimoji="1" lang="ja-JP" altLang="en-US" dirty="0"/>
              <a:t>に遷移できます。</a:t>
            </a:r>
            <a:endParaRPr kumimoji="1" lang="en-US" altLang="ja-JP" dirty="0"/>
          </a:p>
          <a:p>
            <a:r>
              <a:rPr kumimoji="1" lang="ja-JP" altLang="en-US" dirty="0"/>
              <a:t>状態 </a:t>
            </a:r>
            <a:r>
              <a:rPr kumimoji="1" lang="en-US" altLang="ja-JP" dirty="0"/>
              <a:t>q0 </a:t>
            </a:r>
            <a:r>
              <a:rPr kumimoji="1" lang="ja-JP" altLang="en-US" dirty="0"/>
              <a:t>で </a:t>
            </a:r>
            <a:r>
              <a:rPr kumimoji="1" lang="en-US" altLang="ja-JP" dirty="0"/>
              <a:t>1 </a:t>
            </a:r>
            <a:r>
              <a:rPr kumimoji="1" lang="ja-JP" altLang="en-US" dirty="0"/>
              <a:t>が入力されると、ループして </a:t>
            </a:r>
            <a:r>
              <a:rPr kumimoji="1" lang="en-US" altLang="ja-JP" dirty="0"/>
              <a:t>q0, </a:t>
            </a:r>
            <a:r>
              <a:rPr kumimoji="1" lang="ja-JP" altLang="en-US" dirty="0"/>
              <a:t>ループしてから </a:t>
            </a:r>
            <a:r>
              <a:rPr kumimoji="1" lang="en-US" altLang="ja-JP" dirty="0"/>
              <a:t>ε </a:t>
            </a:r>
            <a:r>
              <a:rPr kumimoji="1" lang="ja-JP" altLang="en-US" dirty="0"/>
              <a:t>遷移で </a:t>
            </a:r>
            <a:r>
              <a:rPr kumimoji="1" lang="en-US" altLang="ja-JP" dirty="0"/>
              <a:t>q1</a:t>
            </a:r>
          </a:p>
          <a:p>
            <a:r>
              <a:rPr kumimoji="1" lang="en-US" altLang="ja-JP" dirty="0"/>
              <a:t>q2</a:t>
            </a:r>
            <a:r>
              <a:rPr kumimoji="1" lang="ja-JP" altLang="en-US" dirty="0"/>
              <a:t>、</a:t>
            </a:r>
            <a:r>
              <a:rPr kumimoji="1" lang="en-US" altLang="ja-JP" dirty="0"/>
              <a:t>ε </a:t>
            </a:r>
            <a:r>
              <a:rPr kumimoji="1" lang="ja-JP" altLang="en-US" dirty="0"/>
              <a:t>遷移で</a:t>
            </a:r>
            <a:r>
              <a:rPr kumimoji="1" lang="en-US" altLang="ja-JP" dirty="0"/>
              <a:t>q1</a:t>
            </a:r>
            <a:r>
              <a:rPr kumimoji="1" lang="ja-JP" altLang="en-US" dirty="0"/>
              <a:t>へ行きそこから</a:t>
            </a:r>
            <a:r>
              <a:rPr kumimoji="1" lang="en-US" altLang="ja-JP" dirty="0"/>
              <a:t>1</a:t>
            </a:r>
            <a:r>
              <a:rPr kumimoji="1" lang="ja-JP" altLang="en-US" dirty="0"/>
              <a:t>入力で </a:t>
            </a:r>
            <a:r>
              <a:rPr kumimoji="1" lang="en-US" altLang="ja-JP" dirty="0"/>
              <a:t>q3 </a:t>
            </a:r>
            <a:r>
              <a:rPr kumimoji="1" lang="ja-JP" altLang="en-US" dirty="0"/>
              <a:t>へ遷移できます。</a:t>
            </a:r>
            <a:endParaRPr kumimoji="1" lang="en-US" altLang="ja-JP" dirty="0"/>
          </a:p>
          <a:p>
            <a:r>
              <a:rPr kumimoji="1" lang="en-US" altLang="ja-JP" dirty="0"/>
              <a:t>1</a:t>
            </a:r>
            <a:r>
              <a:rPr kumimoji="1" lang="ja-JP" altLang="en-US" dirty="0"/>
              <a:t>遷移は、</a:t>
            </a:r>
            <a:r>
              <a:rPr kumimoji="1" lang="en-US" altLang="ja-JP" dirty="0"/>
              <a:t>ε1, 1ε, ε1ε</a:t>
            </a:r>
            <a:r>
              <a:rPr kumimoji="1" lang="ja-JP" altLang="en-US" dirty="0"/>
              <a:t> など、任意の位置に</a:t>
            </a:r>
            <a:r>
              <a:rPr kumimoji="1" lang="en-US" altLang="ja-JP" dirty="0"/>
              <a:t>ε</a:t>
            </a:r>
            <a:r>
              <a:rPr kumimoji="1" lang="ja-JP" altLang="en-US" dirty="0"/>
              <a:t>が入った遷移を含むことに注意してください。</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27</a:t>
            </a:fld>
            <a:endParaRPr kumimoji="1" lang="ja-JP" altLang="en-US"/>
          </a:p>
        </p:txBody>
      </p:sp>
    </p:spTree>
    <p:extLst>
      <p:ext uri="{BB962C8B-B14F-4D97-AF65-F5344CB8AC3E}">
        <p14:creationId xmlns:p14="http://schemas.microsoft.com/office/powerpoint/2010/main" val="10075416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同様に、状態 </a:t>
            </a:r>
            <a:r>
              <a:rPr kumimoji="1" lang="en-US" altLang="ja-JP" dirty="0"/>
              <a:t>q1 </a:t>
            </a:r>
            <a:r>
              <a:rPr kumimoji="1" lang="ja-JP" altLang="en-US" dirty="0"/>
              <a:t>で </a:t>
            </a:r>
            <a:r>
              <a:rPr kumimoji="1" lang="en-US" altLang="ja-JP" dirty="0"/>
              <a:t>0 </a:t>
            </a:r>
            <a:r>
              <a:rPr kumimoji="1" lang="ja-JP" altLang="en-US" dirty="0"/>
              <a:t>が入力されると </a:t>
            </a:r>
            <a:r>
              <a:rPr kumimoji="1" lang="en-US" altLang="ja-JP" dirty="0"/>
              <a:t>q0, q1 </a:t>
            </a:r>
            <a:r>
              <a:rPr kumimoji="1" lang="ja-JP" altLang="en-US" dirty="0"/>
              <a:t>へ、</a:t>
            </a:r>
            <a:r>
              <a:rPr kumimoji="1" lang="en-US" altLang="ja-JP" dirty="0"/>
              <a:t>1 </a:t>
            </a:r>
            <a:r>
              <a:rPr kumimoji="1" lang="ja-JP" altLang="en-US" dirty="0"/>
              <a:t>が入力されると </a:t>
            </a:r>
            <a:r>
              <a:rPr kumimoji="1" lang="en-US" altLang="ja-JP" dirty="0"/>
              <a:t>q2, q3 </a:t>
            </a:r>
            <a:r>
              <a:rPr kumimoji="1" lang="ja-JP" altLang="en-US" dirty="0"/>
              <a:t>へ遷移します。</a:t>
            </a:r>
            <a:endParaRPr kumimoji="1" lang="en-US" altLang="ja-JP" dirty="0"/>
          </a:p>
          <a:p>
            <a:r>
              <a:rPr kumimoji="1" lang="ja-JP" altLang="en-US" dirty="0"/>
              <a:t>状態 </a:t>
            </a:r>
            <a:r>
              <a:rPr kumimoji="1" lang="en-US" altLang="ja-JP" dirty="0"/>
              <a:t>q2 </a:t>
            </a:r>
            <a:r>
              <a:rPr kumimoji="1" lang="ja-JP" altLang="en-US" dirty="0"/>
              <a:t>で </a:t>
            </a:r>
            <a:r>
              <a:rPr kumimoji="1" lang="en-US" altLang="ja-JP" dirty="0"/>
              <a:t>0 </a:t>
            </a:r>
            <a:r>
              <a:rPr kumimoji="1" lang="ja-JP" altLang="en-US" dirty="0"/>
              <a:t>が入力されると遷移先がありません。</a:t>
            </a:r>
            <a:endParaRPr kumimoji="1" lang="en-US" altLang="ja-JP" dirty="0"/>
          </a:p>
          <a:p>
            <a:r>
              <a:rPr kumimoji="1" lang="ja-JP" altLang="en-US" dirty="0"/>
              <a:t>遷移先無しは </a:t>
            </a:r>
            <a:r>
              <a:rPr kumimoji="1" lang="en-US" altLang="ja-JP" dirty="0"/>
              <a:t>φ </a:t>
            </a:r>
            <a:r>
              <a:rPr kumimoji="1" lang="ja-JP" altLang="en-US" dirty="0"/>
              <a:t>で表します。</a:t>
            </a:r>
            <a:endParaRPr kumimoji="1" lang="en-US" altLang="ja-JP" dirty="0"/>
          </a:p>
          <a:p>
            <a:r>
              <a:rPr kumimoji="1" lang="ja-JP" altLang="en-US" dirty="0"/>
              <a:t>以下同様に各状態の </a:t>
            </a:r>
            <a:r>
              <a:rPr kumimoji="1" lang="en-US" altLang="ja-JP" dirty="0" err="1"/>
              <a:t>goto</a:t>
            </a:r>
            <a:r>
              <a:rPr kumimoji="1" lang="en-US" altLang="ja-JP" dirty="0"/>
              <a:t> </a:t>
            </a:r>
            <a:r>
              <a:rPr kumimoji="1" lang="ja-JP" altLang="en-US" dirty="0"/>
              <a:t>を埋めていくとこうなります。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28</a:t>
            </a:fld>
            <a:endParaRPr kumimoji="1" lang="ja-JP" altLang="en-US"/>
          </a:p>
        </p:txBody>
      </p:sp>
    </p:spTree>
    <p:extLst>
      <p:ext uri="{BB962C8B-B14F-4D97-AF65-F5344CB8AC3E}">
        <p14:creationId xmlns:p14="http://schemas.microsoft.com/office/powerpoint/2010/main" val="16082205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非決定性有限オートマトンの遷移表が完成したら、こちらのアルゴリズムに従って</a:t>
            </a:r>
            <a:endParaRPr kumimoji="1" lang="en-US" altLang="ja-JP" dirty="0"/>
          </a:p>
          <a:p>
            <a:r>
              <a:rPr kumimoji="1" lang="ja-JP" altLang="en-US" dirty="0"/>
              <a:t>決定性有限オートマトンの遷移表作成します。</a:t>
            </a:r>
            <a:endParaRPr kumimoji="1" lang="en-US" altLang="ja-JP" dirty="0"/>
          </a:p>
          <a:p>
            <a:r>
              <a:rPr kumimoji="1" lang="ja-JP" altLang="en-US" dirty="0"/>
              <a:t>初期状態の </a:t>
            </a:r>
            <a:r>
              <a:rPr kumimoji="1" lang="en-US" altLang="ja-JP" dirty="0"/>
              <a:t>ε-closure </a:t>
            </a:r>
            <a:r>
              <a:rPr kumimoji="1" lang="ja-JP" altLang="en-US" dirty="0"/>
              <a:t>から初めて、</a:t>
            </a:r>
            <a:endParaRPr kumimoji="1" lang="en-US" altLang="ja-JP" dirty="0"/>
          </a:p>
          <a:p>
            <a:r>
              <a:rPr kumimoji="1" lang="ja-JP" altLang="en-US" dirty="0"/>
              <a:t>各状態の </a:t>
            </a:r>
            <a:r>
              <a:rPr kumimoji="1" lang="en-US" altLang="ja-JP" dirty="0" err="1"/>
              <a:t>goto</a:t>
            </a:r>
            <a:r>
              <a:rPr kumimoji="1" lang="en-US" altLang="ja-JP" dirty="0"/>
              <a:t> </a:t>
            </a:r>
            <a:r>
              <a:rPr kumimoji="1" lang="ja-JP" altLang="en-US" dirty="0"/>
              <a:t>で得られる状態集合を加える、という操作の繰り返しです。</a:t>
            </a:r>
            <a:endParaRPr kumimoji="1" lang="en-US" altLang="ja-JP" dirty="0"/>
          </a:p>
          <a:p>
            <a:r>
              <a:rPr kumimoji="1" lang="ja-JP" altLang="en-US" dirty="0"/>
              <a:t>分かりにくいかと思いますので、具体例を挙げて説明します。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29</a:t>
            </a:fld>
            <a:endParaRPr kumimoji="1" lang="ja-JP" altLang="en-US"/>
          </a:p>
        </p:txBody>
      </p:sp>
    </p:spTree>
    <p:extLst>
      <p:ext uri="{BB962C8B-B14F-4D97-AF65-F5344CB8AC3E}">
        <p14:creationId xmlns:p14="http://schemas.microsoft.com/office/powerpoint/2010/main" val="1326864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皆さんが情報システムプロジェクト</a:t>
            </a:r>
            <a:r>
              <a:rPr kumimoji="1" lang="en-US" altLang="ja-JP" dirty="0"/>
              <a:t>1</a:t>
            </a:r>
            <a:r>
              <a:rPr kumimoji="1" lang="ja-JP" altLang="en-US" dirty="0"/>
              <a:t>で作成するコンパイラでは、処理の流れはこのようになります。</a:t>
            </a:r>
            <a:endParaRPr kumimoji="1" lang="en-US" altLang="ja-JP" dirty="0"/>
          </a:p>
          <a:p>
            <a:r>
              <a:rPr kumimoji="1" lang="ja-JP" altLang="en-US" dirty="0"/>
              <a:t>まず入力として</a:t>
            </a:r>
            <a:r>
              <a:rPr kumimoji="1" lang="en-US" altLang="ja-JP" dirty="0"/>
              <a:t>K21</a:t>
            </a:r>
            <a:r>
              <a:rPr kumimoji="1" lang="ja-JP" altLang="en-US" dirty="0"/>
              <a:t>言語で書かれたプログラムが与えられます。</a:t>
            </a:r>
            <a:endParaRPr kumimoji="1" lang="en-US" altLang="ja-JP" dirty="0"/>
          </a:p>
          <a:p>
            <a:r>
              <a:rPr kumimoji="1" lang="ja-JP" altLang="en-US" dirty="0"/>
              <a:t>字句解析系が、マイクロ構文の文法に従って、トークンと呼ばれる単語単位に区切ります。</a:t>
            </a:r>
            <a:endParaRPr kumimoji="1" lang="en-US" altLang="ja-JP" dirty="0"/>
          </a:p>
          <a:p>
            <a:r>
              <a:rPr kumimoji="1" lang="ja-JP" altLang="en-US" dirty="0"/>
              <a:t>この場合は </a:t>
            </a:r>
            <a:r>
              <a:rPr kumimoji="1" lang="en-US" altLang="ja-JP" dirty="0"/>
              <a:t>output ( </a:t>
            </a:r>
            <a:r>
              <a:rPr kumimoji="1" lang="ja-JP" altLang="en-US" dirty="0"/>
              <a:t>変数名 </a:t>
            </a:r>
            <a:r>
              <a:rPr kumimoji="1" lang="en-US" altLang="ja-JP" dirty="0"/>
              <a:t>) ; </a:t>
            </a:r>
            <a:r>
              <a:rPr kumimoji="1" lang="ja-JP" altLang="en-US" dirty="0"/>
              <a:t>と区切られます。</a:t>
            </a:r>
            <a:endParaRPr kumimoji="1" lang="en-US" altLang="ja-JP" dirty="0"/>
          </a:p>
          <a:p>
            <a:r>
              <a:rPr kumimoji="1" lang="ja-JP" altLang="en-US" dirty="0"/>
              <a:t>次に構文解析系が、マクロ構文の文法に従い構文木を作成します。</a:t>
            </a:r>
            <a:endParaRPr kumimoji="1" lang="en-US" altLang="ja-JP" dirty="0"/>
          </a:p>
          <a:p>
            <a:r>
              <a:rPr kumimoji="1" lang="ja-JP" altLang="en-US" dirty="0"/>
              <a:t>例えば、出力文は、最初に </a:t>
            </a:r>
            <a:r>
              <a:rPr kumimoji="1" lang="en-US" altLang="ja-JP" dirty="0" err="1"/>
              <a:t>outputint</a:t>
            </a:r>
            <a:r>
              <a:rPr kumimoji="1" lang="en-US" altLang="ja-JP" dirty="0"/>
              <a:t> </a:t>
            </a:r>
            <a:r>
              <a:rPr kumimoji="1" lang="ja-JP" altLang="en-US" dirty="0"/>
              <a:t>が来て、次に </a:t>
            </a:r>
            <a:r>
              <a:rPr kumimoji="1" lang="en-US" altLang="ja-JP" dirty="0"/>
              <a:t>( </a:t>
            </a:r>
            <a:r>
              <a:rPr kumimoji="1" lang="ja-JP" altLang="en-US" dirty="0"/>
              <a:t>式　</a:t>
            </a:r>
            <a:r>
              <a:rPr kumimoji="1" lang="en-US" altLang="ja-JP" dirty="0"/>
              <a:t>) ; </a:t>
            </a:r>
            <a:r>
              <a:rPr kumimoji="1" lang="ja-JP" altLang="en-US" dirty="0"/>
              <a:t>が来る、という規則に合っているかを判定します。</a:t>
            </a:r>
            <a:endParaRPr kumimoji="1" lang="en-US" altLang="ja-JP" dirty="0"/>
          </a:p>
          <a:p>
            <a:r>
              <a:rPr kumimoji="1" lang="ja-JP" altLang="en-US" dirty="0"/>
              <a:t>コード生成系が対応するアセンブリコードを出力します。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3</a:t>
            </a:fld>
            <a:endParaRPr kumimoji="1" lang="ja-JP" altLang="en-US"/>
          </a:p>
        </p:txBody>
      </p:sp>
    </p:spTree>
    <p:extLst>
      <p:ext uri="{BB962C8B-B14F-4D97-AF65-F5344CB8AC3E}">
        <p14:creationId xmlns:p14="http://schemas.microsoft.com/office/powerpoint/2010/main" val="9838448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先ほどの例を使って、非決定性有限オートマトンの遷移表から</a:t>
            </a:r>
            <a:endParaRPr kumimoji="1" lang="en-US" altLang="ja-JP" dirty="0"/>
          </a:p>
          <a:p>
            <a:r>
              <a:rPr kumimoji="1" lang="ja-JP" altLang="en-US" dirty="0"/>
              <a:t>決定性有限オートマトンの遷移表を作成します。</a:t>
            </a:r>
            <a:endParaRPr kumimoji="1" lang="en-US" altLang="ja-JP" dirty="0"/>
          </a:p>
          <a:p>
            <a:r>
              <a:rPr kumimoji="1" lang="ja-JP" altLang="en-US" dirty="0"/>
              <a:t>まず出発地点となるのが、初期状態の </a:t>
            </a:r>
            <a:r>
              <a:rPr kumimoji="1" lang="en-US" altLang="ja-JP" dirty="0"/>
              <a:t>ε-closure </a:t>
            </a:r>
            <a:r>
              <a:rPr kumimoji="1" lang="ja-JP" altLang="en-US" dirty="0"/>
              <a:t>です。</a:t>
            </a:r>
            <a:endParaRPr kumimoji="1" lang="en-US" altLang="ja-JP" dirty="0"/>
          </a:p>
          <a:p>
            <a:r>
              <a:rPr kumimoji="1" lang="ja-JP" altLang="en-US" dirty="0"/>
              <a:t>初期状態 </a:t>
            </a:r>
            <a:r>
              <a:rPr kumimoji="1" lang="en-US" altLang="ja-JP" dirty="0"/>
              <a:t>q0 </a:t>
            </a:r>
            <a:r>
              <a:rPr kumimoji="1" lang="ja-JP" altLang="en-US" dirty="0"/>
              <a:t>の </a:t>
            </a:r>
            <a:r>
              <a:rPr kumimoji="1" lang="en-US" altLang="ja-JP" dirty="0"/>
              <a:t>ε-closure </a:t>
            </a:r>
            <a:r>
              <a:rPr kumimoji="1" lang="ja-JP" altLang="en-US" dirty="0"/>
              <a:t>は </a:t>
            </a:r>
            <a:r>
              <a:rPr kumimoji="1" lang="en-US" altLang="ja-JP" dirty="0"/>
              <a:t>q0q1 </a:t>
            </a:r>
            <a:r>
              <a:rPr kumimoji="1" lang="ja-JP" altLang="en-US" dirty="0"/>
              <a:t>ですので、</a:t>
            </a:r>
            <a:endParaRPr kumimoji="1" lang="en-US" altLang="ja-JP" dirty="0"/>
          </a:p>
          <a:p>
            <a:r>
              <a:rPr kumimoji="1" lang="en-US" altLang="ja-JP" dirty="0"/>
              <a:t>DFA </a:t>
            </a:r>
            <a:r>
              <a:rPr kumimoji="1" lang="ja-JP" altLang="en-US" dirty="0"/>
              <a:t>の一行目として、</a:t>
            </a:r>
            <a:r>
              <a:rPr kumimoji="1" lang="en-US" altLang="ja-JP" dirty="0"/>
              <a:t>q01 </a:t>
            </a:r>
            <a:r>
              <a:rPr kumimoji="1" lang="ja-JP" altLang="en-US" dirty="0"/>
              <a:t>を書きます。</a:t>
            </a:r>
            <a:endParaRPr kumimoji="1" lang="en-US" altLang="ja-JP" dirty="0"/>
          </a:p>
          <a:p>
            <a:r>
              <a:rPr kumimoji="1" lang="ja-JP" altLang="en-US" dirty="0"/>
              <a:t>次に、</a:t>
            </a:r>
            <a:r>
              <a:rPr kumimoji="1" lang="en-US" altLang="ja-JP" dirty="0"/>
              <a:t>NFA</a:t>
            </a:r>
            <a:r>
              <a:rPr kumimoji="1" lang="ja-JP" altLang="en-US" dirty="0"/>
              <a:t> の </a:t>
            </a:r>
            <a:r>
              <a:rPr kumimoji="1" lang="en-US" altLang="ja-JP" dirty="0"/>
              <a:t>q0 </a:t>
            </a:r>
            <a:r>
              <a:rPr kumimoji="1" lang="ja-JP" altLang="en-US" dirty="0"/>
              <a:t>と </a:t>
            </a:r>
            <a:r>
              <a:rPr kumimoji="1" lang="en-US" altLang="ja-JP" dirty="0"/>
              <a:t>q1 </a:t>
            </a:r>
            <a:r>
              <a:rPr kumimoji="1" lang="ja-JP" altLang="en-US" dirty="0"/>
              <a:t>の　</a:t>
            </a:r>
            <a:r>
              <a:rPr kumimoji="1" lang="en-US" altLang="ja-JP" dirty="0"/>
              <a:t>ε-closure </a:t>
            </a:r>
            <a:r>
              <a:rPr kumimoji="1" lang="ja-JP" altLang="en-US" dirty="0"/>
              <a:t>の和集合を </a:t>
            </a:r>
            <a:r>
              <a:rPr kumimoji="1" lang="en-US" altLang="ja-JP" dirty="0"/>
              <a:t>DFA </a:t>
            </a:r>
            <a:r>
              <a:rPr kumimoji="1" lang="ja-JP" altLang="en-US" dirty="0"/>
              <a:t>の </a:t>
            </a:r>
            <a:r>
              <a:rPr kumimoji="1" lang="en-US" altLang="ja-JP" dirty="0"/>
              <a:t>ε-closure </a:t>
            </a:r>
            <a:r>
              <a:rPr kumimoji="1" lang="ja-JP" altLang="en-US" dirty="0"/>
              <a:t>の欄に書きます。</a:t>
            </a:r>
            <a:endParaRPr kumimoji="1" lang="en-US" altLang="ja-JP" dirty="0"/>
          </a:p>
          <a:p>
            <a:r>
              <a:rPr kumimoji="1" lang="ja-JP" altLang="en-US" dirty="0"/>
              <a:t>この場合ですと、</a:t>
            </a:r>
            <a:r>
              <a:rPr kumimoji="1" lang="en-US" altLang="ja-JP" dirty="0"/>
              <a:t>q0, q1 </a:t>
            </a:r>
            <a:r>
              <a:rPr kumimoji="1" lang="ja-JP" altLang="en-US" dirty="0"/>
              <a:t>と </a:t>
            </a:r>
            <a:r>
              <a:rPr kumimoji="1" lang="en-US" altLang="ja-JP" dirty="0"/>
              <a:t>q0 </a:t>
            </a:r>
            <a:r>
              <a:rPr kumimoji="1" lang="ja-JP" altLang="en-US" dirty="0"/>
              <a:t>の和ですので、</a:t>
            </a:r>
            <a:r>
              <a:rPr kumimoji="1" lang="en-US" altLang="ja-JP" dirty="0"/>
              <a:t>q0 q1 </a:t>
            </a:r>
            <a:r>
              <a:rPr kumimoji="1" lang="ja-JP" altLang="en-US" dirty="0"/>
              <a:t>です。</a:t>
            </a:r>
            <a:endParaRPr kumimoji="1" lang="en-US" altLang="ja-JP" dirty="0"/>
          </a:p>
          <a:p>
            <a:r>
              <a:rPr kumimoji="1" lang="ja-JP" altLang="en-US" dirty="0"/>
              <a:t>さらに、</a:t>
            </a:r>
            <a:r>
              <a:rPr kumimoji="1" lang="en-US" altLang="ja-JP" dirty="0"/>
              <a:t>q0 </a:t>
            </a:r>
            <a:r>
              <a:rPr kumimoji="1" lang="ja-JP" altLang="en-US" dirty="0"/>
              <a:t>と </a:t>
            </a:r>
            <a:r>
              <a:rPr kumimoji="1" lang="en-US" altLang="ja-JP" dirty="0"/>
              <a:t>q1 </a:t>
            </a:r>
            <a:r>
              <a:rPr kumimoji="1" lang="ja-JP" altLang="en-US" dirty="0"/>
              <a:t>の </a:t>
            </a:r>
            <a:r>
              <a:rPr kumimoji="1" lang="en-US" altLang="ja-JP" dirty="0" err="1"/>
              <a:t>goto</a:t>
            </a:r>
            <a:r>
              <a:rPr kumimoji="1" lang="en-US" altLang="ja-JP" dirty="0"/>
              <a:t> 0 </a:t>
            </a:r>
            <a:r>
              <a:rPr kumimoji="1" lang="ja-JP" altLang="en-US" dirty="0"/>
              <a:t>の和を </a:t>
            </a:r>
            <a:r>
              <a:rPr kumimoji="1" lang="en-US" altLang="ja-JP" dirty="0"/>
              <a:t>DFA </a:t>
            </a:r>
            <a:r>
              <a:rPr kumimoji="1" lang="ja-JP" altLang="en-US" dirty="0"/>
              <a:t>の </a:t>
            </a:r>
            <a:r>
              <a:rPr kumimoji="1" lang="en-US" altLang="ja-JP" dirty="0" err="1"/>
              <a:t>goto</a:t>
            </a:r>
            <a:r>
              <a:rPr kumimoji="1" lang="en-US" altLang="ja-JP" dirty="0"/>
              <a:t> 0 </a:t>
            </a:r>
            <a:r>
              <a:rPr kumimoji="1" lang="ja-JP" altLang="en-US" dirty="0"/>
              <a:t>の欄に書きます。</a:t>
            </a:r>
            <a:endParaRPr kumimoji="1" lang="en-US" altLang="ja-JP" dirty="0"/>
          </a:p>
          <a:p>
            <a:r>
              <a:rPr kumimoji="1" lang="ja-JP" altLang="en-US" dirty="0"/>
              <a:t>同様に、</a:t>
            </a:r>
            <a:r>
              <a:rPr kumimoji="1" lang="en-US" altLang="ja-JP" dirty="0"/>
              <a:t>q0 </a:t>
            </a:r>
            <a:r>
              <a:rPr kumimoji="1" lang="ja-JP" altLang="en-US" dirty="0"/>
              <a:t>と </a:t>
            </a:r>
            <a:r>
              <a:rPr kumimoji="1" lang="en-US" altLang="ja-JP" dirty="0"/>
              <a:t>q1 </a:t>
            </a:r>
            <a:r>
              <a:rPr kumimoji="1" lang="ja-JP" altLang="en-US" dirty="0"/>
              <a:t>の </a:t>
            </a:r>
            <a:r>
              <a:rPr kumimoji="1" lang="en-US" altLang="ja-JP" dirty="0" err="1"/>
              <a:t>goto</a:t>
            </a:r>
            <a:r>
              <a:rPr kumimoji="1" lang="en-US" altLang="ja-JP" dirty="0"/>
              <a:t> 1 </a:t>
            </a:r>
            <a:r>
              <a:rPr kumimoji="1" lang="ja-JP" altLang="en-US" dirty="0"/>
              <a:t>の和を </a:t>
            </a:r>
            <a:r>
              <a:rPr kumimoji="1" lang="en-US" altLang="ja-JP" dirty="0"/>
              <a:t>DFA </a:t>
            </a:r>
            <a:r>
              <a:rPr kumimoji="1" lang="ja-JP" altLang="en-US" dirty="0"/>
              <a:t>の </a:t>
            </a:r>
            <a:r>
              <a:rPr kumimoji="1" lang="en-US" altLang="ja-JP" dirty="0" err="1"/>
              <a:t>goto</a:t>
            </a:r>
            <a:r>
              <a:rPr kumimoji="1" lang="en-US" altLang="ja-JP" dirty="0"/>
              <a:t> 1 </a:t>
            </a:r>
            <a:r>
              <a:rPr kumimoji="1" lang="ja-JP" altLang="en-US" dirty="0"/>
              <a:t>の欄に書きます。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30</a:t>
            </a:fld>
            <a:endParaRPr kumimoji="1" lang="ja-JP" altLang="en-US"/>
          </a:p>
        </p:txBody>
      </p:sp>
    </p:spTree>
    <p:extLst>
      <p:ext uri="{BB962C8B-B14F-4D97-AF65-F5344CB8AC3E}">
        <p14:creationId xmlns:p14="http://schemas.microsoft.com/office/powerpoint/2010/main" val="14022334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 </a:t>
            </a:r>
            <a:r>
              <a:rPr kumimoji="1" lang="en-US" altLang="ja-JP" dirty="0"/>
              <a:t>DFA </a:t>
            </a:r>
            <a:r>
              <a:rPr kumimoji="1" lang="ja-JP" altLang="en-US" dirty="0"/>
              <a:t>の </a:t>
            </a:r>
            <a:r>
              <a:rPr kumimoji="1" lang="en-US" altLang="ja-JP" dirty="0" err="1"/>
              <a:t>goto</a:t>
            </a:r>
            <a:r>
              <a:rPr kumimoji="1" lang="en-US" altLang="ja-JP" dirty="0"/>
              <a:t> 0 </a:t>
            </a:r>
            <a:r>
              <a:rPr kumimoji="1" lang="ja-JP" altLang="en-US" dirty="0"/>
              <a:t>と </a:t>
            </a:r>
            <a:r>
              <a:rPr kumimoji="1" lang="en-US" altLang="ja-JP" dirty="0" err="1"/>
              <a:t>goto</a:t>
            </a:r>
            <a:r>
              <a:rPr kumimoji="1" lang="en-US" altLang="ja-JP" dirty="0"/>
              <a:t> 1 </a:t>
            </a:r>
            <a:r>
              <a:rPr kumimoji="1" lang="ja-JP" altLang="en-US" dirty="0"/>
              <a:t>を見ると、</a:t>
            </a:r>
            <a:endParaRPr kumimoji="1" lang="en-US" altLang="ja-JP" dirty="0"/>
          </a:p>
          <a:p>
            <a:r>
              <a:rPr kumimoji="1" lang="en-US" altLang="ja-JP" dirty="0" err="1"/>
              <a:t>goto</a:t>
            </a:r>
            <a:r>
              <a:rPr kumimoji="1" lang="en-US" altLang="ja-JP" dirty="0"/>
              <a:t> 0 </a:t>
            </a:r>
            <a:r>
              <a:rPr kumimoji="1" lang="ja-JP" altLang="en-US" dirty="0"/>
              <a:t>の </a:t>
            </a:r>
            <a:r>
              <a:rPr kumimoji="1" lang="en-US" altLang="ja-JP" dirty="0"/>
              <a:t>q0 q1 </a:t>
            </a:r>
            <a:r>
              <a:rPr kumimoji="1" lang="ja-JP" altLang="en-US" dirty="0"/>
              <a:t>という集合は最初からある組み合わせです。</a:t>
            </a:r>
            <a:endParaRPr kumimoji="1" lang="en-US" altLang="ja-JP" dirty="0"/>
          </a:p>
          <a:p>
            <a:r>
              <a:rPr kumimoji="1" lang="ja-JP" altLang="en-US" dirty="0"/>
              <a:t>一方、</a:t>
            </a:r>
            <a:r>
              <a:rPr kumimoji="1" lang="en-US" altLang="ja-JP" dirty="0" err="1"/>
              <a:t>goto</a:t>
            </a:r>
            <a:r>
              <a:rPr kumimoji="1" lang="en-US" altLang="ja-JP" dirty="0"/>
              <a:t> 1 </a:t>
            </a:r>
            <a:r>
              <a:rPr kumimoji="1" lang="ja-JP" altLang="en-US" dirty="0"/>
              <a:t>の </a:t>
            </a:r>
            <a:r>
              <a:rPr kumimoji="1" lang="en-US" altLang="ja-JP" dirty="0"/>
              <a:t>q0 q1 q2 q3</a:t>
            </a:r>
            <a:r>
              <a:rPr kumimoji="1" lang="ja-JP" altLang="en-US" dirty="0"/>
              <a:t>　という集合は初めて出てきた組み合わせです。</a:t>
            </a:r>
            <a:endParaRPr kumimoji="1" lang="en-US" altLang="ja-JP" dirty="0"/>
          </a:p>
          <a:p>
            <a:r>
              <a:rPr kumimoji="1" lang="ja-JP" altLang="en-US" dirty="0"/>
              <a:t>そこでこの組み合わせを、</a:t>
            </a:r>
            <a:r>
              <a:rPr kumimoji="1" lang="en-US" altLang="ja-JP" dirty="0"/>
              <a:t>DFA </a:t>
            </a:r>
            <a:r>
              <a:rPr kumimoji="1" lang="ja-JP" altLang="en-US" dirty="0"/>
              <a:t>の表の</a:t>
            </a:r>
            <a:r>
              <a:rPr kumimoji="1" lang="en-US" altLang="ja-JP" dirty="0"/>
              <a:t>2</a:t>
            </a:r>
            <a:r>
              <a:rPr kumimoji="1" lang="ja-JP" altLang="en-US" dirty="0"/>
              <a:t>行目に加えます。</a:t>
            </a:r>
            <a:endParaRPr kumimoji="1" lang="en-US" altLang="ja-JP" dirty="0"/>
          </a:p>
          <a:p>
            <a:r>
              <a:rPr kumimoji="1" lang="ja-JP" altLang="en-US" dirty="0"/>
              <a:t>今加えた</a:t>
            </a:r>
            <a:r>
              <a:rPr kumimoji="1" lang="en-US" altLang="ja-JP" dirty="0"/>
              <a:t>2</a:t>
            </a:r>
            <a:r>
              <a:rPr kumimoji="1" lang="ja-JP" altLang="en-US" dirty="0"/>
              <a:t>行目は </a:t>
            </a:r>
            <a:r>
              <a:rPr kumimoji="1" lang="en-US" altLang="ja-JP" dirty="0"/>
              <a:t>q0123 </a:t>
            </a:r>
            <a:r>
              <a:rPr kumimoji="1" lang="ja-JP" altLang="en-US" dirty="0"/>
              <a:t>ですので、</a:t>
            </a:r>
            <a:endParaRPr kumimoji="1" lang="en-US" altLang="ja-JP" dirty="0"/>
          </a:p>
          <a:p>
            <a:r>
              <a:rPr kumimoji="1" lang="en-US" altLang="ja-JP" dirty="0"/>
              <a:t>NFA</a:t>
            </a:r>
            <a:r>
              <a:rPr kumimoji="1" lang="ja-JP" altLang="en-US" dirty="0"/>
              <a:t> の </a:t>
            </a:r>
            <a:r>
              <a:rPr kumimoji="1" lang="en-US" altLang="ja-JP" dirty="0"/>
              <a:t>q0 q1 q2 q3 </a:t>
            </a:r>
            <a:r>
              <a:rPr kumimoji="1" lang="ja-JP" altLang="en-US" dirty="0"/>
              <a:t>の </a:t>
            </a:r>
            <a:r>
              <a:rPr kumimoji="1" lang="en-US" altLang="ja-JP" dirty="0"/>
              <a:t>ε-closure </a:t>
            </a:r>
            <a:r>
              <a:rPr kumimoji="1" lang="ja-JP" altLang="en-US" dirty="0"/>
              <a:t>の和を </a:t>
            </a:r>
            <a:r>
              <a:rPr kumimoji="1" lang="en-US" altLang="ja-JP" dirty="0"/>
              <a:t>DFA </a:t>
            </a:r>
            <a:r>
              <a:rPr kumimoji="1" lang="ja-JP" altLang="en-US" dirty="0"/>
              <a:t>の </a:t>
            </a:r>
            <a:r>
              <a:rPr kumimoji="1" lang="en-US" altLang="ja-JP" dirty="0"/>
              <a:t>ε-closure </a:t>
            </a:r>
            <a:r>
              <a:rPr kumimoji="1" lang="ja-JP" altLang="en-US" dirty="0"/>
              <a:t>の欄に書きます。</a:t>
            </a:r>
            <a:endParaRPr kumimoji="1" lang="en-US" altLang="ja-JP" dirty="0"/>
          </a:p>
          <a:p>
            <a:r>
              <a:rPr kumimoji="1" lang="en-US" altLang="ja-JP" dirty="0" err="1"/>
              <a:t>goto</a:t>
            </a:r>
            <a:r>
              <a:rPr kumimoji="1" lang="en-US" altLang="ja-JP" dirty="0"/>
              <a:t> 0</a:t>
            </a:r>
            <a:r>
              <a:rPr kumimoji="1" lang="ja-JP" altLang="en-US" dirty="0"/>
              <a:t> も同様に、</a:t>
            </a:r>
            <a:r>
              <a:rPr kumimoji="1" lang="en-US" altLang="ja-JP" dirty="0"/>
              <a:t>NFA </a:t>
            </a:r>
            <a:r>
              <a:rPr kumimoji="1" lang="ja-JP" altLang="en-US" dirty="0"/>
              <a:t>の </a:t>
            </a:r>
            <a:r>
              <a:rPr kumimoji="1" lang="en-US" altLang="ja-JP" dirty="0"/>
              <a:t>q0 q1 q2 q3 </a:t>
            </a:r>
            <a:r>
              <a:rPr kumimoji="1" lang="ja-JP" altLang="en-US" dirty="0"/>
              <a:t>の </a:t>
            </a:r>
            <a:r>
              <a:rPr kumimoji="1" lang="en-US" altLang="ja-JP" dirty="0" err="1"/>
              <a:t>goto</a:t>
            </a:r>
            <a:r>
              <a:rPr kumimoji="1" lang="en-US" altLang="ja-JP" dirty="0"/>
              <a:t> 0 </a:t>
            </a:r>
            <a:r>
              <a:rPr kumimoji="1" lang="ja-JP" altLang="en-US" dirty="0"/>
              <a:t>の和を </a:t>
            </a:r>
            <a:r>
              <a:rPr kumimoji="1" lang="en-US" altLang="ja-JP" dirty="0"/>
              <a:t>DFA </a:t>
            </a:r>
            <a:r>
              <a:rPr kumimoji="1" lang="ja-JP" altLang="en-US" dirty="0"/>
              <a:t>の </a:t>
            </a:r>
            <a:r>
              <a:rPr kumimoji="1" lang="en-US" altLang="ja-JP" dirty="0" err="1"/>
              <a:t>goto</a:t>
            </a:r>
            <a:r>
              <a:rPr kumimoji="1" lang="en-US" altLang="ja-JP" dirty="0"/>
              <a:t> 0 </a:t>
            </a:r>
            <a:r>
              <a:rPr kumimoji="1" lang="ja-JP" altLang="en-US" dirty="0"/>
              <a:t>の欄に書きます。</a:t>
            </a:r>
            <a:endParaRPr kumimoji="1" lang="en-US" altLang="ja-JP" dirty="0"/>
          </a:p>
          <a:p>
            <a:r>
              <a:rPr kumimoji="1" lang="en-US" altLang="ja-JP" dirty="0" err="1"/>
              <a:t>goto</a:t>
            </a:r>
            <a:r>
              <a:rPr kumimoji="1" lang="en-US" altLang="ja-JP" dirty="0"/>
              <a:t> 1 </a:t>
            </a:r>
            <a:r>
              <a:rPr kumimoji="1" lang="ja-JP" altLang="en-US" dirty="0"/>
              <a:t>も同様です。 </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31</a:t>
            </a:fld>
            <a:endParaRPr kumimoji="1" lang="ja-JP" altLang="en-US"/>
          </a:p>
        </p:txBody>
      </p:sp>
    </p:spTree>
    <p:extLst>
      <p:ext uri="{BB962C8B-B14F-4D97-AF65-F5344CB8AC3E}">
        <p14:creationId xmlns:p14="http://schemas.microsoft.com/office/powerpoint/2010/main" val="30376211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今度新たに現れた状態の組み合わせは、</a:t>
            </a:r>
            <a:r>
              <a:rPr kumimoji="1" lang="en-US" altLang="ja-JP" dirty="0"/>
              <a:t>q0, q1, q2, q3, </a:t>
            </a:r>
            <a:r>
              <a:rPr kumimoji="1" lang="en-US" altLang="ja-JP" dirty="0" err="1"/>
              <a:t>qF</a:t>
            </a:r>
            <a:r>
              <a:rPr kumimoji="1" lang="ja-JP" altLang="en-US" dirty="0"/>
              <a:t> です。</a:t>
            </a:r>
            <a:endParaRPr kumimoji="1" lang="en-US" altLang="ja-JP" dirty="0"/>
          </a:p>
          <a:p>
            <a:r>
              <a:rPr kumimoji="1" lang="ja-JP" altLang="en-US" dirty="0"/>
              <a:t>これを </a:t>
            </a:r>
            <a:r>
              <a:rPr kumimoji="1" lang="en-US" altLang="ja-JP" dirty="0"/>
              <a:t>DFA </a:t>
            </a:r>
            <a:r>
              <a:rPr kumimoji="1" lang="ja-JP" altLang="en-US" dirty="0"/>
              <a:t>の表の</a:t>
            </a:r>
            <a:r>
              <a:rPr kumimoji="1" lang="en-US" altLang="ja-JP" dirty="0"/>
              <a:t>3</a:t>
            </a:r>
            <a:r>
              <a:rPr kumimoji="1" lang="ja-JP" altLang="en-US" dirty="0"/>
              <a:t>行目に加えます。</a:t>
            </a:r>
            <a:endParaRPr kumimoji="1" lang="en-US" altLang="ja-JP" dirty="0"/>
          </a:p>
          <a:p>
            <a:r>
              <a:rPr kumimoji="1" lang="ja-JP" altLang="en-US" dirty="0"/>
              <a:t>状態 </a:t>
            </a:r>
            <a:r>
              <a:rPr kumimoji="1" lang="en-US" altLang="ja-JP" dirty="0"/>
              <a:t>q0, q1, q2, q3, </a:t>
            </a:r>
            <a:r>
              <a:rPr kumimoji="1" lang="en-US" altLang="ja-JP" dirty="0" err="1"/>
              <a:t>qF</a:t>
            </a:r>
            <a:r>
              <a:rPr kumimoji="1" lang="en-US" altLang="ja-JP" dirty="0"/>
              <a:t> </a:t>
            </a:r>
            <a:r>
              <a:rPr kumimoji="1" lang="ja-JP" altLang="en-US" dirty="0"/>
              <a:t>の </a:t>
            </a:r>
            <a:r>
              <a:rPr kumimoji="1" lang="en-US" altLang="ja-JP" dirty="0"/>
              <a:t>ε-closure </a:t>
            </a:r>
            <a:r>
              <a:rPr kumimoji="1" lang="ja-JP" altLang="en-US" dirty="0"/>
              <a:t>と </a:t>
            </a:r>
            <a:r>
              <a:rPr kumimoji="1" lang="en-US" altLang="ja-JP" dirty="0" err="1"/>
              <a:t>goto</a:t>
            </a:r>
            <a:r>
              <a:rPr kumimoji="1" lang="en-US" altLang="ja-JP" dirty="0"/>
              <a:t> </a:t>
            </a:r>
            <a:r>
              <a:rPr kumimoji="1" lang="ja-JP" altLang="en-US" dirty="0"/>
              <a:t>の和をそれぞれ求めるとこうなります。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32</a:t>
            </a:fld>
            <a:endParaRPr kumimoji="1" lang="ja-JP" altLang="en-US"/>
          </a:p>
        </p:txBody>
      </p:sp>
    </p:spTree>
    <p:extLst>
      <p:ext uri="{BB962C8B-B14F-4D97-AF65-F5344CB8AC3E}">
        <p14:creationId xmlns:p14="http://schemas.microsoft.com/office/powerpoint/2010/main" val="26122834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新たに </a:t>
            </a:r>
            <a:r>
              <a:rPr kumimoji="1" lang="en-US" altLang="ja-JP" dirty="0"/>
              <a:t>q0, q1, </a:t>
            </a:r>
            <a:r>
              <a:rPr kumimoji="1" lang="en-US" altLang="ja-JP" dirty="0" err="1"/>
              <a:t>qF</a:t>
            </a:r>
            <a:r>
              <a:rPr kumimoji="1" lang="en-US" altLang="ja-JP" dirty="0"/>
              <a:t> </a:t>
            </a:r>
            <a:r>
              <a:rPr kumimoji="1" lang="ja-JP" altLang="en-US" dirty="0"/>
              <a:t>という状態の組み合わせが現れましたので、これを</a:t>
            </a:r>
            <a:r>
              <a:rPr kumimoji="1" lang="en-US" altLang="ja-JP" dirty="0"/>
              <a:t>DFA</a:t>
            </a:r>
            <a:r>
              <a:rPr kumimoji="1" lang="ja-JP" altLang="en-US" dirty="0"/>
              <a:t>の表に加えます。</a:t>
            </a:r>
            <a:endParaRPr kumimoji="1" lang="en-US" altLang="ja-JP" dirty="0"/>
          </a:p>
          <a:p>
            <a:r>
              <a:rPr kumimoji="1" lang="ja-JP" altLang="en-US" dirty="0"/>
              <a:t>状態 </a:t>
            </a:r>
            <a:r>
              <a:rPr kumimoji="1" lang="en-US" altLang="ja-JP" dirty="0"/>
              <a:t>q0, q1, </a:t>
            </a:r>
            <a:r>
              <a:rPr kumimoji="1" lang="en-US" altLang="ja-JP" dirty="0" err="1"/>
              <a:t>qF</a:t>
            </a:r>
            <a:r>
              <a:rPr kumimoji="1" lang="en-US" altLang="ja-JP" dirty="0"/>
              <a:t> </a:t>
            </a:r>
            <a:r>
              <a:rPr kumimoji="1" lang="ja-JP" altLang="en-US" dirty="0"/>
              <a:t>の</a:t>
            </a:r>
            <a:r>
              <a:rPr kumimoji="1" lang="en-US" altLang="ja-JP" dirty="0"/>
              <a:t>ε-closure </a:t>
            </a:r>
            <a:r>
              <a:rPr kumimoji="1" lang="ja-JP" altLang="en-US" dirty="0"/>
              <a:t>と </a:t>
            </a:r>
            <a:r>
              <a:rPr kumimoji="1" lang="en-US" altLang="ja-JP" dirty="0" err="1"/>
              <a:t>goto</a:t>
            </a:r>
            <a:r>
              <a:rPr kumimoji="1" lang="en-US" altLang="ja-JP" dirty="0"/>
              <a:t> </a:t>
            </a:r>
            <a:r>
              <a:rPr kumimoji="1" lang="ja-JP" altLang="en-US" dirty="0"/>
              <a:t>の和をそれぞれ求めるとこうなります。</a:t>
            </a:r>
            <a:endParaRPr kumimoji="1" lang="en-US" altLang="ja-JP" dirty="0"/>
          </a:p>
          <a:p>
            <a:r>
              <a:rPr kumimoji="1" lang="ja-JP" altLang="en-US" dirty="0"/>
              <a:t>ここで現れた状態の組み合わせは、既存のものだけです。</a:t>
            </a:r>
            <a:endParaRPr kumimoji="1" lang="en-US" altLang="ja-JP" dirty="0"/>
          </a:p>
          <a:p>
            <a:r>
              <a:rPr kumimoji="1" lang="ja-JP" altLang="en-US" dirty="0"/>
              <a:t>新しい組み合わせが出てこなくなれば終了です。</a:t>
            </a:r>
            <a:endParaRPr kumimoji="1" lang="en-US" altLang="ja-JP"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33</a:t>
            </a:fld>
            <a:endParaRPr kumimoji="1" lang="ja-JP" altLang="en-US"/>
          </a:p>
        </p:txBody>
      </p:sp>
    </p:spTree>
    <p:extLst>
      <p:ext uri="{BB962C8B-B14F-4D97-AF65-F5344CB8AC3E}">
        <p14:creationId xmlns:p14="http://schemas.microsoft.com/office/powerpoint/2010/main" val="25867908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こうしてできた </a:t>
            </a:r>
            <a:r>
              <a:rPr kumimoji="1" lang="en-US" altLang="ja-JP" dirty="0"/>
              <a:t>DFA </a:t>
            </a:r>
            <a:r>
              <a:rPr kumimoji="1" lang="ja-JP" altLang="en-US" dirty="0"/>
              <a:t>の遷移表から、決定性有限オートマトンを作ります。</a:t>
            </a:r>
            <a:endParaRPr kumimoji="1" lang="en-US" altLang="ja-JP" dirty="0"/>
          </a:p>
          <a:p>
            <a:r>
              <a:rPr kumimoji="1" lang="en-US" altLang="ja-JP" dirty="0"/>
              <a:t>DFA </a:t>
            </a:r>
            <a:r>
              <a:rPr kumimoji="1" lang="ja-JP" altLang="en-US" dirty="0"/>
              <a:t>の遷移表の</a:t>
            </a:r>
            <a:r>
              <a:rPr kumimoji="1" lang="en-US" altLang="ja-JP" dirty="0"/>
              <a:t>1</a:t>
            </a:r>
            <a:r>
              <a:rPr kumimoji="1" lang="ja-JP" altLang="en-US" dirty="0"/>
              <a:t>行が状態を表します。</a:t>
            </a:r>
            <a:endParaRPr kumimoji="1" lang="en-US" altLang="ja-JP" dirty="0"/>
          </a:p>
          <a:p>
            <a:r>
              <a:rPr kumimoji="1" lang="ja-JP" altLang="en-US" dirty="0"/>
              <a:t>また、</a:t>
            </a:r>
            <a:r>
              <a:rPr kumimoji="1" lang="en-US" altLang="ja-JP" dirty="0" err="1"/>
              <a:t>goto</a:t>
            </a:r>
            <a:r>
              <a:rPr kumimoji="1" lang="en-US" altLang="ja-JP" dirty="0"/>
              <a:t> </a:t>
            </a:r>
            <a:r>
              <a:rPr kumimoji="1" lang="ja-JP" altLang="en-US" dirty="0"/>
              <a:t>は遷移先を表します。</a:t>
            </a:r>
            <a:endParaRPr kumimoji="1" lang="en-US" altLang="ja-JP" dirty="0"/>
          </a:p>
          <a:p>
            <a:r>
              <a:rPr kumimoji="1" lang="ja-JP" altLang="en-US" dirty="0"/>
              <a:t>初期状態は </a:t>
            </a:r>
            <a:r>
              <a:rPr kumimoji="1" lang="en-US" altLang="ja-JP" dirty="0"/>
              <a:t>q01 </a:t>
            </a:r>
            <a:r>
              <a:rPr kumimoji="1" lang="ja-JP" altLang="en-US" dirty="0"/>
              <a:t>です。</a:t>
            </a:r>
            <a:endParaRPr kumimoji="1" lang="en-US" altLang="ja-JP" dirty="0"/>
          </a:p>
          <a:p>
            <a:r>
              <a:rPr kumimoji="1" lang="ja-JP" altLang="en-US" dirty="0"/>
              <a:t>そこから </a:t>
            </a:r>
            <a:r>
              <a:rPr kumimoji="1" lang="en-US" altLang="ja-JP" dirty="0"/>
              <a:t>0 </a:t>
            </a:r>
            <a:r>
              <a:rPr kumimoji="1" lang="ja-JP" altLang="en-US" dirty="0"/>
              <a:t>遷移で自分自身にループ、 </a:t>
            </a:r>
            <a:r>
              <a:rPr kumimoji="1" lang="en-US" altLang="ja-JP" dirty="0"/>
              <a:t>1 </a:t>
            </a:r>
            <a:r>
              <a:rPr kumimoji="1" lang="ja-JP" altLang="en-US" dirty="0"/>
              <a:t>遷移で状態 </a:t>
            </a:r>
            <a:r>
              <a:rPr kumimoji="1" lang="en-US" altLang="ja-JP" dirty="0"/>
              <a:t>q0123 </a:t>
            </a:r>
            <a:r>
              <a:rPr kumimoji="1" lang="ja-JP" altLang="en-US" dirty="0"/>
              <a:t>へ行きます。</a:t>
            </a:r>
            <a:endParaRPr kumimoji="1" lang="en-US" altLang="ja-JP" dirty="0"/>
          </a:p>
          <a:p>
            <a:r>
              <a:rPr kumimoji="1" lang="ja-JP" altLang="en-US" dirty="0"/>
              <a:t>状態 </a:t>
            </a:r>
            <a:r>
              <a:rPr kumimoji="1" lang="en-US" altLang="ja-JP" dirty="0"/>
              <a:t>q0123 </a:t>
            </a:r>
            <a:r>
              <a:rPr kumimoji="1" lang="ja-JP" altLang="en-US" dirty="0"/>
              <a:t>からは </a:t>
            </a:r>
            <a:r>
              <a:rPr kumimoji="1" lang="en-US" altLang="ja-JP" dirty="0"/>
              <a:t>0 </a:t>
            </a:r>
            <a:r>
              <a:rPr kumimoji="1" lang="ja-JP" altLang="en-US" dirty="0"/>
              <a:t>遷移で状態 </a:t>
            </a:r>
            <a:r>
              <a:rPr kumimoji="1" lang="en-US" altLang="ja-JP" dirty="0"/>
              <a:t>q01 </a:t>
            </a:r>
            <a:r>
              <a:rPr kumimoji="1" lang="ja-JP" altLang="en-US" dirty="0"/>
              <a:t>へ、</a:t>
            </a:r>
            <a:r>
              <a:rPr kumimoji="1" lang="en-US" altLang="ja-JP" dirty="0"/>
              <a:t>1 </a:t>
            </a:r>
            <a:r>
              <a:rPr kumimoji="1" lang="ja-JP" altLang="en-US" dirty="0"/>
              <a:t>遷移で状態 </a:t>
            </a:r>
            <a:r>
              <a:rPr kumimoji="1" lang="en-US" altLang="ja-JP" dirty="0"/>
              <a:t>q0123F </a:t>
            </a:r>
            <a:r>
              <a:rPr kumimoji="1" lang="ja-JP" altLang="en-US" dirty="0"/>
              <a:t>へ行きます。</a:t>
            </a:r>
            <a:endParaRPr kumimoji="1" lang="en-US" altLang="ja-JP" dirty="0"/>
          </a:p>
          <a:p>
            <a:r>
              <a:rPr kumimoji="1" lang="ja-JP" altLang="en-US" dirty="0"/>
              <a:t>以下各状態から </a:t>
            </a:r>
            <a:r>
              <a:rPr kumimoji="1" lang="en-US" altLang="ja-JP" dirty="0" err="1"/>
              <a:t>goto</a:t>
            </a:r>
            <a:r>
              <a:rPr kumimoji="1" lang="en-US" altLang="ja-JP" dirty="0"/>
              <a:t> </a:t>
            </a:r>
            <a:r>
              <a:rPr kumimoji="1" lang="ja-JP" altLang="en-US" dirty="0"/>
              <a:t>の遷移先へ矢印を引くとこうなります。</a:t>
            </a:r>
            <a:endParaRPr kumimoji="1" lang="en-US" altLang="ja-JP" dirty="0"/>
          </a:p>
          <a:p>
            <a:r>
              <a:rPr kumimoji="1" lang="en-US" altLang="ja-JP" dirty="0"/>
              <a:t>NFA </a:t>
            </a:r>
            <a:r>
              <a:rPr kumimoji="1" lang="ja-JP" altLang="en-US" dirty="0"/>
              <a:t>の受理状態を含む状態は受理状態となります。</a:t>
            </a:r>
            <a:endParaRPr kumimoji="1" lang="en-US" altLang="ja-JP" dirty="0"/>
          </a:p>
          <a:p>
            <a:r>
              <a:rPr kumimoji="1" lang="ja-JP" altLang="en-US" dirty="0"/>
              <a:t>この例では、</a:t>
            </a:r>
            <a:r>
              <a:rPr kumimoji="1" lang="en-US" altLang="ja-JP" dirty="0"/>
              <a:t> </a:t>
            </a:r>
            <a:r>
              <a:rPr kumimoji="1" lang="ja-JP" altLang="en-US" dirty="0"/>
              <a:t>受理状態 </a:t>
            </a:r>
            <a:r>
              <a:rPr kumimoji="1" lang="en-US" altLang="ja-JP" dirty="0" err="1"/>
              <a:t>qF</a:t>
            </a:r>
            <a:r>
              <a:rPr kumimoji="1" lang="en-US" altLang="ja-JP" dirty="0"/>
              <a:t> </a:t>
            </a:r>
            <a:r>
              <a:rPr kumimoji="1" lang="ja-JP" altLang="en-US" dirty="0"/>
              <a:t>を含むのは </a:t>
            </a:r>
            <a:r>
              <a:rPr kumimoji="1" lang="en-US" altLang="ja-JP" dirty="0"/>
              <a:t>q0123F </a:t>
            </a:r>
            <a:r>
              <a:rPr kumimoji="1" lang="ja-JP" altLang="en-US" dirty="0"/>
              <a:t>と </a:t>
            </a:r>
            <a:r>
              <a:rPr kumimoji="1" lang="en-US" altLang="ja-JP" dirty="0"/>
              <a:t>q1F </a:t>
            </a:r>
            <a:r>
              <a:rPr kumimoji="1" lang="ja-JP" altLang="en-US" dirty="0"/>
              <a:t>の</a:t>
            </a:r>
            <a:r>
              <a:rPr kumimoji="1" lang="en-US" altLang="ja-JP" dirty="0"/>
              <a:t>2</a:t>
            </a:r>
            <a:r>
              <a:rPr kumimoji="1" lang="ja-JP" altLang="en-US" dirty="0"/>
              <a:t>つです。</a:t>
            </a:r>
            <a:endParaRPr kumimoji="1" lang="en-US" altLang="ja-JP" dirty="0"/>
          </a:p>
          <a:p>
            <a:r>
              <a:rPr kumimoji="1" lang="ja-JP" altLang="en-US" dirty="0"/>
              <a:t>なお、</a:t>
            </a:r>
            <a:r>
              <a:rPr kumimoji="1" lang="en-US" altLang="ja-JP" dirty="0"/>
              <a:t>DFA</a:t>
            </a:r>
            <a:r>
              <a:rPr kumimoji="1" lang="ja-JP" altLang="en-US" dirty="0"/>
              <a:t>の遷移表が正しく作れていれば、</a:t>
            </a:r>
            <a:r>
              <a:rPr kumimoji="1" lang="en-US" altLang="ja-JP" dirty="0"/>
              <a:t>ε-closure </a:t>
            </a:r>
            <a:r>
              <a:rPr kumimoji="1" lang="ja-JP" altLang="en-US" dirty="0"/>
              <a:t>は自分自身へのループのみになっています。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34</a:t>
            </a:fld>
            <a:endParaRPr kumimoji="1" lang="ja-JP" altLang="en-US"/>
          </a:p>
        </p:txBody>
      </p:sp>
    </p:spTree>
    <p:extLst>
      <p:ext uri="{BB962C8B-B14F-4D97-AF65-F5344CB8AC3E}">
        <p14:creationId xmlns:p14="http://schemas.microsoft.com/office/powerpoint/2010/main" val="40970287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こちらの非決定性有限オートマトン </a:t>
            </a:r>
            <a:r>
              <a:rPr kumimoji="1" lang="en-US" altLang="ja-JP" dirty="0"/>
              <a:t>NFA</a:t>
            </a:r>
            <a:r>
              <a:rPr kumimoji="1" lang="ja-JP" altLang="en-US" dirty="0"/>
              <a:t> から</a:t>
            </a:r>
            <a:endParaRPr kumimoji="1" lang="en-US" altLang="ja-JP" dirty="0"/>
          </a:p>
          <a:p>
            <a:r>
              <a:rPr kumimoji="1" lang="ja-JP" altLang="en-US" dirty="0"/>
              <a:t>下の決定性有限オートマトン </a:t>
            </a:r>
            <a:r>
              <a:rPr kumimoji="1" lang="en-US" altLang="ja-JP" dirty="0"/>
              <a:t>DFA </a:t>
            </a:r>
            <a:r>
              <a:rPr kumimoji="1" lang="ja-JP" altLang="en-US" dirty="0"/>
              <a:t>が作れました。</a:t>
            </a:r>
            <a:endParaRPr kumimoji="1" lang="en-US" altLang="ja-JP" dirty="0"/>
          </a:p>
          <a:p>
            <a:r>
              <a:rPr kumimoji="1" lang="en-US" altLang="ja-JP" dirty="0"/>
              <a:t>ε</a:t>
            </a:r>
            <a:r>
              <a:rPr kumimoji="1" lang="ja-JP" altLang="en-US" dirty="0"/>
              <a:t>遷移が無くなり、また、各状態で、ある</a:t>
            </a:r>
            <a:r>
              <a:rPr kumimoji="1" lang="en-US" altLang="ja-JP" dirty="0"/>
              <a:t>1</a:t>
            </a:r>
            <a:r>
              <a:rPr kumimoji="1" lang="ja-JP" altLang="en-US" dirty="0"/>
              <a:t>記号で出ていく矢印は</a:t>
            </a:r>
            <a:r>
              <a:rPr kumimoji="1" lang="en-US" altLang="ja-JP" dirty="0"/>
              <a:t>1</a:t>
            </a:r>
            <a:r>
              <a:rPr kumimoji="1" lang="ja-JP" altLang="en-US" dirty="0"/>
              <a:t>つだけになっています。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35</a:t>
            </a:fld>
            <a:endParaRPr kumimoji="1" lang="ja-JP" altLang="en-US"/>
          </a:p>
        </p:txBody>
      </p:sp>
    </p:spTree>
    <p:extLst>
      <p:ext uri="{BB962C8B-B14F-4D97-AF65-F5344CB8AC3E}">
        <p14:creationId xmlns:p14="http://schemas.microsoft.com/office/powerpoint/2010/main" val="292329767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ここまでの手順で、決定性有限オートマトンを作ることができました。</a:t>
            </a:r>
            <a:endParaRPr kumimoji="1" lang="en-US" altLang="ja-JP" dirty="0"/>
          </a:p>
          <a:p>
            <a:r>
              <a:rPr kumimoji="1" lang="ja-JP" altLang="en-US" dirty="0"/>
              <a:t>この時点でも、字句解析系のプログラムに取り掛かることは可能です。</a:t>
            </a:r>
            <a:endParaRPr kumimoji="1" lang="en-US" altLang="ja-JP" dirty="0"/>
          </a:p>
          <a:p>
            <a:r>
              <a:rPr kumimoji="1" lang="ja-JP" altLang="en-US" dirty="0"/>
              <a:t>しかし、ここまでの手順で作られた決定性有限オートマトンは、状態数が最小とは限りません。</a:t>
            </a:r>
            <a:endParaRPr kumimoji="1" lang="en-US" altLang="ja-JP" dirty="0"/>
          </a:p>
          <a:p>
            <a:r>
              <a:rPr kumimoji="1" lang="ja-JP" altLang="en-US" dirty="0"/>
              <a:t>そこで、状態数の最小化を行います。</a:t>
            </a:r>
            <a:endParaRPr kumimoji="1" lang="en-US" altLang="ja-JP" dirty="0"/>
          </a:p>
          <a:p>
            <a:r>
              <a:rPr kumimoji="1" lang="ja-JP" altLang="en-US" dirty="0"/>
              <a:t>状態数の最小化とは、同じ入力を受理するオートマトンで、</a:t>
            </a:r>
            <a:endParaRPr kumimoji="1" lang="en-US" altLang="ja-JP" dirty="0"/>
          </a:p>
          <a:p>
            <a:r>
              <a:rPr kumimoji="1" lang="ja-JP" altLang="en-US" dirty="0"/>
              <a:t>状態の数が最も少なくなるようにすることです。</a:t>
            </a:r>
            <a:endParaRPr kumimoji="1" lang="en-US" altLang="ja-JP" dirty="0"/>
          </a:p>
          <a:p>
            <a:r>
              <a:rPr kumimoji="1" lang="ja-JP" altLang="en-US" dirty="0"/>
              <a:t>例えば、こちらのオートマトンは</a:t>
            </a:r>
            <a:r>
              <a:rPr kumimoji="1" lang="en-US" altLang="ja-JP" dirty="0"/>
              <a:t>5</a:t>
            </a:r>
            <a:r>
              <a:rPr kumimoji="1" lang="ja-JP" altLang="en-US" dirty="0"/>
              <a:t>状態です。</a:t>
            </a:r>
            <a:endParaRPr kumimoji="1" lang="en-US" altLang="ja-JP" dirty="0"/>
          </a:p>
          <a:p>
            <a:r>
              <a:rPr kumimoji="1" lang="ja-JP" altLang="en-US" dirty="0"/>
              <a:t>これを最小化すると、右の</a:t>
            </a:r>
            <a:r>
              <a:rPr kumimoji="1" lang="en-US" altLang="ja-JP" dirty="0"/>
              <a:t>4</a:t>
            </a:r>
            <a:r>
              <a:rPr kumimoji="1" lang="ja-JP" altLang="en-US" dirty="0"/>
              <a:t>状態のオートマトンになります。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36</a:t>
            </a:fld>
            <a:endParaRPr kumimoji="1" lang="ja-JP" altLang="en-US"/>
          </a:p>
        </p:txBody>
      </p:sp>
    </p:spTree>
    <p:extLst>
      <p:ext uri="{BB962C8B-B14F-4D97-AF65-F5344CB8AC3E}">
        <p14:creationId xmlns:p14="http://schemas.microsoft.com/office/powerpoint/2010/main" val="29072479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状態の最小化は、状態の等価性を用います。</a:t>
            </a:r>
            <a:endParaRPr kumimoji="1" lang="en-US" altLang="ja-JP" dirty="0"/>
          </a:p>
          <a:p>
            <a:r>
              <a:rPr kumimoji="1" lang="ja-JP" altLang="en-US" dirty="0"/>
              <a:t>状態</a:t>
            </a:r>
            <a:r>
              <a:rPr kumimoji="1" lang="en-US" altLang="ja-JP" dirty="0"/>
              <a:t> p </a:t>
            </a:r>
            <a:r>
              <a:rPr kumimoji="1" lang="ja-JP" altLang="en-US" dirty="0"/>
              <a:t>と状態 </a:t>
            </a:r>
            <a:r>
              <a:rPr kumimoji="1" lang="en-US" altLang="ja-JP" dirty="0"/>
              <a:t>q </a:t>
            </a:r>
            <a:r>
              <a:rPr kumimoji="1" lang="ja-JP" altLang="en-US" dirty="0"/>
              <a:t>に対して、</a:t>
            </a:r>
            <a:endParaRPr kumimoji="1" lang="en-US" altLang="ja-JP" dirty="0"/>
          </a:p>
          <a:p>
            <a:r>
              <a:rPr kumimoji="1" lang="ja-JP" altLang="en-US" dirty="0"/>
              <a:t>同一の入力を与えたとき、その出力が全て同じとき、</a:t>
            </a:r>
            <a:endParaRPr kumimoji="1" lang="en-US" altLang="ja-JP" dirty="0"/>
          </a:p>
          <a:p>
            <a:r>
              <a:rPr kumimoji="1" lang="ja-JP" altLang="en-US" dirty="0"/>
              <a:t>状態 </a:t>
            </a:r>
            <a:r>
              <a:rPr kumimoji="1" lang="en-US" altLang="ja-JP" dirty="0"/>
              <a:t>p</a:t>
            </a:r>
            <a:r>
              <a:rPr kumimoji="1" lang="ja-JP" altLang="en-US" dirty="0"/>
              <a:t> と状態 </a:t>
            </a:r>
            <a:r>
              <a:rPr kumimoji="1" lang="en-US" altLang="ja-JP" dirty="0"/>
              <a:t>q </a:t>
            </a:r>
            <a:r>
              <a:rPr kumimoji="1" lang="ja-JP" altLang="en-US" dirty="0"/>
              <a:t>が等価である、と言い、</a:t>
            </a:r>
            <a:endParaRPr kumimoji="1" lang="en-US" altLang="ja-JP" dirty="0"/>
          </a:p>
          <a:p>
            <a:r>
              <a:rPr kumimoji="1" lang="ja-JP" altLang="en-US" dirty="0"/>
              <a:t>横三本線の合同記号を用いて </a:t>
            </a:r>
            <a:r>
              <a:rPr kumimoji="1" lang="en-US" altLang="ja-JP" dirty="0"/>
              <a:t>p </a:t>
            </a:r>
            <a:r>
              <a:rPr kumimoji="1" lang="ja-JP" altLang="en-US" dirty="0"/>
              <a:t>≡ </a:t>
            </a:r>
            <a:r>
              <a:rPr kumimoji="1" lang="en-US" altLang="ja-JP" dirty="0"/>
              <a:t>q </a:t>
            </a:r>
            <a:r>
              <a:rPr kumimoji="1" lang="ja-JP" altLang="en-US" dirty="0"/>
              <a:t>と表します。</a:t>
            </a:r>
            <a:endParaRPr kumimoji="1" lang="en-US" altLang="ja-JP" dirty="0"/>
          </a:p>
          <a:p>
            <a:r>
              <a:rPr kumimoji="1" lang="ja-JP" altLang="en-US" dirty="0"/>
              <a:t>状態最小化は、等価な状態をまとめて一つの状態とするのが基本的な戦略です。</a:t>
            </a:r>
            <a:endParaRPr kumimoji="1" lang="en-US" altLang="ja-JP" dirty="0"/>
          </a:p>
          <a:p>
            <a:r>
              <a:rPr kumimoji="1" lang="ja-JP" altLang="en-US" dirty="0"/>
              <a:t>なお、昨年「論理回路」の授業を受けた人は、</a:t>
            </a:r>
            <a:endParaRPr kumimoji="1" lang="en-US" altLang="ja-JP" dirty="0"/>
          </a:p>
          <a:p>
            <a:r>
              <a:rPr kumimoji="1" lang="ja-JP" altLang="en-US" dirty="0"/>
              <a:t>論理回路の第</a:t>
            </a:r>
            <a:r>
              <a:rPr kumimoji="1" lang="en-US" altLang="ja-JP" dirty="0"/>
              <a:t>13</a:t>
            </a:r>
            <a:r>
              <a:rPr kumimoji="1" lang="ja-JP" altLang="en-US" dirty="0"/>
              <a:t>回で状態数の最小化と等価性について説明していますので、</a:t>
            </a:r>
            <a:endParaRPr kumimoji="1" lang="en-US" altLang="ja-JP" dirty="0"/>
          </a:p>
          <a:p>
            <a:r>
              <a:rPr kumimoji="1" lang="ja-JP" altLang="en-US" dirty="0"/>
              <a:t>論理回路の講義資料を参照してください。</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37</a:t>
            </a:fld>
            <a:endParaRPr kumimoji="1" lang="ja-JP" altLang="en-US"/>
          </a:p>
        </p:txBody>
      </p:sp>
    </p:spTree>
    <p:extLst>
      <p:ext uri="{BB962C8B-B14F-4D97-AF65-F5344CB8AC3E}">
        <p14:creationId xmlns:p14="http://schemas.microsoft.com/office/powerpoint/2010/main" val="329988571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状態数を最小化するためには</a:t>
            </a:r>
            <a:r>
              <a:rPr kumimoji="1" lang="en-US" altLang="ja-JP" dirty="0"/>
              <a:t>2</a:t>
            </a:r>
            <a:r>
              <a:rPr kumimoji="1" lang="ja-JP" altLang="en-US" dirty="0"/>
              <a:t>つの手法があります。</a:t>
            </a:r>
            <a:endParaRPr kumimoji="1" lang="en-US" altLang="ja-JP" dirty="0"/>
          </a:p>
          <a:p>
            <a:r>
              <a:rPr kumimoji="1" lang="ja-JP" altLang="en-US" dirty="0"/>
              <a:t>一つは状態遷移表を分割していく、というやり方です。</a:t>
            </a:r>
            <a:endParaRPr kumimoji="1" lang="en-US" altLang="ja-JP" dirty="0"/>
          </a:p>
          <a:p>
            <a:r>
              <a:rPr kumimoji="1" lang="ja-JP" altLang="en-US" dirty="0"/>
              <a:t>等価な状態でない状態同士は別のグループになるように状態をグループ分けしていきます。</a:t>
            </a:r>
            <a:endParaRPr kumimoji="1" lang="en-US" altLang="ja-JP" dirty="0"/>
          </a:p>
          <a:p>
            <a:r>
              <a:rPr kumimoji="1" lang="ja-JP" altLang="en-US" dirty="0"/>
              <a:t>もう一つは、状態併合表を使うやり方です。</a:t>
            </a:r>
            <a:endParaRPr kumimoji="1" lang="en-US" altLang="ja-JP" dirty="0"/>
          </a:p>
          <a:p>
            <a:r>
              <a:rPr kumimoji="1" lang="ja-JP" altLang="en-US" dirty="0"/>
              <a:t>等価な状態ではない状態同士の✕印を付けていき、</a:t>
            </a:r>
            <a:endParaRPr kumimoji="1" lang="en-US" altLang="ja-JP" dirty="0"/>
          </a:p>
          <a:p>
            <a:r>
              <a:rPr kumimoji="1" lang="ja-JP" altLang="en-US" dirty="0"/>
              <a:t>最後まで✕が付かなかったものを等価、とするやり方です。</a:t>
            </a:r>
            <a:endParaRPr kumimoji="1" lang="en-US" altLang="ja-JP" dirty="0"/>
          </a:p>
          <a:p>
            <a:r>
              <a:rPr kumimoji="1" lang="ja-JP" altLang="en-US" dirty="0"/>
              <a:t>それぞれのやり方を例を挙げてみていきましょう。</a:t>
            </a:r>
            <a:endParaRPr kumimoji="1" lang="en-US" altLang="ja-JP"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38</a:t>
            </a:fld>
            <a:endParaRPr kumimoji="1" lang="ja-JP" altLang="en-US"/>
          </a:p>
        </p:txBody>
      </p:sp>
    </p:spTree>
    <p:extLst>
      <p:ext uri="{BB962C8B-B14F-4D97-AF65-F5344CB8AC3E}">
        <p14:creationId xmlns:p14="http://schemas.microsoft.com/office/powerpoint/2010/main" val="141766237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例として、このような有限オートマトンがあったとします。</a:t>
            </a:r>
            <a:endParaRPr kumimoji="1" lang="en-US" altLang="ja-JP" dirty="0"/>
          </a:p>
          <a:p>
            <a:r>
              <a:rPr kumimoji="1" lang="ja-JP" altLang="en-US" dirty="0"/>
              <a:t>状態を、遷移先の有無と受理・不受理でグループ分けします。</a:t>
            </a:r>
            <a:endParaRPr kumimoji="1" lang="en-US" altLang="ja-JP" dirty="0"/>
          </a:p>
          <a:p>
            <a:r>
              <a:rPr kumimoji="1" lang="ja-JP" altLang="en-US" dirty="0"/>
              <a:t>まず状態 </a:t>
            </a:r>
            <a:r>
              <a:rPr kumimoji="1" lang="en-US" altLang="ja-JP" dirty="0"/>
              <a:t>q0 </a:t>
            </a:r>
            <a:r>
              <a:rPr kumimoji="1" lang="ja-JP" altLang="en-US" dirty="0"/>
              <a:t>は入力 </a:t>
            </a:r>
            <a:r>
              <a:rPr kumimoji="1" lang="en-US" altLang="ja-JP" dirty="0"/>
              <a:t>b </a:t>
            </a:r>
            <a:r>
              <a:rPr kumimoji="1" lang="ja-JP" altLang="en-US" dirty="0"/>
              <a:t>に対する遷移先が無く、不受理です。</a:t>
            </a:r>
            <a:endParaRPr kumimoji="1" lang="en-US" altLang="ja-JP" dirty="0"/>
          </a:p>
          <a:p>
            <a:r>
              <a:rPr kumimoji="1" lang="ja-JP" altLang="en-US" dirty="0"/>
              <a:t>これをグループ </a:t>
            </a:r>
            <a:r>
              <a:rPr kumimoji="1" lang="en-US" altLang="ja-JP" dirty="0"/>
              <a:t>0 </a:t>
            </a:r>
            <a:r>
              <a:rPr kumimoji="1" lang="ja-JP" altLang="en-US" dirty="0"/>
              <a:t>とします。</a:t>
            </a:r>
            <a:endParaRPr kumimoji="1" lang="en-US" altLang="ja-JP" dirty="0"/>
          </a:p>
          <a:p>
            <a:r>
              <a:rPr kumimoji="1" lang="ja-JP" altLang="en-US" dirty="0"/>
              <a:t>状態 </a:t>
            </a:r>
            <a:r>
              <a:rPr kumimoji="1" lang="en-US" altLang="ja-JP" dirty="0"/>
              <a:t>q1 q2 q3 </a:t>
            </a:r>
            <a:r>
              <a:rPr kumimoji="1" lang="ja-JP" altLang="en-US" dirty="0"/>
              <a:t>は入力 </a:t>
            </a:r>
            <a:r>
              <a:rPr kumimoji="1" lang="en-US" altLang="ja-JP" dirty="0"/>
              <a:t>a, b </a:t>
            </a:r>
            <a:r>
              <a:rPr kumimoji="1" lang="ja-JP" altLang="en-US" dirty="0"/>
              <a:t>に対する遷移が共に存在し、不受理です。</a:t>
            </a:r>
            <a:endParaRPr kumimoji="1" lang="en-US" altLang="ja-JP" dirty="0"/>
          </a:p>
          <a:p>
            <a:r>
              <a:rPr kumimoji="1" lang="ja-JP" altLang="en-US" dirty="0"/>
              <a:t>これらをグループ </a:t>
            </a:r>
            <a:r>
              <a:rPr kumimoji="1" lang="en-US" altLang="ja-JP" dirty="0"/>
              <a:t>1</a:t>
            </a:r>
            <a:r>
              <a:rPr kumimoji="1" lang="ja-JP" altLang="en-US" dirty="0"/>
              <a:t>とします。</a:t>
            </a:r>
            <a:endParaRPr kumimoji="1" lang="en-US" altLang="ja-JP" dirty="0"/>
          </a:p>
          <a:p>
            <a:r>
              <a:rPr kumimoji="1" lang="ja-JP" altLang="en-US" dirty="0"/>
              <a:t>状態 </a:t>
            </a:r>
            <a:r>
              <a:rPr kumimoji="1" lang="en-US" altLang="ja-JP" dirty="0" err="1"/>
              <a:t>qF</a:t>
            </a:r>
            <a:r>
              <a:rPr kumimoji="1" lang="en-US" altLang="ja-JP" dirty="0"/>
              <a:t> </a:t>
            </a:r>
            <a:r>
              <a:rPr kumimoji="1" lang="ja-JP" altLang="en-US" dirty="0"/>
              <a:t>は入力 </a:t>
            </a:r>
            <a:r>
              <a:rPr kumimoji="1" lang="en-US" altLang="ja-JP" dirty="0"/>
              <a:t>a, b</a:t>
            </a:r>
            <a:r>
              <a:rPr kumimoji="1" lang="ja-JP" altLang="en-US" dirty="0"/>
              <a:t> に対する遷移が共にあり、受理です。。</a:t>
            </a:r>
            <a:endParaRPr kumimoji="1" lang="en-US" altLang="ja-JP" dirty="0"/>
          </a:p>
          <a:p>
            <a:r>
              <a:rPr kumimoji="1" lang="ja-JP" altLang="en-US" dirty="0"/>
              <a:t>これをグループ </a:t>
            </a:r>
            <a:r>
              <a:rPr kumimoji="1" lang="en-US" altLang="ja-JP" dirty="0"/>
              <a:t>2 </a:t>
            </a:r>
            <a:r>
              <a:rPr kumimoji="1" lang="ja-JP" altLang="en-US" dirty="0"/>
              <a:t>とします。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39</a:t>
            </a:fld>
            <a:endParaRPr kumimoji="1" lang="ja-JP" altLang="en-US"/>
          </a:p>
        </p:txBody>
      </p:sp>
    </p:spTree>
    <p:extLst>
      <p:ext uri="{BB962C8B-B14F-4D97-AF65-F5344CB8AC3E}">
        <p14:creationId xmlns:p14="http://schemas.microsoft.com/office/powerpoint/2010/main" val="2388760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字句解析系とは、入力を </a:t>
            </a:r>
            <a:r>
              <a:rPr kumimoji="1" lang="en-US" altLang="ja-JP" dirty="0"/>
              <a:t>token </a:t>
            </a:r>
            <a:r>
              <a:rPr kumimoji="1" lang="ja-JP" altLang="en-US" dirty="0"/>
              <a:t>と呼ばれる単語単位に区切る役割をする部分です。</a:t>
            </a:r>
            <a:endParaRPr kumimoji="1" lang="en-US" altLang="ja-JP" dirty="0"/>
          </a:p>
          <a:p>
            <a:r>
              <a:rPr kumimoji="1" lang="ja-JP" altLang="en-US" dirty="0"/>
              <a:t>例えばこのような入力が与えられたとしましょう。</a:t>
            </a:r>
            <a:endParaRPr kumimoji="1" lang="en-US" altLang="ja-JP" dirty="0"/>
          </a:p>
          <a:p>
            <a:r>
              <a:rPr kumimoji="1" lang="ja-JP" altLang="en-US" dirty="0"/>
              <a:t>字句解析系は、まず空白やコメントを読み飛ばします。</a:t>
            </a:r>
            <a:endParaRPr kumimoji="1" lang="en-US" altLang="ja-JP" dirty="0"/>
          </a:p>
          <a:p>
            <a:r>
              <a:rPr kumimoji="1" lang="ja-JP" altLang="en-US" dirty="0"/>
              <a:t>そして、文字をトークンと呼ばれる単語単位に区切っていきます。</a:t>
            </a:r>
            <a:endParaRPr kumimoji="1" lang="en-US" altLang="ja-JP" dirty="0"/>
          </a:p>
          <a:p>
            <a:r>
              <a:rPr kumimoji="1" lang="en-US" altLang="ja-JP" dirty="0" err="1"/>
              <a:t>i</a:t>
            </a:r>
            <a:r>
              <a:rPr kumimoji="1" lang="en-US" altLang="ja-JP" dirty="0"/>
              <a:t> f </a:t>
            </a:r>
            <a:r>
              <a:rPr kumimoji="1" lang="ja-JP" altLang="en-US" dirty="0"/>
              <a:t>は、</a:t>
            </a:r>
            <a:r>
              <a:rPr kumimoji="1" lang="en-US" altLang="ja-JP" dirty="0"/>
              <a:t>if </a:t>
            </a:r>
            <a:r>
              <a:rPr kumimoji="1" lang="ja-JP" altLang="en-US" dirty="0"/>
              <a:t>という </a:t>
            </a:r>
            <a:r>
              <a:rPr kumimoji="1" lang="en-US" altLang="ja-JP" dirty="0"/>
              <a:t>if</a:t>
            </a:r>
            <a:r>
              <a:rPr kumimoji="1" lang="ja-JP" altLang="en-US" dirty="0"/>
              <a:t>文の開始を表す予約語だ、</a:t>
            </a:r>
            <a:endParaRPr kumimoji="1" lang="en-US" altLang="ja-JP" dirty="0"/>
          </a:p>
          <a:p>
            <a:r>
              <a:rPr kumimoji="1" lang="en-US" altLang="ja-JP" dirty="0"/>
              <a:t>( </a:t>
            </a:r>
            <a:r>
              <a:rPr kumimoji="1" lang="ja-JP" altLang="en-US" dirty="0"/>
              <a:t>は左括弧開くだ、</a:t>
            </a:r>
            <a:endParaRPr kumimoji="1" lang="en-US" altLang="ja-JP" dirty="0"/>
          </a:p>
          <a:p>
            <a:r>
              <a:rPr kumimoji="1" lang="en-US" altLang="ja-JP" dirty="0"/>
              <a:t>a n s </a:t>
            </a:r>
            <a:r>
              <a:rPr kumimoji="1" lang="ja-JP" altLang="en-US" dirty="0"/>
              <a:t>は </a:t>
            </a:r>
            <a:r>
              <a:rPr kumimoji="1" lang="en-US" altLang="ja-JP" dirty="0" err="1"/>
              <a:t>ans</a:t>
            </a:r>
            <a:r>
              <a:rPr kumimoji="1" lang="en-US" altLang="ja-JP" dirty="0"/>
              <a:t> </a:t>
            </a:r>
            <a:r>
              <a:rPr kumimoji="1" lang="ja-JP" altLang="en-US" dirty="0"/>
              <a:t>という変数だ、</a:t>
            </a:r>
            <a:endParaRPr kumimoji="1" lang="en-US" altLang="ja-JP" dirty="0"/>
          </a:p>
          <a:p>
            <a:pPr marL="0" indent="0">
              <a:buFont typeface="Wingdings" panose="05000000000000000000" pitchFamily="2" charset="2"/>
              <a:buNone/>
            </a:pPr>
            <a:r>
              <a:rPr kumimoji="1" lang="en-US" altLang="ja-JP" dirty="0"/>
              <a:t>&gt;= </a:t>
            </a:r>
            <a:r>
              <a:rPr kumimoji="1" lang="ja-JP" altLang="en-US" dirty="0"/>
              <a:t>は不等号だ、</a:t>
            </a:r>
            <a:endParaRPr kumimoji="1" lang="en-US" altLang="ja-JP" dirty="0"/>
          </a:p>
          <a:p>
            <a:pPr marL="0" indent="0">
              <a:buFont typeface="Wingdings" panose="05000000000000000000" pitchFamily="2" charset="2"/>
              <a:buNone/>
            </a:pPr>
            <a:r>
              <a:rPr kumimoji="1" lang="en-US" altLang="ja-JP" dirty="0"/>
              <a:t>1 2 3 </a:t>
            </a:r>
            <a:r>
              <a:rPr kumimoji="1" lang="ja-JP" altLang="en-US" dirty="0"/>
              <a:t>は　</a:t>
            </a:r>
            <a:r>
              <a:rPr kumimoji="1" lang="en-US" altLang="ja-JP" dirty="0"/>
              <a:t>123</a:t>
            </a:r>
            <a:r>
              <a:rPr kumimoji="1" lang="ja-JP" altLang="en-US" dirty="0"/>
              <a:t>　という整数だ、</a:t>
            </a:r>
            <a:endParaRPr kumimoji="1" lang="en-US" altLang="ja-JP" dirty="0"/>
          </a:p>
          <a:p>
            <a:pPr marL="0" indent="0">
              <a:buFont typeface="Wingdings" panose="05000000000000000000" pitchFamily="2" charset="2"/>
              <a:buNone/>
            </a:pPr>
            <a:r>
              <a:rPr kumimoji="1" lang="en-US" altLang="ja-JP" dirty="0"/>
              <a:t>) </a:t>
            </a:r>
            <a:r>
              <a:rPr kumimoji="1" lang="ja-JP" altLang="en-US" dirty="0"/>
              <a:t>は右括弧だ、</a:t>
            </a:r>
            <a:endParaRPr kumimoji="1" lang="en-US" altLang="ja-JP" dirty="0"/>
          </a:p>
          <a:p>
            <a:pPr marL="0" indent="0">
              <a:buFont typeface="Wingdings" panose="05000000000000000000" pitchFamily="2" charset="2"/>
              <a:buNone/>
            </a:pPr>
            <a:r>
              <a:rPr kumimoji="1" lang="en-US" altLang="ja-JP" dirty="0"/>
              <a:t>output </a:t>
            </a:r>
            <a:r>
              <a:rPr kumimoji="1" lang="ja-JP" altLang="en-US" dirty="0"/>
              <a:t>は出力文を表す予約語だ、</a:t>
            </a:r>
            <a:endParaRPr kumimoji="1" lang="en-US" altLang="ja-JP" dirty="0"/>
          </a:p>
          <a:p>
            <a:pPr marL="0" indent="0">
              <a:buFont typeface="Wingdings" panose="05000000000000000000" pitchFamily="2" charset="2"/>
              <a:buNone/>
            </a:pPr>
            <a:r>
              <a:rPr kumimoji="1" lang="ja-JP" altLang="en-US" dirty="0"/>
              <a:t>という具合に、単語として区切っていきます。</a:t>
            </a:r>
            <a:endParaRPr kumimoji="1" lang="en-US" altLang="ja-JP" dirty="0"/>
          </a:p>
          <a:p>
            <a:pPr marL="0" indent="0">
              <a:buFont typeface="Wingdings" panose="05000000000000000000" pitchFamily="2" charset="2"/>
              <a:buNone/>
            </a:pPr>
            <a:r>
              <a:rPr kumimoji="1" lang="ja-JP" altLang="en-US" dirty="0"/>
              <a:t>単語規則にあっていない文字の並びがあった場合は、エラーとしてはじきます。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4</a:t>
            </a:fld>
            <a:endParaRPr kumimoji="1" lang="ja-JP" altLang="en-US"/>
          </a:p>
        </p:txBody>
      </p:sp>
    </p:spTree>
    <p:extLst>
      <p:ext uri="{BB962C8B-B14F-4D97-AF65-F5344CB8AC3E}">
        <p14:creationId xmlns:p14="http://schemas.microsoft.com/office/powerpoint/2010/main" val="90003009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次は、各状態から、遷移先がどのグループに属するかを見ていきます。</a:t>
            </a:r>
            <a:endParaRPr kumimoji="1" lang="en-US" altLang="ja-JP" dirty="0"/>
          </a:p>
          <a:p>
            <a:r>
              <a:rPr kumimoji="1" lang="ja-JP" altLang="en-US" dirty="0"/>
              <a:t>状態 </a:t>
            </a:r>
            <a:r>
              <a:rPr kumimoji="1" lang="en-US" altLang="ja-JP" dirty="0"/>
              <a:t>q0 </a:t>
            </a:r>
            <a:r>
              <a:rPr kumimoji="1" lang="ja-JP" altLang="en-US" dirty="0"/>
              <a:t>は入力 </a:t>
            </a:r>
            <a:r>
              <a:rPr kumimoji="1" lang="en-US" altLang="ja-JP" dirty="0"/>
              <a:t>a </a:t>
            </a:r>
            <a:r>
              <a:rPr kumimoji="1" lang="ja-JP" altLang="en-US" dirty="0"/>
              <a:t>が入ると </a:t>
            </a:r>
            <a:r>
              <a:rPr kumimoji="1" lang="en-US" altLang="ja-JP" dirty="0"/>
              <a:t>q1 </a:t>
            </a:r>
            <a:r>
              <a:rPr kumimoji="1" lang="ja-JP" altLang="en-US" dirty="0"/>
              <a:t>に遷移します。</a:t>
            </a:r>
            <a:endParaRPr kumimoji="1" lang="en-US" altLang="ja-JP" dirty="0"/>
          </a:p>
          <a:p>
            <a:r>
              <a:rPr kumimoji="1" lang="en-US" altLang="ja-JP" dirty="0"/>
              <a:t>q1 </a:t>
            </a:r>
            <a:r>
              <a:rPr kumimoji="1" lang="ja-JP" altLang="en-US" dirty="0"/>
              <a:t>はグループ</a:t>
            </a:r>
            <a:r>
              <a:rPr kumimoji="1" lang="en-US" altLang="ja-JP" dirty="0"/>
              <a:t>1</a:t>
            </a:r>
            <a:r>
              <a:rPr kumimoji="1" lang="ja-JP" altLang="en-US" dirty="0"/>
              <a:t>ですので、遷移先グループに</a:t>
            </a:r>
            <a:r>
              <a:rPr kumimoji="1" lang="en-US" altLang="ja-JP" dirty="0"/>
              <a:t>1</a:t>
            </a:r>
            <a:r>
              <a:rPr kumimoji="1" lang="ja-JP" altLang="en-US" dirty="0"/>
              <a:t>と書きます。</a:t>
            </a:r>
            <a:endParaRPr kumimoji="1" lang="en-US" altLang="ja-JP" dirty="0"/>
          </a:p>
          <a:p>
            <a:r>
              <a:rPr kumimoji="1" lang="ja-JP" altLang="en-US" dirty="0"/>
              <a:t>状態 </a:t>
            </a:r>
            <a:r>
              <a:rPr kumimoji="1" lang="en-US" altLang="ja-JP" dirty="0"/>
              <a:t>q1 </a:t>
            </a:r>
            <a:r>
              <a:rPr kumimoji="1" lang="ja-JP" altLang="en-US" dirty="0"/>
              <a:t>は入力</a:t>
            </a:r>
            <a:r>
              <a:rPr kumimoji="1" lang="en-US" altLang="ja-JP" dirty="0"/>
              <a:t> a </a:t>
            </a:r>
            <a:r>
              <a:rPr kumimoji="1" lang="ja-JP" altLang="en-US" dirty="0"/>
              <a:t>で </a:t>
            </a:r>
            <a:r>
              <a:rPr kumimoji="1" lang="en-US" altLang="ja-JP" dirty="0"/>
              <a:t>q3 </a:t>
            </a:r>
            <a:r>
              <a:rPr kumimoji="1" lang="ja-JP" altLang="en-US" dirty="0"/>
              <a:t>入力 </a:t>
            </a:r>
            <a:r>
              <a:rPr kumimoji="1" lang="en-US" altLang="ja-JP" dirty="0"/>
              <a:t>b </a:t>
            </a:r>
            <a:r>
              <a:rPr kumimoji="1" lang="ja-JP" altLang="en-US" dirty="0"/>
              <a:t>で</a:t>
            </a:r>
            <a:r>
              <a:rPr kumimoji="1" lang="en-US" altLang="ja-JP" dirty="0"/>
              <a:t>q2</a:t>
            </a:r>
            <a:r>
              <a:rPr kumimoji="1" lang="ja-JP" altLang="en-US" dirty="0"/>
              <a:t>へ遷移します。</a:t>
            </a:r>
            <a:endParaRPr kumimoji="1" lang="en-US" altLang="ja-JP" dirty="0"/>
          </a:p>
          <a:p>
            <a:r>
              <a:rPr kumimoji="1" lang="en-US" altLang="ja-JP" dirty="0"/>
              <a:t>q2 q3 </a:t>
            </a:r>
            <a:r>
              <a:rPr kumimoji="1" lang="ja-JP" altLang="en-US" dirty="0"/>
              <a:t>共にグループ</a:t>
            </a:r>
            <a:r>
              <a:rPr kumimoji="1" lang="en-US" altLang="ja-JP" dirty="0"/>
              <a:t>1</a:t>
            </a:r>
            <a:r>
              <a:rPr kumimoji="1" lang="ja-JP" altLang="en-US" dirty="0"/>
              <a:t>です。</a:t>
            </a:r>
            <a:endParaRPr kumimoji="1" lang="en-US" altLang="ja-JP" dirty="0"/>
          </a:p>
          <a:p>
            <a:r>
              <a:rPr kumimoji="1" lang="ja-JP" altLang="en-US" dirty="0"/>
              <a:t>以下各状態の遷移先のグループを求めるとこうなります。</a:t>
            </a:r>
            <a:endParaRPr kumimoji="1" lang="en-US" altLang="ja-JP" dirty="0"/>
          </a:p>
          <a:p>
            <a:r>
              <a:rPr kumimoji="1" lang="ja-JP" altLang="en-US" dirty="0"/>
              <a:t>ここで、グループ</a:t>
            </a:r>
            <a:r>
              <a:rPr kumimoji="1" lang="en-US" altLang="ja-JP" dirty="0"/>
              <a:t>1</a:t>
            </a:r>
            <a:r>
              <a:rPr kumimoji="1" lang="ja-JP" altLang="en-US" dirty="0"/>
              <a:t>の状態 </a:t>
            </a:r>
            <a:r>
              <a:rPr kumimoji="1" lang="en-US" altLang="ja-JP" dirty="0"/>
              <a:t>q1 q2 q3 </a:t>
            </a:r>
            <a:r>
              <a:rPr kumimoji="1" lang="ja-JP" altLang="en-US" dirty="0"/>
              <a:t>の遷移先グループを見ると、</a:t>
            </a:r>
            <a:endParaRPr kumimoji="1" lang="en-US" altLang="ja-JP" dirty="0"/>
          </a:p>
          <a:p>
            <a:r>
              <a:rPr kumimoji="1" lang="en-US" altLang="ja-JP" dirty="0"/>
              <a:t>b</a:t>
            </a:r>
            <a:r>
              <a:rPr kumimoji="1" lang="ja-JP" altLang="en-US" dirty="0"/>
              <a:t>入力に対する遷移先が異なります。</a:t>
            </a:r>
            <a:endParaRPr kumimoji="1" lang="en-US" altLang="ja-JP" dirty="0"/>
          </a:p>
          <a:p>
            <a:r>
              <a:rPr kumimoji="1" lang="ja-JP" altLang="en-US" dirty="0"/>
              <a:t>そこでグループ</a:t>
            </a:r>
            <a:r>
              <a:rPr kumimoji="1" lang="en-US" altLang="ja-JP" dirty="0"/>
              <a:t>1</a:t>
            </a:r>
            <a:r>
              <a:rPr kumimoji="1" lang="ja-JP" altLang="en-US" dirty="0"/>
              <a:t>を、</a:t>
            </a:r>
            <a:r>
              <a:rPr kumimoji="1" lang="en-US" altLang="ja-JP" dirty="0"/>
              <a:t>q1</a:t>
            </a:r>
            <a:r>
              <a:rPr kumimoji="1" lang="ja-JP" altLang="en-US" dirty="0"/>
              <a:t> と </a:t>
            </a:r>
            <a:r>
              <a:rPr kumimoji="1" lang="en-US" altLang="ja-JP" dirty="0"/>
              <a:t>q2 </a:t>
            </a:r>
            <a:r>
              <a:rPr kumimoji="1" lang="ja-JP" altLang="en-US" dirty="0"/>
              <a:t>のグループと、</a:t>
            </a:r>
            <a:r>
              <a:rPr kumimoji="1" lang="en-US" altLang="ja-JP" dirty="0"/>
              <a:t>q3 </a:t>
            </a:r>
            <a:r>
              <a:rPr kumimoji="1" lang="ja-JP" altLang="en-US" dirty="0"/>
              <a:t>単独のグループに分割します。</a:t>
            </a:r>
            <a:endParaRPr kumimoji="1" lang="en-US" altLang="ja-JP"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40</a:t>
            </a:fld>
            <a:endParaRPr kumimoji="1" lang="ja-JP" altLang="en-US"/>
          </a:p>
        </p:txBody>
      </p:sp>
    </p:spTree>
    <p:extLst>
      <p:ext uri="{BB962C8B-B14F-4D97-AF65-F5344CB8AC3E}">
        <p14:creationId xmlns:p14="http://schemas.microsoft.com/office/powerpoint/2010/main" val="1490737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今度はこちらの</a:t>
            </a:r>
            <a:r>
              <a:rPr kumimoji="1" lang="en-US" altLang="ja-JP" dirty="0"/>
              <a:t>4</a:t>
            </a:r>
            <a:r>
              <a:rPr kumimoji="1" lang="ja-JP" altLang="en-US" dirty="0"/>
              <a:t>グループで、先ほどと同じく遷移先の状態がどのグループに属するか求めていきます。</a:t>
            </a:r>
            <a:endParaRPr kumimoji="1" lang="en-US" altLang="ja-JP" dirty="0"/>
          </a:p>
          <a:p>
            <a:r>
              <a:rPr kumimoji="1" lang="ja-JP" altLang="en-US" dirty="0"/>
              <a:t>するとこのようになります。</a:t>
            </a:r>
            <a:endParaRPr kumimoji="1" lang="en-US" altLang="ja-JP" dirty="0"/>
          </a:p>
          <a:p>
            <a:r>
              <a:rPr kumimoji="1" lang="ja-JP" altLang="en-US" dirty="0"/>
              <a:t>今度は、グループ</a:t>
            </a:r>
            <a:r>
              <a:rPr kumimoji="1" lang="en-US" altLang="ja-JP" dirty="0"/>
              <a:t>1</a:t>
            </a:r>
            <a:r>
              <a:rPr kumimoji="1" lang="ja-JP" altLang="en-US" dirty="0"/>
              <a:t>に属する状態 </a:t>
            </a:r>
            <a:r>
              <a:rPr kumimoji="1" lang="en-US" altLang="ja-JP" dirty="0"/>
              <a:t>q1 </a:t>
            </a:r>
            <a:r>
              <a:rPr kumimoji="1" lang="ja-JP" altLang="en-US" dirty="0"/>
              <a:t>と </a:t>
            </a:r>
            <a:r>
              <a:rPr kumimoji="1" lang="en-US" altLang="ja-JP" dirty="0"/>
              <a:t>q2 </a:t>
            </a:r>
            <a:r>
              <a:rPr kumimoji="1" lang="ja-JP" altLang="en-US" dirty="0"/>
              <a:t>の遷移先は、</a:t>
            </a:r>
            <a:endParaRPr kumimoji="1" lang="en-US" altLang="ja-JP" dirty="0"/>
          </a:p>
          <a:p>
            <a:r>
              <a:rPr kumimoji="1" lang="ja-JP" altLang="en-US" dirty="0"/>
              <a:t>どちらも入力　</a:t>
            </a:r>
            <a:r>
              <a:rPr kumimoji="1" lang="en-US" altLang="ja-JP" dirty="0"/>
              <a:t>a </a:t>
            </a:r>
            <a:r>
              <a:rPr kumimoji="1" lang="ja-JP" altLang="en-US" dirty="0"/>
              <a:t>でグループ</a:t>
            </a:r>
            <a:r>
              <a:rPr kumimoji="1" lang="en-US" altLang="ja-JP" dirty="0"/>
              <a:t>2</a:t>
            </a:r>
            <a:r>
              <a:rPr kumimoji="1" lang="ja-JP" altLang="en-US" dirty="0"/>
              <a:t>、入力 </a:t>
            </a:r>
            <a:r>
              <a:rPr kumimoji="1" lang="en-US" altLang="ja-JP" dirty="0"/>
              <a:t>b </a:t>
            </a:r>
            <a:r>
              <a:rPr kumimoji="1" lang="ja-JP" altLang="en-US" dirty="0"/>
              <a:t>でグループ</a:t>
            </a:r>
            <a:r>
              <a:rPr kumimoji="1" lang="en-US" altLang="ja-JP" dirty="0"/>
              <a:t>1</a:t>
            </a:r>
            <a:r>
              <a:rPr kumimoji="1" lang="ja-JP" altLang="en-US" dirty="0"/>
              <a:t>です。</a:t>
            </a:r>
            <a:endParaRPr kumimoji="1" lang="en-US" altLang="ja-JP" dirty="0"/>
          </a:p>
          <a:p>
            <a:r>
              <a:rPr kumimoji="1" lang="ja-JP" altLang="en-US" dirty="0"/>
              <a:t>遷移先グループが全て同じになれば分割終了です。</a:t>
            </a:r>
            <a:endParaRPr kumimoji="1" lang="en-US" altLang="ja-JP" dirty="0"/>
          </a:p>
          <a:p>
            <a:r>
              <a:rPr kumimoji="1" lang="ja-JP" altLang="en-US" dirty="0"/>
              <a:t>最終的には、</a:t>
            </a:r>
            <a:r>
              <a:rPr kumimoji="1" lang="en-US" altLang="ja-JP" dirty="0"/>
              <a:t>q1 </a:t>
            </a:r>
            <a:r>
              <a:rPr kumimoji="1" lang="ja-JP" altLang="en-US" dirty="0"/>
              <a:t>と </a:t>
            </a:r>
            <a:r>
              <a:rPr kumimoji="1" lang="en-US" altLang="ja-JP" dirty="0"/>
              <a:t>q2 </a:t>
            </a:r>
            <a:r>
              <a:rPr kumimoji="1" lang="ja-JP" altLang="en-US" dirty="0"/>
              <a:t>が一つの状態にまとめられます。</a:t>
            </a:r>
            <a:endParaRPr kumimoji="1" lang="en-US" altLang="ja-JP"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41</a:t>
            </a:fld>
            <a:endParaRPr kumimoji="1" lang="ja-JP" altLang="en-US"/>
          </a:p>
        </p:txBody>
      </p:sp>
    </p:spTree>
    <p:extLst>
      <p:ext uri="{BB962C8B-B14F-4D97-AF65-F5344CB8AC3E}">
        <p14:creationId xmlns:p14="http://schemas.microsoft.com/office/powerpoint/2010/main" val="345902105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最小化後のオートマトンを描くとこうなります。</a:t>
            </a:r>
            <a:endParaRPr kumimoji="1" lang="en-US" altLang="ja-JP" dirty="0"/>
          </a:p>
          <a:p>
            <a:r>
              <a:rPr kumimoji="1" lang="en-US" altLang="ja-JP" dirty="0"/>
              <a:t>5</a:t>
            </a:r>
            <a:r>
              <a:rPr kumimoji="1" lang="ja-JP" altLang="en-US" dirty="0"/>
              <a:t>状態だったのが</a:t>
            </a:r>
            <a:r>
              <a:rPr kumimoji="1" lang="en-US" altLang="ja-JP" dirty="0"/>
              <a:t>4</a:t>
            </a:r>
            <a:r>
              <a:rPr kumimoji="1" lang="ja-JP" altLang="en-US" dirty="0"/>
              <a:t>状態に減りました。</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42</a:t>
            </a:fld>
            <a:endParaRPr kumimoji="1" lang="ja-JP" altLang="en-US"/>
          </a:p>
        </p:txBody>
      </p:sp>
    </p:spTree>
    <p:extLst>
      <p:ext uri="{BB962C8B-B14F-4D97-AF65-F5344CB8AC3E}">
        <p14:creationId xmlns:p14="http://schemas.microsoft.com/office/powerpoint/2010/main" val="43751581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次は状態併合表を用いたやり方を紹介します。</a:t>
            </a:r>
            <a:endParaRPr kumimoji="1" lang="en-US" altLang="ja-JP" dirty="0"/>
          </a:p>
          <a:p>
            <a:r>
              <a:rPr kumimoji="1" lang="ja-JP" altLang="en-US" dirty="0"/>
              <a:t>状態併合表は、右側の階段状の部分に、バツ印を付けていきます。</a:t>
            </a:r>
            <a:endParaRPr kumimoji="1" lang="en-US" altLang="ja-JP" dirty="0"/>
          </a:p>
          <a:p>
            <a:r>
              <a:rPr kumimoji="1" lang="ja-JP" altLang="en-US" dirty="0"/>
              <a:t>階段部分の各マスで、その上に書かれた状態とその左に書かれた状態の</a:t>
            </a:r>
            <a:endParaRPr kumimoji="1" lang="en-US" altLang="ja-JP" dirty="0"/>
          </a:p>
          <a:p>
            <a:r>
              <a:rPr kumimoji="1" lang="ja-JP" altLang="en-US" dirty="0"/>
              <a:t>遷移先・受理不受理をチェックし、異なれば✕を付けます。</a:t>
            </a:r>
            <a:endParaRPr kumimoji="1" lang="en-US" altLang="ja-JP" dirty="0"/>
          </a:p>
          <a:p>
            <a:r>
              <a:rPr kumimoji="1" lang="ja-JP" altLang="en-US" dirty="0"/>
              <a:t>最後まで✕が付かなければ等価な状態です。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43</a:t>
            </a:fld>
            <a:endParaRPr kumimoji="1" lang="ja-JP" altLang="en-US"/>
          </a:p>
        </p:txBody>
      </p:sp>
    </p:spTree>
    <p:extLst>
      <p:ext uri="{BB962C8B-B14F-4D97-AF65-F5344CB8AC3E}">
        <p14:creationId xmlns:p14="http://schemas.microsoft.com/office/powerpoint/2010/main" val="229804348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まず上に</a:t>
            </a:r>
            <a:r>
              <a:rPr kumimoji="1" lang="en-US" altLang="ja-JP" dirty="0"/>
              <a:t>0</a:t>
            </a:r>
            <a:r>
              <a:rPr kumimoji="1" lang="ja-JP" altLang="en-US" dirty="0"/>
              <a:t>左の</a:t>
            </a:r>
            <a:r>
              <a:rPr kumimoji="1" lang="en-US" altLang="ja-JP" dirty="0"/>
              <a:t>1</a:t>
            </a:r>
            <a:r>
              <a:rPr kumimoji="1" lang="ja-JP" altLang="en-US" dirty="0"/>
              <a:t>のマスを見てみましょう。</a:t>
            </a:r>
            <a:endParaRPr kumimoji="1" lang="en-US" altLang="ja-JP" dirty="0"/>
          </a:p>
          <a:p>
            <a:r>
              <a:rPr kumimoji="1" lang="ja-JP" altLang="en-US" dirty="0"/>
              <a:t>このマスでは、 </a:t>
            </a:r>
            <a:r>
              <a:rPr kumimoji="1" lang="en-US" altLang="ja-JP" dirty="0"/>
              <a:t>q0 </a:t>
            </a:r>
            <a:r>
              <a:rPr kumimoji="1" lang="ja-JP" altLang="en-US" dirty="0"/>
              <a:t>と </a:t>
            </a:r>
            <a:r>
              <a:rPr kumimoji="1" lang="en-US" altLang="ja-JP" dirty="0"/>
              <a:t>q1 </a:t>
            </a:r>
            <a:r>
              <a:rPr kumimoji="1" lang="ja-JP" altLang="en-US" dirty="0"/>
              <a:t>を比較します。</a:t>
            </a:r>
            <a:endParaRPr kumimoji="1" lang="en-US" altLang="ja-JP" dirty="0"/>
          </a:p>
          <a:p>
            <a:r>
              <a:rPr kumimoji="1" lang="en-US" altLang="ja-JP" dirty="0"/>
              <a:t>q0 </a:t>
            </a:r>
            <a:r>
              <a:rPr kumimoji="1" lang="ja-JP" altLang="en-US" dirty="0"/>
              <a:t>と </a:t>
            </a:r>
            <a:r>
              <a:rPr kumimoji="1" lang="en-US" altLang="ja-JP" dirty="0"/>
              <a:t>q1 </a:t>
            </a:r>
            <a:r>
              <a:rPr kumimoji="1" lang="ja-JP" altLang="en-US" dirty="0"/>
              <a:t>の遷移先の有無、受理不受理が異なれば✕を付けます。</a:t>
            </a:r>
            <a:endParaRPr kumimoji="1" lang="en-US" altLang="ja-JP" dirty="0"/>
          </a:p>
          <a:p>
            <a:r>
              <a:rPr kumimoji="1" lang="ja-JP" altLang="en-US" dirty="0"/>
              <a:t>入力 </a:t>
            </a:r>
            <a:r>
              <a:rPr kumimoji="1" lang="en-US" altLang="ja-JP" dirty="0"/>
              <a:t>b </a:t>
            </a:r>
            <a:r>
              <a:rPr kumimoji="1" lang="ja-JP" altLang="en-US" dirty="0"/>
              <a:t>の遷移先が </a:t>
            </a:r>
            <a:r>
              <a:rPr kumimoji="1" lang="en-US" altLang="ja-JP" dirty="0"/>
              <a:t>q0 </a:t>
            </a:r>
            <a:r>
              <a:rPr kumimoji="1" lang="ja-JP" altLang="en-US" dirty="0"/>
              <a:t>には無く、</a:t>
            </a:r>
            <a:r>
              <a:rPr kumimoji="1" lang="en-US" altLang="ja-JP" dirty="0"/>
              <a:t>q1 </a:t>
            </a:r>
            <a:r>
              <a:rPr kumimoji="1" lang="ja-JP" altLang="en-US" dirty="0"/>
              <a:t>にはありますのでこのマスは✕になります。</a:t>
            </a:r>
            <a:endParaRPr kumimoji="1" lang="en-US" altLang="ja-JP" dirty="0"/>
          </a:p>
          <a:p>
            <a:r>
              <a:rPr kumimoji="1" lang="ja-JP" altLang="en-US" dirty="0"/>
              <a:t>同様に、</a:t>
            </a:r>
            <a:r>
              <a:rPr kumimoji="1" lang="en-US" altLang="ja-JP" dirty="0"/>
              <a:t>q0 </a:t>
            </a:r>
            <a:r>
              <a:rPr kumimoji="1" lang="ja-JP" altLang="en-US" dirty="0"/>
              <a:t>と </a:t>
            </a:r>
            <a:r>
              <a:rPr kumimoji="1" lang="en-US" altLang="ja-JP" dirty="0"/>
              <a:t>q2,q3,qF </a:t>
            </a:r>
            <a:r>
              <a:rPr kumimoji="1" lang="ja-JP" altLang="en-US" dirty="0"/>
              <a:t>を比べると、遷移先の有無が異なりますので、全て✕が入ります。</a:t>
            </a:r>
            <a:endParaRPr kumimoji="1" lang="en-US" altLang="ja-JP" dirty="0"/>
          </a:p>
          <a:p>
            <a:r>
              <a:rPr kumimoji="1" lang="ja-JP" altLang="en-US" dirty="0"/>
              <a:t>残りのマスも同様に比較をすると、このように✕が埋まります。</a:t>
            </a:r>
            <a:endParaRPr kumimoji="1" lang="en-US" altLang="ja-JP"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44</a:t>
            </a:fld>
            <a:endParaRPr kumimoji="1" lang="ja-JP" altLang="en-US"/>
          </a:p>
        </p:txBody>
      </p:sp>
    </p:spTree>
    <p:extLst>
      <p:ext uri="{BB962C8B-B14F-4D97-AF65-F5344CB8AC3E}">
        <p14:creationId xmlns:p14="http://schemas.microsoft.com/office/powerpoint/2010/main" val="255609038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次は、✕の付いていないマスに、各入力に対する遷移先を書きます。</a:t>
            </a:r>
            <a:endParaRPr kumimoji="1" lang="en-US" altLang="ja-JP" dirty="0"/>
          </a:p>
          <a:p>
            <a:r>
              <a:rPr kumimoji="1" lang="en-US" altLang="ja-JP" dirty="0"/>
              <a:t>1</a:t>
            </a:r>
            <a:r>
              <a:rPr kumimoji="1" lang="ja-JP" altLang="en-US" dirty="0"/>
              <a:t>行目に入力 </a:t>
            </a:r>
            <a:r>
              <a:rPr kumimoji="1" lang="en-US" altLang="ja-JP" dirty="0"/>
              <a:t>a </a:t>
            </a:r>
            <a:r>
              <a:rPr kumimoji="1" lang="ja-JP" altLang="en-US" dirty="0"/>
              <a:t>に対する遷移先、</a:t>
            </a:r>
            <a:r>
              <a:rPr kumimoji="1" lang="en-US" altLang="ja-JP" dirty="0"/>
              <a:t>2</a:t>
            </a:r>
            <a:r>
              <a:rPr kumimoji="1" lang="ja-JP" altLang="en-US" dirty="0"/>
              <a:t>行目に入力 </a:t>
            </a:r>
            <a:r>
              <a:rPr kumimoji="1" lang="en-US" altLang="ja-JP" dirty="0"/>
              <a:t>b </a:t>
            </a:r>
            <a:r>
              <a:rPr kumimoji="1" lang="ja-JP" altLang="en-US" dirty="0"/>
              <a:t>に対する遷移先、と</a:t>
            </a:r>
            <a:r>
              <a:rPr kumimoji="1" lang="en-US" altLang="ja-JP" dirty="0"/>
              <a:t>2</a:t>
            </a:r>
            <a:r>
              <a:rPr kumimoji="1" lang="ja-JP" altLang="en-US" dirty="0"/>
              <a:t>つずつ横に並べて書きます。</a:t>
            </a:r>
            <a:endParaRPr kumimoji="1" lang="en-US" altLang="ja-JP" dirty="0"/>
          </a:p>
          <a:p>
            <a:r>
              <a:rPr kumimoji="1" lang="ja-JP" altLang="en-US" dirty="0"/>
              <a:t>例えば、状態 </a:t>
            </a:r>
            <a:r>
              <a:rPr kumimoji="1" lang="en-US" altLang="ja-JP" dirty="0"/>
              <a:t>q1 </a:t>
            </a:r>
            <a:r>
              <a:rPr kumimoji="1" lang="ja-JP" altLang="en-US" dirty="0"/>
              <a:t>と </a:t>
            </a:r>
            <a:r>
              <a:rPr kumimoji="1" lang="en-US" altLang="ja-JP" dirty="0"/>
              <a:t>q2 </a:t>
            </a:r>
            <a:r>
              <a:rPr kumimoji="1" lang="ja-JP" altLang="en-US" dirty="0"/>
              <a:t>では、入力 </a:t>
            </a:r>
            <a:r>
              <a:rPr kumimoji="1" lang="en-US" altLang="ja-JP" dirty="0"/>
              <a:t>a </a:t>
            </a:r>
            <a:r>
              <a:rPr kumimoji="1" lang="ja-JP" altLang="en-US" dirty="0"/>
              <a:t>に対する遷移先はどちらも </a:t>
            </a:r>
            <a:r>
              <a:rPr kumimoji="1" lang="en-US" altLang="ja-JP" dirty="0"/>
              <a:t>q3</a:t>
            </a:r>
            <a:r>
              <a:rPr kumimoji="1" lang="ja-JP" altLang="en-US" dirty="0"/>
              <a:t>、</a:t>
            </a:r>
            <a:endParaRPr kumimoji="1" lang="en-US" altLang="ja-JP" dirty="0"/>
          </a:p>
          <a:p>
            <a:r>
              <a:rPr kumimoji="1" lang="ja-JP" altLang="en-US" dirty="0"/>
              <a:t>入力 </a:t>
            </a:r>
            <a:r>
              <a:rPr kumimoji="1" lang="en-US" altLang="ja-JP" dirty="0"/>
              <a:t>b </a:t>
            </a:r>
            <a:r>
              <a:rPr kumimoji="1" lang="ja-JP" altLang="en-US" dirty="0"/>
              <a:t>に対する遷移先はどちらも </a:t>
            </a:r>
            <a:r>
              <a:rPr kumimoji="1" lang="en-US" altLang="ja-JP" dirty="0"/>
              <a:t>q2 </a:t>
            </a:r>
            <a:r>
              <a:rPr kumimoji="1" lang="ja-JP" altLang="en-US" dirty="0"/>
              <a:t>ですので、</a:t>
            </a:r>
            <a:r>
              <a:rPr kumimoji="1" lang="en-US" altLang="ja-JP" dirty="0"/>
              <a:t>3 3 2 2 </a:t>
            </a:r>
            <a:r>
              <a:rPr kumimoji="1" lang="ja-JP" altLang="en-US" dirty="0"/>
              <a:t>と書きます。</a:t>
            </a:r>
            <a:endParaRPr kumimoji="1" lang="en-US" altLang="ja-JP" dirty="0"/>
          </a:p>
          <a:p>
            <a:r>
              <a:rPr kumimoji="1" lang="ja-JP" altLang="en-US" dirty="0"/>
              <a:t>状態 </a:t>
            </a:r>
            <a:r>
              <a:rPr kumimoji="1" lang="en-US" altLang="ja-JP" dirty="0"/>
              <a:t>q1 </a:t>
            </a:r>
            <a:r>
              <a:rPr kumimoji="1" lang="ja-JP" altLang="en-US" dirty="0"/>
              <a:t>と </a:t>
            </a:r>
            <a:r>
              <a:rPr kumimoji="1" lang="en-US" altLang="ja-JP" dirty="0"/>
              <a:t>q3 </a:t>
            </a:r>
            <a:r>
              <a:rPr kumimoji="1" lang="ja-JP" altLang="en-US" dirty="0"/>
              <a:t>では、入力 </a:t>
            </a:r>
            <a:r>
              <a:rPr kumimoji="1" lang="en-US" altLang="ja-JP" dirty="0"/>
              <a:t>a </a:t>
            </a:r>
            <a:r>
              <a:rPr kumimoji="1" lang="ja-JP" altLang="en-US" dirty="0"/>
              <a:t>に対する遷移先はどちらも </a:t>
            </a:r>
            <a:r>
              <a:rPr kumimoji="1" lang="en-US" altLang="ja-JP" dirty="0"/>
              <a:t>q3</a:t>
            </a:r>
            <a:r>
              <a:rPr kumimoji="1" lang="ja-JP" altLang="en-US" dirty="0"/>
              <a:t>、</a:t>
            </a:r>
            <a:endParaRPr kumimoji="1" lang="en-US" altLang="ja-JP" dirty="0"/>
          </a:p>
          <a:p>
            <a:r>
              <a:rPr kumimoji="1" lang="ja-JP" altLang="en-US" dirty="0"/>
              <a:t>入力 </a:t>
            </a:r>
            <a:r>
              <a:rPr kumimoji="1" lang="en-US" altLang="ja-JP" dirty="0"/>
              <a:t>b </a:t>
            </a:r>
            <a:r>
              <a:rPr kumimoji="1" lang="ja-JP" altLang="en-US" dirty="0"/>
              <a:t>に対する遷移先は </a:t>
            </a:r>
            <a:r>
              <a:rPr kumimoji="1" lang="en-US" altLang="ja-JP" dirty="0"/>
              <a:t>q2 </a:t>
            </a:r>
            <a:r>
              <a:rPr kumimoji="1" lang="ja-JP" altLang="en-US" dirty="0"/>
              <a:t>と </a:t>
            </a:r>
            <a:r>
              <a:rPr kumimoji="1" lang="en-US" altLang="ja-JP" dirty="0" err="1"/>
              <a:t>qF</a:t>
            </a:r>
            <a:r>
              <a:rPr kumimoji="1" lang="en-US" altLang="ja-JP" dirty="0"/>
              <a:t> </a:t>
            </a:r>
            <a:r>
              <a:rPr kumimoji="1" lang="ja-JP" altLang="en-US" dirty="0"/>
              <a:t>ですので、</a:t>
            </a:r>
            <a:r>
              <a:rPr kumimoji="1" lang="en-US" altLang="ja-JP" dirty="0"/>
              <a:t>3 3 2 F </a:t>
            </a:r>
            <a:r>
              <a:rPr kumimoji="1" lang="ja-JP" altLang="en-US" dirty="0"/>
              <a:t>と書きます。</a:t>
            </a:r>
            <a:endParaRPr kumimoji="1" lang="en-US" altLang="ja-JP" dirty="0"/>
          </a:p>
          <a:p>
            <a:r>
              <a:rPr kumimoji="1" lang="ja-JP" altLang="en-US" dirty="0"/>
              <a:t>残りのマスも埋めるとこうなります。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45</a:t>
            </a:fld>
            <a:endParaRPr kumimoji="1" lang="ja-JP" altLang="en-US"/>
          </a:p>
        </p:txBody>
      </p:sp>
    </p:spTree>
    <p:extLst>
      <p:ext uri="{BB962C8B-B14F-4D97-AF65-F5344CB8AC3E}">
        <p14:creationId xmlns:p14="http://schemas.microsoft.com/office/powerpoint/2010/main" val="225006721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遷移先のうち、左右に同じ遷移先が並んでいるものは、</a:t>
            </a:r>
            <a:endParaRPr kumimoji="1" lang="en-US" altLang="ja-JP" dirty="0"/>
          </a:p>
          <a:p>
            <a:r>
              <a:rPr kumimoji="1" lang="ja-JP" altLang="en-US" dirty="0"/>
              <a:t>同一の遷移ですので判定は不要です。</a:t>
            </a:r>
            <a:endParaRPr kumimoji="1" lang="en-US" altLang="ja-JP" dirty="0"/>
          </a:p>
          <a:p>
            <a:r>
              <a:rPr kumimoji="1" lang="ja-JP" altLang="en-US" dirty="0"/>
              <a:t>左右に同じ遷移先が並んでいるものは消します。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46</a:t>
            </a:fld>
            <a:endParaRPr kumimoji="1" lang="ja-JP" altLang="en-US"/>
          </a:p>
        </p:txBody>
      </p:sp>
    </p:spTree>
    <p:extLst>
      <p:ext uri="{BB962C8B-B14F-4D97-AF65-F5344CB8AC3E}">
        <p14:creationId xmlns:p14="http://schemas.microsoft.com/office/powerpoint/2010/main" val="111728333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次は、残りの遷移先の組が指しているマスを見に行きます。</a:t>
            </a:r>
            <a:endParaRPr kumimoji="1" lang="en-US" altLang="ja-JP" dirty="0"/>
          </a:p>
          <a:p>
            <a:r>
              <a:rPr kumimoji="1" lang="en-US" altLang="ja-JP" dirty="0"/>
              <a:t>2 F </a:t>
            </a:r>
            <a:r>
              <a:rPr kumimoji="1" lang="ja-JP" altLang="en-US" dirty="0"/>
              <a:t>いう組がありますので、</a:t>
            </a:r>
            <a:r>
              <a:rPr kumimoji="1" lang="en-US" altLang="ja-JP" dirty="0"/>
              <a:t>q2 </a:t>
            </a:r>
            <a:r>
              <a:rPr kumimoji="1" lang="en-US" altLang="ja-JP" dirty="0" err="1"/>
              <a:t>qF</a:t>
            </a:r>
            <a:r>
              <a:rPr kumimoji="1" lang="en-US" altLang="ja-JP" dirty="0"/>
              <a:t> </a:t>
            </a:r>
            <a:r>
              <a:rPr kumimoji="1" lang="ja-JP" altLang="en-US" dirty="0"/>
              <a:t>のマスを見に行きます。</a:t>
            </a:r>
            <a:endParaRPr kumimoji="1" lang="en-US" altLang="ja-JP" dirty="0"/>
          </a:p>
          <a:p>
            <a:r>
              <a:rPr kumimoji="1" lang="en-US" altLang="ja-JP" dirty="0"/>
              <a:t>q2 </a:t>
            </a:r>
            <a:r>
              <a:rPr kumimoji="1" lang="en-US" altLang="ja-JP" dirty="0" err="1"/>
              <a:t>qF</a:t>
            </a:r>
            <a:r>
              <a:rPr kumimoji="1" lang="en-US" altLang="ja-JP" dirty="0"/>
              <a:t> </a:t>
            </a:r>
            <a:r>
              <a:rPr kumimoji="1" lang="ja-JP" altLang="en-US" dirty="0"/>
              <a:t>のマスは✕が付いていますので、 </a:t>
            </a:r>
            <a:r>
              <a:rPr kumimoji="1" lang="en-US" altLang="ja-JP" dirty="0"/>
              <a:t>2 F </a:t>
            </a:r>
            <a:r>
              <a:rPr kumimoji="1" lang="ja-JP" altLang="en-US" dirty="0"/>
              <a:t>の組にも✕を付けます。</a:t>
            </a:r>
            <a:endParaRPr kumimoji="1" lang="en-US" altLang="ja-JP" dirty="0"/>
          </a:p>
          <a:p>
            <a:r>
              <a:rPr kumimoji="1" lang="ja-JP" altLang="en-US" dirty="0"/>
              <a:t>こうして、遷移先のマスに✕があるものには✕を付けていきます。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47</a:t>
            </a:fld>
            <a:endParaRPr kumimoji="1" lang="ja-JP" altLang="en-US"/>
          </a:p>
        </p:txBody>
      </p:sp>
    </p:spTree>
    <p:extLst>
      <p:ext uri="{BB962C8B-B14F-4D97-AF65-F5344CB8AC3E}">
        <p14:creationId xmlns:p14="http://schemas.microsoft.com/office/powerpoint/2010/main" val="171634108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こうして、等価でないマスには✕を付けていき、最後まで✕が付かなかったマスが等価になります。</a:t>
            </a:r>
            <a:endParaRPr kumimoji="1" lang="en-US" altLang="ja-JP" dirty="0"/>
          </a:p>
          <a:p>
            <a:r>
              <a:rPr kumimoji="1" lang="ja-JP" altLang="en-US" dirty="0"/>
              <a:t>この場合ですと、状態 </a:t>
            </a:r>
            <a:r>
              <a:rPr kumimoji="1" lang="en-US" altLang="ja-JP" dirty="0"/>
              <a:t>q1 </a:t>
            </a:r>
            <a:r>
              <a:rPr kumimoji="1" lang="ja-JP" altLang="en-US" dirty="0"/>
              <a:t>と </a:t>
            </a:r>
            <a:r>
              <a:rPr kumimoji="1" lang="en-US" altLang="ja-JP" dirty="0"/>
              <a:t>q2 </a:t>
            </a:r>
            <a:r>
              <a:rPr kumimoji="1" lang="ja-JP" altLang="en-US" dirty="0"/>
              <a:t>が等価です。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48</a:t>
            </a:fld>
            <a:endParaRPr kumimoji="1" lang="ja-JP" altLang="en-US"/>
          </a:p>
        </p:txBody>
      </p:sp>
    </p:spTree>
    <p:extLst>
      <p:ext uri="{BB962C8B-B14F-4D97-AF65-F5344CB8AC3E}">
        <p14:creationId xmlns:p14="http://schemas.microsoft.com/office/powerpoint/2010/main" val="232945815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今回の例の場合、最小化前は</a:t>
            </a:r>
            <a:r>
              <a:rPr kumimoji="1" lang="en-US" altLang="ja-JP" dirty="0"/>
              <a:t>5</a:t>
            </a:r>
            <a:r>
              <a:rPr kumimoji="1" lang="ja-JP" altLang="en-US" dirty="0"/>
              <a:t>状態のオートマトンでしたが、</a:t>
            </a:r>
            <a:endParaRPr kumimoji="1" lang="en-US" altLang="ja-JP" dirty="0"/>
          </a:p>
          <a:p>
            <a:r>
              <a:rPr kumimoji="1" lang="ja-JP" altLang="en-US" dirty="0"/>
              <a:t>最小化後は</a:t>
            </a:r>
            <a:r>
              <a:rPr kumimoji="1" lang="en-US" altLang="ja-JP" dirty="0"/>
              <a:t>4</a:t>
            </a:r>
            <a:r>
              <a:rPr kumimoji="1" lang="ja-JP" altLang="en-US" dirty="0"/>
              <a:t>状態のオートマトンになります。</a:t>
            </a:r>
            <a:endParaRPr kumimoji="1" lang="en-US" altLang="ja-JP" dirty="0"/>
          </a:p>
          <a:p>
            <a:r>
              <a:rPr kumimoji="1" lang="ja-JP" altLang="en-US" dirty="0"/>
              <a:t>状態遷移表の分割と状態併合表のどちらを使っても結果は同じです。</a:t>
            </a:r>
            <a:endParaRPr kumimoji="1" lang="en-US" altLang="ja-JP" dirty="0"/>
          </a:p>
          <a:p>
            <a:r>
              <a:rPr kumimoji="1" lang="ja-JP" altLang="en-US" dirty="0"/>
              <a:t>状態数の最小化は、しなくても字句解析の作成は可能ですが、</a:t>
            </a:r>
            <a:endParaRPr kumimoji="1" lang="en-US" altLang="ja-JP" dirty="0"/>
          </a:p>
          <a:p>
            <a:r>
              <a:rPr kumimoji="1" lang="ja-JP" altLang="en-US" dirty="0"/>
              <a:t>しておいた方がプログラミングは楽に成ります。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49</a:t>
            </a:fld>
            <a:endParaRPr kumimoji="1" lang="ja-JP" altLang="en-US"/>
          </a:p>
        </p:txBody>
      </p:sp>
    </p:spTree>
    <p:extLst>
      <p:ext uri="{BB962C8B-B14F-4D97-AF65-F5344CB8AC3E}">
        <p14:creationId xmlns:p14="http://schemas.microsoft.com/office/powerpoint/2010/main" val="3237808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どのようにして単語への分割すればいいのでしょうか。</a:t>
            </a:r>
            <a:endParaRPr kumimoji="1" lang="en-US" altLang="ja-JP" dirty="0"/>
          </a:p>
          <a:p>
            <a:r>
              <a:rPr kumimoji="1" lang="ja-JP" altLang="en-US" dirty="0"/>
              <a:t>まず自然言語で考えてみましょう。</a:t>
            </a:r>
            <a:endParaRPr kumimoji="1" lang="en-US" altLang="ja-JP" dirty="0"/>
          </a:p>
          <a:p>
            <a:r>
              <a:rPr kumimoji="1" lang="ja-JP" altLang="en-US" dirty="0"/>
              <a:t>例えば、英語の場合は、単語と単語の間に空白があります。</a:t>
            </a:r>
            <a:endParaRPr kumimoji="1" lang="en-US" altLang="ja-JP" dirty="0"/>
          </a:p>
          <a:p>
            <a:r>
              <a:rPr kumimoji="1" lang="ja-JP" altLang="en-US" dirty="0"/>
              <a:t>ですので計算機が単語を区切るのは簡単です。</a:t>
            </a:r>
            <a:endParaRPr kumimoji="1" lang="en-US" altLang="ja-JP" dirty="0"/>
          </a:p>
          <a:p>
            <a:r>
              <a:rPr kumimoji="1" lang="ja-JP" altLang="en-US" dirty="0"/>
              <a:t>日本語の場合はどうでしょうか。</a:t>
            </a:r>
            <a:endParaRPr kumimoji="1" lang="en-US" altLang="ja-JP" dirty="0"/>
          </a:p>
          <a:p>
            <a:r>
              <a:rPr kumimoji="1" lang="ja-JP" altLang="en-US" dirty="0"/>
              <a:t>例えば、きんきだいがくりこうがぶ、を単語に区切ってみましょう。</a:t>
            </a:r>
            <a:endParaRPr kumimoji="1" lang="en-US" altLang="ja-JP" dirty="0"/>
          </a:p>
          <a:p>
            <a:r>
              <a:rPr kumimoji="1" lang="ja-JP" altLang="en-US" dirty="0"/>
              <a:t>もちろんこれは、近畿　大学　理工学部 と区切るのが正解です。</a:t>
            </a:r>
            <a:endParaRPr kumimoji="1" lang="en-US" altLang="ja-JP" dirty="0"/>
          </a:p>
          <a:p>
            <a:r>
              <a:rPr kumimoji="1" lang="ja-JP" altLang="en-US" dirty="0"/>
              <a:t>しかし日本語には、単語と単語の間に空白がありませんので、どこで区切るか計算機にはわかりません。</a:t>
            </a:r>
            <a:endParaRPr kumimoji="1" lang="en-US" altLang="ja-JP" dirty="0"/>
          </a:p>
          <a:p>
            <a:r>
              <a:rPr kumimoji="1" lang="ja-JP" altLang="en-US" dirty="0"/>
              <a:t>たとえば、きんきだ　いがくり　こうが　くぶ　等という区切り方をしてしますかもしれません。</a:t>
            </a:r>
            <a:endParaRPr kumimoji="1" lang="en-US" altLang="ja-JP" dirty="0"/>
          </a:p>
          <a:p>
            <a:r>
              <a:rPr kumimoji="1" lang="ja-JP" altLang="en-US" dirty="0"/>
              <a:t>計算機が区切り方を正しく決定するのは困難です。</a:t>
            </a:r>
            <a:endParaRPr kumimoji="1" lang="en-US" altLang="ja-JP" dirty="0"/>
          </a:p>
          <a:p>
            <a:r>
              <a:rPr kumimoji="1" lang="ja-JP" altLang="en-US" dirty="0"/>
              <a:t>では自然言語ではなく、計算機言語の場合はどうでしょうか。</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5</a:t>
            </a:fld>
            <a:endParaRPr kumimoji="1" lang="ja-JP" altLang="en-US"/>
          </a:p>
        </p:txBody>
      </p:sp>
    </p:spTree>
    <p:extLst>
      <p:ext uri="{BB962C8B-B14F-4D97-AF65-F5344CB8AC3E}">
        <p14:creationId xmlns:p14="http://schemas.microsoft.com/office/powerpoint/2010/main" val="284143402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それでは、情報システムプロジェクト</a:t>
            </a:r>
            <a:r>
              <a:rPr kumimoji="1" lang="en-US" altLang="ja-JP" dirty="0"/>
              <a:t>1</a:t>
            </a:r>
            <a:r>
              <a:rPr kumimoji="1" lang="ja-JP" altLang="en-US" dirty="0"/>
              <a:t>の場合を考えてみましょう。</a:t>
            </a:r>
            <a:endParaRPr kumimoji="1" lang="en-US" altLang="ja-JP" dirty="0"/>
          </a:p>
          <a:p>
            <a:r>
              <a:rPr kumimoji="1" lang="ja-JP" altLang="en-US" dirty="0"/>
              <a:t>皆さんは、マイクロ構文から決定性有限オートマトンを作成します。</a:t>
            </a:r>
            <a:endParaRPr kumimoji="1" lang="en-US" altLang="ja-JP" dirty="0"/>
          </a:p>
          <a:p>
            <a:r>
              <a:rPr kumimoji="1" lang="ja-JP" altLang="en-US" dirty="0"/>
              <a:t>例えば、</a:t>
            </a:r>
            <a:r>
              <a:rPr kumimoji="1" lang="en-US" altLang="ja-JP" dirty="0"/>
              <a:t>OPERATOR </a:t>
            </a:r>
            <a:r>
              <a:rPr kumimoji="1" lang="ja-JP" altLang="en-US" dirty="0"/>
              <a:t>として以下のマイクロ構文が与えられたとします。</a:t>
            </a:r>
            <a:endParaRPr kumimoji="1" lang="en-US" altLang="ja-JP" dirty="0"/>
          </a:p>
          <a:p>
            <a:r>
              <a:rPr kumimoji="1" lang="ja-JP" altLang="en-US" dirty="0"/>
              <a:t>ここで現れる入力記号は、</a:t>
            </a:r>
            <a:r>
              <a:rPr kumimoji="1" lang="en-US" altLang="ja-JP" dirty="0"/>
              <a:t>+ - = </a:t>
            </a:r>
            <a:r>
              <a:rPr kumimoji="1" lang="ja-JP" altLang="en-US" dirty="0"/>
              <a:t>ですので、</a:t>
            </a:r>
            <a:endParaRPr kumimoji="1" lang="en-US" altLang="ja-JP" dirty="0"/>
          </a:p>
          <a:p>
            <a:r>
              <a:rPr kumimoji="1" lang="ja-JP" altLang="en-US" dirty="0"/>
              <a:t>まず </a:t>
            </a:r>
            <a:r>
              <a:rPr kumimoji="1" lang="en-US" altLang="ja-JP" dirty="0"/>
              <a:t>+ - = </a:t>
            </a:r>
            <a:r>
              <a:rPr kumimoji="1" lang="ja-JP" altLang="en-US" dirty="0"/>
              <a:t>に対応する状態遷移を作ります。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50</a:t>
            </a:fld>
            <a:endParaRPr kumimoji="1" lang="ja-JP" altLang="en-US"/>
          </a:p>
        </p:txBody>
      </p:sp>
    </p:spTree>
    <p:extLst>
      <p:ext uri="{BB962C8B-B14F-4D97-AF65-F5344CB8AC3E}">
        <p14:creationId xmlns:p14="http://schemas.microsoft.com/office/powerpoint/2010/main" val="208327757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 = </a:t>
            </a:r>
            <a:r>
              <a:rPr kumimoji="1" lang="ja-JP" altLang="en-US" dirty="0"/>
              <a:t>のように記号が繋がっている部分は状態遷移をそのままつなげるとできます。</a:t>
            </a:r>
            <a:endParaRPr kumimoji="1" lang="en-US" altLang="ja-JP" dirty="0"/>
          </a:p>
          <a:p>
            <a:r>
              <a:rPr kumimoji="1" lang="ja-JP" altLang="en-US" dirty="0"/>
              <a:t>ですので各状態遷移はこのようになります。</a:t>
            </a:r>
            <a:endParaRPr kumimoji="1" lang="en-US" altLang="ja-JP" dirty="0"/>
          </a:p>
          <a:p>
            <a:r>
              <a:rPr kumimoji="1" lang="ja-JP" altLang="en-US" dirty="0"/>
              <a:t>この状態遷移が、</a:t>
            </a:r>
            <a:r>
              <a:rPr kumimoji="1" lang="en-US" altLang="ja-JP" dirty="0"/>
              <a:t>| </a:t>
            </a:r>
            <a:r>
              <a:rPr kumimoji="1" lang="ja-JP" altLang="en-US" dirty="0"/>
              <a:t>または で並んでいますので、</a:t>
            </a:r>
            <a:endParaRPr kumimoji="1" lang="en-US" altLang="ja-JP" dirty="0"/>
          </a:p>
          <a:p>
            <a:r>
              <a:rPr kumimoji="1" lang="en-US" altLang="ja-JP" dirty="0"/>
              <a:t>ε </a:t>
            </a:r>
            <a:r>
              <a:rPr kumimoji="1" lang="ja-JP" altLang="en-US" dirty="0"/>
              <a:t>遷移で分岐し、</a:t>
            </a:r>
            <a:r>
              <a:rPr kumimoji="1" lang="en-US" altLang="ja-JP" dirty="0"/>
              <a:t>ε </a:t>
            </a:r>
            <a:r>
              <a:rPr kumimoji="1" lang="ja-JP" altLang="en-US" dirty="0"/>
              <a:t>遷移で合流します。</a:t>
            </a:r>
            <a:endParaRPr kumimoji="1" lang="en-US" altLang="ja-JP" dirty="0"/>
          </a:p>
          <a:p>
            <a:r>
              <a:rPr kumimoji="1" lang="ja-JP" altLang="en-US" dirty="0"/>
              <a:t>これで非決定性有限オートマトン </a:t>
            </a:r>
            <a:r>
              <a:rPr kumimoji="1" lang="en-US" altLang="ja-JP" dirty="0"/>
              <a:t>NFA </a:t>
            </a:r>
            <a:r>
              <a:rPr kumimoji="1" lang="ja-JP" altLang="en-US" dirty="0"/>
              <a:t>ができました。</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51</a:t>
            </a:fld>
            <a:endParaRPr kumimoji="1" lang="ja-JP" altLang="en-US"/>
          </a:p>
        </p:txBody>
      </p:sp>
    </p:spTree>
    <p:extLst>
      <p:ext uri="{BB962C8B-B14F-4D97-AF65-F5344CB8AC3E}">
        <p14:creationId xmlns:p14="http://schemas.microsoft.com/office/powerpoint/2010/main" val="240070509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各状態の </a:t>
            </a:r>
            <a:r>
              <a:rPr kumimoji="1" lang="en-US" altLang="ja-JP" dirty="0"/>
              <a:t>ε-closure</a:t>
            </a:r>
            <a:r>
              <a:rPr kumimoji="1" lang="ja-JP" altLang="en-US" dirty="0"/>
              <a:t> と、</a:t>
            </a:r>
            <a:r>
              <a:rPr kumimoji="1" lang="en-US" altLang="ja-JP" dirty="0" err="1"/>
              <a:t>goto</a:t>
            </a:r>
            <a:r>
              <a:rPr kumimoji="1" lang="en-US" altLang="ja-JP" dirty="0"/>
              <a:t> +, </a:t>
            </a:r>
            <a:r>
              <a:rPr kumimoji="1" lang="en-US" altLang="ja-JP" dirty="0" err="1"/>
              <a:t>goto</a:t>
            </a:r>
            <a:r>
              <a:rPr kumimoji="1" lang="en-US" altLang="ja-JP" dirty="0"/>
              <a:t> – </a:t>
            </a:r>
            <a:r>
              <a:rPr kumimoji="1" lang="en-US" altLang="ja-JP" dirty="0" err="1"/>
              <a:t>goto</a:t>
            </a:r>
            <a:r>
              <a:rPr kumimoji="1" lang="en-US" altLang="ja-JP" dirty="0"/>
              <a:t> = </a:t>
            </a:r>
            <a:r>
              <a:rPr kumimoji="1" lang="ja-JP" altLang="en-US" dirty="0"/>
              <a:t>を求めて、</a:t>
            </a:r>
          </a:p>
          <a:p>
            <a:r>
              <a:rPr kumimoji="1" lang="en-US" altLang="ja-JP" dirty="0"/>
              <a:t>NFA </a:t>
            </a:r>
            <a:r>
              <a:rPr kumimoji="1" lang="ja-JP" altLang="en-US" dirty="0"/>
              <a:t>の遷移表を書くとこうなります。</a:t>
            </a:r>
            <a:endParaRPr kumimoji="1" lang="en-US" altLang="ja-JP" dirty="0"/>
          </a:p>
          <a:p>
            <a:r>
              <a:rPr kumimoji="1" lang="ja-JP" altLang="en-US" dirty="0"/>
              <a:t>ここから決定性有限オートマトン </a:t>
            </a:r>
            <a:r>
              <a:rPr kumimoji="1" lang="en-US" altLang="ja-JP" dirty="0"/>
              <a:t>DFA </a:t>
            </a:r>
            <a:r>
              <a:rPr kumimoji="1" lang="ja-JP" altLang="en-US" dirty="0"/>
              <a:t>の遷移表を作ります。</a:t>
            </a:r>
            <a:endParaRPr kumimoji="1" lang="en-US" altLang="ja-JP"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52</a:t>
            </a:fld>
            <a:endParaRPr kumimoji="1" lang="ja-JP" altLang="en-US"/>
          </a:p>
        </p:txBody>
      </p:sp>
    </p:spTree>
    <p:extLst>
      <p:ext uri="{BB962C8B-B14F-4D97-AF65-F5344CB8AC3E}">
        <p14:creationId xmlns:p14="http://schemas.microsoft.com/office/powerpoint/2010/main" val="399641125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出発地点は、初期状態 </a:t>
            </a:r>
            <a:r>
              <a:rPr kumimoji="1" lang="en-US" altLang="ja-JP" dirty="0"/>
              <a:t>q0 </a:t>
            </a:r>
            <a:r>
              <a:rPr kumimoji="1" lang="ja-JP" altLang="en-US" dirty="0"/>
              <a:t>の </a:t>
            </a:r>
            <a:r>
              <a:rPr kumimoji="1" lang="en-US" altLang="ja-JP" dirty="0"/>
              <a:t>ε-closure </a:t>
            </a:r>
            <a:r>
              <a:rPr kumimoji="1" lang="ja-JP" altLang="en-US" dirty="0"/>
              <a:t>です。</a:t>
            </a:r>
            <a:endParaRPr kumimoji="1" lang="en-US" altLang="ja-JP" dirty="0"/>
          </a:p>
          <a:p>
            <a:r>
              <a:rPr kumimoji="1" lang="en-US" altLang="ja-JP" dirty="0"/>
              <a:t>ε-closure </a:t>
            </a:r>
            <a:r>
              <a:rPr kumimoji="1" lang="ja-JP" altLang="en-US" dirty="0"/>
              <a:t>は </a:t>
            </a:r>
            <a:r>
              <a:rPr kumimoji="1" lang="en-US" altLang="ja-JP" dirty="0"/>
              <a:t>0 11, 21, 31, 41, 51, 61 </a:t>
            </a:r>
            <a:r>
              <a:rPr kumimoji="1" lang="ja-JP" altLang="en-US" dirty="0"/>
              <a:t>ですので、</a:t>
            </a:r>
            <a:endParaRPr kumimoji="1" lang="en-US" altLang="ja-JP" dirty="0"/>
          </a:p>
          <a:p>
            <a:r>
              <a:rPr kumimoji="1" lang="ja-JP" altLang="en-US" dirty="0"/>
              <a:t>これらの状態の </a:t>
            </a:r>
            <a:r>
              <a:rPr kumimoji="1" lang="en-US" altLang="ja-JP" dirty="0"/>
              <a:t>ε-closure, </a:t>
            </a:r>
            <a:r>
              <a:rPr kumimoji="1" lang="en-US" altLang="ja-JP" dirty="0" err="1"/>
              <a:t>goto</a:t>
            </a:r>
            <a:r>
              <a:rPr kumimoji="1" lang="en-US" altLang="ja-JP" dirty="0"/>
              <a:t> </a:t>
            </a:r>
            <a:r>
              <a:rPr kumimoji="1" lang="ja-JP" altLang="en-US" dirty="0"/>
              <a:t>の和集合を求めます。</a:t>
            </a:r>
            <a:endParaRPr kumimoji="1" lang="en-US" altLang="ja-JP" dirty="0"/>
          </a:p>
          <a:p>
            <a:r>
              <a:rPr kumimoji="1" lang="ja-JP" altLang="en-US" dirty="0"/>
              <a:t>新たに表れた状態集合の組あわせを表に加えます。</a:t>
            </a:r>
            <a:endParaRPr kumimoji="1" lang="en-US" altLang="ja-JP" dirty="0"/>
          </a:p>
          <a:p>
            <a:r>
              <a:rPr kumimoji="1" lang="ja-JP" altLang="en-US" dirty="0"/>
              <a:t>加えた状態集合の </a:t>
            </a:r>
            <a:r>
              <a:rPr kumimoji="1" lang="en-US" altLang="ja-JP" dirty="0"/>
              <a:t>ε-closure, </a:t>
            </a:r>
            <a:r>
              <a:rPr kumimoji="1" lang="en-US" altLang="ja-JP" dirty="0" err="1"/>
              <a:t>goto</a:t>
            </a:r>
            <a:r>
              <a:rPr kumimoji="1" lang="en-US" altLang="ja-JP" dirty="0"/>
              <a:t> </a:t>
            </a:r>
            <a:r>
              <a:rPr kumimoji="1" lang="ja-JP" altLang="en-US" dirty="0"/>
              <a:t>を求め、</a:t>
            </a:r>
            <a:endParaRPr kumimoji="1" lang="en-US" altLang="ja-JP" dirty="0"/>
          </a:p>
          <a:p>
            <a:r>
              <a:rPr kumimoji="1" lang="ja-JP" altLang="en-US" dirty="0"/>
              <a:t>また新たに表れた状態集合の組み合わせを表に加える、というのを繰り返していきます。</a:t>
            </a:r>
            <a:endParaRPr kumimoji="1" lang="en-US" altLang="ja-JP" dirty="0"/>
          </a:p>
          <a:p>
            <a:r>
              <a:rPr kumimoji="1" lang="ja-JP" altLang="en-US" dirty="0"/>
              <a:t>最終的にはこのような </a:t>
            </a:r>
            <a:r>
              <a:rPr kumimoji="1" lang="en-US" altLang="ja-JP" dirty="0"/>
              <a:t>DFA </a:t>
            </a:r>
            <a:r>
              <a:rPr kumimoji="1" lang="ja-JP" altLang="en-US" dirty="0"/>
              <a:t>の遷移表が完成します。</a:t>
            </a:r>
            <a:endParaRPr kumimoji="1" lang="en-US" altLang="ja-JP"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53</a:t>
            </a:fld>
            <a:endParaRPr kumimoji="1" lang="ja-JP" altLang="en-US"/>
          </a:p>
        </p:txBody>
      </p:sp>
    </p:spTree>
    <p:extLst>
      <p:ext uri="{BB962C8B-B14F-4D97-AF65-F5344CB8AC3E}">
        <p14:creationId xmlns:p14="http://schemas.microsoft.com/office/powerpoint/2010/main" val="305172261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DFA </a:t>
            </a:r>
            <a:r>
              <a:rPr kumimoji="1" lang="ja-JP" altLang="en-US" dirty="0"/>
              <a:t>の遷移表から、決定性有限オートマトンを描くとこうなります。</a:t>
            </a:r>
            <a:endParaRPr kumimoji="1" lang="en-US" altLang="ja-JP" dirty="0"/>
          </a:p>
          <a:p>
            <a:r>
              <a:rPr kumimoji="1" lang="ja-JP" altLang="en-US" dirty="0"/>
              <a:t>今回は、手順に従い、一旦非決定性有限オートマトンを求めた後</a:t>
            </a:r>
            <a:endParaRPr kumimoji="1" lang="en-US" altLang="ja-JP" dirty="0"/>
          </a:p>
          <a:p>
            <a:r>
              <a:rPr kumimoji="1" lang="ja-JP" altLang="en-US" dirty="0"/>
              <a:t>決定性有限オートマトンに変換しました。</a:t>
            </a:r>
            <a:endParaRPr kumimoji="1" lang="en-US" altLang="ja-JP" dirty="0"/>
          </a:p>
          <a:p>
            <a:r>
              <a:rPr kumimoji="1" lang="ja-JP" altLang="en-US" dirty="0"/>
              <a:t>しかし、システムプロジェクト</a:t>
            </a:r>
            <a:r>
              <a:rPr kumimoji="1" lang="en-US" altLang="ja-JP" dirty="0"/>
              <a:t>1 </a:t>
            </a:r>
            <a:r>
              <a:rPr kumimoji="1" lang="ja-JP" altLang="en-US" dirty="0"/>
              <a:t>のマイクロ構文は、</a:t>
            </a:r>
            <a:endParaRPr kumimoji="1" lang="en-US" altLang="ja-JP" dirty="0"/>
          </a:p>
          <a:p>
            <a:r>
              <a:rPr kumimoji="1" lang="ja-JP" altLang="en-US" dirty="0"/>
              <a:t>いきなり決定性有限オートマトンを作るはわりと簡単です。</a:t>
            </a:r>
            <a:endParaRPr kumimoji="1" lang="en-US" altLang="ja-JP" dirty="0"/>
          </a:p>
          <a:p>
            <a:r>
              <a:rPr kumimoji="1" lang="ja-JP" altLang="en-US" dirty="0"/>
              <a:t>ですので、必要無ければ非決定性有限オートマトンは作らなくてもかまいません。</a:t>
            </a:r>
            <a:endParaRPr kumimoji="1" lang="en-US" altLang="ja-JP" dirty="0"/>
          </a:p>
          <a:p>
            <a:r>
              <a:rPr kumimoji="1" lang="ja-JP" altLang="en-US" dirty="0"/>
              <a:t>また、状態数の最小化もしなくてすむようになっています。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54</a:t>
            </a:fld>
            <a:endParaRPr kumimoji="1" lang="ja-JP" altLang="en-US"/>
          </a:p>
        </p:txBody>
      </p:sp>
    </p:spTree>
    <p:extLst>
      <p:ext uri="{BB962C8B-B14F-4D97-AF65-F5344CB8AC3E}">
        <p14:creationId xmlns:p14="http://schemas.microsoft.com/office/powerpoint/2010/main" val="387945243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マイクロ構文に従って、決定性有限オートマトンを求めると、このような感じになります。</a:t>
            </a:r>
            <a:endParaRPr kumimoji="1" lang="en-US" altLang="ja-JP" dirty="0"/>
          </a:p>
          <a:p>
            <a:r>
              <a:rPr kumimoji="1" lang="en-US" altLang="ja-JP" dirty="0"/>
              <a:t>; </a:t>
            </a:r>
            <a:r>
              <a:rPr kumimoji="1" lang="ja-JP" altLang="en-US" dirty="0"/>
              <a:t>のように</a:t>
            </a:r>
            <a:r>
              <a:rPr kumimoji="1" lang="en-US" altLang="ja-JP" dirty="0"/>
              <a:t>1</a:t>
            </a:r>
            <a:r>
              <a:rPr kumimoji="1" lang="ja-JP" altLang="en-US" dirty="0"/>
              <a:t>つだけで </a:t>
            </a:r>
            <a:r>
              <a:rPr kumimoji="1" lang="en-US" altLang="ja-JP" dirty="0"/>
              <a:t>token </a:t>
            </a:r>
            <a:r>
              <a:rPr kumimoji="1" lang="ja-JP" altLang="en-US" dirty="0"/>
              <a:t>になるものは</a:t>
            </a:r>
            <a:r>
              <a:rPr kumimoji="1" lang="en-US" altLang="ja-JP" dirty="0"/>
              <a:t>1</a:t>
            </a:r>
            <a:r>
              <a:rPr kumimoji="1" lang="ja-JP" altLang="en-US" dirty="0"/>
              <a:t>回状態遷移して終わりです。</a:t>
            </a:r>
            <a:endParaRPr kumimoji="1" lang="en-US" altLang="ja-JP" dirty="0"/>
          </a:p>
          <a:p>
            <a:r>
              <a:rPr kumimoji="1" lang="en-US" altLang="ja-JP" dirty="0"/>
              <a:t>+ </a:t>
            </a:r>
            <a:r>
              <a:rPr kumimoji="1" lang="ja-JP" altLang="en-US" dirty="0"/>
              <a:t>のように、後ろに </a:t>
            </a:r>
            <a:r>
              <a:rPr kumimoji="1" lang="en-US" altLang="ja-JP" dirty="0"/>
              <a:t>= </a:t>
            </a:r>
            <a:r>
              <a:rPr kumimoji="1" lang="ja-JP" altLang="en-US" dirty="0"/>
              <a:t>や </a:t>
            </a:r>
            <a:r>
              <a:rPr kumimoji="1" lang="en-US" altLang="ja-JP" dirty="0"/>
              <a:t>+ </a:t>
            </a:r>
            <a:r>
              <a:rPr kumimoji="1" lang="ja-JP" altLang="en-US" dirty="0"/>
              <a:t>が来るものは、このように</a:t>
            </a:r>
            <a:endParaRPr kumimoji="1" lang="en-US" altLang="ja-JP" dirty="0"/>
          </a:p>
          <a:p>
            <a:r>
              <a:rPr kumimoji="1" lang="en-US" altLang="ja-JP" dirty="0"/>
              <a:t>+, +=, ++ </a:t>
            </a:r>
            <a:r>
              <a:rPr kumimoji="1" lang="ja-JP" altLang="en-US" dirty="0"/>
              <a:t>と各 </a:t>
            </a:r>
            <a:r>
              <a:rPr kumimoji="1" lang="en-US" altLang="ja-JP" dirty="0"/>
              <a:t>token </a:t>
            </a:r>
            <a:r>
              <a:rPr kumimoji="1" lang="ja-JP" altLang="en-US" dirty="0"/>
              <a:t>に分岐します。</a:t>
            </a:r>
            <a:endParaRPr kumimoji="1" lang="en-US" altLang="ja-JP" dirty="0"/>
          </a:p>
          <a:p>
            <a:r>
              <a:rPr kumimoji="1" lang="ja-JP" altLang="en-US" dirty="0"/>
              <a:t>整数は、まず </a:t>
            </a:r>
            <a:r>
              <a:rPr kumimoji="1" lang="en-US" altLang="ja-JP" dirty="0"/>
              <a:t>0 </a:t>
            </a:r>
            <a:r>
              <a:rPr kumimoji="1" lang="ja-JP" altLang="en-US" dirty="0"/>
              <a:t>は単独で整数です。</a:t>
            </a:r>
            <a:endParaRPr kumimoji="1" lang="en-US" altLang="ja-JP" dirty="0"/>
          </a:p>
          <a:p>
            <a:r>
              <a:rPr kumimoji="1" lang="ja-JP" altLang="en-US" dirty="0"/>
              <a:t>それ以外の整数は、最初に </a:t>
            </a:r>
            <a:r>
              <a:rPr kumimoji="1" lang="en-US" altLang="ja-JP" dirty="0"/>
              <a:t>1..9 </a:t>
            </a:r>
            <a:r>
              <a:rPr kumimoji="1" lang="ja-JP" altLang="en-US" dirty="0"/>
              <a:t>が来て、その後に </a:t>
            </a:r>
            <a:r>
              <a:rPr kumimoji="1" lang="en-US" altLang="ja-JP" dirty="0"/>
              <a:t>0..9 </a:t>
            </a:r>
            <a:r>
              <a:rPr kumimoji="1" lang="ja-JP" altLang="en-US" dirty="0"/>
              <a:t>がループします。</a:t>
            </a:r>
            <a:endParaRPr kumimoji="1" lang="en-US" altLang="ja-JP" dirty="0"/>
          </a:p>
          <a:p>
            <a:r>
              <a:rPr kumimoji="1" lang="ja-JP" altLang="en-US" dirty="0"/>
              <a:t>変数名は、まず英字が来て、その後に英数字がループします。</a:t>
            </a:r>
            <a:r>
              <a:rPr kumimoji="1" lang="en-US" altLang="ja-JP" dirty="0"/>
              <a:t> </a:t>
            </a:r>
          </a:p>
          <a:p>
            <a:r>
              <a:rPr kumimoji="1" lang="ja-JP" altLang="en-US" dirty="0"/>
              <a:t>今回の授業はこれで終了です。</a:t>
            </a:r>
            <a:endParaRPr kumimoji="1" lang="en-US" altLang="ja-JP" dirty="0"/>
          </a:p>
          <a:p>
            <a:r>
              <a:rPr kumimoji="1" lang="ja-JP" altLang="en-US" dirty="0"/>
              <a:t>いつものように</a:t>
            </a:r>
            <a:r>
              <a:rPr kumimoji="1" lang="en-US" altLang="ja-JP" dirty="0" err="1"/>
              <a:t>GoogleClassroom</a:t>
            </a:r>
            <a:r>
              <a:rPr kumimoji="1" lang="ja-JP" altLang="en-US" dirty="0"/>
              <a:t>上に課題テストを挙げてありますので、</a:t>
            </a:r>
            <a:endParaRPr kumimoji="1" lang="en-US" altLang="ja-JP" dirty="0"/>
          </a:p>
          <a:p>
            <a:r>
              <a:rPr kumimoji="1" lang="ja-JP" altLang="en-US" dirty="0"/>
              <a:t>来週授業開始時までに提出してください。</a:t>
            </a:r>
            <a:endParaRPr kumimoji="1" lang="en-US" altLang="ja-JP" dirty="0"/>
          </a:p>
          <a:p>
            <a:r>
              <a:rPr kumimoji="1" lang="ja-JP" altLang="en-US" dirty="0"/>
              <a:t>お疲れ様でした。</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55</a:t>
            </a:fld>
            <a:endParaRPr kumimoji="1" lang="ja-JP" altLang="en-US"/>
          </a:p>
        </p:txBody>
      </p:sp>
    </p:spTree>
    <p:extLst>
      <p:ext uri="{BB962C8B-B14F-4D97-AF65-F5344CB8AC3E}">
        <p14:creationId xmlns:p14="http://schemas.microsoft.com/office/powerpoint/2010/main" val="3455809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計算機言語の場合、単語として使える記号は厳密に定義されています。</a:t>
            </a:r>
            <a:endParaRPr kumimoji="1" lang="en-US" altLang="ja-JP" dirty="0"/>
          </a:p>
          <a:p>
            <a:r>
              <a:rPr kumimoji="1" lang="ja-JP" altLang="en-US" dirty="0"/>
              <a:t>また、区切り位置をはっきりさせるために、区切り記号が使われます。</a:t>
            </a:r>
            <a:endParaRPr kumimoji="1" lang="en-US" altLang="ja-JP" dirty="0"/>
          </a:p>
          <a:p>
            <a:r>
              <a:rPr kumimoji="1" lang="ja-JP" altLang="en-US" dirty="0"/>
              <a:t>区切り記号とは、括弧やコンマなどです。</a:t>
            </a:r>
            <a:endParaRPr kumimoji="1" lang="en-US" altLang="ja-JP" dirty="0"/>
          </a:p>
          <a:p>
            <a:r>
              <a:rPr kumimoji="1" lang="ja-JP" altLang="en-US" dirty="0"/>
              <a:t>例えばこのようなプログラムを読んでいくとします。</a:t>
            </a:r>
            <a:endParaRPr kumimoji="1" lang="en-US" altLang="ja-JP" dirty="0"/>
          </a:p>
          <a:p>
            <a:r>
              <a:rPr kumimoji="1" lang="ja-JP" altLang="en-US" dirty="0"/>
              <a:t>前から、</a:t>
            </a:r>
            <a:r>
              <a:rPr kumimoji="1" lang="en-US" altLang="ja-JP" dirty="0"/>
              <a:t>m, a, </a:t>
            </a:r>
            <a:r>
              <a:rPr kumimoji="1" lang="en-US" altLang="ja-JP" dirty="0" err="1"/>
              <a:t>i</a:t>
            </a:r>
            <a:r>
              <a:rPr kumimoji="1" lang="en-US" altLang="ja-JP" dirty="0"/>
              <a:t>, n </a:t>
            </a:r>
            <a:r>
              <a:rPr kumimoji="1" lang="ja-JP" altLang="en-US" dirty="0"/>
              <a:t>と読んだところで、区切り記号の括弧がきました。</a:t>
            </a:r>
            <a:endParaRPr kumimoji="1" lang="en-US" altLang="ja-JP" dirty="0"/>
          </a:p>
          <a:p>
            <a:r>
              <a:rPr kumimoji="1" lang="ja-JP" altLang="en-US" dirty="0"/>
              <a:t>ですので区切り記号の手前で区切り、</a:t>
            </a:r>
            <a:r>
              <a:rPr kumimoji="1" lang="en-US" altLang="ja-JP" dirty="0"/>
              <a:t>main </a:t>
            </a:r>
            <a:r>
              <a:rPr kumimoji="1" lang="ja-JP" altLang="en-US" dirty="0"/>
              <a:t>という単語だと識別できます。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6</a:t>
            </a:fld>
            <a:endParaRPr kumimoji="1" lang="ja-JP" altLang="en-US"/>
          </a:p>
        </p:txBody>
      </p:sp>
    </p:spTree>
    <p:extLst>
      <p:ext uri="{BB962C8B-B14F-4D97-AF65-F5344CB8AC3E}">
        <p14:creationId xmlns:p14="http://schemas.microsoft.com/office/powerpoint/2010/main" val="3161063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情報システムプロジェクト</a:t>
            </a:r>
            <a:r>
              <a:rPr kumimoji="1" lang="en-US" altLang="ja-JP" dirty="0"/>
              <a:t>1</a:t>
            </a:r>
            <a:r>
              <a:rPr kumimoji="1" lang="ja-JP" altLang="en-US" dirty="0"/>
              <a:t>では、単語はマイクロ構文で定義されてます。</a:t>
            </a:r>
            <a:endParaRPr kumimoji="1" lang="en-US" altLang="ja-JP" dirty="0"/>
          </a:p>
          <a:p>
            <a:r>
              <a:rPr kumimoji="1" lang="ja-JP" altLang="en-US" dirty="0"/>
              <a:t>情報システムプロジェクト</a:t>
            </a:r>
            <a:r>
              <a:rPr kumimoji="1" lang="en-US" altLang="ja-JP" dirty="0"/>
              <a:t>1 </a:t>
            </a:r>
            <a:r>
              <a:rPr kumimoji="1" lang="ja-JP" altLang="en-US" dirty="0"/>
              <a:t>の指導書 </a:t>
            </a:r>
            <a:r>
              <a:rPr kumimoji="1" lang="en-US" altLang="ja-JP" dirty="0"/>
              <a:t>p.3 </a:t>
            </a:r>
            <a:r>
              <a:rPr kumimoji="1" lang="ja-JP" altLang="en-US" dirty="0"/>
              <a:t>にマイクロ構文が書かれています。</a:t>
            </a:r>
            <a:endParaRPr kumimoji="1" lang="en-US" altLang="ja-JP" dirty="0"/>
          </a:p>
          <a:p>
            <a:r>
              <a:rPr kumimoji="1" lang="ja-JP" altLang="en-US" dirty="0"/>
              <a:t>指導書では、マイクロ構文は、</a:t>
            </a:r>
            <a:r>
              <a:rPr kumimoji="1" lang="en-US" altLang="ja-JP" dirty="0"/>
              <a:t>EBNF </a:t>
            </a:r>
            <a:r>
              <a:rPr kumimoji="1" lang="ja-JP" altLang="en-US" dirty="0"/>
              <a:t>記法 </a:t>
            </a:r>
            <a:r>
              <a:rPr kumimoji="1" lang="en-US" altLang="ja-JP" dirty="0"/>
              <a:t>extended </a:t>
            </a:r>
            <a:r>
              <a:rPr kumimoji="1" lang="en-US" altLang="ja-JP" dirty="0" err="1"/>
              <a:t>Buckus</a:t>
            </a:r>
            <a:r>
              <a:rPr kumimoji="1" lang="en-US" altLang="ja-JP" dirty="0"/>
              <a:t> </a:t>
            </a:r>
            <a:r>
              <a:rPr kumimoji="1" lang="en-US" altLang="ja-JP" dirty="0" err="1"/>
              <a:t>Naor</a:t>
            </a:r>
            <a:r>
              <a:rPr kumimoji="1" lang="en-US" altLang="ja-JP" dirty="0"/>
              <a:t> form </a:t>
            </a:r>
            <a:r>
              <a:rPr kumimoji="1" lang="ja-JP" altLang="en-US" dirty="0"/>
              <a:t>で書かれています。</a:t>
            </a:r>
            <a:endParaRPr kumimoji="1" lang="en-US" altLang="ja-JP" dirty="0"/>
          </a:p>
          <a:p>
            <a:r>
              <a:rPr kumimoji="1" lang="ja-JP" altLang="en-US" dirty="0"/>
              <a:t>それではマイクロ構文を見ていきましょう。</a:t>
            </a:r>
            <a:endParaRPr kumimoji="1" lang="en-US" altLang="ja-JP" dirty="0"/>
          </a:p>
          <a:p>
            <a:r>
              <a:rPr kumimoji="1" lang="ja-JP" altLang="en-US" dirty="0"/>
              <a:t>まずプログラムは、</a:t>
            </a:r>
            <a:r>
              <a:rPr kumimoji="1" lang="en-US" altLang="ja-JP" dirty="0"/>
              <a:t>Token </a:t>
            </a:r>
            <a:r>
              <a:rPr kumimoji="1" lang="ja-JP" altLang="en-US" dirty="0"/>
              <a:t>単語 または </a:t>
            </a:r>
            <a:r>
              <a:rPr kumimoji="1" lang="en-US" altLang="ja-JP" dirty="0"/>
              <a:t>W-Space </a:t>
            </a:r>
            <a:r>
              <a:rPr kumimoji="1" lang="ja-JP" altLang="en-US" dirty="0"/>
              <a:t>空白 が </a:t>
            </a:r>
            <a:r>
              <a:rPr kumimoji="1" lang="en-US" altLang="ja-JP" dirty="0"/>
              <a:t>0 </a:t>
            </a:r>
            <a:r>
              <a:rPr kumimoji="1" lang="ja-JP" altLang="en-US" dirty="0"/>
              <a:t>個以上繰り返され、最後にファイル末がある、と定義されています。</a:t>
            </a:r>
            <a:endParaRPr kumimoji="1" lang="en-US" altLang="ja-JP" dirty="0"/>
          </a:p>
          <a:p>
            <a:r>
              <a:rPr kumimoji="1" lang="en-US" altLang="ja-JP" dirty="0"/>
              <a:t>EBNF </a:t>
            </a:r>
            <a:r>
              <a:rPr kumimoji="1" lang="ja-JP" altLang="en-US" dirty="0"/>
              <a:t>記法ですので、縦棒は または を表します。また中括弧は</a:t>
            </a:r>
            <a:r>
              <a:rPr kumimoji="1" lang="en-US" altLang="ja-JP" dirty="0"/>
              <a:t>0</a:t>
            </a:r>
            <a:r>
              <a:rPr kumimoji="1" lang="ja-JP" altLang="en-US" dirty="0"/>
              <a:t>回以上の繰り返しです。</a:t>
            </a:r>
            <a:endParaRPr kumimoji="1" lang="en-US" altLang="ja-JP" dirty="0"/>
          </a:p>
          <a:p>
            <a:r>
              <a:rPr kumimoji="1" lang="en-US" altLang="ja-JP" dirty="0"/>
              <a:t>Token </a:t>
            </a:r>
            <a:r>
              <a:rPr kumimoji="1" lang="ja-JP" altLang="en-US" dirty="0"/>
              <a:t>単語は、</a:t>
            </a:r>
            <a:r>
              <a:rPr kumimoji="1" lang="en-US" altLang="ja-JP" dirty="0"/>
              <a:t>NAME </a:t>
            </a:r>
            <a:r>
              <a:rPr kumimoji="1" lang="ja-JP" altLang="en-US" dirty="0"/>
              <a:t>変数名 または </a:t>
            </a:r>
            <a:r>
              <a:rPr kumimoji="1" lang="en-US" altLang="ja-JP" dirty="0"/>
              <a:t>INTEGER </a:t>
            </a:r>
            <a:r>
              <a:rPr kumimoji="1" lang="ja-JP" altLang="en-US" dirty="0"/>
              <a:t>整数 または</a:t>
            </a:r>
            <a:endParaRPr kumimoji="1" lang="en-US" altLang="ja-JP" dirty="0"/>
          </a:p>
          <a:p>
            <a:r>
              <a:rPr kumimoji="1" lang="en-US" altLang="ja-JP" dirty="0"/>
              <a:t>CHARACTER </a:t>
            </a:r>
            <a:r>
              <a:rPr kumimoji="1" lang="ja-JP" altLang="en-US" dirty="0"/>
              <a:t>文字 または </a:t>
            </a:r>
            <a:r>
              <a:rPr kumimoji="1" lang="en-US" altLang="ja-JP" dirty="0"/>
              <a:t>STRING </a:t>
            </a:r>
            <a:r>
              <a:rPr kumimoji="1" lang="ja-JP" altLang="en-US" dirty="0"/>
              <a:t>文字列 または </a:t>
            </a:r>
            <a:r>
              <a:rPr kumimoji="1" lang="en-US" altLang="ja-JP" dirty="0"/>
              <a:t>KEYWORD </a:t>
            </a:r>
            <a:r>
              <a:rPr kumimoji="1" lang="ja-JP" altLang="en-US" dirty="0"/>
              <a:t>予約語 または</a:t>
            </a:r>
            <a:endParaRPr kumimoji="1" lang="en-US" altLang="ja-JP" dirty="0"/>
          </a:p>
          <a:p>
            <a:r>
              <a:rPr kumimoji="1" lang="en-US" altLang="ja-JP" dirty="0"/>
              <a:t>OPERATOR </a:t>
            </a:r>
            <a:r>
              <a:rPr kumimoji="1" lang="ja-JP" altLang="en-US" dirty="0"/>
              <a:t>演算子 または </a:t>
            </a:r>
            <a:r>
              <a:rPr kumimoji="1" lang="en-US" altLang="ja-JP" dirty="0"/>
              <a:t>DELIMITER </a:t>
            </a:r>
            <a:r>
              <a:rPr kumimoji="1" lang="ja-JP" altLang="en-US" dirty="0"/>
              <a:t>区切り記号です。</a:t>
            </a:r>
            <a:endParaRPr kumimoji="1" lang="en-US" altLang="ja-JP" dirty="0"/>
          </a:p>
          <a:p>
            <a:r>
              <a:rPr kumimoji="1" lang="en-US" altLang="ja-JP" dirty="0"/>
              <a:t>W-Space </a:t>
            </a:r>
            <a:r>
              <a:rPr kumimoji="1" lang="ja-JP" altLang="en-US" dirty="0"/>
              <a:t>空白は、スペース または タブ記号 または 改行記号 またはコメントです。</a:t>
            </a:r>
            <a:endParaRPr kumimoji="1" lang="en-US" altLang="ja-JP" dirty="0"/>
          </a:p>
          <a:p>
            <a:r>
              <a:rPr kumimoji="1" lang="ja-JP" altLang="en-US" dirty="0"/>
              <a:t>このうち、文字列とコメントは拡張課題です。</a:t>
            </a:r>
            <a:endParaRPr kumimoji="1" lang="en-US" altLang="ja-JP" dirty="0"/>
          </a:p>
          <a:p>
            <a:r>
              <a:rPr kumimoji="1" lang="ja-JP" altLang="en-US" dirty="0"/>
              <a:t>余裕のある人は文字列とコメントにも対応させてみてください。</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7</a:t>
            </a:fld>
            <a:endParaRPr kumimoji="1" lang="ja-JP" altLang="en-US"/>
          </a:p>
        </p:txBody>
      </p:sp>
    </p:spTree>
    <p:extLst>
      <p:ext uri="{BB962C8B-B14F-4D97-AF65-F5344CB8AC3E}">
        <p14:creationId xmlns:p14="http://schemas.microsoft.com/office/powerpoint/2010/main" val="4006771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続いてマイクロ構文の定義を見ていきます。</a:t>
            </a:r>
            <a:endParaRPr kumimoji="1" lang="en-US" altLang="ja-JP" dirty="0"/>
          </a:p>
          <a:p>
            <a:r>
              <a:rPr kumimoji="1" lang="en-US" altLang="ja-JP" dirty="0"/>
              <a:t>NAME </a:t>
            </a:r>
            <a:r>
              <a:rPr kumimoji="1" lang="ja-JP" altLang="en-US" dirty="0"/>
              <a:t>変数名は、一文字目に英字が来て、その後に英字または数字が</a:t>
            </a:r>
            <a:r>
              <a:rPr kumimoji="1" lang="en-US" altLang="ja-JP" dirty="0"/>
              <a:t>0</a:t>
            </a:r>
            <a:r>
              <a:rPr kumimoji="1" lang="ja-JP" altLang="en-US" dirty="0"/>
              <a:t>個以上並んでいます。</a:t>
            </a:r>
            <a:endParaRPr kumimoji="1" lang="en-US" altLang="ja-JP" dirty="0"/>
          </a:p>
          <a:p>
            <a:r>
              <a:rPr kumimoji="1" lang="ja-JP" altLang="en-US" dirty="0"/>
              <a:t>英字とは、小文字の </a:t>
            </a:r>
            <a:r>
              <a:rPr kumimoji="1" lang="en-US" altLang="ja-JP" dirty="0"/>
              <a:t>a </a:t>
            </a:r>
            <a:r>
              <a:rPr kumimoji="1" lang="ja-JP" altLang="en-US" dirty="0"/>
              <a:t>から </a:t>
            </a:r>
            <a:r>
              <a:rPr kumimoji="1" lang="en-US" altLang="ja-JP" dirty="0"/>
              <a:t>z </a:t>
            </a:r>
            <a:r>
              <a:rPr kumimoji="1" lang="ja-JP" altLang="en-US" dirty="0"/>
              <a:t>、大文字の </a:t>
            </a:r>
            <a:r>
              <a:rPr kumimoji="1" lang="en-US" altLang="ja-JP" dirty="0"/>
              <a:t>A </a:t>
            </a:r>
            <a:r>
              <a:rPr kumimoji="1" lang="ja-JP" altLang="en-US" dirty="0"/>
              <a:t>から </a:t>
            </a:r>
            <a:r>
              <a:rPr kumimoji="1" lang="en-US" altLang="ja-JP" dirty="0"/>
              <a:t>Z </a:t>
            </a:r>
            <a:r>
              <a:rPr kumimoji="1" lang="ja-JP" altLang="en-US" dirty="0"/>
              <a:t>、そしてアンダーバーです。</a:t>
            </a:r>
            <a:endParaRPr kumimoji="1" lang="en-US" altLang="ja-JP" dirty="0"/>
          </a:p>
          <a:p>
            <a:r>
              <a:rPr kumimoji="1" lang="ja-JP" altLang="en-US" dirty="0"/>
              <a:t>アンダーバーを忘れる人がときどきいますので、注意してください。</a:t>
            </a:r>
            <a:endParaRPr kumimoji="1" lang="en-US" altLang="ja-JP" dirty="0"/>
          </a:p>
          <a:p>
            <a:r>
              <a:rPr kumimoji="1" lang="en-US" altLang="ja-JP" dirty="0"/>
              <a:t>INTEGER </a:t>
            </a:r>
            <a:r>
              <a:rPr kumimoji="1" lang="ja-JP" altLang="en-US" dirty="0"/>
              <a:t>整数は、まず </a:t>
            </a:r>
            <a:r>
              <a:rPr kumimoji="1" lang="en-US" altLang="ja-JP" dirty="0"/>
              <a:t>0 </a:t>
            </a:r>
            <a:r>
              <a:rPr kumimoji="1" lang="ja-JP" altLang="en-US" dirty="0"/>
              <a:t>は単独で整数です。</a:t>
            </a:r>
            <a:endParaRPr kumimoji="1" lang="en-US" altLang="ja-JP" dirty="0"/>
          </a:p>
          <a:p>
            <a:r>
              <a:rPr kumimoji="1" lang="en-US" altLang="ja-JP" dirty="0" err="1"/>
              <a:t>Pdec</a:t>
            </a:r>
            <a:r>
              <a:rPr kumimoji="1" lang="en-US" altLang="ja-JP" dirty="0"/>
              <a:t> </a:t>
            </a:r>
            <a:r>
              <a:rPr kumimoji="1" lang="ja-JP" altLang="en-US" dirty="0"/>
              <a:t>は </a:t>
            </a:r>
            <a:r>
              <a:rPr kumimoji="1" lang="en-US" altLang="ja-JP" dirty="0"/>
              <a:t>1 </a:t>
            </a:r>
            <a:r>
              <a:rPr kumimoji="1" lang="ja-JP" altLang="en-US" dirty="0"/>
              <a:t>から </a:t>
            </a:r>
            <a:r>
              <a:rPr kumimoji="1" lang="en-US" altLang="ja-JP" dirty="0"/>
              <a:t>9</a:t>
            </a:r>
            <a:r>
              <a:rPr kumimoji="1" lang="ja-JP" altLang="en-US" dirty="0"/>
              <a:t>、</a:t>
            </a:r>
            <a:r>
              <a:rPr kumimoji="1" lang="en-US" altLang="ja-JP" dirty="0"/>
              <a:t>Dec </a:t>
            </a:r>
            <a:r>
              <a:rPr kumimoji="1" lang="ja-JP" altLang="en-US" dirty="0"/>
              <a:t>は </a:t>
            </a:r>
            <a:r>
              <a:rPr kumimoji="1" lang="en-US" altLang="ja-JP" dirty="0"/>
              <a:t>0 </a:t>
            </a:r>
            <a:r>
              <a:rPr kumimoji="1" lang="ja-JP" altLang="en-US" dirty="0"/>
              <a:t>から </a:t>
            </a:r>
            <a:r>
              <a:rPr kumimoji="1" lang="en-US" altLang="ja-JP" dirty="0"/>
              <a:t>9 </a:t>
            </a:r>
            <a:r>
              <a:rPr kumimoji="1" lang="ja-JP" altLang="en-US" dirty="0"/>
              <a:t>ですので、</a:t>
            </a:r>
            <a:r>
              <a:rPr kumimoji="1" lang="en-US" altLang="ja-JP" dirty="0" err="1"/>
              <a:t>Pdec</a:t>
            </a:r>
            <a:r>
              <a:rPr kumimoji="1" lang="en-US" altLang="ja-JP" dirty="0"/>
              <a:t> Dec </a:t>
            </a:r>
            <a:r>
              <a:rPr kumimoji="1" lang="ja-JP" altLang="en-US" dirty="0"/>
              <a:t>の部分はまず </a:t>
            </a:r>
            <a:r>
              <a:rPr kumimoji="1" lang="en-US" altLang="ja-JP" dirty="0"/>
              <a:t>1</a:t>
            </a:r>
            <a:r>
              <a:rPr kumimoji="1" lang="ja-JP" altLang="en-US" dirty="0"/>
              <a:t>から</a:t>
            </a:r>
            <a:r>
              <a:rPr kumimoji="1" lang="en-US" altLang="ja-JP" dirty="0"/>
              <a:t>9 </a:t>
            </a:r>
            <a:r>
              <a:rPr kumimoji="1" lang="ja-JP" altLang="en-US" dirty="0"/>
              <a:t>が来た後、０から</a:t>
            </a:r>
            <a:r>
              <a:rPr kumimoji="1" lang="en-US" altLang="ja-JP" dirty="0"/>
              <a:t>9</a:t>
            </a:r>
            <a:r>
              <a:rPr kumimoji="1" lang="ja-JP" altLang="en-US" dirty="0"/>
              <a:t>が</a:t>
            </a:r>
            <a:r>
              <a:rPr kumimoji="1" lang="en-US" altLang="ja-JP" dirty="0"/>
              <a:t>0</a:t>
            </a:r>
            <a:r>
              <a:rPr kumimoji="1" lang="ja-JP" altLang="en-US" dirty="0"/>
              <a:t>個以上並びます。</a:t>
            </a:r>
            <a:endParaRPr kumimoji="1" lang="en-US" altLang="ja-JP" dirty="0"/>
          </a:p>
          <a:p>
            <a:r>
              <a:rPr kumimoji="1" lang="en-US" altLang="ja-JP" dirty="0" err="1"/>
              <a:t>Xdec</a:t>
            </a:r>
            <a:r>
              <a:rPr kumimoji="1" lang="en-US" altLang="ja-JP" dirty="0"/>
              <a:t> </a:t>
            </a:r>
            <a:r>
              <a:rPr kumimoji="1" lang="ja-JP" altLang="en-US" dirty="0"/>
              <a:t>は </a:t>
            </a:r>
            <a:r>
              <a:rPr kumimoji="1" lang="en-US" altLang="ja-JP" dirty="0"/>
              <a:t>0 </a:t>
            </a:r>
            <a:r>
              <a:rPr kumimoji="1" lang="ja-JP" altLang="en-US" dirty="0"/>
              <a:t>から </a:t>
            </a:r>
            <a:r>
              <a:rPr kumimoji="1" lang="en-US" altLang="ja-JP" dirty="0"/>
              <a:t>9 </a:t>
            </a:r>
            <a:r>
              <a:rPr kumimoji="1" lang="ja-JP" altLang="en-US" dirty="0"/>
              <a:t>と、大文字の </a:t>
            </a:r>
            <a:r>
              <a:rPr kumimoji="1" lang="en-US" altLang="ja-JP" dirty="0"/>
              <a:t>A </a:t>
            </a:r>
            <a:r>
              <a:rPr kumimoji="1" lang="ja-JP" altLang="en-US" dirty="0"/>
              <a:t>から </a:t>
            </a:r>
            <a:r>
              <a:rPr kumimoji="1" lang="en-US" altLang="ja-JP" dirty="0"/>
              <a:t>F </a:t>
            </a:r>
            <a:r>
              <a:rPr kumimoji="1" lang="ja-JP" altLang="en-US" dirty="0"/>
              <a:t>の</a:t>
            </a:r>
            <a:r>
              <a:rPr kumimoji="1" lang="en-US" altLang="ja-JP" dirty="0"/>
              <a:t>16</a:t>
            </a:r>
            <a:r>
              <a:rPr kumimoji="1" lang="ja-JP" altLang="en-US" dirty="0"/>
              <a:t>進数を表します。</a:t>
            </a:r>
            <a:endParaRPr kumimoji="1" lang="en-US" altLang="ja-JP" dirty="0"/>
          </a:p>
          <a:p>
            <a:r>
              <a:rPr kumimoji="1" lang="en-US" altLang="ja-JP" dirty="0"/>
              <a:t>16</a:t>
            </a:r>
            <a:r>
              <a:rPr kumimoji="1" lang="ja-JP" altLang="en-US" dirty="0"/>
              <a:t>進数では、</a:t>
            </a:r>
            <a:r>
              <a:rPr kumimoji="1" lang="en-US" altLang="ja-JP" dirty="0"/>
              <a:t>0 x </a:t>
            </a:r>
            <a:r>
              <a:rPr kumimoji="1" lang="ja-JP" altLang="en-US" dirty="0"/>
              <a:t>と来てその後に</a:t>
            </a:r>
            <a:r>
              <a:rPr kumimoji="1" lang="en-US" altLang="ja-JP" dirty="0"/>
              <a:t>16</a:t>
            </a:r>
            <a:r>
              <a:rPr kumimoji="1" lang="ja-JP" altLang="en-US" dirty="0"/>
              <a:t>進数が</a:t>
            </a:r>
            <a:r>
              <a:rPr kumimoji="1" lang="en-US" altLang="ja-JP" dirty="0"/>
              <a:t>1</a:t>
            </a:r>
            <a:r>
              <a:rPr kumimoji="1" lang="ja-JP" altLang="en-US" dirty="0"/>
              <a:t>個以上並びます。</a:t>
            </a:r>
            <a:endParaRPr kumimoji="1" lang="en-US" altLang="ja-JP" dirty="0"/>
          </a:p>
          <a:p>
            <a:r>
              <a:rPr kumimoji="1" lang="en-US" altLang="ja-JP" dirty="0"/>
              <a:t>CHARACTER </a:t>
            </a:r>
            <a:r>
              <a:rPr kumimoji="1" lang="ja-JP" altLang="en-US" dirty="0"/>
              <a:t>文字 は、シングルクォート 何か</a:t>
            </a:r>
            <a:r>
              <a:rPr kumimoji="1" lang="en-US" altLang="ja-JP" dirty="0"/>
              <a:t>1</a:t>
            </a:r>
            <a:r>
              <a:rPr kumimoji="1" lang="ja-JP" altLang="en-US" dirty="0"/>
              <a:t>文字 シングルクォート です。</a:t>
            </a:r>
            <a:endParaRPr kumimoji="1" lang="en-US" altLang="ja-JP" dirty="0"/>
          </a:p>
          <a:p>
            <a:r>
              <a:rPr kumimoji="1" lang="ja-JP" altLang="en-US" dirty="0"/>
              <a:t>シングルクォートに囲まれたものが文字と定義されています。</a:t>
            </a:r>
            <a:endParaRPr kumimoji="1" lang="en-US" altLang="ja-JP" dirty="0"/>
          </a:p>
          <a:p>
            <a:r>
              <a:rPr kumimoji="1" lang="ja-JP" altLang="en-US" dirty="0"/>
              <a:t>拡張課題ですが、 </a:t>
            </a:r>
            <a:r>
              <a:rPr kumimoji="1" lang="en-US" altLang="ja-JP" dirty="0"/>
              <a:t>STRING </a:t>
            </a:r>
            <a:r>
              <a:rPr kumimoji="1" lang="ja-JP" altLang="en-US" dirty="0"/>
              <a:t>文字列は、ダブルクォート 文字が</a:t>
            </a:r>
            <a:r>
              <a:rPr kumimoji="1" lang="en-US" altLang="ja-JP" dirty="0"/>
              <a:t>0</a:t>
            </a:r>
            <a:r>
              <a:rPr kumimoji="1" lang="ja-JP" altLang="en-US" dirty="0"/>
              <a:t>個以上 ダブルクォート 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8</a:t>
            </a:fld>
            <a:endParaRPr kumimoji="1" lang="ja-JP" altLang="en-US"/>
          </a:p>
        </p:txBody>
      </p:sp>
    </p:spTree>
    <p:extLst>
      <p:ext uri="{BB962C8B-B14F-4D97-AF65-F5344CB8AC3E}">
        <p14:creationId xmlns:p14="http://schemas.microsoft.com/office/powerpoint/2010/main" val="4240785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KEYWORD </a:t>
            </a:r>
            <a:r>
              <a:rPr kumimoji="1" lang="ja-JP" altLang="en-US" dirty="0"/>
              <a:t>予約語です。</a:t>
            </a:r>
            <a:endParaRPr kumimoji="1" lang="en-US" altLang="ja-JP" dirty="0"/>
          </a:p>
          <a:p>
            <a:r>
              <a:rPr kumimoji="1" lang="ja-JP" altLang="en-US" dirty="0"/>
              <a:t>予約語は、</a:t>
            </a:r>
            <a:r>
              <a:rPr kumimoji="1" lang="en-US" altLang="ja-JP" dirty="0"/>
              <a:t>if </a:t>
            </a:r>
            <a:r>
              <a:rPr kumimoji="1" lang="ja-JP" altLang="en-US" dirty="0"/>
              <a:t>や </a:t>
            </a:r>
            <a:r>
              <a:rPr kumimoji="1" lang="en-US" altLang="ja-JP" dirty="0"/>
              <a:t>while </a:t>
            </a:r>
            <a:r>
              <a:rPr kumimoji="1" lang="ja-JP" altLang="en-US" dirty="0"/>
              <a:t>など特定の命令を表すために使われます。</a:t>
            </a:r>
            <a:endParaRPr kumimoji="1" lang="en-US" altLang="ja-JP" dirty="0"/>
          </a:p>
          <a:p>
            <a:r>
              <a:rPr kumimoji="1" lang="ja-JP" altLang="en-US" dirty="0"/>
              <a:t>以下の文字列が予約語として定義されています。</a:t>
            </a:r>
            <a:endParaRPr kumimoji="1" lang="en-US" altLang="ja-JP" dirty="0"/>
          </a:p>
          <a:p>
            <a:r>
              <a:rPr kumimoji="1" lang="en-US" altLang="ja-JP" dirty="0"/>
              <a:t>for if int </a:t>
            </a:r>
            <a:r>
              <a:rPr kumimoji="1" lang="en-US" altLang="ja-JP" dirty="0" err="1"/>
              <a:t>inputchar</a:t>
            </a:r>
            <a:r>
              <a:rPr kumimoji="1" lang="en-US" altLang="ja-JP" dirty="0"/>
              <a:t> </a:t>
            </a:r>
            <a:r>
              <a:rPr kumimoji="1" lang="en-US" altLang="ja-JP" dirty="0" err="1"/>
              <a:t>inputint</a:t>
            </a:r>
            <a:r>
              <a:rPr kumimoji="1" lang="en-US" altLang="ja-JP" dirty="0"/>
              <a:t> main </a:t>
            </a:r>
            <a:r>
              <a:rPr kumimoji="1" lang="en-US" altLang="ja-JP" dirty="0" err="1"/>
              <a:t>outputchar</a:t>
            </a:r>
            <a:r>
              <a:rPr kumimoji="1" lang="en-US" altLang="ja-JP" dirty="0"/>
              <a:t> </a:t>
            </a:r>
            <a:r>
              <a:rPr kumimoji="1" lang="en-US" altLang="ja-JP" dirty="0" err="1"/>
              <a:t>outputint</a:t>
            </a:r>
            <a:r>
              <a:rPr kumimoji="1" lang="en-US" altLang="ja-JP" dirty="0"/>
              <a:t> </a:t>
            </a:r>
            <a:r>
              <a:rPr kumimoji="1" lang="en-US" altLang="ja-JP" dirty="0" err="1"/>
              <a:t>outputstr</a:t>
            </a:r>
            <a:r>
              <a:rPr kumimoji="1" lang="en-US" altLang="ja-JP" dirty="0"/>
              <a:t> </a:t>
            </a:r>
            <a:r>
              <a:rPr kumimoji="1" lang="en-US" altLang="ja-JP" dirty="0" err="1"/>
              <a:t>setstr</a:t>
            </a:r>
            <a:r>
              <a:rPr kumimoji="1" lang="en-US" altLang="ja-JP" dirty="0"/>
              <a:t> while</a:t>
            </a:r>
          </a:p>
          <a:p>
            <a:r>
              <a:rPr kumimoji="1" lang="ja-JP" altLang="en-US" dirty="0"/>
              <a:t>予約語として定義されている文字列は、変数名には使えません。</a:t>
            </a:r>
            <a:endParaRPr kumimoji="1" lang="en-US" altLang="ja-JP" dirty="0"/>
          </a:p>
          <a:p>
            <a:r>
              <a:rPr kumimoji="1" lang="ja-JP" altLang="en-US" dirty="0"/>
              <a:t>拡張課題では </a:t>
            </a:r>
            <a:r>
              <a:rPr kumimoji="1" lang="en-US" altLang="ja-JP" dirty="0"/>
              <a:t>else </a:t>
            </a:r>
            <a:r>
              <a:rPr kumimoji="1" lang="ja-JP" altLang="en-US" dirty="0"/>
              <a:t>など新しい予約語を加えることもあります。</a:t>
            </a:r>
          </a:p>
        </p:txBody>
      </p:sp>
      <p:sp>
        <p:nvSpPr>
          <p:cNvPr id="4" name="スライド番号プレースホルダー 3"/>
          <p:cNvSpPr>
            <a:spLocks noGrp="1"/>
          </p:cNvSpPr>
          <p:nvPr>
            <p:ph type="sldNum" sz="quarter" idx="5"/>
          </p:nvPr>
        </p:nvSpPr>
        <p:spPr/>
        <p:txBody>
          <a:bodyPr/>
          <a:lstStyle/>
          <a:p>
            <a:fld id="{EB92B869-A8D0-4821-B0E2-C0BFC3EE7F0E}" type="slidenum">
              <a:rPr kumimoji="1" lang="ja-JP" altLang="en-US" smtClean="0"/>
              <a:t>9</a:t>
            </a:fld>
            <a:endParaRPr kumimoji="1" lang="ja-JP" altLang="en-US"/>
          </a:p>
        </p:txBody>
      </p:sp>
    </p:spTree>
    <p:extLst>
      <p:ext uri="{BB962C8B-B14F-4D97-AF65-F5344CB8AC3E}">
        <p14:creationId xmlns:p14="http://schemas.microsoft.com/office/powerpoint/2010/main" val="3099545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sp>
          <p:nvSpPr>
            <p:cNvPr id="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grpSp>
      <p:sp>
        <p:nvSpPr>
          <p:cNvPr id="8208" name="Rectangle 16"/>
          <p:cNvSpPr>
            <a:spLocks noGrp="1" noChangeArrowheads="1"/>
          </p:cNvSpPr>
          <p:nvPr>
            <p:ph type="ctrTitle" sz="quarter"/>
          </p:nvPr>
        </p:nvSpPr>
        <p:spPr>
          <a:xfrm>
            <a:off x="1066800" y="1997075"/>
            <a:ext cx="7086600" cy="1431925"/>
          </a:xfrm>
        </p:spPr>
        <p:txBody>
          <a:bodyPr anchor="b"/>
          <a:lstStyle>
            <a:lvl1pPr>
              <a:defRPr/>
            </a:lvl1pPr>
          </a:lstStyle>
          <a:p>
            <a:r>
              <a:rPr lang="ja-JP" altLang="en-US"/>
              <a:t>マスタ タイトルの書式設定</a:t>
            </a:r>
          </a:p>
        </p:txBody>
      </p:sp>
      <p:sp>
        <p:nvSpPr>
          <p:cNvPr id="820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ja-JP" altLang="en-US"/>
              <a:t>マスタ サブタイトルの書式設定</a:t>
            </a:r>
          </a:p>
        </p:txBody>
      </p:sp>
      <p:sp>
        <p:nvSpPr>
          <p:cNvPr id="18" name="Rectangle 18"/>
          <p:cNvSpPr>
            <a:spLocks noGrp="1" noChangeArrowheads="1"/>
          </p:cNvSpPr>
          <p:nvPr>
            <p:ph type="dt" sz="quarter" idx="10"/>
          </p:nvPr>
        </p:nvSpPr>
        <p:spPr/>
        <p:txBody>
          <a:bodyPr/>
          <a:lstStyle>
            <a:lvl1pPr>
              <a:defRPr/>
            </a:lvl1pPr>
          </a:lstStyle>
          <a:p>
            <a:pPr>
              <a:defRPr/>
            </a:pPr>
            <a:endParaRPr lang="en-US" altLang="ja-JP"/>
          </a:p>
        </p:txBody>
      </p:sp>
      <p:sp>
        <p:nvSpPr>
          <p:cNvPr id="19" name="Rectangle 19"/>
          <p:cNvSpPr>
            <a:spLocks noGrp="1" noChangeArrowheads="1"/>
          </p:cNvSpPr>
          <p:nvPr>
            <p:ph type="ftr" sz="quarter" idx="11"/>
          </p:nvPr>
        </p:nvSpPr>
        <p:spPr>
          <a:xfrm>
            <a:off x="3352800" y="6248400"/>
            <a:ext cx="2895600" cy="457200"/>
          </a:xfrm>
        </p:spPr>
        <p:txBody>
          <a:bodyPr/>
          <a:lstStyle>
            <a:lvl1pPr>
              <a:defRPr/>
            </a:lvl1pPr>
          </a:lstStyle>
          <a:p>
            <a:pPr>
              <a:defRPr/>
            </a:pPr>
            <a:endParaRPr lang="en-US" altLang="ja-JP"/>
          </a:p>
        </p:txBody>
      </p:sp>
      <p:sp>
        <p:nvSpPr>
          <p:cNvPr id="20" name="Rectangle 20"/>
          <p:cNvSpPr>
            <a:spLocks noGrp="1" noChangeArrowheads="1"/>
          </p:cNvSpPr>
          <p:nvPr>
            <p:ph type="sldNum" sz="quarter" idx="12"/>
          </p:nvPr>
        </p:nvSpPr>
        <p:spPr/>
        <p:txBody>
          <a:bodyPr/>
          <a:lstStyle>
            <a:lvl1pPr>
              <a:defRPr/>
            </a:lvl1pPr>
          </a:lstStyle>
          <a:p>
            <a:fld id="{D0B07CC4-2FD6-495B-9AD6-D6FC24C7DB4F}" type="slidenum">
              <a:rPr lang="en-US" altLang="ja-JP"/>
              <a:pPr/>
              <a:t>‹#›</a:t>
            </a:fld>
            <a:endParaRPr lang="en-US" altLang="ja-JP"/>
          </a:p>
        </p:txBody>
      </p:sp>
    </p:spTree>
    <p:extLst>
      <p:ext uri="{BB962C8B-B14F-4D97-AF65-F5344CB8AC3E}">
        <p14:creationId xmlns:p14="http://schemas.microsoft.com/office/powerpoint/2010/main" val="3849703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fld id="{15C60AA1-9537-46E2-8003-738C32772BF8}" type="slidenum">
              <a:rPr lang="en-US" altLang="ja-JP"/>
              <a:pPr/>
              <a:t>‹#›</a:t>
            </a:fld>
            <a:endParaRPr lang="en-US" altLang="ja-JP"/>
          </a:p>
        </p:txBody>
      </p:sp>
    </p:spTree>
    <p:extLst>
      <p:ext uri="{BB962C8B-B14F-4D97-AF65-F5344CB8AC3E}">
        <p14:creationId xmlns:p14="http://schemas.microsoft.com/office/powerpoint/2010/main" val="2196760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24650" y="304800"/>
            <a:ext cx="1885950" cy="57912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066800" y="304800"/>
            <a:ext cx="5505450" cy="57912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fld id="{7026D883-C1CB-40DB-BFE1-E6CF3A624D14}" type="slidenum">
              <a:rPr lang="en-US" altLang="ja-JP"/>
              <a:pPr/>
              <a:t>‹#›</a:t>
            </a:fld>
            <a:endParaRPr lang="en-US" altLang="ja-JP"/>
          </a:p>
        </p:txBody>
      </p:sp>
    </p:spTree>
    <p:extLst>
      <p:ext uri="{BB962C8B-B14F-4D97-AF65-F5344CB8AC3E}">
        <p14:creationId xmlns:p14="http://schemas.microsoft.com/office/powerpoint/2010/main" val="3658828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066800" y="304800"/>
            <a:ext cx="7543800" cy="1431925"/>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1066800" y="1981200"/>
            <a:ext cx="36957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914900" y="1981200"/>
            <a:ext cx="36957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914900" y="4114800"/>
            <a:ext cx="36957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19"/>
          <p:cNvSpPr>
            <a:spLocks noGrp="1" noChangeArrowheads="1"/>
          </p:cNvSpPr>
          <p:nvPr>
            <p:ph type="sldNum" sz="quarter" idx="12"/>
          </p:nvPr>
        </p:nvSpPr>
        <p:spPr>
          <a:ln/>
        </p:spPr>
        <p:txBody>
          <a:bodyPr/>
          <a:lstStyle>
            <a:lvl1pPr>
              <a:defRPr/>
            </a:lvl1pPr>
          </a:lstStyle>
          <a:p>
            <a:fld id="{546041DE-A08A-439E-9791-2871029DB8D3}" type="slidenum">
              <a:rPr lang="en-US" altLang="ja-JP"/>
              <a:pPr/>
              <a:t>‹#›</a:t>
            </a:fld>
            <a:endParaRPr lang="en-US" altLang="ja-JP"/>
          </a:p>
        </p:txBody>
      </p:sp>
    </p:spTree>
    <p:extLst>
      <p:ext uri="{BB962C8B-B14F-4D97-AF65-F5344CB8AC3E}">
        <p14:creationId xmlns:p14="http://schemas.microsoft.com/office/powerpoint/2010/main" val="3180051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066800" y="304800"/>
            <a:ext cx="7543800" cy="1431925"/>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1066800" y="1981200"/>
            <a:ext cx="36957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914900" y="1981200"/>
            <a:ext cx="36957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fld id="{2BEB3EFA-197E-4303-9854-A9F9516E2ECE}" type="slidenum">
              <a:rPr lang="en-US" altLang="ja-JP"/>
              <a:pPr/>
              <a:t>‹#›</a:t>
            </a:fld>
            <a:endParaRPr lang="en-US" altLang="ja-JP"/>
          </a:p>
        </p:txBody>
      </p:sp>
    </p:spTree>
    <p:extLst>
      <p:ext uri="{BB962C8B-B14F-4D97-AF65-F5344CB8AC3E}">
        <p14:creationId xmlns:p14="http://schemas.microsoft.com/office/powerpoint/2010/main" val="2109296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fld id="{27028B6A-2961-4A28-99DF-EF0475BDB82B}" type="slidenum">
              <a:rPr lang="en-US" altLang="ja-JP"/>
              <a:pPr/>
              <a:t>‹#›</a:t>
            </a:fld>
            <a:endParaRPr lang="en-US" altLang="ja-JP"/>
          </a:p>
        </p:txBody>
      </p:sp>
    </p:spTree>
    <p:extLst>
      <p:ext uri="{BB962C8B-B14F-4D97-AF65-F5344CB8AC3E}">
        <p14:creationId xmlns:p14="http://schemas.microsoft.com/office/powerpoint/2010/main" val="48989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fld id="{1CD8E9E4-D1FC-4DFB-BA76-F29A8FF29BD3}" type="slidenum">
              <a:rPr lang="en-US" altLang="ja-JP"/>
              <a:pPr/>
              <a:t>‹#›</a:t>
            </a:fld>
            <a:endParaRPr lang="en-US" altLang="ja-JP"/>
          </a:p>
        </p:txBody>
      </p:sp>
    </p:spTree>
    <p:extLst>
      <p:ext uri="{BB962C8B-B14F-4D97-AF65-F5344CB8AC3E}">
        <p14:creationId xmlns:p14="http://schemas.microsoft.com/office/powerpoint/2010/main" val="1784289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fld id="{CDAB32B8-B738-495D-B0F7-534AE24A6175}" type="slidenum">
              <a:rPr lang="en-US" altLang="ja-JP"/>
              <a:pPr/>
              <a:t>‹#›</a:t>
            </a:fld>
            <a:endParaRPr lang="en-US" altLang="ja-JP"/>
          </a:p>
        </p:txBody>
      </p:sp>
    </p:spTree>
    <p:extLst>
      <p:ext uri="{BB962C8B-B14F-4D97-AF65-F5344CB8AC3E}">
        <p14:creationId xmlns:p14="http://schemas.microsoft.com/office/powerpoint/2010/main" val="266845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9"/>
          <p:cNvSpPr>
            <a:spLocks noGrp="1" noChangeArrowheads="1"/>
          </p:cNvSpPr>
          <p:nvPr>
            <p:ph type="sldNum" sz="quarter" idx="12"/>
          </p:nvPr>
        </p:nvSpPr>
        <p:spPr>
          <a:ln/>
        </p:spPr>
        <p:txBody>
          <a:bodyPr/>
          <a:lstStyle>
            <a:lvl1pPr>
              <a:defRPr/>
            </a:lvl1pPr>
          </a:lstStyle>
          <a:p>
            <a:fld id="{45655C70-8EB6-49E9-BE8B-63AC0305F14B}" type="slidenum">
              <a:rPr lang="en-US" altLang="ja-JP"/>
              <a:pPr/>
              <a:t>‹#›</a:t>
            </a:fld>
            <a:endParaRPr lang="en-US" altLang="ja-JP"/>
          </a:p>
        </p:txBody>
      </p:sp>
    </p:spTree>
    <p:extLst>
      <p:ext uri="{BB962C8B-B14F-4D97-AF65-F5344CB8AC3E}">
        <p14:creationId xmlns:p14="http://schemas.microsoft.com/office/powerpoint/2010/main" val="246966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9"/>
          <p:cNvSpPr>
            <a:spLocks noGrp="1" noChangeArrowheads="1"/>
          </p:cNvSpPr>
          <p:nvPr>
            <p:ph type="sldNum" sz="quarter" idx="12"/>
          </p:nvPr>
        </p:nvSpPr>
        <p:spPr>
          <a:ln/>
        </p:spPr>
        <p:txBody>
          <a:bodyPr/>
          <a:lstStyle>
            <a:lvl1pPr>
              <a:defRPr/>
            </a:lvl1pPr>
          </a:lstStyle>
          <a:p>
            <a:fld id="{17F85A4F-A382-47D1-86AA-DFA3787B35D7}" type="slidenum">
              <a:rPr lang="en-US" altLang="ja-JP"/>
              <a:pPr/>
              <a:t>‹#›</a:t>
            </a:fld>
            <a:endParaRPr lang="en-US" altLang="ja-JP"/>
          </a:p>
        </p:txBody>
      </p:sp>
    </p:spTree>
    <p:extLst>
      <p:ext uri="{BB962C8B-B14F-4D97-AF65-F5344CB8AC3E}">
        <p14:creationId xmlns:p14="http://schemas.microsoft.com/office/powerpoint/2010/main" val="1655792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9"/>
          <p:cNvSpPr>
            <a:spLocks noGrp="1" noChangeArrowheads="1"/>
          </p:cNvSpPr>
          <p:nvPr>
            <p:ph type="sldNum" sz="quarter" idx="12"/>
          </p:nvPr>
        </p:nvSpPr>
        <p:spPr>
          <a:ln/>
        </p:spPr>
        <p:txBody>
          <a:bodyPr/>
          <a:lstStyle>
            <a:lvl1pPr>
              <a:defRPr/>
            </a:lvl1pPr>
          </a:lstStyle>
          <a:p>
            <a:fld id="{24BB7E0A-CAE7-44E8-A656-5649F4544A84}" type="slidenum">
              <a:rPr lang="en-US" altLang="ja-JP"/>
              <a:pPr/>
              <a:t>‹#›</a:t>
            </a:fld>
            <a:endParaRPr lang="en-US" altLang="ja-JP"/>
          </a:p>
        </p:txBody>
      </p:sp>
    </p:spTree>
    <p:extLst>
      <p:ext uri="{BB962C8B-B14F-4D97-AF65-F5344CB8AC3E}">
        <p14:creationId xmlns:p14="http://schemas.microsoft.com/office/powerpoint/2010/main" val="154855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fld id="{B2A1BBF4-F1C9-4251-9B7C-438731648B61}" type="slidenum">
              <a:rPr lang="en-US" altLang="ja-JP"/>
              <a:pPr/>
              <a:t>‹#›</a:t>
            </a:fld>
            <a:endParaRPr lang="en-US" altLang="ja-JP"/>
          </a:p>
        </p:txBody>
      </p:sp>
    </p:spTree>
    <p:extLst>
      <p:ext uri="{BB962C8B-B14F-4D97-AF65-F5344CB8AC3E}">
        <p14:creationId xmlns:p14="http://schemas.microsoft.com/office/powerpoint/2010/main" val="2691495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fld id="{9DF1E1A1-1DFE-4CF1-B292-7846CD6981F0}" type="slidenum">
              <a:rPr lang="en-US" altLang="ja-JP"/>
              <a:pPr/>
              <a:t>‹#›</a:t>
            </a:fld>
            <a:endParaRPr lang="en-US" altLang="ja-JP"/>
          </a:p>
        </p:txBody>
      </p:sp>
    </p:spTree>
    <p:extLst>
      <p:ext uri="{BB962C8B-B14F-4D97-AF65-F5344CB8AC3E}">
        <p14:creationId xmlns:p14="http://schemas.microsoft.com/office/powerpoint/2010/main" val="4230956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6350"/>
            <a:ext cx="9140825" cy="6851650"/>
            <a:chOff x="0" y="4"/>
            <a:chExt cx="5758" cy="4316"/>
          </a:xfrm>
        </p:grpSpPr>
        <p:sp>
          <p:nvSpPr>
            <p:cNvPr id="7171"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72"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nvGrpSpPr>
            <p:cNvPr id="3082" name="Group 5"/>
            <p:cNvGrpSpPr>
              <a:grpSpLocks/>
            </p:cNvGrpSpPr>
            <p:nvPr userDrawn="1"/>
          </p:nvGrpSpPr>
          <p:grpSpPr bwMode="auto">
            <a:xfrm>
              <a:off x="0" y="4"/>
              <a:ext cx="5758" cy="4316"/>
              <a:chOff x="0" y="4"/>
              <a:chExt cx="5758" cy="4316"/>
            </a:xfrm>
          </p:grpSpPr>
          <p:sp>
            <p:nvSpPr>
              <p:cNvPr id="7174"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75"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76"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77"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78"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79"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80"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81"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82"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grpSp>
      <p:sp>
        <p:nvSpPr>
          <p:cNvPr id="7183"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7184"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185"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kumimoji="0" sz="1000" i="0">
                <a:effectLst>
                  <a:outerShdw blurRad="38100" dist="38100" dir="2700000" algn="tl">
                    <a:srgbClr val="000000"/>
                  </a:outerShdw>
                </a:effectLst>
                <a:latin typeface="+mn-lt"/>
              </a:defRPr>
            </a:lvl1pPr>
          </a:lstStyle>
          <a:p>
            <a:pPr>
              <a:defRPr/>
            </a:pPr>
            <a:endParaRPr lang="en-US" altLang="ja-JP"/>
          </a:p>
        </p:txBody>
      </p:sp>
      <p:sp>
        <p:nvSpPr>
          <p:cNvPr id="7186"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i="0">
                <a:effectLst>
                  <a:outerShdw blurRad="38100" dist="38100" dir="2700000" algn="tl">
                    <a:srgbClr val="000000"/>
                  </a:outerShdw>
                </a:effectLst>
                <a:latin typeface="+mn-lt"/>
              </a:defRPr>
            </a:lvl1pPr>
          </a:lstStyle>
          <a:p>
            <a:pPr>
              <a:defRPr/>
            </a:pPr>
            <a:endParaRPr lang="en-US" altLang="ja-JP"/>
          </a:p>
        </p:txBody>
      </p:sp>
      <p:sp>
        <p:nvSpPr>
          <p:cNvPr id="7187"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effectLst>
                  <a:outerShdw blurRad="38100" dist="38100" dir="2700000" algn="tl">
                    <a:srgbClr val="000000"/>
                  </a:outerShdw>
                </a:effectLst>
              </a:defRPr>
            </a:lvl1pPr>
          </a:lstStyle>
          <a:p>
            <a:fld id="{8090B121-95C5-46B7-A1BA-3C9102171F88}" type="slidenum">
              <a:rPr lang="en-US" altLang="ja-JP"/>
              <a:pPr/>
              <a:t>‹#›</a:t>
            </a:fld>
            <a:endParaRPr lang="en-US" altLang="ja-JP"/>
          </a:p>
        </p:txBody>
      </p:sp>
    </p:spTree>
  </p:cSld>
  <p:clrMap bg1="dk2" tx1="lt1" bg2="dk1" tx2="lt2" accent1="accent1" accent2="accent2" accent3="accent3" accent4="accent4" accent5="accent5" accent6="accent6" hlink="hlink" folHlink="folHlink"/>
  <p:sldLayoutIdLst>
    <p:sldLayoutId id="2147483718" r:id="rId1"/>
    <p:sldLayoutId id="2147483717" r:id="rId2"/>
    <p:sldLayoutId id="2147483716" r:id="rId3"/>
    <p:sldLayoutId id="2147483715" r:id="rId4"/>
    <p:sldLayoutId id="2147483714" r:id="rId5"/>
    <p:sldLayoutId id="2147483713" r:id="rId6"/>
    <p:sldLayoutId id="2147483712" r:id="rId7"/>
    <p:sldLayoutId id="2147483711" r:id="rId8"/>
    <p:sldLayoutId id="2147483710" r:id="rId9"/>
    <p:sldLayoutId id="2147483709" r:id="rId10"/>
    <p:sldLayoutId id="2147483708" r:id="rId11"/>
    <p:sldLayoutId id="2147483707" r:id="rId12"/>
    <p:sldLayoutId id="2147483706" r:id="rId13"/>
  </p:sldLayoutIdLst>
  <p:txStyles>
    <p:titleStyle>
      <a:lvl1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2pPr>
      <a:lvl3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3pPr>
      <a:lvl4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4pPr>
      <a:lvl5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5pPr>
      <a:lvl6pPr marL="4572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6pPr>
      <a:lvl7pPr marL="9144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7pPr>
      <a:lvl8pPr marL="13716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8pPr>
      <a:lvl9pPr marL="18288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tx1"/>
        </a:buClr>
        <a:buChar char="–"/>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7" Type="http://schemas.openxmlformats.org/officeDocument/2006/relationships/image" Target="../media/image4.png"/><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3.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90600" y="1676400"/>
            <a:ext cx="7086600" cy="898525"/>
          </a:xfrm>
        </p:spPr>
        <p:txBody>
          <a:bodyPr/>
          <a:lstStyle/>
          <a:p>
            <a:pPr eaLnBrk="1" hangingPunct="1"/>
            <a:r>
              <a:rPr lang="ja-JP" altLang="en-US">
                <a:effectLst/>
              </a:rPr>
              <a:t>コンパイラ</a:t>
            </a:r>
          </a:p>
        </p:txBody>
      </p:sp>
      <p:sp>
        <p:nvSpPr>
          <p:cNvPr id="5123" name="Rectangle 3"/>
          <p:cNvSpPr>
            <a:spLocks noGrp="1" noChangeArrowheads="1"/>
          </p:cNvSpPr>
          <p:nvPr>
            <p:ph type="subTitle" idx="1"/>
          </p:nvPr>
        </p:nvSpPr>
        <p:spPr>
          <a:xfrm>
            <a:off x="990600" y="2743200"/>
            <a:ext cx="7162800" cy="3124200"/>
          </a:xfrm>
        </p:spPr>
        <p:txBody>
          <a:bodyPr/>
          <a:lstStyle/>
          <a:p>
            <a:pPr eaLnBrk="1" hangingPunct="1"/>
            <a:r>
              <a:rPr lang="ja-JP" altLang="en-US" dirty="0">
                <a:effectLst/>
              </a:rPr>
              <a:t>第3回 字句解析</a:t>
            </a:r>
          </a:p>
          <a:p>
            <a:pPr eaLnBrk="1" hangingPunct="1"/>
            <a:r>
              <a:rPr lang="en-US" altLang="ja-JP" dirty="0">
                <a:effectLst/>
              </a:rPr>
              <a:t> ― </a:t>
            </a:r>
            <a:r>
              <a:rPr lang="ja-JP" altLang="en-US" dirty="0">
                <a:effectLst/>
              </a:rPr>
              <a:t>決定性有限オートマトンの導出 ―</a:t>
            </a:r>
          </a:p>
          <a:p>
            <a:pPr algn="r" eaLnBrk="1" hangingPunct="1"/>
            <a:r>
              <a:rPr lang="en-US" altLang="ja-JP" dirty="0">
                <a:effectLst/>
              </a:rPr>
              <a:t>http://www.info.kindai.ac.jp/compiler</a:t>
            </a:r>
          </a:p>
          <a:p>
            <a:pPr algn="r" eaLnBrk="1" hangingPunct="1"/>
            <a:r>
              <a:rPr lang="en-US" altLang="ja-JP" dirty="0">
                <a:effectLst/>
              </a:rPr>
              <a:t>E</a:t>
            </a:r>
            <a:r>
              <a:rPr lang="ja-JP" altLang="en-US" dirty="0">
                <a:effectLst/>
              </a:rPr>
              <a:t>館</a:t>
            </a:r>
            <a:r>
              <a:rPr lang="en-US" altLang="ja-JP" dirty="0">
                <a:effectLst/>
              </a:rPr>
              <a:t>3</a:t>
            </a:r>
            <a:r>
              <a:rPr lang="ja-JP" altLang="en-US" dirty="0">
                <a:effectLst/>
              </a:rPr>
              <a:t>階</a:t>
            </a:r>
            <a:r>
              <a:rPr lang="en-US" altLang="ja-JP">
                <a:effectLst/>
              </a:rPr>
              <a:t>E-331 </a:t>
            </a:r>
            <a:r>
              <a:rPr lang="ja-JP" altLang="en-US" dirty="0">
                <a:effectLst/>
              </a:rPr>
              <a:t>内線</a:t>
            </a:r>
            <a:r>
              <a:rPr lang="en-US" altLang="ja-JP" dirty="0">
                <a:effectLst/>
              </a:rPr>
              <a:t>5459</a:t>
            </a:r>
          </a:p>
          <a:p>
            <a:pPr algn="r" eaLnBrk="1" hangingPunct="1"/>
            <a:r>
              <a:rPr lang="en-US" altLang="ja-JP" dirty="0">
                <a:effectLst/>
              </a:rPr>
              <a:t>takasi-i@info.kindai.ac.jp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a:xfrm>
            <a:off x="1066800" y="304800"/>
            <a:ext cx="7543800" cy="990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マイクロ構文</a:t>
            </a:r>
            <a:r>
              <a:rPr lang="ja-JP" altLang="en-US" sz="3600">
                <a:effectLst/>
              </a:rPr>
              <a:t>(演算子, 区切り記号)</a:t>
            </a:r>
          </a:p>
        </p:txBody>
      </p:sp>
      <p:sp>
        <p:nvSpPr>
          <p:cNvPr id="273411" name="Rectangle 3"/>
          <p:cNvSpPr>
            <a:spLocks noGrp="1" noChangeArrowheads="1"/>
          </p:cNvSpPr>
          <p:nvPr>
            <p:ph type="body" idx="1"/>
          </p:nvPr>
        </p:nvSpPr>
        <p:spPr>
          <a:xfrm>
            <a:off x="609600" y="1219200"/>
            <a:ext cx="8153400" cy="5181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マイクロ構文</a:t>
            </a:r>
          </a:p>
          <a:p>
            <a:pPr eaLnBrk="1" hangingPunct="1">
              <a:spcBef>
                <a:spcPct val="0"/>
              </a:spcBef>
              <a:buClrTx/>
              <a:buSzTx/>
              <a:buFontTx/>
              <a:buNone/>
            </a:pPr>
            <a:r>
              <a:rPr lang="en-US" altLang="ja-JP" sz="2800" dirty="0">
                <a:effectLst/>
              </a:rPr>
              <a:t>OPERATOR</a:t>
            </a:r>
            <a:r>
              <a:rPr lang="en-US" altLang="ja-JP" sz="2000" dirty="0">
                <a:solidFill>
                  <a:srgbClr val="FFFF66"/>
                </a:solidFill>
                <a:effectLst/>
              </a:rPr>
              <a:t>(</a:t>
            </a:r>
            <a:r>
              <a:rPr lang="ja-JP" altLang="en-US" sz="2000" dirty="0">
                <a:solidFill>
                  <a:srgbClr val="FFFF66"/>
                </a:solidFill>
                <a:effectLst/>
              </a:rPr>
              <a:t>演算子)</a:t>
            </a:r>
            <a:r>
              <a:rPr lang="ja-JP" altLang="en-US" sz="2800" dirty="0">
                <a:effectLst/>
              </a:rPr>
              <a:t> ::=</a:t>
            </a:r>
            <a:r>
              <a:rPr lang="en-US" altLang="ja-JP" sz="2800" dirty="0">
                <a:effectLst/>
              </a:rPr>
              <a:t> </a:t>
            </a:r>
          </a:p>
          <a:p>
            <a:pPr eaLnBrk="1" hangingPunct="1">
              <a:spcBef>
                <a:spcPct val="0"/>
              </a:spcBef>
              <a:buClrTx/>
              <a:buSzTx/>
              <a:buFontTx/>
              <a:buNone/>
            </a:pPr>
            <a:r>
              <a:rPr lang="en-US" altLang="ja-JP" sz="2800" dirty="0">
                <a:effectLst/>
              </a:rPr>
              <a:t>               ‘=’ ‘=’ | ‘!’ ‘=’ | ‘&lt;’ | ‘&gt;’</a:t>
            </a:r>
          </a:p>
          <a:p>
            <a:pPr eaLnBrk="1" hangingPunct="1">
              <a:spcBef>
                <a:spcPct val="0"/>
              </a:spcBef>
              <a:buClrTx/>
              <a:buSzTx/>
              <a:buFontTx/>
              <a:buNone/>
            </a:pPr>
            <a:r>
              <a:rPr lang="en-US" altLang="ja-JP" sz="2800" dirty="0">
                <a:effectLst/>
              </a:rPr>
              <a:t>             | ‘&amp;’ ‘&amp;’ | ‘|’ ‘|’ | ‘!’ </a:t>
            </a:r>
          </a:p>
          <a:p>
            <a:pPr eaLnBrk="1" hangingPunct="1">
              <a:spcBef>
                <a:spcPct val="0"/>
              </a:spcBef>
              <a:buClrTx/>
              <a:buSzTx/>
              <a:buFontTx/>
              <a:buNone/>
            </a:pPr>
            <a:r>
              <a:rPr lang="en-US" altLang="ja-JP" sz="2800" dirty="0">
                <a:effectLst/>
              </a:rPr>
              <a:t>             | ‘+’ | ‘-’ | ‘*’ | ‘/’ | ‘%’</a:t>
            </a:r>
          </a:p>
          <a:p>
            <a:pPr eaLnBrk="1" hangingPunct="1">
              <a:spcBef>
                <a:spcPct val="0"/>
              </a:spcBef>
              <a:buClrTx/>
              <a:buSzTx/>
              <a:buFontTx/>
              <a:buNone/>
            </a:pPr>
            <a:r>
              <a:rPr lang="en-US" altLang="ja-JP" sz="2800" dirty="0">
                <a:effectLst/>
              </a:rPr>
              <a:t>             | ‘=’ | ‘+’ ‘=’ | ‘-’ ‘=’ | ‘*’ ‘=’ | ‘/’ ‘=’</a:t>
            </a:r>
          </a:p>
          <a:p>
            <a:pPr eaLnBrk="1" hangingPunct="1">
              <a:spcBef>
                <a:spcPct val="0"/>
              </a:spcBef>
              <a:buClrTx/>
              <a:buSzTx/>
              <a:buFontTx/>
              <a:buNone/>
            </a:pPr>
            <a:r>
              <a:rPr lang="en-US" altLang="ja-JP" sz="2800" dirty="0">
                <a:effectLst/>
              </a:rPr>
              <a:t>             | ‘+’ ‘+’ | ‘-’ ‘-’</a:t>
            </a:r>
          </a:p>
          <a:p>
            <a:pPr eaLnBrk="1" hangingPunct="1">
              <a:spcBef>
                <a:spcPct val="0"/>
              </a:spcBef>
              <a:buClrTx/>
              <a:buSzTx/>
              <a:buFontTx/>
              <a:buNone/>
            </a:pPr>
            <a:endParaRPr lang="en-US" altLang="ja-JP" sz="2800" dirty="0">
              <a:effectLst/>
            </a:endParaRPr>
          </a:p>
          <a:p>
            <a:pPr eaLnBrk="1" hangingPunct="1">
              <a:spcBef>
                <a:spcPct val="0"/>
              </a:spcBef>
              <a:buClrTx/>
              <a:buSzTx/>
              <a:buFontTx/>
              <a:buNone/>
            </a:pPr>
            <a:r>
              <a:rPr lang="en-US" altLang="ja-JP" sz="2800" dirty="0">
                <a:effectLst/>
              </a:rPr>
              <a:t>DELIMITER</a:t>
            </a:r>
            <a:r>
              <a:rPr lang="en-US" altLang="ja-JP" sz="2000" dirty="0">
                <a:solidFill>
                  <a:srgbClr val="FFFF66"/>
                </a:solidFill>
                <a:effectLst/>
              </a:rPr>
              <a:t>(</a:t>
            </a:r>
            <a:r>
              <a:rPr lang="ja-JP" altLang="en-US" sz="2000" dirty="0">
                <a:solidFill>
                  <a:srgbClr val="FFFF66"/>
                </a:solidFill>
                <a:effectLst/>
              </a:rPr>
              <a:t>区切り記号)</a:t>
            </a:r>
            <a:r>
              <a:rPr lang="ja-JP" altLang="en-US" sz="2800" dirty="0">
                <a:effectLst/>
              </a:rPr>
              <a:t> ::= </a:t>
            </a:r>
          </a:p>
          <a:p>
            <a:pPr eaLnBrk="1" hangingPunct="1">
              <a:spcBef>
                <a:spcPct val="0"/>
              </a:spcBef>
              <a:buClrTx/>
              <a:buSzTx/>
              <a:buFontTx/>
              <a:buNone/>
            </a:pPr>
            <a:r>
              <a:rPr lang="ja-JP" altLang="en-US" sz="2800" dirty="0">
                <a:effectLst/>
              </a:rPr>
              <a:t>                  </a:t>
            </a:r>
            <a:r>
              <a:rPr lang="en-US" altLang="ja-JP" sz="2800" dirty="0">
                <a:effectLst/>
              </a:rPr>
              <a:t>‘</a:t>
            </a:r>
            <a:r>
              <a:rPr lang="ja-JP" altLang="en-US" sz="2800" dirty="0">
                <a:effectLst/>
              </a:rPr>
              <a:t>;</a:t>
            </a:r>
            <a:r>
              <a:rPr lang="en-US" altLang="ja-JP" sz="2800" dirty="0">
                <a:effectLst/>
              </a:rPr>
              <a:t>’</a:t>
            </a:r>
            <a:r>
              <a:rPr lang="ja-JP" altLang="en-US" sz="2800" dirty="0">
                <a:effectLst/>
              </a:rPr>
              <a:t> | </a:t>
            </a:r>
            <a:r>
              <a:rPr lang="en-US" altLang="ja-JP" sz="2800" dirty="0">
                <a:effectLst/>
              </a:rPr>
              <a:t>‘</a:t>
            </a:r>
            <a:r>
              <a:rPr lang="ja-JP" altLang="en-US" sz="2800" dirty="0" err="1">
                <a:effectLst/>
              </a:rPr>
              <a:t>,</a:t>
            </a:r>
            <a:r>
              <a:rPr lang="en-US" altLang="ja-JP" sz="2800" dirty="0">
                <a:effectLst/>
              </a:rPr>
              <a:t>’</a:t>
            </a:r>
            <a:r>
              <a:rPr lang="ja-JP" altLang="en-US" sz="2800" dirty="0">
                <a:effectLst/>
              </a:rPr>
              <a:t> | </a:t>
            </a:r>
            <a:r>
              <a:rPr lang="en-US" altLang="ja-JP" sz="2800" dirty="0">
                <a:effectLst/>
              </a:rPr>
              <a:t>‘</a:t>
            </a:r>
            <a:r>
              <a:rPr lang="ja-JP" altLang="en-US" sz="2800" dirty="0">
                <a:effectLst/>
              </a:rPr>
              <a:t>(</a:t>
            </a:r>
            <a:r>
              <a:rPr lang="en-US" altLang="ja-JP" sz="2800" dirty="0">
                <a:effectLst/>
              </a:rPr>
              <a:t>’</a:t>
            </a:r>
            <a:r>
              <a:rPr lang="ja-JP" altLang="en-US" sz="2800" dirty="0">
                <a:effectLst/>
              </a:rPr>
              <a:t> | </a:t>
            </a:r>
            <a:r>
              <a:rPr lang="en-US" altLang="ja-JP" sz="2800" dirty="0">
                <a:effectLst/>
              </a:rPr>
              <a:t>‘</a:t>
            </a:r>
            <a:r>
              <a:rPr lang="ja-JP" altLang="en-US" sz="2800" dirty="0">
                <a:effectLst/>
              </a:rPr>
              <a:t>)</a:t>
            </a:r>
            <a:r>
              <a:rPr lang="en-US" altLang="ja-JP" sz="2800" dirty="0">
                <a:effectLst/>
              </a:rPr>
              <a:t>’</a:t>
            </a:r>
            <a:r>
              <a:rPr lang="ja-JP" altLang="en-US" sz="2800" dirty="0">
                <a:effectLst/>
              </a:rPr>
              <a:t> | </a:t>
            </a:r>
            <a:r>
              <a:rPr lang="en-US" altLang="ja-JP" sz="2800" dirty="0">
                <a:effectLst/>
              </a:rPr>
              <a:t>‘</a:t>
            </a:r>
            <a:r>
              <a:rPr lang="ja-JP" altLang="en-US" sz="2800" dirty="0">
                <a:effectLst/>
              </a:rPr>
              <a:t>{</a:t>
            </a:r>
            <a:r>
              <a:rPr lang="en-US" altLang="ja-JP" sz="2800" dirty="0">
                <a:effectLst/>
              </a:rPr>
              <a:t>’</a:t>
            </a:r>
            <a:r>
              <a:rPr lang="ja-JP" altLang="en-US" sz="2800" dirty="0">
                <a:effectLst/>
              </a:rPr>
              <a:t> | </a:t>
            </a:r>
            <a:r>
              <a:rPr lang="en-US" altLang="ja-JP" sz="2800" dirty="0">
                <a:effectLst/>
              </a:rPr>
              <a:t>‘</a:t>
            </a:r>
            <a:r>
              <a:rPr lang="ja-JP" altLang="en-US" sz="2800" dirty="0">
                <a:effectLst/>
              </a:rPr>
              <a:t>}</a:t>
            </a:r>
            <a:r>
              <a:rPr lang="en-US" altLang="ja-JP" sz="2800" dirty="0">
                <a:effectLst/>
              </a:rPr>
              <a:t>’</a:t>
            </a:r>
            <a:r>
              <a:rPr lang="ja-JP" altLang="en-US" sz="2800" dirty="0">
                <a:effectLst/>
              </a:rPr>
              <a:t> | </a:t>
            </a:r>
            <a:r>
              <a:rPr lang="en-US" altLang="ja-JP" sz="2800" dirty="0">
                <a:effectLst/>
              </a:rPr>
              <a:t>‘</a:t>
            </a:r>
            <a:r>
              <a:rPr lang="ja-JP" altLang="en-US" sz="2800" dirty="0">
                <a:effectLst/>
              </a:rPr>
              <a:t>[</a:t>
            </a:r>
            <a:r>
              <a:rPr lang="en-US" altLang="ja-JP" sz="2800" dirty="0">
                <a:effectLst/>
              </a:rPr>
              <a:t>’</a:t>
            </a:r>
            <a:r>
              <a:rPr lang="ja-JP" altLang="en-US" sz="2800" dirty="0">
                <a:effectLst/>
              </a:rPr>
              <a:t> | </a:t>
            </a:r>
            <a:r>
              <a:rPr lang="en-US" altLang="ja-JP" sz="2800" dirty="0">
                <a:effectLst/>
              </a:rPr>
              <a:t>‘</a:t>
            </a:r>
            <a:r>
              <a:rPr lang="ja-JP" altLang="en-US" sz="2800" dirty="0">
                <a:effectLst/>
              </a:rPr>
              <a:t>]</a:t>
            </a:r>
            <a:r>
              <a:rPr lang="en-US" altLang="ja-JP" sz="2800" dirty="0">
                <a:effectLst/>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1066800" y="76200"/>
            <a:ext cx="7467600" cy="838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トークンの種類</a:t>
            </a:r>
            <a:br>
              <a:rPr lang="ja-JP" altLang="en-US" dirty="0">
                <a:effectLst/>
              </a:rPr>
            </a:br>
            <a:r>
              <a:rPr lang="ja-JP" altLang="en-US" sz="3200" dirty="0">
                <a:effectLst/>
              </a:rPr>
              <a:t>(情報システムプロジェクト</a:t>
            </a:r>
            <a:r>
              <a:rPr lang="en-US" altLang="ja-JP" sz="3200" dirty="0">
                <a:effectLst/>
              </a:rPr>
              <a:t>I</a:t>
            </a:r>
            <a:r>
              <a:rPr lang="ja-JP" altLang="en-US" sz="3200" dirty="0">
                <a:effectLst/>
              </a:rPr>
              <a:t>の場合)</a:t>
            </a:r>
          </a:p>
        </p:txBody>
      </p:sp>
      <p:graphicFrame>
        <p:nvGraphicFramePr>
          <p:cNvPr id="181335" name="Group 87"/>
          <p:cNvGraphicFramePr>
            <a:graphicFrameLocks noGrp="1"/>
          </p:cNvGraphicFramePr>
          <p:nvPr>
            <p:extLst>
              <p:ext uri="{D42A27DB-BD31-4B8C-83A1-F6EECF244321}">
                <p14:modId xmlns:p14="http://schemas.microsoft.com/office/powerpoint/2010/main" val="3339888128"/>
              </p:ext>
            </p:extLst>
          </p:nvPr>
        </p:nvGraphicFramePr>
        <p:xfrm>
          <a:off x="228600" y="1143000"/>
          <a:ext cx="8763000" cy="5574534"/>
        </p:xfrm>
        <a:graphic>
          <a:graphicData uri="http://schemas.openxmlformats.org/drawingml/2006/table">
            <a:tbl>
              <a:tblPr/>
              <a:tblGrid>
                <a:gridCol w="716973">
                  <a:extLst>
                    <a:ext uri="{9D8B030D-6E8A-4147-A177-3AD203B41FA5}">
                      <a16:colId xmlns:a16="http://schemas.microsoft.com/office/drawing/2014/main" val="20000"/>
                    </a:ext>
                  </a:extLst>
                </a:gridCol>
                <a:gridCol w="2102427">
                  <a:extLst>
                    <a:ext uri="{9D8B030D-6E8A-4147-A177-3AD203B41FA5}">
                      <a16:colId xmlns:a16="http://schemas.microsoft.com/office/drawing/2014/main" val="20001"/>
                    </a:ext>
                  </a:extLst>
                </a:gridCol>
                <a:gridCol w="5943600">
                  <a:extLst>
                    <a:ext uri="{9D8B030D-6E8A-4147-A177-3AD203B41FA5}">
                      <a16:colId xmlns:a16="http://schemas.microsoft.com/office/drawing/2014/main" val="20002"/>
                    </a:ext>
                  </a:extLst>
                </a:gridCol>
              </a:tblGrid>
              <a:tr h="514582">
                <a:tc gridSpan="2">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トークン</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marL="190500"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19050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記号</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3018">
                <a:tc gridSpan="2">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区切り記号</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indent="190500"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905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  (  )  {  }  [  ]</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4582">
                <a:tc rowSpan="4">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演算子</a:t>
                      </a:r>
                    </a:p>
                  </a:txBody>
                  <a:tcPr marL="0" marR="0" marT="0" marB="0" vert="eaVert"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比較演算子</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indent="190500"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484188"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905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ja-JP" altLang="en-US" sz="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&lt;  &gt;  </a:t>
                      </a:r>
                      <a:r>
                        <a:rPr kumimoji="1" lang="en-US" altLang="ja-JP"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rPr>
                        <a:t>(</a:t>
                      </a:r>
                      <a:r>
                        <a:rPr kumimoji="1" lang="ja-JP" altLang="en-US"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rPr>
                        <a:t>&lt;=</a:t>
                      </a:r>
                      <a:r>
                        <a:rPr kumimoji="1" lang="en-US" altLang="ja-JP"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rPr>
                        <a:t>)</a:t>
                      </a:r>
                      <a:r>
                        <a:rPr kumimoji="1" lang="ja-JP" altLang="en-US"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rPr>
                        <a:t>(</a:t>
                      </a:r>
                      <a:r>
                        <a:rPr kumimoji="1" lang="ja-JP" altLang="en-US"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rPr>
                        <a:t>&gt;=</a:t>
                      </a:r>
                      <a:r>
                        <a:rPr kumimoji="1" lang="en-US" altLang="ja-JP"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4582">
                <a:tc vMerge="1">
                  <a:txBody>
                    <a:bodyPr/>
                    <a:lstStyle/>
                    <a:p>
                      <a:endParaRPr kumimoji="1" lang="ja-JP" altLang="en-US"/>
                    </a:p>
                  </a:txBody>
                  <a:tcPr/>
                </a:tc>
                <a:tc>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論理演算子</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indent="190500"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905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&amp;&amp;  ||</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4582">
                <a:tc vMerge="1">
                  <a:txBody>
                    <a:bodyPr/>
                    <a:lstStyle/>
                    <a:p>
                      <a:endParaRPr kumimoji="1" lang="ja-JP" altLang="en-US"/>
                    </a:p>
                  </a:txBody>
                  <a:tcPr/>
                </a:tc>
                <a:tc>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算術演算子</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indent="190500"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905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  /  %</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4582">
                <a:tc vMerge="1">
                  <a:txBody>
                    <a:bodyPr/>
                    <a:lstStyle/>
                    <a:p>
                      <a:endParaRPr kumimoji="1" lang="ja-JP" altLang="en-US"/>
                    </a:p>
                  </a:txBody>
                  <a:tcPr/>
                </a:tc>
                <a:tc>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代入演算子</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  *=  /= ++  --</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4582">
                <a:tc gridSpan="2">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名前</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変数名</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3176">
                <a:tc gridSpan="2">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定数</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整数 文字 文字列</a:t>
                      </a:r>
                      <a:endParaRPr kumimoji="1" lang="ja-JP" altLang="en-US"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389725">
                <a:tc gridSpan="2">
                  <a:txBody>
                    <a:bodyPr/>
                    <a:lstStyle>
                      <a:lvl1pPr indent="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103188"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予約語</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marL="103188"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103188"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main int if while for </a:t>
                      </a: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inputint</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inputchar</a:t>
                      </a:r>
                      <a:endPar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p>
                      <a:pPr marL="103188"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outputint</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outputchar</a:t>
                      </a: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outputstr</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setstr</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p>
                      <a:pPr marL="103188"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rgbClr val="FFFF00"/>
                          </a:solidFill>
                          <a:effectLst/>
                          <a:latin typeface="Times New Roman" panose="02020603050405020304" pitchFamily="18" charset="0"/>
                          <a:ea typeface="ＭＳ Ｐゴシック" panose="020B0600070205080204" pitchFamily="50" charset="-128"/>
                        </a:rPr>
                        <a:t>(else) (do) (break) </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a:xfrm>
            <a:off x="1066800" y="304800"/>
            <a:ext cx="7543800" cy="914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トークン名</a:t>
            </a:r>
            <a:endParaRPr lang="en-US" altLang="ja-JP">
              <a:effectLst/>
            </a:endParaRPr>
          </a:p>
        </p:txBody>
      </p:sp>
      <p:graphicFrame>
        <p:nvGraphicFramePr>
          <p:cNvPr id="172146" name="Group 114"/>
          <p:cNvGraphicFramePr>
            <a:graphicFrameLocks noGrp="1"/>
          </p:cNvGraphicFramePr>
          <p:nvPr>
            <p:extLst>
              <p:ext uri="{D42A27DB-BD31-4B8C-83A1-F6EECF244321}">
                <p14:modId xmlns:p14="http://schemas.microsoft.com/office/powerpoint/2010/main" val="2289955907"/>
              </p:ext>
            </p:extLst>
          </p:nvPr>
        </p:nvGraphicFramePr>
        <p:xfrm>
          <a:off x="3429000" y="1828800"/>
          <a:ext cx="2667000" cy="3537845"/>
        </p:xfrm>
        <a:graphic>
          <a:graphicData uri="http://schemas.openxmlformats.org/drawingml/2006/table">
            <a:tbl>
              <a:tblPr/>
              <a:tblGrid>
                <a:gridCol w="7620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tblGrid>
              <a:tr h="4159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記号</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トークン名</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ja-JP" altLang="en-US" sz="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EQUAL</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NOTEQ</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LESS</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59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GREAT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5925">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rgbClr val="FFFF66"/>
                          </a:solidFill>
                          <a:effectLst/>
                          <a:latin typeface="Times New Roman" panose="02020603050405020304" pitchFamily="18" charset="0"/>
                          <a:ea typeface="ＭＳ Ｐゴシック" panose="020B0600070205080204" pitchFamily="50" charset="-128"/>
                        </a:rPr>
                        <a:t>(&lt;=)</a:t>
                      </a:r>
                      <a:endParaRPr kumimoji="1" lang="ja-JP" altLang="en-US" sz="2400" b="0" i="0" u="none" strike="noStrike" cap="none" normalizeH="0" baseline="0" dirty="0">
                        <a:ln>
                          <a:noFill/>
                        </a:ln>
                        <a:solidFill>
                          <a:srgbClr val="FFFF66"/>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LESSEQ</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11438417"/>
                  </a:ext>
                </a:extLst>
              </a:tr>
              <a:tr h="415925">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rgbClr val="FFFF66"/>
                          </a:solidFill>
                          <a:effectLst/>
                          <a:latin typeface="Times New Roman" panose="02020603050405020304" pitchFamily="18" charset="0"/>
                          <a:ea typeface="ＭＳ Ｐゴシック" panose="020B0600070205080204" pitchFamily="50" charset="-128"/>
                        </a:rPr>
                        <a:t>(&gt;=)</a:t>
                      </a:r>
                      <a:endParaRPr kumimoji="1" lang="ja-JP" altLang="en-US" sz="2400" b="0" i="0" u="none" strike="noStrike" cap="none" normalizeH="0" baseline="0" dirty="0">
                        <a:ln>
                          <a:noFill/>
                        </a:ln>
                        <a:solidFill>
                          <a:srgbClr val="FFFF66"/>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GREATEQ</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27209271"/>
                  </a:ext>
                </a:extLst>
              </a:tr>
            </a:tbl>
          </a:graphicData>
        </a:graphic>
      </p:graphicFrame>
      <p:sp>
        <p:nvSpPr>
          <p:cNvPr id="172085" name="Text Box 53"/>
          <p:cNvSpPr txBox="1">
            <a:spLocks noChangeArrowheads="1"/>
          </p:cNvSpPr>
          <p:nvPr/>
        </p:nvSpPr>
        <p:spPr bwMode="auto">
          <a:xfrm>
            <a:off x="3352800" y="1219200"/>
            <a:ext cx="1958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比較演算子</a:t>
            </a:r>
          </a:p>
        </p:txBody>
      </p:sp>
      <p:graphicFrame>
        <p:nvGraphicFramePr>
          <p:cNvPr id="172113" name="Group 81"/>
          <p:cNvGraphicFramePr>
            <a:graphicFrameLocks noGrp="1"/>
          </p:cNvGraphicFramePr>
          <p:nvPr/>
        </p:nvGraphicFramePr>
        <p:xfrm>
          <a:off x="6248400" y="1828800"/>
          <a:ext cx="2667000" cy="1976885"/>
        </p:xfrm>
        <a:graphic>
          <a:graphicData uri="http://schemas.openxmlformats.org/drawingml/2006/table">
            <a:tbl>
              <a:tblPr/>
              <a:tblGrid>
                <a:gridCol w="7620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tblGrid>
              <a:tr h="4159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記号</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トークン名</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&amp;&amp;</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AND</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OR</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NOT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72112" name="Text Box 80"/>
          <p:cNvSpPr txBox="1">
            <a:spLocks noChangeArrowheads="1"/>
          </p:cNvSpPr>
          <p:nvPr/>
        </p:nvSpPr>
        <p:spPr bwMode="auto">
          <a:xfrm>
            <a:off x="6172200" y="1219200"/>
            <a:ext cx="1958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論理演算子</a:t>
            </a:r>
          </a:p>
        </p:txBody>
      </p:sp>
      <p:graphicFrame>
        <p:nvGraphicFramePr>
          <p:cNvPr id="172194" name="Group 162"/>
          <p:cNvGraphicFramePr>
            <a:graphicFrameLocks noGrp="1"/>
          </p:cNvGraphicFramePr>
          <p:nvPr>
            <p:extLst>
              <p:ext uri="{D42A27DB-BD31-4B8C-83A1-F6EECF244321}">
                <p14:modId xmlns:p14="http://schemas.microsoft.com/office/powerpoint/2010/main" val="3403772694"/>
              </p:ext>
            </p:extLst>
          </p:nvPr>
        </p:nvGraphicFramePr>
        <p:xfrm>
          <a:off x="228600" y="1828800"/>
          <a:ext cx="3048000" cy="4578485"/>
        </p:xfrm>
        <a:graphic>
          <a:graphicData uri="http://schemas.openxmlformats.org/drawingml/2006/table">
            <a:tbl>
              <a:tblPr/>
              <a:tblGrid>
                <a:gridCol w="762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tblGrid>
              <a:tr h="4159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記号</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トークン名</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SEMICOLON</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COMMA</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LPAREN</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59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RPAREN</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LBRACE</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RBRACE</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LBRACKET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RBRACKET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72173" name="Text Box 141"/>
          <p:cNvSpPr txBox="1">
            <a:spLocks noChangeArrowheads="1"/>
          </p:cNvSpPr>
          <p:nvPr/>
        </p:nvSpPr>
        <p:spPr bwMode="auto">
          <a:xfrm>
            <a:off x="304800" y="1219200"/>
            <a:ext cx="18684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区切り記号</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6172" name="Group 44"/>
          <p:cNvGraphicFramePr>
            <a:graphicFrameLocks noGrp="1"/>
          </p:cNvGraphicFramePr>
          <p:nvPr>
            <p:extLst>
              <p:ext uri="{D42A27DB-BD31-4B8C-83A1-F6EECF244321}">
                <p14:modId xmlns:p14="http://schemas.microsoft.com/office/powerpoint/2010/main" val="4219325263"/>
              </p:ext>
            </p:extLst>
          </p:nvPr>
        </p:nvGraphicFramePr>
        <p:xfrm>
          <a:off x="4876800" y="1676400"/>
          <a:ext cx="3124200" cy="4578485"/>
        </p:xfrm>
        <a:graphic>
          <a:graphicData uri="http://schemas.openxmlformats.org/drawingml/2006/table">
            <a:tbl>
              <a:tblPr/>
              <a:tblGrid>
                <a:gridCol w="762000">
                  <a:extLst>
                    <a:ext uri="{9D8B030D-6E8A-4147-A177-3AD203B41FA5}">
                      <a16:colId xmlns:a16="http://schemas.microsoft.com/office/drawing/2014/main" val="20000"/>
                    </a:ext>
                  </a:extLst>
                </a:gridCol>
                <a:gridCol w="2362200">
                  <a:extLst>
                    <a:ext uri="{9D8B030D-6E8A-4147-A177-3AD203B41FA5}">
                      <a16:colId xmlns:a16="http://schemas.microsoft.com/office/drawing/2014/main" val="20001"/>
                    </a:ext>
                  </a:extLst>
                </a:gridCol>
              </a:tblGrid>
              <a:tr h="4159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記号</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トークン名</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ASSIGN</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ASSIGNADD</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ASSIGNSUB</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08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ASSIGNMUL</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59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ASSIGNDIV</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14338">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rgbClr val="FFFF66"/>
                          </a:solidFill>
                          <a:effectLst/>
                          <a:latin typeface="Times New Roman" panose="02020603050405020304" pitchFamily="18" charset="0"/>
                          <a:ea typeface="ＭＳ Ｐゴシック" panose="020B0600070205080204" pitchFamily="50" charset="-128"/>
                        </a:rPr>
                        <a:t>(%=)</a:t>
                      </a:r>
                      <a:endParaRPr kumimoji="1" lang="ja-JP" altLang="en-US" sz="2000" b="0" i="0" u="none" strike="noStrike" cap="none" normalizeH="0" baseline="0" dirty="0">
                        <a:ln>
                          <a:noFill/>
                        </a:ln>
                        <a:solidFill>
                          <a:srgbClr val="FFFF66"/>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ASSIGNMOD</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INC</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DEC</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76154" name="Text Box 26"/>
          <p:cNvSpPr txBox="1">
            <a:spLocks noChangeArrowheads="1"/>
          </p:cNvSpPr>
          <p:nvPr/>
        </p:nvSpPr>
        <p:spPr bwMode="auto">
          <a:xfrm>
            <a:off x="4800600" y="1066800"/>
            <a:ext cx="1958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代入演算子</a:t>
            </a:r>
          </a:p>
        </p:txBody>
      </p:sp>
      <p:graphicFrame>
        <p:nvGraphicFramePr>
          <p:cNvPr id="176173" name="Group 45"/>
          <p:cNvGraphicFramePr>
            <a:graphicFrameLocks noGrp="1"/>
          </p:cNvGraphicFramePr>
          <p:nvPr/>
        </p:nvGraphicFramePr>
        <p:xfrm>
          <a:off x="1371600" y="1676400"/>
          <a:ext cx="2667000" cy="3052830"/>
        </p:xfrm>
        <a:graphic>
          <a:graphicData uri="http://schemas.openxmlformats.org/drawingml/2006/table">
            <a:tbl>
              <a:tblPr/>
              <a:tblGrid>
                <a:gridCol w="7620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tblGrid>
              <a:tr h="4159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記号</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トークン名</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ADD</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43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SUB</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08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MUL</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59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DIV</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556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MOD</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76196" name="Text Box 68"/>
          <p:cNvSpPr txBox="1">
            <a:spLocks noChangeArrowheads="1"/>
          </p:cNvSpPr>
          <p:nvPr/>
        </p:nvSpPr>
        <p:spPr bwMode="auto">
          <a:xfrm>
            <a:off x="1295400" y="1066800"/>
            <a:ext cx="1958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算術演算子</a:t>
            </a:r>
          </a:p>
        </p:txBody>
      </p:sp>
      <p:sp>
        <p:nvSpPr>
          <p:cNvPr id="176211" name="Text Box 83"/>
          <p:cNvSpPr txBox="1">
            <a:spLocks noChangeArrowheads="1"/>
          </p:cNvSpPr>
          <p:nvPr/>
        </p:nvSpPr>
        <p:spPr bwMode="auto">
          <a:xfrm>
            <a:off x="4038600" y="2590800"/>
            <a:ext cx="7747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solidFill>
                  <a:srgbClr val="FFFF66"/>
                </a:solidFill>
              </a:rPr>
              <a:t>(※)</a:t>
            </a:r>
          </a:p>
        </p:txBody>
      </p:sp>
      <p:sp>
        <p:nvSpPr>
          <p:cNvPr id="176212" name="Text Box 84"/>
          <p:cNvSpPr txBox="1">
            <a:spLocks noChangeArrowheads="1"/>
          </p:cNvSpPr>
          <p:nvPr/>
        </p:nvSpPr>
        <p:spPr bwMode="auto">
          <a:xfrm>
            <a:off x="381000" y="5181600"/>
            <a:ext cx="47244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2800">
                <a:solidFill>
                  <a:srgbClr val="FFFF66"/>
                </a:solidFill>
              </a:rPr>
              <a:t>(※) </a:t>
            </a:r>
            <a:r>
              <a:rPr lang="ja-JP" altLang="en-US" sz="2800"/>
              <a:t>単項演算子の - と</a:t>
            </a:r>
          </a:p>
          <a:p>
            <a:r>
              <a:rPr lang="en-US" altLang="ja-JP" sz="2800"/>
              <a:t>        </a:t>
            </a:r>
            <a:r>
              <a:rPr lang="ja-JP" altLang="en-US" sz="2800"/>
              <a:t>二項演算子の - で</a:t>
            </a:r>
          </a:p>
          <a:p>
            <a:r>
              <a:rPr lang="ja-JP" altLang="en-US" sz="2800"/>
              <a:t>        共通して使用</a:t>
            </a:r>
            <a:endParaRPr lang="ja-JP" altLang="en-US" sz="2800">
              <a:solidFill>
                <a:srgbClr val="FFFF66"/>
              </a:solidFill>
            </a:endParaRPr>
          </a:p>
        </p:txBody>
      </p:sp>
      <p:sp>
        <p:nvSpPr>
          <p:cNvPr id="176213" name="Rectangle 85"/>
          <p:cNvSpPr>
            <a:spLocks noGrp="1" noChangeArrowheads="1"/>
          </p:cNvSpPr>
          <p:nvPr>
            <p:ph type="title"/>
          </p:nvPr>
        </p:nvSpPr>
        <p:spPr>
          <a:xfrm>
            <a:off x="1066800" y="304800"/>
            <a:ext cx="7543800" cy="838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トークン名</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914400" y="152400"/>
            <a:ext cx="7391400" cy="838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トークン名</a:t>
            </a:r>
          </a:p>
        </p:txBody>
      </p:sp>
      <p:graphicFrame>
        <p:nvGraphicFramePr>
          <p:cNvPr id="232541" name="Group 93"/>
          <p:cNvGraphicFramePr>
            <a:graphicFrameLocks noGrp="1"/>
          </p:cNvGraphicFramePr>
          <p:nvPr>
            <p:extLst>
              <p:ext uri="{D42A27DB-BD31-4B8C-83A1-F6EECF244321}">
                <p14:modId xmlns:p14="http://schemas.microsoft.com/office/powerpoint/2010/main" val="3152460427"/>
              </p:ext>
            </p:extLst>
          </p:nvPr>
        </p:nvGraphicFramePr>
        <p:xfrm>
          <a:off x="457200" y="1256400"/>
          <a:ext cx="6324600" cy="5601600"/>
        </p:xfrm>
        <a:graphic>
          <a:graphicData uri="http://schemas.openxmlformats.org/drawingml/2006/table">
            <a:tbl>
              <a:tblPr/>
              <a:tblGrid>
                <a:gridCol w="25908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2514600">
                  <a:extLst>
                    <a:ext uri="{9D8B030D-6E8A-4147-A177-3AD203B41FA5}">
                      <a16:colId xmlns:a16="http://schemas.microsoft.com/office/drawing/2014/main" val="20002"/>
                    </a:ext>
                  </a:extLst>
                </a:gridCol>
              </a:tblGrid>
              <a:tr h="2857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文字列</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種別</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トークン名</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46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数字の並び</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整数</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INTEGER</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46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(任意の1文字)</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文字</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CHARACTER</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46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(任意の文字列)</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文字列</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STRING</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46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英字の並び</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変数名</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NAME</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746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main</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予約語</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MAIN</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746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予約語</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746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if</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予約語</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IF</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746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while</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予約語</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WHILE</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746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inputint</a:t>
                      </a:r>
                      <a:endPar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予約語</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INPUTINT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746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232502" name="Text Box 54"/>
          <p:cNvSpPr txBox="1">
            <a:spLocks noChangeArrowheads="1"/>
          </p:cNvSpPr>
          <p:nvPr/>
        </p:nvSpPr>
        <p:spPr bwMode="auto">
          <a:xfrm>
            <a:off x="457200" y="791003"/>
            <a:ext cx="33813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定数, 変数名, 予約語</a:t>
            </a:r>
          </a:p>
        </p:txBody>
      </p:sp>
      <p:sp>
        <p:nvSpPr>
          <p:cNvPr id="232542" name="Text Box 94"/>
          <p:cNvSpPr txBox="1">
            <a:spLocks noChangeArrowheads="1"/>
          </p:cNvSpPr>
          <p:nvPr/>
        </p:nvSpPr>
        <p:spPr bwMode="auto">
          <a:xfrm>
            <a:off x="6781800" y="3200400"/>
            <a:ext cx="2246313"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INTEGER </a:t>
            </a:r>
            <a:r>
              <a:rPr lang="ja-JP" altLang="en-US" sz="2800" dirty="0"/>
              <a:t>と</a:t>
            </a:r>
          </a:p>
          <a:p>
            <a:r>
              <a:rPr lang="en-US" altLang="ja-JP" sz="2800" dirty="0"/>
              <a:t>INT </a:t>
            </a:r>
            <a:r>
              <a:rPr lang="ja-JP" altLang="en-US" sz="2800" dirty="0"/>
              <a:t>の違いに</a:t>
            </a:r>
          </a:p>
          <a:p>
            <a:r>
              <a:rPr lang="ja-JP" altLang="en-US" sz="2800" dirty="0"/>
              <a:t>注意</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32542"/>
                                        </p:tgtEl>
                                        <p:attrNameLst>
                                          <p:attrName>style.visibility</p:attrName>
                                        </p:attrNameLst>
                                      </p:cBhvr>
                                      <p:to>
                                        <p:strVal val="visible"/>
                                      </p:to>
                                    </p:set>
                                    <p:animEffect transition="in" filter="checkerboard(across)">
                                      <p:cBhvr>
                                        <p:cTn id="7" dur="500"/>
                                        <p:tgtEl>
                                          <p:spTgt spid="2325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542"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a:xfrm>
            <a:off x="1066800" y="304800"/>
            <a:ext cx="7543800" cy="68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字句解析の手順</a:t>
            </a:r>
          </a:p>
        </p:txBody>
      </p:sp>
      <p:sp>
        <p:nvSpPr>
          <p:cNvPr id="276507" name="Rectangle 27"/>
          <p:cNvSpPr>
            <a:spLocks noGrp="1" noChangeArrowheads="1"/>
          </p:cNvSpPr>
          <p:nvPr>
            <p:ph type="body" idx="1"/>
          </p:nvPr>
        </p:nvSpPr>
        <p:spPr>
          <a:xfrm>
            <a:off x="1066800" y="914400"/>
            <a:ext cx="7467600" cy="1219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字句解析</a:t>
            </a:r>
          </a:p>
          <a:p>
            <a:pPr lvl="1"/>
            <a:r>
              <a:rPr lang="ja-JP" altLang="en-US">
                <a:effectLst/>
              </a:rPr>
              <a:t>決定性有限オートマトンで解析</a:t>
            </a:r>
          </a:p>
        </p:txBody>
      </p:sp>
      <p:sp>
        <p:nvSpPr>
          <p:cNvPr id="276485" name="Rectangle 5"/>
          <p:cNvSpPr>
            <a:spLocks noChangeArrowheads="1"/>
          </p:cNvSpPr>
          <p:nvPr/>
        </p:nvSpPr>
        <p:spPr bwMode="auto">
          <a:xfrm>
            <a:off x="4800600" y="2667000"/>
            <a:ext cx="39624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800"/>
              <a:t>マイクロ構文</a:t>
            </a:r>
          </a:p>
        </p:txBody>
      </p:sp>
      <p:grpSp>
        <p:nvGrpSpPr>
          <p:cNvPr id="276503" name="Group 23"/>
          <p:cNvGrpSpPr>
            <a:grpSpLocks/>
          </p:cNvGrpSpPr>
          <p:nvPr/>
        </p:nvGrpSpPr>
        <p:grpSpPr bwMode="auto">
          <a:xfrm>
            <a:off x="4800600" y="3200400"/>
            <a:ext cx="3962400" cy="838200"/>
            <a:chOff x="768" y="1536"/>
            <a:chExt cx="2496" cy="528"/>
          </a:xfrm>
        </p:grpSpPr>
        <p:sp>
          <p:nvSpPr>
            <p:cNvPr id="276486" name="Rectangle 6"/>
            <p:cNvSpPr>
              <a:spLocks noChangeArrowheads="1"/>
            </p:cNvSpPr>
            <p:nvPr/>
          </p:nvSpPr>
          <p:spPr bwMode="auto">
            <a:xfrm>
              <a:off x="768" y="1728"/>
              <a:ext cx="249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800"/>
                <a:t>非決定性有限オートマトン</a:t>
              </a:r>
            </a:p>
          </p:txBody>
        </p:sp>
        <p:sp>
          <p:nvSpPr>
            <p:cNvPr id="276487" name="Line 7"/>
            <p:cNvSpPr>
              <a:spLocks noChangeShapeType="1"/>
            </p:cNvSpPr>
            <p:nvPr/>
          </p:nvSpPr>
          <p:spPr bwMode="auto">
            <a:xfrm>
              <a:off x="2016" y="1536"/>
              <a:ext cx="0" cy="192"/>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76502" name="Group 22"/>
          <p:cNvGrpSpPr>
            <a:grpSpLocks/>
          </p:cNvGrpSpPr>
          <p:nvPr/>
        </p:nvGrpSpPr>
        <p:grpSpPr bwMode="auto">
          <a:xfrm>
            <a:off x="4800600" y="4038600"/>
            <a:ext cx="3886200" cy="838200"/>
            <a:chOff x="768" y="2160"/>
            <a:chExt cx="2448" cy="528"/>
          </a:xfrm>
        </p:grpSpPr>
        <p:sp>
          <p:nvSpPr>
            <p:cNvPr id="276490" name="Rectangle 10"/>
            <p:cNvSpPr>
              <a:spLocks noChangeArrowheads="1"/>
            </p:cNvSpPr>
            <p:nvPr/>
          </p:nvSpPr>
          <p:spPr bwMode="auto">
            <a:xfrm>
              <a:off x="768" y="2352"/>
              <a:ext cx="244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800"/>
                <a:t>決定性有限オートマトン</a:t>
              </a:r>
            </a:p>
          </p:txBody>
        </p:sp>
        <p:sp>
          <p:nvSpPr>
            <p:cNvPr id="276491" name="Line 11"/>
            <p:cNvSpPr>
              <a:spLocks noChangeShapeType="1"/>
            </p:cNvSpPr>
            <p:nvPr/>
          </p:nvSpPr>
          <p:spPr bwMode="auto">
            <a:xfrm>
              <a:off x="2016" y="2160"/>
              <a:ext cx="0" cy="192"/>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76501" name="Group 21"/>
          <p:cNvGrpSpPr>
            <a:grpSpLocks/>
          </p:cNvGrpSpPr>
          <p:nvPr/>
        </p:nvGrpSpPr>
        <p:grpSpPr bwMode="auto">
          <a:xfrm>
            <a:off x="4800600" y="4876800"/>
            <a:ext cx="3886200" cy="838200"/>
            <a:chOff x="768" y="2784"/>
            <a:chExt cx="2448" cy="528"/>
          </a:xfrm>
        </p:grpSpPr>
        <p:sp>
          <p:nvSpPr>
            <p:cNvPr id="276495" name="Rectangle 15"/>
            <p:cNvSpPr>
              <a:spLocks noChangeArrowheads="1"/>
            </p:cNvSpPr>
            <p:nvPr/>
          </p:nvSpPr>
          <p:spPr bwMode="auto">
            <a:xfrm>
              <a:off x="768" y="2976"/>
              <a:ext cx="244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800"/>
                <a:t>状態最小化</a:t>
              </a:r>
            </a:p>
          </p:txBody>
        </p:sp>
        <p:sp>
          <p:nvSpPr>
            <p:cNvPr id="276496" name="Line 16"/>
            <p:cNvSpPr>
              <a:spLocks noChangeShapeType="1"/>
            </p:cNvSpPr>
            <p:nvPr/>
          </p:nvSpPr>
          <p:spPr bwMode="auto">
            <a:xfrm>
              <a:off x="2016" y="2784"/>
              <a:ext cx="0" cy="192"/>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76500" name="Group 20"/>
          <p:cNvGrpSpPr>
            <a:grpSpLocks/>
          </p:cNvGrpSpPr>
          <p:nvPr/>
        </p:nvGrpSpPr>
        <p:grpSpPr bwMode="auto">
          <a:xfrm>
            <a:off x="4800600" y="5715000"/>
            <a:ext cx="3886200" cy="838200"/>
            <a:chOff x="768" y="3408"/>
            <a:chExt cx="2448" cy="528"/>
          </a:xfrm>
        </p:grpSpPr>
        <p:sp>
          <p:nvSpPr>
            <p:cNvPr id="276498" name="Rectangle 18"/>
            <p:cNvSpPr>
              <a:spLocks noChangeArrowheads="1"/>
            </p:cNvSpPr>
            <p:nvPr/>
          </p:nvSpPr>
          <p:spPr bwMode="auto">
            <a:xfrm>
              <a:off x="768" y="3600"/>
              <a:ext cx="244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800"/>
                <a:t>字句解析系</a:t>
              </a:r>
            </a:p>
          </p:txBody>
        </p:sp>
        <p:sp>
          <p:nvSpPr>
            <p:cNvPr id="276499" name="Line 19"/>
            <p:cNvSpPr>
              <a:spLocks noChangeShapeType="1"/>
            </p:cNvSpPr>
            <p:nvPr/>
          </p:nvSpPr>
          <p:spPr bwMode="auto">
            <a:xfrm>
              <a:off x="2016" y="3408"/>
              <a:ext cx="0" cy="192"/>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276508" name="Text Box 28"/>
          <p:cNvSpPr txBox="1">
            <a:spLocks noChangeArrowheads="1"/>
          </p:cNvSpPr>
          <p:nvPr/>
        </p:nvSpPr>
        <p:spPr bwMode="auto">
          <a:xfrm>
            <a:off x="1447800" y="2003425"/>
            <a:ext cx="568483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⇒(最小の)決定性有限オートマトンを</a:t>
            </a:r>
          </a:p>
          <a:p>
            <a:r>
              <a:rPr lang="ja-JP" altLang="en-US" sz="2800"/>
              <a:t>導出する必要がある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6508"/>
                                        </p:tgtEl>
                                        <p:attrNameLst>
                                          <p:attrName>style.visibility</p:attrName>
                                        </p:attrNameLst>
                                      </p:cBhvr>
                                      <p:to>
                                        <p:strVal val="visible"/>
                                      </p:to>
                                    </p:set>
                                    <p:animEffect transition="in" filter="checkerboard(across)">
                                      <p:cBhvr>
                                        <p:cTn id="7" dur="500"/>
                                        <p:tgtEl>
                                          <p:spTgt spid="2765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76485"/>
                                        </p:tgtEl>
                                        <p:attrNameLst>
                                          <p:attrName>style.visibility</p:attrName>
                                        </p:attrNameLst>
                                      </p:cBhvr>
                                      <p:to>
                                        <p:strVal val="visible"/>
                                      </p:to>
                                    </p:set>
                                    <p:animEffect transition="in" filter="wipe(up)">
                                      <p:cBhvr>
                                        <p:cTn id="12" dur="500"/>
                                        <p:tgtEl>
                                          <p:spTgt spid="27648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76503"/>
                                        </p:tgtEl>
                                        <p:attrNameLst>
                                          <p:attrName>style.visibility</p:attrName>
                                        </p:attrNameLst>
                                      </p:cBhvr>
                                      <p:to>
                                        <p:strVal val="visible"/>
                                      </p:to>
                                    </p:set>
                                    <p:animEffect transition="in" filter="wipe(up)">
                                      <p:cBhvr>
                                        <p:cTn id="17" dur="500"/>
                                        <p:tgtEl>
                                          <p:spTgt spid="27650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76502"/>
                                        </p:tgtEl>
                                        <p:attrNameLst>
                                          <p:attrName>style.visibility</p:attrName>
                                        </p:attrNameLst>
                                      </p:cBhvr>
                                      <p:to>
                                        <p:strVal val="visible"/>
                                      </p:to>
                                    </p:set>
                                    <p:animEffect transition="in" filter="wipe(up)">
                                      <p:cBhvr>
                                        <p:cTn id="22" dur="500"/>
                                        <p:tgtEl>
                                          <p:spTgt spid="27650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276501"/>
                                        </p:tgtEl>
                                        <p:attrNameLst>
                                          <p:attrName>style.visibility</p:attrName>
                                        </p:attrNameLst>
                                      </p:cBhvr>
                                      <p:to>
                                        <p:strVal val="visible"/>
                                      </p:to>
                                    </p:set>
                                    <p:animEffect transition="in" filter="wipe(up)">
                                      <p:cBhvr>
                                        <p:cTn id="27" dur="500"/>
                                        <p:tgtEl>
                                          <p:spTgt spid="27650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76500"/>
                                        </p:tgtEl>
                                        <p:attrNameLst>
                                          <p:attrName>style.visibility</p:attrName>
                                        </p:attrNameLst>
                                      </p:cBhvr>
                                      <p:to>
                                        <p:strVal val="visible"/>
                                      </p:to>
                                    </p:set>
                                    <p:animEffect transition="in" filter="wipe(up)">
                                      <p:cBhvr>
                                        <p:cTn id="32" dur="500"/>
                                        <p:tgtEl>
                                          <p:spTgt spid="276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85" grpId="0" animBg="1" autoUpdateAnimBg="0"/>
      <p:bldP spid="276508"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a:xfrm>
            <a:off x="1066800" y="304800"/>
            <a:ext cx="7467600" cy="76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非決定性有限オートマトンへ</a:t>
            </a:r>
          </a:p>
        </p:txBody>
      </p:sp>
      <p:sp>
        <p:nvSpPr>
          <p:cNvPr id="278531" name="Rectangle 3"/>
          <p:cNvSpPr>
            <a:spLocks noGrp="1" noChangeArrowheads="1"/>
          </p:cNvSpPr>
          <p:nvPr>
            <p:ph type="body" idx="1"/>
          </p:nvPr>
        </p:nvSpPr>
        <p:spPr>
          <a:xfrm>
            <a:off x="1066800" y="1295400"/>
            <a:ext cx="7543800" cy="5257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lnSpc>
                <a:spcPct val="90000"/>
              </a:lnSpc>
            </a:pPr>
            <a:r>
              <a:rPr lang="ja-JP" altLang="en-US" dirty="0">
                <a:effectLst/>
              </a:rPr>
              <a:t>マイクロ構文</a:t>
            </a:r>
          </a:p>
          <a:p>
            <a:pPr marL="609600" indent="-609600">
              <a:lnSpc>
                <a:spcPct val="90000"/>
              </a:lnSpc>
              <a:buFont typeface="Wingdings" panose="05000000000000000000" pitchFamily="2" charset="2"/>
              <a:buNone/>
            </a:pPr>
            <a:r>
              <a:rPr lang="ja-JP" altLang="en-US" dirty="0">
                <a:effectLst/>
              </a:rPr>
              <a:t>→非決定性有限オートマトン(</a:t>
            </a:r>
            <a:r>
              <a:rPr lang="en-US" altLang="ja-JP" dirty="0">
                <a:effectLst/>
              </a:rPr>
              <a:t>NFA)</a:t>
            </a:r>
          </a:p>
          <a:p>
            <a:pPr marL="609600" indent="-609600">
              <a:lnSpc>
                <a:spcPct val="90000"/>
              </a:lnSpc>
              <a:buFont typeface="Wingdings" panose="05000000000000000000" pitchFamily="2" charset="2"/>
              <a:buNone/>
            </a:pPr>
            <a:r>
              <a:rPr lang="ja-JP" altLang="en-US" sz="2800" dirty="0">
                <a:effectLst/>
              </a:rPr>
              <a:t>以下の手法で帰納的に</a:t>
            </a:r>
          </a:p>
          <a:p>
            <a:pPr marL="609600" indent="-609600">
              <a:lnSpc>
                <a:spcPct val="90000"/>
              </a:lnSpc>
              <a:buFont typeface="Wingdings" panose="05000000000000000000" pitchFamily="2" charset="2"/>
              <a:buAutoNum type="arabicPeriod"/>
            </a:pPr>
            <a:r>
              <a:rPr lang="en-US" altLang="ja-JP" sz="2800" dirty="0">
                <a:effectLst/>
              </a:rPr>
              <a:t>ε</a:t>
            </a:r>
            <a:r>
              <a:rPr lang="en-US" altLang="ja-JP" sz="2000" dirty="0">
                <a:solidFill>
                  <a:srgbClr val="FFFF66"/>
                </a:solidFill>
                <a:effectLst/>
              </a:rPr>
              <a:t>(</a:t>
            </a:r>
            <a:r>
              <a:rPr lang="ja-JP" altLang="en-US" sz="2000" dirty="0">
                <a:solidFill>
                  <a:srgbClr val="FFFF66"/>
                </a:solidFill>
                <a:effectLst/>
              </a:rPr>
              <a:t>空記号列</a:t>
            </a:r>
            <a:r>
              <a:rPr lang="en-US" altLang="ja-JP" sz="2000" dirty="0">
                <a:solidFill>
                  <a:srgbClr val="FFFF66"/>
                </a:solidFill>
                <a:effectLst/>
              </a:rPr>
              <a:t>)</a:t>
            </a:r>
            <a:r>
              <a:rPr lang="ja-JP" altLang="en-US" sz="2800" dirty="0">
                <a:effectLst/>
              </a:rPr>
              <a:t>に対する</a:t>
            </a:r>
            <a:r>
              <a:rPr lang="en-US" altLang="ja-JP" sz="2800" dirty="0">
                <a:effectLst/>
              </a:rPr>
              <a:t>NFA</a:t>
            </a:r>
          </a:p>
          <a:p>
            <a:pPr marL="609600" indent="-609600">
              <a:lnSpc>
                <a:spcPct val="90000"/>
              </a:lnSpc>
              <a:buFont typeface="Wingdings" panose="05000000000000000000" pitchFamily="2" charset="2"/>
              <a:buAutoNum type="arabicPeriod"/>
            </a:pPr>
            <a:r>
              <a:rPr lang="en-US" altLang="ja-JP" sz="2800" dirty="0">
                <a:effectLst/>
              </a:rPr>
              <a:t>φ</a:t>
            </a:r>
            <a:r>
              <a:rPr lang="en-US" altLang="ja-JP" sz="2000" dirty="0">
                <a:solidFill>
                  <a:srgbClr val="FFFF66"/>
                </a:solidFill>
                <a:effectLst/>
              </a:rPr>
              <a:t>(</a:t>
            </a:r>
            <a:r>
              <a:rPr lang="ja-JP" altLang="en-US" sz="2000" dirty="0">
                <a:solidFill>
                  <a:srgbClr val="FFFF66"/>
                </a:solidFill>
                <a:effectLst/>
              </a:rPr>
              <a:t>空遷移関数集合</a:t>
            </a:r>
            <a:r>
              <a:rPr lang="en-US" altLang="ja-JP" sz="2000" dirty="0">
                <a:solidFill>
                  <a:srgbClr val="FFFF66"/>
                </a:solidFill>
                <a:effectLst/>
              </a:rPr>
              <a:t>)</a:t>
            </a:r>
            <a:r>
              <a:rPr lang="ja-JP" altLang="en-US" sz="2800" dirty="0">
                <a:effectLst/>
              </a:rPr>
              <a:t>に対する</a:t>
            </a:r>
            <a:r>
              <a:rPr lang="en-US" altLang="ja-JP" sz="2800" dirty="0">
                <a:effectLst/>
              </a:rPr>
              <a:t>NFA</a:t>
            </a:r>
          </a:p>
          <a:p>
            <a:pPr marL="609600" indent="-609600">
              <a:lnSpc>
                <a:spcPct val="90000"/>
              </a:lnSpc>
              <a:buFont typeface="Wingdings" panose="05000000000000000000" pitchFamily="2" charset="2"/>
              <a:buAutoNum type="arabicPeriod"/>
            </a:pPr>
            <a:r>
              <a:rPr lang="en-US" altLang="ja-JP" sz="2800" dirty="0">
                <a:effectLst/>
              </a:rPr>
              <a:t>a </a:t>
            </a:r>
            <a:r>
              <a:rPr lang="ja-JP" altLang="en-US" sz="2800" dirty="0">
                <a:effectLst/>
              </a:rPr>
              <a:t>∈</a:t>
            </a:r>
            <a:r>
              <a:rPr lang="en-US" altLang="ja-JP" sz="2800" b="1" dirty="0">
                <a:effectLst/>
              </a:rPr>
              <a:t>Σ</a:t>
            </a:r>
            <a:r>
              <a:rPr lang="en-US" altLang="ja-JP" sz="2800" dirty="0">
                <a:effectLst/>
              </a:rPr>
              <a:t> </a:t>
            </a:r>
            <a:r>
              <a:rPr lang="ja-JP" altLang="en-US" sz="2800" dirty="0">
                <a:effectLst/>
              </a:rPr>
              <a:t>に対する</a:t>
            </a:r>
            <a:r>
              <a:rPr lang="en-US" altLang="ja-JP" sz="2800" dirty="0">
                <a:effectLst/>
              </a:rPr>
              <a:t>NFA</a:t>
            </a:r>
          </a:p>
          <a:p>
            <a:pPr marL="609600" indent="-609600">
              <a:lnSpc>
                <a:spcPct val="90000"/>
              </a:lnSpc>
              <a:buFont typeface="Wingdings" panose="05000000000000000000" pitchFamily="2" charset="2"/>
              <a:buAutoNum type="arabicPeriod"/>
            </a:pPr>
            <a:r>
              <a:rPr lang="en-US" altLang="ja-JP" sz="2800" dirty="0">
                <a:effectLst/>
              </a:rPr>
              <a:t>R</a:t>
            </a:r>
            <a:r>
              <a:rPr lang="en-US" altLang="ja-JP" sz="2800" baseline="-25000" dirty="0">
                <a:effectLst/>
              </a:rPr>
              <a:t>1</a:t>
            </a:r>
            <a:r>
              <a:rPr lang="ja-JP" altLang="en-US" sz="2800" dirty="0">
                <a:effectLst/>
              </a:rPr>
              <a:t> </a:t>
            </a:r>
            <a:r>
              <a:rPr lang="en-US" altLang="ja-JP" sz="2800" dirty="0">
                <a:effectLst/>
              </a:rPr>
              <a:t>|</a:t>
            </a:r>
            <a:r>
              <a:rPr lang="ja-JP" altLang="en-US" sz="2800" dirty="0">
                <a:effectLst/>
              </a:rPr>
              <a:t> </a:t>
            </a:r>
            <a:r>
              <a:rPr lang="en-US" altLang="ja-JP" sz="2800" dirty="0">
                <a:effectLst/>
              </a:rPr>
              <a:t>R</a:t>
            </a:r>
            <a:r>
              <a:rPr lang="en-US" altLang="ja-JP" sz="2800" baseline="-25000" dirty="0">
                <a:effectLst/>
              </a:rPr>
              <a:t>2</a:t>
            </a:r>
            <a:r>
              <a:rPr lang="en-US" altLang="ja-JP" sz="2800" dirty="0">
                <a:effectLst/>
              </a:rPr>
              <a:t> </a:t>
            </a:r>
            <a:r>
              <a:rPr lang="ja-JP" altLang="en-US" sz="2800" dirty="0">
                <a:effectLst/>
              </a:rPr>
              <a:t>に対する</a:t>
            </a:r>
            <a:r>
              <a:rPr lang="en-US" altLang="ja-JP" sz="2800" dirty="0">
                <a:effectLst/>
              </a:rPr>
              <a:t>NFA</a:t>
            </a:r>
          </a:p>
          <a:p>
            <a:pPr marL="609600" indent="-609600">
              <a:lnSpc>
                <a:spcPct val="90000"/>
              </a:lnSpc>
              <a:buFont typeface="Wingdings" panose="05000000000000000000" pitchFamily="2" charset="2"/>
              <a:buAutoNum type="arabicPeriod"/>
            </a:pPr>
            <a:r>
              <a:rPr lang="en-US" altLang="ja-JP" sz="2800" dirty="0">
                <a:effectLst/>
              </a:rPr>
              <a:t>R</a:t>
            </a:r>
            <a:r>
              <a:rPr lang="en-US" altLang="ja-JP" sz="2800" baseline="-25000" dirty="0">
                <a:effectLst/>
              </a:rPr>
              <a:t>1</a:t>
            </a:r>
            <a:r>
              <a:rPr lang="en-US" altLang="ja-JP" sz="2800" dirty="0">
                <a:effectLst/>
              </a:rPr>
              <a:t>R</a:t>
            </a:r>
            <a:r>
              <a:rPr lang="en-US" altLang="ja-JP" sz="2800" baseline="-25000" dirty="0">
                <a:effectLst/>
              </a:rPr>
              <a:t>2</a:t>
            </a:r>
            <a:r>
              <a:rPr lang="en-US" altLang="ja-JP" sz="2800" dirty="0">
                <a:effectLst/>
              </a:rPr>
              <a:t> </a:t>
            </a:r>
            <a:r>
              <a:rPr lang="ja-JP" altLang="en-US" sz="2800" dirty="0">
                <a:effectLst/>
              </a:rPr>
              <a:t>に対する</a:t>
            </a:r>
            <a:r>
              <a:rPr lang="en-US" altLang="ja-JP" sz="2800" dirty="0">
                <a:effectLst/>
              </a:rPr>
              <a:t>NFA</a:t>
            </a:r>
          </a:p>
          <a:p>
            <a:pPr marL="609600" indent="-609600">
              <a:lnSpc>
                <a:spcPct val="90000"/>
              </a:lnSpc>
              <a:buFont typeface="Wingdings" panose="05000000000000000000" pitchFamily="2" charset="2"/>
              <a:buAutoNum type="arabicPeriod"/>
            </a:pPr>
            <a:r>
              <a:rPr lang="en-US" altLang="ja-JP" sz="2800" dirty="0">
                <a:effectLst/>
              </a:rPr>
              <a:t>R? </a:t>
            </a:r>
            <a:r>
              <a:rPr lang="ja-JP" altLang="en-US" sz="2800" dirty="0">
                <a:effectLst/>
              </a:rPr>
              <a:t>に対する</a:t>
            </a:r>
            <a:r>
              <a:rPr lang="en-US" altLang="ja-JP" sz="2800" dirty="0">
                <a:effectLst/>
              </a:rPr>
              <a:t>NFA</a:t>
            </a:r>
          </a:p>
          <a:p>
            <a:pPr marL="609600" indent="-609600">
              <a:lnSpc>
                <a:spcPct val="90000"/>
              </a:lnSpc>
              <a:buFont typeface="Wingdings" panose="05000000000000000000" pitchFamily="2" charset="2"/>
              <a:buAutoNum type="arabicPeriod"/>
            </a:pPr>
            <a:r>
              <a:rPr lang="en-US" altLang="ja-JP" sz="2800" dirty="0">
                <a:effectLst/>
              </a:rPr>
              <a:t>R* </a:t>
            </a:r>
            <a:r>
              <a:rPr lang="ja-JP" altLang="en-US" sz="2800" dirty="0">
                <a:effectLst/>
              </a:rPr>
              <a:t>に対する</a:t>
            </a:r>
            <a:r>
              <a:rPr lang="en-US" altLang="ja-JP" sz="2800" dirty="0">
                <a:effectLst/>
              </a:rPr>
              <a:t>NFA</a:t>
            </a:r>
          </a:p>
          <a:p>
            <a:pPr marL="609600" indent="-609600">
              <a:lnSpc>
                <a:spcPct val="90000"/>
              </a:lnSpc>
              <a:buFont typeface="Wingdings" panose="05000000000000000000" pitchFamily="2" charset="2"/>
              <a:buAutoNum type="arabicPeriod"/>
            </a:pPr>
            <a:r>
              <a:rPr lang="en-US" altLang="ja-JP" sz="2800" dirty="0">
                <a:effectLst/>
              </a:rPr>
              <a:t>R</a:t>
            </a:r>
            <a:r>
              <a:rPr lang="en-US" altLang="ja-JP" sz="2800" baseline="30000" dirty="0">
                <a:effectLst/>
              </a:rPr>
              <a:t>+</a:t>
            </a:r>
            <a:r>
              <a:rPr lang="en-US" altLang="ja-JP" sz="2800" dirty="0">
                <a:effectLst/>
              </a:rPr>
              <a:t> </a:t>
            </a:r>
            <a:r>
              <a:rPr lang="ja-JP" altLang="en-US" sz="2800" dirty="0">
                <a:effectLst/>
              </a:rPr>
              <a:t>に対する</a:t>
            </a:r>
            <a:r>
              <a:rPr lang="en-US" altLang="ja-JP" sz="2800" dirty="0">
                <a:effectLst/>
              </a:rPr>
              <a:t>NFA</a:t>
            </a:r>
          </a:p>
        </p:txBody>
      </p:sp>
      <p:sp>
        <p:nvSpPr>
          <p:cNvPr id="278532" name="Text Box 4"/>
          <p:cNvSpPr txBox="1">
            <a:spLocks noChangeArrowheads="1"/>
          </p:cNvSpPr>
          <p:nvPr/>
        </p:nvSpPr>
        <p:spPr bwMode="auto">
          <a:xfrm>
            <a:off x="5110162" y="6034087"/>
            <a:ext cx="34242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a:t>
            </a:r>
            <a:r>
              <a:rPr lang="en-US" altLang="ja-JP" sz="2800" dirty="0"/>
              <a:t>R</a:t>
            </a:r>
            <a:r>
              <a:rPr lang="en-US" altLang="ja-JP" sz="2800" baseline="-25000" dirty="0"/>
              <a:t>1</a:t>
            </a:r>
            <a:r>
              <a:rPr lang="en-US" altLang="ja-JP" sz="2800" dirty="0"/>
              <a:t>, R</a:t>
            </a:r>
            <a:r>
              <a:rPr lang="en-US" altLang="ja-JP" sz="2800" baseline="-25000" dirty="0"/>
              <a:t>2</a:t>
            </a:r>
            <a:r>
              <a:rPr lang="en-US" altLang="ja-JP" sz="2800" dirty="0"/>
              <a:t>, R : </a:t>
            </a:r>
            <a:r>
              <a:rPr lang="ja-JP" altLang="en-US" sz="2800" dirty="0"/>
              <a:t>正規表現)</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a:xfrm>
            <a:off x="1066800" y="304800"/>
            <a:ext cx="7543800" cy="76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非決定性有限オートマトンへ</a:t>
            </a:r>
          </a:p>
        </p:txBody>
      </p:sp>
      <p:sp>
        <p:nvSpPr>
          <p:cNvPr id="283651" name="Rectangle 3"/>
          <p:cNvSpPr>
            <a:spLocks noChangeArrowheads="1"/>
          </p:cNvSpPr>
          <p:nvPr/>
        </p:nvSpPr>
        <p:spPr bwMode="auto">
          <a:xfrm>
            <a:off x="1066800" y="1295400"/>
            <a:ext cx="75438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990600" indent="-533400" eaLnBrk="0" hangingPunct="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371600" indent="-457200" eaLnBrk="0" hangingPunct="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752600" indent="-381000" eaLnBrk="0" hangingPunct="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209800" indent="-381000"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667000" indent="-3810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3124200" indent="-3810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581400" indent="-3810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4038600" indent="-3810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buFont typeface="Wingdings" panose="05000000000000000000" pitchFamily="2" charset="2"/>
              <a:buAutoNum type="arabicPeriod"/>
            </a:pPr>
            <a:r>
              <a:rPr lang="en-US" altLang="ja-JP" sz="2800" dirty="0"/>
              <a:t>ε</a:t>
            </a:r>
            <a:r>
              <a:rPr lang="en-US" altLang="ja-JP" sz="2000" dirty="0">
                <a:solidFill>
                  <a:srgbClr val="FFFF66"/>
                </a:solidFill>
              </a:rPr>
              <a:t>(</a:t>
            </a:r>
            <a:r>
              <a:rPr lang="ja-JP" altLang="en-US" sz="2000" dirty="0">
                <a:solidFill>
                  <a:srgbClr val="FFFF66"/>
                </a:solidFill>
              </a:rPr>
              <a:t>空記号列</a:t>
            </a:r>
            <a:r>
              <a:rPr lang="en-US" altLang="ja-JP" sz="2000" dirty="0">
                <a:solidFill>
                  <a:srgbClr val="FFFF66"/>
                </a:solidFill>
              </a:rPr>
              <a:t>)</a:t>
            </a:r>
            <a:r>
              <a:rPr lang="ja-JP" altLang="en-US" sz="2800" dirty="0"/>
              <a:t>に対する</a:t>
            </a:r>
            <a:r>
              <a:rPr lang="en-US" altLang="ja-JP" sz="2800" dirty="0"/>
              <a:t>NFA</a:t>
            </a:r>
          </a:p>
          <a:p>
            <a:pPr>
              <a:buFont typeface="Wingdings" panose="05000000000000000000" pitchFamily="2" charset="2"/>
              <a:buAutoNum type="arabicPeriod"/>
            </a:pPr>
            <a:endParaRPr lang="en-US" altLang="ja-JP" sz="2800" dirty="0"/>
          </a:p>
          <a:p>
            <a:pPr>
              <a:buFont typeface="Wingdings" panose="05000000000000000000" pitchFamily="2" charset="2"/>
              <a:buAutoNum type="arabicPeriod"/>
            </a:pPr>
            <a:endParaRPr lang="en-US" altLang="ja-JP" sz="2800" dirty="0"/>
          </a:p>
          <a:p>
            <a:pPr>
              <a:buFont typeface="Wingdings" panose="05000000000000000000" pitchFamily="2" charset="2"/>
              <a:buAutoNum type="arabicPeriod"/>
            </a:pPr>
            <a:r>
              <a:rPr lang="en-US" altLang="ja-JP" sz="2800" dirty="0"/>
              <a:t>φ</a:t>
            </a:r>
            <a:r>
              <a:rPr lang="en-US" altLang="ja-JP" sz="2000" dirty="0">
                <a:solidFill>
                  <a:srgbClr val="FFFF66"/>
                </a:solidFill>
              </a:rPr>
              <a:t>(</a:t>
            </a:r>
            <a:r>
              <a:rPr lang="ja-JP" altLang="en-US" sz="2000" dirty="0">
                <a:solidFill>
                  <a:srgbClr val="FFFF66"/>
                </a:solidFill>
              </a:rPr>
              <a:t>空遷移関数集合</a:t>
            </a:r>
            <a:r>
              <a:rPr lang="en-US" altLang="ja-JP" sz="2000" dirty="0">
                <a:solidFill>
                  <a:srgbClr val="FFFF66"/>
                </a:solidFill>
              </a:rPr>
              <a:t>)</a:t>
            </a:r>
            <a:r>
              <a:rPr lang="ja-JP" altLang="en-US" sz="2800" dirty="0"/>
              <a:t>に対する</a:t>
            </a:r>
            <a:r>
              <a:rPr lang="en-US" altLang="ja-JP" sz="2800" dirty="0"/>
              <a:t>NFA</a:t>
            </a:r>
          </a:p>
          <a:p>
            <a:pPr>
              <a:buFont typeface="Wingdings" panose="05000000000000000000" pitchFamily="2" charset="2"/>
              <a:buAutoNum type="arabicPeriod"/>
            </a:pPr>
            <a:endParaRPr lang="en-US" altLang="ja-JP" sz="2800" dirty="0"/>
          </a:p>
          <a:p>
            <a:pPr>
              <a:buFont typeface="Wingdings" panose="05000000000000000000" pitchFamily="2" charset="2"/>
              <a:buAutoNum type="arabicPeriod"/>
            </a:pPr>
            <a:endParaRPr lang="en-US" altLang="ja-JP" sz="2800" dirty="0"/>
          </a:p>
          <a:p>
            <a:pPr>
              <a:buFont typeface="Wingdings" panose="05000000000000000000" pitchFamily="2" charset="2"/>
              <a:buAutoNum type="arabicPeriod"/>
            </a:pPr>
            <a:r>
              <a:rPr lang="en-US" altLang="ja-JP" sz="2800" dirty="0"/>
              <a:t>a </a:t>
            </a:r>
            <a:r>
              <a:rPr lang="ja-JP" altLang="en-US" sz="2800" dirty="0"/>
              <a:t>∈</a:t>
            </a:r>
            <a:r>
              <a:rPr lang="en-US" altLang="ja-JP" sz="2800" dirty="0"/>
              <a:t>Σ </a:t>
            </a:r>
            <a:r>
              <a:rPr lang="ja-JP" altLang="en-US" sz="2800" dirty="0"/>
              <a:t>に対する</a:t>
            </a:r>
            <a:r>
              <a:rPr lang="en-US" altLang="ja-JP" sz="2800" dirty="0"/>
              <a:t>NFA</a:t>
            </a:r>
          </a:p>
        </p:txBody>
      </p:sp>
      <p:sp>
        <p:nvSpPr>
          <p:cNvPr id="283652" name="Oval 4"/>
          <p:cNvSpPr>
            <a:spLocks noChangeArrowheads="1"/>
          </p:cNvSpPr>
          <p:nvPr/>
        </p:nvSpPr>
        <p:spPr bwMode="auto">
          <a:xfrm>
            <a:off x="2286000" y="20574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i</a:t>
            </a:r>
          </a:p>
        </p:txBody>
      </p:sp>
      <p:sp>
        <p:nvSpPr>
          <p:cNvPr id="283653" name="Oval 5"/>
          <p:cNvSpPr>
            <a:spLocks noChangeArrowheads="1"/>
          </p:cNvSpPr>
          <p:nvPr/>
        </p:nvSpPr>
        <p:spPr bwMode="auto">
          <a:xfrm>
            <a:off x="4572000" y="20574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f</a:t>
            </a:r>
          </a:p>
        </p:txBody>
      </p:sp>
      <p:grpSp>
        <p:nvGrpSpPr>
          <p:cNvPr id="283656" name="Group 8"/>
          <p:cNvGrpSpPr>
            <a:grpSpLocks/>
          </p:cNvGrpSpPr>
          <p:nvPr/>
        </p:nvGrpSpPr>
        <p:grpSpPr bwMode="auto">
          <a:xfrm>
            <a:off x="2971800" y="1905000"/>
            <a:ext cx="1600200" cy="579438"/>
            <a:chOff x="2016" y="1200"/>
            <a:chExt cx="1008" cy="365"/>
          </a:xfrm>
        </p:grpSpPr>
        <p:sp>
          <p:nvSpPr>
            <p:cNvPr id="283654" name="Line 6"/>
            <p:cNvSpPr>
              <a:spLocks noChangeShapeType="1"/>
            </p:cNvSpPr>
            <p:nvPr/>
          </p:nvSpPr>
          <p:spPr bwMode="auto">
            <a:xfrm>
              <a:off x="2016" y="1536"/>
              <a:ext cx="1008"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3655" name="Text Box 7"/>
            <p:cNvSpPr txBox="1">
              <a:spLocks noChangeArrowheads="1"/>
            </p:cNvSpPr>
            <p:nvPr/>
          </p:nvSpPr>
          <p:spPr bwMode="auto">
            <a:xfrm>
              <a:off x="2304" y="1200"/>
              <a:ext cx="3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ε</a:t>
              </a:r>
            </a:p>
          </p:txBody>
        </p:sp>
      </p:grpSp>
      <p:sp>
        <p:nvSpPr>
          <p:cNvPr id="283657" name="Oval 9"/>
          <p:cNvSpPr>
            <a:spLocks noChangeArrowheads="1"/>
          </p:cNvSpPr>
          <p:nvPr/>
        </p:nvSpPr>
        <p:spPr bwMode="auto">
          <a:xfrm>
            <a:off x="2286000" y="35052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i</a:t>
            </a:r>
          </a:p>
        </p:txBody>
      </p:sp>
      <p:sp>
        <p:nvSpPr>
          <p:cNvPr id="283658" name="Oval 10"/>
          <p:cNvSpPr>
            <a:spLocks noChangeArrowheads="1"/>
          </p:cNvSpPr>
          <p:nvPr/>
        </p:nvSpPr>
        <p:spPr bwMode="auto">
          <a:xfrm>
            <a:off x="4572000" y="35052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f</a:t>
            </a:r>
          </a:p>
        </p:txBody>
      </p:sp>
      <p:sp>
        <p:nvSpPr>
          <p:cNvPr id="283662" name="Oval 14"/>
          <p:cNvSpPr>
            <a:spLocks noChangeArrowheads="1"/>
          </p:cNvSpPr>
          <p:nvPr/>
        </p:nvSpPr>
        <p:spPr bwMode="auto">
          <a:xfrm>
            <a:off x="2286000" y="50292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i</a:t>
            </a:r>
          </a:p>
        </p:txBody>
      </p:sp>
      <p:sp>
        <p:nvSpPr>
          <p:cNvPr id="283663" name="Oval 15"/>
          <p:cNvSpPr>
            <a:spLocks noChangeArrowheads="1"/>
          </p:cNvSpPr>
          <p:nvPr/>
        </p:nvSpPr>
        <p:spPr bwMode="auto">
          <a:xfrm>
            <a:off x="4572000" y="50292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f</a:t>
            </a:r>
          </a:p>
        </p:txBody>
      </p:sp>
      <p:grpSp>
        <p:nvGrpSpPr>
          <p:cNvPr id="283664" name="Group 16"/>
          <p:cNvGrpSpPr>
            <a:grpSpLocks/>
          </p:cNvGrpSpPr>
          <p:nvPr/>
        </p:nvGrpSpPr>
        <p:grpSpPr bwMode="auto">
          <a:xfrm>
            <a:off x="2971800" y="4903788"/>
            <a:ext cx="1600200" cy="579437"/>
            <a:chOff x="2016" y="1217"/>
            <a:chExt cx="1008" cy="365"/>
          </a:xfrm>
        </p:grpSpPr>
        <p:sp>
          <p:nvSpPr>
            <p:cNvPr id="283665" name="Line 17"/>
            <p:cNvSpPr>
              <a:spLocks noChangeShapeType="1"/>
            </p:cNvSpPr>
            <p:nvPr/>
          </p:nvSpPr>
          <p:spPr bwMode="auto">
            <a:xfrm>
              <a:off x="2016" y="1536"/>
              <a:ext cx="1008"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3666" name="Text Box 18"/>
            <p:cNvSpPr txBox="1">
              <a:spLocks noChangeArrowheads="1"/>
            </p:cNvSpPr>
            <p:nvPr/>
          </p:nvSpPr>
          <p:spPr bwMode="auto">
            <a:xfrm>
              <a:off x="2304" y="1217"/>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sp>
        <p:nvSpPr>
          <p:cNvPr id="283667" name="Text Box 19"/>
          <p:cNvSpPr txBox="1">
            <a:spLocks noChangeArrowheads="1"/>
          </p:cNvSpPr>
          <p:nvPr/>
        </p:nvSpPr>
        <p:spPr bwMode="auto">
          <a:xfrm>
            <a:off x="6096000" y="1828800"/>
            <a:ext cx="24193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入力が無くても</a:t>
            </a:r>
          </a:p>
          <a:p>
            <a:r>
              <a:rPr lang="ja-JP" altLang="en-US" sz="2800"/>
              <a:t>状態遷移</a:t>
            </a:r>
          </a:p>
        </p:txBody>
      </p:sp>
      <p:sp>
        <p:nvSpPr>
          <p:cNvPr id="283668" name="Text Box 20"/>
          <p:cNvSpPr txBox="1">
            <a:spLocks noChangeArrowheads="1"/>
          </p:cNvSpPr>
          <p:nvPr/>
        </p:nvSpPr>
        <p:spPr bwMode="auto">
          <a:xfrm>
            <a:off x="6096000" y="3581400"/>
            <a:ext cx="22320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状態遷移無し</a:t>
            </a:r>
            <a:endParaRPr lang="en-US" altLang="ja-JP" sz="2800"/>
          </a:p>
        </p:txBody>
      </p:sp>
      <p:sp>
        <p:nvSpPr>
          <p:cNvPr id="283669" name="Text Box 21"/>
          <p:cNvSpPr txBox="1">
            <a:spLocks noChangeArrowheads="1"/>
          </p:cNvSpPr>
          <p:nvPr/>
        </p:nvSpPr>
        <p:spPr bwMode="auto">
          <a:xfrm>
            <a:off x="6172200" y="4975225"/>
            <a:ext cx="16033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入力 </a:t>
            </a:r>
            <a:r>
              <a:rPr lang="en-US" altLang="ja-JP" sz="2800"/>
              <a:t>a </a:t>
            </a:r>
            <a:r>
              <a:rPr lang="ja-JP" altLang="en-US" sz="2800"/>
              <a:t>で</a:t>
            </a:r>
          </a:p>
          <a:p>
            <a:r>
              <a:rPr lang="ja-JP" altLang="en-US" sz="2800"/>
              <a:t>状態遷移</a:t>
            </a:r>
          </a:p>
        </p:txBody>
      </p:sp>
      <p:sp>
        <p:nvSpPr>
          <p:cNvPr id="283670" name="Oval 22"/>
          <p:cNvSpPr>
            <a:spLocks noChangeArrowheads="1"/>
          </p:cNvSpPr>
          <p:nvPr/>
        </p:nvSpPr>
        <p:spPr bwMode="auto">
          <a:xfrm>
            <a:off x="4648200" y="2133600"/>
            <a:ext cx="533400" cy="5334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3671" name="Oval 23"/>
          <p:cNvSpPr>
            <a:spLocks noChangeArrowheads="1"/>
          </p:cNvSpPr>
          <p:nvPr/>
        </p:nvSpPr>
        <p:spPr bwMode="auto">
          <a:xfrm>
            <a:off x="4648200" y="3581400"/>
            <a:ext cx="533400" cy="5334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3672" name="Oval 24"/>
          <p:cNvSpPr>
            <a:spLocks noChangeArrowheads="1"/>
          </p:cNvSpPr>
          <p:nvPr/>
        </p:nvSpPr>
        <p:spPr bwMode="auto">
          <a:xfrm>
            <a:off x="4648200" y="5105400"/>
            <a:ext cx="533400" cy="5334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Tree>
    <p:extLst>
      <p:ext uri="{BB962C8B-B14F-4D97-AF65-F5344CB8AC3E}">
        <p14:creationId xmlns:p14="http://schemas.microsoft.com/office/powerpoint/2010/main" val="8994113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83656"/>
                                        </p:tgtEl>
                                        <p:attrNameLst>
                                          <p:attrName>style.visibility</p:attrName>
                                        </p:attrNameLst>
                                      </p:cBhvr>
                                      <p:to>
                                        <p:strVal val="visible"/>
                                      </p:to>
                                    </p:set>
                                    <p:animEffect transition="in" filter="wipe(left)">
                                      <p:cBhvr>
                                        <p:cTn id="7" dur="500"/>
                                        <p:tgtEl>
                                          <p:spTgt spid="2836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83667"/>
                                        </p:tgtEl>
                                        <p:attrNameLst>
                                          <p:attrName>style.visibility</p:attrName>
                                        </p:attrNameLst>
                                      </p:cBhvr>
                                      <p:to>
                                        <p:strVal val="visible"/>
                                      </p:to>
                                    </p:set>
                                    <p:animEffect transition="in" filter="checkerboard(across)">
                                      <p:cBhvr>
                                        <p:cTn id="12" dur="500"/>
                                        <p:tgtEl>
                                          <p:spTgt spid="28366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83668"/>
                                        </p:tgtEl>
                                        <p:attrNameLst>
                                          <p:attrName>style.visibility</p:attrName>
                                        </p:attrNameLst>
                                      </p:cBhvr>
                                      <p:to>
                                        <p:strVal val="visible"/>
                                      </p:to>
                                    </p:set>
                                    <p:animEffect transition="in" filter="checkerboard(across)">
                                      <p:cBhvr>
                                        <p:cTn id="17" dur="500"/>
                                        <p:tgtEl>
                                          <p:spTgt spid="28366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83664"/>
                                        </p:tgtEl>
                                        <p:attrNameLst>
                                          <p:attrName>style.visibility</p:attrName>
                                        </p:attrNameLst>
                                      </p:cBhvr>
                                      <p:to>
                                        <p:strVal val="visible"/>
                                      </p:to>
                                    </p:set>
                                    <p:animEffect transition="in" filter="wipe(left)">
                                      <p:cBhvr>
                                        <p:cTn id="22" dur="500"/>
                                        <p:tgtEl>
                                          <p:spTgt spid="28366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83669"/>
                                        </p:tgtEl>
                                        <p:attrNameLst>
                                          <p:attrName>style.visibility</p:attrName>
                                        </p:attrNameLst>
                                      </p:cBhvr>
                                      <p:to>
                                        <p:strVal val="visible"/>
                                      </p:to>
                                    </p:set>
                                    <p:animEffect transition="in" filter="checkerboard(across)">
                                      <p:cBhvr>
                                        <p:cTn id="27" dur="500"/>
                                        <p:tgtEl>
                                          <p:spTgt spid="2836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67" grpId="0" autoUpdateAnimBg="0"/>
      <p:bldP spid="283668" grpId="0" autoUpdateAnimBg="0"/>
      <p:bldP spid="283669"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1066800" y="304800"/>
            <a:ext cx="7543800" cy="76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非決定性有限オートマトンへ</a:t>
            </a:r>
          </a:p>
        </p:txBody>
      </p:sp>
      <p:sp>
        <p:nvSpPr>
          <p:cNvPr id="284675" name="Rectangle 3"/>
          <p:cNvSpPr>
            <a:spLocks noChangeArrowheads="1"/>
          </p:cNvSpPr>
          <p:nvPr/>
        </p:nvSpPr>
        <p:spPr bwMode="auto">
          <a:xfrm>
            <a:off x="1066800" y="1485900"/>
            <a:ext cx="74676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990600" indent="-533400" eaLnBrk="0" hangingPunct="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371600" indent="-457200" eaLnBrk="0" hangingPunct="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752600" indent="-381000" eaLnBrk="0" hangingPunct="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209800" indent="-381000"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667000" indent="-3810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3124200" indent="-3810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581400" indent="-3810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4038600" indent="-3810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buFont typeface="Wingdings" panose="05000000000000000000" pitchFamily="2" charset="2"/>
              <a:buAutoNum type="arabicPeriod" startAt="4"/>
            </a:pPr>
            <a:r>
              <a:rPr lang="en-US" altLang="ja-JP" sz="2800" dirty="0"/>
              <a:t>R</a:t>
            </a:r>
            <a:r>
              <a:rPr lang="en-US" altLang="ja-JP" sz="2800" baseline="-25000" dirty="0"/>
              <a:t>1</a:t>
            </a:r>
            <a:r>
              <a:rPr lang="en-US" altLang="ja-JP" sz="2800" dirty="0"/>
              <a:t> | R</a:t>
            </a:r>
            <a:r>
              <a:rPr lang="en-US" altLang="ja-JP" sz="2800" baseline="-25000" dirty="0"/>
              <a:t>2</a:t>
            </a:r>
            <a:r>
              <a:rPr lang="en-US" altLang="ja-JP" sz="2800" dirty="0"/>
              <a:t> </a:t>
            </a:r>
            <a:r>
              <a:rPr lang="ja-JP" altLang="en-US" sz="2800" dirty="0"/>
              <a:t>に対する</a:t>
            </a:r>
            <a:r>
              <a:rPr lang="en-US" altLang="ja-JP" sz="2800" dirty="0"/>
              <a:t>NFA</a:t>
            </a:r>
          </a:p>
          <a:p>
            <a:pPr>
              <a:buFont typeface="Wingdings" panose="05000000000000000000" pitchFamily="2" charset="2"/>
              <a:buAutoNum type="arabicPeriod" startAt="4"/>
            </a:pPr>
            <a:endParaRPr lang="en-US" altLang="ja-JP" sz="2800" dirty="0"/>
          </a:p>
          <a:p>
            <a:pPr>
              <a:buFont typeface="Wingdings" panose="05000000000000000000" pitchFamily="2" charset="2"/>
              <a:buAutoNum type="arabicPeriod" startAt="4"/>
            </a:pPr>
            <a:endParaRPr lang="en-US" altLang="ja-JP" sz="2800" dirty="0"/>
          </a:p>
          <a:p>
            <a:pPr>
              <a:buFont typeface="Wingdings" panose="05000000000000000000" pitchFamily="2" charset="2"/>
              <a:buAutoNum type="arabicPeriod" startAt="4"/>
            </a:pPr>
            <a:endParaRPr lang="en-US" altLang="ja-JP" sz="2800" dirty="0"/>
          </a:p>
          <a:p>
            <a:pPr>
              <a:buFont typeface="Wingdings" panose="05000000000000000000" pitchFamily="2" charset="2"/>
              <a:buAutoNum type="arabicPeriod" startAt="4"/>
            </a:pPr>
            <a:endParaRPr lang="en-US" altLang="ja-JP" sz="2800" dirty="0"/>
          </a:p>
          <a:p>
            <a:pPr marL="0" indent="0">
              <a:buNone/>
            </a:pPr>
            <a:endParaRPr lang="en-US" altLang="ja-JP" sz="2800" dirty="0"/>
          </a:p>
        </p:txBody>
      </p:sp>
      <p:sp>
        <p:nvSpPr>
          <p:cNvPr id="284720" name="Text Box 48"/>
          <p:cNvSpPr txBox="1">
            <a:spLocks noChangeArrowheads="1"/>
          </p:cNvSpPr>
          <p:nvPr/>
        </p:nvSpPr>
        <p:spPr bwMode="auto">
          <a:xfrm>
            <a:off x="4838700" y="4610100"/>
            <a:ext cx="30099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a:t>
            </a:r>
            <a:r>
              <a:rPr lang="en-US" altLang="ja-JP" sz="2800" dirty="0"/>
              <a:t>R</a:t>
            </a:r>
            <a:r>
              <a:rPr lang="en-US" altLang="ja-JP" sz="2800" baseline="-25000" dirty="0"/>
              <a:t>1</a:t>
            </a:r>
            <a:r>
              <a:rPr lang="en-US" altLang="ja-JP" sz="2800" dirty="0"/>
              <a:t>, R</a:t>
            </a:r>
            <a:r>
              <a:rPr lang="en-US" altLang="ja-JP" sz="2800" baseline="-25000" dirty="0"/>
              <a:t>2</a:t>
            </a:r>
            <a:r>
              <a:rPr lang="en-US" altLang="ja-JP" sz="2800" dirty="0"/>
              <a:t> : </a:t>
            </a:r>
            <a:r>
              <a:rPr lang="ja-JP" altLang="en-US" sz="2800" dirty="0"/>
              <a:t>正規表現)</a:t>
            </a:r>
          </a:p>
        </p:txBody>
      </p:sp>
      <p:sp>
        <p:nvSpPr>
          <p:cNvPr id="36" name="Oval 4">
            <a:extLst>
              <a:ext uri="{FF2B5EF4-FFF2-40B4-BE49-F238E27FC236}">
                <a16:creationId xmlns:a16="http://schemas.microsoft.com/office/drawing/2014/main" id="{6C444B8B-AD5D-43E6-9D9E-151D5B577B02}"/>
              </a:ext>
            </a:extLst>
          </p:cNvPr>
          <p:cNvSpPr>
            <a:spLocks noChangeArrowheads="1"/>
          </p:cNvSpPr>
          <p:nvPr/>
        </p:nvSpPr>
        <p:spPr bwMode="auto">
          <a:xfrm>
            <a:off x="1981200" y="2983523"/>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i</a:t>
            </a:r>
          </a:p>
        </p:txBody>
      </p:sp>
      <p:sp>
        <p:nvSpPr>
          <p:cNvPr id="37" name="Oval 5">
            <a:extLst>
              <a:ext uri="{FF2B5EF4-FFF2-40B4-BE49-F238E27FC236}">
                <a16:creationId xmlns:a16="http://schemas.microsoft.com/office/drawing/2014/main" id="{DC50BBCF-136F-4CCA-BFFC-1BA8C59E943E}"/>
              </a:ext>
            </a:extLst>
          </p:cNvPr>
          <p:cNvSpPr>
            <a:spLocks noChangeArrowheads="1"/>
          </p:cNvSpPr>
          <p:nvPr/>
        </p:nvSpPr>
        <p:spPr bwMode="auto">
          <a:xfrm>
            <a:off x="6858000" y="2983523"/>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f</a:t>
            </a:r>
          </a:p>
        </p:txBody>
      </p:sp>
      <p:sp>
        <p:nvSpPr>
          <p:cNvPr id="38" name="Rectangle 19">
            <a:extLst>
              <a:ext uri="{FF2B5EF4-FFF2-40B4-BE49-F238E27FC236}">
                <a16:creationId xmlns:a16="http://schemas.microsoft.com/office/drawing/2014/main" id="{48E07596-F5E5-4855-B2EF-566DFC984A00}"/>
              </a:ext>
            </a:extLst>
          </p:cNvPr>
          <p:cNvSpPr>
            <a:spLocks noChangeArrowheads="1"/>
          </p:cNvSpPr>
          <p:nvPr/>
        </p:nvSpPr>
        <p:spPr bwMode="auto">
          <a:xfrm>
            <a:off x="4114800" y="2602523"/>
            <a:ext cx="1295400" cy="609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R</a:t>
            </a:r>
            <a:r>
              <a:rPr lang="en-US" altLang="ja-JP" baseline="-25000"/>
              <a:t>1</a:t>
            </a:r>
          </a:p>
        </p:txBody>
      </p:sp>
      <p:sp>
        <p:nvSpPr>
          <p:cNvPr id="39" name="Rectangle 20">
            <a:extLst>
              <a:ext uri="{FF2B5EF4-FFF2-40B4-BE49-F238E27FC236}">
                <a16:creationId xmlns:a16="http://schemas.microsoft.com/office/drawing/2014/main" id="{DFAE8242-1F33-4CA5-AB0A-055614D684DD}"/>
              </a:ext>
            </a:extLst>
          </p:cNvPr>
          <p:cNvSpPr>
            <a:spLocks noChangeArrowheads="1"/>
          </p:cNvSpPr>
          <p:nvPr/>
        </p:nvSpPr>
        <p:spPr bwMode="auto">
          <a:xfrm>
            <a:off x="4114800" y="3440723"/>
            <a:ext cx="1295400" cy="609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R</a:t>
            </a:r>
            <a:r>
              <a:rPr lang="en-US" altLang="ja-JP" baseline="-25000" dirty="0"/>
              <a:t>2</a:t>
            </a:r>
          </a:p>
        </p:txBody>
      </p:sp>
      <p:grpSp>
        <p:nvGrpSpPr>
          <p:cNvPr id="40" name="Group 27">
            <a:extLst>
              <a:ext uri="{FF2B5EF4-FFF2-40B4-BE49-F238E27FC236}">
                <a16:creationId xmlns:a16="http://schemas.microsoft.com/office/drawing/2014/main" id="{E67292D2-8D49-4A7E-8A42-A47D9E1A87EF}"/>
              </a:ext>
            </a:extLst>
          </p:cNvPr>
          <p:cNvGrpSpPr>
            <a:grpSpLocks/>
          </p:cNvGrpSpPr>
          <p:nvPr/>
        </p:nvGrpSpPr>
        <p:grpSpPr bwMode="auto">
          <a:xfrm>
            <a:off x="2667000" y="2526323"/>
            <a:ext cx="1447800" cy="685800"/>
            <a:chOff x="1632" y="1200"/>
            <a:chExt cx="912" cy="432"/>
          </a:xfrm>
        </p:grpSpPr>
        <p:sp>
          <p:nvSpPr>
            <p:cNvPr id="41" name="Line 23">
              <a:extLst>
                <a:ext uri="{FF2B5EF4-FFF2-40B4-BE49-F238E27FC236}">
                  <a16:creationId xmlns:a16="http://schemas.microsoft.com/office/drawing/2014/main" id="{11560366-8BF6-44AC-B461-2C0C20971BE9}"/>
                </a:ext>
              </a:extLst>
            </p:cNvPr>
            <p:cNvSpPr>
              <a:spLocks noChangeShapeType="1"/>
            </p:cNvSpPr>
            <p:nvPr/>
          </p:nvSpPr>
          <p:spPr bwMode="auto">
            <a:xfrm flipV="1">
              <a:off x="1632" y="1440"/>
              <a:ext cx="912"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2" name="Text Box 24">
              <a:extLst>
                <a:ext uri="{FF2B5EF4-FFF2-40B4-BE49-F238E27FC236}">
                  <a16:creationId xmlns:a16="http://schemas.microsoft.com/office/drawing/2014/main" id="{0E30A0FC-AB2B-48CF-AAAF-D71B0503E719}"/>
                </a:ext>
              </a:extLst>
            </p:cNvPr>
            <p:cNvSpPr txBox="1">
              <a:spLocks noChangeArrowheads="1"/>
            </p:cNvSpPr>
            <p:nvPr/>
          </p:nvSpPr>
          <p:spPr bwMode="auto">
            <a:xfrm>
              <a:off x="1872" y="1200"/>
              <a:ext cx="3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ε</a:t>
              </a:r>
            </a:p>
          </p:txBody>
        </p:sp>
      </p:grpSp>
      <p:grpSp>
        <p:nvGrpSpPr>
          <p:cNvPr id="43" name="Group 28">
            <a:extLst>
              <a:ext uri="{FF2B5EF4-FFF2-40B4-BE49-F238E27FC236}">
                <a16:creationId xmlns:a16="http://schemas.microsoft.com/office/drawing/2014/main" id="{C1E619CA-C273-4336-B6E8-4B14F12F797A}"/>
              </a:ext>
            </a:extLst>
          </p:cNvPr>
          <p:cNvGrpSpPr>
            <a:grpSpLocks/>
          </p:cNvGrpSpPr>
          <p:nvPr/>
        </p:nvGrpSpPr>
        <p:grpSpPr bwMode="auto">
          <a:xfrm>
            <a:off x="2667000" y="3440723"/>
            <a:ext cx="1447800" cy="655638"/>
            <a:chOff x="1632" y="1776"/>
            <a:chExt cx="912" cy="413"/>
          </a:xfrm>
        </p:grpSpPr>
        <p:sp>
          <p:nvSpPr>
            <p:cNvPr id="44" name="Line 25">
              <a:extLst>
                <a:ext uri="{FF2B5EF4-FFF2-40B4-BE49-F238E27FC236}">
                  <a16:creationId xmlns:a16="http://schemas.microsoft.com/office/drawing/2014/main" id="{D40464FF-7CAC-442B-A534-6F713EF0DBF5}"/>
                </a:ext>
              </a:extLst>
            </p:cNvPr>
            <p:cNvSpPr>
              <a:spLocks noChangeShapeType="1"/>
            </p:cNvSpPr>
            <p:nvPr/>
          </p:nvSpPr>
          <p:spPr bwMode="auto">
            <a:xfrm>
              <a:off x="1632" y="1776"/>
              <a:ext cx="912"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 name="Text Box 26">
              <a:extLst>
                <a:ext uri="{FF2B5EF4-FFF2-40B4-BE49-F238E27FC236}">
                  <a16:creationId xmlns:a16="http://schemas.microsoft.com/office/drawing/2014/main" id="{923595A4-BC0B-4BF6-A334-3BECEF965B30}"/>
                </a:ext>
              </a:extLst>
            </p:cNvPr>
            <p:cNvSpPr txBox="1">
              <a:spLocks noChangeArrowheads="1"/>
            </p:cNvSpPr>
            <p:nvPr/>
          </p:nvSpPr>
          <p:spPr bwMode="auto">
            <a:xfrm>
              <a:off x="1872" y="1824"/>
              <a:ext cx="3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ε</a:t>
              </a:r>
            </a:p>
          </p:txBody>
        </p:sp>
      </p:grpSp>
      <p:grpSp>
        <p:nvGrpSpPr>
          <p:cNvPr id="46" name="Group 35">
            <a:extLst>
              <a:ext uri="{FF2B5EF4-FFF2-40B4-BE49-F238E27FC236}">
                <a16:creationId xmlns:a16="http://schemas.microsoft.com/office/drawing/2014/main" id="{2E79AA06-6693-4285-A4A1-0C02E3F37146}"/>
              </a:ext>
            </a:extLst>
          </p:cNvPr>
          <p:cNvGrpSpPr>
            <a:grpSpLocks/>
          </p:cNvGrpSpPr>
          <p:nvPr/>
        </p:nvGrpSpPr>
        <p:grpSpPr bwMode="auto">
          <a:xfrm>
            <a:off x="5410200" y="2526323"/>
            <a:ext cx="1447800" cy="685800"/>
            <a:chOff x="3360" y="1200"/>
            <a:chExt cx="912" cy="432"/>
          </a:xfrm>
        </p:grpSpPr>
        <p:sp>
          <p:nvSpPr>
            <p:cNvPr id="47" name="Line 30">
              <a:extLst>
                <a:ext uri="{FF2B5EF4-FFF2-40B4-BE49-F238E27FC236}">
                  <a16:creationId xmlns:a16="http://schemas.microsoft.com/office/drawing/2014/main" id="{1526827E-8A9F-49A2-A371-7A4EE0EF4D50}"/>
                </a:ext>
              </a:extLst>
            </p:cNvPr>
            <p:cNvSpPr>
              <a:spLocks noChangeShapeType="1"/>
            </p:cNvSpPr>
            <p:nvPr/>
          </p:nvSpPr>
          <p:spPr bwMode="auto">
            <a:xfrm>
              <a:off x="3360" y="1440"/>
              <a:ext cx="912"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8" name="Text Box 31">
              <a:extLst>
                <a:ext uri="{FF2B5EF4-FFF2-40B4-BE49-F238E27FC236}">
                  <a16:creationId xmlns:a16="http://schemas.microsoft.com/office/drawing/2014/main" id="{879EBEE2-E385-4C9B-B38C-3AFAC344488F}"/>
                </a:ext>
              </a:extLst>
            </p:cNvPr>
            <p:cNvSpPr txBox="1">
              <a:spLocks noChangeArrowheads="1"/>
            </p:cNvSpPr>
            <p:nvPr/>
          </p:nvSpPr>
          <p:spPr bwMode="auto">
            <a:xfrm>
              <a:off x="3600" y="1200"/>
              <a:ext cx="3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ε</a:t>
              </a:r>
            </a:p>
          </p:txBody>
        </p:sp>
      </p:grpSp>
      <p:grpSp>
        <p:nvGrpSpPr>
          <p:cNvPr id="49" name="Group 36">
            <a:extLst>
              <a:ext uri="{FF2B5EF4-FFF2-40B4-BE49-F238E27FC236}">
                <a16:creationId xmlns:a16="http://schemas.microsoft.com/office/drawing/2014/main" id="{52093652-8CEB-466D-804D-1022847EBBF4}"/>
              </a:ext>
            </a:extLst>
          </p:cNvPr>
          <p:cNvGrpSpPr>
            <a:grpSpLocks/>
          </p:cNvGrpSpPr>
          <p:nvPr/>
        </p:nvGrpSpPr>
        <p:grpSpPr bwMode="auto">
          <a:xfrm>
            <a:off x="5410200" y="3440723"/>
            <a:ext cx="1447800" cy="655638"/>
            <a:chOff x="3360" y="1776"/>
            <a:chExt cx="912" cy="413"/>
          </a:xfrm>
        </p:grpSpPr>
        <p:sp>
          <p:nvSpPr>
            <p:cNvPr id="50" name="Line 33">
              <a:extLst>
                <a:ext uri="{FF2B5EF4-FFF2-40B4-BE49-F238E27FC236}">
                  <a16:creationId xmlns:a16="http://schemas.microsoft.com/office/drawing/2014/main" id="{64A3714D-8EC7-48C4-8FE6-9BE0CDF52233}"/>
                </a:ext>
              </a:extLst>
            </p:cNvPr>
            <p:cNvSpPr>
              <a:spLocks noChangeShapeType="1"/>
            </p:cNvSpPr>
            <p:nvPr/>
          </p:nvSpPr>
          <p:spPr bwMode="auto">
            <a:xfrm flipV="1">
              <a:off x="3360" y="1776"/>
              <a:ext cx="912"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1" name="Text Box 34">
              <a:extLst>
                <a:ext uri="{FF2B5EF4-FFF2-40B4-BE49-F238E27FC236}">
                  <a16:creationId xmlns:a16="http://schemas.microsoft.com/office/drawing/2014/main" id="{C6583ECB-26E7-453B-92EB-D2478022F4AA}"/>
                </a:ext>
              </a:extLst>
            </p:cNvPr>
            <p:cNvSpPr txBox="1">
              <a:spLocks noChangeArrowheads="1"/>
            </p:cNvSpPr>
            <p:nvPr/>
          </p:nvSpPr>
          <p:spPr bwMode="auto">
            <a:xfrm>
              <a:off x="3600" y="1824"/>
              <a:ext cx="3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ε</a:t>
              </a:r>
            </a:p>
          </p:txBody>
        </p:sp>
      </p:grpSp>
      <p:sp>
        <p:nvSpPr>
          <p:cNvPr id="52" name="Oval 46">
            <a:extLst>
              <a:ext uri="{FF2B5EF4-FFF2-40B4-BE49-F238E27FC236}">
                <a16:creationId xmlns:a16="http://schemas.microsoft.com/office/drawing/2014/main" id="{B12228E9-3101-4FDA-A846-E8BA4651B6E4}"/>
              </a:ext>
            </a:extLst>
          </p:cNvPr>
          <p:cNvSpPr>
            <a:spLocks noChangeArrowheads="1"/>
          </p:cNvSpPr>
          <p:nvPr/>
        </p:nvSpPr>
        <p:spPr bwMode="auto">
          <a:xfrm>
            <a:off x="6934200" y="3059723"/>
            <a:ext cx="533400" cy="5334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Tree>
    <p:extLst>
      <p:ext uri="{BB962C8B-B14F-4D97-AF65-F5344CB8AC3E}">
        <p14:creationId xmlns:p14="http://schemas.microsoft.com/office/powerpoint/2010/main" val="258581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wipe(left)">
                                      <p:cBhvr>
                                        <p:cTn id="12" dur="500"/>
                                        <p:tgtEl>
                                          <p:spTgt spid="4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wipe(left)">
                                      <p:cBhvr>
                                        <p:cTn id="17" dur="500"/>
                                        <p:tgtEl>
                                          <p:spTgt spid="4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wipe(left)">
                                      <p:cBhvr>
                                        <p:cTn id="22"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1066800" y="304800"/>
            <a:ext cx="7543800" cy="76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非決定性有限オートマトンへ</a:t>
            </a:r>
          </a:p>
        </p:txBody>
      </p:sp>
      <p:sp>
        <p:nvSpPr>
          <p:cNvPr id="284675" name="Rectangle 3"/>
          <p:cNvSpPr>
            <a:spLocks noChangeArrowheads="1"/>
          </p:cNvSpPr>
          <p:nvPr/>
        </p:nvSpPr>
        <p:spPr bwMode="auto">
          <a:xfrm>
            <a:off x="1066800" y="1295400"/>
            <a:ext cx="74676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990600" indent="-533400" eaLnBrk="0" hangingPunct="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371600" indent="-457200" eaLnBrk="0" hangingPunct="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752600" indent="-381000" eaLnBrk="0" hangingPunct="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209800" indent="-381000"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667000" indent="-3810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3124200" indent="-3810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581400" indent="-3810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4038600" indent="-3810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buFont typeface="+mj-lt"/>
              <a:buAutoNum type="arabicPeriod" startAt="5"/>
            </a:pPr>
            <a:r>
              <a:rPr lang="en-US" altLang="ja-JP" sz="2800" dirty="0"/>
              <a:t>R</a:t>
            </a:r>
            <a:r>
              <a:rPr lang="en-US" altLang="ja-JP" sz="2800" baseline="-25000" dirty="0"/>
              <a:t>1</a:t>
            </a:r>
            <a:r>
              <a:rPr lang="en-US" altLang="ja-JP" sz="2800" dirty="0"/>
              <a:t>R</a:t>
            </a:r>
            <a:r>
              <a:rPr lang="en-US" altLang="ja-JP" sz="2800" baseline="-25000" dirty="0"/>
              <a:t>2</a:t>
            </a:r>
            <a:r>
              <a:rPr lang="en-US" altLang="ja-JP" sz="2800" dirty="0"/>
              <a:t> </a:t>
            </a:r>
            <a:r>
              <a:rPr lang="ja-JP" altLang="en-US" sz="2800" dirty="0"/>
              <a:t>に対する</a:t>
            </a:r>
            <a:r>
              <a:rPr lang="en-US" altLang="ja-JP" sz="2800" dirty="0"/>
              <a:t>NFA</a:t>
            </a:r>
          </a:p>
          <a:p>
            <a:pPr>
              <a:buFont typeface="Wingdings" panose="05000000000000000000" pitchFamily="2" charset="2"/>
              <a:buAutoNum type="arabicPeriod" startAt="5"/>
            </a:pPr>
            <a:endParaRPr lang="en-US" altLang="ja-JP" sz="2800" dirty="0"/>
          </a:p>
          <a:p>
            <a:pPr>
              <a:buFont typeface="Wingdings" panose="05000000000000000000" pitchFamily="2" charset="2"/>
              <a:buAutoNum type="arabicPeriod" startAt="5"/>
            </a:pPr>
            <a:endParaRPr lang="en-US" altLang="ja-JP" sz="2800" dirty="0"/>
          </a:p>
          <a:p>
            <a:pPr marL="0" indent="0">
              <a:buNone/>
            </a:pPr>
            <a:endParaRPr lang="en-US" altLang="ja-JP" sz="2800" dirty="0"/>
          </a:p>
          <a:p>
            <a:pPr>
              <a:buFont typeface="Wingdings" panose="05000000000000000000" pitchFamily="2" charset="2"/>
              <a:buAutoNum type="arabicPeriod" startAt="6"/>
            </a:pPr>
            <a:r>
              <a:rPr lang="en-US" altLang="ja-JP" sz="2800" dirty="0"/>
              <a:t>R? </a:t>
            </a:r>
            <a:r>
              <a:rPr lang="en-US" altLang="ja-JP" sz="2000" dirty="0">
                <a:solidFill>
                  <a:srgbClr val="FFFF66"/>
                </a:solidFill>
              </a:rPr>
              <a:t>(</a:t>
            </a:r>
            <a:r>
              <a:rPr lang="ja-JP" altLang="en-US" sz="2000" dirty="0">
                <a:solidFill>
                  <a:srgbClr val="FFFF66"/>
                </a:solidFill>
              </a:rPr>
              <a:t>省略</a:t>
            </a:r>
            <a:r>
              <a:rPr lang="en-US" altLang="ja-JP" sz="2000" dirty="0">
                <a:solidFill>
                  <a:srgbClr val="FFFF66"/>
                </a:solidFill>
              </a:rPr>
              <a:t>, 0</a:t>
            </a:r>
            <a:r>
              <a:rPr lang="ja-JP" altLang="en-US" sz="2000" dirty="0">
                <a:solidFill>
                  <a:srgbClr val="FFFF66"/>
                </a:solidFill>
              </a:rPr>
              <a:t>回または</a:t>
            </a:r>
            <a:r>
              <a:rPr lang="en-US" altLang="ja-JP" sz="2000" dirty="0">
                <a:solidFill>
                  <a:srgbClr val="FFFF66"/>
                </a:solidFill>
              </a:rPr>
              <a:t>1</a:t>
            </a:r>
            <a:r>
              <a:rPr lang="ja-JP" altLang="en-US" sz="2000" dirty="0">
                <a:solidFill>
                  <a:srgbClr val="FFFF66"/>
                </a:solidFill>
              </a:rPr>
              <a:t>回) </a:t>
            </a:r>
            <a:r>
              <a:rPr lang="ja-JP" altLang="en-US" sz="2800" dirty="0"/>
              <a:t>に対する</a:t>
            </a:r>
            <a:r>
              <a:rPr lang="en-US" altLang="ja-JP" sz="2800" dirty="0"/>
              <a:t>NFA</a:t>
            </a:r>
          </a:p>
        </p:txBody>
      </p:sp>
      <p:sp>
        <p:nvSpPr>
          <p:cNvPr id="284681" name="Oval 9"/>
          <p:cNvSpPr>
            <a:spLocks noChangeArrowheads="1"/>
          </p:cNvSpPr>
          <p:nvPr/>
        </p:nvSpPr>
        <p:spPr bwMode="auto">
          <a:xfrm>
            <a:off x="1905000" y="49530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i</a:t>
            </a:r>
          </a:p>
        </p:txBody>
      </p:sp>
      <p:sp>
        <p:nvSpPr>
          <p:cNvPr id="284682" name="Oval 10"/>
          <p:cNvSpPr>
            <a:spLocks noChangeArrowheads="1"/>
          </p:cNvSpPr>
          <p:nvPr/>
        </p:nvSpPr>
        <p:spPr bwMode="auto">
          <a:xfrm>
            <a:off x="6858000" y="49530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f</a:t>
            </a:r>
          </a:p>
        </p:txBody>
      </p:sp>
      <p:sp>
        <p:nvSpPr>
          <p:cNvPr id="284693" name="Rectangle 21"/>
          <p:cNvSpPr>
            <a:spLocks noChangeArrowheads="1"/>
          </p:cNvSpPr>
          <p:nvPr/>
        </p:nvSpPr>
        <p:spPr bwMode="auto">
          <a:xfrm>
            <a:off x="4038600" y="4937919"/>
            <a:ext cx="1219200" cy="609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R</a:t>
            </a:r>
            <a:endParaRPr lang="en-US" altLang="ja-JP" baseline="-25000" dirty="0"/>
          </a:p>
        </p:txBody>
      </p:sp>
      <p:grpSp>
        <p:nvGrpSpPr>
          <p:cNvPr id="284711" name="Group 39"/>
          <p:cNvGrpSpPr>
            <a:grpSpLocks/>
          </p:cNvGrpSpPr>
          <p:nvPr/>
        </p:nvGrpSpPr>
        <p:grpSpPr bwMode="auto">
          <a:xfrm>
            <a:off x="2590800" y="4678367"/>
            <a:ext cx="1425575" cy="579438"/>
            <a:chOff x="1632" y="2947"/>
            <a:chExt cx="898" cy="365"/>
          </a:xfrm>
        </p:grpSpPr>
        <p:sp>
          <p:nvSpPr>
            <p:cNvPr id="284709" name="Line 37"/>
            <p:cNvSpPr>
              <a:spLocks noChangeShapeType="1"/>
            </p:cNvSpPr>
            <p:nvPr/>
          </p:nvSpPr>
          <p:spPr bwMode="auto">
            <a:xfrm>
              <a:off x="1632" y="3312"/>
              <a:ext cx="898"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4710" name="Text Box 38"/>
            <p:cNvSpPr txBox="1">
              <a:spLocks noChangeArrowheads="1"/>
            </p:cNvSpPr>
            <p:nvPr/>
          </p:nvSpPr>
          <p:spPr bwMode="auto">
            <a:xfrm>
              <a:off x="1999" y="2947"/>
              <a:ext cx="3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ε</a:t>
              </a:r>
            </a:p>
          </p:txBody>
        </p:sp>
      </p:grpSp>
      <p:grpSp>
        <p:nvGrpSpPr>
          <p:cNvPr id="284715" name="Group 43"/>
          <p:cNvGrpSpPr>
            <a:grpSpLocks/>
          </p:cNvGrpSpPr>
          <p:nvPr/>
        </p:nvGrpSpPr>
        <p:grpSpPr bwMode="auto">
          <a:xfrm>
            <a:off x="5257800" y="4684717"/>
            <a:ext cx="1600200" cy="579438"/>
            <a:chOff x="1008" y="2951"/>
            <a:chExt cx="1008" cy="365"/>
          </a:xfrm>
        </p:grpSpPr>
        <p:sp>
          <p:nvSpPr>
            <p:cNvPr id="284716" name="Line 44"/>
            <p:cNvSpPr>
              <a:spLocks noChangeShapeType="1"/>
            </p:cNvSpPr>
            <p:nvPr/>
          </p:nvSpPr>
          <p:spPr bwMode="auto">
            <a:xfrm>
              <a:off x="1008" y="3312"/>
              <a:ext cx="1008"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4717" name="Text Box 45"/>
            <p:cNvSpPr txBox="1">
              <a:spLocks noChangeArrowheads="1"/>
            </p:cNvSpPr>
            <p:nvPr/>
          </p:nvSpPr>
          <p:spPr bwMode="auto">
            <a:xfrm>
              <a:off x="1437" y="2951"/>
              <a:ext cx="3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ε</a:t>
              </a:r>
            </a:p>
          </p:txBody>
        </p:sp>
      </p:grpSp>
      <p:sp>
        <p:nvSpPr>
          <p:cNvPr id="284719" name="Oval 47"/>
          <p:cNvSpPr>
            <a:spLocks noChangeArrowheads="1"/>
          </p:cNvSpPr>
          <p:nvPr/>
        </p:nvSpPr>
        <p:spPr bwMode="auto">
          <a:xfrm>
            <a:off x="6934200" y="5029200"/>
            <a:ext cx="533400" cy="5334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4720" name="Text Box 48"/>
          <p:cNvSpPr txBox="1">
            <a:spLocks noChangeArrowheads="1"/>
          </p:cNvSpPr>
          <p:nvPr/>
        </p:nvSpPr>
        <p:spPr bwMode="auto">
          <a:xfrm>
            <a:off x="5238772" y="6202233"/>
            <a:ext cx="3543255"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a:t>
            </a:r>
            <a:r>
              <a:rPr lang="en-US" altLang="ja-JP" sz="2800" dirty="0"/>
              <a:t>R,</a:t>
            </a:r>
            <a:r>
              <a:rPr lang="ja-JP" altLang="en-US" sz="2800" dirty="0"/>
              <a:t>  </a:t>
            </a:r>
            <a:r>
              <a:rPr lang="en-US" altLang="ja-JP" sz="2800" dirty="0"/>
              <a:t>R</a:t>
            </a:r>
            <a:r>
              <a:rPr lang="en-US" altLang="ja-JP" sz="2800" baseline="-25000" dirty="0"/>
              <a:t>1</a:t>
            </a:r>
            <a:r>
              <a:rPr lang="en-US" altLang="ja-JP" sz="2800" dirty="0"/>
              <a:t>, R</a:t>
            </a:r>
            <a:r>
              <a:rPr lang="en-US" altLang="ja-JP" sz="2800" baseline="-25000" dirty="0"/>
              <a:t>2</a:t>
            </a:r>
            <a:r>
              <a:rPr lang="en-US" altLang="ja-JP" sz="2800" dirty="0"/>
              <a:t> : </a:t>
            </a:r>
            <a:r>
              <a:rPr lang="ja-JP" altLang="en-US" sz="2800" dirty="0"/>
              <a:t>正規表現)</a:t>
            </a:r>
          </a:p>
        </p:txBody>
      </p:sp>
      <p:grpSp>
        <p:nvGrpSpPr>
          <p:cNvPr id="36" name="Group 49">
            <a:extLst>
              <a:ext uri="{FF2B5EF4-FFF2-40B4-BE49-F238E27FC236}">
                <a16:creationId xmlns:a16="http://schemas.microsoft.com/office/drawing/2014/main" id="{9490DD2B-2FBA-4F76-A932-5A1AFFC9121C}"/>
              </a:ext>
            </a:extLst>
          </p:cNvPr>
          <p:cNvGrpSpPr>
            <a:grpSpLocks/>
          </p:cNvGrpSpPr>
          <p:nvPr/>
        </p:nvGrpSpPr>
        <p:grpSpPr bwMode="auto">
          <a:xfrm>
            <a:off x="2438400" y="3698564"/>
            <a:ext cx="4572000" cy="1676400"/>
            <a:chOff x="1152" y="2976"/>
            <a:chExt cx="2880" cy="1056"/>
          </a:xfrm>
        </p:grpSpPr>
        <p:sp>
          <p:nvSpPr>
            <p:cNvPr id="37" name="Arc 46">
              <a:extLst>
                <a:ext uri="{FF2B5EF4-FFF2-40B4-BE49-F238E27FC236}">
                  <a16:creationId xmlns:a16="http://schemas.microsoft.com/office/drawing/2014/main" id="{87A55D68-1B52-49E9-B7E7-A67E4B72D98D}"/>
                </a:ext>
              </a:extLst>
            </p:cNvPr>
            <p:cNvSpPr>
              <a:spLocks/>
            </p:cNvSpPr>
            <p:nvPr/>
          </p:nvSpPr>
          <p:spPr bwMode="auto">
            <a:xfrm>
              <a:off x="2592" y="3360"/>
              <a:ext cx="1440" cy="672"/>
            </a:xfrm>
            <a:custGeom>
              <a:avLst/>
              <a:gdLst>
                <a:gd name="G0" fmla="+- 0 0 0"/>
                <a:gd name="G1" fmla="+- 21600 0 0"/>
                <a:gd name="G2" fmla="+- 21600 0 0"/>
                <a:gd name="T0" fmla="*/ 0 w 20158"/>
                <a:gd name="T1" fmla="*/ 0 h 21600"/>
                <a:gd name="T2" fmla="*/ 20158 w 20158"/>
                <a:gd name="T3" fmla="*/ 13840 h 21600"/>
                <a:gd name="T4" fmla="*/ 0 w 20158"/>
                <a:gd name="T5" fmla="*/ 21600 h 21600"/>
              </a:gdLst>
              <a:ahLst/>
              <a:cxnLst>
                <a:cxn ang="0">
                  <a:pos x="T0" y="T1"/>
                </a:cxn>
                <a:cxn ang="0">
                  <a:pos x="T2" y="T3"/>
                </a:cxn>
                <a:cxn ang="0">
                  <a:pos x="T4" y="T5"/>
                </a:cxn>
              </a:cxnLst>
              <a:rect l="0" t="0" r="r" b="b"/>
              <a:pathLst>
                <a:path w="20158" h="21600" fill="none" extrusionOk="0">
                  <a:moveTo>
                    <a:pt x="-1" y="0"/>
                  </a:moveTo>
                  <a:cubicBezTo>
                    <a:pt x="8935" y="0"/>
                    <a:pt x="16947" y="5501"/>
                    <a:pt x="20157" y="13840"/>
                  </a:cubicBezTo>
                </a:path>
                <a:path w="20158" h="21600" stroke="0" extrusionOk="0">
                  <a:moveTo>
                    <a:pt x="-1" y="0"/>
                  </a:moveTo>
                  <a:cubicBezTo>
                    <a:pt x="8935" y="0"/>
                    <a:pt x="16947" y="5501"/>
                    <a:pt x="20157" y="1384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8" name="Arc 47">
              <a:extLst>
                <a:ext uri="{FF2B5EF4-FFF2-40B4-BE49-F238E27FC236}">
                  <a16:creationId xmlns:a16="http://schemas.microsoft.com/office/drawing/2014/main" id="{F327A3A0-E9ED-4D91-8F40-6E0621E25DDB}"/>
                </a:ext>
              </a:extLst>
            </p:cNvPr>
            <p:cNvSpPr>
              <a:spLocks/>
            </p:cNvSpPr>
            <p:nvPr/>
          </p:nvSpPr>
          <p:spPr bwMode="auto">
            <a:xfrm flipH="1">
              <a:off x="1152" y="3360"/>
              <a:ext cx="1440" cy="672"/>
            </a:xfrm>
            <a:custGeom>
              <a:avLst/>
              <a:gdLst>
                <a:gd name="G0" fmla="+- 0 0 0"/>
                <a:gd name="G1" fmla="+- 21600 0 0"/>
                <a:gd name="G2" fmla="+- 21600 0 0"/>
                <a:gd name="T0" fmla="*/ 0 w 20158"/>
                <a:gd name="T1" fmla="*/ 0 h 21600"/>
                <a:gd name="T2" fmla="*/ 20158 w 20158"/>
                <a:gd name="T3" fmla="*/ 13840 h 21600"/>
                <a:gd name="T4" fmla="*/ 0 w 20158"/>
                <a:gd name="T5" fmla="*/ 21600 h 21600"/>
              </a:gdLst>
              <a:ahLst/>
              <a:cxnLst>
                <a:cxn ang="0">
                  <a:pos x="T0" y="T1"/>
                </a:cxn>
                <a:cxn ang="0">
                  <a:pos x="T2" y="T3"/>
                </a:cxn>
                <a:cxn ang="0">
                  <a:pos x="T4" y="T5"/>
                </a:cxn>
              </a:cxnLst>
              <a:rect l="0" t="0" r="r" b="b"/>
              <a:pathLst>
                <a:path w="20158" h="21600" fill="none" extrusionOk="0">
                  <a:moveTo>
                    <a:pt x="-1" y="0"/>
                  </a:moveTo>
                  <a:cubicBezTo>
                    <a:pt x="8935" y="0"/>
                    <a:pt x="16947" y="5501"/>
                    <a:pt x="20157" y="13840"/>
                  </a:cubicBezTo>
                </a:path>
                <a:path w="20158" h="21600" stroke="0" extrusionOk="0">
                  <a:moveTo>
                    <a:pt x="-1" y="0"/>
                  </a:moveTo>
                  <a:cubicBezTo>
                    <a:pt x="8935" y="0"/>
                    <a:pt x="16947" y="5501"/>
                    <a:pt x="20157" y="1384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9" name="Text Box 48">
              <a:extLst>
                <a:ext uri="{FF2B5EF4-FFF2-40B4-BE49-F238E27FC236}">
                  <a16:creationId xmlns:a16="http://schemas.microsoft.com/office/drawing/2014/main" id="{4D829A2A-9810-41BC-831A-11926B043258}"/>
                </a:ext>
              </a:extLst>
            </p:cNvPr>
            <p:cNvSpPr txBox="1">
              <a:spLocks noChangeArrowheads="1"/>
            </p:cNvSpPr>
            <p:nvPr/>
          </p:nvSpPr>
          <p:spPr bwMode="auto">
            <a:xfrm>
              <a:off x="2400" y="2976"/>
              <a:ext cx="3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ε</a:t>
              </a:r>
            </a:p>
          </p:txBody>
        </p:sp>
      </p:grpSp>
      <p:sp>
        <p:nvSpPr>
          <p:cNvPr id="40" name="Oval 9">
            <a:extLst>
              <a:ext uri="{FF2B5EF4-FFF2-40B4-BE49-F238E27FC236}">
                <a16:creationId xmlns:a16="http://schemas.microsoft.com/office/drawing/2014/main" id="{A0EEEBF5-1940-4CB9-B906-27B5DE86306D}"/>
              </a:ext>
            </a:extLst>
          </p:cNvPr>
          <p:cNvSpPr>
            <a:spLocks noChangeArrowheads="1"/>
          </p:cNvSpPr>
          <p:nvPr/>
        </p:nvSpPr>
        <p:spPr bwMode="auto">
          <a:xfrm>
            <a:off x="1905000" y="22860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i</a:t>
            </a:r>
          </a:p>
        </p:txBody>
      </p:sp>
      <p:sp>
        <p:nvSpPr>
          <p:cNvPr id="41" name="Oval 10">
            <a:extLst>
              <a:ext uri="{FF2B5EF4-FFF2-40B4-BE49-F238E27FC236}">
                <a16:creationId xmlns:a16="http://schemas.microsoft.com/office/drawing/2014/main" id="{73FDF4ED-DCF4-434C-853B-58CDEB04B350}"/>
              </a:ext>
            </a:extLst>
          </p:cNvPr>
          <p:cNvSpPr>
            <a:spLocks noChangeArrowheads="1"/>
          </p:cNvSpPr>
          <p:nvPr/>
        </p:nvSpPr>
        <p:spPr bwMode="auto">
          <a:xfrm>
            <a:off x="6858000" y="22860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f</a:t>
            </a:r>
          </a:p>
        </p:txBody>
      </p:sp>
      <p:sp>
        <p:nvSpPr>
          <p:cNvPr id="42" name="Rectangle 21">
            <a:extLst>
              <a:ext uri="{FF2B5EF4-FFF2-40B4-BE49-F238E27FC236}">
                <a16:creationId xmlns:a16="http://schemas.microsoft.com/office/drawing/2014/main" id="{48BC0D3E-020D-4FBD-81C4-E3697CE96CDE}"/>
              </a:ext>
            </a:extLst>
          </p:cNvPr>
          <p:cNvSpPr>
            <a:spLocks noChangeArrowheads="1"/>
          </p:cNvSpPr>
          <p:nvPr/>
        </p:nvSpPr>
        <p:spPr bwMode="auto">
          <a:xfrm>
            <a:off x="3200400" y="2286000"/>
            <a:ext cx="1219200" cy="609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R</a:t>
            </a:r>
            <a:r>
              <a:rPr lang="en-US" altLang="ja-JP" baseline="-25000"/>
              <a:t>1</a:t>
            </a:r>
          </a:p>
        </p:txBody>
      </p:sp>
      <p:sp>
        <p:nvSpPr>
          <p:cNvPr id="43" name="Rectangle 22">
            <a:extLst>
              <a:ext uri="{FF2B5EF4-FFF2-40B4-BE49-F238E27FC236}">
                <a16:creationId xmlns:a16="http://schemas.microsoft.com/office/drawing/2014/main" id="{78E063A7-CA2D-46ED-9D5C-F3D05A192C9E}"/>
              </a:ext>
            </a:extLst>
          </p:cNvPr>
          <p:cNvSpPr>
            <a:spLocks noChangeArrowheads="1"/>
          </p:cNvSpPr>
          <p:nvPr/>
        </p:nvSpPr>
        <p:spPr bwMode="auto">
          <a:xfrm>
            <a:off x="5029200" y="2286000"/>
            <a:ext cx="1219200" cy="609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R</a:t>
            </a:r>
            <a:r>
              <a:rPr lang="en-US" altLang="ja-JP" baseline="-25000"/>
              <a:t>2</a:t>
            </a:r>
          </a:p>
        </p:txBody>
      </p:sp>
      <p:grpSp>
        <p:nvGrpSpPr>
          <p:cNvPr id="44" name="Group 39">
            <a:extLst>
              <a:ext uri="{FF2B5EF4-FFF2-40B4-BE49-F238E27FC236}">
                <a16:creationId xmlns:a16="http://schemas.microsoft.com/office/drawing/2014/main" id="{4BD35F14-3AA2-491D-82B5-442C0A3DE727}"/>
              </a:ext>
            </a:extLst>
          </p:cNvPr>
          <p:cNvGrpSpPr>
            <a:grpSpLocks/>
          </p:cNvGrpSpPr>
          <p:nvPr/>
        </p:nvGrpSpPr>
        <p:grpSpPr bwMode="auto">
          <a:xfrm>
            <a:off x="2590800" y="1981200"/>
            <a:ext cx="609600" cy="609600"/>
            <a:chOff x="1632" y="2928"/>
            <a:chExt cx="384" cy="384"/>
          </a:xfrm>
        </p:grpSpPr>
        <p:sp>
          <p:nvSpPr>
            <p:cNvPr id="45" name="Line 37">
              <a:extLst>
                <a:ext uri="{FF2B5EF4-FFF2-40B4-BE49-F238E27FC236}">
                  <a16:creationId xmlns:a16="http://schemas.microsoft.com/office/drawing/2014/main" id="{5CEFA963-C776-403D-91EE-F4A47AF720E5}"/>
                </a:ext>
              </a:extLst>
            </p:cNvPr>
            <p:cNvSpPr>
              <a:spLocks noChangeShapeType="1"/>
            </p:cNvSpPr>
            <p:nvPr/>
          </p:nvSpPr>
          <p:spPr bwMode="auto">
            <a:xfrm>
              <a:off x="1632" y="3312"/>
              <a:ext cx="38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6" name="Text Box 38">
              <a:extLst>
                <a:ext uri="{FF2B5EF4-FFF2-40B4-BE49-F238E27FC236}">
                  <a16:creationId xmlns:a16="http://schemas.microsoft.com/office/drawing/2014/main" id="{F9BC09FC-B3FC-4FAC-B2E1-719FA8C154C0}"/>
                </a:ext>
              </a:extLst>
            </p:cNvPr>
            <p:cNvSpPr txBox="1">
              <a:spLocks noChangeArrowheads="1"/>
            </p:cNvSpPr>
            <p:nvPr/>
          </p:nvSpPr>
          <p:spPr bwMode="auto">
            <a:xfrm>
              <a:off x="1632" y="2928"/>
              <a:ext cx="3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ε</a:t>
              </a:r>
            </a:p>
          </p:txBody>
        </p:sp>
      </p:grpSp>
      <p:grpSp>
        <p:nvGrpSpPr>
          <p:cNvPr id="47" name="Group 40">
            <a:extLst>
              <a:ext uri="{FF2B5EF4-FFF2-40B4-BE49-F238E27FC236}">
                <a16:creationId xmlns:a16="http://schemas.microsoft.com/office/drawing/2014/main" id="{F412DE9A-38A0-4096-9041-D2E4BAD530C8}"/>
              </a:ext>
            </a:extLst>
          </p:cNvPr>
          <p:cNvGrpSpPr>
            <a:grpSpLocks/>
          </p:cNvGrpSpPr>
          <p:nvPr/>
        </p:nvGrpSpPr>
        <p:grpSpPr bwMode="auto">
          <a:xfrm>
            <a:off x="4419600" y="1981200"/>
            <a:ext cx="609600" cy="609600"/>
            <a:chOff x="1632" y="2928"/>
            <a:chExt cx="384" cy="384"/>
          </a:xfrm>
        </p:grpSpPr>
        <p:sp>
          <p:nvSpPr>
            <p:cNvPr id="48" name="Line 41">
              <a:extLst>
                <a:ext uri="{FF2B5EF4-FFF2-40B4-BE49-F238E27FC236}">
                  <a16:creationId xmlns:a16="http://schemas.microsoft.com/office/drawing/2014/main" id="{1E1AEC84-2836-4EF0-90BE-C35D0963D3ED}"/>
                </a:ext>
              </a:extLst>
            </p:cNvPr>
            <p:cNvSpPr>
              <a:spLocks noChangeShapeType="1"/>
            </p:cNvSpPr>
            <p:nvPr/>
          </p:nvSpPr>
          <p:spPr bwMode="auto">
            <a:xfrm>
              <a:off x="1632" y="3312"/>
              <a:ext cx="38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9" name="Text Box 42">
              <a:extLst>
                <a:ext uri="{FF2B5EF4-FFF2-40B4-BE49-F238E27FC236}">
                  <a16:creationId xmlns:a16="http://schemas.microsoft.com/office/drawing/2014/main" id="{9FBC7B12-3BD8-4F63-B1AD-28359D0DB3F8}"/>
                </a:ext>
              </a:extLst>
            </p:cNvPr>
            <p:cNvSpPr txBox="1">
              <a:spLocks noChangeArrowheads="1"/>
            </p:cNvSpPr>
            <p:nvPr/>
          </p:nvSpPr>
          <p:spPr bwMode="auto">
            <a:xfrm>
              <a:off x="1632" y="2928"/>
              <a:ext cx="3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ε</a:t>
              </a:r>
            </a:p>
          </p:txBody>
        </p:sp>
      </p:grpSp>
      <p:grpSp>
        <p:nvGrpSpPr>
          <p:cNvPr id="50" name="Group 43">
            <a:extLst>
              <a:ext uri="{FF2B5EF4-FFF2-40B4-BE49-F238E27FC236}">
                <a16:creationId xmlns:a16="http://schemas.microsoft.com/office/drawing/2014/main" id="{FB464569-0070-470B-94B3-08E2D32F205E}"/>
              </a:ext>
            </a:extLst>
          </p:cNvPr>
          <p:cNvGrpSpPr>
            <a:grpSpLocks/>
          </p:cNvGrpSpPr>
          <p:nvPr/>
        </p:nvGrpSpPr>
        <p:grpSpPr bwMode="auto">
          <a:xfrm>
            <a:off x="6248400" y="1981200"/>
            <a:ext cx="609600" cy="609600"/>
            <a:chOff x="1632" y="2928"/>
            <a:chExt cx="384" cy="384"/>
          </a:xfrm>
        </p:grpSpPr>
        <p:sp>
          <p:nvSpPr>
            <p:cNvPr id="51" name="Line 44">
              <a:extLst>
                <a:ext uri="{FF2B5EF4-FFF2-40B4-BE49-F238E27FC236}">
                  <a16:creationId xmlns:a16="http://schemas.microsoft.com/office/drawing/2014/main" id="{4CB197C9-407C-400E-9D34-81D78C44487E}"/>
                </a:ext>
              </a:extLst>
            </p:cNvPr>
            <p:cNvSpPr>
              <a:spLocks noChangeShapeType="1"/>
            </p:cNvSpPr>
            <p:nvPr/>
          </p:nvSpPr>
          <p:spPr bwMode="auto">
            <a:xfrm>
              <a:off x="1632" y="3312"/>
              <a:ext cx="38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2" name="Text Box 45">
              <a:extLst>
                <a:ext uri="{FF2B5EF4-FFF2-40B4-BE49-F238E27FC236}">
                  <a16:creationId xmlns:a16="http://schemas.microsoft.com/office/drawing/2014/main" id="{89DAC65B-5FF8-49C1-8FAD-3712A9613EC0}"/>
                </a:ext>
              </a:extLst>
            </p:cNvPr>
            <p:cNvSpPr txBox="1">
              <a:spLocks noChangeArrowheads="1"/>
            </p:cNvSpPr>
            <p:nvPr/>
          </p:nvSpPr>
          <p:spPr bwMode="auto">
            <a:xfrm>
              <a:off x="1632" y="2928"/>
              <a:ext cx="3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ε</a:t>
              </a:r>
            </a:p>
          </p:txBody>
        </p:sp>
      </p:grpSp>
      <p:sp>
        <p:nvSpPr>
          <p:cNvPr id="53" name="Oval 47">
            <a:extLst>
              <a:ext uri="{FF2B5EF4-FFF2-40B4-BE49-F238E27FC236}">
                <a16:creationId xmlns:a16="http://schemas.microsoft.com/office/drawing/2014/main" id="{77EE1FD4-396E-46D3-95E1-29A21BC30CE5}"/>
              </a:ext>
            </a:extLst>
          </p:cNvPr>
          <p:cNvSpPr>
            <a:spLocks noChangeArrowheads="1"/>
          </p:cNvSpPr>
          <p:nvPr/>
        </p:nvSpPr>
        <p:spPr bwMode="auto">
          <a:xfrm>
            <a:off x="6934200" y="2362200"/>
            <a:ext cx="533400" cy="5334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Tree>
    <p:extLst>
      <p:ext uri="{BB962C8B-B14F-4D97-AF65-F5344CB8AC3E}">
        <p14:creationId xmlns:p14="http://schemas.microsoft.com/office/powerpoint/2010/main" val="3627632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wipe(left)">
                                      <p:cBhvr>
                                        <p:cTn id="12" dur="5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0"/>
                                        </p:tgtEl>
                                        <p:attrNameLst>
                                          <p:attrName>style.visibility</p:attrName>
                                        </p:attrNameLst>
                                      </p:cBhvr>
                                      <p:to>
                                        <p:strVal val="visible"/>
                                      </p:to>
                                    </p:set>
                                    <p:animEffect transition="in" filter="wipe(left)">
                                      <p:cBhvr>
                                        <p:cTn id="17" dur="500"/>
                                        <p:tgtEl>
                                          <p:spTgt spid="5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84711"/>
                                        </p:tgtEl>
                                        <p:attrNameLst>
                                          <p:attrName>style.visibility</p:attrName>
                                        </p:attrNameLst>
                                      </p:cBhvr>
                                      <p:to>
                                        <p:strVal val="visible"/>
                                      </p:to>
                                    </p:set>
                                    <p:animEffect transition="in" filter="wipe(left)">
                                      <p:cBhvr>
                                        <p:cTn id="22" dur="500"/>
                                        <p:tgtEl>
                                          <p:spTgt spid="2847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84715"/>
                                        </p:tgtEl>
                                        <p:attrNameLst>
                                          <p:attrName>style.visibility</p:attrName>
                                        </p:attrNameLst>
                                      </p:cBhvr>
                                      <p:to>
                                        <p:strVal val="visible"/>
                                      </p:to>
                                    </p:set>
                                    <p:animEffect transition="in" filter="wipe(left)">
                                      <p:cBhvr>
                                        <p:cTn id="27" dur="500"/>
                                        <p:tgtEl>
                                          <p:spTgt spid="28471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wipe(left)">
                                      <p:cBhvr>
                                        <p:cTn id="3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コンパイラの構造</a:t>
            </a:r>
          </a:p>
        </p:txBody>
      </p:sp>
      <p:sp>
        <p:nvSpPr>
          <p:cNvPr id="25907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字句解析系</a:t>
            </a:r>
          </a:p>
          <a:p>
            <a:r>
              <a:rPr lang="ja-JP" altLang="en-US">
                <a:effectLst/>
              </a:rPr>
              <a:t>構文解析系</a:t>
            </a:r>
          </a:p>
          <a:p>
            <a:r>
              <a:rPr lang="ja-JP" altLang="en-US">
                <a:effectLst/>
              </a:rPr>
              <a:t>制約検査系</a:t>
            </a:r>
          </a:p>
          <a:p>
            <a:r>
              <a:rPr lang="ja-JP" altLang="en-US">
                <a:effectLst/>
              </a:rPr>
              <a:t>中間コード生成系</a:t>
            </a:r>
          </a:p>
          <a:p>
            <a:r>
              <a:rPr lang="ja-JP" altLang="en-US">
                <a:effectLst/>
              </a:rPr>
              <a:t>最適化系</a:t>
            </a:r>
          </a:p>
          <a:p>
            <a:r>
              <a:rPr lang="ja-JP" altLang="en-US">
                <a:effectLst/>
              </a:rPr>
              <a:t>目的コード生成系</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a:xfrm>
            <a:off x="1066800" y="304800"/>
            <a:ext cx="7543800" cy="76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非決定性有限オートマトンへ</a:t>
            </a:r>
          </a:p>
        </p:txBody>
      </p:sp>
      <p:sp>
        <p:nvSpPr>
          <p:cNvPr id="286723" name="Rectangle 3"/>
          <p:cNvSpPr>
            <a:spLocks noChangeArrowheads="1"/>
          </p:cNvSpPr>
          <p:nvPr/>
        </p:nvSpPr>
        <p:spPr bwMode="auto">
          <a:xfrm>
            <a:off x="1066800" y="1295400"/>
            <a:ext cx="73914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990600" indent="-533400" eaLnBrk="0" hangingPunct="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371600" indent="-457200" eaLnBrk="0" hangingPunct="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752600" indent="-381000" eaLnBrk="0" hangingPunct="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209800" indent="-381000"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667000" indent="-3810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3124200" indent="-3810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581400" indent="-3810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4038600" indent="-3810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buFont typeface="+mj-lt"/>
              <a:buAutoNum type="arabicPeriod" startAt="7"/>
            </a:pPr>
            <a:r>
              <a:rPr lang="en-US" altLang="ja-JP" sz="2800" dirty="0"/>
              <a:t>R* </a:t>
            </a:r>
            <a:r>
              <a:rPr lang="en-US" altLang="ja-JP" sz="2000" dirty="0">
                <a:solidFill>
                  <a:srgbClr val="FFFF66"/>
                </a:solidFill>
              </a:rPr>
              <a:t>(0</a:t>
            </a:r>
            <a:r>
              <a:rPr lang="ja-JP" altLang="en-US" sz="2000" dirty="0">
                <a:solidFill>
                  <a:srgbClr val="FFFF66"/>
                </a:solidFill>
              </a:rPr>
              <a:t>回以上の繰り返し) </a:t>
            </a:r>
            <a:r>
              <a:rPr lang="ja-JP" altLang="en-US" sz="2800" dirty="0"/>
              <a:t>に対する</a:t>
            </a:r>
            <a:r>
              <a:rPr lang="en-US" altLang="ja-JP" sz="2800" dirty="0"/>
              <a:t>NFA</a:t>
            </a:r>
          </a:p>
          <a:p>
            <a:pPr>
              <a:buFont typeface="Wingdings" panose="05000000000000000000" pitchFamily="2" charset="2"/>
              <a:buAutoNum type="arabicPeriod" startAt="7"/>
            </a:pPr>
            <a:endParaRPr lang="en-US" altLang="ja-JP" sz="2800" dirty="0"/>
          </a:p>
          <a:p>
            <a:pPr>
              <a:buFont typeface="Wingdings" panose="05000000000000000000" pitchFamily="2" charset="2"/>
              <a:buAutoNum type="arabicPeriod" startAt="7"/>
            </a:pPr>
            <a:endParaRPr lang="en-US" altLang="ja-JP" sz="2800" dirty="0"/>
          </a:p>
          <a:p>
            <a:pPr>
              <a:buFont typeface="Wingdings" panose="05000000000000000000" pitchFamily="2" charset="2"/>
              <a:buAutoNum type="arabicPeriod" startAt="7"/>
            </a:pPr>
            <a:endParaRPr lang="en-US" altLang="ja-JP" sz="2800" dirty="0"/>
          </a:p>
          <a:p>
            <a:pPr>
              <a:buFont typeface="Wingdings" panose="05000000000000000000" pitchFamily="2" charset="2"/>
              <a:buAutoNum type="arabicPeriod" startAt="7"/>
            </a:pPr>
            <a:endParaRPr lang="en-US" altLang="ja-JP" sz="2800" dirty="0"/>
          </a:p>
          <a:p>
            <a:pPr>
              <a:buFont typeface="Wingdings" panose="05000000000000000000" pitchFamily="2" charset="2"/>
              <a:buAutoNum type="arabicPeriod" startAt="7"/>
            </a:pPr>
            <a:endParaRPr lang="en-US" altLang="ja-JP" sz="2800" dirty="0"/>
          </a:p>
          <a:p>
            <a:pPr>
              <a:buFont typeface="Wingdings" panose="05000000000000000000" pitchFamily="2" charset="2"/>
              <a:buAutoNum type="arabicPeriod" startAt="7"/>
            </a:pPr>
            <a:r>
              <a:rPr lang="en-US" altLang="ja-JP" sz="2800" dirty="0"/>
              <a:t>R</a:t>
            </a:r>
            <a:r>
              <a:rPr lang="en-US" altLang="ja-JP" sz="2800" baseline="30000" dirty="0"/>
              <a:t>+</a:t>
            </a:r>
            <a:r>
              <a:rPr lang="en-US" altLang="ja-JP" sz="2800" dirty="0"/>
              <a:t> </a:t>
            </a:r>
            <a:r>
              <a:rPr lang="en-US" altLang="ja-JP" sz="2000" dirty="0">
                <a:solidFill>
                  <a:srgbClr val="FFFF66"/>
                </a:solidFill>
              </a:rPr>
              <a:t>(1</a:t>
            </a:r>
            <a:r>
              <a:rPr lang="ja-JP" altLang="en-US" sz="2000" dirty="0">
                <a:solidFill>
                  <a:srgbClr val="FFFF66"/>
                </a:solidFill>
              </a:rPr>
              <a:t>回以上の繰り返し) </a:t>
            </a:r>
            <a:r>
              <a:rPr lang="ja-JP" altLang="en-US" sz="2800" dirty="0"/>
              <a:t>に対する</a:t>
            </a:r>
            <a:r>
              <a:rPr lang="en-US" altLang="ja-JP" sz="2800" dirty="0"/>
              <a:t>NFA</a:t>
            </a:r>
          </a:p>
        </p:txBody>
      </p:sp>
      <p:sp>
        <p:nvSpPr>
          <p:cNvPr id="286724" name="Oval 4"/>
          <p:cNvSpPr>
            <a:spLocks noChangeArrowheads="1"/>
          </p:cNvSpPr>
          <p:nvPr/>
        </p:nvSpPr>
        <p:spPr bwMode="auto">
          <a:xfrm>
            <a:off x="1905000" y="29718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i</a:t>
            </a:r>
          </a:p>
        </p:txBody>
      </p:sp>
      <p:sp>
        <p:nvSpPr>
          <p:cNvPr id="286725" name="Oval 5"/>
          <p:cNvSpPr>
            <a:spLocks noChangeArrowheads="1"/>
          </p:cNvSpPr>
          <p:nvPr/>
        </p:nvSpPr>
        <p:spPr bwMode="auto">
          <a:xfrm>
            <a:off x="6781800" y="29718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f</a:t>
            </a:r>
          </a:p>
        </p:txBody>
      </p:sp>
      <p:sp>
        <p:nvSpPr>
          <p:cNvPr id="286728" name="Rectangle 8"/>
          <p:cNvSpPr>
            <a:spLocks noChangeArrowheads="1"/>
          </p:cNvSpPr>
          <p:nvPr/>
        </p:nvSpPr>
        <p:spPr bwMode="auto">
          <a:xfrm>
            <a:off x="4038600" y="2971800"/>
            <a:ext cx="1295400" cy="609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R</a:t>
            </a:r>
            <a:endParaRPr lang="en-US" altLang="ja-JP" baseline="-25000"/>
          </a:p>
        </p:txBody>
      </p:sp>
      <p:grpSp>
        <p:nvGrpSpPr>
          <p:cNvPr id="286753" name="Group 33"/>
          <p:cNvGrpSpPr>
            <a:grpSpLocks/>
          </p:cNvGrpSpPr>
          <p:nvPr/>
        </p:nvGrpSpPr>
        <p:grpSpPr bwMode="auto">
          <a:xfrm>
            <a:off x="2590800" y="2590800"/>
            <a:ext cx="1447800" cy="685800"/>
            <a:chOff x="1632" y="1776"/>
            <a:chExt cx="912" cy="432"/>
          </a:xfrm>
        </p:grpSpPr>
        <p:sp>
          <p:nvSpPr>
            <p:cNvPr id="286733" name="Line 13"/>
            <p:cNvSpPr>
              <a:spLocks noChangeShapeType="1"/>
            </p:cNvSpPr>
            <p:nvPr/>
          </p:nvSpPr>
          <p:spPr bwMode="auto">
            <a:xfrm flipV="1">
              <a:off x="1632" y="2208"/>
              <a:ext cx="91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6734" name="Text Box 14"/>
            <p:cNvSpPr txBox="1">
              <a:spLocks noChangeArrowheads="1"/>
            </p:cNvSpPr>
            <p:nvPr/>
          </p:nvSpPr>
          <p:spPr bwMode="auto">
            <a:xfrm>
              <a:off x="1872" y="1776"/>
              <a:ext cx="3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ε</a:t>
              </a:r>
            </a:p>
          </p:txBody>
        </p:sp>
      </p:grpSp>
      <p:grpSp>
        <p:nvGrpSpPr>
          <p:cNvPr id="286754" name="Group 34"/>
          <p:cNvGrpSpPr>
            <a:grpSpLocks/>
          </p:cNvGrpSpPr>
          <p:nvPr/>
        </p:nvGrpSpPr>
        <p:grpSpPr bwMode="auto">
          <a:xfrm>
            <a:off x="5334000" y="2590800"/>
            <a:ext cx="1447800" cy="685800"/>
            <a:chOff x="1632" y="1776"/>
            <a:chExt cx="912" cy="432"/>
          </a:xfrm>
        </p:grpSpPr>
        <p:sp>
          <p:nvSpPr>
            <p:cNvPr id="286755" name="Line 35"/>
            <p:cNvSpPr>
              <a:spLocks noChangeShapeType="1"/>
            </p:cNvSpPr>
            <p:nvPr/>
          </p:nvSpPr>
          <p:spPr bwMode="auto">
            <a:xfrm flipV="1">
              <a:off x="1632" y="2208"/>
              <a:ext cx="91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6756" name="Text Box 36"/>
            <p:cNvSpPr txBox="1">
              <a:spLocks noChangeArrowheads="1"/>
            </p:cNvSpPr>
            <p:nvPr/>
          </p:nvSpPr>
          <p:spPr bwMode="auto">
            <a:xfrm>
              <a:off x="1872" y="1776"/>
              <a:ext cx="3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ε</a:t>
              </a:r>
            </a:p>
          </p:txBody>
        </p:sp>
      </p:grpSp>
      <p:grpSp>
        <p:nvGrpSpPr>
          <p:cNvPr id="286762" name="Group 42"/>
          <p:cNvGrpSpPr>
            <a:grpSpLocks/>
          </p:cNvGrpSpPr>
          <p:nvPr/>
        </p:nvGrpSpPr>
        <p:grpSpPr bwMode="auto">
          <a:xfrm>
            <a:off x="5334000" y="3352800"/>
            <a:ext cx="457200" cy="914400"/>
            <a:chOff x="3360" y="2256"/>
            <a:chExt cx="288" cy="576"/>
          </a:xfrm>
        </p:grpSpPr>
        <p:sp>
          <p:nvSpPr>
            <p:cNvPr id="286757" name="Arc 37"/>
            <p:cNvSpPr>
              <a:spLocks/>
            </p:cNvSpPr>
            <p:nvPr/>
          </p:nvSpPr>
          <p:spPr bwMode="auto">
            <a:xfrm>
              <a:off x="3360" y="2256"/>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6758" name="Arc 38"/>
            <p:cNvSpPr>
              <a:spLocks/>
            </p:cNvSpPr>
            <p:nvPr/>
          </p:nvSpPr>
          <p:spPr bwMode="auto">
            <a:xfrm rot="5400000">
              <a:off x="3360" y="2544"/>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286763" name="Group 43"/>
          <p:cNvGrpSpPr>
            <a:grpSpLocks/>
          </p:cNvGrpSpPr>
          <p:nvPr/>
        </p:nvGrpSpPr>
        <p:grpSpPr bwMode="auto">
          <a:xfrm>
            <a:off x="3581400" y="3352800"/>
            <a:ext cx="457200" cy="914400"/>
            <a:chOff x="2256" y="2256"/>
            <a:chExt cx="288" cy="576"/>
          </a:xfrm>
        </p:grpSpPr>
        <p:sp>
          <p:nvSpPr>
            <p:cNvPr id="286759" name="Arc 39"/>
            <p:cNvSpPr>
              <a:spLocks/>
            </p:cNvSpPr>
            <p:nvPr/>
          </p:nvSpPr>
          <p:spPr bwMode="auto">
            <a:xfrm rot="10800000">
              <a:off x="2256" y="2544"/>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6760" name="Arc 40"/>
            <p:cNvSpPr>
              <a:spLocks/>
            </p:cNvSpPr>
            <p:nvPr/>
          </p:nvSpPr>
          <p:spPr bwMode="auto">
            <a:xfrm rot="16200000">
              <a:off x="2256" y="2256"/>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286765" name="Group 45"/>
          <p:cNvGrpSpPr>
            <a:grpSpLocks/>
          </p:cNvGrpSpPr>
          <p:nvPr/>
        </p:nvGrpSpPr>
        <p:grpSpPr bwMode="auto">
          <a:xfrm>
            <a:off x="4038600" y="3733800"/>
            <a:ext cx="1295400" cy="579438"/>
            <a:chOff x="2544" y="2496"/>
            <a:chExt cx="816" cy="365"/>
          </a:xfrm>
        </p:grpSpPr>
        <p:sp>
          <p:nvSpPr>
            <p:cNvPr id="286761" name="Line 41"/>
            <p:cNvSpPr>
              <a:spLocks noChangeShapeType="1"/>
            </p:cNvSpPr>
            <p:nvPr/>
          </p:nvSpPr>
          <p:spPr bwMode="auto">
            <a:xfrm flipH="1">
              <a:off x="2544" y="2832"/>
              <a:ext cx="8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6764" name="Text Box 44"/>
            <p:cNvSpPr txBox="1">
              <a:spLocks noChangeArrowheads="1"/>
            </p:cNvSpPr>
            <p:nvPr/>
          </p:nvSpPr>
          <p:spPr bwMode="auto">
            <a:xfrm>
              <a:off x="2784" y="2496"/>
              <a:ext cx="3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ε</a:t>
              </a:r>
            </a:p>
          </p:txBody>
        </p:sp>
      </p:grpSp>
      <p:grpSp>
        <p:nvGrpSpPr>
          <p:cNvPr id="286769" name="Group 49"/>
          <p:cNvGrpSpPr>
            <a:grpSpLocks/>
          </p:cNvGrpSpPr>
          <p:nvPr/>
        </p:nvGrpSpPr>
        <p:grpSpPr bwMode="auto">
          <a:xfrm>
            <a:off x="2362200" y="1676400"/>
            <a:ext cx="4572000" cy="1676400"/>
            <a:chOff x="1152" y="2976"/>
            <a:chExt cx="2880" cy="1056"/>
          </a:xfrm>
        </p:grpSpPr>
        <p:sp>
          <p:nvSpPr>
            <p:cNvPr id="286766" name="Arc 46"/>
            <p:cNvSpPr>
              <a:spLocks/>
            </p:cNvSpPr>
            <p:nvPr/>
          </p:nvSpPr>
          <p:spPr bwMode="auto">
            <a:xfrm>
              <a:off x="2592" y="3360"/>
              <a:ext cx="1440" cy="672"/>
            </a:xfrm>
            <a:custGeom>
              <a:avLst/>
              <a:gdLst>
                <a:gd name="G0" fmla="+- 0 0 0"/>
                <a:gd name="G1" fmla="+- 21600 0 0"/>
                <a:gd name="G2" fmla="+- 21600 0 0"/>
                <a:gd name="T0" fmla="*/ 0 w 20158"/>
                <a:gd name="T1" fmla="*/ 0 h 21600"/>
                <a:gd name="T2" fmla="*/ 20158 w 20158"/>
                <a:gd name="T3" fmla="*/ 13840 h 21600"/>
                <a:gd name="T4" fmla="*/ 0 w 20158"/>
                <a:gd name="T5" fmla="*/ 21600 h 21600"/>
              </a:gdLst>
              <a:ahLst/>
              <a:cxnLst>
                <a:cxn ang="0">
                  <a:pos x="T0" y="T1"/>
                </a:cxn>
                <a:cxn ang="0">
                  <a:pos x="T2" y="T3"/>
                </a:cxn>
                <a:cxn ang="0">
                  <a:pos x="T4" y="T5"/>
                </a:cxn>
              </a:cxnLst>
              <a:rect l="0" t="0" r="r" b="b"/>
              <a:pathLst>
                <a:path w="20158" h="21600" fill="none" extrusionOk="0">
                  <a:moveTo>
                    <a:pt x="-1" y="0"/>
                  </a:moveTo>
                  <a:cubicBezTo>
                    <a:pt x="8935" y="0"/>
                    <a:pt x="16947" y="5501"/>
                    <a:pt x="20157" y="13840"/>
                  </a:cubicBezTo>
                </a:path>
                <a:path w="20158" h="21600" stroke="0" extrusionOk="0">
                  <a:moveTo>
                    <a:pt x="-1" y="0"/>
                  </a:moveTo>
                  <a:cubicBezTo>
                    <a:pt x="8935" y="0"/>
                    <a:pt x="16947" y="5501"/>
                    <a:pt x="20157" y="1384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6767" name="Arc 47"/>
            <p:cNvSpPr>
              <a:spLocks/>
            </p:cNvSpPr>
            <p:nvPr/>
          </p:nvSpPr>
          <p:spPr bwMode="auto">
            <a:xfrm flipH="1">
              <a:off x="1152" y="3360"/>
              <a:ext cx="1440" cy="672"/>
            </a:xfrm>
            <a:custGeom>
              <a:avLst/>
              <a:gdLst>
                <a:gd name="G0" fmla="+- 0 0 0"/>
                <a:gd name="G1" fmla="+- 21600 0 0"/>
                <a:gd name="G2" fmla="+- 21600 0 0"/>
                <a:gd name="T0" fmla="*/ 0 w 20158"/>
                <a:gd name="T1" fmla="*/ 0 h 21600"/>
                <a:gd name="T2" fmla="*/ 20158 w 20158"/>
                <a:gd name="T3" fmla="*/ 13840 h 21600"/>
                <a:gd name="T4" fmla="*/ 0 w 20158"/>
                <a:gd name="T5" fmla="*/ 21600 h 21600"/>
              </a:gdLst>
              <a:ahLst/>
              <a:cxnLst>
                <a:cxn ang="0">
                  <a:pos x="T0" y="T1"/>
                </a:cxn>
                <a:cxn ang="0">
                  <a:pos x="T2" y="T3"/>
                </a:cxn>
                <a:cxn ang="0">
                  <a:pos x="T4" y="T5"/>
                </a:cxn>
              </a:cxnLst>
              <a:rect l="0" t="0" r="r" b="b"/>
              <a:pathLst>
                <a:path w="20158" h="21600" fill="none" extrusionOk="0">
                  <a:moveTo>
                    <a:pt x="-1" y="0"/>
                  </a:moveTo>
                  <a:cubicBezTo>
                    <a:pt x="8935" y="0"/>
                    <a:pt x="16947" y="5501"/>
                    <a:pt x="20157" y="13840"/>
                  </a:cubicBezTo>
                </a:path>
                <a:path w="20158" h="21600" stroke="0" extrusionOk="0">
                  <a:moveTo>
                    <a:pt x="-1" y="0"/>
                  </a:moveTo>
                  <a:cubicBezTo>
                    <a:pt x="8935" y="0"/>
                    <a:pt x="16947" y="5501"/>
                    <a:pt x="20157" y="1384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6768" name="Text Box 48"/>
            <p:cNvSpPr txBox="1">
              <a:spLocks noChangeArrowheads="1"/>
            </p:cNvSpPr>
            <p:nvPr/>
          </p:nvSpPr>
          <p:spPr bwMode="auto">
            <a:xfrm>
              <a:off x="2400" y="2976"/>
              <a:ext cx="3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ε</a:t>
              </a:r>
            </a:p>
          </p:txBody>
        </p:sp>
      </p:grpSp>
      <p:sp>
        <p:nvSpPr>
          <p:cNvPr id="286770" name="Oval 50"/>
          <p:cNvSpPr>
            <a:spLocks noChangeArrowheads="1"/>
          </p:cNvSpPr>
          <p:nvPr/>
        </p:nvSpPr>
        <p:spPr bwMode="auto">
          <a:xfrm>
            <a:off x="6858000" y="3048000"/>
            <a:ext cx="533400" cy="5334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6771" name="Text Box 51"/>
          <p:cNvSpPr txBox="1">
            <a:spLocks noChangeArrowheads="1"/>
          </p:cNvSpPr>
          <p:nvPr/>
        </p:nvSpPr>
        <p:spPr bwMode="auto">
          <a:xfrm>
            <a:off x="6553200" y="6096000"/>
            <a:ext cx="23542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a:t>
            </a:r>
            <a:r>
              <a:rPr lang="en-US" altLang="ja-JP" sz="2800"/>
              <a:t>R : </a:t>
            </a:r>
            <a:r>
              <a:rPr lang="ja-JP" altLang="en-US" sz="2800"/>
              <a:t>正規表現)</a:t>
            </a:r>
          </a:p>
        </p:txBody>
      </p:sp>
      <p:sp>
        <p:nvSpPr>
          <p:cNvPr id="286772" name="Oval 52"/>
          <p:cNvSpPr>
            <a:spLocks noChangeArrowheads="1"/>
          </p:cNvSpPr>
          <p:nvPr/>
        </p:nvSpPr>
        <p:spPr bwMode="auto">
          <a:xfrm>
            <a:off x="1905000" y="51054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i</a:t>
            </a:r>
          </a:p>
        </p:txBody>
      </p:sp>
      <p:sp>
        <p:nvSpPr>
          <p:cNvPr id="286773" name="Oval 53"/>
          <p:cNvSpPr>
            <a:spLocks noChangeArrowheads="1"/>
          </p:cNvSpPr>
          <p:nvPr/>
        </p:nvSpPr>
        <p:spPr bwMode="auto">
          <a:xfrm>
            <a:off x="6781800" y="51054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f</a:t>
            </a:r>
          </a:p>
        </p:txBody>
      </p:sp>
      <p:sp>
        <p:nvSpPr>
          <p:cNvPr id="286774" name="Rectangle 54"/>
          <p:cNvSpPr>
            <a:spLocks noChangeArrowheads="1"/>
          </p:cNvSpPr>
          <p:nvPr/>
        </p:nvSpPr>
        <p:spPr bwMode="auto">
          <a:xfrm>
            <a:off x="4038600" y="5105400"/>
            <a:ext cx="1295400" cy="609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R</a:t>
            </a:r>
            <a:endParaRPr lang="en-US" altLang="ja-JP" baseline="-25000"/>
          </a:p>
        </p:txBody>
      </p:sp>
      <p:grpSp>
        <p:nvGrpSpPr>
          <p:cNvPr id="286775" name="Group 55"/>
          <p:cNvGrpSpPr>
            <a:grpSpLocks/>
          </p:cNvGrpSpPr>
          <p:nvPr/>
        </p:nvGrpSpPr>
        <p:grpSpPr bwMode="auto">
          <a:xfrm>
            <a:off x="2590800" y="4724400"/>
            <a:ext cx="1447800" cy="685800"/>
            <a:chOff x="1632" y="1776"/>
            <a:chExt cx="912" cy="432"/>
          </a:xfrm>
        </p:grpSpPr>
        <p:sp>
          <p:nvSpPr>
            <p:cNvPr id="286776" name="Line 56"/>
            <p:cNvSpPr>
              <a:spLocks noChangeShapeType="1"/>
            </p:cNvSpPr>
            <p:nvPr/>
          </p:nvSpPr>
          <p:spPr bwMode="auto">
            <a:xfrm flipV="1">
              <a:off x="1632" y="2208"/>
              <a:ext cx="91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6777" name="Text Box 57"/>
            <p:cNvSpPr txBox="1">
              <a:spLocks noChangeArrowheads="1"/>
            </p:cNvSpPr>
            <p:nvPr/>
          </p:nvSpPr>
          <p:spPr bwMode="auto">
            <a:xfrm>
              <a:off x="1872" y="1776"/>
              <a:ext cx="3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ε</a:t>
              </a:r>
            </a:p>
          </p:txBody>
        </p:sp>
      </p:grpSp>
      <p:grpSp>
        <p:nvGrpSpPr>
          <p:cNvPr id="286778" name="Group 58"/>
          <p:cNvGrpSpPr>
            <a:grpSpLocks/>
          </p:cNvGrpSpPr>
          <p:nvPr/>
        </p:nvGrpSpPr>
        <p:grpSpPr bwMode="auto">
          <a:xfrm>
            <a:off x="5334000" y="4724400"/>
            <a:ext cx="1447800" cy="685800"/>
            <a:chOff x="1632" y="1776"/>
            <a:chExt cx="912" cy="432"/>
          </a:xfrm>
        </p:grpSpPr>
        <p:sp>
          <p:nvSpPr>
            <p:cNvPr id="286779" name="Line 59"/>
            <p:cNvSpPr>
              <a:spLocks noChangeShapeType="1"/>
            </p:cNvSpPr>
            <p:nvPr/>
          </p:nvSpPr>
          <p:spPr bwMode="auto">
            <a:xfrm flipV="1">
              <a:off x="1632" y="2208"/>
              <a:ext cx="91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6780" name="Text Box 60"/>
            <p:cNvSpPr txBox="1">
              <a:spLocks noChangeArrowheads="1"/>
            </p:cNvSpPr>
            <p:nvPr/>
          </p:nvSpPr>
          <p:spPr bwMode="auto">
            <a:xfrm>
              <a:off x="1872" y="1776"/>
              <a:ext cx="3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ε</a:t>
              </a:r>
            </a:p>
          </p:txBody>
        </p:sp>
      </p:grpSp>
      <p:grpSp>
        <p:nvGrpSpPr>
          <p:cNvPr id="286781" name="Group 61"/>
          <p:cNvGrpSpPr>
            <a:grpSpLocks/>
          </p:cNvGrpSpPr>
          <p:nvPr/>
        </p:nvGrpSpPr>
        <p:grpSpPr bwMode="auto">
          <a:xfrm>
            <a:off x="5334000" y="5486400"/>
            <a:ext cx="457200" cy="914400"/>
            <a:chOff x="3360" y="2256"/>
            <a:chExt cx="288" cy="576"/>
          </a:xfrm>
        </p:grpSpPr>
        <p:sp>
          <p:nvSpPr>
            <p:cNvPr id="286782" name="Arc 62"/>
            <p:cNvSpPr>
              <a:spLocks/>
            </p:cNvSpPr>
            <p:nvPr/>
          </p:nvSpPr>
          <p:spPr bwMode="auto">
            <a:xfrm>
              <a:off x="3360" y="2256"/>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6783" name="Arc 63"/>
            <p:cNvSpPr>
              <a:spLocks/>
            </p:cNvSpPr>
            <p:nvPr/>
          </p:nvSpPr>
          <p:spPr bwMode="auto">
            <a:xfrm rot="5400000">
              <a:off x="3360" y="2544"/>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286784" name="Group 64"/>
          <p:cNvGrpSpPr>
            <a:grpSpLocks/>
          </p:cNvGrpSpPr>
          <p:nvPr/>
        </p:nvGrpSpPr>
        <p:grpSpPr bwMode="auto">
          <a:xfrm>
            <a:off x="3581400" y="5486400"/>
            <a:ext cx="457200" cy="914400"/>
            <a:chOff x="2256" y="2256"/>
            <a:chExt cx="288" cy="576"/>
          </a:xfrm>
        </p:grpSpPr>
        <p:sp>
          <p:nvSpPr>
            <p:cNvPr id="286785" name="Arc 65"/>
            <p:cNvSpPr>
              <a:spLocks/>
            </p:cNvSpPr>
            <p:nvPr/>
          </p:nvSpPr>
          <p:spPr bwMode="auto">
            <a:xfrm rot="10800000">
              <a:off x="2256" y="2544"/>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6786" name="Arc 66"/>
            <p:cNvSpPr>
              <a:spLocks/>
            </p:cNvSpPr>
            <p:nvPr/>
          </p:nvSpPr>
          <p:spPr bwMode="auto">
            <a:xfrm rot="16200000">
              <a:off x="2256" y="2256"/>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286787" name="Group 67"/>
          <p:cNvGrpSpPr>
            <a:grpSpLocks/>
          </p:cNvGrpSpPr>
          <p:nvPr/>
        </p:nvGrpSpPr>
        <p:grpSpPr bwMode="auto">
          <a:xfrm>
            <a:off x="4038600" y="5867400"/>
            <a:ext cx="1295400" cy="579438"/>
            <a:chOff x="2544" y="2496"/>
            <a:chExt cx="816" cy="365"/>
          </a:xfrm>
        </p:grpSpPr>
        <p:sp>
          <p:nvSpPr>
            <p:cNvPr id="286788" name="Line 68"/>
            <p:cNvSpPr>
              <a:spLocks noChangeShapeType="1"/>
            </p:cNvSpPr>
            <p:nvPr/>
          </p:nvSpPr>
          <p:spPr bwMode="auto">
            <a:xfrm flipH="1">
              <a:off x="2544" y="2832"/>
              <a:ext cx="8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6789" name="Text Box 69"/>
            <p:cNvSpPr txBox="1">
              <a:spLocks noChangeArrowheads="1"/>
            </p:cNvSpPr>
            <p:nvPr/>
          </p:nvSpPr>
          <p:spPr bwMode="auto">
            <a:xfrm>
              <a:off x="2784" y="2496"/>
              <a:ext cx="37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ε</a:t>
              </a:r>
            </a:p>
          </p:txBody>
        </p:sp>
      </p:grpSp>
      <p:sp>
        <p:nvSpPr>
          <p:cNvPr id="286790" name="Oval 70"/>
          <p:cNvSpPr>
            <a:spLocks noChangeArrowheads="1"/>
          </p:cNvSpPr>
          <p:nvPr/>
        </p:nvSpPr>
        <p:spPr bwMode="auto">
          <a:xfrm>
            <a:off x="6858000" y="5181600"/>
            <a:ext cx="533400" cy="5334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86753"/>
                                        </p:tgtEl>
                                        <p:attrNameLst>
                                          <p:attrName>style.visibility</p:attrName>
                                        </p:attrNameLst>
                                      </p:cBhvr>
                                      <p:to>
                                        <p:strVal val="visible"/>
                                      </p:to>
                                    </p:set>
                                    <p:animEffect transition="in" filter="wipe(left)">
                                      <p:cBhvr>
                                        <p:cTn id="7" dur="500"/>
                                        <p:tgtEl>
                                          <p:spTgt spid="2867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86762"/>
                                        </p:tgtEl>
                                        <p:attrNameLst>
                                          <p:attrName>style.visibility</p:attrName>
                                        </p:attrNameLst>
                                      </p:cBhvr>
                                      <p:to>
                                        <p:strVal val="visible"/>
                                      </p:to>
                                    </p:set>
                                    <p:animEffect transition="in" filter="wipe(up)">
                                      <p:cBhvr>
                                        <p:cTn id="12" dur="500"/>
                                        <p:tgtEl>
                                          <p:spTgt spid="286762"/>
                                        </p:tgtEl>
                                      </p:cBhvr>
                                    </p:animEffect>
                                  </p:childTnLst>
                                </p:cTn>
                              </p:par>
                            </p:childTnLst>
                          </p:cTn>
                        </p:par>
                        <p:par>
                          <p:cTn id="13" fill="hold" nodeType="afterGroup">
                            <p:stCondLst>
                              <p:cond delay="500"/>
                            </p:stCondLst>
                            <p:childTnLst>
                              <p:par>
                                <p:cTn id="14" presetID="22" presetClass="entr" presetSubtype="2" fill="hold" nodeType="afterEffect">
                                  <p:stCondLst>
                                    <p:cond delay="0"/>
                                  </p:stCondLst>
                                  <p:childTnLst>
                                    <p:set>
                                      <p:cBhvr>
                                        <p:cTn id="15" dur="1" fill="hold">
                                          <p:stCondLst>
                                            <p:cond delay="0"/>
                                          </p:stCondLst>
                                        </p:cTn>
                                        <p:tgtEl>
                                          <p:spTgt spid="286765"/>
                                        </p:tgtEl>
                                        <p:attrNameLst>
                                          <p:attrName>style.visibility</p:attrName>
                                        </p:attrNameLst>
                                      </p:cBhvr>
                                      <p:to>
                                        <p:strVal val="visible"/>
                                      </p:to>
                                    </p:set>
                                    <p:animEffect transition="in" filter="wipe(right)">
                                      <p:cBhvr>
                                        <p:cTn id="16" dur="500"/>
                                        <p:tgtEl>
                                          <p:spTgt spid="286765"/>
                                        </p:tgtEl>
                                      </p:cBhvr>
                                    </p:animEffect>
                                  </p:childTnLst>
                                </p:cTn>
                              </p:par>
                            </p:childTnLst>
                          </p:cTn>
                        </p:par>
                        <p:par>
                          <p:cTn id="17" fill="hold" nodeType="afterGroup">
                            <p:stCondLst>
                              <p:cond delay="1000"/>
                            </p:stCondLst>
                            <p:childTnLst>
                              <p:par>
                                <p:cTn id="18" presetID="22" presetClass="entr" presetSubtype="4" fill="hold" nodeType="afterEffect">
                                  <p:stCondLst>
                                    <p:cond delay="0"/>
                                  </p:stCondLst>
                                  <p:childTnLst>
                                    <p:set>
                                      <p:cBhvr>
                                        <p:cTn id="19" dur="1" fill="hold">
                                          <p:stCondLst>
                                            <p:cond delay="0"/>
                                          </p:stCondLst>
                                        </p:cTn>
                                        <p:tgtEl>
                                          <p:spTgt spid="286763"/>
                                        </p:tgtEl>
                                        <p:attrNameLst>
                                          <p:attrName>style.visibility</p:attrName>
                                        </p:attrNameLst>
                                      </p:cBhvr>
                                      <p:to>
                                        <p:strVal val="visible"/>
                                      </p:to>
                                    </p:set>
                                    <p:animEffect transition="in" filter="wipe(down)">
                                      <p:cBhvr>
                                        <p:cTn id="20" dur="500"/>
                                        <p:tgtEl>
                                          <p:spTgt spid="28676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286754"/>
                                        </p:tgtEl>
                                        <p:attrNameLst>
                                          <p:attrName>style.visibility</p:attrName>
                                        </p:attrNameLst>
                                      </p:cBhvr>
                                      <p:to>
                                        <p:strVal val="visible"/>
                                      </p:to>
                                    </p:set>
                                    <p:animEffect transition="in" filter="wipe(left)">
                                      <p:cBhvr>
                                        <p:cTn id="25" dur="500"/>
                                        <p:tgtEl>
                                          <p:spTgt spid="28675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286769"/>
                                        </p:tgtEl>
                                        <p:attrNameLst>
                                          <p:attrName>style.visibility</p:attrName>
                                        </p:attrNameLst>
                                      </p:cBhvr>
                                      <p:to>
                                        <p:strVal val="visible"/>
                                      </p:to>
                                    </p:set>
                                    <p:animEffect transition="in" filter="wipe(left)">
                                      <p:cBhvr>
                                        <p:cTn id="30" dur="500"/>
                                        <p:tgtEl>
                                          <p:spTgt spid="28676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286775"/>
                                        </p:tgtEl>
                                        <p:attrNameLst>
                                          <p:attrName>style.visibility</p:attrName>
                                        </p:attrNameLst>
                                      </p:cBhvr>
                                      <p:to>
                                        <p:strVal val="visible"/>
                                      </p:to>
                                    </p:set>
                                    <p:animEffect transition="in" filter="wipe(left)">
                                      <p:cBhvr>
                                        <p:cTn id="35" dur="500"/>
                                        <p:tgtEl>
                                          <p:spTgt spid="286775"/>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nodeType="clickEffect">
                                  <p:stCondLst>
                                    <p:cond delay="0"/>
                                  </p:stCondLst>
                                  <p:childTnLst>
                                    <p:set>
                                      <p:cBhvr>
                                        <p:cTn id="39" dur="1" fill="hold">
                                          <p:stCondLst>
                                            <p:cond delay="0"/>
                                          </p:stCondLst>
                                        </p:cTn>
                                        <p:tgtEl>
                                          <p:spTgt spid="286781"/>
                                        </p:tgtEl>
                                        <p:attrNameLst>
                                          <p:attrName>style.visibility</p:attrName>
                                        </p:attrNameLst>
                                      </p:cBhvr>
                                      <p:to>
                                        <p:strVal val="visible"/>
                                      </p:to>
                                    </p:set>
                                    <p:animEffect transition="in" filter="wipe(up)">
                                      <p:cBhvr>
                                        <p:cTn id="40" dur="500"/>
                                        <p:tgtEl>
                                          <p:spTgt spid="286781"/>
                                        </p:tgtEl>
                                      </p:cBhvr>
                                    </p:animEffect>
                                  </p:childTnLst>
                                </p:cTn>
                              </p:par>
                            </p:childTnLst>
                          </p:cTn>
                        </p:par>
                        <p:par>
                          <p:cTn id="41" fill="hold" nodeType="afterGroup">
                            <p:stCondLst>
                              <p:cond delay="500"/>
                            </p:stCondLst>
                            <p:childTnLst>
                              <p:par>
                                <p:cTn id="42" presetID="22" presetClass="entr" presetSubtype="2" fill="hold" nodeType="afterEffect">
                                  <p:stCondLst>
                                    <p:cond delay="0"/>
                                  </p:stCondLst>
                                  <p:childTnLst>
                                    <p:set>
                                      <p:cBhvr>
                                        <p:cTn id="43" dur="1" fill="hold">
                                          <p:stCondLst>
                                            <p:cond delay="0"/>
                                          </p:stCondLst>
                                        </p:cTn>
                                        <p:tgtEl>
                                          <p:spTgt spid="286787"/>
                                        </p:tgtEl>
                                        <p:attrNameLst>
                                          <p:attrName>style.visibility</p:attrName>
                                        </p:attrNameLst>
                                      </p:cBhvr>
                                      <p:to>
                                        <p:strVal val="visible"/>
                                      </p:to>
                                    </p:set>
                                    <p:animEffect transition="in" filter="wipe(right)">
                                      <p:cBhvr>
                                        <p:cTn id="44" dur="500"/>
                                        <p:tgtEl>
                                          <p:spTgt spid="286787"/>
                                        </p:tgtEl>
                                      </p:cBhvr>
                                    </p:animEffect>
                                  </p:childTnLst>
                                </p:cTn>
                              </p:par>
                            </p:childTnLst>
                          </p:cTn>
                        </p:par>
                        <p:par>
                          <p:cTn id="45" fill="hold" nodeType="afterGroup">
                            <p:stCondLst>
                              <p:cond delay="1000"/>
                            </p:stCondLst>
                            <p:childTnLst>
                              <p:par>
                                <p:cTn id="46" presetID="22" presetClass="entr" presetSubtype="4" fill="hold" nodeType="afterEffect">
                                  <p:stCondLst>
                                    <p:cond delay="0"/>
                                  </p:stCondLst>
                                  <p:childTnLst>
                                    <p:set>
                                      <p:cBhvr>
                                        <p:cTn id="47" dur="1" fill="hold">
                                          <p:stCondLst>
                                            <p:cond delay="0"/>
                                          </p:stCondLst>
                                        </p:cTn>
                                        <p:tgtEl>
                                          <p:spTgt spid="286784"/>
                                        </p:tgtEl>
                                        <p:attrNameLst>
                                          <p:attrName>style.visibility</p:attrName>
                                        </p:attrNameLst>
                                      </p:cBhvr>
                                      <p:to>
                                        <p:strVal val="visible"/>
                                      </p:to>
                                    </p:set>
                                    <p:animEffect transition="in" filter="wipe(down)">
                                      <p:cBhvr>
                                        <p:cTn id="48" dur="500"/>
                                        <p:tgtEl>
                                          <p:spTgt spid="28678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nodeType="clickEffect">
                                  <p:stCondLst>
                                    <p:cond delay="0"/>
                                  </p:stCondLst>
                                  <p:childTnLst>
                                    <p:set>
                                      <p:cBhvr>
                                        <p:cTn id="52" dur="1" fill="hold">
                                          <p:stCondLst>
                                            <p:cond delay="0"/>
                                          </p:stCondLst>
                                        </p:cTn>
                                        <p:tgtEl>
                                          <p:spTgt spid="286778"/>
                                        </p:tgtEl>
                                        <p:attrNameLst>
                                          <p:attrName>style.visibility</p:attrName>
                                        </p:attrNameLst>
                                      </p:cBhvr>
                                      <p:to>
                                        <p:strVal val="visible"/>
                                      </p:to>
                                    </p:set>
                                    <p:animEffect transition="in" filter="wipe(left)">
                                      <p:cBhvr>
                                        <p:cTn id="53" dur="500"/>
                                        <p:tgtEl>
                                          <p:spTgt spid="2867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a:xfrm>
            <a:off x="1066800" y="304800"/>
            <a:ext cx="7543800" cy="914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非決定性オートマトンへ</a:t>
            </a:r>
          </a:p>
        </p:txBody>
      </p:sp>
      <p:sp>
        <p:nvSpPr>
          <p:cNvPr id="285700" name="Text Box 4"/>
          <p:cNvSpPr txBox="1">
            <a:spLocks noChangeArrowheads="1"/>
          </p:cNvSpPr>
          <p:nvPr/>
        </p:nvSpPr>
        <p:spPr bwMode="auto">
          <a:xfrm>
            <a:off x="1066800" y="1219200"/>
            <a:ext cx="28829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r ::= a (a|b)* a b </a:t>
            </a:r>
            <a:endParaRPr lang="ja-JP" altLang="en-US"/>
          </a:p>
        </p:txBody>
      </p:sp>
      <p:sp>
        <p:nvSpPr>
          <p:cNvPr id="285701" name="Text Box 5"/>
          <p:cNvSpPr txBox="1">
            <a:spLocks noChangeArrowheads="1"/>
          </p:cNvSpPr>
          <p:nvPr/>
        </p:nvSpPr>
        <p:spPr bwMode="auto">
          <a:xfrm>
            <a:off x="1219200" y="1924050"/>
            <a:ext cx="361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sp>
        <p:nvSpPr>
          <p:cNvPr id="285707" name="Text Box 11"/>
          <p:cNvSpPr txBox="1">
            <a:spLocks noChangeArrowheads="1"/>
          </p:cNvSpPr>
          <p:nvPr/>
        </p:nvSpPr>
        <p:spPr bwMode="auto">
          <a:xfrm>
            <a:off x="4572000" y="192405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sp>
        <p:nvSpPr>
          <p:cNvPr id="285751" name="Text Box 55"/>
          <p:cNvSpPr txBox="1">
            <a:spLocks noChangeArrowheads="1"/>
          </p:cNvSpPr>
          <p:nvPr/>
        </p:nvSpPr>
        <p:spPr bwMode="auto">
          <a:xfrm>
            <a:off x="1066800" y="3124200"/>
            <a:ext cx="6461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a|b</a:t>
            </a:r>
          </a:p>
        </p:txBody>
      </p:sp>
      <p:grpSp>
        <p:nvGrpSpPr>
          <p:cNvPr id="285753" name="Group 57"/>
          <p:cNvGrpSpPr>
            <a:grpSpLocks/>
          </p:cNvGrpSpPr>
          <p:nvPr/>
        </p:nvGrpSpPr>
        <p:grpSpPr bwMode="auto">
          <a:xfrm>
            <a:off x="2833688" y="2514600"/>
            <a:ext cx="2133600" cy="762000"/>
            <a:chOff x="1152" y="1536"/>
            <a:chExt cx="1344" cy="480"/>
          </a:xfrm>
        </p:grpSpPr>
        <p:sp>
          <p:nvSpPr>
            <p:cNvPr id="285754" name="Oval 58"/>
            <p:cNvSpPr>
              <a:spLocks noChangeArrowheads="1"/>
            </p:cNvSpPr>
            <p:nvPr/>
          </p:nvSpPr>
          <p:spPr bwMode="auto">
            <a:xfrm>
              <a:off x="1152" y="1728"/>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755" name="Line 59"/>
            <p:cNvSpPr>
              <a:spLocks noChangeShapeType="1"/>
            </p:cNvSpPr>
            <p:nvPr/>
          </p:nvSpPr>
          <p:spPr bwMode="auto">
            <a:xfrm>
              <a:off x="1440" y="1872"/>
              <a:ext cx="768"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5756" name="Text Box 60"/>
            <p:cNvSpPr txBox="1">
              <a:spLocks noChangeArrowheads="1"/>
            </p:cNvSpPr>
            <p:nvPr/>
          </p:nvSpPr>
          <p:spPr bwMode="auto">
            <a:xfrm>
              <a:off x="1680" y="1536"/>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sp>
          <p:nvSpPr>
            <p:cNvPr id="285757" name="Oval 61"/>
            <p:cNvSpPr>
              <a:spLocks noChangeArrowheads="1"/>
            </p:cNvSpPr>
            <p:nvPr/>
          </p:nvSpPr>
          <p:spPr bwMode="auto">
            <a:xfrm>
              <a:off x="2208" y="1728"/>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285758" name="Group 62"/>
          <p:cNvGrpSpPr>
            <a:grpSpLocks/>
          </p:cNvGrpSpPr>
          <p:nvPr/>
        </p:nvGrpSpPr>
        <p:grpSpPr bwMode="auto">
          <a:xfrm>
            <a:off x="2819400" y="3276600"/>
            <a:ext cx="2133600" cy="762000"/>
            <a:chOff x="1152" y="1536"/>
            <a:chExt cx="1344" cy="480"/>
          </a:xfrm>
        </p:grpSpPr>
        <p:sp>
          <p:nvSpPr>
            <p:cNvPr id="285759" name="Oval 63"/>
            <p:cNvSpPr>
              <a:spLocks noChangeArrowheads="1"/>
            </p:cNvSpPr>
            <p:nvPr/>
          </p:nvSpPr>
          <p:spPr bwMode="auto">
            <a:xfrm>
              <a:off x="1152" y="1728"/>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760" name="Line 64"/>
            <p:cNvSpPr>
              <a:spLocks noChangeShapeType="1"/>
            </p:cNvSpPr>
            <p:nvPr/>
          </p:nvSpPr>
          <p:spPr bwMode="auto">
            <a:xfrm>
              <a:off x="1440" y="1872"/>
              <a:ext cx="768"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5761" name="Text Box 65"/>
            <p:cNvSpPr txBox="1">
              <a:spLocks noChangeArrowheads="1"/>
            </p:cNvSpPr>
            <p:nvPr/>
          </p:nvSpPr>
          <p:spPr bwMode="auto">
            <a:xfrm>
              <a:off x="1680" y="1536"/>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sp>
          <p:nvSpPr>
            <p:cNvPr id="285762" name="Oval 66"/>
            <p:cNvSpPr>
              <a:spLocks noChangeArrowheads="1"/>
            </p:cNvSpPr>
            <p:nvPr/>
          </p:nvSpPr>
          <p:spPr bwMode="auto">
            <a:xfrm>
              <a:off x="2208" y="1728"/>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285715" name="Text Box 19"/>
          <p:cNvSpPr txBox="1">
            <a:spLocks noChangeArrowheads="1"/>
          </p:cNvSpPr>
          <p:nvPr/>
        </p:nvSpPr>
        <p:spPr bwMode="auto">
          <a:xfrm>
            <a:off x="685800" y="5105400"/>
            <a:ext cx="11191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(a|b)*</a:t>
            </a:r>
          </a:p>
        </p:txBody>
      </p:sp>
      <p:grpSp>
        <p:nvGrpSpPr>
          <p:cNvPr id="285800" name="Group 104"/>
          <p:cNvGrpSpPr>
            <a:grpSpLocks/>
          </p:cNvGrpSpPr>
          <p:nvPr/>
        </p:nvGrpSpPr>
        <p:grpSpPr bwMode="auto">
          <a:xfrm>
            <a:off x="1843088" y="1752600"/>
            <a:ext cx="2119312" cy="762000"/>
            <a:chOff x="1161" y="1104"/>
            <a:chExt cx="1335" cy="480"/>
          </a:xfrm>
        </p:grpSpPr>
        <p:sp>
          <p:nvSpPr>
            <p:cNvPr id="285704" name="Text Box 8"/>
            <p:cNvSpPr txBox="1">
              <a:spLocks noChangeArrowheads="1"/>
            </p:cNvSpPr>
            <p:nvPr/>
          </p:nvSpPr>
          <p:spPr bwMode="auto">
            <a:xfrm>
              <a:off x="1689" y="1104"/>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sp>
          <p:nvSpPr>
            <p:cNvPr id="285702" name="Oval 6"/>
            <p:cNvSpPr>
              <a:spLocks noChangeArrowheads="1"/>
            </p:cNvSpPr>
            <p:nvPr/>
          </p:nvSpPr>
          <p:spPr bwMode="auto">
            <a:xfrm>
              <a:off x="1161" y="1296"/>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703" name="Line 7"/>
            <p:cNvSpPr>
              <a:spLocks noChangeShapeType="1"/>
            </p:cNvSpPr>
            <p:nvPr/>
          </p:nvSpPr>
          <p:spPr bwMode="auto">
            <a:xfrm>
              <a:off x="1449" y="1440"/>
              <a:ext cx="759"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5705" name="Oval 9"/>
            <p:cNvSpPr>
              <a:spLocks noChangeArrowheads="1"/>
            </p:cNvSpPr>
            <p:nvPr/>
          </p:nvSpPr>
          <p:spPr bwMode="auto">
            <a:xfrm>
              <a:off x="2208" y="1296"/>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797" name="Oval 101"/>
            <p:cNvSpPr>
              <a:spLocks noChangeArrowheads="1"/>
            </p:cNvSpPr>
            <p:nvPr/>
          </p:nvSpPr>
          <p:spPr bwMode="auto">
            <a:xfrm>
              <a:off x="2256" y="1344"/>
              <a:ext cx="192" cy="19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285801" name="Group 105"/>
          <p:cNvGrpSpPr>
            <a:grpSpLocks/>
          </p:cNvGrpSpPr>
          <p:nvPr/>
        </p:nvGrpSpPr>
        <p:grpSpPr bwMode="auto">
          <a:xfrm>
            <a:off x="5195888" y="1752600"/>
            <a:ext cx="2119312" cy="762000"/>
            <a:chOff x="3273" y="1104"/>
            <a:chExt cx="1335" cy="480"/>
          </a:xfrm>
        </p:grpSpPr>
        <p:sp>
          <p:nvSpPr>
            <p:cNvPr id="285709" name="Oval 13"/>
            <p:cNvSpPr>
              <a:spLocks noChangeArrowheads="1"/>
            </p:cNvSpPr>
            <p:nvPr/>
          </p:nvSpPr>
          <p:spPr bwMode="auto">
            <a:xfrm>
              <a:off x="3273" y="1296"/>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710" name="Line 14"/>
            <p:cNvSpPr>
              <a:spLocks noChangeShapeType="1"/>
            </p:cNvSpPr>
            <p:nvPr/>
          </p:nvSpPr>
          <p:spPr bwMode="auto">
            <a:xfrm>
              <a:off x="3561" y="1440"/>
              <a:ext cx="759"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5711" name="Text Box 15"/>
            <p:cNvSpPr txBox="1">
              <a:spLocks noChangeArrowheads="1"/>
            </p:cNvSpPr>
            <p:nvPr/>
          </p:nvSpPr>
          <p:spPr bwMode="auto">
            <a:xfrm>
              <a:off x="3801" y="1104"/>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sp>
          <p:nvSpPr>
            <p:cNvPr id="285712" name="Oval 16"/>
            <p:cNvSpPr>
              <a:spLocks noChangeArrowheads="1"/>
            </p:cNvSpPr>
            <p:nvPr/>
          </p:nvSpPr>
          <p:spPr bwMode="auto">
            <a:xfrm>
              <a:off x="4320" y="1296"/>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798" name="Oval 102"/>
            <p:cNvSpPr>
              <a:spLocks noChangeArrowheads="1"/>
            </p:cNvSpPr>
            <p:nvPr/>
          </p:nvSpPr>
          <p:spPr bwMode="auto">
            <a:xfrm>
              <a:off x="4368" y="1344"/>
              <a:ext cx="192" cy="19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285803" name="Group 107"/>
          <p:cNvGrpSpPr>
            <a:grpSpLocks/>
          </p:cNvGrpSpPr>
          <p:nvPr/>
        </p:nvGrpSpPr>
        <p:grpSpPr bwMode="auto">
          <a:xfrm>
            <a:off x="1828800" y="2743200"/>
            <a:ext cx="4114800" cy="1295400"/>
            <a:chOff x="1152" y="1728"/>
            <a:chExt cx="2592" cy="816"/>
          </a:xfrm>
        </p:grpSpPr>
        <p:sp>
          <p:nvSpPr>
            <p:cNvPr id="285804" name="Oval 108"/>
            <p:cNvSpPr>
              <a:spLocks noChangeArrowheads="1"/>
            </p:cNvSpPr>
            <p:nvPr/>
          </p:nvSpPr>
          <p:spPr bwMode="auto">
            <a:xfrm>
              <a:off x="1152" y="2016"/>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805" name="Line 109"/>
            <p:cNvSpPr>
              <a:spLocks noChangeShapeType="1"/>
            </p:cNvSpPr>
            <p:nvPr/>
          </p:nvSpPr>
          <p:spPr bwMode="auto">
            <a:xfrm flipV="1">
              <a:off x="1440" y="1920"/>
              <a:ext cx="336"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5806" name="Line 110"/>
            <p:cNvSpPr>
              <a:spLocks noChangeShapeType="1"/>
            </p:cNvSpPr>
            <p:nvPr/>
          </p:nvSpPr>
          <p:spPr bwMode="auto">
            <a:xfrm>
              <a:off x="1440" y="2208"/>
              <a:ext cx="336"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5807" name="Text Box 111"/>
            <p:cNvSpPr txBox="1">
              <a:spLocks noChangeArrowheads="1"/>
            </p:cNvSpPr>
            <p:nvPr/>
          </p:nvSpPr>
          <p:spPr bwMode="auto">
            <a:xfrm>
              <a:off x="1440" y="2256"/>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sp>
          <p:nvSpPr>
            <p:cNvPr id="285808" name="Text Box 112"/>
            <p:cNvSpPr txBox="1">
              <a:spLocks noChangeArrowheads="1"/>
            </p:cNvSpPr>
            <p:nvPr/>
          </p:nvSpPr>
          <p:spPr bwMode="auto">
            <a:xfrm>
              <a:off x="1440" y="1728"/>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sp>
          <p:nvSpPr>
            <p:cNvPr id="285809" name="Oval 113"/>
            <p:cNvSpPr>
              <a:spLocks noChangeArrowheads="1"/>
            </p:cNvSpPr>
            <p:nvPr/>
          </p:nvSpPr>
          <p:spPr bwMode="auto">
            <a:xfrm>
              <a:off x="3456" y="2016"/>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810" name="Line 114"/>
            <p:cNvSpPr>
              <a:spLocks noChangeShapeType="1"/>
            </p:cNvSpPr>
            <p:nvPr/>
          </p:nvSpPr>
          <p:spPr bwMode="auto">
            <a:xfrm flipV="1">
              <a:off x="3120" y="2208"/>
              <a:ext cx="336"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5811" name="Line 115"/>
            <p:cNvSpPr>
              <a:spLocks noChangeShapeType="1"/>
            </p:cNvSpPr>
            <p:nvPr/>
          </p:nvSpPr>
          <p:spPr bwMode="auto">
            <a:xfrm>
              <a:off x="3120" y="1920"/>
              <a:ext cx="336"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5812" name="Text Box 116"/>
            <p:cNvSpPr txBox="1">
              <a:spLocks noChangeArrowheads="1"/>
            </p:cNvSpPr>
            <p:nvPr/>
          </p:nvSpPr>
          <p:spPr bwMode="auto">
            <a:xfrm>
              <a:off x="3168" y="1728"/>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sp>
          <p:nvSpPr>
            <p:cNvPr id="285813" name="Text Box 117"/>
            <p:cNvSpPr txBox="1">
              <a:spLocks noChangeArrowheads="1"/>
            </p:cNvSpPr>
            <p:nvPr/>
          </p:nvSpPr>
          <p:spPr bwMode="auto">
            <a:xfrm>
              <a:off x="3168" y="2256"/>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sp>
          <p:nvSpPr>
            <p:cNvPr id="285814" name="Oval 118"/>
            <p:cNvSpPr>
              <a:spLocks noChangeArrowheads="1"/>
            </p:cNvSpPr>
            <p:nvPr/>
          </p:nvSpPr>
          <p:spPr bwMode="auto">
            <a:xfrm>
              <a:off x="3504" y="2064"/>
              <a:ext cx="192" cy="19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285818" name="Group 122"/>
          <p:cNvGrpSpPr>
            <a:grpSpLocks/>
          </p:cNvGrpSpPr>
          <p:nvPr/>
        </p:nvGrpSpPr>
        <p:grpSpPr bwMode="auto">
          <a:xfrm>
            <a:off x="1828800" y="4114800"/>
            <a:ext cx="6096000" cy="2362200"/>
            <a:chOff x="1152" y="2592"/>
            <a:chExt cx="3840" cy="1488"/>
          </a:xfrm>
        </p:grpSpPr>
        <p:grpSp>
          <p:nvGrpSpPr>
            <p:cNvPr id="285792" name="Group 96"/>
            <p:cNvGrpSpPr>
              <a:grpSpLocks/>
            </p:cNvGrpSpPr>
            <p:nvPr/>
          </p:nvGrpSpPr>
          <p:grpSpPr bwMode="auto">
            <a:xfrm>
              <a:off x="1488" y="3456"/>
              <a:ext cx="3168" cy="624"/>
              <a:chOff x="1680" y="3456"/>
              <a:chExt cx="3168" cy="624"/>
            </a:xfrm>
          </p:grpSpPr>
          <p:sp>
            <p:nvSpPr>
              <p:cNvPr id="285780" name="Arc 84"/>
              <p:cNvSpPr>
                <a:spLocks/>
              </p:cNvSpPr>
              <p:nvPr/>
            </p:nvSpPr>
            <p:spPr bwMode="auto">
              <a:xfrm>
                <a:off x="4560" y="3456"/>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781" name="Arc 85"/>
              <p:cNvSpPr>
                <a:spLocks/>
              </p:cNvSpPr>
              <p:nvPr/>
            </p:nvSpPr>
            <p:spPr bwMode="auto">
              <a:xfrm rot="5400000">
                <a:off x="4560" y="3744"/>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783" name="Arc 87"/>
              <p:cNvSpPr>
                <a:spLocks/>
              </p:cNvSpPr>
              <p:nvPr/>
            </p:nvSpPr>
            <p:spPr bwMode="auto">
              <a:xfrm rot="10800000">
                <a:off x="1680" y="3744"/>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784" name="Arc 88"/>
              <p:cNvSpPr>
                <a:spLocks/>
              </p:cNvSpPr>
              <p:nvPr/>
            </p:nvSpPr>
            <p:spPr bwMode="auto">
              <a:xfrm rot="16200000">
                <a:off x="1680" y="3456"/>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785" name="Line 89"/>
              <p:cNvSpPr>
                <a:spLocks noChangeShapeType="1"/>
              </p:cNvSpPr>
              <p:nvPr/>
            </p:nvSpPr>
            <p:spPr bwMode="auto">
              <a:xfrm>
                <a:off x="1920" y="4032"/>
                <a:ext cx="26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5787" name="Text Box 91"/>
              <p:cNvSpPr txBox="1">
                <a:spLocks noChangeArrowheads="1"/>
              </p:cNvSpPr>
              <p:nvPr/>
            </p:nvSpPr>
            <p:spPr bwMode="auto">
              <a:xfrm>
                <a:off x="3120" y="3792"/>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grpSp>
        <p:grpSp>
          <p:nvGrpSpPr>
            <p:cNvPr id="285794" name="Group 98"/>
            <p:cNvGrpSpPr>
              <a:grpSpLocks/>
            </p:cNvGrpSpPr>
            <p:nvPr/>
          </p:nvGrpSpPr>
          <p:grpSpPr bwMode="auto">
            <a:xfrm>
              <a:off x="1392" y="2592"/>
              <a:ext cx="3360" cy="1200"/>
              <a:chOff x="2208" y="2304"/>
              <a:chExt cx="3360" cy="1200"/>
            </a:xfrm>
          </p:grpSpPr>
          <p:sp>
            <p:nvSpPr>
              <p:cNvPr id="285788" name="Arc 92"/>
              <p:cNvSpPr>
                <a:spLocks/>
              </p:cNvSpPr>
              <p:nvPr/>
            </p:nvSpPr>
            <p:spPr bwMode="auto">
              <a:xfrm>
                <a:off x="3888" y="2592"/>
                <a:ext cx="1680" cy="912"/>
              </a:xfrm>
              <a:custGeom>
                <a:avLst/>
                <a:gdLst>
                  <a:gd name="G0" fmla="+- 0 0 0"/>
                  <a:gd name="G1" fmla="+- 21600 0 0"/>
                  <a:gd name="G2" fmla="+- 21600 0 0"/>
                  <a:gd name="T0" fmla="*/ 0 w 18685"/>
                  <a:gd name="T1" fmla="*/ 0 h 21600"/>
                  <a:gd name="T2" fmla="*/ 18685 w 18685"/>
                  <a:gd name="T3" fmla="*/ 10764 h 21600"/>
                  <a:gd name="T4" fmla="*/ 0 w 18685"/>
                  <a:gd name="T5" fmla="*/ 21600 h 21600"/>
                </a:gdLst>
                <a:ahLst/>
                <a:cxnLst>
                  <a:cxn ang="0">
                    <a:pos x="T0" y="T1"/>
                  </a:cxn>
                  <a:cxn ang="0">
                    <a:pos x="T2" y="T3"/>
                  </a:cxn>
                  <a:cxn ang="0">
                    <a:pos x="T4" y="T5"/>
                  </a:cxn>
                </a:cxnLst>
                <a:rect l="0" t="0" r="r" b="b"/>
                <a:pathLst>
                  <a:path w="18685" h="21600" fill="none" extrusionOk="0">
                    <a:moveTo>
                      <a:pt x="-1" y="0"/>
                    </a:moveTo>
                    <a:cubicBezTo>
                      <a:pt x="7702" y="0"/>
                      <a:pt x="14821" y="4101"/>
                      <a:pt x="18685" y="10763"/>
                    </a:cubicBezTo>
                  </a:path>
                  <a:path w="18685" h="21600" stroke="0" extrusionOk="0">
                    <a:moveTo>
                      <a:pt x="-1" y="0"/>
                    </a:moveTo>
                    <a:cubicBezTo>
                      <a:pt x="7702" y="0"/>
                      <a:pt x="14821" y="4101"/>
                      <a:pt x="18685" y="10763"/>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789" name="Arc 93"/>
              <p:cNvSpPr>
                <a:spLocks/>
              </p:cNvSpPr>
              <p:nvPr/>
            </p:nvSpPr>
            <p:spPr bwMode="auto">
              <a:xfrm flipH="1">
                <a:off x="2208" y="2592"/>
                <a:ext cx="1680" cy="912"/>
              </a:xfrm>
              <a:custGeom>
                <a:avLst/>
                <a:gdLst>
                  <a:gd name="G0" fmla="+- 0 0 0"/>
                  <a:gd name="G1" fmla="+- 21600 0 0"/>
                  <a:gd name="G2" fmla="+- 21600 0 0"/>
                  <a:gd name="T0" fmla="*/ 0 w 18685"/>
                  <a:gd name="T1" fmla="*/ 0 h 21600"/>
                  <a:gd name="T2" fmla="*/ 18685 w 18685"/>
                  <a:gd name="T3" fmla="*/ 10764 h 21600"/>
                  <a:gd name="T4" fmla="*/ 0 w 18685"/>
                  <a:gd name="T5" fmla="*/ 21600 h 21600"/>
                </a:gdLst>
                <a:ahLst/>
                <a:cxnLst>
                  <a:cxn ang="0">
                    <a:pos x="T0" y="T1"/>
                  </a:cxn>
                  <a:cxn ang="0">
                    <a:pos x="T2" y="T3"/>
                  </a:cxn>
                  <a:cxn ang="0">
                    <a:pos x="T4" y="T5"/>
                  </a:cxn>
                </a:cxnLst>
                <a:rect l="0" t="0" r="r" b="b"/>
                <a:pathLst>
                  <a:path w="18685" h="21600" fill="none" extrusionOk="0">
                    <a:moveTo>
                      <a:pt x="-1" y="0"/>
                    </a:moveTo>
                    <a:cubicBezTo>
                      <a:pt x="7702" y="0"/>
                      <a:pt x="14821" y="4101"/>
                      <a:pt x="18685" y="10763"/>
                    </a:cubicBezTo>
                  </a:path>
                  <a:path w="18685" h="21600" stroke="0" extrusionOk="0">
                    <a:moveTo>
                      <a:pt x="-1" y="0"/>
                    </a:moveTo>
                    <a:cubicBezTo>
                      <a:pt x="7702" y="0"/>
                      <a:pt x="14821" y="4101"/>
                      <a:pt x="18685" y="10763"/>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793" name="Text Box 97"/>
              <p:cNvSpPr txBox="1">
                <a:spLocks noChangeArrowheads="1"/>
              </p:cNvSpPr>
              <p:nvPr/>
            </p:nvSpPr>
            <p:spPr bwMode="auto">
              <a:xfrm>
                <a:off x="3696" y="2304"/>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grpSp>
        <p:grpSp>
          <p:nvGrpSpPr>
            <p:cNvPr id="285817" name="Group 121"/>
            <p:cNvGrpSpPr>
              <a:grpSpLocks/>
            </p:cNvGrpSpPr>
            <p:nvPr/>
          </p:nvGrpSpPr>
          <p:grpSpPr bwMode="auto">
            <a:xfrm>
              <a:off x="1152" y="3168"/>
              <a:ext cx="3840" cy="432"/>
              <a:chOff x="1152" y="3168"/>
              <a:chExt cx="3840" cy="432"/>
            </a:xfrm>
          </p:grpSpPr>
          <p:grpSp>
            <p:nvGrpSpPr>
              <p:cNvPr id="285791" name="Group 95"/>
              <p:cNvGrpSpPr>
                <a:grpSpLocks/>
              </p:cNvGrpSpPr>
              <p:nvPr/>
            </p:nvGrpSpPr>
            <p:grpSpPr bwMode="auto">
              <a:xfrm>
                <a:off x="1152" y="3168"/>
                <a:ext cx="642" cy="432"/>
                <a:chOff x="1344" y="3168"/>
                <a:chExt cx="642" cy="432"/>
              </a:xfrm>
            </p:grpSpPr>
            <p:sp>
              <p:nvSpPr>
                <p:cNvPr id="285774" name="Oval 78"/>
                <p:cNvSpPr>
                  <a:spLocks noChangeArrowheads="1"/>
                </p:cNvSpPr>
                <p:nvPr/>
              </p:nvSpPr>
              <p:spPr bwMode="auto">
                <a:xfrm>
                  <a:off x="1344" y="3312"/>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775" name="Line 79"/>
                <p:cNvSpPr>
                  <a:spLocks noChangeShapeType="1"/>
                </p:cNvSpPr>
                <p:nvPr/>
              </p:nvSpPr>
              <p:spPr bwMode="auto">
                <a:xfrm>
                  <a:off x="1632" y="3456"/>
                  <a:ext cx="33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5776" name="Text Box 80"/>
                <p:cNvSpPr txBox="1">
                  <a:spLocks noChangeArrowheads="1"/>
                </p:cNvSpPr>
                <p:nvPr/>
              </p:nvSpPr>
              <p:spPr bwMode="auto">
                <a:xfrm>
                  <a:off x="1680" y="3168"/>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grpSp>
          <p:grpSp>
            <p:nvGrpSpPr>
              <p:cNvPr id="285816" name="Group 120"/>
              <p:cNvGrpSpPr>
                <a:grpSpLocks/>
              </p:cNvGrpSpPr>
              <p:nvPr/>
            </p:nvGrpSpPr>
            <p:grpSpPr bwMode="auto">
              <a:xfrm>
                <a:off x="4368" y="3168"/>
                <a:ext cx="624" cy="432"/>
                <a:chOff x="4368" y="3168"/>
                <a:chExt cx="624" cy="432"/>
              </a:xfrm>
            </p:grpSpPr>
            <p:sp>
              <p:nvSpPr>
                <p:cNvPr id="285777" name="Oval 81"/>
                <p:cNvSpPr>
                  <a:spLocks noChangeArrowheads="1"/>
                </p:cNvSpPr>
                <p:nvPr/>
              </p:nvSpPr>
              <p:spPr bwMode="auto">
                <a:xfrm>
                  <a:off x="4704" y="3312"/>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778" name="Line 82"/>
                <p:cNvSpPr>
                  <a:spLocks noChangeShapeType="1"/>
                </p:cNvSpPr>
                <p:nvPr/>
              </p:nvSpPr>
              <p:spPr bwMode="auto">
                <a:xfrm>
                  <a:off x="4368" y="3456"/>
                  <a:ext cx="33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5779" name="Text Box 83"/>
                <p:cNvSpPr txBox="1">
                  <a:spLocks noChangeArrowheads="1"/>
                </p:cNvSpPr>
                <p:nvPr/>
              </p:nvSpPr>
              <p:spPr bwMode="auto">
                <a:xfrm>
                  <a:off x="4416" y="3168"/>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sp>
              <p:nvSpPr>
                <p:cNvPr id="285815" name="Oval 119"/>
                <p:cNvSpPr>
                  <a:spLocks noChangeArrowheads="1"/>
                </p:cNvSpPr>
                <p:nvPr/>
              </p:nvSpPr>
              <p:spPr bwMode="auto">
                <a:xfrm>
                  <a:off x="4752" y="3360"/>
                  <a:ext cx="192" cy="19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grpSp>
      <p:grpSp>
        <p:nvGrpSpPr>
          <p:cNvPr id="285819" name="Group 123"/>
          <p:cNvGrpSpPr>
            <a:grpSpLocks/>
          </p:cNvGrpSpPr>
          <p:nvPr/>
        </p:nvGrpSpPr>
        <p:grpSpPr bwMode="auto">
          <a:xfrm>
            <a:off x="2819400" y="4572000"/>
            <a:ext cx="4114800" cy="1524000"/>
            <a:chOff x="1296" y="2496"/>
            <a:chExt cx="2592" cy="960"/>
          </a:xfrm>
        </p:grpSpPr>
        <p:grpSp>
          <p:nvGrpSpPr>
            <p:cNvPr id="285820" name="Group 124"/>
            <p:cNvGrpSpPr>
              <a:grpSpLocks/>
            </p:cNvGrpSpPr>
            <p:nvPr/>
          </p:nvGrpSpPr>
          <p:grpSpPr bwMode="auto">
            <a:xfrm>
              <a:off x="1929" y="2496"/>
              <a:ext cx="1344" cy="480"/>
              <a:chOff x="1152" y="1536"/>
              <a:chExt cx="1344" cy="480"/>
            </a:xfrm>
          </p:grpSpPr>
          <p:sp>
            <p:nvSpPr>
              <p:cNvPr id="285821" name="Oval 125"/>
              <p:cNvSpPr>
                <a:spLocks noChangeArrowheads="1"/>
              </p:cNvSpPr>
              <p:nvPr/>
            </p:nvSpPr>
            <p:spPr bwMode="auto">
              <a:xfrm>
                <a:off x="1152" y="1728"/>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822" name="Line 126"/>
              <p:cNvSpPr>
                <a:spLocks noChangeShapeType="1"/>
              </p:cNvSpPr>
              <p:nvPr/>
            </p:nvSpPr>
            <p:spPr bwMode="auto">
              <a:xfrm>
                <a:off x="1440" y="1872"/>
                <a:ext cx="768"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5823" name="Text Box 127"/>
              <p:cNvSpPr txBox="1">
                <a:spLocks noChangeArrowheads="1"/>
              </p:cNvSpPr>
              <p:nvPr/>
            </p:nvSpPr>
            <p:spPr bwMode="auto">
              <a:xfrm>
                <a:off x="1680" y="1536"/>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sp>
            <p:nvSpPr>
              <p:cNvPr id="285824" name="Oval 128"/>
              <p:cNvSpPr>
                <a:spLocks noChangeArrowheads="1"/>
              </p:cNvSpPr>
              <p:nvPr/>
            </p:nvSpPr>
            <p:spPr bwMode="auto">
              <a:xfrm>
                <a:off x="2208" y="1728"/>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285825" name="Group 129"/>
            <p:cNvGrpSpPr>
              <a:grpSpLocks/>
            </p:cNvGrpSpPr>
            <p:nvPr/>
          </p:nvGrpSpPr>
          <p:grpSpPr bwMode="auto">
            <a:xfrm>
              <a:off x="1920" y="2976"/>
              <a:ext cx="1344" cy="480"/>
              <a:chOff x="1152" y="1536"/>
              <a:chExt cx="1344" cy="480"/>
            </a:xfrm>
          </p:grpSpPr>
          <p:sp>
            <p:nvSpPr>
              <p:cNvPr id="285826" name="Oval 130"/>
              <p:cNvSpPr>
                <a:spLocks noChangeArrowheads="1"/>
              </p:cNvSpPr>
              <p:nvPr/>
            </p:nvSpPr>
            <p:spPr bwMode="auto">
              <a:xfrm>
                <a:off x="1152" y="1728"/>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827" name="Line 131"/>
              <p:cNvSpPr>
                <a:spLocks noChangeShapeType="1"/>
              </p:cNvSpPr>
              <p:nvPr/>
            </p:nvSpPr>
            <p:spPr bwMode="auto">
              <a:xfrm>
                <a:off x="1440" y="1872"/>
                <a:ext cx="768"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5828" name="Text Box 132"/>
              <p:cNvSpPr txBox="1">
                <a:spLocks noChangeArrowheads="1"/>
              </p:cNvSpPr>
              <p:nvPr/>
            </p:nvSpPr>
            <p:spPr bwMode="auto">
              <a:xfrm>
                <a:off x="1680" y="1536"/>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sp>
            <p:nvSpPr>
              <p:cNvPr id="285829" name="Oval 133"/>
              <p:cNvSpPr>
                <a:spLocks noChangeArrowheads="1"/>
              </p:cNvSpPr>
              <p:nvPr/>
            </p:nvSpPr>
            <p:spPr bwMode="auto">
              <a:xfrm>
                <a:off x="2208" y="1728"/>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285830" name="Oval 134"/>
            <p:cNvSpPr>
              <a:spLocks noChangeArrowheads="1"/>
            </p:cNvSpPr>
            <p:nvPr/>
          </p:nvSpPr>
          <p:spPr bwMode="auto">
            <a:xfrm>
              <a:off x="1296" y="2928"/>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831" name="Line 135"/>
            <p:cNvSpPr>
              <a:spLocks noChangeShapeType="1"/>
            </p:cNvSpPr>
            <p:nvPr/>
          </p:nvSpPr>
          <p:spPr bwMode="auto">
            <a:xfrm flipV="1">
              <a:off x="1584" y="2832"/>
              <a:ext cx="336"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5832" name="Line 136"/>
            <p:cNvSpPr>
              <a:spLocks noChangeShapeType="1"/>
            </p:cNvSpPr>
            <p:nvPr/>
          </p:nvSpPr>
          <p:spPr bwMode="auto">
            <a:xfrm>
              <a:off x="1584" y="3120"/>
              <a:ext cx="336"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5833" name="Oval 137"/>
            <p:cNvSpPr>
              <a:spLocks noChangeArrowheads="1"/>
            </p:cNvSpPr>
            <p:nvPr/>
          </p:nvSpPr>
          <p:spPr bwMode="auto">
            <a:xfrm>
              <a:off x="3600" y="2928"/>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834" name="Line 138"/>
            <p:cNvSpPr>
              <a:spLocks noChangeShapeType="1"/>
            </p:cNvSpPr>
            <p:nvPr/>
          </p:nvSpPr>
          <p:spPr bwMode="auto">
            <a:xfrm flipV="1">
              <a:off x="3264" y="3120"/>
              <a:ext cx="336"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5835" name="Line 139"/>
            <p:cNvSpPr>
              <a:spLocks noChangeShapeType="1"/>
            </p:cNvSpPr>
            <p:nvPr/>
          </p:nvSpPr>
          <p:spPr bwMode="auto">
            <a:xfrm>
              <a:off x="3264" y="2832"/>
              <a:ext cx="336"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5836" name="Text Box 140"/>
            <p:cNvSpPr txBox="1">
              <a:spLocks noChangeArrowheads="1"/>
            </p:cNvSpPr>
            <p:nvPr/>
          </p:nvSpPr>
          <p:spPr bwMode="auto">
            <a:xfrm>
              <a:off x="1584" y="3168"/>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sp>
          <p:nvSpPr>
            <p:cNvPr id="285837" name="Text Box 141"/>
            <p:cNvSpPr txBox="1">
              <a:spLocks noChangeArrowheads="1"/>
            </p:cNvSpPr>
            <p:nvPr/>
          </p:nvSpPr>
          <p:spPr bwMode="auto">
            <a:xfrm>
              <a:off x="3312" y="2640"/>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sp>
          <p:nvSpPr>
            <p:cNvPr id="285838" name="Text Box 142"/>
            <p:cNvSpPr txBox="1">
              <a:spLocks noChangeArrowheads="1"/>
            </p:cNvSpPr>
            <p:nvPr/>
          </p:nvSpPr>
          <p:spPr bwMode="auto">
            <a:xfrm>
              <a:off x="1584" y="2640"/>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sp>
          <p:nvSpPr>
            <p:cNvPr id="285839" name="Text Box 143"/>
            <p:cNvSpPr txBox="1">
              <a:spLocks noChangeArrowheads="1"/>
            </p:cNvSpPr>
            <p:nvPr/>
          </p:nvSpPr>
          <p:spPr bwMode="auto">
            <a:xfrm>
              <a:off x="3312" y="3168"/>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85701"/>
                                        </p:tgtEl>
                                        <p:attrNameLst>
                                          <p:attrName>style.visibility</p:attrName>
                                        </p:attrNameLst>
                                      </p:cBhvr>
                                      <p:to>
                                        <p:strVal val="visible"/>
                                      </p:to>
                                    </p:set>
                                    <p:animEffect transition="in" filter="checkerboard(across)">
                                      <p:cBhvr>
                                        <p:cTn id="7" dur="500"/>
                                        <p:tgtEl>
                                          <p:spTgt spid="2857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85800"/>
                                        </p:tgtEl>
                                        <p:attrNameLst>
                                          <p:attrName>style.visibility</p:attrName>
                                        </p:attrNameLst>
                                      </p:cBhvr>
                                      <p:to>
                                        <p:strVal val="visible"/>
                                      </p:to>
                                    </p:set>
                                    <p:animEffect transition="in" filter="wipe(left)">
                                      <p:cBhvr>
                                        <p:cTn id="12" dur="500"/>
                                        <p:tgtEl>
                                          <p:spTgt spid="28580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85707"/>
                                        </p:tgtEl>
                                        <p:attrNameLst>
                                          <p:attrName>style.visibility</p:attrName>
                                        </p:attrNameLst>
                                      </p:cBhvr>
                                      <p:to>
                                        <p:strVal val="visible"/>
                                      </p:to>
                                    </p:set>
                                    <p:animEffect transition="in" filter="checkerboard(across)">
                                      <p:cBhvr>
                                        <p:cTn id="17" dur="500"/>
                                        <p:tgtEl>
                                          <p:spTgt spid="28570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85801"/>
                                        </p:tgtEl>
                                        <p:attrNameLst>
                                          <p:attrName>style.visibility</p:attrName>
                                        </p:attrNameLst>
                                      </p:cBhvr>
                                      <p:to>
                                        <p:strVal val="visible"/>
                                      </p:to>
                                    </p:set>
                                    <p:animEffect transition="in" filter="wipe(left)">
                                      <p:cBhvr>
                                        <p:cTn id="22" dur="500"/>
                                        <p:tgtEl>
                                          <p:spTgt spid="28580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85751"/>
                                        </p:tgtEl>
                                        <p:attrNameLst>
                                          <p:attrName>style.visibility</p:attrName>
                                        </p:attrNameLst>
                                      </p:cBhvr>
                                      <p:to>
                                        <p:strVal val="visible"/>
                                      </p:to>
                                    </p:set>
                                    <p:animEffect transition="in" filter="checkerboard(across)">
                                      <p:cBhvr>
                                        <p:cTn id="27" dur="500"/>
                                        <p:tgtEl>
                                          <p:spTgt spid="28575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85753"/>
                                        </p:tgtEl>
                                        <p:attrNameLst>
                                          <p:attrName>style.visibility</p:attrName>
                                        </p:attrNameLst>
                                      </p:cBhvr>
                                      <p:to>
                                        <p:strVal val="visible"/>
                                      </p:to>
                                    </p:set>
                                    <p:animEffect transition="in" filter="wipe(left)">
                                      <p:cBhvr>
                                        <p:cTn id="32" dur="500"/>
                                        <p:tgtEl>
                                          <p:spTgt spid="28575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285758"/>
                                        </p:tgtEl>
                                        <p:attrNameLst>
                                          <p:attrName>style.visibility</p:attrName>
                                        </p:attrNameLst>
                                      </p:cBhvr>
                                      <p:to>
                                        <p:strVal val="visible"/>
                                      </p:to>
                                    </p:set>
                                    <p:animEffect transition="in" filter="wipe(left)">
                                      <p:cBhvr>
                                        <p:cTn id="37" dur="500"/>
                                        <p:tgtEl>
                                          <p:spTgt spid="28575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285803"/>
                                        </p:tgtEl>
                                        <p:attrNameLst>
                                          <p:attrName>style.visibility</p:attrName>
                                        </p:attrNameLst>
                                      </p:cBhvr>
                                      <p:to>
                                        <p:strVal val="visible"/>
                                      </p:to>
                                    </p:set>
                                    <p:animEffect transition="in" filter="wipe(left)">
                                      <p:cBhvr>
                                        <p:cTn id="42" dur="500"/>
                                        <p:tgtEl>
                                          <p:spTgt spid="28580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285715"/>
                                        </p:tgtEl>
                                        <p:attrNameLst>
                                          <p:attrName>style.visibility</p:attrName>
                                        </p:attrNameLst>
                                      </p:cBhvr>
                                      <p:to>
                                        <p:strVal val="visible"/>
                                      </p:to>
                                    </p:set>
                                    <p:animEffect transition="in" filter="checkerboard(across)">
                                      <p:cBhvr>
                                        <p:cTn id="47" dur="500"/>
                                        <p:tgtEl>
                                          <p:spTgt spid="28571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285819"/>
                                        </p:tgtEl>
                                        <p:attrNameLst>
                                          <p:attrName>style.visibility</p:attrName>
                                        </p:attrNameLst>
                                      </p:cBhvr>
                                      <p:to>
                                        <p:strVal val="visible"/>
                                      </p:to>
                                    </p:set>
                                    <p:animEffect transition="in" filter="wipe(left)">
                                      <p:cBhvr>
                                        <p:cTn id="52" dur="500"/>
                                        <p:tgtEl>
                                          <p:spTgt spid="28581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285818"/>
                                        </p:tgtEl>
                                        <p:attrNameLst>
                                          <p:attrName>style.visibility</p:attrName>
                                        </p:attrNameLst>
                                      </p:cBhvr>
                                      <p:to>
                                        <p:strVal val="visible"/>
                                      </p:to>
                                    </p:set>
                                    <p:animEffect transition="in" filter="wipe(left)">
                                      <p:cBhvr>
                                        <p:cTn id="57" dur="500"/>
                                        <p:tgtEl>
                                          <p:spTgt spid="285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701" grpId="0" autoUpdateAnimBg="0"/>
      <p:bldP spid="285707" grpId="0" autoUpdateAnimBg="0"/>
      <p:bldP spid="285751" grpId="0" autoUpdateAnimBg="0"/>
      <p:bldP spid="285715"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a:xfrm>
            <a:off x="1066800" y="304800"/>
            <a:ext cx="7543800" cy="914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非決定性オートマトンへ</a:t>
            </a:r>
          </a:p>
        </p:txBody>
      </p:sp>
      <p:sp>
        <p:nvSpPr>
          <p:cNvPr id="287747" name="Text Box 3"/>
          <p:cNvSpPr txBox="1">
            <a:spLocks noChangeArrowheads="1"/>
          </p:cNvSpPr>
          <p:nvPr/>
        </p:nvSpPr>
        <p:spPr bwMode="auto">
          <a:xfrm>
            <a:off x="1066800" y="1219200"/>
            <a:ext cx="28829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r ::= a (a|b)* a b </a:t>
            </a:r>
            <a:endParaRPr lang="ja-JP" altLang="en-US"/>
          </a:p>
        </p:txBody>
      </p:sp>
      <p:grpSp>
        <p:nvGrpSpPr>
          <p:cNvPr id="287851" name="Group 107"/>
          <p:cNvGrpSpPr>
            <a:grpSpLocks/>
          </p:cNvGrpSpPr>
          <p:nvPr/>
        </p:nvGrpSpPr>
        <p:grpSpPr bwMode="auto">
          <a:xfrm>
            <a:off x="1295400" y="2362200"/>
            <a:ext cx="5486400" cy="2286000"/>
            <a:chOff x="816" y="1488"/>
            <a:chExt cx="3456" cy="1440"/>
          </a:xfrm>
        </p:grpSpPr>
        <p:sp>
          <p:nvSpPr>
            <p:cNvPr id="287791" name="Oval 47"/>
            <p:cNvSpPr>
              <a:spLocks noChangeArrowheads="1"/>
            </p:cNvSpPr>
            <p:nvPr/>
          </p:nvSpPr>
          <p:spPr bwMode="auto">
            <a:xfrm>
              <a:off x="2064" y="2400"/>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7792" name="Line 48"/>
            <p:cNvSpPr>
              <a:spLocks noChangeShapeType="1"/>
            </p:cNvSpPr>
            <p:nvPr/>
          </p:nvSpPr>
          <p:spPr bwMode="auto">
            <a:xfrm>
              <a:off x="2352" y="2544"/>
              <a:ext cx="38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7793" name="Text Box 49"/>
            <p:cNvSpPr txBox="1">
              <a:spLocks noChangeArrowheads="1"/>
            </p:cNvSpPr>
            <p:nvPr/>
          </p:nvSpPr>
          <p:spPr bwMode="auto">
            <a:xfrm>
              <a:off x="2400" y="220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sp>
          <p:nvSpPr>
            <p:cNvPr id="287794" name="Oval 50"/>
            <p:cNvSpPr>
              <a:spLocks noChangeArrowheads="1"/>
            </p:cNvSpPr>
            <p:nvPr/>
          </p:nvSpPr>
          <p:spPr bwMode="auto">
            <a:xfrm>
              <a:off x="2736" y="2400"/>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7795" name="Oval 51"/>
            <p:cNvSpPr>
              <a:spLocks noChangeArrowheads="1"/>
            </p:cNvSpPr>
            <p:nvPr/>
          </p:nvSpPr>
          <p:spPr bwMode="auto">
            <a:xfrm>
              <a:off x="1440" y="2160"/>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7796" name="Line 52"/>
            <p:cNvSpPr>
              <a:spLocks noChangeShapeType="1"/>
            </p:cNvSpPr>
            <p:nvPr/>
          </p:nvSpPr>
          <p:spPr bwMode="auto">
            <a:xfrm flipV="1">
              <a:off x="1728" y="2064"/>
              <a:ext cx="336"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7797" name="Line 53"/>
            <p:cNvSpPr>
              <a:spLocks noChangeShapeType="1"/>
            </p:cNvSpPr>
            <p:nvPr/>
          </p:nvSpPr>
          <p:spPr bwMode="auto">
            <a:xfrm>
              <a:off x="1728" y="2352"/>
              <a:ext cx="336"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7798" name="Oval 54"/>
            <p:cNvSpPr>
              <a:spLocks noChangeArrowheads="1"/>
            </p:cNvSpPr>
            <p:nvPr/>
          </p:nvSpPr>
          <p:spPr bwMode="auto">
            <a:xfrm>
              <a:off x="3360" y="2160"/>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7799" name="Line 55"/>
            <p:cNvSpPr>
              <a:spLocks noChangeShapeType="1"/>
            </p:cNvSpPr>
            <p:nvPr/>
          </p:nvSpPr>
          <p:spPr bwMode="auto">
            <a:xfrm flipV="1">
              <a:off x="3024" y="2352"/>
              <a:ext cx="336"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7800" name="Line 56"/>
            <p:cNvSpPr>
              <a:spLocks noChangeShapeType="1"/>
            </p:cNvSpPr>
            <p:nvPr/>
          </p:nvSpPr>
          <p:spPr bwMode="auto">
            <a:xfrm>
              <a:off x="3024" y="2064"/>
              <a:ext cx="336"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7801" name="Text Box 57"/>
            <p:cNvSpPr txBox="1">
              <a:spLocks noChangeArrowheads="1"/>
            </p:cNvSpPr>
            <p:nvPr/>
          </p:nvSpPr>
          <p:spPr bwMode="auto">
            <a:xfrm>
              <a:off x="1728" y="2400"/>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sp>
          <p:nvSpPr>
            <p:cNvPr id="287802" name="Text Box 58"/>
            <p:cNvSpPr txBox="1">
              <a:spLocks noChangeArrowheads="1"/>
            </p:cNvSpPr>
            <p:nvPr/>
          </p:nvSpPr>
          <p:spPr bwMode="auto">
            <a:xfrm>
              <a:off x="3072" y="1872"/>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sp>
          <p:nvSpPr>
            <p:cNvPr id="287803" name="Text Box 59"/>
            <p:cNvSpPr txBox="1">
              <a:spLocks noChangeArrowheads="1"/>
            </p:cNvSpPr>
            <p:nvPr/>
          </p:nvSpPr>
          <p:spPr bwMode="auto">
            <a:xfrm>
              <a:off x="1728" y="1872"/>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sp>
          <p:nvSpPr>
            <p:cNvPr id="287804" name="Text Box 60"/>
            <p:cNvSpPr txBox="1">
              <a:spLocks noChangeArrowheads="1"/>
            </p:cNvSpPr>
            <p:nvPr/>
          </p:nvSpPr>
          <p:spPr bwMode="auto">
            <a:xfrm>
              <a:off x="3072" y="2400"/>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grpSp>
          <p:nvGrpSpPr>
            <p:cNvPr id="287805" name="Group 61"/>
            <p:cNvGrpSpPr>
              <a:grpSpLocks/>
            </p:cNvGrpSpPr>
            <p:nvPr/>
          </p:nvGrpSpPr>
          <p:grpSpPr bwMode="auto">
            <a:xfrm>
              <a:off x="816" y="2016"/>
              <a:ext cx="642" cy="432"/>
              <a:chOff x="1344" y="3168"/>
              <a:chExt cx="642" cy="432"/>
            </a:xfrm>
          </p:grpSpPr>
          <p:sp>
            <p:nvSpPr>
              <p:cNvPr id="287806" name="Oval 62"/>
              <p:cNvSpPr>
                <a:spLocks noChangeArrowheads="1"/>
              </p:cNvSpPr>
              <p:nvPr/>
            </p:nvSpPr>
            <p:spPr bwMode="auto">
              <a:xfrm>
                <a:off x="1344" y="3312"/>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7807" name="Line 63"/>
              <p:cNvSpPr>
                <a:spLocks noChangeShapeType="1"/>
              </p:cNvSpPr>
              <p:nvPr/>
            </p:nvSpPr>
            <p:spPr bwMode="auto">
              <a:xfrm>
                <a:off x="1632" y="3456"/>
                <a:ext cx="33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7808" name="Text Box 64"/>
              <p:cNvSpPr txBox="1">
                <a:spLocks noChangeArrowheads="1"/>
              </p:cNvSpPr>
              <p:nvPr/>
            </p:nvSpPr>
            <p:spPr bwMode="auto">
              <a:xfrm>
                <a:off x="1680" y="3168"/>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grpSp>
        <p:grpSp>
          <p:nvGrpSpPr>
            <p:cNvPr id="287809" name="Group 65"/>
            <p:cNvGrpSpPr>
              <a:grpSpLocks/>
            </p:cNvGrpSpPr>
            <p:nvPr/>
          </p:nvGrpSpPr>
          <p:grpSpPr bwMode="auto">
            <a:xfrm>
              <a:off x="3648" y="2016"/>
              <a:ext cx="624" cy="432"/>
              <a:chOff x="4560" y="3168"/>
              <a:chExt cx="624" cy="432"/>
            </a:xfrm>
          </p:grpSpPr>
          <p:sp>
            <p:nvSpPr>
              <p:cNvPr id="287810" name="Oval 66"/>
              <p:cNvSpPr>
                <a:spLocks noChangeArrowheads="1"/>
              </p:cNvSpPr>
              <p:nvPr/>
            </p:nvSpPr>
            <p:spPr bwMode="auto">
              <a:xfrm>
                <a:off x="4896" y="3312"/>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7811" name="Line 67"/>
              <p:cNvSpPr>
                <a:spLocks noChangeShapeType="1"/>
              </p:cNvSpPr>
              <p:nvPr/>
            </p:nvSpPr>
            <p:spPr bwMode="auto">
              <a:xfrm>
                <a:off x="4560" y="3456"/>
                <a:ext cx="33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7812" name="Text Box 68"/>
              <p:cNvSpPr txBox="1">
                <a:spLocks noChangeArrowheads="1"/>
              </p:cNvSpPr>
              <p:nvPr/>
            </p:nvSpPr>
            <p:spPr bwMode="auto">
              <a:xfrm>
                <a:off x="4608" y="3168"/>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grpSp>
        <p:grpSp>
          <p:nvGrpSpPr>
            <p:cNvPr id="287849" name="Group 105"/>
            <p:cNvGrpSpPr>
              <a:grpSpLocks/>
            </p:cNvGrpSpPr>
            <p:nvPr/>
          </p:nvGrpSpPr>
          <p:grpSpPr bwMode="auto">
            <a:xfrm>
              <a:off x="1152" y="2352"/>
              <a:ext cx="2784" cy="576"/>
              <a:chOff x="1200" y="3072"/>
              <a:chExt cx="2784" cy="576"/>
            </a:xfrm>
          </p:grpSpPr>
          <p:sp>
            <p:nvSpPr>
              <p:cNvPr id="287814" name="Arc 70"/>
              <p:cNvSpPr>
                <a:spLocks/>
              </p:cNvSpPr>
              <p:nvPr/>
            </p:nvSpPr>
            <p:spPr bwMode="auto">
              <a:xfrm>
                <a:off x="3696" y="3072"/>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7815" name="Arc 71"/>
              <p:cNvSpPr>
                <a:spLocks/>
              </p:cNvSpPr>
              <p:nvPr/>
            </p:nvSpPr>
            <p:spPr bwMode="auto">
              <a:xfrm rot="5400000">
                <a:off x="3696" y="3360"/>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7816" name="Arc 72"/>
              <p:cNvSpPr>
                <a:spLocks/>
              </p:cNvSpPr>
              <p:nvPr/>
            </p:nvSpPr>
            <p:spPr bwMode="auto">
              <a:xfrm rot="10800000">
                <a:off x="1200" y="3360"/>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7817" name="Arc 73"/>
              <p:cNvSpPr>
                <a:spLocks/>
              </p:cNvSpPr>
              <p:nvPr/>
            </p:nvSpPr>
            <p:spPr bwMode="auto">
              <a:xfrm rot="16200000">
                <a:off x="1200" y="3072"/>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7818" name="Line 74"/>
              <p:cNvSpPr>
                <a:spLocks noChangeShapeType="1"/>
              </p:cNvSpPr>
              <p:nvPr/>
            </p:nvSpPr>
            <p:spPr bwMode="auto">
              <a:xfrm>
                <a:off x="1440" y="3648"/>
                <a:ext cx="225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7819" name="Text Box 75"/>
              <p:cNvSpPr txBox="1">
                <a:spLocks noChangeArrowheads="1"/>
              </p:cNvSpPr>
              <p:nvPr/>
            </p:nvSpPr>
            <p:spPr bwMode="auto">
              <a:xfrm>
                <a:off x="2448" y="3360"/>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grpSp>
        <p:grpSp>
          <p:nvGrpSpPr>
            <p:cNvPr id="287820" name="Group 76"/>
            <p:cNvGrpSpPr>
              <a:grpSpLocks/>
            </p:cNvGrpSpPr>
            <p:nvPr/>
          </p:nvGrpSpPr>
          <p:grpSpPr bwMode="auto">
            <a:xfrm>
              <a:off x="1056" y="1488"/>
              <a:ext cx="2976" cy="1152"/>
              <a:chOff x="2208" y="2304"/>
              <a:chExt cx="3360" cy="1200"/>
            </a:xfrm>
          </p:grpSpPr>
          <p:sp>
            <p:nvSpPr>
              <p:cNvPr id="287821" name="Arc 77"/>
              <p:cNvSpPr>
                <a:spLocks/>
              </p:cNvSpPr>
              <p:nvPr/>
            </p:nvSpPr>
            <p:spPr bwMode="auto">
              <a:xfrm>
                <a:off x="3888" y="2592"/>
                <a:ext cx="1680" cy="912"/>
              </a:xfrm>
              <a:custGeom>
                <a:avLst/>
                <a:gdLst>
                  <a:gd name="G0" fmla="+- 0 0 0"/>
                  <a:gd name="G1" fmla="+- 21600 0 0"/>
                  <a:gd name="G2" fmla="+- 21600 0 0"/>
                  <a:gd name="T0" fmla="*/ 0 w 18685"/>
                  <a:gd name="T1" fmla="*/ 0 h 21600"/>
                  <a:gd name="T2" fmla="*/ 18685 w 18685"/>
                  <a:gd name="T3" fmla="*/ 10764 h 21600"/>
                  <a:gd name="T4" fmla="*/ 0 w 18685"/>
                  <a:gd name="T5" fmla="*/ 21600 h 21600"/>
                </a:gdLst>
                <a:ahLst/>
                <a:cxnLst>
                  <a:cxn ang="0">
                    <a:pos x="T0" y="T1"/>
                  </a:cxn>
                  <a:cxn ang="0">
                    <a:pos x="T2" y="T3"/>
                  </a:cxn>
                  <a:cxn ang="0">
                    <a:pos x="T4" y="T5"/>
                  </a:cxn>
                </a:cxnLst>
                <a:rect l="0" t="0" r="r" b="b"/>
                <a:pathLst>
                  <a:path w="18685" h="21600" fill="none" extrusionOk="0">
                    <a:moveTo>
                      <a:pt x="-1" y="0"/>
                    </a:moveTo>
                    <a:cubicBezTo>
                      <a:pt x="7702" y="0"/>
                      <a:pt x="14821" y="4101"/>
                      <a:pt x="18685" y="10763"/>
                    </a:cubicBezTo>
                  </a:path>
                  <a:path w="18685" h="21600" stroke="0" extrusionOk="0">
                    <a:moveTo>
                      <a:pt x="-1" y="0"/>
                    </a:moveTo>
                    <a:cubicBezTo>
                      <a:pt x="7702" y="0"/>
                      <a:pt x="14821" y="4101"/>
                      <a:pt x="18685" y="10763"/>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7822" name="Arc 78"/>
              <p:cNvSpPr>
                <a:spLocks/>
              </p:cNvSpPr>
              <p:nvPr/>
            </p:nvSpPr>
            <p:spPr bwMode="auto">
              <a:xfrm flipH="1">
                <a:off x="2208" y="2592"/>
                <a:ext cx="1680" cy="912"/>
              </a:xfrm>
              <a:custGeom>
                <a:avLst/>
                <a:gdLst>
                  <a:gd name="G0" fmla="+- 0 0 0"/>
                  <a:gd name="G1" fmla="+- 21600 0 0"/>
                  <a:gd name="G2" fmla="+- 21600 0 0"/>
                  <a:gd name="T0" fmla="*/ 0 w 18685"/>
                  <a:gd name="T1" fmla="*/ 0 h 21600"/>
                  <a:gd name="T2" fmla="*/ 18685 w 18685"/>
                  <a:gd name="T3" fmla="*/ 10764 h 21600"/>
                  <a:gd name="T4" fmla="*/ 0 w 18685"/>
                  <a:gd name="T5" fmla="*/ 21600 h 21600"/>
                </a:gdLst>
                <a:ahLst/>
                <a:cxnLst>
                  <a:cxn ang="0">
                    <a:pos x="T0" y="T1"/>
                  </a:cxn>
                  <a:cxn ang="0">
                    <a:pos x="T2" y="T3"/>
                  </a:cxn>
                  <a:cxn ang="0">
                    <a:pos x="T4" y="T5"/>
                  </a:cxn>
                </a:cxnLst>
                <a:rect l="0" t="0" r="r" b="b"/>
                <a:pathLst>
                  <a:path w="18685" h="21600" fill="none" extrusionOk="0">
                    <a:moveTo>
                      <a:pt x="-1" y="0"/>
                    </a:moveTo>
                    <a:cubicBezTo>
                      <a:pt x="7702" y="0"/>
                      <a:pt x="14821" y="4101"/>
                      <a:pt x="18685" y="10763"/>
                    </a:cubicBezTo>
                  </a:path>
                  <a:path w="18685" h="21600" stroke="0" extrusionOk="0">
                    <a:moveTo>
                      <a:pt x="-1" y="0"/>
                    </a:moveTo>
                    <a:cubicBezTo>
                      <a:pt x="7702" y="0"/>
                      <a:pt x="14821" y="4101"/>
                      <a:pt x="18685" y="10763"/>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7823" name="Text Box 79"/>
              <p:cNvSpPr txBox="1">
                <a:spLocks noChangeArrowheads="1"/>
              </p:cNvSpPr>
              <p:nvPr/>
            </p:nvSpPr>
            <p:spPr bwMode="auto">
              <a:xfrm>
                <a:off x="3696" y="2304"/>
                <a:ext cx="346" cy="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grpSp>
        <p:sp>
          <p:nvSpPr>
            <p:cNvPr id="287833" name="Text Box 89"/>
            <p:cNvSpPr txBox="1">
              <a:spLocks noChangeArrowheads="1"/>
            </p:cNvSpPr>
            <p:nvPr/>
          </p:nvSpPr>
          <p:spPr bwMode="auto">
            <a:xfrm>
              <a:off x="2400" y="1728"/>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en-US" altLang="ja-JP"/>
                <a:t>a</a:t>
              </a:r>
            </a:p>
          </p:txBody>
        </p:sp>
        <p:sp>
          <p:nvSpPr>
            <p:cNvPr id="287834" name="Oval 90"/>
            <p:cNvSpPr>
              <a:spLocks noChangeArrowheads="1"/>
            </p:cNvSpPr>
            <p:nvPr/>
          </p:nvSpPr>
          <p:spPr bwMode="auto">
            <a:xfrm>
              <a:off x="2073" y="1920"/>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7835" name="Line 91"/>
            <p:cNvSpPr>
              <a:spLocks noChangeShapeType="1"/>
            </p:cNvSpPr>
            <p:nvPr/>
          </p:nvSpPr>
          <p:spPr bwMode="auto">
            <a:xfrm>
              <a:off x="2361" y="2064"/>
              <a:ext cx="375"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7836" name="Oval 92"/>
            <p:cNvSpPr>
              <a:spLocks noChangeArrowheads="1"/>
            </p:cNvSpPr>
            <p:nvPr/>
          </p:nvSpPr>
          <p:spPr bwMode="auto">
            <a:xfrm>
              <a:off x="2745" y="1920"/>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287854" name="Group 110"/>
          <p:cNvGrpSpPr>
            <a:grpSpLocks/>
          </p:cNvGrpSpPr>
          <p:nvPr/>
        </p:nvGrpSpPr>
        <p:grpSpPr bwMode="auto">
          <a:xfrm>
            <a:off x="228600" y="3124200"/>
            <a:ext cx="8686800" cy="762000"/>
            <a:chOff x="144" y="1968"/>
            <a:chExt cx="5472" cy="480"/>
          </a:xfrm>
        </p:grpSpPr>
        <p:sp>
          <p:nvSpPr>
            <p:cNvPr id="287828" name="Text Box 84"/>
            <p:cNvSpPr txBox="1">
              <a:spLocks noChangeArrowheads="1"/>
            </p:cNvSpPr>
            <p:nvPr/>
          </p:nvSpPr>
          <p:spPr bwMode="auto">
            <a:xfrm>
              <a:off x="480" y="1968"/>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en-US" altLang="ja-JP"/>
                <a:t>a</a:t>
              </a:r>
            </a:p>
          </p:txBody>
        </p:sp>
        <p:sp>
          <p:nvSpPr>
            <p:cNvPr id="287829" name="Oval 85"/>
            <p:cNvSpPr>
              <a:spLocks noChangeArrowheads="1"/>
            </p:cNvSpPr>
            <p:nvPr/>
          </p:nvSpPr>
          <p:spPr bwMode="auto">
            <a:xfrm>
              <a:off x="144" y="2160"/>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7830" name="Line 86"/>
            <p:cNvSpPr>
              <a:spLocks noChangeShapeType="1"/>
            </p:cNvSpPr>
            <p:nvPr/>
          </p:nvSpPr>
          <p:spPr bwMode="auto">
            <a:xfrm>
              <a:off x="432" y="2304"/>
              <a:ext cx="375"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7838" name="Text Box 94"/>
            <p:cNvSpPr txBox="1">
              <a:spLocks noChangeArrowheads="1"/>
            </p:cNvSpPr>
            <p:nvPr/>
          </p:nvSpPr>
          <p:spPr bwMode="auto">
            <a:xfrm>
              <a:off x="4263" y="1968"/>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en-US" altLang="ja-JP"/>
                <a:t>a</a:t>
              </a:r>
            </a:p>
          </p:txBody>
        </p:sp>
        <p:sp>
          <p:nvSpPr>
            <p:cNvPr id="287840" name="Line 96"/>
            <p:cNvSpPr>
              <a:spLocks noChangeShapeType="1"/>
            </p:cNvSpPr>
            <p:nvPr/>
          </p:nvSpPr>
          <p:spPr bwMode="auto">
            <a:xfrm>
              <a:off x="4263" y="2304"/>
              <a:ext cx="375"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7841" name="Oval 97"/>
            <p:cNvSpPr>
              <a:spLocks noChangeArrowheads="1"/>
            </p:cNvSpPr>
            <p:nvPr/>
          </p:nvSpPr>
          <p:spPr bwMode="auto">
            <a:xfrm>
              <a:off x="4656" y="2160"/>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7844" name="Line 100"/>
            <p:cNvSpPr>
              <a:spLocks noChangeShapeType="1"/>
            </p:cNvSpPr>
            <p:nvPr/>
          </p:nvSpPr>
          <p:spPr bwMode="auto">
            <a:xfrm>
              <a:off x="4944" y="2304"/>
              <a:ext cx="38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7845" name="Text Box 101"/>
            <p:cNvSpPr txBox="1">
              <a:spLocks noChangeArrowheads="1"/>
            </p:cNvSpPr>
            <p:nvPr/>
          </p:nvSpPr>
          <p:spPr bwMode="auto">
            <a:xfrm>
              <a:off x="4992" y="196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grpSp>
          <p:nvGrpSpPr>
            <p:cNvPr id="287853" name="Group 109"/>
            <p:cNvGrpSpPr>
              <a:grpSpLocks/>
            </p:cNvGrpSpPr>
            <p:nvPr/>
          </p:nvGrpSpPr>
          <p:grpSpPr bwMode="auto">
            <a:xfrm>
              <a:off x="5328" y="2160"/>
              <a:ext cx="288" cy="288"/>
              <a:chOff x="5328" y="2160"/>
              <a:chExt cx="288" cy="288"/>
            </a:xfrm>
          </p:grpSpPr>
          <p:sp>
            <p:nvSpPr>
              <p:cNvPr id="287846" name="Oval 102"/>
              <p:cNvSpPr>
                <a:spLocks noChangeArrowheads="1"/>
              </p:cNvSpPr>
              <p:nvPr/>
            </p:nvSpPr>
            <p:spPr bwMode="auto">
              <a:xfrm>
                <a:off x="5328" y="2160"/>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7852" name="Oval 108"/>
              <p:cNvSpPr>
                <a:spLocks noChangeArrowheads="1"/>
              </p:cNvSpPr>
              <p:nvPr/>
            </p:nvSpPr>
            <p:spPr bwMode="auto">
              <a:xfrm>
                <a:off x="5376" y="2208"/>
                <a:ext cx="192" cy="19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87851"/>
                                        </p:tgtEl>
                                        <p:attrNameLst>
                                          <p:attrName>style.visibility</p:attrName>
                                        </p:attrNameLst>
                                      </p:cBhvr>
                                      <p:to>
                                        <p:strVal val="visible"/>
                                      </p:to>
                                    </p:set>
                                    <p:animEffect transition="in" filter="wipe(left)">
                                      <p:cBhvr>
                                        <p:cTn id="7" dur="500"/>
                                        <p:tgtEl>
                                          <p:spTgt spid="2878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87854"/>
                                        </p:tgtEl>
                                        <p:attrNameLst>
                                          <p:attrName>style.visibility</p:attrName>
                                        </p:attrNameLst>
                                      </p:cBhvr>
                                      <p:to>
                                        <p:strVal val="visible"/>
                                      </p:to>
                                    </p:set>
                                    <p:animEffect transition="in" filter="wipe(left)">
                                      <p:cBhvr>
                                        <p:cTn id="12" dur="500"/>
                                        <p:tgtEl>
                                          <p:spTgt spid="2878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非決定性有限オートマトンの</a:t>
            </a:r>
            <a:br>
              <a:rPr lang="ja-JP" altLang="en-US">
                <a:effectLst/>
              </a:rPr>
            </a:br>
            <a:r>
              <a:rPr lang="ja-JP" altLang="en-US">
                <a:effectLst/>
              </a:rPr>
              <a:t>問題点</a:t>
            </a:r>
          </a:p>
        </p:txBody>
      </p:sp>
      <p:sp>
        <p:nvSpPr>
          <p:cNvPr id="314371" name="Rectangle 3"/>
          <p:cNvSpPr>
            <a:spLocks noGrp="1" noChangeArrowheads="1"/>
          </p:cNvSpPr>
          <p:nvPr>
            <p:ph type="body" idx="1"/>
          </p:nvPr>
        </p:nvSpPr>
        <p:spPr>
          <a:xfrm>
            <a:off x="1066800" y="1981200"/>
            <a:ext cx="7543800" cy="1828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非決定性有限オートマトン</a:t>
            </a:r>
          </a:p>
          <a:p>
            <a:pPr lvl="1"/>
            <a:r>
              <a:rPr lang="ja-JP" altLang="en-US">
                <a:effectLst/>
              </a:rPr>
              <a:t>同一入力に対する状態遷移が複数存在</a:t>
            </a:r>
          </a:p>
          <a:p>
            <a:pPr lvl="1">
              <a:buFontTx/>
              <a:buNone/>
            </a:pPr>
            <a:r>
              <a:rPr lang="ja-JP" altLang="en-US">
                <a:effectLst/>
              </a:rPr>
              <a:t>⇒複数の遷移を全て解析する必要がある</a:t>
            </a:r>
          </a:p>
        </p:txBody>
      </p:sp>
      <p:sp>
        <p:nvSpPr>
          <p:cNvPr id="314372" name="Oval 4"/>
          <p:cNvSpPr>
            <a:spLocks noChangeArrowheads="1"/>
          </p:cNvSpPr>
          <p:nvPr/>
        </p:nvSpPr>
        <p:spPr bwMode="auto">
          <a:xfrm>
            <a:off x="1143000" y="5181600"/>
            <a:ext cx="533400" cy="5334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nvGrpSpPr>
          <p:cNvPr id="314391" name="Group 23"/>
          <p:cNvGrpSpPr>
            <a:grpSpLocks/>
          </p:cNvGrpSpPr>
          <p:nvPr/>
        </p:nvGrpSpPr>
        <p:grpSpPr bwMode="auto">
          <a:xfrm>
            <a:off x="1600200" y="4572000"/>
            <a:ext cx="1295400" cy="1600200"/>
            <a:chOff x="1104" y="2736"/>
            <a:chExt cx="816" cy="1008"/>
          </a:xfrm>
        </p:grpSpPr>
        <p:sp>
          <p:nvSpPr>
            <p:cNvPr id="314373" name="Line 5"/>
            <p:cNvSpPr>
              <a:spLocks noChangeShapeType="1"/>
            </p:cNvSpPr>
            <p:nvPr/>
          </p:nvSpPr>
          <p:spPr bwMode="auto">
            <a:xfrm flipV="1">
              <a:off x="1104" y="2928"/>
              <a:ext cx="480"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4374" name="Text Box 6"/>
            <p:cNvSpPr txBox="1">
              <a:spLocks noChangeArrowheads="1"/>
            </p:cNvSpPr>
            <p:nvPr/>
          </p:nvSpPr>
          <p:spPr bwMode="auto">
            <a:xfrm>
              <a:off x="1200" y="2736"/>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sp>
          <p:nvSpPr>
            <p:cNvPr id="314375" name="Line 7"/>
            <p:cNvSpPr>
              <a:spLocks noChangeShapeType="1"/>
            </p:cNvSpPr>
            <p:nvPr/>
          </p:nvSpPr>
          <p:spPr bwMode="auto">
            <a:xfrm>
              <a:off x="1104" y="3360"/>
              <a:ext cx="480"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4376" name="Text Box 8"/>
            <p:cNvSpPr txBox="1">
              <a:spLocks noChangeArrowheads="1"/>
            </p:cNvSpPr>
            <p:nvPr/>
          </p:nvSpPr>
          <p:spPr bwMode="auto">
            <a:xfrm>
              <a:off x="1200" y="3360"/>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sp>
          <p:nvSpPr>
            <p:cNvPr id="314377" name="Oval 9"/>
            <p:cNvSpPr>
              <a:spLocks noChangeArrowheads="1"/>
            </p:cNvSpPr>
            <p:nvPr/>
          </p:nvSpPr>
          <p:spPr bwMode="auto">
            <a:xfrm>
              <a:off x="1584" y="2784"/>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4384" name="Oval 16"/>
            <p:cNvSpPr>
              <a:spLocks noChangeArrowheads="1"/>
            </p:cNvSpPr>
            <p:nvPr/>
          </p:nvSpPr>
          <p:spPr bwMode="auto">
            <a:xfrm>
              <a:off x="1584" y="3408"/>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314392" name="Group 24"/>
          <p:cNvGrpSpPr>
            <a:grpSpLocks/>
          </p:cNvGrpSpPr>
          <p:nvPr/>
        </p:nvGrpSpPr>
        <p:grpSpPr bwMode="auto">
          <a:xfrm>
            <a:off x="2895600" y="4191000"/>
            <a:ext cx="1447800" cy="2408238"/>
            <a:chOff x="1920" y="2496"/>
            <a:chExt cx="912" cy="1517"/>
          </a:xfrm>
        </p:grpSpPr>
        <p:sp>
          <p:nvSpPr>
            <p:cNvPr id="314378" name="Line 10"/>
            <p:cNvSpPr>
              <a:spLocks noChangeShapeType="1"/>
            </p:cNvSpPr>
            <p:nvPr/>
          </p:nvSpPr>
          <p:spPr bwMode="auto">
            <a:xfrm flipV="1">
              <a:off x="1920" y="2688"/>
              <a:ext cx="576"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4379" name="Text Box 11"/>
            <p:cNvSpPr txBox="1">
              <a:spLocks noChangeArrowheads="1"/>
            </p:cNvSpPr>
            <p:nvPr/>
          </p:nvSpPr>
          <p:spPr bwMode="auto">
            <a:xfrm>
              <a:off x="2016" y="2496"/>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sp>
          <p:nvSpPr>
            <p:cNvPr id="314380" name="Line 12"/>
            <p:cNvSpPr>
              <a:spLocks noChangeShapeType="1"/>
            </p:cNvSpPr>
            <p:nvPr/>
          </p:nvSpPr>
          <p:spPr bwMode="auto">
            <a:xfrm>
              <a:off x="1920" y="2976"/>
              <a:ext cx="576" cy="4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4381" name="Text Box 13"/>
            <p:cNvSpPr txBox="1">
              <a:spLocks noChangeArrowheads="1"/>
            </p:cNvSpPr>
            <p:nvPr/>
          </p:nvSpPr>
          <p:spPr bwMode="auto">
            <a:xfrm>
              <a:off x="2016" y="292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sp>
          <p:nvSpPr>
            <p:cNvPr id="314382" name="Oval 14"/>
            <p:cNvSpPr>
              <a:spLocks noChangeArrowheads="1"/>
            </p:cNvSpPr>
            <p:nvPr/>
          </p:nvSpPr>
          <p:spPr bwMode="auto">
            <a:xfrm>
              <a:off x="2496" y="2496"/>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4383" name="Oval 15"/>
            <p:cNvSpPr>
              <a:spLocks noChangeArrowheads="1"/>
            </p:cNvSpPr>
            <p:nvPr/>
          </p:nvSpPr>
          <p:spPr bwMode="auto">
            <a:xfrm>
              <a:off x="2496" y="2880"/>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4385" name="Line 17"/>
            <p:cNvSpPr>
              <a:spLocks noChangeShapeType="1"/>
            </p:cNvSpPr>
            <p:nvPr/>
          </p:nvSpPr>
          <p:spPr bwMode="auto">
            <a:xfrm flipV="1">
              <a:off x="1920" y="3456"/>
              <a:ext cx="576" cy="96"/>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4386" name="Text Box 18"/>
            <p:cNvSpPr txBox="1">
              <a:spLocks noChangeArrowheads="1"/>
            </p:cNvSpPr>
            <p:nvPr/>
          </p:nvSpPr>
          <p:spPr bwMode="auto">
            <a:xfrm>
              <a:off x="2016" y="3216"/>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sp>
          <p:nvSpPr>
            <p:cNvPr id="314387" name="Line 19"/>
            <p:cNvSpPr>
              <a:spLocks noChangeShapeType="1"/>
            </p:cNvSpPr>
            <p:nvPr/>
          </p:nvSpPr>
          <p:spPr bwMode="auto">
            <a:xfrm>
              <a:off x="1920" y="3648"/>
              <a:ext cx="576"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4388" name="Text Box 20"/>
            <p:cNvSpPr txBox="1">
              <a:spLocks noChangeArrowheads="1"/>
            </p:cNvSpPr>
            <p:nvPr/>
          </p:nvSpPr>
          <p:spPr bwMode="auto">
            <a:xfrm>
              <a:off x="2016" y="364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sp>
          <p:nvSpPr>
            <p:cNvPr id="314389" name="Oval 21"/>
            <p:cNvSpPr>
              <a:spLocks noChangeArrowheads="1"/>
            </p:cNvSpPr>
            <p:nvPr/>
          </p:nvSpPr>
          <p:spPr bwMode="auto">
            <a:xfrm>
              <a:off x="2496" y="3264"/>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4390" name="Oval 22"/>
            <p:cNvSpPr>
              <a:spLocks noChangeArrowheads="1"/>
            </p:cNvSpPr>
            <p:nvPr/>
          </p:nvSpPr>
          <p:spPr bwMode="auto">
            <a:xfrm>
              <a:off x="2496" y="3648"/>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14393" name="Text Box 25"/>
          <p:cNvSpPr txBox="1">
            <a:spLocks noChangeArrowheads="1"/>
          </p:cNvSpPr>
          <p:nvPr/>
        </p:nvSpPr>
        <p:spPr bwMode="auto">
          <a:xfrm>
            <a:off x="1447800" y="3581400"/>
            <a:ext cx="65706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⇒決定性有限オートマトンに変形する</a:t>
            </a:r>
          </a:p>
        </p:txBody>
      </p:sp>
      <p:grpSp>
        <p:nvGrpSpPr>
          <p:cNvPr id="314401" name="Group 33"/>
          <p:cNvGrpSpPr>
            <a:grpSpLocks/>
          </p:cNvGrpSpPr>
          <p:nvPr/>
        </p:nvGrpSpPr>
        <p:grpSpPr bwMode="auto">
          <a:xfrm>
            <a:off x="5257800" y="4800600"/>
            <a:ext cx="3124200" cy="838200"/>
            <a:chOff x="3312" y="3024"/>
            <a:chExt cx="1968" cy="528"/>
          </a:xfrm>
        </p:grpSpPr>
        <p:sp>
          <p:nvSpPr>
            <p:cNvPr id="314394" name="Oval 26"/>
            <p:cNvSpPr>
              <a:spLocks noChangeArrowheads="1"/>
            </p:cNvSpPr>
            <p:nvPr/>
          </p:nvSpPr>
          <p:spPr bwMode="auto">
            <a:xfrm>
              <a:off x="3312" y="3216"/>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4395" name="Line 27"/>
            <p:cNvSpPr>
              <a:spLocks noChangeShapeType="1"/>
            </p:cNvSpPr>
            <p:nvPr/>
          </p:nvSpPr>
          <p:spPr bwMode="auto">
            <a:xfrm>
              <a:off x="3648" y="3360"/>
              <a:ext cx="48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4396" name="Text Box 28"/>
            <p:cNvSpPr txBox="1">
              <a:spLocks noChangeArrowheads="1"/>
            </p:cNvSpPr>
            <p:nvPr/>
          </p:nvSpPr>
          <p:spPr bwMode="auto">
            <a:xfrm>
              <a:off x="3744" y="3024"/>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sp>
          <p:nvSpPr>
            <p:cNvPr id="314397" name="Oval 29"/>
            <p:cNvSpPr>
              <a:spLocks noChangeArrowheads="1"/>
            </p:cNvSpPr>
            <p:nvPr/>
          </p:nvSpPr>
          <p:spPr bwMode="auto">
            <a:xfrm>
              <a:off x="4128" y="3216"/>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4398" name="Line 30"/>
            <p:cNvSpPr>
              <a:spLocks noChangeShapeType="1"/>
            </p:cNvSpPr>
            <p:nvPr/>
          </p:nvSpPr>
          <p:spPr bwMode="auto">
            <a:xfrm>
              <a:off x="4464" y="3360"/>
              <a:ext cx="48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4399" name="Text Box 31"/>
            <p:cNvSpPr txBox="1">
              <a:spLocks noChangeArrowheads="1"/>
            </p:cNvSpPr>
            <p:nvPr/>
          </p:nvSpPr>
          <p:spPr bwMode="auto">
            <a:xfrm>
              <a:off x="4560" y="3024"/>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sp>
          <p:nvSpPr>
            <p:cNvPr id="314400" name="Oval 32"/>
            <p:cNvSpPr>
              <a:spLocks noChangeArrowheads="1"/>
            </p:cNvSpPr>
            <p:nvPr/>
          </p:nvSpPr>
          <p:spPr bwMode="auto">
            <a:xfrm>
              <a:off x="4944" y="3216"/>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4372"/>
                                        </p:tgtEl>
                                        <p:attrNameLst>
                                          <p:attrName>style.visibility</p:attrName>
                                        </p:attrNameLst>
                                      </p:cBhvr>
                                      <p:to>
                                        <p:strVal val="visible"/>
                                      </p:to>
                                    </p:set>
                                    <p:animEffect transition="in" filter="wipe(left)">
                                      <p:cBhvr>
                                        <p:cTn id="7" dur="500"/>
                                        <p:tgtEl>
                                          <p:spTgt spid="3143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14391"/>
                                        </p:tgtEl>
                                        <p:attrNameLst>
                                          <p:attrName>style.visibility</p:attrName>
                                        </p:attrNameLst>
                                      </p:cBhvr>
                                      <p:to>
                                        <p:strVal val="visible"/>
                                      </p:to>
                                    </p:set>
                                    <p:animEffect transition="in" filter="wipe(left)">
                                      <p:cBhvr>
                                        <p:cTn id="12" dur="500"/>
                                        <p:tgtEl>
                                          <p:spTgt spid="31439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14392"/>
                                        </p:tgtEl>
                                        <p:attrNameLst>
                                          <p:attrName>style.visibility</p:attrName>
                                        </p:attrNameLst>
                                      </p:cBhvr>
                                      <p:to>
                                        <p:strVal val="visible"/>
                                      </p:to>
                                    </p:set>
                                    <p:animEffect transition="in" filter="wipe(left)">
                                      <p:cBhvr>
                                        <p:cTn id="17" dur="500"/>
                                        <p:tgtEl>
                                          <p:spTgt spid="31439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14393"/>
                                        </p:tgtEl>
                                        <p:attrNameLst>
                                          <p:attrName>style.visibility</p:attrName>
                                        </p:attrNameLst>
                                      </p:cBhvr>
                                      <p:to>
                                        <p:strVal val="visible"/>
                                      </p:to>
                                    </p:set>
                                    <p:animEffect transition="in" filter="checkerboard(across)">
                                      <p:cBhvr>
                                        <p:cTn id="22" dur="500"/>
                                        <p:tgtEl>
                                          <p:spTgt spid="31439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314401"/>
                                        </p:tgtEl>
                                        <p:attrNameLst>
                                          <p:attrName>style.visibility</p:attrName>
                                        </p:attrNameLst>
                                      </p:cBhvr>
                                      <p:to>
                                        <p:strVal val="visible"/>
                                      </p:to>
                                    </p:set>
                                    <p:animEffect transition="in" filter="wipe(left)">
                                      <p:cBhvr>
                                        <p:cTn id="27" dur="500"/>
                                        <p:tgtEl>
                                          <p:spTgt spid="3144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372" grpId="0" animBg="1"/>
      <p:bldP spid="314393"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1066800" y="304800"/>
            <a:ext cx="7467600" cy="76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決定性有限オートマトンへ</a:t>
            </a:r>
          </a:p>
        </p:txBody>
      </p:sp>
      <p:sp>
        <p:nvSpPr>
          <p:cNvPr id="288771" name="Rectangle 3"/>
          <p:cNvSpPr>
            <a:spLocks noGrp="1" noChangeArrowheads="1"/>
          </p:cNvSpPr>
          <p:nvPr>
            <p:ph type="body" idx="1"/>
          </p:nvPr>
        </p:nvSpPr>
        <p:spPr>
          <a:xfrm>
            <a:off x="609600" y="1295400"/>
            <a:ext cx="8305800" cy="1981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r>
              <a:rPr lang="ja-JP" altLang="en-US">
                <a:effectLst/>
              </a:rPr>
              <a:t>非決定性有限オートマトン(</a:t>
            </a:r>
            <a:r>
              <a:rPr lang="en-US" altLang="ja-JP">
                <a:effectLst/>
              </a:rPr>
              <a:t>NFA)</a:t>
            </a:r>
          </a:p>
          <a:p>
            <a:pPr marL="609600" indent="-609600">
              <a:buFont typeface="Wingdings" panose="05000000000000000000" pitchFamily="2" charset="2"/>
              <a:buNone/>
            </a:pPr>
            <a:r>
              <a:rPr lang="ja-JP" altLang="en-US">
                <a:effectLst/>
              </a:rPr>
              <a:t>→決定性有限オートマトン(</a:t>
            </a:r>
            <a:r>
              <a:rPr lang="en-US" altLang="ja-JP">
                <a:effectLst/>
              </a:rPr>
              <a:t>DFA)</a:t>
            </a:r>
          </a:p>
          <a:p>
            <a:pPr marL="609600" indent="-609600">
              <a:buFont typeface="Wingdings" panose="05000000000000000000" pitchFamily="2" charset="2"/>
              <a:buNone/>
            </a:pPr>
            <a:r>
              <a:rPr lang="ja-JP" altLang="en-US" sz="2800">
                <a:effectLst/>
              </a:rPr>
              <a:t>同一の入力で遷移できる状態を1つの状態にまとめる</a:t>
            </a:r>
          </a:p>
        </p:txBody>
      </p:sp>
      <p:sp>
        <p:nvSpPr>
          <p:cNvPr id="288774" name="Line 6"/>
          <p:cNvSpPr>
            <a:spLocks noChangeShapeType="1"/>
          </p:cNvSpPr>
          <p:nvPr/>
        </p:nvSpPr>
        <p:spPr bwMode="auto">
          <a:xfrm>
            <a:off x="3733800" y="4724400"/>
            <a:ext cx="6096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8775" name="Text Box 7"/>
          <p:cNvSpPr txBox="1">
            <a:spLocks noChangeArrowheads="1"/>
          </p:cNvSpPr>
          <p:nvPr/>
        </p:nvSpPr>
        <p:spPr bwMode="auto">
          <a:xfrm>
            <a:off x="3810000" y="41910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sp>
        <p:nvSpPr>
          <p:cNvPr id="288778" name="Line 10"/>
          <p:cNvSpPr>
            <a:spLocks noChangeShapeType="1"/>
          </p:cNvSpPr>
          <p:nvPr/>
        </p:nvSpPr>
        <p:spPr bwMode="auto">
          <a:xfrm flipV="1">
            <a:off x="2743200" y="3962400"/>
            <a:ext cx="5334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8779" name="Line 11"/>
          <p:cNvSpPr>
            <a:spLocks noChangeShapeType="1"/>
          </p:cNvSpPr>
          <p:nvPr/>
        </p:nvSpPr>
        <p:spPr bwMode="auto">
          <a:xfrm>
            <a:off x="2743200" y="4419600"/>
            <a:ext cx="5334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8781" name="Line 13"/>
          <p:cNvSpPr>
            <a:spLocks noChangeShapeType="1"/>
          </p:cNvSpPr>
          <p:nvPr/>
        </p:nvSpPr>
        <p:spPr bwMode="auto">
          <a:xfrm flipV="1">
            <a:off x="4800600" y="4419600"/>
            <a:ext cx="5334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8782" name="Line 14"/>
          <p:cNvSpPr>
            <a:spLocks noChangeShapeType="1"/>
          </p:cNvSpPr>
          <p:nvPr/>
        </p:nvSpPr>
        <p:spPr bwMode="auto">
          <a:xfrm>
            <a:off x="4800600" y="3962400"/>
            <a:ext cx="5334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8783" name="Text Box 15"/>
          <p:cNvSpPr txBox="1">
            <a:spLocks noChangeArrowheads="1"/>
          </p:cNvSpPr>
          <p:nvPr/>
        </p:nvSpPr>
        <p:spPr bwMode="auto">
          <a:xfrm>
            <a:off x="2743200" y="4495800"/>
            <a:ext cx="485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sp>
        <p:nvSpPr>
          <p:cNvPr id="288784" name="Text Box 16"/>
          <p:cNvSpPr txBox="1">
            <a:spLocks noChangeArrowheads="1"/>
          </p:cNvSpPr>
          <p:nvPr/>
        </p:nvSpPr>
        <p:spPr bwMode="auto">
          <a:xfrm>
            <a:off x="4876800" y="3657600"/>
            <a:ext cx="485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sp>
        <p:nvSpPr>
          <p:cNvPr id="288785" name="Text Box 17"/>
          <p:cNvSpPr txBox="1">
            <a:spLocks noChangeArrowheads="1"/>
          </p:cNvSpPr>
          <p:nvPr/>
        </p:nvSpPr>
        <p:spPr bwMode="auto">
          <a:xfrm>
            <a:off x="2743200" y="3657600"/>
            <a:ext cx="485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sp>
        <p:nvSpPr>
          <p:cNvPr id="288786" name="Text Box 18"/>
          <p:cNvSpPr txBox="1">
            <a:spLocks noChangeArrowheads="1"/>
          </p:cNvSpPr>
          <p:nvPr/>
        </p:nvSpPr>
        <p:spPr bwMode="auto">
          <a:xfrm>
            <a:off x="4876800" y="4495800"/>
            <a:ext cx="485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sp>
        <p:nvSpPr>
          <p:cNvPr id="288789" name="Line 21"/>
          <p:cNvSpPr>
            <a:spLocks noChangeShapeType="1"/>
          </p:cNvSpPr>
          <p:nvPr/>
        </p:nvSpPr>
        <p:spPr bwMode="auto">
          <a:xfrm>
            <a:off x="1752600" y="4343400"/>
            <a:ext cx="5334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8790" name="Text Box 22"/>
          <p:cNvSpPr txBox="1">
            <a:spLocks noChangeArrowheads="1"/>
          </p:cNvSpPr>
          <p:nvPr/>
        </p:nvSpPr>
        <p:spPr bwMode="auto">
          <a:xfrm>
            <a:off x="1828800" y="3886200"/>
            <a:ext cx="485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sp>
        <p:nvSpPr>
          <p:cNvPr id="288793" name="Line 25"/>
          <p:cNvSpPr>
            <a:spLocks noChangeShapeType="1"/>
          </p:cNvSpPr>
          <p:nvPr/>
        </p:nvSpPr>
        <p:spPr bwMode="auto">
          <a:xfrm>
            <a:off x="5791200" y="4343400"/>
            <a:ext cx="5334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8794" name="Text Box 26"/>
          <p:cNvSpPr txBox="1">
            <a:spLocks noChangeArrowheads="1"/>
          </p:cNvSpPr>
          <p:nvPr/>
        </p:nvSpPr>
        <p:spPr bwMode="auto">
          <a:xfrm>
            <a:off x="5867400" y="3886200"/>
            <a:ext cx="485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grpSp>
        <p:nvGrpSpPr>
          <p:cNvPr id="288795" name="Group 27"/>
          <p:cNvGrpSpPr>
            <a:grpSpLocks/>
          </p:cNvGrpSpPr>
          <p:nvPr/>
        </p:nvGrpSpPr>
        <p:grpSpPr bwMode="auto">
          <a:xfrm>
            <a:off x="1828800" y="4419600"/>
            <a:ext cx="4419600" cy="914400"/>
            <a:chOff x="1200" y="3072"/>
            <a:chExt cx="2784" cy="576"/>
          </a:xfrm>
        </p:grpSpPr>
        <p:sp>
          <p:nvSpPr>
            <p:cNvPr id="288796" name="Arc 28"/>
            <p:cNvSpPr>
              <a:spLocks/>
            </p:cNvSpPr>
            <p:nvPr/>
          </p:nvSpPr>
          <p:spPr bwMode="auto">
            <a:xfrm>
              <a:off x="3696" y="3072"/>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8797" name="Arc 29"/>
            <p:cNvSpPr>
              <a:spLocks/>
            </p:cNvSpPr>
            <p:nvPr/>
          </p:nvSpPr>
          <p:spPr bwMode="auto">
            <a:xfrm rot="5400000">
              <a:off x="3696" y="3360"/>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8798" name="Arc 30"/>
            <p:cNvSpPr>
              <a:spLocks/>
            </p:cNvSpPr>
            <p:nvPr/>
          </p:nvSpPr>
          <p:spPr bwMode="auto">
            <a:xfrm rot="10800000">
              <a:off x="1200" y="3360"/>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8799" name="Arc 31"/>
            <p:cNvSpPr>
              <a:spLocks/>
            </p:cNvSpPr>
            <p:nvPr/>
          </p:nvSpPr>
          <p:spPr bwMode="auto">
            <a:xfrm rot="16200000">
              <a:off x="1200" y="3072"/>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8800" name="Line 32"/>
            <p:cNvSpPr>
              <a:spLocks noChangeShapeType="1"/>
            </p:cNvSpPr>
            <p:nvPr/>
          </p:nvSpPr>
          <p:spPr bwMode="auto">
            <a:xfrm>
              <a:off x="1440" y="3648"/>
              <a:ext cx="225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8801" name="Text Box 33"/>
            <p:cNvSpPr txBox="1">
              <a:spLocks noChangeArrowheads="1"/>
            </p:cNvSpPr>
            <p:nvPr/>
          </p:nvSpPr>
          <p:spPr bwMode="auto">
            <a:xfrm>
              <a:off x="2448" y="3360"/>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grpSp>
      <p:grpSp>
        <p:nvGrpSpPr>
          <p:cNvPr id="288802" name="Group 34"/>
          <p:cNvGrpSpPr>
            <a:grpSpLocks/>
          </p:cNvGrpSpPr>
          <p:nvPr/>
        </p:nvGrpSpPr>
        <p:grpSpPr bwMode="auto">
          <a:xfrm>
            <a:off x="1676400" y="3048000"/>
            <a:ext cx="4724400" cy="1828800"/>
            <a:chOff x="2208" y="2304"/>
            <a:chExt cx="3360" cy="1200"/>
          </a:xfrm>
        </p:grpSpPr>
        <p:sp>
          <p:nvSpPr>
            <p:cNvPr id="288803" name="Arc 35"/>
            <p:cNvSpPr>
              <a:spLocks/>
            </p:cNvSpPr>
            <p:nvPr/>
          </p:nvSpPr>
          <p:spPr bwMode="auto">
            <a:xfrm>
              <a:off x="3888" y="2592"/>
              <a:ext cx="1680" cy="912"/>
            </a:xfrm>
            <a:custGeom>
              <a:avLst/>
              <a:gdLst>
                <a:gd name="G0" fmla="+- 0 0 0"/>
                <a:gd name="G1" fmla="+- 21600 0 0"/>
                <a:gd name="G2" fmla="+- 21600 0 0"/>
                <a:gd name="T0" fmla="*/ 0 w 18685"/>
                <a:gd name="T1" fmla="*/ 0 h 21600"/>
                <a:gd name="T2" fmla="*/ 18685 w 18685"/>
                <a:gd name="T3" fmla="*/ 10764 h 21600"/>
                <a:gd name="T4" fmla="*/ 0 w 18685"/>
                <a:gd name="T5" fmla="*/ 21600 h 21600"/>
              </a:gdLst>
              <a:ahLst/>
              <a:cxnLst>
                <a:cxn ang="0">
                  <a:pos x="T0" y="T1"/>
                </a:cxn>
                <a:cxn ang="0">
                  <a:pos x="T2" y="T3"/>
                </a:cxn>
                <a:cxn ang="0">
                  <a:pos x="T4" y="T5"/>
                </a:cxn>
              </a:cxnLst>
              <a:rect l="0" t="0" r="r" b="b"/>
              <a:pathLst>
                <a:path w="18685" h="21600" fill="none" extrusionOk="0">
                  <a:moveTo>
                    <a:pt x="-1" y="0"/>
                  </a:moveTo>
                  <a:cubicBezTo>
                    <a:pt x="7702" y="0"/>
                    <a:pt x="14821" y="4101"/>
                    <a:pt x="18685" y="10763"/>
                  </a:cubicBezTo>
                </a:path>
                <a:path w="18685" h="21600" stroke="0" extrusionOk="0">
                  <a:moveTo>
                    <a:pt x="-1" y="0"/>
                  </a:moveTo>
                  <a:cubicBezTo>
                    <a:pt x="7702" y="0"/>
                    <a:pt x="14821" y="4101"/>
                    <a:pt x="18685" y="10763"/>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8804" name="Arc 36"/>
            <p:cNvSpPr>
              <a:spLocks/>
            </p:cNvSpPr>
            <p:nvPr/>
          </p:nvSpPr>
          <p:spPr bwMode="auto">
            <a:xfrm flipH="1">
              <a:off x="2208" y="2592"/>
              <a:ext cx="1680" cy="912"/>
            </a:xfrm>
            <a:custGeom>
              <a:avLst/>
              <a:gdLst>
                <a:gd name="G0" fmla="+- 0 0 0"/>
                <a:gd name="G1" fmla="+- 21600 0 0"/>
                <a:gd name="G2" fmla="+- 21600 0 0"/>
                <a:gd name="T0" fmla="*/ 0 w 18685"/>
                <a:gd name="T1" fmla="*/ 0 h 21600"/>
                <a:gd name="T2" fmla="*/ 18685 w 18685"/>
                <a:gd name="T3" fmla="*/ 10764 h 21600"/>
                <a:gd name="T4" fmla="*/ 0 w 18685"/>
                <a:gd name="T5" fmla="*/ 21600 h 21600"/>
              </a:gdLst>
              <a:ahLst/>
              <a:cxnLst>
                <a:cxn ang="0">
                  <a:pos x="T0" y="T1"/>
                </a:cxn>
                <a:cxn ang="0">
                  <a:pos x="T2" y="T3"/>
                </a:cxn>
                <a:cxn ang="0">
                  <a:pos x="T4" y="T5"/>
                </a:cxn>
              </a:cxnLst>
              <a:rect l="0" t="0" r="r" b="b"/>
              <a:pathLst>
                <a:path w="18685" h="21600" fill="none" extrusionOk="0">
                  <a:moveTo>
                    <a:pt x="-1" y="0"/>
                  </a:moveTo>
                  <a:cubicBezTo>
                    <a:pt x="7702" y="0"/>
                    <a:pt x="14821" y="4101"/>
                    <a:pt x="18685" y="10763"/>
                  </a:cubicBezTo>
                </a:path>
                <a:path w="18685" h="21600" stroke="0" extrusionOk="0">
                  <a:moveTo>
                    <a:pt x="-1" y="0"/>
                  </a:moveTo>
                  <a:cubicBezTo>
                    <a:pt x="7702" y="0"/>
                    <a:pt x="14821" y="4101"/>
                    <a:pt x="18685" y="10763"/>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8805" name="Text Box 37"/>
            <p:cNvSpPr txBox="1">
              <a:spLocks noChangeArrowheads="1"/>
            </p:cNvSpPr>
            <p:nvPr/>
          </p:nvSpPr>
          <p:spPr bwMode="auto">
            <a:xfrm>
              <a:off x="3696" y="2304"/>
              <a:ext cx="346" cy="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grpSp>
      <p:sp>
        <p:nvSpPr>
          <p:cNvPr id="288806" name="Text Box 38"/>
          <p:cNvSpPr txBox="1">
            <a:spLocks noChangeArrowheads="1"/>
          </p:cNvSpPr>
          <p:nvPr/>
        </p:nvSpPr>
        <p:spPr bwMode="auto">
          <a:xfrm>
            <a:off x="762000" y="3810000"/>
            <a:ext cx="361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en-US" altLang="ja-JP"/>
              <a:t>a</a:t>
            </a:r>
          </a:p>
        </p:txBody>
      </p:sp>
      <p:sp>
        <p:nvSpPr>
          <p:cNvPr id="288807" name="Oval 39"/>
          <p:cNvSpPr>
            <a:spLocks noChangeArrowheads="1"/>
          </p:cNvSpPr>
          <p:nvPr/>
        </p:nvSpPr>
        <p:spPr bwMode="auto">
          <a:xfrm>
            <a:off x="228600" y="4114800"/>
            <a:ext cx="457200" cy="4572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t>q</a:t>
            </a:r>
            <a:r>
              <a:rPr lang="en-US" altLang="ja-JP" sz="2800" baseline="-25000"/>
              <a:t>0</a:t>
            </a:r>
          </a:p>
        </p:txBody>
      </p:sp>
      <p:sp>
        <p:nvSpPr>
          <p:cNvPr id="288808" name="Line 40"/>
          <p:cNvSpPr>
            <a:spLocks noChangeShapeType="1"/>
          </p:cNvSpPr>
          <p:nvPr/>
        </p:nvSpPr>
        <p:spPr bwMode="auto">
          <a:xfrm>
            <a:off x="685800" y="4343400"/>
            <a:ext cx="595313"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8809" name="Text Box 41"/>
          <p:cNvSpPr txBox="1">
            <a:spLocks noChangeArrowheads="1"/>
          </p:cNvSpPr>
          <p:nvPr/>
        </p:nvSpPr>
        <p:spPr bwMode="auto">
          <a:xfrm>
            <a:off x="3810000" y="3429000"/>
            <a:ext cx="361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en-US" altLang="ja-JP"/>
              <a:t>a</a:t>
            </a:r>
          </a:p>
        </p:txBody>
      </p:sp>
      <p:sp>
        <p:nvSpPr>
          <p:cNvPr id="288811" name="Line 43"/>
          <p:cNvSpPr>
            <a:spLocks noChangeShapeType="1"/>
          </p:cNvSpPr>
          <p:nvPr/>
        </p:nvSpPr>
        <p:spPr bwMode="auto">
          <a:xfrm>
            <a:off x="3748088" y="3962400"/>
            <a:ext cx="59531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8813" name="Text Box 45"/>
          <p:cNvSpPr txBox="1">
            <a:spLocks noChangeArrowheads="1"/>
          </p:cNvSpPr>
          <p:nvPr/>
        </p:nvSpPr>
        <p:spPr bwMode="auto">
          <a:xfrm>
            <a:off x="6767513" y="3810000"/>
            <a:ext cx="361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en-US" altLang="ja-JP"/>
              <a:t>a</a:t>
            </a:r>
          </a:p>
        </p:txBody>
      </p:sp>
      <p:sp>
        <p:nvSpPr>
          <p:cNvPr id="288814" name="Line 46"/>
          <p:cNvSpPr>
            <a:spLocks noChangeShapeType="1"/>
          </p:cNvSpPr>
          <p:nvPr/>
        </p:nvSpPr>
        <p:spPr bwMode="auto">
          <a:xfrm>
            <a:off x="6767513" y="4343400"/>
            <a:ext cx="59531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8816" name="Line 48"/>
          <p:cNvSpPr>
            <a:spLocks noChangeShapeType="1"/>
          </p:cNvSpPr>
          <p:nvPr/>
        </p:nvSpPr>
        <p:spPr bwMode="auto">
          <a:xfrm>
            <a:off x="7848600" y="4343400"/>
            <a:ext cx="6096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8817" name="Text Box 49"/>
          <p:cNvSpPr txBox="1">
            <a:spLocks noChangeArrowheads="1"/>
          </p:cNvSpPr>
          <p:nvPr/>
        </p:nvSpPr>
        <p:spPr bwMode="auto">
          <a:xfrm>
            <a:off x="7924800" y="38100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sp>
        <p:nvSpPr>
          <p:cNvPr id="288818" name="Oval 50"/>
          <p:cNvSpPr>
            <a:spLocks noChangeArrowheads="1"/>
          </p:cNvSpPr>
          <p:nvPr/>
        </p:nvSpPr>
        <p:spPr bwMode="auto">
          <a:xfrm>
            <a:off x="8458200" y="4114800"/>
            <a:ext cx="457200" cy="4572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en-US"/>
          </a:p>
        </p:txBody>
      </p:sp>
      <p:sp>
        <p:nvSpPr>
          <p:cNvPr id="288820" name="Oval 52"/>
          <p:cNvSpPr>
            <a:spLocks noChangeArrowheads="1"/>
          </p:cNvSpPr>
          <p:nvPr/>
        </p:nvSpPr>
        <p:spPr bwMode="auto">
          <a:xfrm>
            <a:off x="8534400" y="4191000"/>
            <a:ext cx="304800" cy="304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8821" name="Text Box 53"/>
          <p:cNvSpPr txBox="1">
            <a:spLocks noChangeArrowheads="1"/>
          </p:cNvSpPr>
          <p:nvPr/>
        </p:nvSpPr>
        <p:spPr bwMode="auto">
          <a:xfrm>
            <a:off x="762000" y="5508625"/>
            <a:ext cx="6102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i="1"/>
              <a:t>q</a:t>
            </a:r>
            <a:r>
              <a:rPr lang="en-US" altLang="ja-JP" sz="2800" baseline="-25000"/>
              <a:t>1</a:t>
            </a:r>
            <a:r>
              <a:rPr lang="en-US" altLang="ja-JP" sz="2800"/>
              <a:t> </a:t>
            </a:r>
            <a:r>
              <a:rPr lang="ja-JP" altLang="en-US" sz="2800"/>
              <a:t>から</a:t>
            </a:r>
            <a:r>
              <a:rPr lang="en-US" altLang="ja-JP" sz="2800"/>
              <a:t>ε</a:t>
            </a:r>
            <a:r>
              <a:rPr lang="ja-JP" altLang="en-US" sz="2800"/>
              <a:t>入力で </a:t>
            </a:r>
            <a:r>
              <a:rPr lang="en-US" altLang="ja-JP" sz="2800" i="1"/>
              <a:t>q</a:t>
            </a:r>
            <a:r>
              <a:rPr lang="en-US" altLang="ja-JP" sz="2800" baseline="-25000"/>
              <a:t>2</a:t>
            </a:r>
            <a:r>
              <a:rPr lang="en-US" altLang="ja-JP" sz="2800"/>
              <a:t> </a:t>
            </a:r>
            <a:r>
              <a:rPr lang="en-US" altLang="ja-JP" sz="2800" i="1"/>
              <a:t>q</a:t>
            </a:r>
            <a:r>
              <a:rPr lang="en-US" altLang="ja-JP" sz="2800" baseline="-25000"/>
              <a:t>3</a:t>
            </a:r>
            <a:r>
              <a:rPr lang="en-US" altLang="ja-JP" sz="2800"/>
              <a:t> </a:t>
            </a:r>
            <a:r>
              <a:rPr lang="en-US" altLang="ja-JP" sz="2800" i="1"/>
              <a:t>q</a:t>
            </a:r>
            <a:r>
              <a:rPr lang="en-US" altLang="ja-JP" sz="2800" baseline="-25000"/>
              <a:t>4</a:t>
            </a:r>
            <a:r>
              <a:rPr lang="en-US" altLang="ja-JP" sz="2800"/>
              <a:t> </a:t>
            </a:r>
            <a:r>
              <a:rPr lang="en-US" altLang="ja-JP" sz="2800" i="1"/>
              <a:t>q</a:t>
            </a:r>
            <a:r>
              <a:rPr lang="en-US" altLang="ja-JP" sz="2800" baseline="-25000"/>
              <a:t>8</a:t>
            </a:r>
            <a:r>
              <a:rPr lang="en-US" altLang="ja-JP" sz="2800"/>
              <a:t> </a:t>
            </a:r>
            <a:r>
              <a:rPr lang="ja-JP" altLang="en-US" sz="2800"/>
              <a:t> へ遷移可能</a:t>
            </a:r>
          </a:p>
        </p:txBody>
      </p:sp>
      <p:sp>
        <p:nvSpPr>
          <p:cNvPr id="288823" name="Text Box 55"/>
          <p:cNvSpPr txBox="1">
            <a:spLocks noChangeArrowheads="1"/>
          </p:cNvSpPr>
          <p:nvPr/>
        </p:nvSpPr>
        <p:spPr bwMode="auto">
          <a:xfrm>
            <a:off x="762000" y="6019800"/>
            <a:ext cx="47513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 </a:t>
            </a:r>
            <a:r>
              <a:rPr lang="en-US" altLang="ja-JP" i="1"/>
              <a:t>q</a:t>
            </a:r>
            <a:r>
              <a:rPr lang="en-US" altLang="ja-JP" baseline="-25000"/>
              <a:t>1</a:t>
            </a:r>
            <a:r>
              <a:rPr lang="en-US" altLang="ja-JP"/>
              <a:t> </a:t>
            </a:r>
            <a:r>
              <a:rPr lang="en-US" altLang="ja-JP" i="1"/>
              <a:t>q</a:t>
            </a:r>
            <a:r>
              <a:rPr lang="en-US" altLang="ja-JP" baseline="-25000"/>
              <a:t>2</a:t>
            </a:r>
            <a:r>
              <a:rPr lang="en-US" altLang="ja-JP"/>
              <a:t> </a:t>
            </a:r>
            <a:r>
              <a:rPr lang="en-US" altLang="ja-JP" i="1"/>
              <a:t>q</a:t>
            </a:r>
            <a:r>
              <a:rPr lang="en-US" altLang="ja-JP" baseline="-25000"/>
              <a:t>3</a:t>
            </a:r>
            <a:r>
              <a:rPr lang="en-US" altLang="ja-JP"/>
              <a:t> </a:t>
            </a:r>
            <a:r>
              <a:rPr lang="en-US" altLang="ja-JP" i="1"/>
              <a:t>q</a:t>
            </a:r>
            <a:r>
              <a:rPr lang="en-US" altLang="ja-JP" baseline="-25000"/>
              <a:t>4</a:t>
            </a:r>
            <a:r>
              <a:rPr lang="en-US" altLang="ja-JP"/>
              <a:t> </a:t>
            </a:r>
            <a:r>
              <a:rPr lang="en-US" altLang="ja-JP" i="1"/>
              <a:t>q</a:t>
            </a:r>
            <a:r>
              <a:rPr lang="en-US" altLang="ja-JP" baseline="-25000"/>
              <a:t>8</a:t>
            </a:r>
            <a:r>
              <a:rPr lang="en-US" altLang="ja-JP"/>
              <a:t>  </a:t>
            </a:r>
            <a:r>
              <a:rPr lang="ja-JP" altLang="en-US"/>
              <a:t>をまとめる</a:t>
            </a:r>
          </a:p>
        </p:txBody>
      </p:sp>
      <p:sp>
        <p:nvSpPr>
          <p:cNvPr id="288824" name="Oval 56"/>
          <p:cNvSpPr>
            <a:spLocks noChangeArrowheads="1"/>
          </p:cNvSpPr>
          <p:nvPr/>
        </p:nvSpPr>
        <p:spPr bwMode="auto">
          <a:xfrm>
            <a:off x="1219200" y="4114800"/>
            <a:ext cx="457200" cy="4572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t>q</a:t>
            </a:r>
            <a:r>
              <a:rPr lang="en-US" altLang="ja-JP" sz="2800" baseline="-25000"/>
              <a:t>1</a:t>
            </a:r>
          </a:p>
        </p:txBody>
      </p:sp>
      <p:sp>
        <p:nvSpPr>
          <p:cNvPr id="288826" name="Oval 58"/>
          <p:cNvSpPr>
            <a:spLocks noChangeArrowheads="1"/>
          </p:cNvSpPr>
          <p:nvPr/>
        </p:nvSpPr>
        <p:spPr bwMode="auto">
          <a:xfrm>
            <a:off x="2286000" y="4114800"/>
            <a:ext cx="457200" cy="4572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t>q</a:t>
            </a:r>
            <a:r>
              <a:rPr lang="en-US" altLang="ja-JP" sz="2800" baseline="-25000"/>
              <a:t>2</a:t>
            </a:r>
          </a:p>
        </p:txBody>
      </p:sp>
      <p:sp>
        <p:nvSpPr>
          <p:cNvPr id="288827" name="Oval 59"/>
          <p:cNvSpPr>
            <a:spLocks noChangeArrowheads="1"/>
          </p:cNvSpPr>
          <p:nvPr/>
        </p:nvSpPr>
        <p:spPr bwMode="auto">
          <a:xfrm>
            <a:off x="3276600" y="3733800"/>
            <a:ext cx="457200" cy="4572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t>q</a:t>
            </a:r>
            <a:r>
              <a:rPr lang="en-US" altLang="ja-JP" sz="2800" baseline="-25000"/>
              <a:t>3</a:t>
            </a:r>
          </a:p>
        </p:txBody>
      </p:sp>
      <p:sp>
        <p:nvSpPr>
          <p:cNvPr id="288828" name="Oval 60"/>
          <p:cNvSpPr>
            <a:spLocks noChangeArrowheads="1"/>
          </p:cNvSpPr>
          <p:nvPr/>
        </p:nvSpPr>
        <p:spPr bwMode="auto">
          <a:xfrm>
            <a:off x="3276600" y="4495800"/>
            <a:ext cx="457200" cy="4572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t>q</a:t>
            </a:r>
            <a:r>
              <a:rPr lang="en-US" altLang="ja-JP" sz="2800" baseline="-25000"/>
              <a:t>4</a:t>
            </a:r>
          </a:p>
        </p:txBody>
      </p:sp>
      <p:sp>
        <p:nvSpPr>
          <p:cNvPr id="288829" name="Oval 61"/>
          <p:cNvSpPr>
            <a:spLocks noChangeArrowheads="1"/>
          </p:cNvSpPr>
          <p:nvPr/>
        </p:nvSpPr>
        <p:spPr bwMode="auto">
          <a:xfrm>
            <a:off x="4343400" y="3733800"/>
            <a:ext cx="457200" cy="4572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t>q</a:t>
            </a:r>
            <a:r>
              <a:rPr lang="en-US" altLang="ja-JP" sz="2800" baseline="-25000"/>
              <a:t>5</a:t>
            </a:r>
          </a:p>
        </p:txBody>
      </p:sp>
      <p:sp>
        <p:nvSpPr>
          <p:cNvPr id="288830" name="Oval 62"/>
          <p:cNvSpPr>
            <a:spLocks noChangeArrowheads="1"/>
          </p:cNvSpPr>
          <p:nvPr/>
        </p:nvSpPr>
        <p:spPr bwMode="auto">
          <a:xfrm>
            <a:off x="4343400" y="4495800"/>
            <a:ext cx="457200" cy="4572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t>q</a:t>
            </a:r>
            <a:r>
              <a:rPr lang="en-US" altLang="ja-JP" sz="2800" baseline="-25000"/>
              <a:t>6</a:t>
            </a:r>
          </a:p>
        </p:txBody>
      </p:sp>
      <p:sp>
        <p:nvSpPr>
          <p:cNvPr id="288831" name="Oval 63"/>
          <p:cNvSpPr>
            <a:spLocks noChangeArrowheads="1"/>
          </p:cNvSpPr>
          <p:nvPr/>
        </p:nvSpPr>
        <p:spPr bwMode="auto">
          <a:xfrm>
            <a:off x="5334000" y="4114800"/>
            <a:ext cx="457200" cy="4572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t>q</a:t>
            </a:r>
            <a:r>
              <a:rPr lang="en-US" altLang="ja-JP" sz="2800" baseline="-25000"/>
              <a:t>7</a:t>
            </a:r>
          </a:p>
        </p:txBody>
      </p:sp>
      <p:sp>
        <p:nvSpPr>
          <p:cNvPr id="288832" name="Oval 64"/>
          <p:cNvSpPr>
            <a:spLocks noChangeArrowheads="1"/>
          </p:cNvSpPr>
          <p:nvPr/>
        </p:nvSpPr>
        <p:spPr bwMode="auto">
          <a:xfrm>
            <a:off x="6324600" y="4114800"/>
            <a:ext cx="457200" cy="4572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t>q</a:t>
            </a:r>
            <a:r>
              <a:rPr lang="en-US" altLang="ja-JP" sz="2800" baseline="-25000"/>
              <a:t>8</a:t>
            </a:r>
          </a:p>
        </p:txBody>
      </p:sp>
      <p:sp>
        <p:nvSpPr>
          <p:cNvPr id="288833" name="Oval 65"/>
          <p:cNvSpPr>
            <a:spLocks noChangeArrowheads="1"/>
          </p:cNvSpPr>
          <p:nvPr/>
        </p:nvSpPr>
        <p:spPr bwMode="auto">
          <a:xfrm>
            <a:off x="7315200" y="4114800"/>
            <a:ext cx="457200" cy="4572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t>q</a:t>
            </a:r>
            <a:r>
              <a:rPr lang="en-US" altLang="ja-JP" sz="2800" baseline="-25000"/>
              <a:t>9</a:t>
            </a:r>
          </a:p>
        </p:txBody>
      </p:sp>
      <p:grpSp>
        <p:nvGrpSpPr>
          <p:cNvPr id="288834" name="Group 66"/>
          <p:cNvGrpSpPr>
            <a:grpSpLocks/>
          </p:cNvGrpSpPr>
          <p:nvPr/>
        </p:nvGrpSpPr>
        <p:grpSpPr bwMode="auto">
          <a:xfrm>
            <a:off x="1752600" y="3886200"/>
            <a:ext cx="990600" cy="685800"/>
            <a:chOff x="1104" y="2448"/>
            <a:chExt cx="624" cy="432"/>
          </a:xfrm>
        </p:grpSpPr>
        <p:sp>
          <p:nvSpPr>
            <p:cNvPr id="288835" name="Line 67"/>
            <p:cNvSpPr>
              <a:spLocks noChangeShapeType="1"/>
            </p:cNvSpPr>
            <p:nvPr/>
          </p:nvSpPr>
          <p:spPr bwMode="auto">
            <a:xfrm>
              <a:off x="1104" y="2736"/>
              <a:ext cx="336" cy="0"/>
            </a:xfrm>
            <a:prstGeom prst="line">
              <a:avLst/>
            </a:prstGeom>
            <a:noFill/>
            <a:ln w="1905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8836" name="Text Box 68"/>
            <p:cNvSpPr txBox="1">
              <a:spLocks noChangeArrowheads="1"/>
            </p:cNvSpPr>
            <p:nvPr/>
          </p:nvSpPr>
          <p:spPr bwMode="auto">
            <a:xfrm>
              <a:off x="1152" y="2448"/>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solidFill>
                    <a:srgbClr val="FF66CC"/>
                  </a:solidFill>
                </a:rPr>
                <a:t>ε</a:t>
              </a:r>
            </a:p>
          </p:txBody>
        </p:sp>
        <p:sp>
          <p:nvSpPr>
            <p:cNvPr id="288837" name="Oval 69"/>
            <p:cNvSpPr>
              <a:spLocks noChangeArrowheads="1"/>
            </p:cNvSpPr>
            <p:nvPr/>
          </p:nvSpPr>
          <p:spPr bwMode="auto">
            <a:xfrm>
              <a:off x="1440" y="2592"/>
              <a:ext cx="288" cy="288"/>
            </a:xfrm>
            <a:prstGeom prst="ellipse">
              <a:avLst/>
            </a:prstGeom>
            <a:noFill/>
            <a:ln w="1905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solidFill>
                    <a:srgbClr val="FF66CC"/>
                  </a:solidFill>
                </a:rPr>
                <a:t>q</a:t>
              </a:r>
              <a:r>
                <a:rPr lang="en-US" altLang="ja-JP" sz="2800" baseline="-25000">
                  <a:solidFill>
                    <a:srgbClr val="FF66CC"/>
                  </a:solidFill>
                </a:rPr>
                <a:t>2</a:t>
              </a:r>
            </a:p>
          </p:txBody>
        </p:sp>
      </p:grpSp>
      <p:grpSp>
        <p:nvGrpSpPr>
          <p:cNvPr id="288838" name="Group 70"/>
          <p:cNvGrpSpPr>
            <a:grpSpLocks/>
          </p:cNvGrpSpPr>
          <p:nvPr/>
        </p:nvGrpSpPr>
        <p:grpSpPr bwMode="auto">
          <a:xfrm>
            <a:off x="2743200" y="3657600"/>
            <a:ext cx="990600" cy="609600"/>
            <a:chOff x="1728" y="2304"/>
            <a:chExt cx="624" cy="384"/>
          </a:xfrm>
        </p:grpSpPr>
        <p:sp>
          <p:nvSpPr>
            <p:cNvPr id="288839" name="Line 71"/>
            <p:cNvSpPr>
              <a:spLocks noChangeShapeType="1"/>
            </p:cNvSpPr>
            <p:nvPr/>
          </p:nvSpPr>
          <p:spPr bwMode="auto">
            <a:xfrm flipV="1">
              <a:off x="1728" y="2496"/>
              <a:ext cx="336" cy="192"/>
            </a:xfrm>
            <a:prstGeom prst="line">
              <a:avLst/>
            </a:prstGeom>
            <a:noFill/>
            <a:ln w="1905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8840" name="Text Box 72"/>
            <p:cNvSpPr txBox="1">
              <a:spLocks noChangeArrowheads="1"/>
            </p:cNvSpPr>
            <p:nvPr/>
          </p:nvSpPr>
          <p:spPr bwMode="auto">
            <a:xfrm>
              <a:off x="1728" y="2304"/>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solidFill>
                    <a:srgbClr val="FF66CC"/>
                  </a:solidFill>
                </a:rPr>
                <a:t>ε</a:t>
              </a:r>
            </a:p>
          </p:txBody>
        </p:sp>
        <p:sp>
          <p:nvSpPr>
            <p:cNvPr id="288841" name="Oval 73"/>
            <p:cNvSpPr>
              <a:spLocks noChangeArrowheads="1"/>
            </p:cNvSpPr>
            <p:nvPr/>
          </p:nvSpPr>
          <p:spPr bwMode="auto">
            <a:xfrm>
              <a:off x="2064" y="2352"/>
              <a:ext cx="288" cy="288"/>
            </a:xfrm>
            <a:prstGeom prst="ellipse">
              <a:avLst/>
            </a:prstGeom>
            <a:noFill/>
            <a:ln w="1905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solidFill>
                    <a:srgbClr val="FF66CC"/>
                  </a:solidFill>
                </a:rPr>
                <a:t>q</a:t>
              </a:r>
              <a:r>
                <a:rPr lang="en-US" altLang="ja-JP" sz="2800" baseline="-25000">
                  <a:solidFill>
                    <a:srgbClr val="FF66CC"/>
                  </a:solidFill>
                </a:rPr>
                <a:t>3</a:t>
              </a:r>
            </a:p>
          </p:txBody>
        </p:sp>
      </p:grpSp>
      <p:grpSp>
        <p:nvGrpSpPr>
          <p:cNvPr id="288842" name="Group 74"/>
          <p:cNvGrpSpPr>
            <a:grpSpLocks/>
          </p:cNvGrpSpPr>
          <p:nvPr/>
        </p:nvGrpSpPr>
        <p:grpSpPr bwMode="auto">
          <a:xfrm>
            <a:off x="2743200" y="4419600"/>
            <a:ext cx="990600" cy="533400"/>
            <a:chOff x="1728" y="2784"/>
            <a:chExt cx="624" cy="336"/>
          </a:xfrm>
        </p:grpSpPr>
        <p:sp>
          <p:nvSpPr>
            <p:cNvPr id="288843" name="Line 75"/>
            <p:cNvSpPr>
              <a:spLocks noChangeShapeType="1"/>
            </p:cNvSpPr>
            <p:nvPr/>
          </p:nvSpPr>
          <p:spPr bwMode="auto">
            <a:xfrm>
              <a:off x="1728" y="2784"/>
              <a:ext cx="336" cy="192"/>
            </a:xfrm>
            <a:prstGeom prst="line">
              <a:avLst/>
            </a:prstGeom>
            <a:noFill/>
            <a:ln w="1905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88844" name="Text Box 76"/>
            <p:cNvSpPr txBox="1">
              <a:spLocks noChangeArrowheads="1"/>
            </p:cNvSpPr>
            <p:nvPr/>
          </p:nvSpPr>
          <p:spPr bwMode="auto">
            <a:xfrm>
              <a:off x="1728" y="2832"/>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solidFill>
                    <a:srgbClr val="FF66CC"/>
                  </a:solidFill>
                </a:rPr>
                <a:t>ε</a:t>
              </a:r>
            </a:p>
          </p:txBody>
        </p:sp>
        <p:sp>
          <p:nvSpPr>
            <p:cNvPr id="288845" name="Oval 77"/>
            <p:cNvSpPr>
              <a:spLocks noChangeArrowheads="1"/>
            </p:cNvSpPr>
            <p:nvPr/>
          </p:nvSpPr>
          <p:spPr bwMode="auto">
            <a:xfrm>
              <a:off x="2064" y="2832"/>
              <a:ext cx="288" cy="288"/>
            </a:xfrm>
            <a:prstGeom prst="ellipse">
              <a:avLst/>
            </a:prstGeom>
            <a:noFill/>
            <a:ln w="1905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solidFill>
                    <a:srgbClr val="FF66CC"/>
                  </a:solidFill>
                </a:rPr>
                <a:t>q</a:t>
              </a:r>
              <a:r>
                <a:rPr lang="en-US" altLang="ja-JP" sz="2800" baseline="-25000">
                  <a:solidFill>
                    <a:srgbClr val="FF66CC"/>
                  </a:solidFill>
                </a:rPr>
                <a:t>4</a:t>
              </a:r>
            </a:p>
          </p:txBody>
        </p:sp>
      </p:grpSp>
      <p:grpSp>
        <p:nvGrpSpPr>
          <p:cNvPr id="288850" name="Group 82"/>
          <p:cNvGrpSpPr>
            <a:grpSpLocks/>
          </p:cNvGrpSpPr>
          <p:nvPr/>
        </p:nvGrpSpPr>
        <p:grpSpPr bwMode="auto">
          <a:xfrm>
            <a:off x="1676400" y="3048000"/>
            <a:ext cx="5105400" cy="1828800"/>
            <a:chOff x="1056" y="1920"/>
            <a:chExt cx="3216" cy="1152"/>
          </a:xfrm>
        </p:grpSpPr>
        <p:grpSp>
          <p:nvGrpSpPr>
            <p:cNvPr id="288851" name="Group 83"/>
            <p:cNvGrpSpPr>
              <a:grpSpLocks/>
            </p:cNvGrpSpPr>
            <p:nvPr/>
          </p:nvGrpSpPr>
          <p:grpSpPr bwMode="auto">
            <a:xfrm>
              <a:off x="1056" y="1920"/>
              <a:ext cx="2976" cy="1152"/>
              <a:chOff x="1056" y="1920"/>
              <a:chExt cx="2976" cy="1152"/>
            </a:xfrm>
          </p:grpSpPr>
          <p:sp>
            <p:nvSpPr>
              <p:cNvPr id="288852" name="Arc 84"/>
              <p:cNvSpPr>
                <a:spLocks/>
              </p:cNvSpPr>
              <p:nvPr/>
            </p:nvSpPr>
            <p:spPr bwMode="auto">
              <a:xfrm>
                <a:off x="2544" y="2196"/>
                <a:ext cx="1488" cy="876"/>
              </a:xfrm>
              <a:custGeom>
                <a:avLst/>
                <a:gdLst>
                  <a:gd name="G0" fmla="+- 0 0 0"/>
                  <a:gd name="G1" fmla="+- 21600 0 0"/>
                  <a:gd name="G2" fmla="+- 21600 0 0"/>
                  <a:gd name="T0" fmla="*/ 0 w 18685"/>
                  <a:gd name="T1" fmla="*/ 0 h 21600"/>
                  <a:gd name="T2" fmla="*/ 18685 w 18685"/>
                  <a:gd name="T3" fmla="*/ 10764 h 21600"/>
                  <a:gd name="T4" fmla="*/ 0 w 18685"/>
                  <a:gd name="T5" fmla="*/ 21600 h 21600"/>
                </a:gdLst>
                <a:ahLst/>
                <a:cxnLst>
                  <a:cxn ang="0">
                    <a:pos x="T0" y="T1"/>
                  </a:cxn>
                  <a:cxn ang="0">
                    <a:pos x="T2" y="T3"/>
                  </a:cxn>
                  <a:cxn ang="0">
                    <a:pos x="T4" y="T5"/>
                  </a:cxn>
                </a:cxnLst>
                <a:rect l="0" t="0" r="r" b="b"/>
                <a:pathLst>
                  <a:path w="18685" h="21600" fill="none" extrusionOk="0">
                    <a:moveTo>
                      <a:pt x="-1" y="0"/>
                    </a:moveTo>
                    <a:cubicBezTo>
                      <a:pt x="7702" y="0"/>
                      <a:pt x="14821" y="4101"/>
                      <a:pt x="18685" y="10763"/>
                    </a:cubicBezTo>
                  </a:path>
                  <a:path w="18685" h="21600" stroke="0" extrusionOk="0">
                    <a:moveTo>
                      <a:pt x="-1" y="0"/>
                    </a:moveTo>
                    <a:cubicBezTo>
                      <a:pt x="7702" y="0"/>
                      <a:pt x="14821" y="4101"/>
                      <a:pt x="18685" y="10763"/>
                    </a:cubicBezTo>
                    <a:lnTo>
                      <a:pt x="0" y="21600"/>
                    </a:lnTo>
                    <a:close/>
                  </a:path>
                </a:pathLst>
              </a:custGeom>
              <a:noFill/>
              <a:ln w="19050">
                <a:solidFill>
                  <a:srgbClr val="FF99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8853" name="Arc 85"/>
              <p:cNvSpPr>
                <a:spLocks/>
              </p:cNvSpPr>
              <p:nvPr/>
            </p:nvSpPr>
            <p:spPr bwMode="auto">
              <a:xfrm flipH="1">
                <a:off x="1056" y="2196"/>
                <a:ext cx="1488" cy="876"/>
              </a:xfrm>
              <a:custGeom>
                <a:avLst/>
                <a:gdLst>
                  <a:gd name="G0" fmla="+- 0 0 0"/>
                  <a:gd name="G1" fmla="+- 21600 0 0"/>
                  <a:gd name="G2" fmla="+- 21600 0 0"/>
                  <a:gd name="T0" fmla="*/ 0 w 18685"/>
                  <a:gd name="T1" fmla="*/ 0 h 21600"/>
                  <a:gd name="T2" fmla="*/ 18685 w 18685"/>
                  <a:gd name="T3" fmla="*/ 10764 h 21600"/>
                  <a:gd name="T4" fmla="*/ 0 w 18685"/>
                  <a:gd name="T5" fmla="*/ 21600 h 21600"/>
                </a:gdLst>
                <a:ahLst/>
                <a:cxnLst>
                  <a:cxn ang="0">
                    <a:pos x="T0" y="T1"/>
                  </a:cxn>
                  <a:cxn ang="0">
                    <a:pos x="T2" y="T3"/>
                  </a:cxn>
                  <a:cxn ang="0">
                    <a:pos x="T4" y="T5"/>
                  </a:cxn>
                </a:cxnLst>
                <a:rect l="0" t="0" r="r" b="b"/>
                <a:pathLst>
                  <a:path w="18685" h="21600" fill="none" extrusionOk="0">
                    <a:moveTo>
                      <a:pt x="-1" y="0"/>
                    </a:moveTo>
                    <a:cubicBezTo>
                      <a:pt x="7702" y="0"/>
                      <a:pt x="14821" y="4101"/>
                      <a:pt x="18685" y="10763"/>
                    </a:cubicBezTo>
                  </a:path>
                  <a:path w="18685" h="21600" stroke="0" extrusionOk="0">
                    <a:moveTo>
                      <a:pt x="-1" y="0"/>
                    </a:moveTo>
                    <a:cubicBezTo>
                      <a:pt x="7702" y="0"/>
                      <a:pt x="14821" y="4101"/>
                      <a:pt x="18685" y="10763"/>
                    </a:cubicBezTo>
                    <a:lnTo>
                      <a:pt x="0" y="21600"/>
                    </a:lnTo>
                    <a:close/>
                  </a:path>
                </a:pathLst>
              </a:custGeom>
              <a:noFill/>
              <a:ln w="1905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8854" name="Text Box 86"/>
              <p:cNvSpPr txBox="1">
                <a:spLocks noChangeArrowheads="1"/>
              </p:cNvSpPr>
              <p:nvPr/>
            </p:nvSpPr>
            <p:spPr bwMode="auto">
              <a:xfrm>
                <a:off x="2374" y="1920"/>
                <a:ext cx="3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solidFill>
                      <a:srgbClr val="FF66CC"/>
                    </a:solidFill>
                  </a:rPr>
                  <a:t>ε</a:t>
                </a:r>
              </a:p>
            </p:txBody>
          </p:sp>
        </p:grpSp>
        <p:sp>
          <p:nvSpPr>
            <p:cNvPr id="288855" name="Oval 87"/>
            <p:cNvSpPr>
              <a:spLocks noChangeArrowheads="1"/>
            </p:cNvSpPr>
            <p:nvPr/>
          </p:nvSpPr>
          <p:spPr bwMode="auto">
            <a:xfrm>
              <a:off x="3984" y="2592"/>
              <a:ext cx="288" cy="288"/>
            </a:xfrm>
            <a:prstGeom prst="ellipse">
              <a:avLst/>
            </a:prstGeom>
            <a:noFill/>
            <a:ln w="1905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solidFill>
                    <a:srgbClr val="FF66CC"/>
                  </a:solidFill>
                </a:rPr>
                <a:t>q</a:t>
              </a:r>
              <a:r>
                <a:rPr lang="en-US" altLang="ja-JP" sz="2800" baseline="-25000">
                  <a:solidFill>
                    <a:srgbClr val="FF66CC"/>
                  </a:solidFill>
                </a:rPr>
                <a:t>8</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88834"/>
                                        </p:tgtEl>
                                        <p:attrNameLst>
                                          <p:attrName>style.visibility</p:attrName>
                                        </p:attrNameLst>
                                      </p:cBhvr>
                                      <p:to>
                                        <p:strVal val="visible"/>
                                      </p:to>
                                    </p:set>
                                    <p:animEffect transition="in" filter="wipe(left)">
                                      <p:cBhvr>
                                        <p:cTn id="7" dur="500"/>
                                        <p:tgtEl>
                                          <p:spTgt spid="2888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88838"/>
                                        </p:tgtEl>
                                        <p:attrNameLst>
                                          <p:attrName>style.visibility</p:attrName>
                                        </p:attrNameLst>
                                      </p:cBhvr>
                                      <p:to>
                                        <p:strVal val="visible"/>
                                      </p:to>
                                    </p:set>
                                    <p:animEffect transition="in" filter="wipe(left)">
                                      <p:cBhvr>
                                        <p:cTn id="12" dur="500"/>
                                        <p:tgtEl>
                                          <p:spTgt spid="2888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88842"/>
                                        </p:tgtEl>
                                        <p:attrNameLst>
                                          <p:attrName>style.visibility</p:attrName>
                                        </p:attrNameLst>
                                      </p:cBhvr>
                                      <p:to>
                                        <p:strVal val="visible"/>
                                      </p:to>
                                    </p:set>
                                    <p:animEffect transition="in" filter="wipe(left)">
                                      <p:cBhvr>
                                        <p:cTn id="17" dur="500"/>
                                        <p:tgtEl>
                                          <p:spTgt spid="28884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88850"/>
                                        </p:tgtEl>
                                        <p:attrNameLst>
                                          <p:attrName>style.visibility</p:attrName>
                                        </p:attrNameLst>
                                      </p:cBhvr>
                                      <p:to>
                                        <p:strVal val="visible"/>
                                      </p:to>
                                    </p:set>
                                    <p:animEffect transition="in" filter="wipe(left)">
                                      <p:cBhvr>
                                        <p:cTn id="22" dur="500"/>
                                        <p:tgtEl>
                                          <p:spTgt spid="28885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88821"/>
                                        </p:tgtEl>
                                        <p:attrNameLst>
                                          <p:attrName>style.visibility</p:attrName>
                                        </p:attrNameLst>
                                      </p:cBhvr>
                                      <p:to>
                                        <p:strVal val="visible"/>
                                      </p:to>
                                    </p:set>
                                    <p:animEffect transition="in" filter="checkerboard(across)">
                                      <p:cBhvr>
                                        <p:cTn id="27" dur="500"/>
                                        <p:tgtEl>
                                          <p:spTgt spid="28882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88823"/>
                                        </p:tgtEl>
                                        <p:attrNameLst>
                                          <p:attrName>style.visibility</p:attrName>
                                        </p:attrNameLst>
                                      </p:cBhvr>
                                      <p:to>
                                        <p:strVal val="visible"/>
                                      </p:to>
                                    </p:set>
                                    <p:animEffect transition="in" filter="checkerboard(across)">
                                      <p:cBhvr>
                                        <p:cTn id="32" dur="500"/>
                                        <p:tgtEl>
                                          <p:spTgt spid="2888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821" grpId="0" autoUpdateAnimBg="0"/>
      <p:bldP spid="288823"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決定性有限オートマトンへ</a:t>
            </a:r>
          </a:p>
        </p:txBody>
      </p:sp>
      <p:sp>
        <p:nvSpPr>
          <p:cNvPr id="292867" name="Rectangle 3"/>
          <p:cNvSpPr>
            <a:spLocks noGrp="1" noChangeArrowheads="1"/>
          </p:cNvSpPr>
          <p:nvPr>
            <p:ph type="body" idx="1"/>
          </p:nvPr>
        </p:nvSpPr>
        <p:spPr>
          <a:xfrm>
            <a:off x="381000" y="1981200"/>
            <a:ext cx="8534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NFA N = (</a:t>
            </a:r>
            <a:r>
              <a:rPr lang="en-US" altLang="ja-JP" b="1">
                <a:effectLst/>
              </a:rPr>
              <a:t>Q</a:t>
            </a:r>
            <a:r>
              <a:rPr lang="en-US" altLang="ja-JP" baseline="-25000">
                <a:effectLst/>
              </a:rPr>
              <a:t>N</a:t>
            </a:r>
            <a:r>
              <a:rPr lang="en-US" altLang="ja-JP">
                <a:effectLst/>
              </a:rPr>
              <a:t>, </a:t>
            </a:r>
            <a:r>
              <a:rPr lang="en-US" altLang="ja-JP" b="1">
                <a:effectLst/>
              </a:rPr>
              <a:t>Σ</a:t>
            </a:r>
            <a:r>
              <a:rPr lang="en-US" altLang="ja-JP">
                <a:effectLst/>
              </a:rPr>
              <a:t>, </a:t>
            </a:r>
            <a:r>
              <a:rPr lang="en-US" altLang="ja-JP" i="1">
                <a:effectLst/>
              </a:rPr>
              <a:t>δ</a:t>
            </a:r>
            <a:r>
              <a:rPr lang="en-US" altLang="ja-JP" baseline="-25000">
                <a:effectLst/>
              </a:rPr>
              <a:t>N</a:t>
            </a:r>
            <a:r>
              <a:rPr lang="en-US" altLang="ja-JP">
                <a:effectLst/>
              </a:rPr>
              <a:t>, </a:t>
            </a:r>
            <a:r>
              <a:rPr lang="en-US" altLang="ja-JP" i="1">
                <a:effectLst/>
              </a:rPr>
              <a:t>q</a:t>
            </a:r>
            <a:r>
              <a:rPr lang="en-US" altLang="ja-JP" baseline="-25000">
                <a:effectLst/>
              </a:rPr>
              <a:t>N0</a:t>
            </a:r>
            <a:r>
              <a:rPr lang="en-US" altLang="ja-JP">
                <a:effectLst/>
              </a:rPr>
              <a:t>, </a:t>
            </a:r>
            <a:r>
              <a:rPr lang="en-US" altLang="ja-JP" b="1">
                <a:effectLst/>
              </a:rPr>
              <a:t>F</a:t>
            </a:r>
            <a:r>
              <a:rPr lang="en-US" altLang="ja-JP" baseline="-25000">
                <a:effectLst/>
              </a:rPr>
              <a:t>N</a:t>
            </a:r>
            <a:r>
              <a:rPr lang="en-US" altLang="ja-JP">
                <a:effectLst/>
              </a:rPr>
              <a:t>)</a:t>
            </a:r>
          </a:p>
          <a:p>
            <a:pPr>
              <a:buFont typeface="Wingdings" panose="05000000000000000000" pitchFamily="2" charset="2"/>
              <a:buNone/>
            </a:pPr>
            <a:r>
              <a:rPr lang="ja-JP" altLang="en-US">
                <a:effectLst/>
              </a:rPr>
              <a:t>⇒ </a:t>
            </a:r>
            <a:r>
              <a:rPr lang="en-US" altLang="ja-JP">
                <a:effectLst/>
              </a:rPr>
              <a:t>DFA D = (</a:t>
            </a:r>
            <a:r>
              <a:rPr lang="en-US" altLang="ja-JP" b="1">
                <a:effectLst/>
              </a:rPr>
              <a:t>Q</a:t>
            </a:r>
            <a:r>
              <a:rPr lang="en-US" altLang="ja-JP" baseline="-25000">
                <a:effectLst/>
              </a:rPr>
              <a:t>D</a:t>
            </a:r>
            <a:r>
              <a:rPr lang="en-US" altLang="ja-JP">
                <a:effectLst/>
              </a:rPr>
              <a:t>, </a:t>
            </a:r>
            <a:r>
              <a:rPr lang="en-US" altLang="ja-JP" b="1">
                <a:effectLst/>
              </a:rPr>
              <a:t>Σ</a:t>
            </a:r>
            <a:r>
              <a:rPr lang="en-US" altLang="ja-JP">
                <a:effectLst/>
              </a:rPr>
              <a:t> </a:t>
            </a:r>
            <a:r>
              <a:rPr lang="en-US" altLang="ja-JP" i="1">
                <a:effectLst/>
              </a:rPr>
              <a:t>δ</a:t>
            </a:r>
            <a:r>
              <a:rPr lang="en-US" altLang="ja-JP" baseline="-25000">
                <a:effectLst/>
              </a:rPr>
              <a:t>D</a:t>
            </a:r>
            <a:r>
              <a:rPr lang="en-US" altLang="ja-JP">
                <a:effectLst/>
              </a:rPr>
              <a:t>, </a:t>
            </a:r>
            <a:r>
              <a:rPr lang="en-US" altLang="ja-JP" i="1">
                <a:effectLst/>
              </a:rPr>
              <a:t>q</a:t>
            </a:r>
            <a:r>
              <a:rPr lang="en-US" altLang="ja-JP" baseline="-25000">
                <a:effectLst/>
              </a:rPr>
              <a:t>D0</a:t>
            </a:r>
            <a:r>
              <a:rPr lang="en-US" altLang="ja-JP">
                <a:effectLst/>
              </a:rPr>
              <a:t>, </a:t>
            </a:r>
            <a:r>
              <a:rPr lang="en-US" altLang="ja-JP" b="1">
                <a:effectLst/>
              </a:rPr>
              <a:t>F</a:t>
            </a:r>
            <a:r>
              <a:rPr lang="en-US" altLang="ja-JP" baseline="-25000">
                <a:effectLst/>
              </a:rPr>
              <a:t>D</a:t>
            </a:r>
            <a:r>
              <a:rPr lang="en-US" altLang="ja-JP">
                <a:effectLst/>
              </a:rPr>
              <a:t>)</a:t>
            </a:r>
          </a:p>
          <a:p>
            <a:pPr>
              <a:buFont typeface="Wingdings" panose="05000000000000000000" pitchFamily="2" charset="2"/>
              <a:buNone/>
            </a:pPr>
            <a:endParaRPr lang="en-US" altLang="ja-JP">
              <a:effectLst/>
            </a:endParaRPr>
          </a:p>
          <a:p>
            <a:pPr>
              <a:buFont typeface="Wingdings" panose="05000000000000000000" pitchFamily="2" charset="2"/>
              <a:buNone/>
            </a:pPr>
            <a:r>
              <a:rPr lang="en-US" altLang="ja-JP" sz="2800">
                <a:effectLst/>
              </a:rPr>
              <a:t>ε-closure (</a:t>
            </a:r>
            <a:r>
              <a:rPr lang="en-US" altLang="ja-JP" sz="2800" i="1">
                <a:effectLst/>
              </a:rPr>
              <a:t>q</a:t>
            </a:r>
            <a:r>
              <a:rPr lang="en-US" altLang="ja-JP" sz="2800">
                <a:effectLst/>
              </a:rPr>
              <a:t>) </a:t>
            </a:r>
          </a:p>
          <a:p>
            <a:pPr>
              <a:buFont typeface="Wingdings" panose="05000000000000000000" pitchFamily="2" charset="2"/>
              <a:buNone/>
            </a:pPr>
            <a:r>
              <a:rPr lang="en-US" altLang="ja-JP" sz="2800">
                <a:effectLst/>
              </a:rPr>
              <a:t>    ::= </a:t>
            </a:r>
            <a:r>
              <a:rPr lang="en-US" altLang="ja-JP" sz="2800" i="1">
                <a:effectLst/>
              </a:rPr>
              <a:t>q</a:t>
            </a:r>
            <a:r>
              <a:rPr lang="en-US" altLang="ja-JP" sz="2800">
                <a:effectLst/>
              </a:rPr>
              <a:t> </a:t>
            </a:r>
            <a:r>
              <a:rPr lang="ja-JP" altLang="en-US" sz="2800">
                <a:effectLst/>
              </a:rPr>
              <a:t>∈{</a:t>
            </a:r>
            <a:r>
              <a:rPr lang="en-US" altLang="ja-JP" sz="2800" b="1">
                <a:effectLst/>
              </a:rPr>
              <a:t>Q</a:t>
            </a:r>
            <a:r>
              <a:rPr lang="en-US" altLang="ja-JP" sz="2800" baseline="-25000">
                <a:effectLst/>
              </a:rPr>
              <a:t>N</a:t>
            </a:r>
            <a:r>
              <a:rPr lang="ja-JP" altLang="en-US" sz="2800">
                <a:effectLst/>
              </a:rPr>
              <a:t>∪</a:t>
            </a:r>
            <a:r>
              <a:rPr lang="en-US" altLang="ja-JP" sz="2800" b="1">
                <a:effectLst/>
              </a:rPr>
              <a:t>Q</a:t>
            </a:r>
            <a:r>
              <a:rPr lang="en-US" altLang="ja-JP" sz="2800" baseline="-25000">
                <a:effectLst/>
              </a:rPr>
              <a:t>D</a:t>
            </a:r>
            <a:r>
              <a:rPr lang="en-US" altLang="ja-JP" sz="2800">
                <a:effectLst/>
              </a:rPr>
              <a:t>} </a:t>
            </a:r>
            <a:r>
              <a:rPr lang="ja-JP" altLang="en-US" sz="2800">
                <a:effectLst/>
              </a:rPr>
              <a:t>から</a:t>
            </a:r>
            <a:r>
              <a:rPr lang="en-US" altLang="ja-JP" sz="2800">
                <a:effectLst/>
              </a:rPr>
              <a:t>ε</a:t>
            </a:r>
            <a:r>
              <a:rPr lang="ja-JP" altLang="en-US" sz="2800">
                <a:effectLst/>
              </a:rPr>
              <a:t>遷移できる状態集合</a:t>
            </a:r>
          </a:p>
          <a:p>
            <a:pPr>
              <a:buFont typeface="Wingdings" panose="05000000000000000000" pitchFamily="2" charset="2"/>
              <a:buNone/>
            </a:pPr>
            <a:r>
              <a:rPr lang="en-US" altLang="ja-JP" sz="2800">
                <a:effectLst/>
              </a:rPr>
              <a:t>goto (</a:t>
            </a:r>
            <a:r>
              <a:rPr lang="en-US" altLang="ja-JP" sz="2800" i="1">
                <a:effectLst/>
              </a:rPr>
              <a:t>q</a:t>
            </a:r>
            <a:r>
              <a:rPr lang="en-US" altLang="ja-JP" sz="2800">
                <a:effectLst/>
              </a:rPr>
              <a:t>, a) </a:t>
            </a:r>
          </a:p>
          <a:p>
            <a:pPr>
              <a:buFont typeface="Wingdings" panose="05000000000000000000" pitchFamily="2" charset="2"/>
              <a:buNone/>
            </a:pPr>
            <a:r>
              <a:rPr lang="en-US" altLang="ja-JP" sz="2800">
                <a:effectLst/>
              </a:rPr>
              <a:t>    ::= </a:t>
            </a:r>
            <a:r>
              <a:rPr lang="en-US" altLang="ja-JP" sz="2800" i="1">
                <a:effectLst/>
              </a:rPr>
              <a:t>q</a:t>
            </a:r>
            <a:r>
              <a:rPr lang="en-US" altLang="ja-JP" sz="2800">
                <a:effectLst/>
              </a:rPr>
              <a:t> </a:t>
            </a:r>
            <a:r>
              <a:rPr lang="ja-JP" altLang="en-US" sz="2800">
                <a:effectLst/>
              </a:rPr>
              <a:t>∈{</a:t>
            </a:r>
            <a:r>
              <a:rPr lang="en-US" altLang="ja-JP" sz="2800" b="1">
                <a:effectLst/>
              </a:rPr>
              <a:t>Q</a:t>
            </a:r>
            <a:r>
              <a:rPr lang="en-US" altLang="ja-JP" sz="2800" baseline="-25000">
                <a:effectLst/>
              </a:rPr>
              <a:t>N</a:t>
            </a:r>
            <a:r>
              <a:rPr lang="ja-JP" altLang="en-US" sz="2800">
                <a:effectLst/>
              </a:rPr>
              <a:t>∪</a:t>
            </a:r>
            <a:r>
              <a:rPr lang="en-US" altLang="ja-JP" sz="2800" b="1">
                <a:effectLst/>
              </a:rPr>
              <a:t>Q</a:t>
            </a:r>
            <a:r>
              <a:rPr lang="en-US" altLang="ja-JP" sz="2800" baseline="-25000">
                <a:effectLst/>
              </a:rPr>
              <a:t>D</a:t>
            </a:r>
            <a:r>
              <a:rPr lang="en-US" altLang="ja-JP" sz="2800">
                <a:effectLst/>
              </a:rPr>
              <a:t>} </a:t>
            </a:r>
            <a:r>
              <a:rPr lang="ja-JP" altLang="en-US" sz="2800">
                <a:effectLst/>
              </a:rPr>
              <a:t>から </a:t>
            </a:r>
            <a:r>
              <a:rPr lang="en-US" altLang="ja-JP" sz="2800">
                <a:effectLst/>
              </a:rPr>
              <a:t>a </a:t>
            </a:r>
            <a:r>
              <a:rPr lang="ja-JP" altLang="en-US" sz="2800">
                <a:effectLst/>
              </a:rPr>
              <a:t>∈</a:t>
            </a:r>
            <a:r>
              <a:rPr lang="en-US" altLang="ja-JP" sz="2800" b="1">
                <a:effectLst/>
              </a:rPr>
              <a:t>Σ</a:t>
            </a:r>
            <a:r>
              <a:rPr lang="ja-JP" altLang="en-US" sz="2800">
                <a:effectLst/>
              </a:rPr>
              <a:t>で遷移できる状態集合</a:t>
            </a:r>
            <a:endParaRPr lang="en-US" altLang="ja-JP" sz="2800">
              <a:effectLs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a:xfrm>
            <a:off x="1066800" y="228600"/>
            <a:ext cx="7543800" cy="76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決定性有限オートマトンへ</a:t>
            </a:r>
          </a:p>
        </p:txBody>
      </p:sp>
      <p:sp>
        <p:nvSpPr>
          <p:cNvPr id="294915" name="Oval 3"/>
          <p:cNvSpPr>
            <a:spLocks noChangeArrowheads="1"/>
          </p:cNvSpPr>
          <p:nvPr/>
        </p:nvSpPr>
        <p:spPr bwMode="auto">
          <a:xfrm>
            <a:off x="2057400" y="19050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0</a:t>
            </a:r>
          </a:p>
        </p:txBody>
      </p:sp>
      <p:grpSp>
        <p:nvGrpSpPr>
          <p:cNvPr id="295033" name="Group 121"/>
          <p:cNvGrpSpPr>
            <a:grpSpLocks/>
          </p:cNvGrpSpPr>
          <p:nvPr/>
        </p:nvGrpSpPr>
        <p:grpSpPr bwMode="auto">
          <a:xfrm>
            <a:off x="1371600" y="1295400"/>
            <a:ext cx="790575" cy="1219200"/>
            <a:chOff x="864" y="816"/>
            <a:chExt cx="498" cy="768"/>
          </a:xfrm>
        </p:grpSpPr>
        <p:sp>
          <p:nvSpPr>
            <p:cNvPr id="294916" name="Arc 4"/>
            <p:cNvSpPr>
              <a:spLocks/>
            </p:cNvSpPr>
            <p:nvPr/>
          </p:nvSpPr>
          <p:spPr bwMode="auto">
            <a:xfrm>
              <a:off x="1104" y="120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94917" name="Arc 5"/>
            <p:cNvSpPr>
              <a:spLocks/>
            </p:cNvSpPr>
            <p:nvPr/>
          </p:nvSpPr>
          <p:spPr bwMode="auto">
            <a:xfrm rot="5400000">
              <a:off x="1104" y="139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94918" name="Arc 6"/>
            <p:cNvSpPr>
              <a:spLocks/>
            </p:cNvSpPr>
            <p:nvPr/>
          </p:nvSpPr>
          <p:spPr bwMode="auto">
            <a:xfrm rot="10800000">
              <a:off x="912" y="139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94919" name="Arc 7"/>
            <p:cNvSpPr>
              <a:spLocks/>
            </p:cNvSpPr>
            <p:nvPr/>
          </p:nvSpPr>
          <p:spPr bwMode="auto">
            <a:xfrm rot="16200000">
              <a:off x="912" y="120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94920" name="Text Box 8"/>
            <p:cNvSpPr txBox="1">
              <a:spLocks noChangeArrowheads="1"/>
            </p:cNvSpPr>
            <p:nvPr/>
          </p:nvSpPr>
          <p:spPr bwMode="auto">
            <a:xfrm>
              <a:off x="864" y="816"/>
              <a:ext cx="49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0, 1</a:t>
              </a:r>
            </a:p>
          </p:txBody>
        </p:sp>
      </p:grpSp>
      <p:sp>
        <p:nvSpPr>
          <p:cNvPr id="294921" name="Oval 9"/>
          <p:cNvSpPr>
            <a:spLocks noChangeArrowheads="1"/>
          </p:cNvSpPr>
          <p:nvPr/>
        </p:nvSpPr>
        <p:spPr bwMode="auto">
          <a:xfrm>
            <a:off x="3733800" y="14478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1</a:t>
            </a:r>
          </a:p>
        </p:txBody>
      </p:sp>
      <p:sp>
        <p:nvSpPr>
          <p:cNvPr id="294924" name="Oval 12"/>
          <p:cNvSpPr>
            <a:spLocks noChangeArrowheads="1"/>
          </p:cNvSpPr>
          <p:nvPr/>
        </p:nvSpPr>
        <p:spPr bwMode="auto">
          <a:xfrm>
            <a:off x="3733800" y="23622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2</a:t>
            </a:r>
          </a:p>
        </p:txBody>
      </p:sp>
      <p:grpSp>
        <p:nvGrpSpPr>
          <p:cNvPr id="295036" name="Group 124"/>
          <p:cNvGrpSpPr>
            <a:grpSpLocks/>
          </p:cNvGrpSpPr>
          <p:nvPr/>
        </p:nvGrpSpPr>
        <p:grpSpPr bwMode="auto">
          <a:xfrm>
            <a:off x="2667000" y="1447800"/>
            <a:ext cx="1066800" cy="609600"/>
            <a:chOff x="1680" y="912"/>
            <a:chExt cx="672" cy="384"/>
          </a:xfrm>
        </p:grpSpPr>
        <p:sp>
          <p:nvSpPr>
            <p:cNvPr id="294922" name="Line 10"/>
            <p:cNvSpPr>
              <a:spLocks noChangeShapeType="1"/>
            </p:cNvSpPr>
            <p:nvPr/>
          </p:nvSpPr>
          <p:spPr bwMode="auto">
            <a:xfrm flipV="1">
              <a:off x="1680" y="1104"/>
              <a:ext cx="672"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94927" name="Text Box 15"/>
            <p:cNvSpPr txBox="1">
              <a:spLocks noChangeArrowheads="1"/>
            </p:cNvSpPr>
            <p:nvPr/>
          </p:nvSpPr>
          <p:spPr bwMode="auto">
            <a:xfrm>
              <a:off x="1824" y="912"/>
              <a:ext cx="33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ε</a:t>
              </a:r>
            </a:p>
          </p:txBody>
        </p:sp>
      </p:grpSp>
      <p:grpSp>
        <p:nvGrpSpPr>
          <p:cNvPr id="295037" name="Group 125"/>
          <p:cNvGrpSpPr>
            <a:grpSpLocks/>
          </p:cNvGrpSpPr>
          <p:nvPr/>
        </p:nvGrpSpPr>
        <p:grpSpPr bwMode="auto">
          <a:xfrm>
            <a:off x="2667000" y="1828800"/>
            <a:ext cx="1066800" cy="579438"/>
            <a:chOff x="1680" y="1152"/>
            <a:chExt cx="672" cy="365"/>
          </a:xfrm>
        </p:grpSpPr>
        <p:sp>
          <p:nvSpPr>
            <p:cNvPr id="294923" name="Text Box 11"/>
            <p:cNvSpPr txBox="1">
              <a:spLocks noChangeArrowheads="1"/>
            </p:cNvSpPr>
            <p:nvPr/>
          </p:nvSpPr>
          <p:spPr bwMode="auto">
            <a:xfrm>
              <a:off x="1968" y="1152"/>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a:t>
              </a:r>
            </a:p>
          </p:txBody>
        </p:sp>
        <p:sp>
          <p:nvSpPr>
            <p:cNvPr id="294928" name="Line 16"/>
            <p:cNvSpPr>
              <a:spLocks noChangeShapeType="1"/>
            </p:cNvSpPr>
            <p:nvPr/>
          </p:nvSpPr>
          <p:spPr bwMode="auto">
            <a:xfrm flipH="1">
              <a:off x="1680" y="1152"/>
              <a:ext cx="672"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95035" name="Group 123"/>
          <p:cNvGrpSpPr>
            <a:grpSpLocks/>
          </p:cNvGrpSpPr>
          <p:nvPr/>
        </p:nvGrpSpPr>
        <p:grpSpPr bwMode="auto">
          <a:xfrm>
            <a:off x="2667000" y="2286000"/>
            <a:ext cx="1066800" cy="731838"/>
            <a:chOff x="1680" y="1440"/>
            <a:chExt cx="672" cy="461"/>
          </a:xfrm>
        </p:grpSpPr>
        <p:sp>
          <p:nvSpPr>
            <p:cNvPr id="294925" name="Line 13"/>
            <p:cNvSpPr>
              <a:spLocks noChangeShapeType="1"/>
            </p:cNvSpPr>
            <p:nvPr/>
          </p:nvSpPr>
          <p:spPr bwMode="auto">
            <a:xfrm>
              <a:off x="1680" y="1440"/>
              <a:ext cx="672"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94929" name="Text Box 17"/>
            <p:cNvSpPr txBox="1">
              <a:spLocks noChangeArrowheads="1"/>
            </p:cNvSpPr>
            <p:nvPr/>
          </p:nvSpPr>
          <p:spPr bwMode="auto">
            <a:xfrm>
              <a:off x="1968" y="1536"/>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grpSp>
      <p:sp>
        <p:nvSpPr>
          <p:cNvPr id="294930" name="Oval 18"/>
          <p:cNvSpPr>
            <a:spLocks noChangeArrowheads="1"/>
          </p:cNvSpPr>
          <p:nvPr/>
        </p:nvSpPr>
        <p:spPr bwMode="auto">
          <a:xfrm>
            <a:off x="5562600" y="9906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3</a:t>
            </a:r>
          </a:p>
        </p:txBody>
      </p:sp>
      <p:grpSp>
        <p:nvGrpSpPr>
          <p:cNvPr id="295041" name="Group 129"/>
          <p:cNvGrpSpPr>
            <a:grpSpLocks/>
          </p:cNvGrpSpPr>
          <p:nvPr/>
        </p:nvGrpSpPr>
        <p:grpSpPr bwMode="auto">
          <a:xfrm>
            <a:off x="4343400" y="990600"/>
            <a:ext cx="1219200" cy="685800"/>
            <a:chOff x="2736" y="624"/>
            <a:chExt cx="768" cy="432"/>
          </a:xfrm>
        </p:grpSpPr>
        <p:sp>
          <p:nvSpPr>
            <p:cNvPr id="294932" name="Line 20"/>
            <p:cNvSpPr>
              <a:spLocks noChangeShapeType="1"/>
            </p:cNvSpPr>
            <p:nvPr/>
          </p:nvSpPr>
          <p:spPr bwMode="auto">
            <a:xfrm flipV="1">
              <a:off x="2736" y="864"/>
              <a:ext cx="768"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94933" name="Text Box 21"/>
            <p:cNvSpPr txBox="1">
              <a:spLocks noChangeArrowheads="1"/>
            </p:cNvSpPr>
            <p:nvPr/>
          </p:nvSpPr>
          <p:spPr bwMode="auto">
            <a:xfrm>
              <a:off x="3024" y="624"/>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grpSp>
      <p:grpSp>
        <p:nvGrpSpPr>
          <p:cNvPr id="295038" name="Group 126"/>
          <p:cNvGrpSpPr>
            <a:grpSpLocks/>
          </p:cNvGrpSpPr>
          <p:nvPr/>
        </p:nvGrpSpPr>
        <p:grpSpPr bwMode="auto">
          <a:xfrm>
            <a:off x="4343400" y="2667000"/>
            <a:ext cx="1219200" cy="655638"/>
            <a:chOff x="2736" y="1680"/>
            <a:chExt cx="768" cy="413"/>
          </a:xfrm>
        </p:grpSpPr>
        <p:sp>
          <p:nvSpPr>
            <p:cNvPr id="294934" name="Line 22"/>
            <p:cNvSpPr>
              <a:spLocks noChangeShapeType="1"/>
            </p:cNvSpPr>
            <p:nvPr/>
          </p:nvSpPr>
          <p:spPr bwMode="auto">
            <a:xfrm>
              <a:off x="2736" y="1680"/>
              <a:ext cx="768"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94935" name="Text Box 23"/>
            <p:cNvSpPr txBox="1">
              <a:spLocks noChangeArrowheads="1"/>
            </p:cNvSpPr>
            <p:nvPr/>
          </p:nvSpPr>
          <p:spPr bwMode="auto">
            <a:xfrm>
              <a:off x="3024" y="172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grpSp>
      <p:grpSp>
        <p:nvGrpSpPr>
          <p:cNvPr id="295034" name="Group 122"/>
          <p:cNvGrpSpPr>
            <a:grpSpLocks/>
          </p:cNvGrpSpPr>
          <p:nvPr/>
        </p:nvGrpSpPr>
        <p:grpSpPr bwMode="auto">
          <a:xfrm>
            <a:off x="6172200" y="2667000"/>
            <a:ext cx="993775" cy="655638"/>
            <a:chOff x="3888" y="1680"/>
            <a:chExt cx="626" cy="413"/>
          </a:xfrm>
        </p:grpSpPr>
        <p:sp>
          <p:nvSpPr>
            <p:cNvPr id="294938" name="Arc 26"/>
            <p:cNvSpPr>
              <a:spLocks/>
            </p:cNvSpPr>
            <p:nvPr/>
          </p:nvSpPr>
          <p:spPr bwMode="auto">
            <a:xfrm>
              <a:off x="4080" y="168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94939" name="Arc 27"/>
            <p:cNvSpPr>
              <a:spLocks/>
            </p:cNvSpPr>
            <p:nvPr/>
          </p:nvSpPr>
          <p:spPr bwMode="auto">
            <a:xfrm rot="5400000">
              <a:off x="4080" y="187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94940" name="Arc 28"/>
            <p:cNvSpPr>
              <a:spLocks/>
            </p:cNvSpPr>
            <p:nvPr/>
          </p:nvSpPr>
          <p:spPr bwMode="auto">
            <a:xfrm rot="10800000">
              <a:off x="3888" y="187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94941" name="Arc 29"/>
            <p:cNvSpPr>
              <a:spLocks/>
            </p:cNvSpPr>
            <p:nvPr/>
          </p:nvSpPr>
          <p:spPr bwMode="auto">
            <a:xfrm rot="16200000">
              <a:off x="3888" y="168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94942" name="Text Box 30"/>
            <p:cNvSpPr txBox="1">
              <a:spLocks noChangeArrowheads="1"/>
            </p:cNvSpPr>
            <p:nvPr/>
          </p:nvSpPr>
          <p:spPr bwMode="auto">
            <a:xfrm>
              <a:off x="4272" y="172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a:t>
              </a:r>
            </a:p>
          </p:txBody>
        </p:sp>
      </p:grpSp>
      <p:grpSp>
        <p:nvGrpSpPr>
          <p:cNvPr id="295039" name="Group 127"/>
          <p:cNvGrpSpPr>
            <a:grpSpLocks/>
          </p:cNvGrpSpPr>
          <p:nvPr/>
        </p:nvGrpSpPr>
        <p:grpSpPr bwMode="auto">
          <a:xfrm>
            <a:off x="5562600" y="2667000"/>
            <a:ext cx="609600" cy="609600"/>
            <a:chOff x="3504" y="1680"/>
            <a:chExt cx="384" cy="384"/>
          </a:xfrm>
        </p:grpSpPr>
        <p:sp>
          <p:nvSpPr>
            <p:cNvPr id="294931" name="Oval 19"/>
            <p:cNvSpPr>
              <a:spLocks noChangeArrowheads="1"/>
            </p:cNvSpPr>
            <p:nvPr/>
          </p:nvSpPr>
          <p:spPr bwMode="auto">
            <a:xfrm>
              <a:off x="3504" y="1680"/>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F</a:t>
              </a:r>
            </a:p>
          </p:txBody>
        </p:sp>
        <p:sp>
          <p:nvSpPr>
            <p:cNvPr id="294943" name="Oval 31"/>
            <p:cNvSpPr>
              <a:spLocks noChangeArrowheads="1"/>
            </p:cNvSpPr>
            <p:nvPr/>
          </p:nvSpPr>
          <p:spPr bwMode="auto">
            <a:xfrm>
              <a:off x="3552" y="1728"/>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295042" name="Group 130"/>
          <p:cNvGrpSpPr>
            <a:grpSpLocks/>
          </p:cNvGrpSpPr>
          <p:nvPr/>
        </p:nvGrpSpPr>
        <p:grpSpPr bwMode="auto">
          <a:xfrm>
            <a:off x="4267200" y="1524000"/>
            <a:ext cx="1371600" cy="990600"/>
            <a:chOff x="2688" y="960"/>
            <a:chExt cx="864" cy="624"/>
          </a:xfrm>
        </p:grpSpPr>
        <p:sp>
          <p:nvSpPr>
            <p:cNvPr id="294937" name="Text Box 25"/>
            <p:cNvSpPr txBox="1">
              <a:spLocks noChangeArrowheads="1"/>
            </p:cNvSpPr>
            <p:nvPr/>
          </p:nvSpPr>
          <p:spPr bwMode="auto">
            <a:xfrm>
              <a:off x="2880" y="1056"/>
              <a:ext cx="33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ε</a:t>
              </a:r>
            </a:p>
          </p:txBody>
        </p:sp>
        <p:sp>
          <p:nvSpPr>
            <p:cNvPr id="294944" name="Line 32"/>
            <p:cNvSpPr>
              <a:spLocks noChangeShapeType="1"/>
            </p:cNvSpPr>
            <p:nvPr/>
          </p:nvSpPr>
          <p:spPr bwMode="auto">
            <a:xfrm flipH="1">
              <a:off x="2688" y="960"/>
              <a:ext cx="864" cy="62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95040" name="Group 128"/>
          <p:cNvGrpSpPr>
            <a:grpSpLocks/>
          </p:cNvGrpSpPr>
          <p:nvPr/>
        </p:nvGrpSpPr>
        <p:grpSpPr bwMode="auto">
          <a:xfrm>
            <a:off x="5791200" y="1600200"/>
            <a:ext cx="384175" cy="1066800"/>
            <a:chOff x="3648" y="1008"/>
            <a:chExt cx="242" cy="672"/>
          </a:xfrm>
        </p:grpSpPr>
        <p:sp>
          <p:nvSpPr>
            <p:cNvPr id="294936" name="Line 24"/>
            <p:cNvSpPr>
              <a:spLocks noChangeShapeType="1"/>
            </p:cNvSpPr>
            <p:nvPr/>
          </p:nvSpPr>
          <p:spPr bwMode="auto">
            <a:xfrm>
              <a:off x="3696" y="1008"/>
              <a:ext cx="0" cy="67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94945" name="Text Box 33"/>
            <p:cNvSpPr txBox="1">
              <a:spLocks noChangeArrowheads="1"/>
            </p:cNvSpPr>
            <p:nvPr/>
          </p:nvSpPr>
          <p:spPr bwMode="auto">
            <a:xfrm>
              <a:off x="3648" y="1152"/>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grpSp>
      <p:graphicFrame>
        <p:nvGraphicFramePr>
          <p:cNvPr id="295024" name="Group 112"/>
          <p:cNvGraphicFramePr>
            <a:graphicFrameLocks noGrp="1"/>
          </p:cNvGraphicFramePr>
          <p:nvPr/>
        </p:nvGraphicFramePr>
        <p:xfrm>
          <a:off x="228600" y="3429000"/>
          <a:ext cx="8686800" cy="3121920"/>
        </p:xfrm>
        <a:graphic>
          <a:graphicData uri="http://schemas.openxmlformats.org/drawingml/2006/table">
            <a:tbl>
              <a:tblPr/>
              <a:tblGrid>
                <a:gridCol w="1371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362200">
                  <a:extLst>
                    <a:ext uri="{9D8B030D-6E8A-4147-A177-3AD203B41FA5}">
                      <a16:colId xmlns:a16="http://schemas.microsoft.com/office/drawing/2014/main" val="20003"/>
                    </a:ext>
                  </a:extLst>
                </a:gridCol>
              </a:tblGrid>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1"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N</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ε-closure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0)</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1)</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95025" name="Text Box 113"/>
          <p:cNvSpPr txBox="1">
            <a:spLocks noChangeArrowheads="1"/>
          </p:cNvSpPr>
          <p:nvPr/>
        </p:nvSpPr>
        <p:spPr bwMode="auto">
          <a:xfrm>
            <a:off x="228600" y="2895600"/>
            <a:ext cx="9937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NFA</a:t>
            </a:r>
          </a:p>
        </p:txBody>
      </p:sp>
      <p:sp>
        <p:nvSpPr>
          <p:cNvPr id="295026" name="Rectangle 114"/>
          <p:cNvSpPr>
            <a:spLocks noChangeArrowheads="1"/>
          </p:cNvSpPr>
          <p:nvPr/>
        </p:nvSpPr>
        <p:spPr bwMode="auto">
          <a:xfrm>
            <a:off x="1600200" y="3948113"/>
            <a:ext cx="2514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a:t>{</a:t>
            </a:r>
            <a:r>
              <a:rPr lang="en-US" altLang="ja-JP" i="1"/>
              <a:t>q</a:t>
            </a:r>
            <a:r>
              <a:rPr lang="en-US" altLang="ja-JP" baseline="-25000"/>
              <a:t>0</a:t>
            </a:r>
            <a:r>
              <a:rPr lang="en-US" altLang="ja-JP"/>
              <a:t>, </a:t>
            </a:r>
            <a:r>
              <a:rPr lang="en-US" altLang="ja-JP" i="1"/>
              <a:t>q</a:t>
            </a:r>
            <a:r>
              <a:rPr lang="en-US" altLang="ja-JP" baseline="-25000"/>
              <a:t>1</a:t>
            </a:r>
            <a:r>
              <a:rPr lang="en-US" altLang="ja-JP"/>
              <a:t>}</a:t>
            </a:r>
          </a:p>
        </p:txBody>
      </p:sp>
      <p:sp>
        <p:nvSpPr>
          <p:cNvPr id="295027" name="Rectangle 115"/>
          <p:cNvSpPr>
            <a:spLocks noChangeArrowheads="1"/>
          </p:cNvSpPr>
          <p:nvPr/>
        </p:nvSpPr>
        <p:spPr bwMode="auto">
          <a:xfrm>
            <a:off x="1600200" y="4467225"/>
            <a:ext cx="2514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a:t>
            </a:r>
            <a:r>
              <a:rPr lang="en-US" altLang="ja-JP" i="1"/>
              <a:t>q</a:t>
            </a:r>
            <a:r>
              <a:rPr lang="en-US" altLang="ja-JP" baseline="-25000"/>
              <a:t>1</a:t>
            </a:r>
            <a:r>
              <a:rPr lang="en-US" altLang="ja-JP"/>
              <a:t>}</a:t>
            </a:r>
            <a:endParaRPr lang="ja-JP" altLang="en-US"/>
          </a:p>
        </p:txBody>
      </p:sp>
      <p:grpSp>
        <p:nvGrpSpPr>
          <p:cNvPr id="295028" name="Group 116"/>
          <p:cNvGrpSpPr>
            <a:grpSpLocks/>
          </p:cNvGrpSpPr>
          <p:nvPr/>
        </p:nvGrpSpPr>
        <p:grpSpPr bwMode="auto">
          <a:xfrm>
            <a:off x="1600200" y="4986338"/>
            <a:ext cx="2514600" cy="1557337"/>
            <a:chOff x="1008" y="3141"/>
            <a:chExt cx="1584" cy="981"/>
          </a:xfrm>
        </p:grpSpPr>
        <p:sp>
          <p:nvSpPr>
            <p:cNvPr id="295029" name="Rectangle 117"/>
            <p:cNvSpPr>
              <a:spLocks noChangeArrowheads="1"/>
            </p:cNvSpPr>
            <p:nvPr/>
          </p:nvSpPr>
          <p:spPr bwMode="auto">
            <a:xfrm>
              <a:off x="1008" y="3795"/>
              <a:ext cx="15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a:t>
              </a:r>
              <a:r>
                <a:rPr lang="en-US" altLang="ja-JP" i="1"/>
                <a:t>q</a:t>
              </a:r>
              <a:r>
                <a:rPr lang="en-US" altLang="ja-JP" baseline="-25000"/>
                <a:t>F</a:t>
              </a:r>
              <a:r>
                <a:rPr lang="en-US" altLang="ja-JP"/>
                <a:t>}</a:t>
              </a:r>
              <a:endParaRPr lang="ja-JP" altLang="en-US"/>
            </a:p>
          </p:txBody>
        </p:sp>
        <p:sp>
          <p:nvSpPr>
            <p:cNvPr id="295030" name="Rectangle 118"/>
            <p:cNvSpPr>
              <a:spLocks noChangeArrowheads="1"/>
            </p:cNvSpPr>
            <p:nvPr/>
          </p:nvSpPr>
          <p:spPr bwMode="auto">
            <a:xfrm>
              <a:off x="1008" y="3468"/>
              <a:ext cx="15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a:t>
              </a:r>
              <a:r>
                <a:rPr lang="en-US" altLang="ja-JP" i="1"/>
                <a:t>q</a:t>
              </a:r>
              <a:r>
                <a:rPr lang="en-US" altLang="ja-JP" baseline="-25000"/>
                <a:t>2</a:t>
              </a:r>
              <a:r>
                <a:rPr lang="en-US" altLang="ja-JP"/>
                <a:t>, </a:t>
              </a:r>
              <a:r>
                <a:rPr lang="en-US" altLang="ja-JP" i="1"/>
                <a:t>q</a:t>
              </a:r>
              <a:r>
                <a:rPr lang="en-US" altLang="ja-JP" baseline="-25000"/>
                <a:t>3</a:t>
              </a:r>
              <a:r>
                <a:rPr lang="en-US" altLang="ja-JP"/>
                <a:t>}</a:t>
              </a:r>
              <a:endParaRPr lang="ja-JP" altLang="en-US"/>
            </a:p>
          </p:txBody>
        </p:sp>
        <p:sp>
          <p:nvSpPr>
            <p:cNvPr id="295031" name="Rectangle 119"/>
            <p:cNvSpPr>
              <a:spLocks noChangeArrowheads="1"/>
            </p:cNvSpPr>
            <p:nvPr/>
          </p:nvSpPr>
          <p:spPr bwMode="auto">
            <a:xfrm>
              <a:off x="1008" y="3141"/>
              <a:ext cx="15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a:t>
              </a:r>
              <a:r>
                <a:rPr lang="en-US" altLang="ja-JP" i="1"/>
                <a:t>q</a:t>
              </a:r>
              <a:r>
                <a:rPr lang="en-US" altLang="ja-JP" baseline="-25000"/>
                <a:t>2</a:t>
              </a:r>
              <a:r>
                <a:rPr lang="en-US" altLang="ja-JP"/>
                <a:t>}</a:t>
              </a:r>
            </a:p>
          </p:txBody>
        </p:sp>
      </p:grpSp>
      <p:sp useBgFill="1">
        <p:nvSpPr>
          <p:cNvPr id="295032" name="AutoShape 120"/>
          <p:cNvSpPr>
            <a:spLocks noChangeArrowheads="1"/>
          </p:cNvSpPr>
          <p:nvPr/>
        </p:nvSpPr>
        <p:spPr bwMode="auto">
          <a:xfrm>
            <a:off x="4267200" y="3962400"/>
            <a:ext cx="2667000" cy="533400"/>
          </a:xfrm>
          <a:prstGeom prst="wedgeRoundRectCallout">
            <a:avLst>
              <a:gd name="adj1" fmla="val -79403"/>
              <a:gd name="adj2" fmla="val 6546"/>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altLang="ja-JP" sz="2800" i="1"/>
              <a:t>q</a:t>
            </a:r>
            <a:r>
              <a:rPr lang="en-US" altLang="ja-JP" sz="2800" baseline="-25000"/>
              <a:t>0</a:t>
            </a:r>
            <a:r>
              <a:rPr lang="en-US" altLang="ja-JP" sz="2800"/>
              <a:t> </a:t>
            </a:r>
            <a:r>
              <a:rPr lang="ja-JP" altLang="en-US" sz="2800"/>
              <a:t>の</a:t>
            </a:r>
            <a:r>
              <a:rPr lang="en-US" altLang="ja-JP" sz="2800"/>
              <a:t>ε-</a:t>
            </a:r>
            <a:r>
              <a:rPr lang="ja-JP" altLang="en-US" sz="2800"/>
              <a:t>遷移先</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95036"/>
                                        </p:tgtEl>
                                        <p:attrNameLst>
                                          <p:attrName>style.visibility</p:attrName>
                                        </p:attrNameLst>
                                      </p:cBhvr>
                                      <p:to>
                                        <p:strVal val="visible"/>
                                      </p:to>
                                    </p:set>
                                    <p:animEffect transition="in" filter="wipe(left)">
                                      <p:cBhvr>
                                        <p:cTn id="7" dur="500"/>
                                        <p:tgtEl>
                                          <p:spTgt spid="295036"/>
                                        </p:tgtEl>
                                      </p:cBhvr>
                                    </p:animEffect>
                                  </p:childTnLst>
                                </p:cTn>
                              </p:par>
                            </p:childTnLst>
                          </p:cTn>
                        </p:par>
                        <p:par>
                          <p:cTn id="8" fill="hold" nodeType="afterGroup">
                            <p:stCondLst>
                              <p:cond delay="500"/>
                            </p:stCondLst>
                            <p:childTnLst>
                              <p:par>
                                <p:cTn id="9" presetID="5" presetClass="entr" presetSubtype="10" fill="hold" nodeType="afterEffect">
                                  <p:stCondLst>
                                    <p:cond delay="0"/>
                                  </p:stCondLst>
                                  <p:childTnLst>
                                    <p:set>
                                      <p:cBhvr>
                                        <p:cTn id="10" dur="1" fill="hold">
                                          <p:stCondLst>
                                            <p:cond delay="0"/>
                                          </p:stCondLst>
                                        </p:cTn>
                                        <p:tgtEl>
                                          <p:spTgt spid="295033"/>
                                        </p:tgtEl>
                                        <p:attrNameLst>
                                          <p:attrName>style.visibility</p:attrName>
                                        </p:attrNameLst>
                                      </p:cBhvr>
                                      <p:to>
                                        <p:strVal val="visible"/>
                                      </p:to>
                                    </p:set>
                                    <p:animEffect transition="in" filter="checkerboard(across)">
                                      <p:cBhvr>
                                        <p:cTn id="11" dur="500"/>
                                        <p:tgtEl>
                                          <p:spTgt spid="295033"/>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295035"/>
                                        </p:tgtEl>
                                        <p:attrNameLst>
                                          <p:attrName>style.visibility</p:attrName>
                                        </p:attrNameLst>
                                      </p:cBhvr>
                                      <p:to>
                                        <p:strVal val="visible"/>
                                      </p:to>
                                    </p:set>
                                    <p:animEffect transition="in" filter="wipe(left)">
                                      <p:cBhvr>
                                        <p:cTn id="15" dur="500"/>
                                        <p:tgtEl>
                                          <p:spTgt spid="295035"/>
                                        </p:tgtEl>
                                      </p:cBhvr>
                                    </p:animEffect>
                                  </p:childTnLst>
                                </p:cTn>
                              </p:par>
                            </p:childTnLst>
                          </p:cTn>
                        </p:par>
                        <p:par>
                          <p:cTn id="16" fill="hold" nodeType="afterGroup">
                            <p:stCondLst>
                              <p:cond delay="1500"/>
                            </p:stCondLst>
                            <p:childTnLst>
                              <p:par>
                                <p:cTn id="17" presetID="22" presetClass="entr" presetSubtype="2" fill="hold" nodeType="afterEffect">
                                  <p:stCondLst>
                                    <p:cond delay="0"/>
                                  </p:stCondLst>
                                  <p:childTnLst>
                                    <p:set>
                                      <p:cBhvr>
                                        <p:cTn id="18" dur="1" fill="hold">
                                          <p:stCondLst>
                                            <p:cond delay="0"/>
                                          </p:stCondLst>
                                        </p:cTn>
                                        <p:tgtEl>
                                          <p:spTgt spid="295037"/>
                                        </p:tgtEl>
                                        <p:attrNameLst>
                                          <p:attrName>style.visibility</p:attrName>
                                        </p:attrNameLst>
                                      </p:cBhvr>
                                      <p:to>
                                        <p:strVal val="visible"/>
                                      </p:to>
                                    </p:set>
                                    <p:animEffect transition="in" filter="wipe(right)">
                                      <p:cBhvr>
                                        <p:cTn id="19" dur="500"/>
                                        <p:tgtEl>
                                          <p:spTgt spid="295037"/>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295041"/>
                                        </p:tgtEl>
                                        <p:attrNameLst>
                                          <p:attrName>style.visibility</p:attrName>
                                        </p:attrNameLst>
                                      </p:cBhvr>
                                      <p:to>
                                        <p:strVal val="visible"/>
                                      </p:to>
                                    </p:set>
                                    <p:animEffect transition="in" filter="wipe(left)">
                                      <p:cBhvr>
                                        <p:cTn id="23" dur="500"/>
                                        <p:tgtEl>
                                          <p:spTgt spid="295041"/>
                                        </p:tgtEl>
                                      </p:cBhvr>
                                    </p:animEffect>
                                  </p:childTnLst>
                                </p:cTn>
                              </p:par>
                            </p:childTnLst>
                          </p:cTn>
                        </p:par>
                        <p:par>
                          <p:cTn id="24" fill="hold" nodeType="afterGroup">
                            <p:stCondLst>
                              <p:cond delay="2500"/>
                            </p:stCondLst>
                            <p:childTnLst>
                              <p:par>
                                <p:cTn id="25" presetID="22" presetClass="entr" presetSubtype="8" fill="hold" nodeType="afterEffect">
                                  <p:stCondLst>
                                    <p:cond delay="0"/>
                                  </p:stCondLst>
                                  <p:childTnLst>
                                    <p:set>
                                      <p:cBhvr>
                                        <p:cTn id="26" dur="1" fill="hold">
                                          <p:stCondLst>
                                            <p:cond delay="0"/>
                                          </p:stCondLst>
                                        </p:cTn>
                                        <p:tgtEl>
                                          <p:spTgt spid="295038"/>
                                        </p:tgtEl>
                                        <p:attrNameLst>
                                          <p:attrName>style.visibility</p:attrName>
                                        </p:attrNameLst>
                                      </p:cBhvr>
                                      <p:to>
                                        <p:strVal val="visible"/>
                                      </p:to>
                                    </p:set>
                                    <p:animEffect transition="in" filter="wipe(left)">
                                      <p:cBhvr>
                                        <p:cTn id="27" dur="500"/>
                                        <p:tgtEl>
                                          <p:spTgt spid="295038"/>
                                        </p:tgtEl>
                                      </p:cBhvr>
                                    </p:animEffect>
                                  </p:childTnLst>
                                </p:cTn>
                              </p:par>
                            </p:childTnLst>
                          </p:cTn>
                        </p:par>
                        <p:par>
                          <p:cTn id="28" fill="hold" nodeType="afterGroup">
                            <p:stCondLst>
                              <p:cond delay="3000"/>
                            </p:stCondLst>
                            <p:childTnLst>
                              <p:par>
                                <p:cTn id="29" presetID="22" presetClass="entr" presetSubtype="2" fill="hold" nodeType="afterEffect">
                                  <p:stCondLst>
                                    <p:cond delay="0"/>
                                  </p:stCondLst>
                                  <p:childTnLst>
                                    <p:set>
                                      <p:cBhvr>
                                        <p:cTn id="30" dur="1" fill="hold">
                                          <p:stCondLst>
                                            <p:cond delay="0"/>
                                          </p:stCondLst>
                                        </p:cTn>
                                        <p:tgtEl>
                                          <p:spTgt spid="295042"/>
                                        </p:tgtEl>
                                        <p:attrNameLst>
                                          <p:attrName>style.visibility</p:attrName>
                                        </p:attrNameLst>
                                      </p:cBhvr>
                                      <p:to>
                                        <p:strVal val="visible"/>
                                      </p:to>
                                    </p:set>
                                    <p:animEffect transition="in" filter="wipe(right)">
                                      <p:cBhvr>
                                        <p:cTn id="31" dur="500"/>
                                        <p:tgtEl>
                                          <p:spTgt spid="295042"/>
                                        </p:tgtEl>
                                      </p:cBhvr>
                                    </p:animEffect>
                                  </p:childTnLst>
                                </p:cTn>
                              </p:par>
                            </p:childTnLst>
                          </p:cTn>
                        </p:par>
                        <p:par>
                          <p:cTn id="32" fill="hold" nodeType="afterGroup">
                            <p:stCondLst>
                              <p:cond delay="3500"/>
                            </p:stCondLst>
                            <p:childTnLst>
                              <p:par>
                                <p:cTn id="33" presetID="22" presetClass="entr" presetSubtype="1" fill="hold" nodeType="afterEffect">
                                  <p:stCondLst>
                                    <p:cond delay="0"/>
                                  </p:stCondLst>
                                  <p:childTnLst>
                                    <p:set>
                                      <p:cBhvr>
                                        <p:cTn id="34" dur="1" fill="hold">
                                          <p:stCondLst>
                                            <p:cond delay="0"/>
                                          </p:stCondLst>
                                        </p:cTn>
                                        <p:tgtEl>
                                          <p:spTgt spid="295040"/>
                                        </p:tgtEl>
                                        <p:attrNameLst>
                                          <p:attrName>style.visibility</p:attrName>
                                        </p:attrNameLst>
                                      </p:cBhvr>
                                      <p:to>
                                        <p:strVal val="visible"/>
                                      </p:to>
                                    </p:set>
                                    <p:animEffect transition="in" filter="wipe(up)">
                                      <p:cBhvr>
                                        <p:cTn id="35" dur="500"/>
                                        <p:tgtEl>
                                          <p:spTgt spid="295040"/>
                                        </p:tgtEl>
                                      </p:cBhvr>
                                    </p:animEffect>
                                  </p:childTnLst>
                                </p:cTn>
                              </p:par>
                            </p:childTnLst>
                          </p:cTn>
                        </p:par>
                        <p:par>
                          <p:cTn id="36" fill="hold" nodeType="afterGroup">
                            <p:stCondLst>
                              <p:cond delay="4000"/>
                            </p:stCondLst>
                            <p:childTnLst>
                              <p:par>
                                <p:cTn id="37" presetID="5" presetClass="entr" presetSubtype="10" fill="hold" nodeType="afterEffect">
                                  <p:stCondLst>
                                    <p:cond delay="0"/>
                                  </p:stCondLst>
                                  <p:childTnLst>
                                    <p:set>
                                      <p:cBhvr>
                                        <p:cTn id="38" dur="1" fill="hold">
                                          <p:stCondLst>
                                            <p:cond delay="0"/>
                                          </p:stCondLst>
                                        </p:cTn>
                                        <p:tgtEl>
                                          <p:spTgt spid="295034"/>
                                        </p:tgtEl>
                                        <p:attrNameLst>
                                          <p:attrName>style.visibility</p:attrName>
                                        </p:attrNameLst>
                                      </p:cBhvr>
                                      <p:to>
                                        <p:strVal val="visible"/>
                                      </p:to>
                                    </p:set>
                                    <p:animEffect transition="in" filter="checkerboard(across)">
                                      <p:cBhvr>
                                        <p:cTn id="39" dur="500"/>
                                        <p:tgtEl>
                                          <p:spTgt spid="295034"/>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295025"/>
                                        </p:tgtEl>
                                        <p:attrNameLst>
                                          <p:attrName>style.visibility</p:attrName>
                                        </p:attrNameLst>
                                      </p:cBhvr>
                                      <p:to>
                                        <p:strVal val="visible"/>
                                      </p:to>
                                    </p:set>
                                    <p:animEffect transition="in" filter="checkerboard(across)">
                                      <p:cBhvr>
                                        <p:cTn id="44" dur="500"/>
                                        <p:tgtEl>
                                          <p:spTgt spid="295025"/>
                                        </p:tgtEl>
                                      </p:cBhvr>
                                    </p:animEffect>
                                  </p:childTnLst>
                                </p:cTn>
                              </p:par>
                            </p:childTnLst>
                          </p:cTn>
                        </p:par>
                        <p:par>
                          <p:cTn id="45" fill="hold" nodeType="afterGroup">
                            <p:stCondLst>
                              <p:cond delay="500"/>
                            </p:stCondLst>
                            <p:childTnLst>
                              <p:par>
                                <p:cTn id="46" presetID="5" presetClass="entr" presetSubtype="10" fill="hold" nodeType="afterEffect">
                                  <p:stCondLst>
                                    <p:cond delay="0"/>
                                  </p:stCondLst>
                                  <p:childTnLst>
                                    <p:set>
                                      <p:cBhvr>
                                        <p:cTn id="47" dur="1" fill="hold">
                                          <p:stCondLst>
                                            <p:cond delay="0"/>
                                          </p:stCondLst>
                                        </p:cTn>
                                        <p:tgtEl>
                                          <p:spTgt spid="295024"/>
                                        </p:tgtEl>
                                        <p:attrNameLst>
                                          <p:attrName>style.visibility</p:attrName>
                                        </p:attrNameLst>
                                      </p:cBhvr>
                                      <p:to>
                                        <p:strVal val="visible"/>
                                      </p:to>
                                    </p:set>
                                    <p:animEffect transition="in" filter="checkerboard(across)">
                                      <p:cBhvr>
                                        <p:cTn id="48" dur="500"/>
                                        <p:tgtEl>
                                          <p:spTgt spid="29502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295026"/>
                                        </p:tgtEl>
                                        <p:attrNameLst>
                                          <p:attrName>style.visibility</p:attrName>
                                        </p:attrNameLst>
                                      </p:cBhvr>
                                      <p:to>
                                        <p:strVal val="visible"/>
                                      </p:to>
                                    </p:set>
                                    <p:animEffect transition="in" filter="checkerboard(across)">
                                      <p:cBhvr>
                                        <p:cTn id="53" dur="500"/>
                                        <p:tgtEl>
                                          <p:spTgt spid="295026"/>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5" presetClass="entr" presetSubtype="10" fill="hold" grpId="0" nodeType="clickEffect">
                                  <p:stCondLst>
                                    <p:cond delay="0"/>
                                  </p:stCondLst>
                                  <p:childTnLst>
                                    <p:set>
                                      <p:cBhvr>
                                        <p:cTn id="57" dur="1" fill="hold">
                                          <p:stCondLst>
                                            <p:cond delay="0"/>
                                          </p:stCondLst>
                                        </p:cTn>
                                        <p:tgtEl>
                                          <p:spTgt spid="295032"/>
                                        </p:tgtEl>
                                        <p:attrNameLst>
                                          <p:attrName>style.visibility</p:attrName>
                                        </p:attrNameLst>
                                      </p:cBhvr>
                                      <p:to>
                                        <p:strVal val="visible"/>
                                      </p:to>
                                    </p:set>
                                    <p:animEffect transition="in" filter="checkerboard(across)">
                                      <p:cBhvr>
                                        <p:cTn id="58" dur="500"/>
                                        <p:tgtEl>
                                          <p:spTgt spid="295032"/>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 presetClass="entr" presetSubtype="10" fill="hold" grpId="0" nodeType="clickEffect">
                                  <p:stCondLst>
                                    <p:cond delay="0"/>
                                  </p:stCondLst>
                                  <p:childTnLst>
                                    <p:set>
                                      <p:cBhvr>
                                        <p:cTn id="62" dur="1" fill="hold">
                                          <p:stCondLst>
                                            <p:cond delay="0"/>
                                          </p:stCondLst>
                                        </p:cTn>
                                        <p:tgtEl>
                                          <p:spTgt spid="295027"/>
                                        </p:tgtEl>
                                        <p:attrNameLst>
                                          <p:attrName>style.visibility</p:attrName>
                                        </p:attrNameLst>
                                      </p:cBhvr>
                                      <p:to>
                                        <p:strVal val="visible"/>
                                      </p:to>
                                    </p:set>
                                    <p:animEffect transition="in" filter="checkerboard(across)">
                                      <p:cBhvr>
                                        <p:cTn id="63" dur="500"/>
                                        <p:tgtEl>
                                          <p:spTgt spid="295027"/>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5" presetClass="entr" presetSubtype="10" fill="hold" nodeType="clickEffect">
                                  <p:stCondLst>
                                    <p:cond delay="0"/>
                                  </p:stCondLst>
                                  <p:childTnLst>
                                    <p:set>
                                      <p:cBhvr>
                                        <p:cTn id="67" dur="1" fill="hold">
                                          <p:stCondLst>
                                            <p:cond delay="0"/>
                                          </p:stCondLst>
                                        </p:cTn>
                                        <p:tgtEl>
                                          <p:spTgt spid="295028"/>
                                        </p:tgtEl>
                                        <p:attrNameLst>
                                          <p:attrName>style.visibility</p:attrName>
                                        </p:attrNameLst>
                                      </p:cBhvr>
                                      <p:to>
                                        <p:strVal val="visible"/>
                                      </p:to>
                                    </p:set>
                                    <p:animEffect transition="in" filter="checkerboard(across)">
                                      <p:cBhvr>
                                        <p:cTn id="68" dur="500"/>
                                        <p:tgtEl>
                                          <p:spTgt spid="295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025" grpId="0" autoUpdateAnimBg="0"/>
      <p:bldP spid="295026" grpId="0" autoUpdateAnimBg="0"/>
      <p:bldP spid="295027" grpId="0" autoUpdateAnimBg="0"/>
      <p:bldP spid="295032"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a:xfrm>
            <a:off x="1066800" y="228600"/>
            <a:ext cx="7543800" cy="76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決定性有限オートマトンへ</a:t>
            </a:r>
          </a:p>
        </p:txBody>
      </p:sp>
      <p:sp>
        <p:nvSpPr>
          <p:cNvPr id="315395" name="Oval 3"/>
          <p:cNvSpPr>
            <a:spLocks noChangeArrowheads="1"/>
          </p:cNvSpPr>
          <p:nvPr/>
        </p:nvSpPr>
        <p:spPr bwMode="auto">
          <a:xfrm>
            <a:off x="2057400" y="19050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0</a:t>
            </a:r>
          </a:p>
        </p:txBody>
      </p:sp>
      <p:sp>
        <p:nvSpPr>
          <p:cNvPr id="315396" name="Arc 4"/>
          <p:cNvSpPr>
            <a:spLocks/>
          </p:cNvSpPr>
          <p:nvPr/>
        </p:nvSpPr>
        <p:spPr bwMode="auto">
          <a:xfrm>
            <a:off x="1752600" y="1905000"/>
            <a:ext cx="304800" cy="30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5397" name="Arc 5"/>
          <p:cNvSpPr>
            <a:spLocks/>
          </p:cNvSpPr>
          <p:nvPr/>
        </p:nvSpPr>
        <p:spPr bwMode="auto">
          <a:xfrm rot="5400000">
            <a:off x="1752600" y="2209800"/>
            <a:ext cx="304800" cy="30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5398" name="Arc 6"/>
          <p:cNvSpPr>
            <a:spLocks/>
          </p:cNvSpPr>
          <p:nvPr/>
        </p:nvSpPr>
        <p:spPr bwMode="auto">
          <a:xfrm rot="10800000">
            <a:off x="1447800" y="2209800"/>
            <a:ext cx="304800" cy="30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5399" name="Arc 7"/>
          <p:cNvSpPr>
            <a:spLocks/>
          </p:cNvSpPr>
          <p:nvPr/>
        </p:nvSpPr>
        <p:spPr bwMode="auto">
          <a:xfrm rot="16200000">
            <a:off x="1447800" y="1905000"/>
            <a:ext cx="304800" cy="30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5400" name="Text Box 8"/>
          <p:cNvSpPr txBox="1">
            <a:spLocks noChangeArrowheads="1"/>
          </p:cNvSpPr>
          <p:nvPr/>
        </p:nvSpPr>
        <p:spPr bwMode="auto">
          <a:xfrm>
            <a:off x="1371600" y="1295400"/>
            <a:ext cx="790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0, 1</a:t>
            </a:r>
          </a:p>
        </p:txBody>
      </p:sp>
      <p:sp>
        <p:nvSpPr>
          <p:cNvPr id="315401" name="Oval 9"/>
          <p:cNvSpPr>
            <a:spLocks noChangeArrowheads="1"/>
          </p:cNvSpPr>
          <p:nvPr/>
        </p:nvSpPr>
        <p:spPr bwMode="auto">
          <a:xfrm>
            <a:off x="3733800" y="14478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1</a:t>
            </a:r>
          </a:p>
        </p:txBody>
      </p:sp>
      <p:sp>
        <p:nvSpPr>
          <p:cNvPr id="315402" name="Line 10"/>
          <p:cNvSpPr>
            <a:spLocks noChangeShapeType="1"/>
          </p:cNvSpPr>
          <p:nvPr/>
        </p:nvSpPr>
        <p:spPr bwMode="auto">
          <a:xfrm flipV="1">
            <a:off x="2667000" y="1752600"/>
            <a:ext cx="10668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5403" name="Text Box 11"/>
          <p:cNvSpPr txBox="1">
            <a:spLocks noChangeArrowheads="1"/>
          </p:cNvSpPr>
          <p:nvPr/>
        </p:nvSpPr>
        <p:spPr bwMode="auto">
          <a:xfrm>
            <a:off x="3124200" y="18288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a:t>
            </a:r>
          </a:p>
        </p:txBody>
      </p:sp>
      <p:sp>
        <p:nvSpPr>
          <p:cNvPr id="315404" name="Oval 12"/>
          <p:cNvSpPr>
            <a:spLocks noChangeArrowheads="1"/>
          </p:cNvSpPr>
          <p:nvPr/>
        </p:nvSpPr>
        <p:spPr bwMode="auto">
          <a:xfrm>
            <a:off x="3733800" y="23622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2</a:t>
            </a:r>
          </a:p>
        </p:txBody>
      </p:sp>
      <p:sp>
        <p:nvSpPr>
          <p:cNvPr id="315405" name="Line 13"/>
          <p:cNvSpPr>
            <a:spLocks noChangeShapeType="1"/>
          </p:cNvSpPr>
          <p:nvPr/>
        </p:nvSpPr>
        <p:spPr bwMode="auto">
          <a:xfrm>
            <a:off x="2667000" y="2286000"/>
            <a:ext cx="10668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5406" name="Text Box 14"/>
          <p:cNvSpPr txBox="1">
            <a:spLocks noChangeArrowheads="1"/>
          </p:cNvSpPr>
          <p:nvPr/>
        </p:nvSpPr>
        <p:spPr bwMode="auto">
          <a:xfrm>
            <a:off x="2895600" y="1447800"/>
            <a:ext cx="5365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ε</a:t>
            </a:r>
          </a:p>
        </p:txBody>
      </p:sp>
      <p:sp>
        <p:nvSpPr>
          <p:cNvPr id="315407" name="Line 15"/>
          <p:cNvSpPr>
            <a:spLocks noChangeShapeType="1"/>
          </p:cNvSpPr>
          <p:nvPr/>
        </p:nvSpPr>
        <p:spPr bwMode="auto">
          <a:xfrm flipH="1">
            <a:off x="2667000" y="1828800"/>
            <a:ext cx="10668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5408" name="Text Box 16"/>
          <p:cNvSpPr txBox="1">
            <a:spLocks noChangeArrowheads="1"/>
          </p:cNvSpPr>
          <p:nvPr/>
        </p:nvSpPr>
        <p:spPr bwMode="auto">
          <a:xfrm>
            <a:off x="3124200" y="24384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sp>
        <p:nvSpPr>
          <p:cNvPr id="315409" name="Oval 17"/>
          <p:cNvSpPr>
            <a:spLocks noChangeArrowheads="1"/>
          </p:cNvSpPr>
          <p:nvPr/>
        </p:nvSpPr>
        <p:spPr bwMode="auto">
          <a:xfrm>
            <a:off x="5562600" y="9906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3</a:t>
            </a:r>
          </a:p>
        </p:txBody>
      </p:sp>
      <p:sp>
        <p:nvSpPr>
          <p:cNvPr id="315410" name="Oval 18"/>
          <p:cNvSpPr>
            <a:spLocks noChangeArrowheads="1"/>
          </p:cNvSpPr>
          <p:nvPr/>
        </p:nvSpPr>
        <p:spPr bwMode="auto">
          <a:xfrm>
            <a:off x="5562600" y="26670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F</a:t>
            </a:r>
          </a:p>
        </p:txBody>
      </p:sp>
      <p:sp>
        <p:nvSpPr>
          <p:cNvPr id="315411" name="Line 19"/>
          <p:cNvSpPr>
            <a:spLocks noChangeShapeType="1"/>
          </p:cNvSpPr>
          <p:nvPr/>
        </p:nvSpPr>
        <p:spPr bwMode="auto">
          <a:xfrm flipV="1">
            <a:off x="4343400" y="1371600"/>
            <a:ext cx="12192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5412" name="Text Box 20"/>
          <p:cNvSpPr txBox="1">
            <a:spLocks noChangeArrowheads="1"/>
          </p:cNvSpPr>
          <p:nvPr/>
        </p:nvSpPr>
        <p:spPr bwMode="auto">
          <a:xfrm>
            <a:off x="4800600" y="9906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sp>
        <p:nvSpPr>
          <p:cNvPr id="315413" name="Line 21"/>
          <p:cNvSpPr>
            <a:spLocks noChangeShapeType="1"/>
          </p:cNvSpPr>
          <p:nvPr/>
        </p:nvSpPr>
        <p:spPr bwMode="auto">
          <a:xfrm>
            <a:off x="4343400" y="2667000"/>
            <a:ext cx="12192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5414" name="Text Box 22"/>
          <p:cNvSpPr txBox="1">
            <a:spLocks noChangeArrowheads="1"/>
          </p:cNvSpPr>
          <p:nvPr/>
        </p:nvSpPr>
        <p:spPr bwMode="auto">
          <a:xfrm>
            <a:off x="4800600" y="27432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sp>
        <p:nvSpPr>
          <p:cNvPr id="315415" name="Line 23"/>
          <p:cNvSpPr>
            <a:spLocks noChangeShapeType="1"/>
          </p:cNvSpPr>
          <p:nvPr/>
        </p:nvSpPr>
        <p:spPr bwMode="auto">
          <a:xfrm>
            <a:off x="5867400" y="1600200"/>
            <a:ext cx="0" cy="1066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5416" name="Text Box 24"/>
          <p:cNvSpPr txBox="1">
            <a:spLocks noChangeArrowheads="1"/>
          </p:cNvSpPr>
          <p:nvPr/>
        </p:nvSpPr>
        <p:spPr bwMode="auto">
          <a:xfrm>
            <a:off x="4572000" y="1676400"/>
            <a:ext cx="5365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ε</a:t>
            </a:r>
          </a:p>
        </p:txBody>
      </p:sp>
      <p:sp>
        <p:nvSpPr>
          <p:cNvPr id="315417" name="Arc 25"/>
          <p:cNvSpPr>
            <a:spLocks/>
          </p:cNvSpPr>
          <p:nvPr/>
        </p:nvSpPr>
        <p:spPr bwMode="auto">
          <a:xfrm>
            <a:off x="6477000" y="2667000"/>
            <a:ext cx="304800" cy="30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5418" name="Arc 26"/>
          <p:cNvSpPr>
            <a:spLocks/>
          </p:cNvSpPr>
          <p:nvPr/>
        </p:nvSpPr>
        <p:spPr bwMode="auto">
          <a:xfrm rot="5400000">
            <a:off x="6477000" y="2971800"/>
            <a:ext cx="304800" cy="30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5419" name="Arc 27"/>
          <p:cNvSpPr>
            <a:spLocks/>
          </p:cNvSpPr>
          <p:nvPr/>
        </p:nvSpPr>
        <p:spPr bwMode="auto">
          <a:xfrm rot="10800000">
            <a:off x="6172200" y="2971800"/>
            <a:ext cx="304800" cy="30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5420" name="Arc 28"/>
          <p:cNvSpPr>
            <a:spLocks/>
          </p:cNvSpPr>
          <p:nvPr/>
        </p:nvSpPr>
        <p:spPr bwMode="auto">
          <a:xfrm rot="16200000">
            <a:off x="6172200" y="2667000"/>
            <a:ext cx="304800" cy="30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5421" name="Text Box 29"/>
          <p:cNvSpPr txBox="1">
            <a:spLocks noChangeArrowheads="1"/>
          </p:cNvSpPr>
          <p:nvPr/>
        </p:nvSpPr>
        <p:spPr bwMode="auto">
          <a:xfrm>
            <a:off x="6781800" y="27432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a:t>
            </a:r>
          </a:p>
        </p:txBody>
      </p:sp>
      <p:sp>
        <p:nvSpPr>
          <p:cNvPr id="315422" name="Oval 30"/>
          <p:cNvSpPr>
            <a:spLocks noChangeArrowheads="1"/>
          </p:cNvSpPr>
          <p:nvPr/>
        </p:nvSpPr>
        <p:spPr bwMode="auto">
          <a:xfrm>
            <a:off x="5638800" y="2743200"/>
            <a:ext cx="457200" cy="4572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5423" name="Line 31"/>
          <p:cNvSpPr>
            <a:spLocks noChangeShapeType="1"/>
          </p:cNvSpPr>
          <p:nvPr/>
        </p:nvSpPr>
        <p:spPr bwMode="auto">
          <a:xfrm flipH="1">
            <a:off x="4267200" y="1524000"/>
            <a:ext cx="1371600" cy="9906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5424" name="Text Box 32"/>
          <p:cNvSpPr txBox="1">
            <a:spLocks noChangeArrowheads="1"/>
          </p:cNvSpPr>
          <p:nvPr/>
        </p:nvSpPr>
        <p:spPr bwMode="auto">
          <a:xfrm>
            <a:off x="5791200" y="18288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graphicFrame>
        <p:nvGraphicFramePr>
          <p:cNvPr id="315425" name="Group 33"/>
          <p:cNvGraphicFramePr>
            <a:graphicFrameLocks noGrp="1"/>
          </p:cNvGraphicFramePr>
          <p:nvPr/>
        </p:nvGraphicFramePr>
        <p:xfrm>
          <a:off x="228600" y="3429000"/>
          <a:ext cx="8686800" cy="3121920"/>
        </p:xfrm>
        <a:graphic>
          <a:graphicData uri="http://schemas.openxmlformats.org/drawingml/2006/table">
            <a:tbl>
              <a:tblPr/>
              <a:tblGrid>
                <a:gridCol w="1371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362200">
                  <a:extLst>
                    <a:ext uri="{9D8B030D-6E8A-4147-A177-3AD203B41FA5}">
                      <a16:colId xmlns:a16="http://schemas.microsoft.com/office/drawing/2014/main" val="20003"/>
                    </a:ext>
                  </a:extLst>
                </a:gridCol>
              </a:tblGrid>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1"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N</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ε-closure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0)</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1)</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15462" name="Text Box 70"/>
          <p:cNvSpPr txBox="1">
            <a:spLocks noChangeArrowheads="1"/>
          </p:cNvSpPr>
          <p:nvPr/>
        </p:nvSpPr>
        <p:spPr bwMode="auto">
          <a:xfrm>
            <a:off x="228600" y="2895600"/>
            <a:ext cx="9937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NFA</a:t>
            </a:r>
          </a:p>
        </p:txBody>
      </p:sp>
      <p:sp>
        <p:nvSpPr>
          <p:cNvPr id="315463" name="Rectangle 71"/>
          <p:cNvSpPr>
            <a:spLocks noChangeArrowheads="1"/>
          </p:cNvSpPr>
          <p:nvPr/>
        </p:nvSpPr>
        <p:spPr bwMode="auto">
          <a:xfrm>
            <a:off x="4114800" y="3948113"/>
            <a:ext cx="2438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a:t>
            </a:r>
            <a:r>
              <a:rPr lang="en-US" altLang="ja-JP" i="1"/>
              <a:t>q</a:t>
            </a:r>
            <a:r>
              <a:rPr lang="en-US" altLang="ja-JP" baseline="-25000"/>
              <a:t>0</a:t>
            </a:r>
            <a:r>
              <a:rPr lang="en-US" altLang="ja-JP"/>
              <a:t>, </a:t>
            </a:r>
            <a:r>
              <a:rPr lang="en-US" altLang="ja-JP" i="1"/>
              <a:t>q</a:t>
            </a:r>
            <a:r>
              <a:rPr lang="en-US" altLang="ja-JP" baseline="-25000"/>
              <a:t>1</a:t>
            </a:r>
            <a:r>
              <a:rPr lang="en-US" altLang="ja-JP"/>
              <a:t>}</a:t>
            </a:r>
          </a:p>
        </p:txBody>
      </p:sp>
      <p:sp>
        <p:nvSpPr>
          <p:cNvPr id="315464" name="Rectangle 72"/>
          <p:cNvSpPr>
            <a:spLocks noChangeArrowheads="1"/>
          </p:cNvSpPr>
          <p:nvPr/>
        </p:nvSpPr>
        <p:spPr bwMode="auto">
          <a:xfrm>
            <a:off x="6553200" y="3948113"/>
            <a:ext cx="2362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a:t>
            </a:r>
            <a:r>
              <a:rPr lang="en-US" altLang="ja-JP" i="1"/>
              <a:t>q</a:t>
            </a:r>
            <a:r>
              <a:rPr lang="en-US" altLang="ja-JP" baseline="-25000"/>
              <a:t>0</a:t>
            </a:r>
            <a:r>
              <a:rPr lang="en-US" altLang="ja-JP"/>
              <a:t>, </a:t>
            </a:r>
            <a:r>
              <a:rPr lang="en-US" altLang="ja-JP" i="1"/>
              <a:t>q</a:t>
            </a:r>
            <a:r>
              <a:rPr lang="en-US" altLang="ja-JP" baseline="-25000"/>
              <a:t>1</a:t>
            </a:r>
            <a:r>
              <a:rPr lang="en-US" altLang="ja-JP"/>
              <a:t>, </a:t>
            </a:r>
            <a:r>
              <a:rPr lang="en-US" altLang="ja-JP" i="1"/>
              <a:t>q</a:t>
            </a:r>
            <a:r>
              <a:rPr lang="en-US" altLang="ja-JP" baseline="-25000"/>
              <a:t>2</a:t>
            </a:r>
            <a:r>
              <a:rPr lang="en-US" altLang="ja-JP"/>
              <a:t>, </a:t>
            </a:r>
            <a:r>
              <a:rPr lang="en-US" altLang="ja-JP" i="1"/>
              <a:t>q</a:t>
            </a:r>
            <a:r>
              <a:rPr lang="en-US" altLang="ja-JP" baseline="-25000"/>
              <a:t>3</a:t>
            </a:r>
            <a:r>
              <a:rPr lang="en-US" altLang="ja-JP"/>
              <a:t>}</a:t>
            </a:r>
            <a:endParaRPr lang="ja-JP" altLang="en-US"/>
          </a:p>
        </p:txBody>
      </p:sp>
      <p:sp useBgFill="1">
        <p:nvSpPr>
          <p:cNvPr id="315465" name="AutoShape 73"/>
          <p:cNvSpPr>
            <a:spLocks noChangeArrowheads="1"/>
          </p:cNvSpPr>
          <p:nvPr/>
        </p:nvSpPr>
        <p:spPr bwMode="auto">
          <a:xfrm>
            <a:off x="4267200" y="4724400"/>
            <a:ext cx="2057400" cy="914400"/>
          </a:xfrm>
          <a:prstGeom prst="wedgeRoundRectCallout">
            <a:avLst>
              <a:gd name="adj1" fmla="val -4014"/>
              <a:gd name="adj2" fmla="val -78819"/>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altLang="ja-JP" sz="2800"/>
              <a:t>{</a:t>
            </a:r>
            <a:r>
              <a:rPr lang="en-US" altLang="ja-JP" sz="2800" i="1"/>
              <a:t>q</a:t>
            </a:r>
            <a:r>
              <a:rPr lang="en-US" altLang="ja-JP" sz="2800" baseline="-25000"/>
              <a:t>0</a:t>
            </a:r>
            <a:r>
              <a:rPr lang="ja-JP" altLang="en-US" sz="2800"/>
              <a:t>, </a:t>
            </a:r>
            <a:r>
              <a:rPr lang="en-US" altLang="ja-JP" sz="2800" i="1"/>
              <a:t>q</a:t>
            </a:r>
            <a:r>
              <a:rPr lang="en-US" altLang="ja-JP" sz="2800" baseline="-25000"/>
              <a:t>1</a:t>
            </a:r>
            <a:r>
              <a:rPr lang="en-US" altLang="ja-JP" sz="2800"/>
              <a:t>}</a:t>
            </a:r>
            <a:r>
              <a:rPr lang="ja-JP" altLang="en-US" sz="2400"/>
              <a:t>の</a:t>
            </a:r>
          </a:p>
          <a:p>
            <a:pPr algn="ctr"/>
            <a:r>
              <a:rPr lang="ja-JP" altLang="en-US" sz="2400"/>
              <a:t>0入力遷移先</a:t>
            </a:r>
          </a:p>
        </p:txBody>
      </p:sp>
      <p:sp useBgFill="1">
        <p:nvSpPr>
          <p:cNvPr id="315466" name="AutoShape 74"/>
          <p:cNvSpPr>
            <a:spLocks noChangeArrowheads="1"/>
          </p:cNvSpPr>
          <p:nvPr/>
        </p:nvSpPr>
        <p:spPr bwMode="auto">
          <a:xfrm>
            <a:off x="6477000" y="4724400"/>
            <a:ext cx="2438400" cy="914400"/>
          </a:xfrm>
          <a:prstGeom prst="wedgeRoundRectCallout">
            <a:avLst>
              <a:gd name="adj1" fmla="val -12954"/>
              <a:gd name="adj2" fmla="val -79514"/>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altLang="ja-JP" sz="2800"/>
              <a:t>{</a:t>
            </a:r>
            <a:r>
              <a:rPr lang="en-US" altLang="ja-JP" sz="2800" i="1"/>
              <a:t>q</a:t>
            </a:r>
            <a:r>
              <a:rPr lang="en-US" altLang="ja-JP" sz="2800" baseline="-25000"/>
              <a:t>0</a:t>
            </a:r>
            <a:r>
              <a:rPr lang="ja-JP" altLang="en-US" sz="2800"/>
              <a:t>, </a:t>
            </a:r>
            <a:r>
              <a:rPr lang="en-US" altLang="ja-JP" sz="2800" i="1"/>
              <a:t>q</a:t>
            </a:r>
            <a:r>
              <a:rPr lang="en-US" altLang="ja-JP" sz="2800" baseline="-25000"/>
              <a:t>1</a:t>
            </a:r>
            <a:r>
              <a:rPr lang="ja-JP" altLang="en-US" sz="2800"/>
              <a:t>}</a:t>
            </a:r>
            <a:r>
              <a:rPr lang="ja-JP" altLang="en-US" sz="2400"/>
              <a:t>の</a:t>
            </a:r>
          </a:p>
          <a:p>
            <a:pPr algn="ctr"/>
            <a:r>
              <a:rPr lang="ja-JP" altLang="en-US" sz="2400"/>
              <a:t>1入力遷移先</a:t>
            </a:r>
          </a:p>
        </p:txBody>
      </p:sp>
      <p:sp useBgFill="1">
        <p:nvSpPr>
          <p:cNvPr id="315468" name="Text Box 76"/>
          <p:cNvSpPr txBox="1">
            <a:spLocks noChangeArrowheads="1"/>
          </p:cNvSpPr>
          <p:nvPr/>
        </p:nvSpPr>
        <p:spPr bwMode="auto">
          <a:xfrm>
            <a:off x="6248400" y="1447800"/>
            <a:ext cx="2039639" cy="1571842"/>
          </a:xfrm>
          <a:prstGeom prst="rect">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1    </a:t>
            </a:r>
            <a:r>
              <a:rPr lang="ja-JP" altLang="en-US" sz="2000" dirty="0"/>
              <a:t>- 遷移は</a:t>
            </a:r>
          </a:p>
          <a:p>
            <a:r>
              <a:rPr lang="en-US" altLang="ja-JP" sz="2200" dirty="0"/>
              <a:t>ε</a:t>
            </a:r>
            <a:r>
              <a:rPr lang="en-US" altLang="ja-JP" sz="2400" dirty="0"/>
              <a:t>1   </a:t>
            </a:r>
            <a:r>
              <a:rPr lang="en-US" altLang="ja-JP" sz="2000" dirty="0"/>
              <a:t>- </a:t>
            </a:r>
            <a:r>
              <a:rPr lang="ja-JP" altLang="en-US" sz="2000" dirty="0"/>
              <a:t>遷移</a:t>
            </a:r>
          </a:p>
          <a:p>
            <a:r>
              <a:rPr lang="ja-JP" altLang="en-US" sz="2400" dirty="0"/>
              <a:t>1</a:t>
            </a:r>
            <a:r>
              <a:rPr lang="en-US" altLang="ja-JP" sz="2200" dirty="0"/>
              <a:t>ε</a:t>
            </a:r>
            <a:r>
              <a:rPr lang="en-US" altLang="ja-JP" sz="2400" dirty="0"/>
              <a:t>   </a:t>
            </a:r>
            <a:r>
              <a:rPr lang="en-US" altLang="ja-JP" sz="2000" dirty="0"/>
              <a:t>- </a:t>
            </a:r>
            <a:r>
              <a:rPr lang="ja-JP" altLang="en-US" sz="2000" dirty="0"/>
              <a:t>遷移</a:t>
            </a:r>
          </a:p>
          <a:p>
            <a:r>
              <a:rPr lang="en-US" altLang="ja-JP" sz="2200" dirty="0"/>
              <a:t>ε</a:t>
            </a:r>
            <a:r>
              <a:rPr lang="en-US" altLang="ja-JP" sz="2400" dirty="0"/>
              <a:t>1</a:t>
            </a:r>
            <a:r>
              <a:rPr lang="en-US" altLang="ja-JP" sz="2200" dirty="0"/>
              <a:t>ε</a:t>
            </a:r>
            <a:r>
              <a:rPr lang="en-US" altLang="ja-JP" sz="2400" dirty="0"/>
              <a:t> </a:t>
            </a:r>
            <a:r>
              <a:rPr lang="en-US" altLang="ja-JP" sz="2000" dirty="0"/>
              <a:t>- </a:t>
            </a:r>
            <a:r>
              <a:rPr lang="ja-JP" altLang="en-US" sz="2000" dirty="0"/>
              <a:t>遷移を含む</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15463"/>
                                        </p:tgtEl>
                                        <p:attrNameLst>
                                          <p:attrName>style.visibility</p:attrName>
                                        </p:attrNameLst>
                                      </p:cBhvr>
                                      <p:to>
                                        <p:strVal val="visible"/>
                                      </p:to>
                                    </p:set>
                                    <p:animEffect transition="in" filter="checkerboard(across)">
                                      <p:cBhvr>
                                        <p:cTn id="7" dur="500"/>
                                        <p:tgtEl>
                                          <p:spTgt spid="3154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15465"/>
                                        </p:tgtEl>
                                        <p:attrNameLst>
                                          <p:attrName>style.visibility</p:attrName>
                                        </p:attrNameLst>
                                      </p:cBhvr>
                                      <p:to>
                                        <p:strVal val="visible"/>
                                      </p:to>
                                    </p:set>
                                    <p:animEffect transition="in" filter="checkerboard(across)">
                                      <p:cBhvr>
                                        <p:cTn id="12" dur="500"/>
                                        <p:tgtEl>
                                          <p:spTgt spid="3154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15464"/>
                                        </p:tgtEl>
                                        <p:attrNameLst>
                                          <p:attrName>style.visibility</p:attrName>
                                        </p:attrNameLst>
                                      </p:cBhvr>
                                      <p:to>
                                        <p:strVal val="visible"/>
                                      </p:to>
                                    </p:set>
                                    <p:animEffect transition="in" filter="checkerboard(across)">
                                      <p:cBhvr>
                                        <p:cTn id="17" dur="500"/>
                                        <p:tgtEl>
                                          <p:spTgt spid="31546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15466"/>
                                        </p:tgtEl>
                                        <p:attrNameLst>
                                          <p:attrName>style.visibility</p:attrName>
                                        </p:attrNameLst>
                                      </p:cBhvr>
                                      <p:to>
                                        <p:strVal val="visible"/>
                                      </p:to>
                                    </p:set>
                                    <p:animEffect transition="in" filter="checkerboard(across)">
                                      <p:cBhvr>
                                        <p:cTn id="22" dur="500"/>
                                        <p:tgtEl>
                                          <p:spTgt spid="31546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15468"/>
                                        </p:tgtEl>
                                        <p:attrNameLst>
                                          <p:attrName>style.visibility</p:attrName>
                                        </p:attrNameLst>
                                      </p:cBhvr>
                                      <p:to>
                                        <p:strVal val="visible"/>
                                      </p:to>
                                    </p:set>
                                    <p:animEffect transition="in" filter="checkerboard(across)">
                                      <p:cBhvr>
                                        <p:cTn id="27" dur="500"/>
                                        <p:tgtEl>
                                          <p:spTgt spid="3154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463" grpId="0" autoUpdateAnimBg="0"/>
      <p:bldP spid="315464" grpId="0" autoUpdateAnimBg="0"/>
      <p:bldP spid="315465" grpId="0" animBg="1" autoUpdateAnimBg="0"/>
      <p:bldP spid="315466" grpId="0" animBg="1" autoUpdateAnimBg="0"/>
      <p:bldP spid="315468"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a:xfrm>
            <a:off x="1066800" y="228600"/>
            <a:ext cx="7543800" cy="76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決定性有限オートマトンへ</a:t>
            </a:r>
          </a:p>
        </p:txBody>
      </p:sp>
      <p:sp>
        <p:nvSpPr>
          <p:cNvPr id="317443" name="Oval 3"/>
          <p:cNvSpPr>
            <a:spLocks noChangeArrowheads="1"/>
          </p:cNvSpPr>
          <p:nvPr/>
        </p:nvSpPr>
        <p:spPr bwMode="auto">
          <a:xfrm>
            <a:off x="2057400" y="19050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0</a:t>
            </a:r>
          </a:p>
        </p:txBody>
      </p:sp>
      <p:sp>
        <p:nvSpPr>
          <p:cNvPr id="317444" name="Arc 4"/>
          <p:cNvSpPr>
            <a:spLocks/>
          </p:cNvSpPr>
          <p:nvPr/>
        </p:nvSpPr>
        <p:spPr bwMode="auto">
          <a:xfrm>
            <a:off x="1752600" y="1905000"/>
            <a:ext cx="304800" cy="30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7445" name="Arc 5"/>
          <p:cNvSpPr>
            <a:spLocks/>
          </p:cNvSpPr>
          <p:nvPr/>
        </p:nvSpPr>
        <p:spPr bwMode="auto">
          <a:xfrm rot="5400000">
            <a:off x="1752600" y="2209800"/>
            <a:ext cx="304800" cy="30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7446" name="Arc 6"/>
          <p:cNvSpPr>
            <a:spLocks/>
          </p:cNvSpPr>
          <p:nvPr/>
        </p:nvSpPr>
        <p:spPr bwMode="auto">
          <a:xfrm rot="10800000">
            <a:off x="1447800" y="2209800"/>
            <a:ext cx="304800" cy="30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7447" name="Arc 7"/>
          <p:cNvSpPr>
            <a:spLocks/>
          </p:cNvSpPr>
          <p:nvPr/>
        </p:nvSpPr>
        <p:spPr bwMode="auto">
          <a:xfrm rot="16200000">
            <a:off x="1447800" y="1905000"/>
            <a:ext cx="304800" cy="30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7448" name="Text Box 8"/>
          <p:cNvSpPr txBox="1">
            <a:spLocks noChangeArrowheads="1"/>
          </p:cNvSpPr>
          <p:nvPr/>
        </p:nvSpPr>
        <p:spPr bwMode="auto">
          <a:xfrm>
            <a:off x="1371600" y="1295400"/>
            <a:ext cx="790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0, 1</a:t>
            </a:r>
          </a:p>
        </p:txBody>
      </p:sp>
      <p:sp>
        <p:nvSpPr>
          <p:cNvPr id="317449" name="Oval 9"/>
          <p:cNvSpPr>
            <a:spLocks noChangeArrowheads="1"/>
          </p:cNvSpPr>
          <p:nvPr/>
        </p:nvSpPr>
        <p:spPr bwMode="auto">
          <a:xfrm>
            <a:off x="3733800" y="14478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1</a:t>
            </a:r>
          </a:p>
        </p:txBody>
      </p:sp>
      <p:sp>
        <p:nvSpPr>
          <p:cNvPr id="317450" name="Line 10"/>
          <p:cNvSpPr>
            <a:spLocks noChangeShapeType="1"/>
          </p:cNvSpPr>
          <p:nvPr/>
        </p:nvSpPr>
        <p:spPr bwMode="auto">
          <a:xfrm flipV="1">
            <a:off x="2667000" y="1752600"/>
            <a:ext cx="10668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7451" name="Text Box 11"/>
          <p:cNvSpPr txBox="1">
            <a:spLocks noChangeArrowheads="1"/>
          </p:cNvSpPr>
          <p:nvPr/>
        </p:nvSpPr>
        <p:spPr bwMode="auto">
          <a:xfrm>
            <a:off x="3124200" y="18288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a:t>
            </a:r>
          </a:p>
        </p:txBody>
      </p:sp>
      <p:sp>
        <p:nvSpPr>
          <p:cNvPr id="317452" name="Oval 12"/>
          <p:cNvSpPr>
            <a:spLocks noChangeArrowheads="1"/>
          </p:cNvSpPr>
          <p:nvPr/>
        </p:nvSpPr>
        <p:spPr bwMode="auto">
          <a:xfrm>
            <a:off x="3733800" y="23622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2</a:t>
            </a:r>
          </a:p>
        </p:txBody>
      </p:sp>
      <p:sp>
        <p:nvSpPr>
          <p:cNvPr id="317453" name="Line 13"/>
          <p:cNvSpPr>
            <a:spLocks noChangeShapeType="1"/>
          </p:cNvSpPr>
          <p:nvPr/>
        </p:nvSpPr>
        <p:spPr bwMode="auto">
          <a:xfrm>
            <a:off x="2667000" y="2286000"/>
            <a:ext cx="10668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7454" name="Text Box 14"/>
          <p:cNvSpPr txBox="1">
            <a:spLocks noChangeArrowheads="1"/>
          </p:cNvSpPr>
          <p:nvPr/>
        </p:nvSpPr>
        <p:spPr bwMode="auto">
          <a:xfrm>
            <a:off x="2895600" y="1447800"/>
            <a:ext cx="5365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ε</a:t>
            </a:r>
          </a:p>
        </p:txBody>
      </p:sp>
      <p:sp>
        <p:nvSpPr>
          <p:cNvPr id="317455" name="Line 15"/>
          <p:cNvSpPr>
            <a:spLocks noChangeShapeType="1"/>
          </p:cNvSpPr>
          <p:nvPr/>
        </p:nvSpPr>
        <p:spPr bwMode="auto">
          <a:xfrm flipH="1">
            <a:off x="2667000" y="1828800"/>
            <a:ext cx="10668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7456" name="Text Box 16"/>
          <p:cNvSpPr txBox="1">
            <a:spLocks noChangeArrowheads="1"/>
          </p:cNvSpPr>
          <p:nvPr/>
        </p:nvSpPr>
        <p:spPr bwMode="auto">
          <a:xfrm>
            <a:off x="3124200" y="24384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sp>
        <p:nvSpPr>
          <p:cNvPr id="317457" name="Oval 17"/>
          <p:cNvSpPr>
            <a:spLocks noChangeArrowheads="1"/>
          </p:cNvSpPr>
          <p:nvPr/>
        </p:nvSpPr>
        <p:spPr bwMode="auto">
          <a:xfrm>
            <a:off x="5562600" y="9906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3</a:t>
            </a:r>
          </a:p>
        </p:txBody>
      </p:sp>
      <p:sp>
        <p:nvSpPr>
          <p:cNvPr id="317458" name="Oval 18"/>
          <p:cNvSpPr>
            <a:spLocks noChangeArrowheads="1"/>
          </p:cNvSpPr>
          <p:nvPr/>
        </p:nvSpPr>
        <p:spPr bwMode="auto">
          <a:xfrm>
            <a:off x="5562600" y="26670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F</a:t>
            </a:r>
          </a:p>
        </p:txBody>
      </p:sp>
      <p:sp>
        <p:nvSpPr>
          <p:cNvPr id="317459" name="Line 19"/>
          <p:cNvSpPr>
            <a:spLocks noChangeShapeType="1"/>
          </p:cNvSpPr>
          <p:nvPr/>
        </p:nvSpPr>
        <p:spPr bwMode="auto">
          <a:xfrm flipV="1">
            <a:off x="4343400" y="1371600"/>
            <a:ext cx="12192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7460" name="Text Box 20"/>
          <p:cNvSpPr txBox="1">
            <a:spLocks noChangeArrowheads="1"/>
          </p:cNvSpPr>
          <p:nvPr/>
        </p:nvSpPr>
        <p:spPr bwMode="auto">
          <a:xfrm>
            <a:off x="4800600" y="9906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sp>
        <p:nvSpPr>
          <p:cNvPr id="317461" name="Line 21"/>
          <p:cNvSpPr>
            <a:spLocks noChangeShapeType="1"/>
          </p:cNvSpPr>
          <p:nvPr/>
        </p:nvSpPr>
        <p:spPr bwMode="auto">
          <a:xfrm>
            <a:off x="4343400" y="2667000"/>
            <a:ext cx="12192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7462" name="Text Box 22"/>
          <p:cNvSpPr txBox="1">
            <a:spLocks noChangeArrowheads="1"/>
          </p:cNvSpPr>
          <p:nvPr/>
        </p:nvSpPr>
        <p:spPr bwMode="auto">
          <a:xfrm>
            <a:off x="4800600" y="27432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sp>
        <p:nvSpPr>
          <p:cNvPr id="317463" name="Line 23"/>
          <p:cNvSpPr>
            <a:spLocks noChangeShapeType="1"/>
          </p:cNvSpPr>
          <p:nvPr/>
        </p:nvSpPr>
        <p:spPr bwMode="auto">
          <a:xfrm>
            <a:off x="5867400" y="1600200"/>
            <a:ext cx="0" cy="1066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7464" name="Text Box 24"/>
          <p:cNvSpPr txBox="1">
            <a:spLocks noChangeArrowheads="1"/>
          </p:cNvSpPr>
          <p:nvPr/>
        </p:nvSpPr>
        <p:spPr bwMode="auto">
          <a:xfrm>
            <a:off x="4572000" y="1676400"/>
            <a:ext cx="5365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ε</a:t>
            </a:r>
          </a:p>
        </p:txBody>
      </p:sp>
      <p:sp>
        <p:nvSpPr>
          <p:cNvPr id="317465" name="Arc 25"/>
          <p:cNvSpPr>
            <a:spLocks/>
          </p:cNvSpPr>
          <p:nvPr/>
        </p:nvSpPr>
        <p:spPr bwMode="auto">
          <a:xfrm>
            <a:off x="6477000" y="2667000"/>
            <a:ext cx="304800" cy="30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7466" name="Arc 26"/>
          <p:cNvSpPr>
            <a:spLocks/>
          </p:cNvSpPr>
          <p:nvPr/>
        </p:nvSpPr>
        <p:spPr bwMode="auto">
          <a:xfrm rot="5400000">
            <a:off x="6477000" y="2971800"/>
            <a:ext cx="304800" cy="30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7467" name="Arc 27"/>
          <p:cNvSpPr>
            <a:spLocks/>
          </p:cNvSpPr>
          <p:nvPr/>
        </p:nvSpPr>
        <p:spPr bwMode="auto">
          <a:xfrm rot="10800000">
            <a:off x="6172200" y="2971800"/>
            <a:ext cx="304800" cy="30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7468" name="Arc 28"/>
          <p:cNvSpPr>
            <a:spLocks/>
          </p:cNvSpPr>
          <p:nvPr/>
        </p:nvSpPr>
        <p:spPr bwMode="auto">
          <a:xfrm rot="16200000">
            <a:off x="6172200" y="2667000"/>
            <a:ext cx="304800" cy="30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7469" name="Text Box 29"/>
          <p:cNvSpPr txBox="1">
            <a:spLocks noChangeArrowheads="1"/>
          </p:cNvSpPr>
          <p:nvPr/>
        </p:nvSpPr>
        <p:spPr bwMode="auto">
          <a:xfrm>
            <a:off x="6781800" y="27432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a:t>
            </a:r>
          </a:p>
        </p:txBody>
      </p:sp>
      <p:sp>
        <p:nvSpPr>
          <p:cNvPr id="317470" name="Oval 30"/>
          <p:cNvSpPr>
            <a:spLocks noChangeArrowheads="1"/>
          </p:cNvSpPr>
          <p:nvPr/>
        </p:nvSpPr>
        <p:spPr bwMode="auto">
          <a:xfrm>
            <a:off x="5638800" y="2743200"/>
            <a:ext cx="457200" cy="4572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7471" name="Line 31"/>
          <p:cNvSpPr>
            <a:spLocks noChangeShapeType="1"/>
          </p:cNvSpPr>
          <p:nvPr/>
        </p:nvSpPr>
        <p:spPr bwMode="auto">
          <a:xfrm flipH="1">
            <a:off x="4267200" y="1524000"/>
            <a:ext cx="1371600" cy="9906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7472" name="Text Box 32"/>
          <p:cNvSpPr txBox="1">
            <a:spLocks noChangeArrowheads="1"/>
          </p:cNvSpPr>
          <p:nvPr/>
        </p:nvSpPr>
        <p:spPr bwMode="auto">
          <a:xfrm>
            <a:off x="5791200" y="18288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graphicFrame>
        <p:nvGraphicFramePr>
          <p:cNvPr id="317514" name="Group 74"/>
          <p:cNvGraphicFramePr>
            <a:graphicFrameLocks noGrp="1"/>
          </p:cNvGraphicFramePr>
          <p:nvPr/>
        </p:nvGraphicFramePr>
        <p:xfrm>
          <a:off x="228600" y="3429000"/>
          <a:ext cx="8686800" cy="3121920"/>
        </p:xfrm>
        <a:graphic>
          <a:graphicData uri="http://schemas.openxmlformats.org/drawingml/2006/table">
            <a:tbl>
              <a:tblPr/>
              <a:tblGrid>
                <a:gridCol w="1371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362200">
                  <a:extLst>
                    <a:ext uri="{9D8B030D-6E8A-4147-A177-3AD203B41FA5}">
                      <a16:colId xmlns:a16="http://schemas.microsoft.com/office/drawing/2014/main" val="20003"/>
                    </a:ext>
                  </a:extLst>
                </a:gridCol>
              </a:tblGrid>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1"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N</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ε-closure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0)</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1)</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17510" name="Text Box 70"/>
          <p:cNvSpPr txBox="1">
            <a:spLocks noChangeArrowheads="1"/>
          </p:cNvSpPr>
          <p:nvPr/>
        </p:nvSpPr>
        <p:spPr bwMode="auto">
          <a:xfrm>
            <a:off x="228600" y="2895600"/>
            <a:ext cx="9937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NFA</a:t>
            </a:r>
          </a:p>
        </p:txBody>
      </p:sp>
      <p:sp>
        <p:nvSpPr>
          <p:cNvPr id="317515" name="Rectangle 75"/>
          <p:cNvSpPr>
            <a:spLocks noChangeArrowheads="1"/>
          </p:cNvSpPr>
          <p:nvPr/>
        </p:nvSpPr>
        <p:spPr bwMode="auto">
          <a:xfrm>
            <a:off x="4114800" y="4467225"/>
            <a:ext cx="2438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a:t>
            </a:r>
            <a:r>
              <a:rPr lang="en-US" altLang="ja-JP" i="1"/>
              <a:t>q</a:t>
            </a:r>
            <a:r>
              <a:rPr lang="en-US" altLang="ja-JP" baseline="-25000"/>
              <a:t>0</a:t>
            </a:r>
            <a:r>
              <a:rPr lang="en-US" altLang="ja-JP"/>
              <a:t>, </a:t>
            </a:r>
            <a:r>
              <a:rPr lang="en-US" altLang="ja-JP" i="1"/>
              <a:t>q</a:t>
            </a:r>
            <a:r>
              <a:rPr lang="en-US" altLang="ja-JP" baseline="-25000"/>
              <a:t>1</a:t>
            </a:r>
            <a:r>
              <a:rPr lang="en-US" altLang="ja-JP"/>
              <a:t>}</a:t>
            </a:r>
            <a:endParaRPr lang="ja-JP" altLang="en-US"/>
          </a:p>
        </p:txBody>
      </p:sp>
      <p:sp>
        <p:nvSpPr>
          <p:cNvPr id="317516" name="Rectangle 76"/>
          <p:cNvSpPr>
            <a:spLocks noChangeArrowheads="1"/>
          </p:cNvSpPr>
          <p:nvPr/>
        </p:nvSpPr>
        <p:spPr bwMode="auto">
          <a:xfrm>
            <a:off x="6553200" y="4467225"/>
            <a:ext cx="2362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a:t>{</a:t>
            </a:r>
            <a:r>
              <a:rPr lang="en-US" altLang="ja-JP" i="1"/>
              <a:t>q</a:t>
            </a:r>
            <a:r>
              <a:rPr lang="en-US" altLang="ja-JP" baseline="-25000"/>
              <a:t>2</a:t>
            </a:r>
            <a:r>
              <a:rPr lang="en-US" altLang="ja-JP"/>
              <a:t>, </a:t>
            </a:r>
            <a:r>
              <a:rPr lang="en-US" altLang="ja-JP" i="1"/>
              <a:t>q</a:t>
            </a:r>
            <a:r>
              <a:rPr lang="en-US" altLang="ja-JP" baseline="-25000"/>
              <a:t>3</a:t>
            </a:r>
            <a:r>
              <a:rPr lang="en-US" altLang="ja-JP"/>
              <a:t>}</a:t>
            </a:r>
            <a:endParaRPr lang="ja-JP" altLang="en-US"/>
          </a:p>
        </p:txBody>
      </p:sp>
      <p:grpSp>
        <p:nvGrpSpPr>
          <p:cNvPr id="317517" name="Group 77"/>
          <p:cNvGrpSpPr>
            <a:grpSpLocks/>
          </p:cNvGrpSpPr>
          <p:nvPr/>
        </p:nvGrpSpPr>
        <p:grpSpPr bwMode="auto">
          <a:xfrm>
            <a:off x="4114800" y="4986338"/>
            <a:ext cx="4800600" cy="1557337"/>
            <a:chOff x="2592" y="3141"/>
            <a:chExt cx="3024" cy="981"/>
          </a:xfrm>
        </p:grpSpPr>
        <p:sp>
          <p:nvSpPr>
            <p:cNvPr id="317518" name="Rectangle 78"/>
            <p:cNvSpPr>
              <a:spLocks noChangeArrowheads="1"/>
            </p:cNvSpPr>
            <p:nvPr/>
          </p:nvSpPr>
          <p:spPr bwMode="auto">
            <a:xfrm>
              <a:off x="2592" y="3795"/>
              <a:ext cx="15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a:t>
              </a:r>
              <a:r>
                <a:rPr lang="en-US" altLang="ja-JP" i="1"/>
                <a:t>q</a:t>
              </a:r>
              <a:r>
                <a:rPr lang="en-US" altLang="ja-JP" baseline="-25000"/>
                <a:t>F</a:t>
              </a:r>
              <a:r>
                <a:rPr lang="en-US" altLang="ja-JP"/>
                <a:t>}</a:t>
              </a:r>
              <a:endParaRPr lang="ja-JP" altLang="en-US"/>
            </a:p>
          </p:txBody>
        </p:sp>
        <p:sp>
          <p:nvSpPr>
            <p:cNvPr id="317519" name="Rectangle 79"/>
            <p:cNvSpPr>
              <a:spLocks noChangeArrowheads="1"/>
            </p:cNvSpPr>
            <p:nvPr/>
          </p:nvSpPr>
          <p:spPr bwMode="auto">
            <a:xfrm>
              <a:off x="2592" y="3468"/>
              <a:ext cx="15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a:t>φ</a:t>
              </a:r>
            </a:p>
          </p:txBody>
        </p:sp>
        <p:sp>
          <p:nvSpPr>
            <p:cNvPr id="317520" name="Rectangle 80"/>
            <p:cNvSpPr>
              <a:spLocks noChangeArrowheads="1"/>
            </p:cNvSpPr>
            <p:nvPr/>
          </p:nvSpPr>
          <p:spPr bwMode="auto">
            <a:xfrm>
              <a:off x="2592" y="3141"/>
              <a:ext cx="15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a:t>φ</a:t>
              </a:r>
            </a:p>
          </p:txBody>
        </p:sp>
        <p:sp>
          <p:nvSpPr>
            <p:cNvPr id="317521" name="Rectangle 81"/>
            <p:cNvSpPr>
              <a:spLocks noChangeArrowheads="1"/>
            </p:cNvSpPr>
            <p:nvPr/>
          </p:nvSpPr>
          <p:spPr bwMode="auto">
            <a:xfrm>
              <a:off x="4128" y="3795"/>
              <a:ext cx="148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a:t>φ</a:t>
              </a:r>
            </a:p>
          </p:txBody>
        </p:sp>
        <p:sp>
          <p:nvSpPr>
            <p:cNvPr id="317522" name="Rectangle 82"/>
            <p:cNvSpPr>
              <a:spLocks noChangeArrowheads="1"/>
            </p:cNvSpPr>
            <p:nvPr/>
          </p:nvSpPr>
          <p:spPr bwMode="auto">
            <a:xfrm>
              <a:off x="4128" y="3468"/>
              <a:ext cx="148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a:t>
              </a:r>
              <a:r>
                <a:rPr lang="en-US" altLang="ja-JP" i="1"/>
                <a:t>q</a:t>
              </a:r>
              <a:r>
                <a:rPr lang="en-US" altLang="ja-JP" baseline="-25000"/>
                <a:t>F</a:t>
              </a:r>
              <a:r>
                <a:rPr lang="en-US" altLang="ja-JP"/>
                <a:t>}</a:t>
              </a:r>
              <a:endParaRPr lang="ja-JP" altLang="en-US"/>
            </a:p>
          </p:txBody>
        </p:sp>
        <p:sp>
          <p:nvSpPr>
            <p:cNvPr id="317523" name="Rectangle 83"/>
            <p:cNvSpPr>
              <a:spLocks noChangeArrowheads="1"/>
            </p:cNvSpPr>
            <p:nvPr/>
          </p:nvSpPr>
          <p:spPr bwMode="auto">
            <a:xfrm>
              <a:off x="4128" y="3141"/>
              <a:ext cx="148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a:t>
              </a:r>
              <a:r>
                <a:rPr lang="en-US" altLang="ja-JP" i="1"/>
                <a:t>q</a:t>
              </a:r>
              <a:r>
                <a:rPr lang="en-US" altLang="ja-JP" baseline="-25000"/>
                <a:t>F</a:t>
              </a:r>
              <a:r>
                <a:rPr lang="en-US" altLang="ja-JP"/>
                <a:t>}</a:t>
              </a:r>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17515"/>
                                        </p:tgtEl>
                                        <p:attrNameLst>
                                          <p:attrName>style.visibility</p:attrName>
                                        </p:attrNameLst>
                                      </p:cBhvr>
                                      <p:to>
                                        <p:strVal val="visible"/>
                                      </p:to>
                                    </p:set>
                                    <p:animEffect transition="in" filter="checkerboard(across)">
                                      <p:cBhvr>
                                        <p:cTn id="7" dur="500"/>
                                        <p:tgtEl>
                                          <p:spTgt spid="3175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17516"/>
                                        </p:tgtEl>
                                        <p:attrNameLst>
                                          <p:attrName>style.visibility</p:attrName>
                                        </p:attrNameLst>
                                      </p:cBhvr>
                                      <p:to>
                                        <p:strVal val="visible"/>
                                      </p:to>
                                    </p:set>
                                    <p:animEffect transition="in" filter="checkerboard(across)">
                                      <p:cBhvr>
                                        <p:cTn id="12" dur="500"/>
                                        <p:tgtEl>
                                          <p:spTgt spid="3175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17517"/>
                                        </p:tgtEl>
                                        <p:attrNameLst>
                                          <p:attrName>style.visibility</p:attrName>
                                        </p:attrNameLst>
                                      </p:cBhvr>
                                      <p:to>
                                        <p:strVal val="visible"/>
                                      </p:to>
                                    </p:set>
                                    <p:animEffect transition="in" filter="checkerboard(across)">
                                      <p:cBhvr>
                                        <p:cTn id="17" dur="500"/>
                                        <p:tgtEl>
                                          <p:spTgt spid="3175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15" grpId="0" autoUpdateAnimBg="0"/>
      <p:bldP spid="317516"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a:xfrm>
            <a:off x="1066800" y="304800"/>
            <a:ext cx="7543800" cy="990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決定性有限オートマトンへ</a:t>
            </a:r>
          </a:p>
        </p:txBody>
      </p:sp>
      <p:sp>
        <p:nvSpPr>
          <p:cNvPr id="293891" name="Rectangle 3"/>
          <p:cNvSpPr>
            <a:spLocks noGrp="1" noChangeArrowheads="1"/>
          </p:cNvSpPr>
          <p:nvPr>
            <p:ph type="body" idx="1"/>
          </p:nvPr>
        </p:nvSpPr>
        <p:spPr>
          <a:xfrm>
            <a:off x="1066800" y="1219200"/>
            <a:ext cx="7543800" cy="533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ja-JP" b="1">
                <a:effectLst/>
              </a:rPr>
              <a:t>NFA</a:t>
            </a:r>
            <a:r>
              <a:rPr lang="ja-JP" altLang="en-US" b="1">
                <a:effectLst/>
              </a:rPr>
              <a:t>⇒</a:t>
            </a:r>
            <a:r>
              <a:rPr lang="en-US" altLang="ja-JP" b="1">
                <a:effectLst/>
              </a:rPr>
              <a:t>DFA</a:t>
            </a:r>
            <a:r>
              <a:rPr lang="ja-JP" altLang="en-US" b="1">
                <a:effectLst/>
              </a:rPr>
              <a:t>アルゴリズム</a:t>
            </a:r>
          </a:p>
        </p:txBody>
      </p:sp>
      <p:grpSp>
        <p:nvGrpSpPr>
          <p:cNvPr id="293894" name="Group 6"/>
          <p:cNvGrpSpPr>
            <a:grpSpLocks/>
          </p:cNvGrpSpPr>
          <p:nvPr/>
        </p:nvGrpSpPr>
        <p:grpSpPr bwMode="auto">
          <a:xfrm>
            <a:off x="685800" y="1752600"/>
            <a:ext cx="8077200" cy="4800600"/>
            <a:chOff x="432" y="1104"/>
            <a:chExt cx="5088" cy="3024"/>
          </a:xfrm>
        </p:grpSpPr>
        <mc:AlternateContent xmlns:mc="http://schemas.openxmlformats.org/markup-compatibility/2006" xmlns:a14="http://schemas.microsoft.com/office/drawing/2010/main">
          <mc:Choice Requires="a14">
            <p:sp>
              <p:nvSpPr>
                <p:cNvPr id="293893" name="Rectangle 5"/>
                <p:cNvSpPr>
                  <a:spLocks noChangeArrowheads="1"/>
                </p:cNvSpPr>
                <p:nvPr/>
              </p:nvSpPr>
              <p:spPr bwMode="auto">
                <a:xfrm>
                  <a:off x="432" y="1104"/>
                  <a:ext cx="5088" cy="3024"/>
                </a:xfrm>
                <a:prstGeom prst="rect">
                  <a:avLst/>
                </a:prstGeom>
                <a:solidFill>
                  <a:srgbClr val="000000"/>
                </a:solidFill>
                <a:ln w="9525">
                  <a:solidFill>
                    <a:schemeClr val="tx1"/>
                  </a:solidFill>
                  <a:miter lim="800000"/>
                  <a:headEnd/>
                  <a:tailEnd/>
                </a:ln>
              </p:spPr>
              <p:txBody>
                <a:bodyPr/>
                <a:lstStyle>
                  <a:lvl1pPr marL="342900" indent="-342900" eaLnBrk="0" hangingPunct="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buFont typeface="Wingdings" panose="05000000000000000000" pitchFamily="2" charset="2"/>
                    <a:buNone/>
                  </a:pPr>
                  <a:r>
                    <a:rPr lang="en-US" altLang="ja-JP" sz="2800" b="1" dirty="0"/>
                    <a:t>Q</a:t>
                  </a:r>
                  <a:r>
                    <a:rPr lang="en-US" altLang="ja-JP" sz="2800" baseline="-25000" dirty="0"/>
                    <a:t>D</a:t>
                  </a:r>
                  <a:r>
                    <a:rPr lang="en-US" altLang="ja-JP" sz="2800" dirty="0"/>
                    <a:t> := {ε-closure (</a:t>
                  </a:r>
                  <a:r>
                    <a:rPr lang="en-US" altLang="ja-JP" sz="2800" i="1" dirty="0"/>
                    <a:t>q</a:t>
                  </a:r>
                  <a:r>
                    <a:rPr lang="en-US" altLang="ja-JP" sz="2800" baseline="-25000" dirty="0"/>
                    <a:t>N0</a:t>
                  </a:r>
                  <a:r>
                    <a:rPr lang="en-US" altLang="ja-JP" sz="2800" dirty="0"/>
                    <a:t>) };  </a:t>
                  </a:r>
                  <a:r>
                    <a:rPr lang="en-US" altLang="ja-JP" sz="2000" dirty="0">
                      <a:solidFill>
                        <a:srgbClr val="FFFF66"/>
                      </a:solidFill>
                    </a:rPr>
                    <a:t>/* </a:t>
                  </a:r>
                  <a:r>
                    <a:rPr lang="en-US" altLang="ja-JP" sz="2000" b="1" dirty="0">
                      <a:solidFill>
                        <a:srgbClr val="FFFF66"/>
                      </a:solidFill>
                    </a:rPr>
                    <a:t>Q</a:t>
                  </a:r>
                  <a:r>
                    <a:rPr lang="en-US" altLang="ja-JP" sz="2000" baseline="-25000" dirty="0">
                      <a:solidFill>
                        <a:srgbClr val="FFFF66"/>
                      </a:solidFill>
                    </a:rPr>
                    <a:t>D</a:t>
                  </a:r>
                  <a:r>
                    <a:rPr lang="en-US" altLang="ja-JP" sz="2000" dirty="0">
                      <a:solidFill>
                        <a:srgbClr val="FFFF66"/>
                      </a:solidFill>
                    </a:rPr>
                    <a:t> </a:t>
                  </a:r>
                  <a:r>
                    <a:rPr lang="ja-JP" altLang="en-US" sz="2000" dirty="0">
                      <a:solidFill>
                        <a:srgbClr val="FFFF66"/>
                      </a:solidFill>
                    </a:rPr>
                    <a:t>の初期入力 */</a:t>
                  </a:r>
                </a:p>
                <a:p>
                  <a:pPr>
                    <a:buFont typeface="Wingdings" panose="05000000000000000000" pitchFamily="2" charset="2"/>
                    <a:buNone/>
                  </a:pPr>
                  <a:r>
                    <a:rPr lang="en-US" altLang="ja-JP" sz="2800" dirty="0"/>
                    <a:t>for each </a:t>
                  </a:r>
                  <a:r>
                    <a:rPr lang="en-US" altLang="ja-JP" sz="2800" i="1" dirty="0"/>
                    <a:t>q</a:t>
                  </a:r>
                  <a:r>
                    <a:rPr lang="ja-JP" altLang="en-US" sz="2800" dirty="0"/>
                    <a:t>∈</a:t>
                  </a:r>
                  <a:r>
                    <a:rPr lang="en-US" altLang="ja-JP" sz="2800" b="1" dirty="0"/>
                    <a:t>Q</a:t>
                  </a:r>
                  <a:r>
                    <a:rPr lang="en-US" altLang="ja-JP" sz="2800" baseline="-25000" dirty="0"/>
                    <a:t>D</a:t>
                  </a:r>
                  <a:r>
                    <a:rPr lang="en-US" altLang="ja-JP" sz="2800" dirty="0"/>
                    <a:t> {            </a:t>
                  </a:r>
                  <a:r>
                    <a:rPr lang="en-US" altLang="ja-JP" sz="2000" dirty="0">
                      <a:solidFill>
                        <a:srgbClr val="FFFF66"/>
                      </a:solidFill>
                    </a:rPr>
                    <a:t>/* </a:t>
                  </a:r>
                  <a:r>
                    <a:rPr lang="en-US" altLang="ja-JP" sz="2000" b="1" dirty="0">
                      <a:solidFill>
                        <a:srgbClr val="FFFF66"/>
                      </a:solidFill>
                    </a:rPr>
                    <a:t>Q</a:t>
                  </a:r>
                  <a:r>
                    <a:rPr lang="en-US" altLang="ja-JP" sz="2000" baseline="-25000" dirty="0">
                      <a:solidFill>
                        <a:srgbClr val="FFFF66"/>
                      </a:solidFill>
                    </a:rPr>
                    <a:t>D</a:t>
                  </a:r>
                  <a:r>
                    <a:rPr lang="ja-JP" altLang="en-US" sz="2000" dirty="0">
                      <a:solidFill>
                        <a:srgbClr val="FFFF66"/>
                      </a:solidFill>
                    </a:rPr>
                    <a:t>内の未実行の要素に対して実行*/</a:t>
                  </a:r>
                </a:p>
                <a:p>
                  <a:pPr>
                    <a:buFont typeface="Wingdings" panose="05000000000000000000" pitchFamily="2" charset="2"/>
                    <a:buNone/>
                  </a:pPr>
                  <a:r>
                    <a:rPr lang="en-US" altLang="ja-JP" sz="2800" dirty="0"/>
                    <a:t>    for each a</a:t>
                  </a:r>
                  <a:r>
                    <a:rPr lang="ja-JP" altLang="en-US" sz="2800" dirty="0"/>
                    <a:t>∈</a:t>
                  </a:r>
                  <a:r>
                    <a:rPr lang="en-US" altLang="ja-JP" sz="2800" b="1" dirty="0"/>
                    <a:t>Σ</a:t>
                  </a:r>
                  <a:r>
                    <a:rPr lang="en-US" altLang="ja-JP" sz="2800" dirty="0"/>
                    <a:t> {</a:t>
                  </a:r>
                </a:p>
                <a:p>
                  <a:pPr>
                    <a:buFont typeface="Wingdings" panose="05000000000000000000" pitchFamily="2" charset="2"/>
                    <a:buNone/>
                  </a:pPr>
                  <a:r>
                    <a:rPr lang="en-US" altLang="ja-JP" sz="2800" dirty="0"/>
                    <a:t>        </a:t>
                  </a:r>
                  <a:r>
                    <a:rPr lang="en-US" altLang="ja-JP" sz="2800" i="1" dirty="0"/>
                    <a:t>r</a:t>
                  </a:r>
                  <a:r>
                    <a:rPr lang="en-US" altLang="ja-JP" sz="2800" dirty="0"/>
                    <a:t> := ε-closure (</a:t>
                  </a:r>
                  <a:r>
                    <a:rPr lang="en-US" altLang="ja-JP" sz="2800" dirty="0" err="1"/>
                    <a:t>goto</a:t>
                  </a:r>
                  <a:r>
                    <a:rPr lang="en-US" altLang="ja-JP" sz="2800" dirty="0"/>
                    <a:t> (</a:t>
                  </a:r>
                  <a:r>
                    <a:rPr lang="en-US" altLang="ja-JP" sz="2800" i="1" dirty="0"/>
                    <a:t>q</a:t>
                  </a:r>
                  <a:r>
                    <a:rPr lang="en-US" altLang="ja-JP" sz="2800" dirty="0"/>
                    <a:t>, a));</a:t>
                  </a:r>
                </a:p>
                <a:p>
                  <a:pPr>
                    <a:buFont typeface="Wingdings" panose="05000000000000000000" pitchFamily="2" charset="2"/>
                    <a:buNone/>
                  </a:pPr>
                  <a:r>
                    <a:rPr lang="en-US" altLang="ja-JP" sz="2800" dirty="0"/>
                    <a:t>        if (</a:t>
                  </a:r>
                  <a:r>
                    <a:rPr lang="en-US" altLang="ja-JP" sz="2800" i="1" dirty="0"/>
                    <a:t>r</a:t>
                  </a:r>
                  <a:r>
                    <a:rPr lang="en-US" altLang="ja-JP" sz="2800" dirty="0"/>
                    <a:t> </a:t>
                  </a:r>
                  <a14:m>
                    <m:oMath xmlns:m="http://schemas.openxmlformats.org/officeDocument/2006/math">
                      <m:r>
                        <a:rPr lang="ja-JP" altLang="en-US" sz="2800" i="1" smtClean="0">
                          <a:latin typeface="Cambria Math" panose="02040503050406030204" pitchFamily="18" charset="0"/>
                        </a:rPr>
                        <m:t>∉</m:t>
                      </m:r>
                    </m:oMath>
                  </a14:m>
                  <a:r>
                    <a:rPr lang="en-US" altLang="ja-JP" sz="2800" dirty="0"/>
                    <a:t> </a:t>
                  </a:r>
                  <a:r>
                    <a:rPr lang="en-US" altLang="ja-JP" sz="2800" b="1" dirty="0"/>
                    <a:t>Q</a:t>
                  </a:r>
                  <a:r>
                    <a:rPr lang="en-US" altLang="ja-JP" sz="2800" baseline="-25000" dirty="0"/>
                    <a:t>D</a:t>
                  </a:r>
                  <a:r>
                    <a:rPr lang="en-US" altLang="ja-JP" sz="2800" dirty="0"/>
                    <a:t>)                 </a:t>
                  </a:r>
                  <a:r>
                    <a:rPr lang="en-US" altLang="ja-JP" sz="2000" dirty="0">
                      <a:solidFill>
                        <a:srgbClr val="FFFF66"/>
                      </a:solidFill>
                    </a:rPr>
                    <a:t>/* </a:t>
                  </a:r>
                  <a:r>
                    <a:rPr lang="en-US" altLang="ja-JP" sz="2000" i="1" dirty="0">
                      <a:solidFill>
                        <a:srgbClr val="FFFF66"/>
                      </a:solidFill>
                    </a:rPr>
                    <a:t>r</a:t>
                  </a:r>
                  <a:r>
                    <a:rPr lang="en-US" altLang="ja-JP" sz="2000" dirty="0">
                      <a:solidFill>
                        <a:srgbClr val="FFFF66"/>
                      </a:solidFill>
                    </a:rPr>
                    <a:t> </a:t>
                  </a:r>
                  <a:r>
                    <a:rPr lang="ja-JP" altLang="en-US" sz="2000" dirty="0">
                      <a:solidFill>
                        <a:srgbClr val="FFFF66"/>
                      </a:solidFill>
                    </a:rPr>
                    <a:t>は</a:t>
                  </a:r>
                  <a:r>
                    <a:rPr lang="en-US" altLang="ja-JP" sz="2000" b="1" dirty="0">
                      <a:solidFill>
                        <a:srgbClr val="FFFF66"/>
                      </a:solidFill>
                    </a:rPr>
                    <a:t>Q</a:t>
                  </a:r>
                  <a:r>
                    <a:rPr lang="en-US" altLang="ja-JP" sz="2000" baseline="-25000" dirty="0">
                      <a:solidFill>
                        <a:srgbClr val="FFFF66"/>
                      </a:solidFill>
                    </a:rPr>
                    <a:t>D</a:t>
                  </a:r>
                  <a:r>
                    <a:rPr lang="ja-JP" altLang="en-US" sz="2000" dirty="0">
                      <a:solidFill>
                        <a:srgbClr val="FFFF66"/>
                      </a:solidFill>
                    </a:rPr>
                    <a:t>の中に無いか？ */</a:t>
                  </a:r>
                </a:p>
                <a:p>
                  <a:pPr>
                    <a:buFont typeface="Wingdings" panose="05000000000000000000" pitchFamily="2" charset="2"/>
                    <a:buNone/>
                  </a:pPr>
                  <a:r>
                    <a:rPr lang="en-US" altLang="ja-JP" sz="2800" dirty="0"/>
                    <a:t>                </a:t>
                  </a:r>
                  <a:r>
                    <a:rPr lang="en-US" altLang="ja-JP" sz="2800" b="1" dirty="0"/>
                    <a:t>Q</a:t>
                  </a:r>
                  <a:r>
                    <a:rPr lang="en-US" altLang="ja-JP" sz="2800" baseline="-25000" dirty="0"/>
                    <a:t>D</a:t>
                  </a:r>
                  <a:r>
                    <a:rPr lang="en-US" altLang="ja-JP" sz="2800" dirty="0"/>
                    <a:t> := </a:t>
                  </a:r>
                  <a:r>
                    <a:rPr lang="en-US" altLang="ja-JP" sz="2800" b="1" dirty="0"/>
                    <a:t>Q</a:t>
                  </a:r>
                  <a:r>
                    <a:rPr lang="en-US" altLang="ja-JP" sz="2800" baseline="-25000" dirty="0"/>
                    <a:t>D</a:t>
                  </a:r>
                  <a:r>
                    <a:rPr lang="en-US" altLang="ja-JP" sz="2800" dirty="0"/>
                    <a:t> </a:t>
                  </a:r>
                  <a:r>
                    <a:rPr lang="ja-JP" altLang="en-US" sz="2800" dirty="0"/>
                    <a:t>∪</a:t>
                  </a:r>
                  <a:r>
                    <a:rPr lang="en-US" altLang="ja-JP" sz="2800" i="1" dirty="0"/>
                    <a:t>r</a:t>
                  </a:r>
                  <a:r>
                    <a:rPr lang="en-US" altLang="ja-JP" sz="2800" dirty="0"/>
                    <a:t>;     </a:t>
                  </a:r>
                  <a:r>
                    <a:rPr lang="en-US" altLang="ja-JP" sz="2000" dirty="0">
                      <a:solidFill>
                        <a:srgbClr val="FFFF66"/>
                      </a:solidFill>
                    </a:rPr>
                    <a:t>/* </a:t>
                  </a:r>
                  <a:r>
                    <a:rPr lang="en-US" altLang="ja-JP" sz="2000" i="1" dirty="0">
                      <a:solidFill>
                        <a:srgbClr val="FFFF66"/>
                      </a:solidFill>
                    </a:rPr>
                    <a:t>r</a:t>
                  </a:r>
                  <a:r>
                    <a:rPr lang="en-US" altLang="ja-JP" sz="2000" dirty="0">
                      <a:solidFill>
                        <a:srgbClr val="FFFF66"/>
                      </a:solidFill>
                    </a:rPr>
                    <a:t> </a:t>
                  </a:r>
                  <a:r>
                    <a:rPr lang="ja-JP" altLang="en-US" sz="2000" dirty="0">
                      <a:solidFill>
                        <a:srgbClr val="FFFF66"/>
                      </a:solidFill>
                    </a:rPr>
                    <a:t>を</a:t>
                  </a:r>
                  <a:r>
                    <a:rPr lang="en-US" altLang="ja-JP" sz="2000" b="1" dirty="0">
                      <a:solidFill>
                        <a:srgbClr val="FFFF66"/>
                      </a:solidFill>
                    </a:rPr>
                    <a:t>Q</a:t>
                  </a:r>
                  <a:r>
                    <a:rPr lang="en-US" altLang="ja-JP" sz="2000" baseline="-25000" dirty="0">
                      <a:solidFill>
                        <a:srgbClr val="FFFF66"/>
                      </a:solidFill>
                    </a:rPr>
                    <a:t>D</a:t>
                  </a:r>
                  <a:r>
                    <a:rPr lang="ja-JP" altLang="en-US" sz="2000" dirty="0">
                      <a:solidFill>
                        <a:srgbClr val="FFFF66"/>
                      </a:solidFill>
                    </a:rPr>
                    <a:t>に加える */</a:t>
                  </a:r>
                  <a:endParaRPr lang="en-US" altLang="ja-JP" sz="2800" dirty="0"/>
                </a:p>
                <a:p>
                  <a:pPr>
                    <a:buFont typeface="Wingdings" panose="05000000000000000000" pitchFamily="2" charset="2"/>
                    <a:buNone/>
                  </a:pPr>
                  <a:r>
                    <a:rPr lang="en-US" altLang="ja-JP" sz="2800" dirty="0"/>
                    <a:t>        </a:t>
                  </a:r>
                  <a:r>
                    <a:rPr lang="en-US" altLang="ja-JP" sz="2800" i="1" dirty="0" err="1"/>
                    <a:t>δ</a:t>
                  </a:r>
                  <a:r>
                    <a:rPr lang="en-US" altLang="ja-JP" sz="2800" baseline="-25000" dirty="0" err="1"/>
                    <a:t>D</a:t>
                  </a:r>
                  <a:r>
                    <a:rPr lang="en-US" altLang="ja-JP" sz="2800" dirty="0"/>
                    <a:t>(</a:t>
                  </a:r>
                  <a:r>
                    <a:rPr lang="en-US" altLang="ja-JP" sz="2800" i="1" dirty="0"/>
                    <a:t>q</a:t>
                  </a:r>
                  <a:r>
                    <a:rPr lang="en-US" altLang="ja-JP" sz="2800" dirty="0"/>
                    <a:t>, a) := </a:t>
                  </a:r>
                  <a:r>
                    <a:rPr lang="en-US" altLang="ja-JP" sz="2800" i="1" dirty="0"/>
                    <a:t>r</a:t>
                  </a:r>
                  <a:r>
                    <a:rPr lang="en-US" altLang="ja-JP" sz="2800" dirty="0"/>
                    <a:t>;</a:t>
                  </a:r>
                </a:p>
                <a:p>
                  <a:pPr>
                    <a:buFont typeface="Wingdings" panose="05000000000000000000" pitchFamily="2" charset="2"/>
                    <a:buNone/>
                  </a:pPr>
                  <a:r>
                    <a:rPr lang="en-US" altLang="ja-JP" sz="2800" dirty="0"/>
                    <a:t>    }</a:t>
                  </a:r>
                </a:p>
                <a:p>
                  <a:pPr>
                    <a:buFont typeface="Wingdings" panose="05000000000000000000" pitchFamily="2" charset="2"/>
                    <a:buNone/>
                  </a:pPr>
                  <a:r>
                    <a:rPr lang="en-US" altLang="ja-JP" sz="2800" dirty="0"/>
                    <a:t>} </a:t>
                  </a:r>
                </a:p>
              </p:txBody>
            </p:sp>
          </mc:Choice>
          <mc:Fallback xmlns="">
            <p:sp>
              <p:nvSpPr>
                <p:cNvPr id="293893" name="Rectangle 5"/>
                <p:cNvSpPr>
                  <a:spLocks noRot="1" noChangeAspect="1" noMove="1" noResize="1" noEditPoints="1" noAdjustHandles="1" noChangeArrowheads="1" noChangeShapeType="1" noTextEdit="1"/>
                </p:cNvSpPr>
                <p:nvPr/>
              </p:nvSpPr>
              <p:spPr bwMode="auto">
                <a:xfrm>
                  <a:off x="432" y="1104"/>
                  <a:ext cx="5088" cy="3024"/>
                </a:xfrm>
                <a:prstGeom prst="rect">
                  <a:avLst/>
                </a:prstGeom>
                <a:blipFill rotWithShape="0">
                  <a:blip r:embed="rId3" cstate="print"/>
                  <a:stretch>
                    <a:fillRect l="-1507" t="-1267"/>
                  </a:stretch>
                </a:blipFill>
                <a:ln w="9525">
                  <a:solidFill>
                    <a:schemeClr val="tx1"/>
                  </a:solidFill>
                  <a:miter lim="800000"/>
                  <a:headEnd/>
                  <a:tailEnd/>
                </a:ln>
              </p:spPr>
              <p:txBody>
                <a:bodyPr/>
                <a:lstStyle/>
                <a:p>
                  <a:r>
                    <a:rPr lang="ja-JP" altLang="en-US">
                      <a:noFill/>
                    </a:rPr>
                    <a:t> </a:t>
                  </a:r>
                </a:p>
              </p:txBody>
            </p:sp>
          </mc:Fallback>
        </mc:AlternateContent>
        <p:sp>
          <p:nvSpPr>
            <p:cNvPr id="293892" name="Line 4"/>
            <p:cNvSpPr>
              <a:spLocks noChangeShapeType="1"/>
            </p:cNvSpPr>
            <p:nvPr/>
          </p:nvSpPr>
          <p:spPr bwMode="auto">
            <a:xfrm flipH="1">
              <a:off x="1392" y="2448"/>
              <a:ext cx="96"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xfrm>
            <a:off x="1066800" y="228600"/>
            <a:ext cx="7391400" cy="990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処理の流れ</a:t>
            </a:r>
            <a:br>
              <a:rPr lang="ja-JP" altLang="en-US">
                <a:effectLst/>
              </a:rPr>
            </a:br>
            <a:r>
              <a:rPr lang="ja-JP" altLang="en-US" sz="3600">
                <a:effectLst/>
              </a:rPr>
              <a:t>情報システムプロジェクト</a:t>
            </a:r>
            <a:r>
              <a:rPr lang="en-US" altLang="ja-JP" sz="3600">
                <a:effectLst/>
              </a:rPr>
              <a:t>I</a:t>
            </a:r>
            <a:r>
              <a:rPr lang="ja-JP" altLang="en-US" sz="3600">
                <a:effectLst/>
              </a:rPr>
              <a:t>の場合</a:t>
            </a:r>
          </a:p>
        </p:txBody>
      </p:sp>
      <p:sp>
        <p:nvSpPr>
          <p:cNvPr id="258051" name="Rectangle 3"/>
          <p:cNvSpPr>
            <a:spLocks noChangeArrowheads="1"/>
          </p:cNvSpPr>
          <p:nvPr/>
        </p:nvSpPr>
        <p:spPr bwMode="auto">
          <a:xfrm>
            <a:off x="381000" y="1447800"/>
            <a:ext cx="25908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output (ab);</a:t>
            </a:r>
          </a:p>
        </p:txBody>
      </p:sp>
      <p:sp>
        <p:nvSpPr>
          <p:cNvPr id="258058" name="Text Box 10"/>
          <p:cNvSpPr txBox="1">
            <a:spLocks noChangeArrowheads="1"/>
          </p:cNvSpPr>
          <p:nvPr/>
        </p:nvSpPr>
        <p:spPr bwMode="auto">
          <a:xfrm>
            <a:off x="3505200" y="2286000"/>
            <a:ext cx="4230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マイクロ構文の文法に従い解析</a:t>
            </a:r>
          </a:p>
        </p:txBody>
      </p:sp>
      <p:grpSp>
        <p:nvGrpSpPr>
          <p:cNvPr id="258072" name="Group 24"/>
          <p:cNvGrpSpPr>
            <a:grpSpLocks/>
          </p:cNvGrpSpPr>
          <p:nvPr/>
        </p:nvGrpSpPr>
        <p:grpSpPr bwMode="auto">
          <a:xfrm>
            <a:off x="381000" y="1981200"/>
            <a:ext cx="2819400" cy="762000"/>
            <a:chOff x="576" y="1296"/>
            <a:chExt cx="1776" cy="480"/>
          </a:xfrm>
        </p:grpSpPr>
        <p:sp>
          <p:nvSpPr>
            <p:cNvPr id="258052" name="Rectangle 4"/>
            <p:cNvSpPr>
              <a:spLocks noChangeArrowheads="1"/>
            </p:cNvSpPr>
            <p:nvPr/>
          </p:nvSpPr>
          <p:spPr bwMode="auto">
            <a:xfrm>
              <a:off x="576" y="1440"/>
              <a:ext cx="177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字句解析系</a:t>
              </a:r>
              <a:endParaRPr lang="en-US" altLang="ja-JP"/>
            </a:p>
          </p:txBody>
        </p:sp>
        <p:sp>
          <p:nvSpPr>
            <p:cNvPr id="258060" name="Line 12"/>
            <p:cNvSpPr>
              <a:spLocks noChangeShapeType="1"/>
            </p:cNvSpPr>
            <p:nvPr/>
          </p:nvSpPr>
          <p:spPr bwMode="auto">
            <a:xfrm>
              <a:off x="1440" y="1296"/>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3" name="Group 25"/>
          <p:cNvGrpSpPr>
            <a:grpSpLocks/>
          </p:cNvGrpSpPr>
          <p:nvPr/>
        </p:nvGrpSpPr>
        <p:grpSpPr bwMode="auto">
          <a:xfrm>
            <a:off x="381000" y="2743198"/>
            <a:ext cx="5268918" cy="815975"/>
            <a:chOff x="576" y="1776"/>
            <a:chExt cx="3319" cy="514"/>
          </a:xfrm>
        </p:grpSpPr>
        <p:sp>
          <p:nvSpPr>
            <p:cNvPr id="258059" name="Text Box 11"/>
            <p:cNvSpPr txBox="1">
              <a:spLocks noChangeArrowheads="1"/>
            </p:cNvSpPr>
            <p:nvPr/>
          </p:nvSpPr>
          <p:spPr bwMode="auto">
            <a:xfrm>
              <a:off x="576" y="1920"/>
              <a:ext cx="3319" cy="37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“output”  “(”   </a:t>
              </a:r>
              <a:r>
                <a:rPr lang="ja-JP" altLang="en-US" sz="2800" dirty="0"/>
                <a:t>変数名</a:t>
              </a:r>
              <a:r>
                <a:rPr lang="ja-JP" altLang="en-US" dirty="0"/>
                <a:t>   </a:t>
              </a:r>
              <a:r>
                <a:rPr lang="en-US" altLang="ja-JP" dirty="0"/>
                <a:t>“</a:t>
              </a:r>
              <a:r>
                <a:rPr lang="ja-JP" altLang="en-US" dirty="0"/>
                <a:t>)</a:t>
              </a:r>
              <a:r>
                <a:rPr lang="en-US" altLang="ja-JP" dirty="0"/>
                <a:t>”</a:t>
              </a:r>
              <a:r>
                <a:rPr lang="ja-JP" altLang="en-US" dirty="0"/>
                <a:t>   </a:t>
              </a:r>
              <a:r>
                <a:rPr lang="en-US" altLang="ja-JP" dirty="0"/>
                <a:t>“</a:t>
              </a:r>
              <a:r>
                <a:rPr lang="ja-JP" altLang="en-US" dirty="0"/>
                <a:t>;</a:t>
              </a:r>
              <a:r>
                <a:rPr lang="en-US" altLang="ja-JP" dirty="0"/>
                <a:t>”</a:t>
              </a:r>
              <a:endParaRPr lang="ja-JP" altLang="en-US" dirty="0"/>
            </a:p>
          </p:txBody>
        </p:sp>
        <p:sp>
          <p:nvSpPr>
            <p:cNvPr id="258061" name="Line 13"/>
            <p:cNvSpPr>
              <a:spLocks noChangeShapeType="1"/>
            </p:cNvSpPr>
            <p:nvPr/>
          </p:nvSpPr>
          <p:spPr bwMode="auto">
            <a:xfrm>
              <a:off x="1440" y="1776"/>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258063" name="Text Box 15"/>
          <p:cNvSpPr txBox="1">
            <a:spLocks noChangeArrowheads="1"/>
          </p:cNvSpPr>
          <p:nvPr/>
        </p:nvSpPr>
        <p:spPr bwMode="auto">
          <a:xfrm>
            <a:off x="3505200" y="3886200"/>
            <a:ext cx="3979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マクロ構文の文法に従い解析</a:t>
            </a:r>
          </a:p>
        </p:txBody>
      </p:sp>
      <p:grpSp>
        <p:nvGrpSpPr>
          <p:cNvPr id="258074" name="Group 26"/>
          <p:cNvGrpSpPr>
            <a:grpSpLocks/>
          </p:cNvGrpSpPr>
          <p:nvPr/>
        </p:nvGrpSpPr>
        <p:grpSpPr bwMode="auto">
          <a:xfrm>
            <a:off x="381000" y="3581400"/>
            <a:ext cx="2819400" cy="762000"/>
            <a:chOff x="576" y="2304"/>
            <a:chExt cx="1776" cy="480"/>
          </a:xfrm>
        </p:grpSpPr>
        <p:sp>
          <p:nvSpPr>
            <p:cNvPr id="258062" name="Rectangle 14"/>
            <p:cNvSpPr>
              <a:spLocks noChangeArrowheads="1"/>
            </p:cNvSpPr>
            <p:nvPr/>
          </p:nvSpPr>
          <p:spPr bwMode="auto">
            <a:xfrm>
              <a:off x="576" y="2448"/>
              <a:ext cx="177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構文解析系</a:t>
              </a:r>
              <a:endParaRPr lang="en-US" altLang="ja-JP"/>
            </a:p>
          </p:txBody>
        </p:sp>
        <p:sp>
          <p:nvSpPr>
            <p:cNvPr id="258066" name="Line 18"/>
            <p:cNvSpPr>
              <a:spLocks noChangeShapeType="1"/>
            </p:cNvSpPr>
            <p:nvPr/>
          </p:nvSpPr>
          <p:spPr bwMode="auto">
            <a:xfrm>
              <a:off x="1440" y="230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6" name="Group 28"/>
          <p:cNvGrpSpPr>
            <a:grpSpLocks/>
          </p:cNvGrpSpPr>
          <p:nvPr/>
        </p:nvGrpSpPr>
        <p:grpSpPr bwMode="auto">
          <a:xfrm>
            <a:off x="381000" y="4343397"/>
            <a:ext cx="8582029" cy="815975"/>
            <a:chOff x="576" y="2784"/>
            <a:chExt cx="5406" cy="514"/>
          </a:xfrm>
        </p:grpSpPr>
        <p:sp>
          <p:nvSpPr>
            <p:cNvPr id="258064" name="Text Box 16"/>
            <p:cNvSpPr txBox="1">
              <a:spLocks noChangeArrowheads="1"/>
            </p:cNvSpPr>
            <p:nvPr/>
          </p:nvSpPr>
          <p:spPr bwMode="auto">
            <a:xfrm>
              <a:off x="576" y="2928"/>
              <a:ext cx="5406" cy="37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&lt;</a:t>
              </a:r>
              <a:r>
                <a:rPr lang="en-US" altLang="ja-JP" dirty="0" err="1"/>
                <a:t>output_statement</a:t>
              </a:r>
              <a:r>
                <a:rPr lang="en-US" altLang="ja-JP" dirty="0"/>
                <a:t>&gt; ::= “output” “(” &lt;</a:t>
              </a:r>
              <a:r>
                <a:rPr lang="en-US" altLang="ja-JP" dirty="0" err="1"/>
                <a:t>exp</a:t>
              </a:r>
              <a:r>
                <a:rPr lang="en-US" altLang="ja-JP" dirty="0"/>
                <a:t>&gt; “</a:t>
              </a:r>
              <a:r>
                <a:rPr lang="ja-JP" altLang="en-US" dirty="0"/>
                <a:t>)</a:t>
              </a:r>
              <a:r>
                <a:rPr lang="en-US" altLang="ja-JP" dirty="0"/>
                <a:t>”</a:t>
              </a:r>
              <a:r>
                <a:rPr lang="ja-JP" altLang="en-US" dirty="0"/>
                <a:t> </a:t>
              </a:r>
              <a:r>
                <a:rPr lang="en-US" altLang="ja-JP" dirty="0"/>
                <a:t>“</a:t>
              </a:r>
              <a:r>
                <a:rPr lang="ja-JP" altLang="en-US" dirty="0"/>
                <a:t>;</a:t>
              </a:r>
              <a:r>
                <a:rPr lang="en-US" altLang="ja-JP" dirty="0"/>
                <a:t>”</a:t>
              </a:r>
              <a:endParaRPr lang="ja-JP" altLang="en-US" dirty="0"/>
            </a:p>
          </p:txBody>
        </p:sp>
        <p:sp>
          <p:nvSpPr>
            <p:cNvPr id="258065" name="Line 17"/>
            <p:cNvSpPr>
              <a:spLocks noChangeShapeType="1"/>
            </p:cNvSpPr>
            <p:nvPr/>
          </p:nvSpPr>
          <p:spPr bwMode="auto">
            <a:xfrm>
              <a:off x="1440" y="278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7" name="Group 29"/>
          <p:cNvGrpSpPr>
            <a:grpSpLocks/>
          </p:cNvGrpSpPr>
          <p:nvPr/>
        </p:nvGrpSpPr>
        <p:grpSpPr bwMode="auto">
          <a:xfrm>
            <a:off x="381000" y="5181600"/>
            <a:ext cx="2819400" cy="762000"/>
            <a:chOff x="576" y="3264"/>
            <a:chExt cx="1776" cy="480"/>
          </a:xfrm>
        </p:grpSpPr>
        <p:sp>
          <p:nvSpPr>
            <p:cNvPr id="258067" name="Rectangle 19"/>
            <p:cNvSpPr>
              <a:spLocks noChangeArrowheads="1"/>
            </p:cNvSpPr>
            <p:nvPr/>
          </p:nvSpPr>
          <p:spPr bwMode="auto">
            <a:xfrm>
              <a:off x="576" y="3408"/>
              <a:ext cx="177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コード生成系</a:t>
              </a:r>
              <a:endParaRPr lang="en-US" altLang="ja-JP"/>
            </a:p>
          </p:txBody>
        </p:sp>
        <p:sp>
          <p:nvSpPr>
            <p:cNvPr id="258069" name="Line 21"/>
            <p:cNvSpPr>
              <a:spLocks noChangeShapeType="1"/>
            </p:cNvSpPr>
            <p:nvPr/>
          </p:nvSpPr>
          <p:spPr bwMode="auto">
            <a:xfrm>
              <a:off x="1440" y="326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8" name="Group 30"/>
          <p:cNvGrpSpPr>
            <a:grpSpLocks/>
          </p:cNvGrpSpPr>
          <p:nvPr/>
        </p:nvGrpSpPr>
        <p:grpSpPr bwMode="auto">
          <a:xfrm>
            <a:off x="381000" y="5943603"/>
            <a:ext cx="6400800" cy="827088"/>
            <a:chOff x="576" y="3744"/>
            <a:chExt cx="4032" cy="521"/>
          </a:xfrm>
        </p:grpSpPr>
        <p:sp>
          <p:nvSpPr>
            <p:cNvPr id="258068" name="Line 20"/>
            <p:cNvSpPr>
              <a:spLocks noChangeShapeType="1"/>
            </p:cNvSpPr>
            <p:nvPr/>
          </p:nvSpPr>
          <p:spPr bwMode="auto">
            <a:xfrm>
              <a:off x="1440" y="374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8070" name="Text Box 22"/>
            <p:cNvSpPr txBox="1">
              <a:spLocks noChangeArrowheads="1"/>
            </p:cNvSpPr>
            <p:nvPr/>
          </p:nvSpPr>
          <p:spPr bwMode="auto">
            <a:xfrm>
              <a:off x="576" y="3895"/>
              <a:ext cx="4032" cy="37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p>
              <a:r>
                <a:rPr lang="en-US" altLang="ja-JP" dirty="0"/>
                <a:t>1. PUSH &amp;ab            2. OUTPUT</a:t>
              </a:r>
            </a:p>
          </p:txBody>
        </p:sp>
      </p:grpSp>
      <p:sp>
        <p:nvSpPr>
          <p:cNvPr id="258071" name="Text Box 23"/>
          <p:cNvSpPr txBox="1">
            <a:spLocks noChangeArrowheads="1"/>
          </p:cNvSpPr>
          <p:nvPr/>
        </p:nvSpPr>
        <p:spPr bwMode="auto">
          <a:xfrm>
            <a:off x="3505200" y="5410200"/>
            <a:ext cx="4581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VSM</a:t>
            </a:r>
            <a:r>
              <a:rPr lang="ja-JP" altLang="en-US" sz="2400"/>
              <a:t>アセンブラの文法に従い生成</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58072"/>
                                        </p:tgtEl>
                                        <p:attrNameLst>
                                          <p:attrName>style.visibility</p:attrName>
                                        </p:attrNameLst>
                                      </p:cBhvr>
                                      <p:to>
                                        <p:strVal val="visible"/>
                                      </p:to>
                                    </p:set>
                                    <p:animEffect transition="in" filter="wipe(up)">
                                      <p:cBhvr>
                                        <p:cTn id="7" dur="500"/>
                                        <p:tgtEl>
                                          <p:spTgt spid="2580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58058"/>
                                        </p:tgtEl>
                                        <p:attrNameLst>
                                          <p:attrName>style.visibility</p:attrName>
                                        </p:attrNameLst>
                                      </p:cBhvr>
                                      <p:to>
                                        <p:strVal val="visible"/>
                                      </p:to>
                                    </p:set>
                                    <p:animEffect transition="in" filter="checkerboard(across)">
                                      <p:cBhvr>
                                        <p:cTn id="12" dur="500"/>
                                        <p:tgtEl>
                                          <p:spTgt spid="2580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58073"/>
                                        </p:tgtEl>
                                        <p:attrNameLst>
                                          <p:attrName>style.visibility</p:attrName>
                                        </p:attrNameLst>
                                      </p:cBhvr>
                                      <p:to>
                                        <p:strVal val="visible"/>
                                      </p:to>
                                    </p:set>
                                    <p:animEffect transition="in" filter="wipe(up)">
                                      <p:cBhvr>
                                        <p:cTn id="17" dur="500"/>
                                        <p:tgtEl>
                                          <p:spTgt spid="25807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58074"/>
                                        </p:tgtEl>
                                        <p:attrNameLst>
                                          <p:attrName>style.visibility</p:attrName>
                                        </p:attrNameLst>
                                      </p:cBhvr>
                                      <p:to>
                                        <p:strVal val="visible"/>
                                      </p:to>
                                    </p:set>
                                    <p:animEffect transition="in" filter="wipe(up)">
                                      <p:cBhvr>
                                        <p:cTn id="22" dur="500"/>
                                        <p:tgtEl>
                                          <p:spTgt spid="25807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58063"/>
                                        </p:tgtEl>
                                        <p:attrNameLst>
                                          <p:attrName>style.visibility</p:attrName>
                                        </p:attrNameLst>
                                      </p:cBhvr>
                                      <p:to>
                                        <p:strVal val="visible"/>
                                      </p:to>
                                    </p:set>
                                    <p:animEffect transition="in" filter="checkerboard(across)">
                                      <p:cBhvr>
                                        <p:cTn id="27" dur="500"/>
                                        <p:tgtEl>
                                          <p:spTgt spid="25806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58076"/>
                                        </p:tgtEl>
                                        <p:attrNameLst>
                                          <p:attrName>style.visibility</p:attrName>
                                        </p:attrNameLst>
                                      </p:cBhvr>
                                      <p:to>
                                        <p:strVal val="visible"/>
                                      </p:to>
                                    </p:set>
                                    <p:animEffect transition="in" filter="wipe(up)">
                                      <p:cBhvr>
                                        <p:cTn id="32" dur="500"/>
                                        <p:tgtEl>
                                          <p:spTgt spid="25807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258077"/>
                                        </p:tgtEl>
                                        <p:attrNameLst>
                                          <p:attrName>style.visibility</p:attrName>
                                        </p:attrNameLst>
                                      </p:cBhvr>
                                      <p:to>
                                        <p:strVal val="visible"/>
                                      </p:to>
                                    </p:set>
                                    <p:animEffect transition="in" filter="wipe(up)">
                                      <p:cBhvr>
                                        <p:cTn id="37" dur="500"/>
                                        <p:tgtEl>
                                          <p:spTgt spid="25807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58071"/>
                                        </p:tgtEl>
                                        <p:attrNameLst>
                                          <p:attrName>style.visibility</p:attrName>
                                        </p:attrNameLst>
                                      </p:cBhvr>
                                      <p:to>
                                        <p:strVal val="visible"/>
                                      </p:to>
                                    </p:set>
                                    <p:animEffect transition="in" filter="checkerboard(across)">
                                      <p:cBhvr>
                                        <p:cTn id="42" dur="500"/>
                                        <p:tgtEl>
                                          <p:spTgt spid="25807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258078"/>
                                        </p:tgtEl>
                                        <p:attrNameLst>
                                          <p:attrName>style.visibility</p:attrName>
                                        </p:attrNameLst>
                                      </p:cBhvr>
                                      <p:to>
                                        <p:strVal val="visible"/>
                                      </p:to>
                                    </p:set>
                                    <p:animEffect transition="in" filter="wipe(up)">
                                      <p:cBhvr>
                                        <p:cTn id="47" dur="500"/>
                                        <p:tgtEl>
                                          <p:spTgt spid="258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8" grpId="0" autoUpdateAnimBg="0"/>
      <p:bldP spid="258063" grpId="0" autoUpdateAnimBg="0"/>
      <p:bldP spid="258071"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30082" name="Group 2"/>
          <p:cNvGraphicFramePr>
            <a:graphicFrameLocks noGrp="1"/>
          </p:cNvGraphicFramePr>
          <p:nvPr/>
        </p:nvGraphicFramePr>
        <p:xfrm>
          <a:off x="228600" y="990600"/>
          <a:ext cx="8686800" cy="2756160"/>
        </p:xfrm>
        <a:graphic>
          <a:graphicData uri="http://schemas.openxmlformats.org/drawingml/2006/table">
            <a:tbl>
              <a:tblPr/>
              <a:tblGrid>
                <a:gridCol w="1371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362200">
                  <a:extLst>
                    <a:ext uri="{9D8B030D-6E8A-4147-A177-3AD203B41FA5}">
                      <a16:colId xmlns:a16="http://schemas.microsoft.com/office/drawing/2014/main" val="20003"/>
                    </a:ext>
                  </a:extLst>
                </a:gridCol>
              </a:tblGrid>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dirty="0">
                          <a:ln>
                            <a:noFill/>
                          </a:ln>
                          <a:solidFill>
                            <a:schemeClr val="tx1"/>
                          </a:solidFill>
                          <a:effectLst/>
                          <a:latin typeface="Times New Roman" panose="02020603050405020304" pitchFamily="18" charset="0"/>
                          <a:ea typeface="ＭＳ Ｐゴシック" panose="020B0600070205080204" pitchFamily="50" charset="-128"/>
                        </a:rPr>
                        <a:t>N</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ε-closure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0)</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1)</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dirty="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dirty="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φ</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φ</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φ</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30119" name="Text Box 39"/>
          <p:cNvSpPr txBox="1">
            <a:spLocks noChangeArrowheads="1"/>
          </p:cNvSpPr>
          <p:nvPr/>
        </p:nvSpPr>
        <p:spPr bwMode="auto">
          <a:xfrm>
            <a:off x="228600" y="457200"/>
            <a:ext cx="9937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NFA</a:t>
            </a:r>
          </a:p>
        </p:txBody>
      </p:sp>
      <p:graphicFrame>
        <p:nvGraphicFramePr>
          <p:cNvPr id="430120" name="Group 40"/>
          <p:cNvGraphicFramePr>
            <a:graphicFrameLocks noGrp="1"/>
          </p:cNvGraphicFramePr>
          <p:nvPr/>
        </p:nvGraphicFramePr>
        <p:xfrm>
          <a:off x="228600" y="4343400"/>
          <a:ext cx="8686800" cy="2296800"/>
        </p:xfrm>
        <a:graphic>
          <a:graphicData uri="http://schemas.openxmlformats.org/drawingml/2006/table">
            <a:tbl>
              <a:tblPr/>
              <a:tblGrid>
                <a:gridCol w="1371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362200">
                  <a:extLst>
                    <a:ext uri="{9D8B030D-6E8A-4147-A177-3AD203B41FA5}">
                      <a16:colId xmlns:a16="http://schemas.microsoft.com/office/drawing/2014/main" val="20003"/>
                    </a:ext>
                  </a:extLst>
                </a:gridCol>
              </a:tblGrid>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D</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ε-closure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0)</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1)</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57150" marR="5715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30152" name="Text Box 72"/>
          <p:cNvSpPr txBox="1">
            <a:spLocks noChangeArrowheads="1"/>
          </p:cNvSpPr>
          <p:nvPr/>
        </p:nvSpPr>
        <p:spPr bwMode="auto">
          <a:xfrm>
            <a:off x="228600" y="3810000"/>
            <a:ext cx="9937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DFA</a:t>
            </a:r>
          </a:p>
        </p:txBody>
      </p:sp>
      <p:sp>
        <p:nvSpPr>
          <p:cNvPr id="430153" name="Rectangle 73"/>
          <p:cNvSpPr>
            <a:spLocks noGrp="1" noChangeArrowheads="1"/>
          </p:cNvSpPr>
          <p:nvPr>
            <p:ph type="title"/>
          </p:nvPr>
        </p:nvSpPr>
        <p:spPr>
          <a:xfrm>
            <a:off x="1150938" y="152400"/>
            <a:ext cx="7612062" cy="68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solidFill>
                  <a:schemeClr val="tx1"/>
                </a:solidFill>
                <a:effectLst/>
              </a:rPr>
              <a:t>決定性有限オートマトンへ</a:t>
            </a:r>
          </a:p>
        </p:txBody>
      </p:sp>
      <p:sp>
        <p:nvSpPr>
          <p:cNvPr id="430154" name="AutoShape 74"/>
          <p:cNvSpPr>
            <a:spLocks noChangeArrowheads="1"/>
          </p:cNvSpPr>
          <p:nvPr/>
        </p:nvSpPr>
        <p:spPr bwMode="auto">
          <a:xfrm>
            <a:off x="2209800" y="1447800"/>
            <a:ext cx="1295400" cy="457200"/>
          </a:xfrm>
          <a:prstGeom prst="roundRect">
            <a:avLst>
              <a:gd name="adj" fmla="val 16667"/>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0155" name="Line 75"/>
          <p:cNvSpPr>
            <a:spLocks noChangeShapeType="1"/>
          </p:cNvSpPr>
          <p:nvPr/>
        </p:nvSpPr>
        <p:spPr bwMode="auto">
          <a:xfrm flipH="1">
            <a:off x="1295400" y="1905000"/>
            <a:ext cx="990600" cy="29718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0156" name="AutoShape 76"/>
          <p:cNvSpPr>
            <a:spLocks noChangeArrowheads="1"/>
          </p:cNvSpPr>
          <p:nvPr/>
        </p:nvSpPr>
        <p:spPr bwMode="auto">
          <a:xfrm>
            <a:off x="2057400" y="1447800"/>
            <a:ext cx="1600200" cy="914400"/>
          </a:xfrm>
          <a:prstGeom prst="roundRect">
            <a:avLst>
              <a:gd name="adj" fmla="val 16667"/>
            </a:avLst>
          </a:prstGeom>
          <a:noFill/>
          <a:ln w="28575">
            <a:solidFill>
              <a:srgbClr val="FFFF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0157" name="Line 77"/>
          <p:cNvSpPr>
            <a:spLocks noChangeShapeType="1"/>
          </p:cNvSpPr>
          <p:nvPr/>
        </p:nvSpPr>
        <p:spPr bwMode="auto">
          <a:xfrm>
            <a:off x="3429000" y="2362200"/>
            <a:ext cx="0" cy="2514600"/>
          </a:xfrm>
          <a:prstGeom prst="line">
            <a:avLst/>
          </a:prstGeom>
          <a:noFill/>
          <a:ln w="28575">
            <a:solidFill>
              <a:srgbClr val="FFFF66"/>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0158" name="AutoShape 78"/>
          <p:cNvSpPr>
            <a:spLocks noChangeArrowheads="1"/>
          </p:cNvSpPr>
          <p:nvPr/>
        </p:nvSpPr>
        <p:spPr bwMode="auto">
          <a:xfrm>
            <a:off x="4495800" y="1447800"/>
            <a:ext cx="1600200" cy="914400"/>
          </a:xfrm>
          <a:prstGeom prst="roundRect">
            <a:avLst>
              <a:gd name="adj" fmla="val 16667"/>
            </a:avLst>
          </a:prstGeom>
          <a:noFill/>
          <a:ln w="28575">
            <a:solidFill>
              <a:srgbClr val="FFFF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0159" name="Line 79"/>
          <p:cNvSpPr>
            <a:spLocks noChangeShapeType="1"/>
          </p:cNvSpPr>
          <p:nvPr/>
        </p:nvSpPr>
        <p:spPr bwMode="auto">
          <a:xfrm>
            <a:off x="5867400" y="2362200"/>
            <a:ext cx="0" cy="2514600"/>
          </a:xfrm>
          <a:prstGeom prst="line">
            <a:avLst/>
          </a:prstGeom>
          <a:noFill/>
          <a:ln w="28575">
            <a:solidFill>
              <a:srgbClr val="FFFF66"/>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0160" name="AutoShape 80"/>
          <p:cNvSpPr>
            <a:spLocks noChangeArrowheads="1"/>
          </p:cNvSpPr>
          <p:nvPr/>
        </p:nvSpPr>
        <p:spPr bwMode="auto">
          <a:xfrm>
            <a:off x="6934200" y="1447800"/>
            <a:ext cx="1600200" cy="914400"/>
          </a:xfrm>
          <a:prstGeom prst="roundRect">
            <a:avLst>
              <a:gd name="adj" fmla="val 16667"/>
            </a:avLst>
          </a:prstGeom>
          <a:noFill/>
          <a:ln w="28575">
            <a:solidFill>
              <a:srgbClr val="FFFF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0161" name="Line 81"/>
          <p:cNvSpPr>
            <a:spLocks noChangeShapeType="1"/>
          </p:cNvSpPr>
          <p:nvPr/>
        </p:nvSpPr>
        <p:spPr bwMode="auto">
          <a:xfrm>
            <a:off x="8305800" y="2362200"/>
            <a:ext cx="0" cy="2514600"/>
          </a:xfrm>
          <a:prstGeom prst="line">
            <a:avLst/>
          </a:prstGeom>
          <a:noFill/>
          <a:ln w="28575">
            <a:solidFill>
              <a:srgbClr val="FFFF66"/>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0162" name="AutoShape 82"/>
          <p:cNvSpPr>
            <a:spLocks noChangeArrowheads="1"/>
          </p:cNvSpPr>
          <p:nvPr/>
        </p:nvSpPr>
        <p:spPr bwMode="auto">
          <a:xfrm>
            <a:off x="2362200" y="5410200"/>
            <a:ext cx="1752600" cy="838200"/>
          </a:xfrm>
          <a:prstGeom prst="wedgeRoundRectCallout">
            <a:avLst>
              <a:gd name="adj1" fmla="val -4801"/>
              <a:gd name="adj2" fmla="val -70074"/>
              <a:gd name="adj3" fmla="val 16667"/>
            </a:avLst>
          </a:prstGeom>
          <a:solidFill>
            <a:srgbClr val="003300"/>
          </a:solidFill>
          <a:ln w="19050">
            <a:solidFill>
              <a:schemeClr val="tx1"/>
            </a:solidFill>
            <a:miter lim="800000"/>
            <a:headEnd/>
            <a:tailEnd/>
          </a:ln>
          <a:effectLst/>
        </p:spPr>
        <p:txBody>
          <a:bodyPr lIns="90000" tIns="46800" rIns="90000" bIns="46800"/>
          <a:lstStyle/>
          <a:p>
            <a:r>
              <a:rPr lang="en-US" altLang="ja-JP" sz="2400" dirty="0"/>
              <a:t>ε-closure ({</a:t>
            </a:r>
            <a:r>
              <a:rPr lang="en-US" altLang="ja-JP" sz="2400" i="1" dirty="0"/>
              <a:t>q</a:t>
            </a:r>
            <a:r>
              <a:rPr lang="en-US" altLang="ja-JP" sz="2400" baseline="-25000" dirty="0"/>
              <a:t>0</a:t>
            </a:r>
            <a:r>
              <a:rPr lang="ja-JP" altLang="en-US" sz="2400" dirty="0"/>
              <a:t>∪</a:t>
            </a:r>
            <a:r>
              <a:rPr lang="en-US" altLang="ja-JP" sz="2400" i="1" dirty="0"/>
              <a:t>q</a:t>
            </a:r>
            <a:r>
              <a:rPr lang="en-US" altLang="ja-JP" sz="2400" baseline="-25000" dirty="0"/>
              <a:t>1</a:t>
            </a:r>
            <a:r>
              <a:rPr lang="en-US" altLang="ja-JP" sz="2400" dirty="0"/>
              <a:t>})</a:t>
            </a:r>
            <a:endParaRPr lang="ja-JP" altLang="en-US" sz="2400" dirty="0"/>
          </a:p>
        </p:txBody>
      </p:sp>
      <p:sp>
        <p:nvSpPr>
          <p:cNvPr id="430163" name="AutoShape 83"/>
          <p:cNvSpPr>
            <a:spLocks noChangeArrowheads="1"/>
          </p:cNvSpPr>
          <p:nvPr/>
        </p:nvSpPr>
        <p:spPr bwMode="auto">
          <a:xfrm>
            <a:off x="4495800" y="5410200"/>
            <a:ext cx="1905000" cy="838200"/>
          </a:xfrm>
          <a:prstGeom prst="wedgeRoundRectCallout">
            <a:avLst>
              <a:gd name="adj1" fmla="val 7500"/>
              <a:gd name="adj2" fmla="val -68560"/>
              <a:gd name="adj3" fmla="val 16667"/>
            </a:avLst>
          </a:prstGeom>
          <a:solidFill>
            <a:srgbClr val="003300"/>
          </a:solidFill>
          <a:ln w="19050">
            <a:solidFill>
              <a:schemeClr val="tx1"/>
            </a:solidFill>
            <a:miter lim="800000"/>
            <a:headEnd/>
            <a:tailEnd/>
          </a:ln>
          <a:effectLst/>
        </p:spPr>
        <p:txBody>
          <a:bodyPr lIns="90000" tIns="46800" rIns="90000" bIns="46800"/>
          <a:lstStyle/>
          <a:p>
            <a:r>
              <a:rPr lang="en-US" altLang="ja-JP" sz="2400" dirty="0" err="1"/>
              <a:t>goto</a:t>
            </a:r>
            <a:r>
              <a:rPr lang="en-US" altLang="ja-JP" sz="2400" dirty="0"/>
              <a:t> ({</a:t>
            </a:r>
            <a:r>
              <a:rPr lang="en-US" altLang="ja-JP" sz="2400" i="1" dirty="0"/>
              <a:t>q</a:t>
            </a:r>
            <a:r>
              <a:rPr lang="en-US" altLang="ja-JP" sz="2400" baseline="-25000" dirty="0"/>
              <a:t>0</a:t>
            </a:r>
            <a:r>
              <a:rPr lang="ja-JP" altLang="en-US" sz="2400" dirty="0"/>
              <a:t>∪</a:t>
            </a:r>
            <a:r>
              <a:rPr lang="en-US" altLang="ja-JP" sz="2400" i="1" dirty="0"/>
              <a:t>q</a:t>
            </a:r>
            <a:r>
              <a:rPr lang="en-US" altLang="ja-JP" sz="2400" baseline="-25000" dirty="0"/>
              <a:t>1</a:t>
            </a:r>
            <a:r>
              <a:rPr lang="en-US" altLang="ja-JP" sz="2400" dirty="0"/>
              <a:t>}, 0)</a:t>
            </a:r>
            <a:endParaRPr lang="ja-JP" altLang="en-US" sz="2400" dirty="0"/>
          </a:p>
        </p:txBody>
      </p:sp>
      <p:sp>
        <p:nvSpPr>
          <p:cNvPr id="430164" name="AutoShape 84"/>
          <p:cNvSpPr>
            <a:spLocks noChangeArrowheads="1"/>
          </p:cNvSpPr>
          <p:nvPr/>
        </p:nvSpPr>
        <p:spPr bwMode="auto">
          <a:xfrm>
            <a:off x="6781800" y="5410200"/>
            <a:ext cx="1905000" cy="838200"/>
          </a:xfrm>
          <a:prstGeom prst="wedgeRoundRectCallout">
            <a:avLst>
              <a:gd name="adj1" fmla="val 19667"/>
              <a:gd name="adj2" fmla="val -68940"/>
              <a:gd name="adj3" fmla="val 16667"/>
            </a:avLst>
          </a:prstGeom>
          <a:solidFill>
            <a:srgbClr val="003300"/>
          </a:solidFill>
          <a:ln w="19050">
            <a:solidFill>
              <a:schemeClr val="tx1"/>
            </a:solidFill>
            <a:miter lim="800000"/>
            <a:headEnd/>
            <a:tailEnd/>
          </a:ln>
          <a:effectLst/>
        </p:spPr>
        <p:txBody>
          <a:bodyPr lIns="90000" tIns="46800" rIns="90000" bIns="46800"/>
          <a:lstStyle/>
          <a:p>
            <a:r>
              <a:rPr lang="en-US" altLang="ja-JP" sz="2400"/>
              <a:t>goto ({</a:t>
            </a:r>
            <a:r>
              <a:rPr lang="en-US" altLang="ja-JP" sz="2400" i="1"/>
              <a:t>q</a:t>
            </a:r>
            <a:r>
              <a:rPr lang="en-US" altLang="ja-JP" sz="2400" baseline="-25000"/>
              <a:t>0</a:t>
            </a:r>
            <a:r>
              <a:rPr lang="ja-JP" altLang="en-US" sz="2400"/>
              <a:t>∪</a:t>
            </a:r>
            <a:r>
              <a:rPr lang="en-US" altLang="ja-JP" sz="2400" i="1"/>
              <a:t>q</a:t>
            </a:r>
            <a:r>
              <a:rPr lang="en-US" altLang="ja-JP" sz="2400" baseline="-25000"/>
              <a:t>1</a:t>
            </a:r>
            <a:r>
              <a:rPr lang="en-US" altLang="ja-JP" sz="2400"/>
              <a:t>}, 1)</a:t>
            </a:r>
            <a:endParaRPr lang="ja-JP" altLang="en-US" sz="2400"/>
          </a:p>
        </p:txBody>
      </p:sp>
      <p:sp>
        <p:nvSpPr>
          <p:cNvPr id="430165" name="Rectangle 85"/>
          <p:cNvSpPr>
            <a:spLocks noChangeArrowheads="1"/>
          </p:cNvSpPr>
          <p:nvPr/>
        </p:nvSpPr>
        <p:spPr bwMode="auto">
          <a:xfrm>
            <a:off x="228600" y="48006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i="1"/>
              <a:t>q</a:t>
            </a:r>
            <a:r>
              <a:rPr lang="en-US" altLang="ja-JP" sz="2400" baseline="-25000"/>
              <a:t>0,1</a:t>
            </a:r>
            <a:endParaRPr lang="ja-JP" altLang="en-US" sz="2400" baseline="-25000"/>
          </a:p>
        </p:txBody>
      </p:sp>
      <p:sp>
        <p:nvSpPr>
          <p:cNvPr id="430166" name="Rectangle 86"/>
          <p:cNvSpPr>
            <a:spLocks noChangeArrowheads="1"/>
          </p:cNvSpPr>
          <p:nvPr/>
        </p:nvSpPr>
        <p:spPr bwMode="auto">
          <a:xfrm>
            <a:off x="1600200" y="48006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a:t>
            </a:r>
            <a:r>
              <a:rPr lang="en-US" altLang="ja-JP" sz="2400" i="1"/>
              <a:t>q</a:t>
            </a:r>
            <a:r>
              <a:rPr lang="en-US" altLang="ja-JP" sz="2400" baseline="-25000"/>
              <a:t>0</a:t>
            </a:r>
            <a:r>
              <a:rPr lang="en-US" altLang="ja-JP" sz="2400"/>
              <a:t>, </a:t>
            </a:r>
            <a:r>
              <a:rPr lang="en-US" altLang="ja-JP" sz="2400" i="1"/>
              <a:t>q</a:t>
            </a:r>
            <a:r>
              <a:rPr lang="en-US" altLang="ja-JP" sz="2400" baseline="-25000"/>
              <a:t>1</a:t>
            </a:r>
            <a:r>
              <a:rPr lang="en-US" altLang="ja-JP" sz="2400"/>
              <a:t>}</a:t>
            </a:r>
          </a:p>
        </p:txBody>
      </p:sp>
      <p:sp>
        <p:nvSpPr>
          <p:cNvPr id="430167" name="Rectangle 87"/>
          <p:cNvSpPr>
            <a:spLocks noChangeArrowheads="1"/>
          </p:cNvSpPr>
          <p:nvPr/>
        </p:nvSpPr>
        <p:spPr bwMode="auto">
          <a:xfrm>
            <a:off x="4114800" y="48006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a:t>
            </a:r>
            <a:r>
              <a:rPr lang="en-US" altLang="ja-JP" sz="2400" i="1"/>
              <a:t>q</a:t>
            </a:r>
            <a:r>
              <a:rPr lang="en-US" altLang="ja-JP" sz="2400" baseline="-25000"/>
              <a:t>0</a:t>
            </a:r>
            <a:r>
              <a:rPr lang="en-US" altLang="ja-JP" sz="2400"/>
              <a:t>, </a:t>
            </a:r>
            <a:r>
              <a:rPr lang="en-US" altLang="ja-JP" sz="2400" i="1"/>
              <a:t>q</a:t>
            </a:r>
            <a:r>
              <a:rPr lang="en-US" altLang="ja-JP" sz="2400" baseline="-25000"/>
              <a:t>1</a:t>
            </a:r>
            <a:r>
              <a:rPr lang="en-US" altLang="ja-JP" sz="2400"/>
              <a:t>}</a:t>
            </a:r>
            <a:endParaRPr lang="ja-JP" altLang="en-US" sz="2400"/>
          </a:p>
        </p:txBody>
      </p:sp>
      <p:sp>
        <p:nvSpPr>
          <p:cNvPr id="430168" name="Rectangle 88"/>
          <p:cNvSpPr>
            <a:spLocks noChangeArrowheads="1"/>
          </p:cNvSpPr>
          <p:nvPr/>
        </p:nvSpPr>
        <p:spPr bwMode="auto">
          <a:xfrm>
            <a:off x="6553200" y="4800600"/>
            <a:ext cx="236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a:t>
            </a:r>
            <a:r>
              <a:rPr lang="en-US" altLang="ja-JP" sz="2400" i="1"/>
              <a:t>q</a:t>
            </a:r>
            <a:r>
              <a:rPr lang="en-US" altLang="ja-JP" sz="2400" baseline="-25000"/>
              <a:t>0</a:t>
            </a:r>
            <a:r>
              <a:rPr lang="en-US" altLang="ja-JP" sz="2400"/>
              <a:t>, </a:t>
            </a:r>
            <a:r>
              <a:rPr lang="en-US" altLang="ja-JP" sz="2400" i="1"/>
              <a:t>q</a:t>
            </a:r>
            <a:r>
              <a:rPr lang="en-US" altLang="ja-JP" sz="2400" baseline="-25000"/>
              <a:t>1</a:t>
            </a:r>
            <a:r>
              <a:rPr lang="en-US" altLang="ja-JP" sz="2400"/>
              <a:t>, </a:t>
            </a:r>
            <a:r>
              <a:rPr lang="en-US" altLang="ja-JP" sz="2400" i="1"/>
              <a:t>q</a:t>
            </a:r>
            <a:r>
              <a:rPr lang="en-US" altLang="ja-JP" sz="2400" baseline="-25000"/>
              <a:t>2</a:t>
            </a:r>
            <a:r>
              <a:rPr lang="en-US" altLang="ja-JP" sz="2400"/>
              <a:t>, </a:t>
            </a:r>
            <a:r>
              <a:rPr lang="en-US" altLang="ja-JP" sz="2400" i="1"/>
              <a:t>q</a:t>
            </a:r>
            <a:r>
              <a:rPr lang="en-US" altLang="ja-JP" sz="2400" baseline="-25000"/>
              <a:t>3</a:t>
            </a:r>
            <a:r>
              <a:rPr lang="en-US" altLang="ja-JP" sz="240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30154"/>
                                        </p:tgtEl>
                                        <p:attrNameLst>
                                          <p:attrName>style.visibility</p:attrName>
                                        </p:attrNameLst>
                                      </p:cBhvr>
                                      <p:to>
                                        <p:strVal val="visible"/>
                                      </p:to>
                                    </p:set>
                                    <p:animEffect transition="in" filter="checkerboard(across)">
                                      <p:cBhvr>
                                        <p:cTn id="7" dur="500"/>
                                        <p:tgtEl>
                                          <p:spTgt spid="430154"/>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30155"/>
                                        </p:tgtEl>
                                        <p:attrNameLst>
                                          <p:attrName>style.visibility</p:attrName>
                                        </p:attrNameLst>
                                      </p:cBhvr>
                                      <p:to>
                                        <p:strVal val="visible"/>
                                      </p:to>
                                    </p:set>
                                    <p:animEffect transition="in" filter="wipe(up)">
                                      <p:cBhvr>
                                        <p:cTn id="11" dur="500"/>
                                        <p:tgtEl>
                                          <p:spTgt spid="43015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430165"/>
                                        </p:tgtEl>
                                        <p:attrNameLst>
                                          <p:attrName>style.visibility</p:attrName>
                                        </p:attrNameLst>
                                      </p:cBhvr>
                                      <p:to>
                                        <p:strVal val="visible"/>
                                      </p:to>
                                    </p:set>
                                    <p:animEffect transition="in" filter="checkerboard(across)">
                                      <p:cBhvr>
                                        <p:cTn id="16" dur="500"/>
                                        <p:tgtEl>
                                          <p:spTgt spid="43016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430156"/>
                                        </p:tgtEl>
                                        <p:attrNameLst>
                                          <p:attrName>style.visibility</p:attrName>
                                        </p:attrNameLst>
                                      </p:cBhvr>
                                      <p:to>
                                        <p:strVal val="visible"/>
                                      </p:to>
                                    </p:set>
                                    <p:animEffect transition="in" filter="checkerboard(across)">
                                      <p:cBhvr>
                                        <p:cTn id="21" dur="500"/>
                                        <p:tgtEl>
                                          <p:spTgt spid="430156"/>
                                        </p:tgtEl>
                                      </p:cBhvr>
                                    </p:animEffect>
                                  </p:childTnLst>
                                </p:cTn>
                              </p:par>
                            </p:childTnLst>
                          </p:cTn>
                        </p:par>
                        <p:par>
                          <p:cTn id="22" fill="hold" nodeType="afterGroup">
                            <p:stCondLst>
                              <p:cond delay="500"/>
                            </p:stCondLst>
                            <p:childTnLst>
                              <p:par>
                                <p:cTn id="23" presetID="22" presetClass="entr" presetSubtype="1" fill="hold" grpId="0" nodeType="afterEffect">
                                  <p:stCondLst>
                                    <p:cond delay="0"/>
                                  </p:stCondLst>
                                  <p:childTnLst>
                                    <p:set>
                                      <p:cBhvr>
                                        <p:cTn id="24" dur="1" fill="hold">
                                          <p:stCondLst>
                                            <p:cond delay="0"/>
                                          </p:stCondLst>
                                        </p:cTn>
                                        <p:tgtEl>
                                          <p:spTgt spid="430157"/>
                                        </p:tgtEl>
                                        <p:attrNameLst>
                                          <p:attrName>style.visibility</p:attrName>
                                        </p:attrNameLst>
                                      </p:cBhvr>
                                      <p:to>
                                        <p:strVal val="visible"/>
                                      </p:to>
                                    </p:set>
                                    <p:animEffect transition="in" filter="wipe(up)">
                                      <p:cBhvr>
                                        <p:cTn id="25" dur="500"/>
                                        <p:tgtEl>
                                          <p:spTgt spid="43015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430166"/>
                                        </p:tgtEl>
                                        <p:attrNameLst>
                                          <p:attrName>style.visibility</p:attrName>
                                        </p:attrNameLst>
                                      </p:cBhvr>
                                      <p:to>
                                        <p:strVal val="visible"/>
                                      </p:to>
                                    </p:set>
                                    <p:animEffect transition="in" filter="checkerboard(across)">
                                      <p:cBhvr>
                                        <p:cTn id="30" dur="500"/>
                                        <p:tgtEl>
                                          <p:spTgt spid="43016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430162"/>
                                        </p:tgtEl>
                                        <p:attrNameLst>
                                          <p:attrName>style.visibility</p:attrName>
                                        </p:attrNameLst>
                                      </p:cBhvr>
                                      <p:to>
                                        <p:strVal val="visible"/>
                                      </p:to>
                                    </p:set>
                                    <p:animEffect transition="in" filter="checkerboard(across)">
                                      <p:cBhvr>
                                        <p:cTn id="35" dur="500"/>
                                        <p:tgtEl>
                                          <p:spTgt spid="43016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430158"/>
                                        </p:tgtEl>
                                        <p:attrNameLst>
                                          <p:attrName>style.visibility</p:attrName>
                                        </p:attrNameLst>
                                      </p:cBhvr>
                                      <p:to>
                                        <p:strVal val="visible"/>
                                      </p:to>
                                    </p:set>
                                    <p:animEffect transition="in" filter="checkerboard(across)">
                                      <p:cBhvr>
                                        <p:cTn id="40" dur="500"/>
                                        <p:tgtEl>
                                          <p:spTgt spid="430158"/>
                                        </p:tgtEl>
                                      </p:cBhvr>
                                    </p:animEffect>
                                  </p:childTnLst>
                                </p:cTn>
                              </p:par>
                            </p:childTnLst>
                          </p:cTn>
                        </p:par>
                        <p:par>
                          <p:cTn id="41" fill="hold" nodeType="afterGroup">
                            <p:stCondLst>
                              <p:cond delay="500"/>
                            </p:stCondLst>
                            <p:childTnLst>
                              <p:par>
                                <p:cTn id="42" presetID="22" presetClass="entr" presetSubtype="1" fill="hold" grpId="0" nodeType="afterEffect">
                                  <p:stCondLst>
                                    <p:cond delay="0"/>
                                  </p:stCondLst>
                                  <p:childTnLst>
                                    <p:set>
                                      <p:cBhvr>
                                        <p:cTn id="43" dur="1" fill="hold">
                                          <p:stCondLst>
                                            <p:cond delay="0"/>
                                          </p:stCondLst>
                                        </p:cTn>
                                        <p:tgtEl>
                                          <p:spTgt spid="430159"/>
                                        </p:tgtEl>
                                        <p:attrNameLst>
                                          <p:attrName>style.visibility</p:attrName>
                                        </p:attrNameLst>
                                      </p:cBhvr>
                                      <p:to>
                                        <p:strVal val="visible"/>
                                      </p:to>
                                    </p:set>
                                    <p:animEffect transition="in" filter="wipe(up)">
                                      <p:cBhvr>
                                        <p:cTn id="44" dur="500"/>
                                        <p:tgtEl>
                                          <p:spTgt spid="43015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 presetClass="entr" presetSubtype="10" fill="hold" grpId="0" nodeType="clickEffect">
                                  <p:stCondLst>
                                    <p:cond delay="0"/>
                                  </p:stCondLst>
                                  <p:childTnLst>
                                    <p:set>
                                      <p:cBhvr>
                                        <p:cTn id="48" dur="1" fill="hold">
                                          <p:stCondLst>
                                            <p:cond delay="0"/>
                                          </p:stCondLst>
                                        </p:cTn>
                                        <p:tgtEl>
                                          <p:spTgt spid="430167"/>
                                        </p:tgtEl>
                                        <p:attrNameLst>
                                          <p:attrName>style.visibility</p:attrName>
                                        </p:attrNameLst>
                                      </p:cBhvr>
                                      <p:to>
                                        <p:strVal val="visible"/>
                                      </p:to>
                                    </p:set>
                                    <p:animEffect transition="in" filter="checkerboard(across)">
                                      <p:cBhvr>
                                        <p:cTn id="49" dur="500"/>
                                        <p:tgtEl>
                                          <p:spTgt spid="430167"/>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5" presetClass="entr" presetSubtype="10" fill="hold" grpId="0" nodeType="clickEffect">
                                  <p:stCondLst>
                                    <p:cond delay="0"/>
                                  </p:stCondLst>
                                  <p:childTnLst>
                                    <p:set>
                                      <p:cBhvr>
                                        <p:cTn id="53" dur="1" fill="hold">
                                          <p:stCondLst>
                                            <p:cond delay="0"/>
                                          </p:stCondLst>
                                        </p:cTn>
                                        <p:tgtEl>
                                          <p:spTgt spid="430163"/>
                                        </p:tgtEl>
                                        <p:attrNameLst>
                                          <p:attrName>style.visibility</p:attrName>
                                        </p:attrNameLst>
                                      </p:cBhvr>
                                      <p:to>
                                        <p:strVal val="visible"/>
                                      </p:to>
                                    </p:set>
                                    <p:animEffect transition="in" filter="checkerboard(across)">
                                      <p:cBhvr>
                                        <p:cTn id="54" dur="500"/>
                                        <p:tgtEl>
                                          <p:spTgt spid="430163"/>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5" presetClass="entr" presetSubtype="10" fill="hold" grpId="0" nodeType="clickEffect">
                                  <p:stCondLst>
                                    <p:cond delay="0"/>
                                  </p:stCondLst>
                                  <p:childTnLst>
                                    <p:set>
                                      <p:cBhvr>
                                        <p:cTn id="58" dur="1" fill="hold">
                                          <p:stCondLst>
                                            <p:cond delay="0"/>
                                          </p:stCondLst>
                                        </p:cTn>
                                        <p:tgtEl>
                                          <p:spTgt spid="430160"/>
                                        </p:tgtEl>
                                        <p:attrNameLst>
                                          <p:attrName>style.visibility</p:attrName>
                                        </p:attrNameLst>
                                      </p:cBhvr>
                                      <p:to>
                                        <p:strVal val="visible"/>
                                      </p:to>
                                    </p:set>
                                    <p:animEffect transition="in" filter="checkerboard(across)">
                                      <p:cBhvr>
                                        <p:cTn id="59" dur="500"/>
                                        <p:tgtEl>
                                          <p:spTgt spid="430160"/>
                                        </p:tgtEl>
                                      </p:cBhvr>
                                    </p:animEffect>
                                  </p:childTnLst>
                                </p:cTn>
                              </p:par>
                            </p:childTnLst>
                          </p:cTn>
                        </p:par>
                        <p:par>
                          <p:cTn id="60" fill="hold" nodeType="afterGroup">
                            <p:stCondLst>
                              <p:cond delay="500"/>
                            </p:stCondLst>
                            <p:childTnLst>
                              <p:par>
                                <p:cTn id="61" presetID="22" presetClass="entr" presetSubtype="1" fill="hold" grpId="0" nodeType="afterEffect">
                                  <p:stCondLst>
                                    <p:cond delay="0"/>
                                  </p:stCondLst>
                                  <p:childTnLst>
                                    <p:set>
                                      <p:cBhvr>
                                        <p:cTn id="62" dur="1" fill="hold">
                                          <p:stCondLst>
                                            <p:cond delay="0"/>
                                          </p:stCondLst>
                                        </p:cTn>
                                        <p:tgtEl>
                                          <p:spTgt spid="430161"/>
                                        </p:tgtEl>
                                        <p:attrNameLst>
                                          <p:attrName>style.visibility</p:attrName>
                                        </p:attrNameLst>
                                      </p:cBhvr>
                                      <p:to>
                                        <p:strVal val="visible"/>
                                      </p:to>
                                    </p:set>
                                    <p:animEffect transition="in" filter="wipe(up)">
                                      <p:cBhvr>
                                        <p:cTn id="63" dur="500"/>
                                        <p:tgtEl>
                                          <p:spTgt spid="430161"/>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5" presetClass="entr" presetSubtype="10" fill="hold" grpId="0" nodeType="clickEffect">
                                  <p:stCondLst>
                                    <p:cond delay="0"/>
                                  </p:stCondLst>
                                  <p:childTnLst>
                                    <p:set>
                                      <p:cBhvr>
                                        <p:cTn id="67" dur="1" fill="hold">
                                          <p:stCondLst>
                                            <p:cond delay="0"/>
                                          </p:stCondLst>
                                        </p:cTn>
                                        <p:tgtEl>
                                          <p:spTgt spid="430168"/>
                                        </p:tgtEl>
                                        <p:attrNameLst>
                                          <p:attrName>style.visibility</p:attrName>
                                        </p:attrNameLst>
                                      </p:cBhvr>
                                      <p:to>
                                        <p:strVal val="visible"/>
                                      </p:to>
                                    </p:set>
                                    <p:animEffect transition="in" filter="checkerboard(across)">
                                      <p:cBhvr>
                                        <p:cTn id="68" dur="500"/>
                                        <p:tgtEl>
                                          <p:spTgt spid="430168"/>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5" presetClass="entr" presetSubtype="10" fill="hold" grpId="0" nodeType="clickEffect">
                                  <p:stCondLst>
                                    <p:cond delay="0"/>
                                  </p:stCondLst>
                                  <p:childTnLst>
                                    <p:set>
                                      <p:cBhvr>
                                        <p:cTn id="72" dur="1" fill="hold">
                                          <p:stCondLst>
                                            <p:cond delay="0"/>
                                          </p:stCondLst>
                                        </p:cTn>
                                        <p:tgtEl>
                                          <p:spTgt spid="430164"/>
                                        </p:tgtEl>
                                        <p:attrNameLst>
                                          <p:attrName>style.visibility</p:attrName>
                                        </p:attrNameLst>
                                      </p:cBhvr>
                                      <p:to>
                                        <p:strVal val="visible"/>
                                      </p:to>
                                    </p:set>
                                    <p:animEffect transition="in" filter="checkerboard(across)">
                                      <p:cBhvr>
                                        <p:cTn id="73" dur="500"/>
                                        <p:tgtEl>
                                          <p:spTgt spid="4301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54" grpId="0" animBg="1"/>
      <p:bldP spid="430155" grpId="0" animBg="1"/>
      <p:bldP spid="430156" grpId="0" animBg="1"/>
      <p:bldP spid="430157" grpId="0" animBg="1"/>
      <p:bldP spid="430158" grpId="0" animBg="1"/>
      <p:bldP spid="430159" grpId="0" animBg="1"/>
      <p:bldP spid="430160" grpId="0" animBg="1"/>
      <p:bldP spid="430161" grpId="0" animBg="1"/>
      <p:bldP spid="430162" grpId="0" animBg="1" autoUpdateAnimBg="0"/>
      <p:bldP spid="430163" grpId="0" animBg="1" autoUpdateAnimBg="0"/>
      <p:bldP spid="430164" grpId="0" animBg="1" autoUpdateAnimBg="0"/>
      <p:bldP spid="430165" grpId="0" autoUpdateAnimBg="0"/>
      <p:bldP spid="430166" grpId="0" autoUpdateAnimBg="0"/>
      <p:bldP spid="430167" grpId="0" autoUpdateAnimBg="0"/>
      <p:bldP spid="430168"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31106" name="Group 2"/>
          <p:cNvGraphicFramePr>
            <a:graphicFrameLocks noGrp="1"/>
          </p:cNvGraphicFramePr>
          <p:nvPr/>
        </p:nvGraphicFramePr>
        <p:xfrm>
          <a:off x="228600" y="990600"/>
          <a:ext cx="8686800" cy="2756160"/>
        </p:xfrm>
        <a:graphic>
          <a:graphicData uri="http://schemas.openxmlformats.org/drawingml/2006/table">
            <a:tbl>
              <a:tblPr/>
              <a:tblGrid>
                <a:gridCol w="1371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362200">
                  <a:extLst>
                    <a:ext uri="{9D8B030D-6E8A-4147-A177-3AD203B41FA5}">
                      <a16:colId xmlns:a16="http://schemas.microsoft.com/office/drawing/2014/main" val="20003"/>
                    </a:ext>
                  </a:extLst>
                </a:gridCol>
              </a:tblGrid>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dirty="0">
                          <a:ln>
                            <a:noFill/>
                          </a:ln>
                          <a:solidFill>
                            <a:schemeClr val="tx1"/>
                          </a:solidFill>
                          <a:effectLst/>
                          <a:latin typeface="Times New Roman" panose="02020603050405020304" pitchFamily="18" charset="0"/>
                          <a:ea typeface="ＭＳ Ｐゴシック" panose="020B0600070205080204" pitchFamily="50" charset="-128"/>
                        </a:rPr>
                        <a:t>N</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ε-closure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0)</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1)</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dirty="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φ</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φ</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dirty="0" err="1">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φ</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31143" name="Text Box 39"/>
          <p:cNvSpPr txBox="1">
            <a:spLocks noChangeArrowheads="1"/>
          </p:cNvSpPr>
          <p:nvPr/>
        </p:nvSpPr>
        <p:spPr bwMode="auto">
          <a:xfrm>
            <a:off x="228600" y="457200"/>
            <a:ext cx="9937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NFA</a:t>
            </a:r>
          </a:p>
        </p:txBody>
      </p:sp>
      <p:graphicFrame>
        <p:nvGraphicFramePr>
          <p:cNvPr id="431144" name="Group 40"/>
          <p:cNvGraphicFramePr>
            <a:graphicFrameLocks noGrp="1"/>
          </p:cNvGraphicFramePr>
          <p:nvPr/>
        </p:nvGraphicFramePr>
        <p:xfrm>
          <a:off x="228600" y="4343400"/>
          <a:ext cx="8686800" cy="2296800"/>
        </p:xfrm>
        <a:graphic>
          <a:graphicData uri="http://schemas.openxmlformats.org/drawingml/2006/table">
            <a:tbl>
              <a:tblPr/>
              <a:tblGrid>
                <a:gridCol w="1371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362200">
                  <a:extLst>
                    <a:ext uri="{9D8B030D-6E8A-4147-A177-3AD203B41FA5}">
                      <a16:colId xmlns:a16="http://schemas.microsoft.com/office/drawing/2014/main" val="20003"/>
                    </a:ext>
                  </a:extLst>
                </a:gridCol>
              </a:tblGrid>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dirty="0">
                          <a:ln>
                            <a:noFill/>
                          </a:ln>
                          <a:solidFill>
                            <a:schemeClr val="tx1"/>
                          </a:solidFill>
                          <a:effectLst/>
                          <a:latin typeface="Times New Roman" panose="02020603050405020304" pitchFamily="18" charset="0"/>
                          <a:ea typeface="ＭＳ Ｐゴシック" panose="020B0600070205080204" pitchFamily="50" charset="-128"/>
                        </a:rPr>
                        <a:t>D</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ε-closure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0)</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1)</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0,1</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57150" marR="5715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31176" name="Text Box 72"/>
          <p:cNvSpPr txBox="1">
            <a:spLocks noChangeArrowheads="1"/>
          </p:cNvSpPr>
          <p:nvPr/>
        </p:nvSpPr>
        <p:spPr bwMode="auto">
          <a:xfrm>
            <a:off x="228600" y="3810000"/>
            <a:ext cx="9937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DFA</a:t>
            </a:r>
          </a:p>
        </p:txBody>
      </p:sp>
      <p:sp>
        <p:nvSpPr>
          <p:cNvPr id="431177" name="Rectangle 73"/>
          <p:cNvSpPr>
            <a:spLocks noGrp="1" noChangeArrowheads="1"/>
          </p:cNvSpPr>
          <p:nvPr>
            <p:ph type="title"/>
          </p:nvPr>
        </p:nvSpPr>
        <p:spPr>
          <a:xfrm>
            <a:off x="1150938" y="152400"/>
            <a:ext cx="7612062" cy="68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solidFill>
                  <a:schemeClr val="tx1"/>
                </a:solidFill>
                <a:effectLst/>
              </a:rPr>
              <a:t>決定性有限オートマトンへ</a:t>
            </a:r>
          </a:p>
        </p:txBody>
      </p:sp>
      <p:sp>
        <p:nvSpPr>
          <p:cNvPr id="431178" name="AutoShape 74"/>
          <p:cNvSpPr>
            <a:spLocks noChangeArrowheads="1"/>
          </p:cNvSpPr>
          <p:nvPr/>
        </p:nvSpPr>
        <p:spPr bwMode="auto">
          <a:xfrm>
            <a:off x="6629400" y="4800600"/>
            <a:ext cx="2209800" cy="457200"/>
          </a:xfrm>
          <a:prstGeom prst="roundRect">
            <a:avLst>
              <a:gd name="adj" fmla="val 16667"/>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1179" name="Line 75"/>
          <p:cNvSpPr>
            <a:spLocks noChangeShapeType="1"/>
          </p:cNvSpPr>
          <p:nvPr/>
        </p:nvSpPr>
        <p:spPr bwMode="auto">
          <a:xfrm flipH="1">
            <a:off x="1524000" y="5181600"/>
            <a:ext cx="5105400" cy="1524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1180" name="AutoShape 76"/>
          <p:cNvSpPr>
            <a:spLocks noChangeArrowheads="1"/>
          </p:cNvSpPr>
          <p:nvPr/>
        </p:nvSpPr>
        <p:spPr bwMode="auto">
          <a:xfrm>
            <a:off x="2057400" y="1447800"/>
            <a:ext cx="1600200" cy="1828800"/>
          </a:xfrm>
          <a:prstGeom prst="roundRect">
            <a:avLst>
              <a:gd name="adj" fmla="val 16667"/>
            </a:avLst>
          </a:prstGeom>
          <a:noFill/>
          <a:ln w="28575">
            <a:solidFill>
              <a:srgbClr val="FFFF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1181" name="Line 77"/>
          <p:cNvSpPr>
            <a:spLocks noChangeShapeType="1"/>
          </p:cNvSpPr>
          <p:nvPr/>
        </p:nvSpPr>
        <p:spPr bwMode="auto">
          <a:xfrm>
            <a:off x="3429000" y="3276600"/>
            <a:ext cx="0" cy="2057400"/>
          </a:xfrm>
          <a:prstGeom prst="line">
            <a:avLst/>
          </a:prstGeom>
          <a:noFill/>
          <a:ln w="28575">
            <a:solidFill>
              <a:srgbClr val="FFFF66"/>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1182" name="AutoShape 78"/>
          <p:cNvSpPr>
            <a:spLocks noChangeArrowheads="1"/>
          </p:cNvSpPr>
          <p:nvPr/>
        </p:nvSpPr>
        <p:spPr bwMode="auto">
          <a:xfrm>
            <a:off x="4419600" y="1447800"/>
            <a:ext cx="1752600" cy="1828800"/>
          </a:xfrm>
          <a:prstGeom prst="roundRect">
            <a:avLst>
              <a:gd name="adj" fmla="val 16667"/>
            </a:avLst>
          </a:prstGeom>
          <a:noFill/>
          <a:ln w="28575">
            <a:solidFill>
              <a:srgbClr val="FFFF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1183" name="Line 79"/>
          <p:cNvSpPr>
            <a:spLocks noChangeShapeType="1"/>
          </p:cNvSpPr>
          <p:nvPr/>
        </p:nvSpPr>
        <p:spPr bwMode="auto">
          <a:xfrm>
            <a:off x="5867400" y="3276600"/>
            <a:ext cx="0" cy="2057400"/>
          </a:xfrm>
          <a:prstGeom prst="line">
            <a:avLst/>
          </a:prstGeom>
          <a:noFill/>
          <a:ln w="28575">
            <a:solidFill>
              <a:srgbClr val="FFFF66"/>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1184" name="AutoShape 80"/>
          <p:cNvSpPr>
            <a:spLocks noChangeArrowheads="1"/>
          </p:cNvSpPr>
          <p:nvPr/>
        </p:nvSpPr>
        <p:spPr bwMode="auto">
          <a:xfrm>
            <a:off x="6858000" y="1447800"/>
            <a:ext cx="1752600" cy="1828800"/>
          </a:xfrm>
          <a:prstGeom prst="roundRect">
            <a:avLst>
              <a:gd name="adj" fmla="val 16667"/>
            </a:avLst>
          </a:prstGeom>
          <a:noFill/>
          <a:ln w="28575">
            <a:solidFill>
              <a:srgbClr val="FFFF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1185" name="Line 81"/>
          <p:cNvSpPr>
            <a:spLocks noChangeShapeType="1"/>
          </p:cNvSpPr>
          <p:nvPr/>
        </p:nvSpPr>
        <p:spPr bwMode="auto">
          <a:xfrm>
            <a:off x="8305800" y="3276600"/>
            <a:ext cx="0" cy="2057400"/>
          </a:xfrm>
          <a:prstGeom prst="line">
            <a:avLst/>
          </a:prstGeom>
          <a:noFill/>
          <a:ln w="28575">
            <a:solidFill>
              <a:srgbClr val="FFFF66"/>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mc:AlternateContent xmlns:mc="http://schemas.openxmlformats.org/markup-compatibility/2006" xmlns:a14="http://schemas.microsoft.com/office/drawing/2010/main">
        <mc:Choice Requires="a14">
          <p:sp>
            <p:nvSpPr>
              <p:cNvPr id="431187" name="AutoShape 83"/>
              <p:cNvSpPr>
                <a:spLocks noChangeArrowheads="1"/>
              </p:cNvSpPr>
              <p:nvPr/>
            </p:nvSpPr>
            <p:spPr bwMode="auto">
              <a:xfrm>
                <a:off x="3981220" y="3822700"/>
                <a:ext cx="1295400" cy="381000"/>
              </a:xfrm>
              <a:prstGeom prst="wedgeRoundRectCallout">
                <a:avLst>
                  <a:gd name="adj1" fmla="val -995"/>
                  <a:gd name="adj2" fmla="val 222795"/>
                  <a:gd name="adj3" fmla="val 16667"/>
                </a:avLst>
              </a:prstGeom>
              <a:solidFill>
                <a:srgbClr val="003300"/>
              </a:solidFill>
              <a:ln w="19050">
                <a:solidFill>
                  <a:schemeClr val="tx1"/>
                </a:solidFill>
                <a:miter lim="800000"/>
                <a:headEnd/>
                <a:tailEnd/>
              </a:ln>
              <a:effectLst/>
            </p:spPr>
            <p:txBody>
              <a:bodyPr lIns="90000" tIns="46800" rIns="90000" bIns="46800"/>
              <a:lstStyle/>
              <a:p>
                <a:pPr algn="ctr"/>
                <a14:m>
                  <m:oMathPara xmlns:m="http://schemas.openxmlformats.org/officeDocument/2006/math">
                    <m:oMathParaPr>
                      <m:jc m:val="centerGroup"/>
                    </m:oMathParaPr>
                    <m:oMath xmlns:m="http://schemas.openxmlformats.org/officeDocument/2006/math">
                      <m:sSub>
                        <m:sSubPr>
                          <m:ctrlPr>
                            <a:rPr lang="en-US" altLang="ja-JP" sz="2000" i="1" smtClean="0">
                              <a:latin typeface="Cambria Math" panose="02040503050406030204" pitchFamily="18" charset="0"/>
                            </a:rPr>
                          </m:ctrlPr>
                        </m:sSubPr>
                        <m:e>
                          <m:r>
                            <a:rPr lang="en-US" altLang="ja-JP" sz="2000" b="0" i="1" smtClean="0">
                              <a:latin typeface="Cambria Math" panose="02040503050406030204" pitchFamily="18" charset="0"/>
                            </a:rPr>
                            <m:t>𝑞</m:t>
                          </m:r>
                        </m:e>
                        <m:sub>
                          <m:r>
                            <a:rPr lang="en-US" altLang="ja-JP" sz="2000" b="0" i="1" smtClean="0">
                              <a:latin typeface="Cambria Math" panose="02040503050406030204" pitchFamily="18" charset="0"/>
                            </a:rPr>
                            <m:t>0,1</m:t>
                          </m:r>
                        </m:sub>
                      </m:sSub>
                      <m:r>
                        <a:rPr lang="en-US" altLang="ja-JP" sz="2000" i="1" smtClean="0">
                          <a:latin typeface="Cambria Math" panose="02040503050406030204" pitchFamily="18" charset="0"/>
                          <a:ea typeface="Cambria Math" panose="02040503050406030204" pitchFamily="18" charset="0"/>
                        </a:rPr>
                        <m:t>∈</m:t>
                      </m:r>
                      <m:sSub>
                        <m:sSubPr>
                          <m:ctrlPr>
                            <a:rPr lang="en-US" altLang="ja-JP" sz="2000" i="1" smtClean="0">
                              <a:latin typeface="Cambria Math" panose="02040503050406030204" pitchFamily="18" charset="0"/>
                              <a:ea typeface="Cambria Math" panose="02040503050406030204" pitchFamily="18" charset="0"/>
                            </a:rPr>
                          </m:ctrlPr>
                        </m:sSubPr>
                        <m:e>
                          <m:r>
                            <a:rPr lang="en-US" altLang="ja-JP" sz="2000" b="0" i="1" smtClean="0">
                              <a:latin typeface="Cambria Math" panose="02040503050406030204" pitchFamily="18" charset="0"/>
                              <a:ea typeface="Cambria Math" panose="02040503050406030204" pitchFamily="18" charset="0"/>
                            </a:rPr>
                            <m:t>𝑄</m:t>
                          </m:r>
                        </m:e>
                        <m:sub>
                          <m:r>
                            <a:rPr lang="en-US" altLang="ja-JP" sz="2000" b="0" i="1" smtClean="0">
                              <a:latin typeface="Cambria Math" panose="02040503050406030204" pitchFamily="18" charset="0"/>
                              <a:ea typeface="Cambria Math" panose="02040503050406030204" pitchFamily="18" charset="0"/>
                            </a:rPr>
                            <m:t>𝐷</m:t>
                          </m:r>
                        </m:sub>
                      </m:sSub>
                    </m:oMath>
                  </m:oMathPara>
                </a14:m>
                <a:endParaRPr lang="en-US" altLang="ja-JP" sz="2000" dirty="0"/>
              </a:p>
            </p:txBody>
          </p:sp>
        </mc:Choice>
        <mc:Fallback xmlns="">
          <p:sp>
            <p:nvSpPr>
              <p:cNvPr id="431187" name="AutoShape 83"/>
              <p:cNvSpPr>
                <a:spLocks noRot="1" noChangeAspect="1" noMove="1" noResize="1" noEditPoints="1" noAdjustHandles="1" noChangeArrowheads="1" noChangeShapeType="1" noTextEdit="1"/>
              </p:cNvSpPr>
              <p:nvPr/>
            </p:nvSpPr>
            <p:spPr bwMode="auto">
              <a:xfrm>
                <a:off x="3981220" y="3822700"/>
                <a:ext cx="1295400" cy="381000"/>
              </a:xfrm>
              <a:prstGeom prst="wedgeRoundRectCallout">
                <a:avLst>
                  <a:gd name="adj1" fmla="val -995"/>
                  <a:gd name="adj2" fmla="val 222795"/>
                  <a:gd name="adj3" fmla="val 16667"/>
                </a:avLst>
              </a:prstGeom>
              <a:blipFill rotWithShape="0">
                <a:blip r:embed="rId4" cstate="print"/>
                <a:stretch>
                  <a:fillRect/>
                </a:stretch>
              </a:blipFill>
              <a:ln w="19050">
                <a:solidFill>
                  <a:schemeClr val="tx1"/>
                </a:solidFill>
                <a:miter lim="800000"/>
                <a:headEnd/>
                <a:tailEnd/>
              </a:ln>
              <a:effectLst/>
              <a:extLst/>
            </p:spPr>
            <p:txBody>
              <a:bodyPr/>
              <a:lstStyle/>
              <a:p>
                <a:r>
                  <a:rPr lang="ja-JP" altLang="en-US">
                    <a:noFill/>
                  </a:rPr>
                  <a:t> </a:t>
                </a:r>
              </a:p>
            </p:txBody>
          </p:sp>
        </mc:Fallback>
      </mc:AlternateContent>
      <p:graphicFrame>
        <p:nvGraphicFramePr>
          <p:cNvPr id="431188" name="Object 84"/>
          <p:cNvGraphicFramePr>
            <a:graphicFrameLocks noChangeAspect="1"/>
          </p:cNvGraphicFramePr>
          <p:nvPr>
            <p:extLst>
              <p:ext uri="{D42A27DB-BD31-4B8C-83A1-F6EECF244321}">
                <p14:modId xmlns:p14="http://schemas.microsoft.com/office/powerpoint/2010/main" val="3656146950"/>
              </p:ext>
            </p:extLst>
          </p:nvPr>
        </p:nvGraphicFramePr>
        <p:xfrm>
          <a:off x="1809538" y="3787654"/>
          <a:ext cx="1042988" cy="406400"/>
        </p:xfrm>
        <a:graphic>
          <a:graphicData uri="http://schemas.openxmlformats.org/presentationml/2006/ole">
            <mc:AlternateContent xmlns:mc="http://schemas.openxmlformats.org/markup-compatibility/2006">
              <mc:Choice xmlns:v="urn:schemas-microsoft-com:vml" Requires="v">
                <p:oleObj spid="_x0000_s1029" name="数式" r:id="rId5" imgW="685440" imgH="254520" progId="Equation.3">
                  <p:embed/>
                </p:oleObj>
              </mc:Choice>
              <mc:Fallback>
                <p:oleObj name="数式" r:id="rId5" imgW="685440" imgH="254520" progId="Equation.3">
                  <p:embed/>
                  <p:pic>
                    <p:nvPicPr>
                      <p:cNvPr id="0" name="Picture 1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09538" y="3787654"/>
                        <a:ext cx="1042988"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mc:AlternateContent xmlns:mc="http://schemas.openxmlformats.org/markup-compatibility/2006" xmlns:a14="http://schemas.microsoft.com/office/drawing/2010/main">
        <mc:Choice Requires="a14">
          <p:sp>
            <p:nvSpPr>
              <p:cNvPr id="431190" name="AutoShape 86"/>
              <p:cNvSpPr>
                <a:spLocks noChangeArrowheads="1"/>
              </p:cNvSpPr>
              <p:nvPr/>
            </p:nvSpPr>
            <p:spPr bwMode="auto">
              <a:xfrm>
                <a:off x="6095999" y="3810000"/>
                <a:ext cx="1676401" cy="381000"/>
              </a:xfrm>
              <a:prstGeom prst="wedgeRoundRectCallout">
                <a:avLst>
                  <a:gd name="adj1" fmla="val -5852"/>
                  <a:gd name="adj2" fmla="val 225833"/>
                  <a:gd name="adj3" fmla="val 16667"/>
                </a:avLst>
              </a:prstGeom>
              <a:solidFill>
                <a:srgbClr val="003300"/>
              </a:solidFill>
              <a:ln w="19050">
                <a:solidFill>
                  <a:schemeClr val="tx1"/>
                </a:solidFill>
                <a:miter lim="800000"/>
                <a:headEnd/>
                <a:tailEnd/>
              </a:ln>
              <a:effectLst/>
            </p:spPr>
            <p:txBody>
              <a:bodyPr lIns="90000" tIns="46800" rIns="90000" bIns="46800"/>
              <a:lstStyle/>
              <a:p>
                <a:pPr algn="ctr"/>
                <a14:m>
                  <m:oMathPara xmlns:m="http://schemas.openxmlformats.org/officeDocument/2006/math">
                    <m:oMathParaPr>
                      <m:jc m:val="centerGroup"/>
                    </m:oMathParaPr>
                    <m:oMath xmlns:m="http://schemas.openxmlformats.org/officeDocument/2006/math">
                      <m:sSub>
                        <m:sSubPr>
                          <m:ctrlPr>
                            <a:rPr lang="en-US" altLang="ja-JP" sz="2000" i="1" smtClean="0">
                              <a:latin typeface="Cambria Math" panose="02040503050406030204" pitchFamily="18" charset="0"/>
                            </a:rPr>
                          </m:ctrlPr>
                        </m:sSubPr>
                        <m:e>
                          <m:r>
                            <a:rPr lang="en-US" altLang="ja-JP" sz="2000" b="0" i="1" smtClean="0">
                              <a:latin typeface="Cambria Math" panose="02040503050406030204" pitchFamily="18" charset="0"/>
                            </a:rPr>
                            <m:t>𝑞</m:t>
                          </m:r>
                        </m:e>
                        <m:sub>
                          <m:r>
                            <a:rPr lang="en-US" altLang="ja-JP" sz="2000" b="0" i="1" smtClean="0">
                              <a:latin typeface="Cambria Math" panose="02040503050406030204" pitchFamily="18" charset="0"/>
                            </a:rPr>
                            <m:t>0,1,2,3</m:t>
                          </m:r>
                        </m:sub>
                      </m:sSub>
                      <m:r>
                        <a:rPr lang="en-US" altLang="ja-JP" sz="2000" i="1" smtClean="0">
                          <a:latin typeface="Cambria Math" panose="02040503050406030204" pitchFamily="18" charset="0"/>
                          <a:ea typeface="Cambria Math" panose="02040503050406030204" pitchFamily="18" charset="0"/>
                        </a:rPr>
                        <m:t>∉</m:t>
                      </m:r>
                      <m:sSub>
                        <m:sSubPr>
                          <m:ctrlPr>
                            <a:rPr lang="en-US" altLang="ja-JP" sz="2000" i="1" smtClean="0">
                              <a:latin typeface="Cambria Math" panose="02040503050406030204" pitchFamily="18" charset="0"/>
                              <a:ea typeface="Cambria Math" panose="02040503050406030204" pitchFamily="18" charset="0"/>
                            </a:rPr>
                          </m:ctrlPr>
                        </m:sSubPr>
                        <m:e>
                          <m:r>
                            <a:rPr lang="en-US" altLang="ja-JP" sz="2000" b="0" i="1" smtClean="0">
                              <a:latin typeface="Cambria Math" panose="02040503050406030204" pitchFamily="18" charset="0"/>
                              <a:ea typeface="Cambria Math" panose="02040503050406030204" pitchFamily="18" charset="0"/>
                            </a:rPr>
                            <m:t>𝑄</m:t>
                          </m:r>
                        </m:e>
                        <m:sub>
                          <m:r>
                            <a:rPr lang="en-US" altLang="ja-JP" sz="2000" b="0" i="1" smtClean="0">
                              <a:latin typeface="Cambria Math" panose="02040503050406030204" pitchFamily="18" charset="0"/>
                              <a:ea typeface="Cambria Math" panose="02040503050406030204" pitchFamily="18" charset="0"/>
                            </a:rPr>
                            <m:t>𝐷</m:t>
                          </m:r>
                        </m:sub>
                      </m:sSub>
                    </m:oMath>
                  </m:oMathPara>
                </a14:m>
                <a:endParaRPr lang="en-US" altLang="ja-JP" sz="2000" baseline="-25000" dirty="0"/>
              </a:p>
            </p:txBody>
          </p:sp>
        </mc:Choice>
        <mc:Fallback xmlns="">
          <p:sp>
            <p:nvSpPr>
              <p:cNvPr id="431190" name="AutoShape 86"/>
              <p:cNvSpPr>
                <a:spLocks noRot="1" noChangeAspect="1" noMove="1" noResize="1" noEditPoints="1" noAdjustHandles="1" noChangeArrowheads="1" noChangeShapeType="1" noTextEdit="1"/>
              </p:cNvSpPr>
              <p:nvPr/>
            </p:nvSpPr>
            <p:spPr bwMode="auto">
              <a:xfrm>
                <a:off x="6095999" y="3810000"/>
                <a:ext cx="1676401" cy="381000"/>
              </a:xfrm>
              <a:prstGeom prst="wedgeRoundRectCallout">
                <a:avLst>
                  <a:gd name="adj1" fmla="val -5852"/>
                  <a:gd name="adj2" fmla="val 225833"/>
                  <a:gd name="adj3" fmla="val 16667"/>
                </a:avLst>
              </a:prstGeom>
              <a:blipFill rotWithShape="0">
                <a:blip r:embed="rId7" cstate="print"/>
                <a:stretch>
                  <a:fillRect/>
                </a:stretch>
              </a:blipFill>
              <a:ln w="19050">
                <a:solidFill>
                  <a:schemeClr val="tx1"/>
                </a:solidFill>
                <a:miter lim="800000"/>
                <a:headEnd/>
                <a:tailEnd/>
              </a:ln>
              <a:effectLst/>
              <a:extLst/>
            </p:spPr>
            <p:txBody>
              <a:bodyPr/>
              <a:lstStyle/>
              <a:p>
                <a:r>
                  <a:rPr lang="ja-JP" altLang="en-US">
                    <a:noFill/>
                  </a:rPr>
                  <a:t> </a:t>
                </a:r>
              </a:p>
            </p:txBody>
          </p:sp>
        </mc:Fallback>
      </mc:AlternateContent>
      <p:sp>
        <p:nvSpPr>
          <p:cNvPr id="431194" name="Rectangle 90"/>
          <p:cNvSpPr>
            <a:spLocks noChangeArrowheads="1"/>
          </p:cNvSpPr>
          <p:nvPr/>
        </p:nvSpPr>
        <p:spPr bwMode="auto">
          <a:xfrm>
            <a:off x="228600" y="52578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i="1"/>
              <a:t>q</a:t>
            </a:r>
            <a:r>
              <a:rPr lang="en-US" altLang="ja-JP" sz="2400" baseline="-25000"/>
              <a:t>0, 1, 2, 3</a:t>
            </a:r>
            <a:endParaRPr lang="ja-JP" altLang="en-US" sz="2400" baseline="-25000"/>
          </a:p>
        </p:txBody>
      </p:sp>
      <p:sp>
        <p:nvSpPr>
          <p:cNvPr id="431195" name="Rectangle 91"/>
          <p:cNvSpPr>
            <a:spLocks noChangeArrowheads="1"/>
          </p:cNvSpPr>
          <p:nvPr/>
        </p:nvSpPr>
        <p:spPr bwMode="auto">
          <a:xfrm>
            <a:off x="1600200" y="5257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a:t>
            </a:r>
            <a:r>
              <a:rPr lang="en-US" altLang="ja-JP" sz="2400" i="1"/>
              <a:t>q</a:t>
            </a:r>
            <a:r>
              <a:rPr lang="en-US" altLang="ja-JP" sz="2400" baseline="-25000"/>
              <a:t>0</a:t>
            </a:r>
            <a:r>
              <a:rPr lang="en-US" altLang="ja-JP" sz="2400"/>
              <a:t>, </a:t>
            </a:r>
            <a:r>
              <a:rPr lang="en-US" altLang="ja-JP" sz="2400" i="1"/>
              <a:t>q</a:t>
            </a:r>
            <a:r>
              <a:rPr lang="en-US" altLang="ja-JP" sz="2400" baseline="-25000"/>
              <a:t>1</a:t>
            </a:r>
            <a:r>
              <a:rPr lang="en-US" altLang="ja-JP" sz="2400"/>
              <a:t>, </a:t>
            </a:r>
            <a:r>
              <a:rPr lang="en-US" altLang="ja-JP" sz="2400" i="1"/>
              <a:t>q</a:t>
            </a:r>
            <a:r>
              <a:rPr lang="en-US" altLang="ja-JP" sz="2400" baseline="-25000"/>
              <a:t>2</a:t>
            </a:r>
            <a:r>
              <a:rPr lang="en-US" altLang="ja-JP" sz="2400"/>
              <a:t>, </a:t>
            </a:r>
            <a:r>
              <a:rPr lang="en-US" altLang="ja-JP" sz="2400" i="1"/>
              <a:t>q</a:t>
            </a:r>
            <a:r>
              <a:rPr lang="en-US" altLang="ja-JP" sz="2400" baseline="-25000"/>
              <a:t>3</a:t>
            </a:r>
            <a:r>
              <a:rPr lang="en-US" altLang="ja-JP" sz="2400"/>
              <a:t>}</a:t>
            </a:r>
            <a:endParaRPr lang="ja-JP" altLang="en-US" sz="2400"/>
          </a:p>
        </p:txBody>
      </p:sp>
      <p:sp>
        <p:nvSpPr>
          <p:cNvPr id="431196" name="Rectangle 92"/>
          <p:cNvSpPr>
            <a:spLocks noChangeArrowheads="1"/>
          </p:cNvSpPr>
          <p:nvPr/>
        </p:nvSpPr>
        <p:spPr bwMode="auto">
          <a:xfrm>
            <a:off x="4114800" y="52578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a:t>
            </a:r>
            <a:r>
              <a:rPr lang="en-US" altLang="ja-JP" sz="2400" i="1"/>
              <a:t>q</a:t>
            </a:r>
            <a:r>
              <a:rPr lang="en-US" altLang="ja-JP" sz="2400" baseline="-25000"/>
              <a:t>0</a:t>
            </a:r>
            <a:r>
              <a:rPr lang="en-US" altLang="ja-JP" sz="2400"/>
              <a:t>, </a:t>
            </a:r>
            <a:r>
              <a:rPr lang="en-US" altLang="ja-JP" sz="2400" i="1"/>
              <a:t>q</a:t>
            </a:r>
            <a:r>
              <a:rPr lang="en-US" altLang="ja-JP" sz="2400" baseline="-25000"/>
              <a:t>1</a:t>
            </a:r>
            <a:r>
              <a:rPr lang="en-US" altLang="ja-JP" sz="2400"/>
              <a:t>}</a:t>
            </a:r>
            <a:endParaRPr lang="ja-JP" altLang="en-US" sz="2400"/>
          </a:p>
        </p:txBody>
      </p:sp>
      <p:sp>
        <p:nvSpPr>
          <p:cNvPr id="431197" name="Rectangle 93"/>
          <p:cNvSpPr>
            <a:spLocks noChangeArrowheads="1"/>
          </p:cNvSpPr>
          <p:nvPr/>
        </p:nvSpPr>
        <p:spPr bwMode="auto">
          <a:xfrm>
            <a:off x="6553200" y="5257800"/>
            <a:ext cx="236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rIns="5715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a:t>
            </a:r>
            <a:r>
              <a:rPr lang="en-US" altLang="ja-JP" sz="2400" i="1"/>
              <a:t>q</a:t>
            </a:r>
            <a:r>
              <a:rPr lang="en-US" altLang="ja-JP" sz="2400" baseline="-25000"/>
              <a:t>0</a:t>
            </a:r>
            <a:r>
              <a:rPr lang="en-US" altLang="ja-JP" sz="2400"/>
              <a:t>, </a:t>
            </a:r>
            <a:r>
              <a:rPr lang="en-US" altLang="ja-JP" sz="2400" i="1"/>
              <a:t>q</a:t>
            </a:r>
            <a:r>
              <a:rPr lang="en-US" altLang="ja-JP" sz="2400" baseline="-25000"/>
              <a:t>1</a:t>
            </a:r>
            <a:r>
              <a:rPr lang="en-US" altLang="ja-JP" sz="2400"/>
              <a:t>, </a:t>
            </a:r>
            <a:r>
              <a:rPr lang="en-US" altLang="ja-JP" sz="2400" i="1"/>
              <a:t>q</a:t>
            </a:r>
            <a:r>
              <a:rPr lang="en-US" altLang="ja-JP" sz="2400" baseline="-25000"/>
              <a:t>2</a:t>
            </a:r>
            <a:r>
              <a:rPr lang="en-US" altLang="ja-JP" sz="2400"/>
              <a:t>, </a:t>
            </a:r>
            <a:r>
              <a:rPr lang="en-US" altLang="ja-JP" sz="2400" i="1"/>
              <a:t>q</a:t>
            </a:r>
            <a:r>
              <a:rPr lang="en-US" altLang="ja-JP" sz="2400" baseline="-25000"/>
              <a:t>3</a:t>
            </a:r>
            <a:r>
              <a:rPr lang="en-US" altLang="ja-JP" sz="2400"/>
              <a:t>, </a:t>
            </a:r>
            <a:r>
              <a:rPr lang="en-US" altLang="ja-JP" sz="2400" i="1"/>
              <a:t>q</a:t>
            </a:r>
            <a:r>
              <a:rPr lang="en-US" altLang="ja-JP" sz="2400" baseline="-25000"/>
              <a:t>F</a:t>
            </a:r>
            <a:r>
              <a:rPr lang="en-US" altLang="ja-JP" sz="240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31187"/>
                                        </p:tgtEl>
                                        <p:attrNameLst>
                                          <p:attrName>style.visibility</p:attrName>
                                        </p:attrNameLst>
                                      </p:cBhvr>
                                      <p:to>
                                        <p:strVal val="visible"/>
                                      </p:to>
                                    </p:set>
                                    <p:animEffect transition="in" filter="checkerboard(across)">
                                      <p:cBhvr>
                                        <p:cTn id="7" dur="500"/>
                                        <p:tgtEl>
                                          <p:spTgt spid="43118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31190"/>
                                        </p:tgtEl>
                                        <p:attrNameLst>
                                          <p:attrName>style.visibility</p:attrName>
                                        </p:attrNameLst>
                                      </p:cBhvr>
                                      <p:to>
                                        <p:strVal val="visible"/>
                                      </p:to>
                                    </p:set>
                                    <p:animEffect transition="in" filter="checkerboard(across)">
                                      <p:cBhvr>
                                        <p:cTn id="12" dur="500"/>
                                        <p:tgtEl>
                                          <p:spTgt spid="43119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31178"/>
                                        </p:tgtEl>
                                        <p:attrNameLst>
                                          <p:attrName>style.visibility</p:attrName>
                                        </p:attrNameLst>
                                      </p:cBhvr>
                                      <p:to>
                                        <p:strVal val="visible"/>
                                      </p:to>
                                    </p:set>
                                    <p:animEffect transition="in" filter="checkerboard(across)">
                                      <p:cBhvr>
                                        <p:cTn id="17" dur="500"/>
                                        <p:tgtEl>
                                          <p:spTgt spid="43117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431179"/>
                                        </p:tgtEl>
                                        <p:attrNameLst>
                                          <p:attrName>style.visibility</p:attrName>
                                        </p:attrNameLst>
                                      </p:cBhvr>
                                      <p:to>
                                        <p:strVal val="visible"/>
                                      </p:to>
                                    </p:set>
                                    <p:animEffect transition="in" filter="wipe(right)">
                                      <p:cBhvr>
                                        <p:cTn id="22" dur="500"/>
                                        <p:tgtEl>
                                          <p:spTgt spid="431179"/>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31194"/>
                                        </p:tgtEl>
                                        <p:attrNameLst>
                                          <p:attrName>style.visibility</p:attrName>
                                        </p:attrNameLst>
                                      </p:cBhvr>
                                      <p:to>
                                        <p:strVal val="visible"/>
                                      </p:to>
                                    </p:set>
                                    <p:animEffect transition="in" filter="checkerboard(across)">
                                      <p:cBhvr>
                                        <p:cTn id="27" dur="500"/>
                                        <p:tgtEl>
                                          <p:spTgt spid="431194"/>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431180"/>
                                        </p:tgtEl>
                                        <p:attrNameLst>
                                          <p:attrName>style.visibility</p:attrName>
                                        </p:attrNameLst>
                                      </p:cBhvr>
                                      <p:to>
                                        <p:strVal val="visible"/>
                                      </p:to>
                                    </p:set>
                                    <p:animEffect transition="in" filter="checkerboard(across)">
                                      <p:cBhvr>
                                        <p:cTn id="32" dur="500"/>
                                        <p:tgtEl>
                                          <p:spTgt spid="431180"/>
                                        </p:tgtEl>
                                      </p:cBhvr>
                                    </p:animEffect>
                                  </p:childTnLst>
                                </p:cTn>
                              </p:par>
                            </p:childTnLst>
                          </p:cTn>
                        </p:par>
                        <p:par>
                          <p:cTn id="33" fill="hold">
                            <p:stCondLst>
                              <p:cond delay="500"/>
                            </p:stCondLst>
                            <p:childTnLst>
                              <p:par>
                                <p:cTn id="34" presetID="22" presetClass="entr" presetSubtype="1" fill="hold" grpId="0" nodeType="afterEffect">
                                  <p:stCondLst>
                                    <p:cond delay="0"/>
                                  </p:stCondLst>
                                  <p:childTnLst>
                                    <p:set>
                                      <p:cBhvr>
                                        <p:cTn id="35" dur="1" fill="hold">
                                          <p:stCondLst>
                                            <p:cond delay="0"/>
                                          </p:stCondLst>
                                        </p:cTn>
                                        <p:tgtEl>
                                          <p:spTgt spid="431181"/>
                                        </p:tgtEl>
                                        <p:attrNameLst>
                                          <p:attrName>style.visibility</p:attrName>
                                        </p:attrNameLst>
                                      </p:cBhvr>
                                      <p:to>
                                        <p:strVal val="visible"/>
                                      </p:to>
                                    </p:set>
                                    <p:animEffect transition="in" filter="wipe(up)">
                                      <p:cBhvr>
                                        <p:cTn id="36" dur="500"/>
                                        <p:tgtEl>
                                          <p:spTgt spid="431181"/>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431195"/>
                                        </p:tgtEl>
                                        <p:attrNameLst>
                                          <p:attrName>style.visibility</p:attrName>
                                        </p:attrNameLst>
                                      </p:cBhvr>
                                      <p:to>
                                        <p:strVal val="visible"/>
                                      </p:to>
                                    </p:set>
                                    <p:animEffect transition="in" filter="checkerboard(across)">
                                      <p:cBhvr>
                                        <p:cTn id="41" dur="500"/>
                                        <p:tgtEl>
                                          <p:spTgt spid="431195"/>
                                        </p:tgtEl>
                                      </p:cBhvr>
                                    </p:animEffect>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431182"/>
                                        </p:tgtEl>
                                        <p:attrNameLst>
                                          <p:attrName>style.visibility</p:attrName>
                                        </p:attrNameLst>
                                      </p:cBhvr>
                                      <p:to>
                                        <p:strVal val="visible"/>
                                      </p:to>
                                    </p:set>
                                    <p:animEffect transition="in" filter="checkerboard(across)">
                                      <p:cBhvr>
                                        <p:cTn id="46" dur="500"/>
                                        <p:tgtEl>
                                          <p:spTgt spid="431182"/>
                                        </p:tgtEl>
                                      </p:cBhvr>
                                    </p:animEffect>
                                  </p:childTnLst>
                                </p:cTn>
                              </p:par>
                            </p:childTnLst>
                          </p:cTn>
                        </p:par>
                        <p:par>
                          <p:cTn id="47" fill="hold">
                            <p:stCondLst>
                              <p:cond delay="500"/>
                            </p:stCondLst>
                            <p:childTnLst>
                              <p:par>
                                <p:cTn id="48" presetID="22" presetClass="entr" presetSubtype="1" fill="hold" grpId="0" nodeType="afterEffect">
                                  <p:stCondLst>
                                    <p:cond delay="0"/>
                                  </p:stCondLst>
                                  <p:childTnLst>
                                    <p:set>
                                      <p:cBhvr>
                                        <p:cTn id="49" dur="1" fill="hold">
                                          <p:stCondLst>
                                            <p:cond delay="0"/>
                                          </p:stCondLst>
                                        </p:cTn>
                                        <p:tgtEl>
                                          <p:spTgt spid="431183"/>
                                        </p:tgtEl>
                                        <p:attrNameLst>
                                          <p:attrName>style.visibility</p:attrName>
                                        </p:attrNameLst>
                                      </p:cBhvr>
                                      <p:to>
                                        <p:strVal val="visible"/>
                                      </p:to>
                                    </p:set>
                                    <p:animEffect transition="in" filter="wipe(up)">
                                      <p:cBhvr>
                                        <p:cTn id="50" dur="500"/>
                                        <p:tgtEl>
                                          <p:spTgt spid="431183"/>
                                        </p:tgtEl>
                                      </p:cBhvr>
                                    </p:animEffect>
                                  </p:childTnLst>
                                </p:cTn>
                              </p:par>
                            </p:childTnLst>
                          </p:cTn>
                        </p:par>
                      </p:childTnLst>
                    </p:cTn>
                  </p:par>
                  <p:par>
                    <p:cTn id="51" fill="hold">
                      <p:stCondLst>
                        <p:cond delay="indefinite"/>
                      </p:stCondLst>
                      <p:childTnLst>
                        <p:par>
                          <p:cTn id="52" fill="hold">
                            <p:stCondLst>
                              <p:cond delay="0"/>
                            </p:stCondLst>
                            <p:childTnLst>
                              <p:par>
                                <p:cTn id="53" presetID="5" presetClass="entr" presetSubtype="10" fill="hold" grpId="0" nodeType="clickEffect">
                                  <p:stCondLst>
                                    <p:cond delay="0"/>
                                  </p:stCondLst>
                                  <p:childTnLst>
                                    <p:set>
                                      <p:cBhvr>
                                        <p:cTn id="54" dur="1" fill="hold">
                                          <p:stCondLst>
                                            <p:cond delay="0"/>
                                          </p:stCondLst>
                                        </p:cTn>
                                        <p:tgtEl>
                                          <p:spTgt spid="431196"/>
                                        </p:tgtEl>
                                        <p:attrNameLst>
                                          <p:attrName>style.visibility</p:attrName>
                                        </p:attrNameLst>
                                      </p:cBhvr>
                                      <p:to>
                                        <p:strVal val="visible"/>
                                      </p:to>
                                    </p:set>
                                    <p:animEffect transition="in" filter="checkerboard(across)">
                                      <p:cBhvr>
                                        <p:cTn id="55" dur="500"/>
                                        <p:tgtEl>
                                          <p:spTgt spid="431196"/>
                                        </p:tgtEl>
                                      </p:cBhvr>
                                    </p:animEffect>
                                  </p:childTnLst>
                                </p:cTn>
                              </p:par>
                            </p:childTnLst>
                          </p:cTn>
                        </p:par>
                      </p:childTnLst>
                    </p:cTn>
                  </p:par>
                  <p:par>
                    <p:cTn id="56" fill="hold">
                      <p:stCondLst>
                        <p:cond delay="indefinite"/>
                      </p:stCondLst>
                      <p:childTnLst>
                        <p:par>
                          <p:cTn id="57" fill="hold">
                            <p:stCondLst>
                              <p:cond delay="0"/>
                            </p:stCondLst>
                            <p:childTnLst>
                              <p:par>
                                <p:cTn id="58" presetID="5" presetClass="entr" presetSubtype="10" fill="hold" grpId="0" nodeType="clickEffect">
                                  <p:stCondLst>
                                    <p:cond delay="0"/>
                                  </p:stCondLst>
                                  <p:childTnLst>
                                    <p:set>
                                      <p:cBhvr>
                                        <p:cTn id="59" dur="1" fill="hold">
                                          <p:stCondLst>
                                            <p:cond delay="0"/>
                                          </p:stCondLst>
                                        </p:cTn>
                                        <p:tgtEl>
                                          <p:spTgt spid="431184"/>
                                        </p:tgtEl>
                                        <p:attrNameLst>
                                          <p:attrName>style.visibility</p:attrName>
                                        </p:attrNameLst>
                                      </p:cBhvr>
                                      <p:to>
                                        <p:strVal val="visible"/>
                                      </p:to>
                                    </p:set>
                                    <p:animEffect transition="in" filter="checkerboard(across)">
                                      <p:cBhvr>
                                        <p:cTn id="60" dur="500"/>
                                        <p:tgtEl>
                                          <p:spTgt spid="431184"/>
                                        </p:tgtEl>
                                      </p:cBhvr>
                                    </p:animEffect>
                                  </p:childTnLst>
                                </p:cTn>
                              </p:par>
                            </p:childTnLst>
                          </p:cTn>
                        </p:par>
                        <p:par>
                          <p:cTn id="61" fill="hold">
                            <p:stCondLst>
                              <p:cond delay="500"/>
                            </p:stCondLst>
                            <p:childTnLst>
                              <p:par>
                                <p:cTn id="62" presetID="22" presetClass="entr" presetSubtype="1" fill="hold" grpId="0" nodeType="afterEffect">
                                  <p:stCondLst>
                                    <p:cond delay="0"/>
                                  </p:stCondLst>
                                  <p:childTnLst>
                                    <p:set>
                                      <p:cBhvr>
                                        <p:cTn id="63" dur="1" fill="hold">
                                          <p:stCondLst>
                                            <p:cond delay="0"/>
                                          </p:stCondLst>
                                        </p:cTn>
                                        <p:tgtEl>
                                          <p:spTgt spid="431185"/>
                                        </p:tgtEl>
                                        <p:attrNameLst>
                                          <p:attrName>style.visibility</p:attrName>
                                        </p:attrNameLst>
                                      </p:cBhvr>
                                      <p:to>
                                        <p:strVal val="visible"/>
                                      </p:to>
                                    </p:set>
                                    <p:animEffect transition="in" filter="wipe(up)">
                                      <p:cBhvr>
                                        <p:cTn id="64" dur="500"/>
                                        <p:tgtEl>
                                          <p:spTgt spid="431185"/>
                                        </p:tgtEl>
                                      </p:cBhvr>
                                    </p:animEffect>
                                  </p:childTnLst>
                                </p:cTn>
                              </p:par>
                            </p:childTnLst>
                          </p:cTn>
                        </p:par>
                      </p:childTnLst>
                    </p:cTn>
                  </p:par>
                  <p:par>
                    <p:cTn id="65" fill="hold">
                      <p:stCondLst>
                        <p:cond delay="indefinite"/>
                      </p:stCondLst>
                      <p:childTnLst>
                        <p:par>
                          <p:cTn id="66" fill="hold">
                            <p:stCondLst>
                              <p:cond delay="0"/>
                            </p:stCondLst>
                            <p:childTnLst>
                              <p:par>
                                <p:cTn id="67" presetID="5" presetClass="entr" presetSubtype="10" fill="hold" grpId="0" nodeType="clickEffect">
                                  <p:stCondLst>
                                    <p:cond delay="0"/>
                                  </p:stCondLst>
                                  <p:childTnLst>
                                    <p:set>
                                      <p:cBhvr>
                                        <p:cTn id="68" dur="1" fill="hold">
                                          <p:stCondLst>
                                            <p:cond delay="0"/>
                                          </p:stCondLst>
                                        </p:cTn>
                                        <p:tgtEl>
                                          <p:spTgt spid="431197"/>
                                        </p:tgtEl>
                                        <p:attrNameLst>
                                          <p:attrName>style.visibility</p:attrName>
                                        </p:attrNameLst>
                                      </p:cBhvr>
                                      <p:to>
                                        <p:strVal val="visible"/>
                                      </p:to>
                                    </p:set>
                                    <p:animEffect transition="in" filter="checkerboard(across)">
                                      <p:cBhvr>
                                        <p:cTn id="69" dur="500"/>
                                        <p:tgtEl>
                                          <p:spTgt spid="4311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178" grpId="0" animBg="1"/>
      <p:bldP spid="431179" grpId="0" animBg="1"/>
      <p:bldP spid="431180" grpId="0" animBg="1"/>
      <p:bldP spid="431181" grpId="0" animBg="1"/>
      <p:bldP spid="431182" grpId="0" animBg="1"/>
      <p:bldP spid="431183" grpId="0" animBg="1"/>
      <p:bldP spid="431184" grpId="0" animBg="1"/>
      <p:bldP spid="431185" grpId="0" animBg="1"/>
      <p:bldP spid="431187" grpId="0" animBg="1"/>
      <p:bldP spid="431190" grpId="0" animBg="1"/>
      <p:bldP spid="431194" grpId="0" autoUpdateAnimBg="0"/>
      <p:bldP spid="431195" grpId="0" autoUpdateAnimBg="0"/>
      <p:bldP spid="431196" grpId="0" autoUpdateAnimBg="0"/>
      <p:bldP spid="431197"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32130" name="Group 2"/>
          <p:cNvGraphicFramePr>
            <a:graphicFrameLocks noGrp="1"/>
          </p:cNvGraphicFramePr>
          <p:nvPr/>
        </p:nvGraphicFramePr>
        <p:xfrm>
          <a:off x="228600" y="990600"/>
          <a:ext cx="8686800" cy="2756160"/>
        </p:xfrm>
        <a:graphic>
          <a:graphicData uri="http://schemas.openxmlformats.org/drawingml/2006/table">
            <a:tbl>
              <a:tblPr/>
              <a:tblGrid>
                <a:gridCol w="1371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362200">
                  <a:extLst>
                    <a:ext uri="{9D8B030D-6E8A-4147-A177-3AD203B41FA5}">
                      <a16:colId xmlns:a16="http://schemas.microsoft.com/office/drawing/2014/main" val="20003"/>
                    </a:ext>
                  </a:extLst>
                </a:gridCol>
              </a:tblGrid>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dirty="0">
                          <a:ln>
                            <a:noFill/>
                          </a:ln>
                          <a:solidFill>
                            <a:schemeClr val="tx1"/>
                          </a:solidFill>
                          <a:effectLst/>
                          <a:latin typeface="Times New Roman" panose="02020603050405020304" pitchFamily="18" charset="0"/>
                          <a:ea typeface="ＭＳ Ｐゴシック" panose="020B0600070205080204" pitchFamily="50" charset="-128"/>
                        </a:rPr>
                        <a:t>N</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ε-closure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0)</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1)</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φ</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φ</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dirty="0" err="1">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φ</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32167" name="Text Box 39"/>
          <p:cNvSpPr txBox="1">
            <a:spLocks noChangeArrowheads="1"/>
          </p:cNvSpPr>
          <p:nvPr/>
        </p:nvSpPr>
        <p:spPr bwMode="auto">
          <a:xfrm>
            <a:off x="228600" y="457200"/>
            <a:ext cx="9937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NFA</a:t>
            </a:r>
          </a:p>
        </p:txBody>
      </p:sp>
      <p:graphicFrame>
        <p:nvGraphicFramePr>
          <p:cNvPr id="432205" name="Group 77"/>
          <p:cNvGraphicFramePr>
            <a:graphicFrameLocks noGrp="1"/>
          </p:cNvGraphicFramePr>
          <p:nvPr/>
        </p:nvGraphicFramePr>
        <p:xfrm>
          <a:off x="228600" y="4343400"/>
          <a:ext cx="8686800" cy="2296800"/>
        </p:xfrm>
        <a:graphic>
          <a:graphicData uri="http://schemas.openxmlformats.org/drawingml/2006/table">
            <a:tbl>
              <a:tblPr/>
              <a:tblGrid>
                <a:gridCol w="1371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362200">
                  <a:extLst>
                    <a:ext uri="{9D8B030D-6E8A-4147-A177-3AD203B41FA5}">
                      <a16:colId xmlns:a16="http://schemas.microsoft.com/office/drawing/2014/main" val="20003"/>
                    </a:ext>
                  </a:extLst>
                </a:gridCol>
              </a:tblGrid>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D</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ε-closure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0)</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1)</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0,1</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0, 1, 2, 3</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57150" marR="5715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57150" marR="5715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32200" name="Text Box 72"/>
          <p:cNvSpPr txBox="1">
            <a:spLocks noChangeArrowheads="1"/>
          </p:cNvSpPr>
          <p:nvPr/>
        </p:nvSpPr>
        <p:spPr bwMode="auto">
          <a:xfrm>
            <a:off x="228600" y="3810000"/>
            <a:ext cx="9937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DFA</a:t>
            </a:r>
          </a:p>
        </p:txBody>
      </p:sp>
      <p:sp>
        <p:nvSpPr>
          <p:cNvPr id="432201" name="Rectangle 73"/>
          <p:cNvSpPr>
            <a:spLocks noGrp="1" noChangeArrowheads="1"/>
          </p:cNvSpPr>
          <p:nvPr>
            <p:ph type="title"/>
          </p:nvPr>
        </p:nvSpPr>
        <p:spPr>
          <a:xfrm>
            <a:off x="1150938" y="152400"/>
            <a:ext cx="7612062" cy="68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solidFill>
                  <a:schemeClr val="tx1"/>
                </a:solidFill>
                <a:effectLst/>
              </a:rPr>
              <a:t>決定性有限オートマトンへ</a:t>
            </a:r>
          </a:p>
        </p:txBody>
      </p:sp>
      <p:sp>
        <p:nvSpPr>
          <p:cNvPr id="432202" name="AutoShape 74"/>
          <p:cNvSpPr>
            <a:spLocks noChangeArrowheads="1"/>
          </p:cNvSpPr>
          <p:nvPr/>
        </p:nvSpPr>
        <p:spPr bwMode="auto">
          <a:xfrm>
            <a:off x="6629400" y="5257800"/>
            <a:ext cx="2209800" cy="457200"/>
          </a:xfrm>
          <a:prstGeom prst="roundRect">
            <a:avLst>
              <a:gd name="adj" fmla="val 16667"/>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2203" name="Line 75"/>
          <p:cNvSpPr>
            <a:spLocks noChangeShapeType="1"/>
          </p:cNvSpPr>
          <p:nvPr/>
        </p:nvSpPr>
        <p:spPr bwMode="auto">
          <a:xfrm flipH="1">
            <a:off x="1524000" y="5638800"/>
            <a:ext cx="5105400" cy="1524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2206" name="Rectangle 78"/>
          <p:cNvSpPr>
            <a:spLocks noChangeArrowheads="1"/>
          </p:cNvSpPr>
          <p:nvPr/>
        </p:nvSpPr>
        <p:spPr bwMode="auto">
          <a:xfrm>
            <a:off x="228600" y="57150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i="1"/>
              <a:t>q</a:t>
            </a:r>
            <a:r>
              <a:rPr lang="en-US" altLang="ja-JP" sz="2400" baseline="-25000"/>
              <a:t>0, 1, 2, 3,F</a:t>
            </a:r>
            <a:endParaRPr lang="ja-JP" altLang="en-US" sz="2400" baseline="-25000"/>
          </a:p>
        </p:txBody>
      </p:sp>
      <p:sp>
        <p:nvSpPr>
          <p:cNvPr id="432207" name="Rectangle 79"/>
          <p:cNvSpPr>
            <a:spLocks noChangeArrowheads="1"/>
          </p:cNvSpPr>
          <p:nvPr/>
        </p:nvSpPr>
        <p:spPr bwMode="auto">
          <a:xfrm>
            <a:off x="1600200" y="57150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a:t>
            </a:r>
            <a:r>
              <a:rPr lang="en-US" altLang="ja-JP" sz="2400" i="1"/>
              <a:t>q</a:t>
            </a:r>
            <a:r>
              <a:rPr lang="en-US" altLang="ja-JP" sz="2400" baseline="-25000"/>
              <a:t>0</a:t>
            </a:r>
            <a:r>
              <a:rPr lang="en-US" altLang="ja-JP" sz="2400"/>
              <a:t>, </a:t>
            </a:r>
            <a:r>
              <a:rPr lang="en-US" altLang="ja-JP" sz="2400" i="1"/>
              <a:t>q</a:t>
            </a:r>
            <a:r>
              <a:rPr lang="en-US" altLang="ja-JP" sz="2400" baseline="-25000"/>
              <a:t>1</a:t>
            </a:r>
            <a:r>
              <a:rPr lang="en-US" altLang="ja-JP" sz="2400"/>
              <a:t>, </a:t>
            </a:r>
            <a:r>
              <a:rPr lang="en-US" altLang="ja-JP" sz="2400" i="1"/>
              <a:t>q</a:t>
            </a:r>
            <a:r>
              <a:rPr lang="en-US" altLang="ja-JP" sz="2400" baseline="-25000"/>
              <a:t>2</a:t>
            </a:r>
            <a:r>
              <a:rPr lang="en-US" altLang="ja-JP" sz="2400"/>
              <a:t>, </a:t>
            </a:r>
            <a:r>
              <a:rPr lang="en-US" altLang="ja-JP" sz="2400" i="1"/>
              <a:t>q</a:t>
            </a:r>
            <a:r>
              <a:rPr lang="en-US" altLang="ja-JP" sz="2400" baseline="-25000"/>
              <a:t>3 </a:t>
            </a:r>
            <a:r>
              <a:rPr lang="en-US" altLang="ja-JP" sz="2400"/>
              <a:t>, </a:t>
            </a:r>
            <a:r>
              <a:rPr lang="en-US" altLang="ja-JP" sz="2400" i="1"/>
              <a:t>q</a:t>
            </a:r>
            <a:r>
              <a:rPr lang="en-US" altLang="ja-JP" sz="2400" baseline="-25000"/>
              <a:t>F</a:t>
            </a:r>
            <a:r>
              <a:rPr lang="en-US" altLang="ja-JP" sz="2400"/>
              <a:t>}</a:t>
            </a:r>
            <a:endParaRPr lang="ja-JP" altLang="en-US" sz="2400"/>
          </a:p>
        </p:txBody>
      </p:sp>
      <p:sp>
        <p:nvSpPr>
          <p:cNvPr id="432208" name="Rectangle 80"/>
          <p:cNvSpPr>
            <a:spLocks noChangeArrowheads="1"/>
          </p:cNvSpPr>
          <p:nvPr/>
        </p:nvSpPr>
        <p:spPr bwMode="auto">
          <a:xfrm>
            <a:off x="4114800" y="57150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a:t>
            </a:r>
            <a:r>
              <a:rPr lang="en-US" altLang="ja-JP" sz="2400" i="1"/>
              <a:t>q</a:t>
            </a:r>
            <a:r>
              <a:rPr lang="en-US" altLang="ja-JP" sz="2400" baseline="-25000"/>
              <a:t>0</a:t>
            </a:r>
            <a:r>
              <a:rPr lang="en-US" altLang="ja-JP" sz="2400"/>
              <a:t>, </a:t>
            </a:r>
            <a:r>
              <a:rPr lang="en-US" altLang="ja-JP" sz="2400" i="1"/>
              <a:t>q</a:t>
            </a:r>
            <a:r>
              <a:rPr lang="en-US" altLang="ja-JP" sz="2400" baseline="-25000"/>
              <a:t>1</a:t>
            </a:r>
            <a:r>
              <a:rPr lang="en-US" altLang="ja-JP" sz="2400"/>
              <a:t>, </a:t>
            </a:r>
            <a:r>
              <a:rPr lang="en-US" altLang="ja-JP" sz="2400" i="1"/>
              <a:t>q</a:t>
            </a:r>
            <a:r>
              <a:rPr lang="en-US" altLang="ja-JP" sz="2400" baseline="-25000"/>
              <a:t>F</a:t>
            </a:r>
            <a:r>
              <a:rPr lang="en-US" altLang="ja-JP" sz="2400"/>
              <a:t>}</a:t>
            </a:r>
            <a:endParaRPr lang="ja-JP" altLang="en-US" sz="2400"/>
          </a:p>
        </p:txBody>
      </p:sp>
      <p:sp>
        <p:nvSpPr>
          <p:cNvPr id="432209" name="Rectangle 81"/>
          <p:cNvSpPr>
            <a:spLocks noChangeArrowheads="1"/>
          </p:cNvSpPr>
          <p:nvPr/>
        </p:nvSpPr>
        <p:spPr bwMode="auto">
          <a:xfrm>
            <a:off x="6553200" y="5715000"/>
            <a:ext cx="236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rIns="5715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a:t>
            </a:r>
            <a:r>
              <a:rPr lang="en-US" altLang="ja-JP" sz="2400" i="1"/>
              <a:t>q</a:t>
            </a:r>
            <a:r>
              <a:rPr lang="en-US" altLang="ja-JP" sz="2400" baseline="-25000"/>
              <a:t>0</a:t>
            </a:r>
            <a:r>
              <a:rPr lang="en-US" altLang="ja-JP" sz="2400"/>
              <a:t>, </a:t>
            </a:r>
            <a:r>
              <a:rPr lang="en-US" altLang="ja-JP" sz="2400" i="1"/>
              <a:t>q</a:t>
            </a:r>
            <a:r>
              <a:rPr lang="en-US" altLang="ja-JP" sz="2400" baseline="-25000"/>
              <a:t>1</a:t>
            </a:r>
            <a:r>
              <a:rPr lang="en-US" altLang="ja-JP" sz="2400"/>
              <a:t>, </a:t>
            </a:r>
            <a:r>
              <a:rPr lang="en-US" altLang="ja-JP" sz="2400" i="1"/>
              <a:t>q</a:t>
            </a:r>
            <a:r>
              <a:rPr lang="en-US" altLang="ja-JP" sz="2400" baseline="-25000"/>
              <a:t>2</a:t>
            </a:r>
            <a:r>
              <a:rPr lang="en-US" altLang="ja-JP" sz="2400"/>
              <a:t>, </a:t>
            </a:r>
            <a:r>
              <a:rPr lang="en-US" altLang="ja-JP" sz="2400" i="1"/>
              <a:t>q</a:t>
            </a:r>
            <a:r>
              <a:rPr lang="en-US" altLang="ja-JP" sz="2400" baseline="-25000"/>
              <a:t>3</a:t>
            </a:r>
            <a:r>
              <a:rPr lang="en-US" altLang="ja-JP" sz="2400"/>
              <a:t>, </a:t>
            </a:r>
            <a:r>
              <a:rPr lang="en-US" altLang="ja-JP" sz="2400" i="1"/>
              <a:t>q</a:t>
            </a:r>
            <a:r>
              <a:rPr lang="en-US" altLang="ja-JP" sz="2400" baseline="-25000"/>
              <a:t>F</a:t>
            </a:r>
            <a:r>
              <a:rPr lang="en-US" altLang="ja-JP" sz="2400"/>
              <a:t>}</a:t>
            </a:r>
          </a:p>
        </p:txBody>
      </p:sp>
      <p:sp>
        <p:nvSpPr>
          <p:cNvPr id="432211" name="AutoShape 83"/>
          <p:cNvSpPr>
            <a:spLocks noChangeArrowheads="1"/>
          </p:cNvSpPr>
          <p:nvPr/>
        </p:nvSpPr>
        <p:spPr bwMode="auto">
          <a:xfrm>
            <a:off x="2057400" y="1447800"/>
            <a:ext cx="1600200" cy="2286000"/>
          </a:xfrm>
          <a:prstGeom prst="roundRect">
            <a:avLst>
              <a:gd name="adj" fmla="val 16667"/>
            </a:avLst>
          </a:prstGeom>
          <a:noFill/>
          <a:ln w="28575">
            <a:solidFill>
              <a:srgbClr val="FFFF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2212" name="Line 84"/>
          <p:cNvSpPr>
            <a:spLocks noChangeShapeType="1"/>
          </p:cNvSpPr>
          <p:nvPr/>
        </p:nvSpPr>
        <p:spPr bwMode="auto">
          <a:xfrm>
            <a:off x="3429000" y="3733800"/>
            <a:ext cx="0" cy="1981200"/>
          </a:xfrm>
          <a:prstGeom prst="line">
            <a:avLst/>
          </a:prstGeom>
          <a:noFill/>
          <a:ln w="28575">
            <a:solidFill>
              <a:srgbClr val="FFFF66"/>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2213" name="AutoShape 85"/>
          <p:cNvSpPr>
            <a:spLocks noChangeArrowheads="1"/>
          </p:cNvSpPr>
          <p:nvPr/>
        </p:nvSpPr>
        <p:spPr bwMode="auto">
          <a:xfrm>
            <a:off x="4419600" y="1447800"/>
            <a:ext cx="1752600" cy="2286000"/>
          </a:xfrm>
          <a:prstGeom prst="roundRect">
            <a:avLst>
              <a:gd name="adj" fmla="val 16667"/>
            </a:avLst>
          </a:prstGeom>
          <a:noFill/>
          <a:ln w="28575">
            <a:solidFill>
              <a:srgbClr val="FFFF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2214" name="Line 86"/>
          <p:cNvSpPr>
            <a:spLocks noChangeShapeType="1"/>
          </p:cNvSpPr>
          <p:nvPr/>
        </p:nvSpPr>
        <p:spPr bwMode="auto">
          <a:xfrm>
            <a:off x="5867400" y="3733800"/>
            <a:ext cx="0" cy="1981200"/>
          </a:xfrm>
          <a:prstGeom prst="line">
            <a:avLst/>
          </a:prstGeom>
          <a:noFill/>
          <a:ln w="28575">
            <a:solidFill>
              <a:srgbClr val="FFFF66"/>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2215" name="AutoShape 87"/>
          <p:cNvSpPr>
            <a:spLocks noChangeArrowheads="1"/>
          </p:cNvSpPr>
          <p:nvPr/>
        </p:nvSpPr>
        <p:spPr bwMode="auto">
          <a:xfrm>
            <a:off x="6858000" y="1447800"/>
            <a:ext cx="1676400" cy="2286000"/>
          </a:xfrm>
          <a:prstGeom prst="roundRect">
            <a:avLst>
              <a:gd name="adj" fmla="val 16667"/>
            </a:avLst>
          </a:prstGeom>
          <a:noFill/>
          <a:ln w="28575">
            <a:solidFill>
              <a:srgbClr val="FFFF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2216" name="Line 88"/>
          <p:cNvSpPr>
            <a:spLocks noChangeShapeType="1"/>
          </p:cNvSpPr>
          <p:nvPr/>
        </p:nvSpPr>
        <p:spPr bwMode="auto">
          <a:xfrm>
            <a:off x="8305800" y="3733800"/>
            <a:ext cx="0" cy="1981200"/>
          </a:xfrm>
          <a:prstGeom prst="line">
            <a:avLst/>
          </a:prstGeom>
          <a:noFill/>
          <a:ln w="28575">
            <a:solidFill>
              <a:srgbClr val="FFFF66"/>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mc:AlternateContent xmlns:mc="http://schemas.openxmlformats.org/markup-compatibility/2006" xmlns:a14="http://schemas.microsoft.com/office/drawing/2010/main">
        <mc:Choice Requires="a14">
          <p:sp>
            <p:nvSpPr>
              <p:cNvPr id="92" name="AutoShape 83"/>
              <p:cNvSpPr>
                <a:spLocks noChangeArrowheads="1"/>
              </p:cNvSpPr>
              <p:nvPr/>
            </p:nvSpPr>
            <p:spPr bwMode="auto">
              <a:xfrm>
                <a:off x="3981220" y="3822700"/>
                <a:ext cx="1295400" cy="381000"/>
              </a:xfrm>
              <a:prstGeom prst="wedgeRoundRectCallout">
                <a:avLst>
                  <a:gd name="adj1" fmla="val -3675"/>
                  <a:gd name="adj2" fmla="val 344314"/>
                  <a:gd name="adj3" fmla="val 16667"/>
                </a:avLst>
              </a:prstGeom>
              <a:solidFill>
                <a:srgbClr val="003300"/>
              </a:solidFill>
              <a:ln w="19050">
                <a:solidFill>
                  <a:schemeClr val="tx1"/>
                </a:solidFill>
                <a:miter lim="800000"/>
                <a:headEnd/>
                <a:tailEnd/>
              </a:ln>
              <a:effectLst/>
            </p:spPr>
            <p:txBody>
              <a:bodyPr lIns="90000" tIns="46800" rIns="90000" bIns="46800"/>
              <a:lstStyle/>
              <a:p>
                <a:pPr algn="ctr"/>
                <a14:m>
                  <m:oMathPara xmlns:m="http://schemas.openxmlformats.org/officeDocument/2006/math">
                    <m:oMathParaPr>
                      <m:jc m:val="centerGroup"/>
                    </m:oMathParaPr>
                    <m:oMath xmlns:m="http://schemas.openxmlformats.org/officeDocument/2006/math">
                      <m:sSub>
                        <m:sSubPr>
                          <m:ctrlPr>
                            <a:rPr lang="en-US" altLang="ja-JP" sz="2000" i="1" smtClean="0">
                              <a:latin typeface="Cambria Math" panose="02040503050406030204" pitchFamily="18" charset="0"/>
                            </a:rPr>
                          </m:ctrlPr>
                        </m:sSubPr>
                        <m:e>
                          <m:r>
                            <a:rPr lang="en-US" altLang="ja-JP" sz="2000" b="0" i="1" smtClean="0">
                              <a:latin typeface="Cambria Math" panose="02040503050406030204" pitchFamily="18" charset="0"/>
                            </a:rPr>
                            <m:t>𝑞</m:t>
                          </m:r>
                        </m:e>
                        <m:sub>
                          <m:r>
                            <a:rPr lang="en-US" altLang="ja-JP" sz="2000" b="0" i="1" smtClean="0">
                              <a:latin typeface="Cambria Math" panose="02040503050406030204" pitchFamily="18" charset="0"/>
                            </a:rPr>
                            <m:t>0,1</m:t>
                          </m:r>
                        </m:sub>
                      </m:sSub>
                      <m:r>
                        <a:rPr lang="en-US" altLang="ja-JP" sz="2000" i="1" smtClean="0">
                          <a:latin typeface="Cambria Math" panose="02040503050406030204" pitchFamily="18" charset="0"/>
                          <a:ea typeface="Cambria Math" panose="02040503050406030204" pitchFamily="18" charset="0"/>
                        </a:rPr>
                        <m:t>∈</m:t>
                      </m:r>
                      <m:sSub>
                        <m:sSubPr>
                          <m:ctrlPr>
                            <a:rPr lang="en-US" altLang="ja-JP" sz="2000" i="1" smtClean="0">
                              <a:latin typeface="Cambria Math" panose="02040503050406030204" pitchFamily="18" charset="0"/>
                              <a:ea typeface="Cambria Math" panose="02040503050406030204" pitchFamily="18" charset="0"/>
                            </a:rPr>
                          </m:ctrlPr>
                        </m:sSubPr>
                        <m:e>
                          <m:r>
                            <a:rPr lang="en-US" altLang="ja-JP" sz="2000" b="0" i="1" smtClean="0">
                              <a:latin typeface="Cambria Math" panose="02040503050406030204" pitchFamily="18" charset="0"/>
                              <a:ea typeface="Cambria Math" panose="02040503050406030204" pitchFamily="18" charset="0"/>
                            </a:rPr>
                            <m:t>𝑄</m:t>
                          </m:r>
                        </m:e>
                        <m:sub>
                          <m:r>
                            <a:rPr lang="en-US" altLang="ja-JP" sz="2000" b="0" i="1" smtClean="0">
                              <a:latin typeface="Cambria Math" panose="02040503050406030204" pitchFamily="18" charset="0"/>
                              <a:ea typeface="Cambria Math" panose="02040503050406030204" pitchFamily="18" charset="0"/>
                            </a:rPr>
                            <m:t>𝐷</m:t>
                          </m:r>
                        </m:sub>
                      </m:sSub>
                    </m:oMath>
                  </m:oMathPara>
                </a14:m>
                <a:endParaRPr lang="en-US" altLang="ja-JP" sz="2000" dirty="0"/>
              </a:p>
            </p:txBody>
          </p:sp>
        </mc:Choice>
        <mc:Fallback xmlns="">
          <p:sp>
            <p:nvSpPr>
              <p:cNvPr id="92" name="AutoShape 83"/>
              <p:cNvSpPr>
                <a:spLocks noRot="1" noChangeAspect="1" noMove="1" noResize="1" noEditPoints="1" noAdjustHandles="1" noChangeArrowheads="1" noChangeShapeType="1" noTextEdit="1"/>
              </p:cNvSpPr>
              <p:nvPr/>
            </p:nvSpPr>
            <p:spPr bwMode="auto">
              <a:xfrm>
                <a:off x="3981220" y="3822700"/>
                <a:ext cx="1295400" cy="381000"/>
              </a:xfrm>
              <a:prstGeom prst="wedgeRoundRectCallout">
                <a:avLst>
                  <a:gd name="adj1" fmla="val -3675"/>
                  <a:gd name="adj2" fmla="val 344314"/>
                  <a:gd name="adj3" fmla="val 16667"/>
                </a:avLst>
              </a:prstGeom>
              <a:blipFill rotWithShape="0">
                <a:blip r:embed="rId3" cstate="print"/>
                <a:stretch>
                  <a:fillRect/>
                </a:stretch>
              </a:blipFill>
              <a:ln w="19050">
                <a:solidFill>
                  <a:schemeClr val="tx1"/>
                </a:solidFill>
                <a:miter lim="800000"/>
                <a:headEnd/>
                <a:tailEnd/>
              </a:ln>
              <a:effectLst/>
              <a:extLst/>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3" name="AutoShape 86"/>
              <p:cNvSpPr>
                <a:spLocks noChangeArrowheads="1"/>
              </p:cNvSpPr>
              <p:nvPr/>
            </p:nvSpPr>
            <p:spPr bwMode="auto">
              <a:xfrm>
                <a:off x="6095999" y="3810000"/>
                <a:ext cx="1905002" cy="381000"/>
              </a:xfrm>
              <a:prstGeom prst="wedgeRoundRectCallout">
                <a:avLst>
                  <a:gd name="adj1" fmla="val -5852"/>
                  <a:gd name="adj2" fmla="val 326086"/>
                  <a:gd name="adj3" fmla="val 16667"/>
                </a:avLst>
              </a:prstGeom>
              <a:solidFill>
                <a:srgbClr val="003300"/>
              </a:solidFill>
              <a:ln w="19050">
                <a:solidFill>
                  <a:schemeClr val="tx1"/>
                </a:solidFill>
                <a:miter lim="800000"/>
                <a:headEnd/>
                <a:tailEnd/>
              </a:ln>
              <a:effectLst/>
            </p:spPr>
            <p:txBody>
              <a:bodyPr lIns="90000" tIns="46800" rIns="90000" bIns="46800"/>
              <a:lstStyle/>
              <a:p>
                <a:pPr algn="ctr"/>
                <a14:m>
                  <m:oMathPara xmlns:m="http://schemas.openxmlformats.org/officeDocument/2006/math">
                    <m:oMathParaPr>
                      <m:jc m:val="centerGroup"/>
                    </m:oMathParaPr>
                    <m:oMath xmlns:m="http://schemas.openxmlformats.org/officeDocument/2006/math">
                      <m:sSub>
                        <m:sSubPr>
                          <m:ctrlPr>
                            <a:rPr lang="en-US" altLang="ja-JP" sz="2000" i="1" smtClean="0">
                              <a:latin typeface="Cambria Math" panose="02040503050406030204" pitchFamily="18" charset="0"/>
                            </a:rPr>
                          </m:ctrlPr>
                        </m:sSubPr>
                        <m:e>
                          <m:r>
                            <a:rPr lang="en-US" altLang="ja-JP" sz="2000" b="0" i="1" smtClean="0">
                              <a:latin typeface="Cambria Math" panose="02040503050406030204" pitchFamily="18" charset="0"/>
                            </a:rPr>
                            <m:t>𝑞</m:t>
                          </m:r>
                        </m:e>
                        <m:sub>
                          <m:r>
                            <a:rPr lang="en-US" altLang="ja-JP" sz="2000" b="0" i="1" smtClean="0">
                              <a:latin typeface="Cambria Math" panose="02040503050406030204" pitchFamily="18" charset="0"/>
                            </a:rPr>
                            <m:t>0,1,2,3,</m:t>
                          </m:r>
                          <m:r>
                            <a:rPr lang="en-US" altLang="ja-JP" sz="2000" b="0" i="1" smtClean="0">
                              <a:latin typeface="Cambria Math" panose="02040503050406030204" pitchFamily="18" charset="0"/>
                            </a:rPr>
                            <m:t>𝐹</m:t>
                          </m:r>
                        </m:sub>
                      </m:sSub>
                      <m:r>
                        <a:rPr lang="en-US" altLang="ja-JP" sz="2000" i="1" smtClean="0">
                          <a:latin typeface="Cambria Math" panose="02040503050406030204" pitchFamily="18" charset="0"/>
                          <a:ea typeface="Cambria Math" panose="02040503050406030204" pitchFamily="18" charset="0"/>
                        </a:rPr>
                        <m:t>∉</m:t>
                      </m:r>
                      <m:sSub>
                        <m:sSubPr>
                          <m:ctrlPr>
                            <a:rPr lang="en-US" altLang="ja-JP" sz="2000" i="1" smtClean="0">
                              <a:latin typeface="Cambria Math" panose="02040503050406030204" pitchFamily="18" charset="0"/>
                              <a:ea typeface="Cambria Math" panose="02040503050406030204" pitchFamily="18" charset="0"/>
                            </a:rPr>
                          </m:ctrlPr>
                        </m:sSubPr>
                        <m:e>
                          <m:r>
                            <a:rPr lang="en-US" altLang="ja-JP" sz="2000" b="0" i="1" smtClean="0">
                              <a:latin typeface="Cambria Math" panose="02040503050406030204" pitchFamily="18" charset="0"/>
                              <a:ea typeface="Cambria Math" panose="02040503050406030204" pitchFamily="18" charset="0"/>
                            </a:rPr>
                            <m:t>𝑄</m:t>
                          </m:r>
                        </m:e>
                        <m:sub>
                          <m:r>
                            <a:rPr lang="en-US" altLang="ja-JP" sz="2000" b="0" i="1" smtClean="0">
                              <a:latin typeface="Cambria Math" panose="02040503050406030204" pitchFamily="18" charset="0"/>
                              <a:ea typeface="Cambria Math" panose="02040503050406030204" pitchFamily="18" charset="0"/>
                            </a:rPr>
                            <m:t>𝐷</m:t>
                          </m:r>
                        </m:sub>
                      </m:sSub>
                    </m:oMath>
                  </m:oMathPara>
                </a14:m>
                <a:endParaRPr lang="en-US" altLang="ja-JP" sz="2000" baseline="-25000" dirty="0"/>
              </a:p>
            </p:txBody>
          </p:sp>
        </mc:Choice>
        <mc:Fallback xmlns="">
          <p:sp>
            <p:nvSpPr>
              <p:cNvPr id="93" name="AutoShape 86"/>
              <p:cNvSpPr>
                <a:spLocks noRot="1" noChangeAspect="1" noMove="1" noResize="1" noEditPoints="1" noAdjustHandles="1" noChangeArrowheads="1" noChangeShapeType="1" noTextEdit="1"/>
              </p:cNvSpPr>
              <p:nvPr/>
            </p:nvSpPr>
            <p:spPr bwMode="auto">
              <a:xfrm>
                <a:off x="6095999" y="3810000"/>
                <a:ext cx="1905002" cy="381000"/>
              </a:xfrm>
              <a:prstGeom prst="wedgeRoundRectCallout">
                <a:avLst>
                  <a:gd name="adj1" fmla="val -5852"/>
                  <a:gd name="adj2" fmla="val 326086"/>
                  <a:gd name="adj3" fmla="val 16667"/>
                </a:avLst>
              </a:prstGeom>
              <a:blipFill rotWithShape="0">
                <a:blip r:embed="rId4" cstate="print"/>
                <a:stretch>
                  <a:fillRect/>
                </a:stretch>
              </a:blipFill>
              <a:ln w="19050">
                <a:solidFill>
                  <a:schemeClr val="tx1"/>
                </a:solidFill>
                <a:miter lim="800000"/>
                <a:headEnd/>
                <a:tailEnd/>
              </a:ln>
              <a:effectLst/>
              <a:extLst/>
            </p:spPr>
            <p:txBody>
              <a:bodyPr/>
              <a:lstStyle/>
              <a:p>
                <a:r>
                  <a:rPr lang="ja-JP"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checkerboard(across)">
                                      <p:cBhvr>
                                        <p:cTn id="7" dur="500"/>
                                        <p:tgtEl>
                                          <p:spTgt spid="9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3"/>
                                        </p:tgtEl>
                                        <p:attrNameLst>
                                          <p:attrName>style.visibility</p:attrName>
                                        </p:attrNameLst>
                                      </p:cBhvr>
                                      <p:to>
                                        <p:strVal val="visible"/>
                                      </p:to>
                                    </p:set>
                                    <p:animEffect transition="in" filter="checkerboard(across)">
                                      <p:cBhvr>
                                        <p:cTn id="12" dur="500"/>
                                        <p:tgtEl>
                                          <p:spTgt spid="9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32202"/>
                                        </p:tgtEl>
                                        <p:attrNameLst>
                                          <p:attrName>style.visibility</p:attrName>
                                        </p:attrNameLst>
                                      </p:cBhvr>
                                      <p:to>
                                        <p:strVal val="visible"/>
                                      </p:to>
                                    </p:set>
                                    <p:animEffect transition="in" filter="checkerboard(across)">
                                      <p:cBhvr>
                                        <p:cTn id="17" dur="500"/>
                                        <p:tgtEl>
                                          <p:spTgt spid="432202"/>
                                        </p:tgtEl>
                                      </p:cBhvr>
                                    </p:animEffect>
                                  </p:childTnLst>
                                </p:cTn>
                              </p:par>
                            </p:childTnLst>
                          </p:cTn>
                        </p:par>
                        <p:par>
                          <p:cTn id="18" fill="hold">
                            <p:stCondLst>
                              <p:cond delay="500"/>
                            </p:stCondLst>
                            <p:childTnLst>
                              <p:par>
                                <p:cTn id="19" presetID="22" presetClass="entr" presetSubtype="2" fill="hold" grpId="0" nodeType="afterEffect">
                                  <p:stCondLst>
                                    <p:cond delay="0"/>
                                  </p:stCondLst>
                                  <p:childTnLst>
                                    <p:set>
                                      <p:cBhvr>
                                        <p:cTn id="20" dur="1" fill="hold">
                                          <p:stCondLst>
                                            <p:cond delay="0"/>
                                          </p:stCondLst>
                                        </p:cTn>
                                        <p:tgtEl>
                                          <p:spTgt spid="432203"/>
                                        </p:tgtEl>
                                        <p:attrNameLst>
                                          <p:attrName>style.visibility</p:attrName>
                                        </p:attrNameLst>
                                      </p:cBhvr>
                                      <p:to>
                                        <p:strVal val="visible"/>
                                      </p:to>
                                    </p:set>
                                    <p:animEffect transition="in" filter="wipe(right)">
                                      <p:cBhvr>
                                        <p:cTn id="21" dur="500"/>
                                        <p:tgtEl>
                                          <p:spTgt spid="432203"/>
                                        </p:tgtEl>
                                      </p:cBhvr>
                                    </p:animEffect>
                                  </p:childTnLst>
                                </p:cTn>
                              </p:par>
                            </p:childTnLst>
                          </p:cTn>
                        </p:par>
                        <p:par>
                          <p:cTn id="22" fill="hold">
                            <p:stCondLst>
                              <p:cond delay="1000"/>
                            </p:stCondLst>
                            <p:childTnLst>
                              <p:par>
                                <p:cTn id="23" presetID="5" presetClass="entr" presetSubtype="10" fill="hold" grpId="0" nodeType="afterEffect">
                                  <p:stCondLst>
                                    <p:cond delay="0"/>
                                  </p:stCondLst>
                                  <p:childTnLst>
                                    <p:set>
                                      <p:cBhvr>
                                        <p:cTn id="24" dur="1" fill="hold">
                                          <p:stCondLst>
                                            <p:cond delay="0"/>
                                          </p:stCondLst>
                                        </p:cTn>
                                        <p:tgtEl>
                                          <p:spTgt spid="432206"/>
                                        </p:tgtEl>
                                        <p:attrNameLst>
                                          <p:attrName>style.visibility</p:attrName>
                                        </p:attrNameLst>
                                      </p:cBhvr>
                                      <p:to>
                                        <p:strVal val="visible"/>
                                      </p:to>
                                    </p:set>
                                    <p:animEffect transition="in" filter="checkerboard(across)">
                                      <p:cBhvr>
                                        <p:cTn id="25" dur="500"/>
                                        <p:tgtEl>
                                          <p:spTgt spid="432206"/>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432211"/>
                                        </p:tgtEl>
                                        <p:attrNameLst>
                                          <p:attrName>style.visibility</p:attrName>
                                        </p:attrNameLst>
                                      </p:cBhvr>
                                      <p:to>
                                        <p:strVal val="visible"/>
                                      </p:to>
                                    </p:set>
                                    <p:animEffect transition="in" filter="checkerboard(across)">
                                      <p:cBhvr>
                                        <p:cTn id="30" dur="500"/>
                                        <p:tgtEl>
                                          <p:spTgt spid="432211"/>
                                        </p:tgtEl>
                                      </p:cBhvr>
                                    </p:animEffect>
                                  </p:childTnLst>
                                </p:cTn>
                              </p:par>
                            </p:childTnLst>
                          </p:cTn>
                        </p:par>
                        <p:par>
                          <p:cTn id="31" fill="hold">
                            <p:stCondLst>
                              <p:cond delay="500"/>
                            </p:stCondLst>
                            <p:childTnLst>
                              <p:par>
                                <p:cTn id="32" presetID="22" presetClass="entr" presetSubtype="1" fill="hold" grpId="0" nodeType="afterEffect">
                                  <p:stCondLst>
                                    <p:cond delay="0"/>
                                  </p:stCondLst>
                                  <p:childTnLst>
                                    <p:set>
                                      <p:cBhvr>
                                        <p:cTn id="33" dur="1" fill="hold">
                                          <p:stCondLst>
                                            <p:cond delay="0"/>
                                          </p:stCondLst>
                                        </p:cTn>
                                        <p:tgtEl>
                                          <p:spTgt spid="432212"/>
                                        </p:tgtEl>
                                        <p:attrNameLst>
                                          <p:attrName>style.visibility</p:attrName>
                                        </p:attrNameLst>
                                      </p:cBhvr>
                                      <p:to>
                                        <p:strVal val="visible"/>
                                      </p:to>
                                    </p:set>
                                    <p:animEffect transition="in" filter="wipe(up)">
                                      <p:cBhvr>
                                        <p:cTn id="34" dur="500"/>
                                        <p:tgtEl>
                                          <p:spTgt spid="432212"/>
                                        </p:tgtEl>
                                      </p:cBhvr>
                                    </p:animEffect>
                                  </p:childTnLst>
                                </p:cTn>
                              </p:par>
                            </p:childTnLst>
                          </p:cTn>
                        </p:par>
                        <p:par>
                          <p:cTn id="35" fill="hold">
                            <p:stCondLst>
                              <p:cond delay="1000"/>
                            </p:stCondLst>
                            <p:childTnLst>
                              <p:par>
                                <p:cTn id="36" presetID="5" presetClass="entr" presetSubtype="10" fill="hold" grpId="0" nodeType="afterEffect">
                                  <p:stCondLst>
                                    <p:cond delay="0"/>
                                  </p:stCondLst>
                                  <p:childTnLst>
                                    <p:set>
                                      <p:cBhvr>
                                        <p:cTn id="37" dur="1" fill="hold">
                                          <p:stCondLst>
                                            <p:cond delay="0"/>
                                          </p:stCondLst>
                                        </p:cTn>
                                        <p:tgtEl>
                                          <p:spTgt spid="432207"/>
                                        </p:tgtEl>
                                        <p:attrNameLst>
                                          <p:attrName>style.visibility</p:attrName>
                                        </p:attrNameLst>
                                      </p:cBhvr>
                                      <p:to>
                                        <p:strVal val="visible"/>
                                      </p:to>
                                    </p:set>
                                    <p:animEffect transition="in" filter="checkerboard(across)">
                                      <p:cBhvr>
                                        <p:cTn id="38" dur="500"/>
                                        <p:tgtEl>
                                          <p:spTgt spid="432207"/>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432213"/>
                                        </p:tgtEl>
                                        <p:attrNameLst>
                                          <p:attrName>style.visibility</p:attrName>
                                        </p:attrNameLst>
                                      </p:cBhvr>
                                      <p:to>
                                        <p:strVal val="visible"/>
                                      </p:to>
                                    </p:set>
                                    <p:animEffect transition="in" filter="checkerboard(across)">
                                      <p:cBhvr>
                                        <p:cTn id="43" dur="500"/>
                                        <p:tgtEl>
                                          <p:spTgt spid="432213"/>
                                        </p:tgtEl>
                                      </p:cBhvr>
                                    </p:animEffect>
                                  </p:childTnLst>
                                </p:cTn>
                              </p:par>
                            </p:childTnLst>
                          </p:cTn>
                        </p:par>
                        <p:par>
                          <p:cTn id="44" fill="hold">
                            <p:stCondLst>
                              <p:cond delay="500"/>
                            </p:stCondLst>
                            <p:childTnLst>
                              <p:par>
                                <p:cTn id="45" presetID="22" presetClass="entr" presetSubtype="1" fill="hold" grpId="0" nodeType="afterEffect">
                                  <p:stCondLst>
                                    <p:cond delay="0"/>
                                  </p:stCondLst>
                                  <p:childTnLst>
                                    <p:set>
                                      <p:cBhvr>
                                        <p:cTn id="46" dur="1" fill="hold">
                                          <p:stCondLst>
                                            <p:cond delay="0"/>
                                          </p:stCondLst>
                                        </p:cTn>
                                        <p:tgtEl>
                                          <p:spTgt spid="432214"/>
                                        </p:tgtEl>
                                        <p:attrNameLst>
                                          <p:attrName>style.visibility</p:attrName>
                                        </p:attrNameLst>
                                      </p:cBhvr>
                                      <p:to>
                                        <p:strVal val="visible"/>
                                      </p:to>
                                    </p:set>
                                    <p:animEffect transition="in" filter="wipe(up)">
                                      <p:cBhvr>
                                        <p:cTn id="47" dur="500"/>
                                        <p:tgtEl>
                                          <p:spTgt spid="432214"/>
                                        </p:tgtEl>
                                      </p:cBhvr>
                                    </p:animEffect>
                                  </p:childTnLst>
                                </p:cTn>
                              </p:par>
                            </p:childTnLst>
                          </p:cTn>
                        </p:par>
                        <p:par>
                          <p:cTn id="48" fill="hold">
                            <p:stCondLst>
                              <p:cond delay="1000"/>
                            </p:stCondLst>
                            <p:childTnLst>
                              <p:par>
                                <p:cTn id="49" presetID="5" presetClass="entr" presetSubtype="10" fill="hold" grpId="0" nodeType="afterEffect">
                                  <p:stCondLst>
                                    <p:cond delay="0"/>
                                  </p:stCondLst>
                                  <p:childTnLst>
                                    <p:set>
                                      <p:cBhvr>
                                        <p:cTn id="50" dur="1" fill="hold">
                                          <p:stCondLst>
                                            <p:cond delay="0"/>
                                          </p:stCondLst>
                                        </p:cTn>
                                        <p:tgtEl>
                                          <p:spTgt spid="432208"/>
                                        </p:tgtEl>
                                        <p:attrNameLst>
                                          <p:attrName>style.visibility</p:attrName>
                                        </p:attrNameLst>
                                      </p:cBhvr>
                                      <p:to>
                                        <p:strVal val="visible"/>
                                      </p:to>
                                    </p:set>
                                    <p:animEffect transition="in" filter="checkerboard(across)">
                                      <p:cBhvr>
                                        <p:cTn id="51" dur="500"/>
                                        <p:tgtEl>
                                          <p:spTgt spid="432208"/>
                                        </p:tgtEl>
                                      </p:cBhvr>
                                    </p:animEffect>
                                  </p:childTnLst>
                                </p:cTn>
                              </p:par>
                            </p:childTnLst>
                          </p:cTn>
                        </p:par>
                      </p:childTnLst>
                    </p:cTn>
                  </p:par>
                  <p:par>
                    <p:cTn id="52" fill="hold">
                      <p:stCondLst>
                        <p:cond delay="indefinite"/>
                      </p:stCondLst>
                      <p:childTnLst>
                        <p:par>
                          <p:cTn id="53" fill="hold">
                            <p:stCondLst>
                              <p:cond delay="0"/>
                            </p:stCondLst>
                            <p:childTnLst>
                              <p:par>
                                <p:cTn id="54" presetID="5" presetClass="entr" presetSubtype="10" fill="hold" grpId="0" nodeType="clickEffect">
                                  <p:stCondLst>
                                    <p:cond delay="0"/>
                                  </p:stCondLst>
                                  <p:childTnLst>
                                    <p:set>
                                      <p:cBhvr>
                                        <p:cTn id="55" dur="1" fill="hold">
                                          <p:stCondLst>
                                            <p:cond delay="0"/>
                                          </p:stCondLst>
                                        </p:cTn>
                                        <p:tgtEl>
                                          <p:spTgt spid="432215"/>
                                        </p:tgtEl>
                                        <p:attrNameLst>
                                          <p:attrName>style.visibility</p:attrName>
                                        </p:attrNameLst>
                                      </p:cBhvr>
                                      <p:to>
                                        <p:strVal val="visible"/>
                                      </p:to>
                                    </p:set>
                                    <p:animEffect transition="in" filter="checkerboard(across)">
                                      <p:cBhvr>
                                        <p:cTn id="56" dur="500"/>
                                        <p:tgtEl>
                                          <p:spTgt spid="432215"/>
                                        </p:tgtEl>
                                      </p:cBhvr>
                                    </p:animEffect>
                                  </p:childTnLst>
                                </p:cTn>
                              </p:par>
                            </p:childTnLst>
                          </p:cTn>
                        </p:par>
                        <p:par>
                          <p:cTn id="57" fill="hold">
                            <p:stCondLst>
                              <p:cond delay="500"/>
                            </p:stCondLst>
                            <p:childTnLst>
                              <p:par>
                                <p:cTn id="58" presetID="22" presetClass="entr" presetSubtype="1" fill="hold" grpId="0" nodeType="afterEffect">
                                  <p:stCondLst>
                                    <p:cond delay="0"/>
                                  </p:stCondLst>
                                  <p:childTnLst>
                                    <p:set>
                                      <p:cBhvr>
                                        <p:cTn id="59" dur="1" fill="hold">
                                          <p:stCondLst>
                                            <p:cond delay="0"/>
                                          </p:stCondLst>
                                        </p:cTn>
                                        <p:tgtEl>
                                          <p:spTgt spid="432216"/>
                                        </p:tgtEl>
                                        <p:attrNameLst>
                                          <p:attrName>style.visibility</p:attrName>
                                        </p:attrNameLst>
                                      </p:cBhvr>
                                      <p:to>
                                        <p:strVal val="visible"/>
                                      </p:to>
                                    </p:set>
                                    <p:animEffect transition="in" filter="wipe(up)">
                                      <p:cBhvr>
                                        <p:cTn id="60" dur="500"/>
                                        <p:tgtEl>
                                          <p:spTgt spid="432216"/>
                                        </p:tgtEl>
                                      </p:cBhvr>
                                    </p:animEffect>
                                  </p:childTnLst>
                                </p:cTn>
                              </p:par>
                            </p:childTnLst>
                          </p:cTn>
                        </p:par>
                        <p:par>
                          <p:cTn id="61" fill="hold">
                            <p:stCondLst>
                              <p:cond delay="1000"/>
                            </p:stCondLst>
                            <p:childTnLst>
                              <p:par>
                                <p:cTn id="62" presetID="5" presetClass="entr" presetSubtype="10" fill="hold" grpId="0" nodeType="afterEffect">
                                  <p:stCondLst>
                                    <p:cond delay="0"/>
                                  </p:stCondLst>
                                  <p:childTnLst>
                                    <p:set>
                                      <p:cBhvr>
                                        <p:cTn id="63" dur="1" fill="hold">
                                          <p:stCondLst>
                                            <p:cond delay="0"/>
                                          </p:stCondLst>
                                        </p:cTn>
                                        <p:tgtEl>
                                          <p:spTgt spid="432209"/>
                                        </p:tgtEl>
                                        <p:attrNameLst>
                                          <p:attrName>style.visibility</p:attrName>
                                        </p:attrNameLst>
                                      </p:cBhvr>
                                      <p:to>
                                        <p:strVal val="visible"/>
                                      </p:to>
                                    </p:set>
                                    <p:animEffect transition="in" filter="checkerboard(across)">
                                      <p:cBhvr>
                                        <p:cTn id="64" dur="500"/>
                                        <p:tgtEl>
                                          <p:spTgt spid="4322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202" grpId="0" animBg="1"/>
      <p:bldP spid="432203" grpId="0" animBg="1"/>
      <p:bldP spid="432206" grpId="0" autoUpdateAnimBg="0"/>
      <p:bldP spid="432207" grpId="0" autoUpdateAnimBg="0"/>
      <p:bldP spid="432208" grpId="0" autoUpdateAnimBg="0"/>
      <p:bldP spid="432209" grpId="0" autoUpdateAnimBg="0"/>
      <p:bldP spid="432211" grpId="0" animBg="1"/>
      <p:bldP spid="432212" grpId="0" animBg="1"/>
      <p:bldP spid="432213" grpId="0" animBg="1"/>
      <p:bldP spid="432214" grpId="0" animBg="1"/>
      <p:bldP spid="432215" grpId="0" animBg="1"/>
      <p:bldP spid="432216" grpId="0" animBg="1"/>
      <p:bldP spid="92" grpId="0" animBg="1"/>
      <p:bldP spid="93" grpId="0" animBg="1"/>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33154" name="Group 2"/>
          <p:cNvGraphicFramePr>
            <a:graphicFrameLocks noGrp="1"/>
          </p:cNvGraphicFramePr>
          <p:nvPr/>
        </p:nvGraphicFramePr>
        <p:xfrm>
          <a:off x="228600" y="990600"/>
          <a:ext cx="8686800" cy="2756160"/>
        </p:xfrm>
        <a:graphic>
          <a:graphicData uri="http://schemas.openxmlformats.org/drawingml/2006/table">
            <a:tbl>
              <a:tblPr/>
              <a:tblGrid>
                <a:gridCol w="1371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362200">
                  <a:extLst>
                    <a:ext uri="{9D8B030D-6E8A-4147-A177-3AD203B41FA5}">
                      <a16:colId xmlns:a16="http://schemas.microsoft.com/office/drawing/2014/main" val="20003"/>
                    </a:ext>
                  </a:extLst>
                </a:gridCol>
              </a:tblGrid>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N</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ε-closure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0)</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1)</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φ</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φ</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φ</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33191" name="Text Box 39"/>
          <p:cNvSpPr txBox="1">
            <a:spLocks noChangeArrowheads="1"/>
          </p:cNvSpPr>
          <p:nvPr/>
        </p:nvSpPr>
        <p:spPr bwMode="auto">
          <a:xfrm>
            <a:off x="228600" y="457200"/>
            <a:ext cx="9937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NFA</a:t>
            </a:r>
          </a:p>
        </p:txBody>
      </p:sp>
      <p:graphicFrame>
        <p:nvGraphicFramePr>
          <p:cNvPr id="433233" name="Group 81"/>
          <p:cNvGraphicFramePr>
            <a:graphicFrameLocks noGrp="1"/>
          </p:cNvGraphicFramePr>
          <p:nvPr/>
        </p:nvGraphicFramePr>
        <p:xfrm>
          <a:off x="228600" y="4343400"/>
          <a:ext cx="8686800" cy="2296800"/>
        </p:xfrm>
        <a:graphic>
          <a:graphicData uri="http://schemas.openxmlformats.org/drawingml/2006/table">
            <a:tbl>
              <a:tblPr/>
              <a:tblGrid>
                <a:gridCol w="1371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362200">
                  <a:extLst>
                    <a:ext uri="{9D8B030D-6E8A-4147-A177-3AD203B41FA5}">
                      <a16:colId xmlns:a16="http://schemas.microsoft.com/office/drawing/2014/main" val="20003"/>
                    </a:ext>
                  </a:extLst>
                </a:gridCol>
              </a:tblGrid>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dirty="0">
                          <a:ln>
                            <a:noFill/>
                          </a:ln>
                          <a:solidFill>
                            <a:schemeClr val="tx1"/>
                          </a:solidFill>
                          <a:effectLst/>
                          <a:latin typeface="Times New Roman" panose="02020603050405020304" pitchFamily="18" charset="0"/>
                          <a:ea typeface="ＭＳ Ｐゴシック" panose="020B0600070205080204" pitchFamily="50" charset="-128"/>
                        </a:rPr>
                        <a:t>D</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ε-closure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0)</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1)</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0,1</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dirty="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dirty="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0, 1, 2, 3</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57150" marR="5715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 1, 2, 3,F</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dirty="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dirty="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dirty="0" err="1">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57150" marR="5715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33224" name="Text Box 72"/>
          <p:cNvSpPr txBox="1">
            <a:spLocks noChangeArrowheads="1"/>
          </p:cNvSpPr>
          <p:nvPr/>
        </p:nvSpPr>
        <p:spPr bwMode="auto">
          <a:xfrm>
            <a:off x="228600" y="3810000"/>
            <a:ext cx="9937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DFA</a:t>
            </a:r>
          </a:p>
        </p:txBody>
      </p:sp>
      <p:sp>
        <p:nvSpPr>
          <p:cNvPr id="433225" name="Rectangle 73"/>
          <p:cNvSpPr>
            <a:spLocks noGrp="1" noChangeArrowheads="1"/>
          </p:cNvSpPr>
          <p:nvPr>
            <p:ph type="title"/>
          </p:nvPr>
        </p:nvSpPr>
        <p:spPr>
          <a:xfrm>
            <a:off x="1150938" y="152400"/>
            <a:ext cx="7612062" cy="68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solidFill>
                  <a:schemeClr val="tx1"/>
                </a:solidFill>
                <a:effectLst/>
              </a:rPr>
              <a:t>決定性有限オートマトンへ</a:t>
            </a:r>
          </a:p>
        </p:txBody>
      </p:sp>
      <p:sp>
        <p:nvSpPr>
          <p:cNvPr id="433226" name="AutoShape 74"/>
          <p:cNvSpPr>
            <a:spLocks noChangeArrowheads="1"/>
          </p:cNvSpPr>
          <p:nvPr/>
        </p:nvSpPr>
        <p:spPr bwMode="auto">
          <a:xfrm>
            <a:off x="4267200" y="5715000"/>
            <a:ext cx="2133600" cy="457200"/>
          </a:xfrm>
          <a:prstGeom prst="roundRect">
            <a:avLst>
              <a:gd name="adj" fmla="val 16667"/>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nvGrpSpPr>
          <p:cNvPr id="433243" name="Group 91"/>
          <p:cNvGrpSpPr>
            <a:grpSpLocks/>
          </p:cNvGrpSpPr>
          <p:nvPr/>
        </p:nvGrpSpPr>
        <p:grpSpPr bwMode="auto">
          <a:xfrm>
            <a:off x="1828800" y="1447800"/>
            <a:ext cx="2133600" cy="2286000"/>
            <a:chOff x="1056" y="912"/>
            <a:chExt cx="1440" cy="1440"/>
          </a:xfrm>
        </p:grpSpPr>
        <p:sp>
          <p:nvSpPr>
            <p:cNvPr id="433244" name="Line 92"/>
            <p:cNvSpPr>
              <a:spLocks noChangeShapeType="1"/>
            </p:cNvSpPr>
            <p:nvPr/>
          </p:nvSpPr>
          <p:spPr bwMode="auto">
            <a:xfrm>
              <a:off x="1056" y="1104"/>
              <a:ext cx="0" cy="1056"/>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3245" name="Arc 93"/>
            <p:cNvSpPr>
              <a:spLocks/>
            </p:cNvSpPr>
            <p:nvPr/>
          </p:nvSpPr>
          <p:spPr bwMode="auto">
            <a:xfrm rot="-5400000">
              <a:off x="1056" y="91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46" name="Arc 94"/>
            <p:cNvSpPr>
              <a:spLocks/>
            </p:cNvSpPr>
            <p:nvPr/>
          </p:nvSpPr>
          <p:spPr bwMode="auto">
            <a:xfrm>
              <a:off x="2304" y="91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47" name="Arc 95"/>
            <p:cNvSpPr>
              <a:spLocks/>
            </p:cNvSpPr>
            <p:nvPr/>
          </p:nvSpPr>
          <p:spPr bwMode="auto">
            <a:xfrm rot="-10800000">
              <a:off x="1056" y="216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48" name="Line 96"/>
            <p:cNvSpPr>
              <a:spLocks noChangeShapeType="1"/>
            </p:cNvSpPr>
            <p:nvPr/>
          </p:nvSpPr>
          <p:spPr bwMode="auto">
            <a:xfrm>
              <a:off x="1248" y="912"/>
              <a:ext cx="1056" cy="0"/>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3249" name="Line 97"/>
            <p:cNvSpPr>
              <a:spLocks noChangeShapeType="1"/>
            </p:cNvSpPr>
            <p:nvPr/>
          </p:nvSpPr>
          <p:spPr bwMode="auto">
            <a:xfrm>
              <a:off x="1440" y="1488"/>
              <a:ext cx="864" cy="0"/>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3250" name="Arc 98"/>
            <p:cNvSpPr>
              <a:spLocks/>
            </p:cNvSpPr>
            <p:nvPr/>
          </p:nvSpPr>
          <p:spPr bwMode="auto">
            <a:xfrm rot="5400000">
              <a:off x="2304" y="1296"/>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51" name="Line 99"/>
            <p:cNvSpPr>
              <a:spLocks noChangeShapeType="1"/>
            </p:cNvSpPr>
            <p:nvPr/>
          </p:nvSpPr>
          <p:spPr bwMode="auto">
            <a:xfrm>
              <a:off x="2496" y="1104"/>
              <a:ext cx="0" cy="192"/>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3252" name="Arc 100"/>
            <p:cNvSpPr>
              <a:spLocks/>
            </p:cNvSpPr>
            <p:nvPr/>
          </p:nvSpPr>
          <p:spPr bwMode="auto">
            <a:xfrm rot="-5400000">
              <a:off x="1248" y="1488"/>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53" name="Arc 101"/>
            <p:cNvSpPr>
              <a:spLocks/>
            </p:cNvSpPr>
            <p:nvPr/>
          </p:nvSpPr>
          <p:spPr bwMode="auto">
            <a:xfrm rot="-10800000">
              <a:off x="1248" y="187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54" name="Line 102"/>
            <p:cNvSpPr>
              <a:spLocks noChangeShapeType="1"/>
            </p:cNvSpPr>
            <p:nvPr/>
          </p:nvSpPr>
          <p:spPr bwMode="auto">
            <a:xfrm>
              <a:off x="1248" y="1680"/>
              <a:ext cx="0" cy="192"/>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3255" name="Line 103"/>
            <p:cNvSpPr>
              <a:spLocks noChangeShapeType="1"/>
            </p:cNvSpPr>
            <p:nvPr/>
          </p:nvSpPr>
          <p:spPr bwMode="auto">
            <a:xfrm>
              <a:off x="1440" y="2064"/>
              <a:ext cx="864" cy="0"/>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3256" name="Arc 104"/>
            <p:cNvSpPr>
              <a:spLocks/>
            </p:cNvSpPr>
            <p:nvPr/>
          </p:nvSpPr>
          <p:spPr bwMode="auto">
            <a:xfrm>
              <a:off x="2304" y="2064"/>
              <a:ext cx="192"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57" name="Arc 105"/>
            <p:cNvSpPr>
              <a:spLocks/>
            </p:cNvSpPr>
            <p:nvPr/>
          </p:nvSpPr>
          <p:spPr bwMode="auto">
            <a:xfrm rot="5400000">
              <a:off x="2328" y="2184"/>
              <a:ext cx="144"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58" name="Line 106"/>
            <p:cNvSpPr>
              <a:spLocks noChangeShapeType="1"/>
            </p:cNvSpPr>
            <p:nvPr/>
          </p:nvSpPr>
          <p:spPr bwMode="auto">
            <a:xfrm>
              <a:off x="1200" y="2352"/>
              <a:ext cx="1104" cy="0"/>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433259" name="Line 107"/>
          <p:cNvSpPr>
            <a:spLocks noChangeShapeType="1"/>
          </p:cNvSpPr>
          <p:nvPr/>
        </p:nvSpPr>
        <p:spPr bwMode="auto">
          <a:xfrm>
            <a:off x="3429000" y="3733800"/>
            <a:ext cx="0" cy="2438400"/>
          </a:xfrm>
          <a:prstGeom prst="line">
            <a:avLst/>
          </a:prstGeom>
          <a:noFill/>
          <a:ln w="28575">
            <a:solidFill>
              <a:srgbClr val="FFFF66"/>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433261" name="Group 109"/>
          <p:cNvGrpSpPr>
            <a:grpSpLocks/>
          </p:cNvGrpSpPr>
          <p:nvPr/>
        </p:nvGrpSpPr>
        <p:grpSpPr bwMode="auto">
          <a:xfrm>
            <a:off x="4343400" y="1447800"/>
            <a:ext cx="2133600" cy="2286000"/>
            <a:chOff x="1056" y="912"/>
            <a:chExt cx="1440" cy="1440"/>
          </a:xfrm>
        </p:grpSpPr>
        <p:sp>
          <p:nvSpPr>
            <p:cNvPr id="433262" name="Line 110"/>
            <p:cNvSpPr>
              <a:spLocks noChangeShapeType="1"/>
            </p:cNvSpPr>
            <p:nvPr/>
          </p:nvSpPr>
          <p:spPr bwMode="auto">
            <a:xfrm>
              <a:off x="1056" y="1104"/>
              <a:ext cx="0" cy="1056"/>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3263" name="Arc 111"/>
            <p:cNvSpPr>
              <a:spLocks/>
            </p:cNvSpPr>
            <p:nvPr/>
          </p:nvSpPr>
          <p:spPr bwMode="auto">
            <a:xfrm rot="-5400000">
              <a:off x="1056" y="91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64" name="Arc 112"/>
            <p:cNvSpPr>
              <a:spLocks/>
            </p:cNvSpPr>
            <p:nvPr/>
          </p:nvSpPr>
          <p:spPr bwMode="auto">
            <a:xfrm>
              <a:off x="2304" y="91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65" name="Arc 113"/>
            <p:cNvSpPr>
              <a:spLocks/>
            </p:cNvSpPr>
            <p:nvPr/>
          </p:nvSpPr>
          <p:spPr bwMode="auto">
            <a:xfrm rot="-10800000">
              <a:off x="1056" y="216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66" name="Line 114"/>
            <p:cNvSpPr>
              <a:spLocks noChangeShapeType="1"/>
            </p:cNvSpPr>
            <p:nvPr/>
          </p:nvSpPr>
          <p:spPr bwMode="auto">
            <a:xfrm>
              <a:off x="1248" y="912"/>
              <a:ext cx="1056" cy="0"/>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3267" name="Line 115"/>
            <p:cNvSpPr>
              <a:spLocks noChangeShapeType="1"/>
            </p:cNvSpPr>
            <p:nvPr/>
          </p:nvSpPr>
          <p:spPr bwMode="auto">
            <a:xfrm>
              <a:off x="1440" y="1488"/>
              <a:ext cx="864" cy="0"/>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3268" name="Arc 116"/>
            <p:cNvSpPr>
              <a:spLocks/>
            </p:cNvSpPr>
            <p:nvPr/>
          </p:nvSpPr>
          <p:spPr bwMode="auto">
            <a:xfrm rot="5400000">
              <a:off x="2304" y="1296"/>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69" name="Line 117"/>
            <p:cNvSpPr>
              <a:spLocks noChangeShapeType="1"/>
            </p:cNvSpPr>
            <p:nvPr/>
          </p:nvSpPr>
          <p:spPr bwMode="auto">
            <a:xfrm>
              <a:off x="2496" y="1104"/>
              <a:ext cx="0" cy="192"/>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3270" name="Arc 118"/>
            <p:cNvSpPr>
              <a:spLocks/>
            </p:cNvSpPr>
            <p:nvPr/>
          </p:nvSpPr>
          <p:spPr bwMode="auto">
            <a:xfrm rot="-5400000">
              <a:off x="1248" y="1488"/>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71" name="Arc 119"/>
            <p:cNvSpPr>
              <a:spLocks/>
            </p:cNvSpPr>
            <p:nvPr/>
          </p:nvSpPr>
          <p:spPr bwMode="auto">
            <a:xfrm rot="-10800000">
              <a:off x="1248" y="187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72" name="Line 120"/>
            <p:cNvSpPr>
              <a:spLocks noChangeShapeType="1"/>
            </p:cNvSpPr>
            <p:nvPr/>
          </p:nvSpPr>
          <p:spPr bwMode="auto">
            <a:xfrm>
              <a:off x="1248" y="1680"/>
              <a:ext cx="0" cy="192"/>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3273" name="Line 121"/>
            <p:cNvSpPr>
              <a:spLocks noChangeShapeType="1"/>
            </p:cNvSpPr>
            <p:nvPr/>
          </p:nvSpPr>
          <p:spPr bwMode="auto">
            <a:xfrm>
              <a:off x="1440" y="2064"/>
              <a:ext cx="864" cy="0"/>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3274" name="Arc 122"/>
            <p:cNvSpPr>
              <a:spLocks/>
            </p:cNvSpPr>
            <p:nvPr/>
          </p:nvSpPr>
          <p:spPr bwMode="auto">
            <a:xfrm>
              <a:off x="2304" y="2064"/>
              <a:ext cx="192"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75" name="Arc 123"/>
            <p:cNvSpPr>
              <a:spLocks/>
            </p:cNvSpPr>
            <p:nvPr/>
          </p:nvSpPr>
          <p:spPr bwMode="auto">
            <a:xfrm rot="5400000">
              <a:off x="2328" y="2184"/>
              <a:ext cx="144"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76" name="Line 124"/>
            <p:cNvSpPr>
              <a:spLocks noChangeShapeType="1"/>
            </p:cNvSpPr>
            <p:nvPr/>
          </p:nvSpPr>
          <p:spPr bwMode="auto">
            <a:xfrm>
              <a:off x="1200" y="2352"/>
              <a:ext cx="1104" cy="0"/>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433277" name="Line 125"/>
          <p:cNvSpPr>
            <a:spLocks noChangeShapeType="1"/>
          </p:cNvSpPr>
          <p:nvPr/>
        </p:nvSpPr>
        <p:spPr bwMode="auto">
          <a:xfrm>
            <a:off x="5943600" y="3733800"/>
            <a:ext cx="0" cy="2438400"/>
          </a:xfrm>
          <a:prstGeom prst="line">
            <a:avLst/>
          </a:prstGeom>
          <a:noFill/>
          <a:ln w="28575">
            <a:solidFill>
              <a:srgbClr val="FFFF66"/>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433278" name="Group 126"/>
          <p:cNvGrpSpPr>
            <a:grpSpLocks/>
          </p:cNvGrpSpPr>
          <p:nvPr/>
        </p:nvGrpSpPr>
        <p:grpSpPr bwMode="auto">
          <a:xfrm>
            <a:off x="6781800" y="1447800"/>
            <a:ext cx="2057400" cy="2286000"/>
            <a:chOff x="1056" y="912"/>
            <a:chExt cx="1440" cy="1440"/>
          </a:xfrm>
        </p:grpSpPr>
        <p:sp>
          <p:nvSpPr>
            <p:cNvPr id="433279" name="Line 127"/>
            <p:cNvSpPr>
              <a:spLocks noChangeShapeType="1"/>
            </p:cNvSpPr>
            <p:nvPr/>
          </p:nvSpPr>
          <p:spPr bwMode="auto">
            <a:xfrm>
              <a:off x="1056" y="1104"/>
              <a:ext cx="0" cy="1056"/>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3280" name="Arc 128"/>
            <p:cNvSpPr>
              <a:spLocks/>
            </p:cNvSpPr>
            <p:nvPr/>
          </p:nvSpPr>
          <p:spPr bwMode="auto">
            <a:xfrm rot="-5400000">
              <a:off x="1056" y="91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81" name="Arc 129"/>
            <p:cNvSpPr>
              <a:spLocks/>
            </p:cNvSpPr>
            <p:nvPr/>
          </p:nvSpPr>
          <p:spPr bwMode="auto">
            <a:xfrm>
              <a:off x="2304" y="91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82" name="Arc 130"/>
            <p:cNvSpPr>
              <a:spLocks/>
            </p:cNvSpPr>
            <p:nvPr/>
          </p:nvSpPr>
          <p:spPr bwMode="auto">
            <a:xfrm rot="-10800000">
              <a:off x="1056" y="216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83" name="Line 131"/>
            <p:cNvSpPr>
              <a:spLocks noChangeShapeType="1"/>
            </p:cNvSpPr>
            <p:nvPr/>
          </p:nvSpPr>
          <p:spPr bwMode="auto">
            <a:xfrm>
              <a:off x="1248" y="912"/>
              <a:ext cx="1056" cy="0"/>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3284" name="Line 132"/>
            <p:cNvSpPr>
              <a:spLocks noChangeShapeType="1"/>
            </p:cNvSpPr>
            <p:nvPr/>
          </p:nvSpPr>
          <p:spPr bwMode="auto">
            <a:xfrm>
              <a:off x="1440" y="1488"/>
              <a:ext cx="864" cy="0"/>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3285" name="Arc 133"/>
            <p:cNvSpPr>
              <a:spLocks/>
            </p:cNvSpPr>
            <p:nvPr/>
          </p:nvSpPr>
          <p:spPr bwMode="auto">
            <a:xfrm rot="5400000">
              <a:off x="2304" y="1296"/>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86" name="Line 134"/>
            <p:cNvSpPr>
              <a:spLocks noChangeShapeType="1"/>
            </p:cNvSpPr>
            <p:nvPr/>
          </p:nvSpPr>
          <p:spPr bwMode="auto">
            <a:xfrm>
              <a:off x="2496" y="1104"/>
              <a:ext cx="0" cy="192"/>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3287" name="Arc 135"/>
            <p:cNvSpPr>
              <a:spLocks/>
            </p:cNvSpPr>
            <p:nvPr/>
          </p:nvSpPr>
          <p:spPr bwMode="auto">
            <a:xfrm rot="-5400000">
              <a:off x="1248" y="1488"/>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88" name="Arc 136"/>
            <p:cNvSpPr>
              <a:spLocks/>
            </p:cNvSpPr>
            <p:nvPr/>
          </p:nvSpPr>
          <p:spPr bwMode="auto">
            <a:xfrm rot="-10800000">
              <a:off x="1248" y="187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89" name="Line 137"/>
            <p:cNvSpPr>
              <a:spLocks noChangeShapeType="1"/>
            </p:cNvSpPr>
            <p:nvPr/>
          </p:nvSpPr>
          <p:spPr bwMode="auto">
            <a:xfrm>
              <a:off x="1248" y="1680"/>
              <a:ext cx="0" cy="192"/>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3290" name="Line 138"/>
            <p:cNvSpPr>
              <a:spLocks noChangeShapeType="1"/>
            </p:cNvSpPr>
            <p:nvPr/>
          </p:nvSpPr>
          <p:spPr bwMode="auto">
            <a:xfrm>
              <a:off x="1440" y="2064"/>
              <a:ext cx="864" cy="0"/>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3291" name="Arc 139"/>
            <p:cNvSpPr>
              <a:spLocks/>
            </p:cNvSpPr>
            <p:nvPr/>
          </p:nvSpPr>
          <p:spPr bwMode="auto">
            <a:xfrm>
              <a:off x="2304" y="2064"/>
              <a:ext cx="192"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92" name="Arc 140"/>
            <p:cNvSpPr>
              <a:spLocks/>
            </p:cNvSpPr>
            <p:nvPr/>
          </p:nvSpPr>
          <p:spPr bwMode="auto">
            <a:xfrm rot="5400000">
              <a:off x="2328" y="2184"/>
              <a:ext cx="144"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FF66"/>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a:p>
              <a:pPr algn="ctr"/>
              <a:endParaRPr lang="ja-JP" altLang="en-US" sz="2400">
                <a:latin typeface="Tahoma" panose="020B0604030504040204" pitchFamily="34" charset="0"/>
              </a:endParaRPr>
            </a:p>
          </p:txBody>
        </p:sp>
        <p:sp>
          <p:nvSpPr>
            <p:cNvPr id="433293" name="Line 141"/>
            <p:cNvSpPr>
              <a:spLocks noChangeShapeType="1"/>
            </p:cNvSpPr>
            <p:nvPr/>
          </p:nvSpPr>
          <p:spPr bwMode="auto">
            <a:xfrm>
              <a:off x="1200" y="2352"/>
              <a:ext cx="1104" cy="0"/>
            </a:xfrm>
            <a:prstGeom prst="line">
              <a:avLst/>
            </a:prstGeom>
            <a:noFill/>
            <a:ln w="28575">
              <a:solidFill>
                <a:srgbClr val="FFFF66"/>
              </a:solidFill>
              <a:prstDash val="solid"/>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433294" name="Line 142"/>
          <p:cNvSpPr>
            <a:spLocks noChangeShapeType="1"/>
          </p:cNvSpPr>
          <p:nvPr/>
        </p:nvSpPr>
        <p:spPr bwMode="auto">
          <a:xfrm>
            <a:off x="8534400" y="3733800"/>
            <a:ext cx="0" cy="2438400"/>
          </a:xfrm>
          <a:prstGeom prst="line">
            <a:avLst/>
          </a:prstGeom>
          <a:noFill/>
          <a:ln w="28575">
            <a:solidFill>
              <a:srgbClr val="FFFF66"/>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3227" name="Line 75"/>
          <p:cNvSpPr>
            <a:spLocks noChangeShapeType="1"/>
          </p:cNvSpPr>
          <p:nvPr/>
        </p:nvSpPr>
        <p:spPr bwMode="auto">
          <a:xfrm flipH="1">
            <a:off x="1524000" y="6096000"/>
            <a:ext cx="2743200" cy="1524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3295" name="Rectangle 143"/>
          <p:cNvSpPr>
            <a:spLocks noChangeArrowheads="1"/>
          </p:cNvSpPr>
          <p:nvPr/>
        </p:nvSpPr>
        <p:spPr bwMode="auto">
          <a:xfrm>
            <a:off x="228600" y="61722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i="1"/>
              <a:t>q</a:t>
            </a:r>
            <a:r>
              <a:rPr lang="en-US" altLang="ja-JP" sz="2400" baseline="-25000"/>
              <a:t>0, 1 ,F</a:t>
            </a:r>
            <a:endParaRPr lang="ja-JP" altLang="en-US" sz="2400" baseline="-25000"/>
          </a:p>
        </p:txBody>
      </p:sp>
      <p:sp>
        <p:nvSpPr>
          <p:cNvPr id="433296" name="Rectangle 144"/>
          <p:cNvSpPr>
            <a:spLocks noChangeArrowheads="1"/>
          </p:cNvSpPr>
          <p:nvPr/>
        </p:nvSpPr>
        <p:spPr bwMode="auto">
          <a:xfrm>
            <a:off x="1600200" y="61722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a:t>
            </a:r>
            <a:r>
              <a:rPr lang="en-US" altLang="ja-JP" sz="2400" i="1"/>
              <a:t>q</a:t>
            </a:r>
            <a:r>
              <a:rPr lang="en-US" altLang="ja-JP" sz="2400" baseline="-25000"/>
              <a:t>0</a:t>
            </a:r>
            <a:r>
              <a:rPr lang="en-US" altLang="ja-JP" sz="2400"/>
              <a:t>, </a:t>
            </a:r>
            <a:r>
              <a:rPr lang="en-US" altLang="ja-JP" sz="2400" i="1"/>
              <a:t>q</a:t>
            </a:r>
            <a:r>
              <a:rPr lang="en-US" altLang="ja-JP" sz="2400" baseline="-25000"/>
              <a:t>1</a:t>
            </a:r>
            <a:r>
              <a:rPr lang="en-US" altLang="ja-JP" sz="2400"/>
              <a:t>, </a:t>
            </a:r>
            <a:r>
              <a:rPr lang="en-US" altLang="ja-JP" sz="2400" i="1"/>
              <a:t>q</a:t>
            </a:r>
            <a:r>
              <a:rPr lang="en-US" altLang="ja-JP" sz="2400" baseline="-25000"/>
              <a:t>F</a:t>
            </a:r>
            <a:r>
              <a:rPr lang="en-US" altLang="ja-JP" sz="2400"/>
              <a:t>}</a:t>
            </a:r>
            <a:endParaRPr lang="ja-JP" altLang="en-US" sz="2400"/>
          </a:p>
        </p:txBody>
      </p:sp>
      <p:sp>
        <p:nvSpPr>
          <p:cNvPr id="433297" name="Rectangle 145"/>
          <p:cNvSpPr>
            <a:spLocks noChangeArrowheads="1"/>
          </p:cNvSpPr>
          <p:nvPr/>
        </p:nvSpPr>
        <p:spPr bwMode="auto">
          <a:xfrm>
            <a:off x="4114800" y="61722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a:t>
            </a:r>
            <a:r>
              <a:rPr lang="en-US" altLang="ja-JP" sz="2400" i="1"/>
              <a:t>q</a:t>
            </a:r>
            <a:r>
              <a:rPr lang="en-US" altLang="ja-JP" sz="2400" baseline="-25000"/>
              <a:t>0</a:t>
            </a:r>
            <a:r>
              <a:rPr lang="en-US" altLang="ja-JP" sz="2400"/>
              <a:t>, </a:t>
            </a:r>
            <a:r>
              <a:rPr lang="en-US" altLang="ja-JP" sz="2400" i="1"/>
              <a:t>q</a:t>
            </a:r>
            <a:r>
              <a:rPr lang="en-US" altLang="ja-JP" sz="2400" baseline="-25000"/>
              <a:t>1</a:t>
            </a:r>
            <a:r>
              <a:rPr lang="en-US" altLang="ja-JP" sz="2400"/>
              <a:t>, </a:t>
            </a:r>
            <a:r>
              <a:rPr lang="en-US" altLang="ja-JP" sz="2400" i="1"/>
              <a:t>q</a:t>
            </a:r>
            <a:r>
              <a:rPr lang="en-US" altLang="ja-JP" sz="2400" baseline="-25000"/>
              <a:t>F</a:t>
            </a:r>
            <a:r>
              <a:rPr lang="en-US" altLang="ja-JP" sz="2400"/>
              <a:t>}</a:t>
            </a:r>
            <a:endParaRPr lang="ja-JP" altLang="en-US" sz="2400"/>
          </a:p>
        </p:txBody>
      </p:sp>
      <p:sp>
        <p:nvSpPr>
          <p:cNvPr id="433298" name="Rectangle 146"/>
          <p:cNvSpPr>
            <a:spLocks noChangeArrowheads="1"/>
          </p:cNvSpPr>
          <p:nvPr/>
        </p:nvSpPr>
        <p:spPr bwMode="auto">
          <a:xfrm>
            <a:off x="6553200" y="6172200"/>
            <a:ext cx="236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a:t>
            </a:r>
            <a:r>
              <a:rPr lang="en-US" altLang="ja-JP" sz="2400" i="1"/>
              <a:t>q</a:t>
            </a:r>
            <a:r>
              <a:rPr lang="en-US" altLang="ja-JP" sz="2400" baseline="-25000"/>
              <a:t>0</a:t>
            </a:r>
            <a:r>
              <a:rPr lang="en-US" altLang="ja-JP" sz="2400"/>
              <a:t>, </a:t>
            </a:r>
            <a:r>
              <a:rPr lang="en-US" altLang="ja-JP" sz="2400" i="1"/>
              <a:t>q</a:t>
            </a:r>
            <a:r>
              <a:rPr lang="en-US" altLang="ja-JP" sz="2400" baseline="-25000"/>
              <a:t>1</a:t>
            </a:r>
            <a:r>
              <a:rPr lang="en-US" altLang="ja-JP" sz="2400"/>
              <a:t>, </a:t>
            </a:r>
            <a:r>
              <a:rPr lang="en-US" altLang="ja-JP" sz="2400" i="1"/>
              <a:t>q</a:t>
            </a:r>
            <a:r>
              <a:rPr lang="en-US" altLang="ja-JP" sz="2400" baseline="-25000"/>
              <a:t>2</a:t>
            </a:r>
            <a:r>
              <a:rPr lang="en-US" altLang="ja-JP" sz="2400"/>
              <a:t>, </a:t>
            </a:r>
            <a:r>
              <a:rPr lang="en-US" altLang="ja-JP" sz="2400" i="1"/>
              <a:t>q</a:t>
            </a:r>
            <a:r>
              <a:rPr lang="en-US" altLang="ja-JP" sz="2400" baseline="-25000"/>
              <a:t>3 </a:t>
            </a:r>
            <a:r>
              <a:rPr lang="en-US" altLang="ja-JP" sz="2400"/>
              <a:t>}</a:t>
            </a:r>
          </a:p>
        </p:txBody>
      </p:sp>
      <mc:AlternateContent xmlns:mc="http://schemas.openxmlformats.org/markup-compatibility/2006" xmlns:a14="http://schemas.microsoft.com/office/drawing/2010/main">
        <mc:Choice Requires="a14">
          <p:sp>
            <p:nvSpPr>
              <p:cNvPr id="137" name="AutoShape 83"/>
              <p:cNvSpPr>
                <a:spLocks noChangeArrowheads="1"/>
              </p:cNvSpPr>
              <p:nvPr/>
            </p:nvSpPr>
            <p:spPr bwMode="auto">
              <a:xfrm>
                <a:off x="3993266" y="3822700"/>
                <a:ext cx="1493134" cy="381000"/>
              </a:xfrm>
              <a:prstGeom prst="wedgeRoundRectCallout">
                <a:avLst>
                  <a:gd name="adj1" fmla="val -3675"/>
                  <a:gd name="adj2" fmla="val 444567"/>
                  <a:gd name="adj3" fmla="val 16667"/>
                </a:avLst>
              </a:prstGeom>
              <a:solidFill>
                <a:srgbClr val="003300"/>
              </a:solidFill>
              <a:ln w="19050">
                <a:solidFill>
                  <a:schemeClr val="tx1"/>
                </a:solidFill>
                <a:miter lim="800000"/>
                <a:headEnd/>
                <a:tailEnd/>
              </a:ln>
              <a:effectLst/>
            </p:spPr>
            <p:txBody>
              <a:bodyPr lIns="90000" tIns="46800" rIns="90000" bIns="46800"/>
              <a:lstStyle/>
              <a:p>
                <a:pPr algn="ctr"/>
                <a14:m>
                  <m:oMathPara xmlns:m="http://schemas.openxmlformats.org/officeDocument/2006/math">
                    <m:oMathParaPr>
                      <m:jc m:val="centerGroup"/>
                    </m:oMathParaPr>
                    <m:oMath xmlns:m="http://schemas.openxmlformats.org/officeDocument/2006/math">
                      <m:sSub>
                        <m:sSubPr>
                          <m:ctrlPr>
                            <a:rPr lang="en-US" altLang="ja-JP" sz="2000" i="1" smtClean="0">
                              <a:latin typeface="Cambria Math" panose="02040503050406030204" pitchFamily="18" charset="0"/>
                            </a:rPr>
                          </m:ctrlPr>
                        </m:sSubPr>
                        <m:e>
                          <m:r>
                            <a:rPr lang="en-US" altLang="ja-JP" sz="2000" b="0" i="1" smtClean="0">
                              <a:latin typeface="Cambria Math" panose="02040503050406030204" pitchFamily="18" charset="0"/>
                            </a:rPr>
                            <m:t>𝑞</m:t>
                          </m:r>
                        </m:e>
                        <m:sub>
                          <m:r>
                            <a:rPr lang="en-US" altLang="ja-JP" sz="2000" b="0" i="1" smtClean="0">
                              <a:latin typeface="Cambria Math" panose="02040503050406030204" pitchFamily="18" charset="0"/>
                            </a:rPr>
                            <m:t>0,1,</m:t>
                          </m:r>
                          <m:r>
                            <a:rPr lang="en-US" altLang="ja-JP" sz="2000" b="0" i="1" smtClean="0">
                              <a:latin typeface="Cambria Math" panose="02040503050406030204" pitchFamily="18" charset="0"/>
                            </a:rPr>
                            <m:t>𝐹</m:t>
                          </m:r>
                        </m:sub>
                      </m:sSub>
                      <m:r>
                        <a:rPr lang="en-US" altLang="ja-JP" sz="2000" i="1" smtClean="0">
                          <a:latin typeface="Cambria Math" panose="02040503050406030204" pitchFamily="18" charset="0"/>
                          <a:ea typeface="Cambria Math" panose="02040503050406030204" pitchFamily="18" charset="0"/>
                        </a:rPr>
                        <m:t>∉</m:t>
                      </m:r>
                      <m:sSub>
                        <m:sSubPr>
                          <m:ctrlPr>
                            <a:rPr lang="en-US" altLang="ja-JP" sz="2000" i="1" smtClean="0">
                              <a:latin typeface="Cambria Math" panose="02040503050406030204" pitchFamily="18" charset="0"/>
                              <a:ea typeface="Cambria Math" panose="02040503050406030204" pitchFamily="18" charset="0"/>
                            </a:rPr>
                          </m:ctrlPr>
                        </m:sSubPr>
                        <m:e>
                          <m:r>
                            <a:rPr lang="en-US" altLang="ja-JP" sz="2000" b="0" i="1" smtClean="0">
                              <a:latin typeface="Cambria Math" panose="02040503050406030204" pitchFamily="18" charset="0"/>
                              <a:ea typeface="Cambria Math" panose="02040503050406030204" pitchFamily="18" charset="0"/>
                            </a:rPr>
                            <m:t>𝑄</m:t>
                          </m:r>
                        </m:e>
                        <m:sub>
                          <m:r>
                            <m:rPr>
                              <m:sty m:val="p"/>
                            </m:rPr>
                            <a:rPr lang="en-US" altLang="ja-JP" sz="2000" b="0" i="1" smtClean="0">
                              <a:latin typeface="Cambria Math" panose="02040503050406030204" pitchFamily="18" charset="0"/>
                              <a:ea typeface="Cambria Math" panose="02040503050406030204" pitchFamily="18" charset="0"/>
                            </a:rPr>
                            <m:t>D</m:t>
                          </m:r>
                        </m:sub>
                      </m:sSub>
                    </m:oMath>
                  </m:oMathPara>
                </a14:m>
                <a:endParaRPr lang="en-US" altLang="ja-JP" sz="2000" dirty="0"/>
              </a:p>
            </p:txBody>
          </p:sp>
        </mc:Choice>
        <mc:Fallback xmlns="">
          <p:sp>
            <p:nvSpPr>
              <p:cNvPr id="137" name="AutoShape 83"/>
              <p:cNvSpPr>
                <a:spLocks noRot="1" noChangeAspect="1" noMove="1" noResize="1" noEditPoints="1" noAdjustHandles="1" noChangeArrowheads="1" noChangeShapeType="1" noTextEdit="1"/>
              </p:cNvSpPr>
              <p:nvPr/>
            </p:nvSpPr>
            <p:spPr bwMode="auto">
              <a:xfrm>
                <a:off x="3993266" y="3822700"/>
                <a:ext cx="1493134" cy="381000"/>
              </a:xfrm>
              <a:prstGeom prst="wedgeRoundRectCallout">
                <a:avLst>
                  <a:gd name="adj1" fmla="val -3675"/>
                  <a:gd name="adj2" fmla="val 444567"/>
                  <a:gd name="adj3" fmla="val 16667"/>
                </a:avLst>
              </a:prstGeom>
              <a:blipFill rotWithShape="0">
                <a:blip r:embed="rId3" cstate="print"/>
                <a:stretch>
                  <a:fillRect/>
                </a:stretch>
              </a:blipFill>
              <a:ln w="19050">
                <a:solidFill>
                  <a:schemeClr val="tx1"/>
                </a:solidFill>
                <a:miter lim="800000"/>
                <a:headEnd/>
                <a:tailEnd/>
              </a:ln>
              <a:effectLst/>
              <a:extLst/>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38" name="AutoShape 86"/>
              <p:cNvSpPr>
                <a:spLocks noChangeArrowheads="1"/>
              </p:cNvSpPr>
              <p:nvPr/>
            </p:nvSpPr>
            <p:spPr bwMode="auto">
              <a:xfrm>
                <a:off x="6095999" y="3810000"/>
                <a:ext cx="1905002" cy="381000"/>
              </a:xfrm>
              <a:prstGeom prst="wedgeRoundRectCallout">
                <a:avLst>
                  <a:gd name="adj1" fmla="val -9498"/>
                  <a:gd name="adj2" fmla="val 438491"/>
                  <a:gd name="adj3" fmla="val 16667"/>
                </a:avLst>
              </a:prstGeom>
              <a:solidFill>
                <a:srgbClr val="003300"/>
              </a:solidFill>
              <a:ln w="19050">
                <a:solidFill>
                  <a:schemeClr val="tx1"/>
                </a:solidFill>
                <a:miter lim="800000"/>
                <a:headEnd/>
                <a:tailEnd/>
              </a:ln>
              <a:effectLst/>
            </p:spPr>
            <p:txBody>
              <a:bodyPr lIns="90000" tIns="46800" rIns="90000" bIns="46800"/>
              <a:lstStyle/>
              <a:p>
                <a:pPr algn="ctr"/>
                <a14:m>
                  <m:oMathPara xmlns:m="http://schemas.openxmlformats.org/officeDocument/2006/math">
                    <m:oMathParaPr>
                      <m:jc m:val="centerGroup"/>
                    </m:oMathParaPr>
                    <m:oMath xmlns:m="http://schemas.openxmlformats.org/officeDocument/2006/math">
                      <m:sSub>
                        <m:sSubPr>
                          <m:ctrlPr>
                            <a:rPr lang="en-US" altLang="ja-JP" sz="2000" i="1" smtClean="0">
                              <a:latin typeface="Cambria Math" panose="02040503050406030204" pitchFamily="18" charset="0"/>
                            </a:rPr>
                          </m:ctrlPr>
                        </m:sSubPr>
                        <m:e>
                          <m:r>
                            <a:rPr lang="en-US" altLang="ja-JP" sz="2000" b="0" i="1" smtClean="0">
                              <a:latin typeface="Cambria Math" panose="02040503050406030204" pitchFamily="18" charset="0"/>
                            </a:rPr>
                            <m:t>𝑞</m:t>
                          </m:r>
                        </m:e>
                        <m:sub>
                          <m:r>
                            <a:rPr lang="en-US" altLang="ja-JP" sz="2000" b="0" i="1" smtClean="0">
                              <a:latin typeface="Cambria Math" panose="02040503050406030204" pitchFamily="18" charset="0"/>
                            </a:rPr>
                            <m:t>0,1,2,3,</m:t>
                          </m:r>
                          <m:r>
                            <a:rPr lang="en-US" altLang="ja-JP" sz="2000" b="0" i="1" smtClean="0">
                              <a:latin typeface="Cambria Math" panose="02040503050406030204" pitchFamily="18" charset="0"/>
                            </a:rPr>
                            <m:t>𝐹</m:t>
                          </m:r>
                        </m:sub>
                      </m:sSub>
                      <m:sSub>
                        <m:sSubPr>
                          <m:ctrlPr>
                            <a:rPr lang="en-US" altLang="ja-JP" sz="2000" i="1" smtClean="0">
                              <a:latin typeface="Cambria Math" panose="02040503050406030204" pitchFamily="18" charset="0"/>
                              <a:ea typeface="Cambria Math" panose="02040503050406030204" pitchFamily="18" charset="0"/>
                            </a:rPr>
                          </m:ctrlPr>
                        </m:sSubPr>
                        <m:e>
                          <m:r>
                            <a:rPr lang="en-US" altLang="ja-JP" sz="2000" i="1" smtClean="0">
                              <a:latin typeface="Cambria Math" panose="02040503050406030204" pitchFamily="18" charset="0"/>
                              <a:ea typeface="Cambria Math" panose="02040503050406030204" pitchFamily="18" charset="0"/>
                            </a:rPr>
                            <m:t>∈</m:t>
                          </m:r>
                          <m:r>
                            <a:rPr lang="en-US" altLang="ja-JP" sz="2000" b="0" i="1" smtClean="0">
                              <a:latin typeface="Cambria Math" panose="02040503050406030204" pitchFamily="18" charset="0"/>
                              <a:ea typeface="Cambria Math" panose="02040503050406030204" pitchFamily="18" charset="0"/>
                            </a:rPr>
                            <m:t>𝑄</m:t>
                          </m:r>
                        </m:e>
                        <m:sub>
                          <m:r>
                            <a:rPr lang="en-US" altLang="ja-JP" sz="2000" b="0" i="1" smtClean="0">
                              <a:latin typeface="Cambria Math" panose="02040503050406030204" pitchFamily="18" charset="0"/>
                              <a:ea typeface="Cambria Math" panose="02040503050406030204" pitchFamily="18" charset="0"/>
                            </a:rPr>
                            <m:t>𝐷</m:t>
                          </m:r>
                        </m:sub>
                      </m:sSub>
                    </m:oMath>
                  </m:oMathPara>
                </a14:m>
                <a:endParaRPr lang="en-US" altLang="ja-JP" sz="2000" baseline="-25000" dirty="0"/>
              </a:p>
            </p:txBody>
          </p:sp>
        </mc:Choice>
        <mc:Fallback xmlns="">
          <p:sp>
            <p:nvSpPr>
              <p:cNvPr id="138" name="AutoShape 86"/>
              <p:cNvSpPr>
                <a:spLocks noRot="1" noChangeAspect="1" noMove="1" noResize="1" noEditPoints="1" noAdjustHandles="1" noChangeArrowheads="1" noChangeShapeType="1" noTextEdit="1"/>
              </p:cNvSpPr>
              <p:nvPr/>
            </p:nvSpPr>
            <p:spPr bwMode="auto">
              <a:xfrm>
                <a:off x="6095999" y="3810000"/>
                <a:ext cx="1905002" cy="381000"/>
              </a:xfrm>
              <a:prstGeom prst="wedgeRoundRectCallout">
                <a:avLst>
                  <a:gd name="adj1" fmla="val -9498"/>
                  <a:gd name="adj2" fmla="val 438491"/>
                  <a:gd name="adj3" fmla="val 16667"/>
                </a:avLst>
              </a:prstGeom>
              <a:blipFill rotWithShape="0">
                <a:blip r:embed="rId4" cstate="print"/>
                <a:stretch>
                  <a:fillRect/>
                </a:stretch>
              </a:blipFill>
              <a:ln w="19050">
                <a:solidFill>
                  <a:schemeClr val="tx1"/>
                </a:solidFill>
                <a:miter lim="800000"/>
                <a:headEnd/>
                <a:tailEnd/>
              </a:ln>
              <a:effectLst/>
              <a:extLst/>
            </p:spPr>
            <p:txBody>
              <a:bodyPr/>
              <a:lstStyle/>
              <a:p>
                <a:r>
                  <a:rPr lang="ja-JP"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checkerboard(across)">
                                      <p:cBhvr>
                                        <p:cTn id="7" dur="500"/>
                                        <p:tgtEl>
                                          <p:spTgt spid="13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8"/>
                                        </p:tgtEl>
                                        <p:attrNameLst>
                                          <p:attrName>style.visibility</p:attrName>
                                        </p:attrNameLst>
                                      </p:cBhvr>
                                      <p:to>
                                        <p:strVal val="visible"/>
                                      </p:to>
                                    </p:set>
                                    <p:animEffect transition="in" filter="checkerboard(across)">
                                      <p:cBhvr>
                                        <p:cTn id="12" dur="500"/>
                                        <p:tgtEl>
                                          <p:spTgt spid="13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33226"/>
                                        </p:tgtEl>
                                        <p:attrNameLst>
                                          <p:attrName>style.visibility</p:attrName>
                                        </p:attrNameLst>
                                      </p:cBhvr>
                                      <p:to>
                                        <p:strVal val="visible"/>
                                      </p:to>
                                    </p:set>
                                    <p:animEffect transition="in" filter="checkerboard(across)">
                                      <p:cBhvr>
                                        <p:cTn id="17" dur="500"/>
                                        <p:tgtEl>
                                          <p:spTgt spid="433226"/>
                                        </p:tgtEl>
                                      </p:cBhvr>
                                    </p:animEffect>
                                  </p:childTnLst>
                                </p:cTn>
                              </p:par>
                            </p:childTnLst>
                          </p:cTn>
                        </p:par>
                        <p:par>
                          <p:cTn id="18" fill="hold">
                            <p:stCondLst>
                              <p:cond delay="500"/>
                            </p:stCondLst>
                            <p:childTnLst>
                              <p:par>
                                <p:cTn id="19" presetID="22" presetClass="entr" presetSubtype="2" fill="hold" grpId="0" nodeType="afterEffect">
                                  <p:stCondLst>
                                    <p:cond delay="0"/>
                                  </p:stCondLst>
                                  <p:childTnLst>
                                    <p:set>
                                      <p:cBhvr>
                                        <p:cTn id="20" dur="1" fill="hold">
                                          <p:stCondLst>
                                            <p:cond delay="0"/>
                                          </p:stCondLst>
                                        </p:cTn>
                                        <p:tgtEl>
                                          <p:spTgt spid="433227"/>
                                        </p:tgtEl>
                                        <p:attrNameLst>
                                          <p:attrName>style.visibility</p:attrName>
                                        </p:attrNameLst>
                                      </p:cBhvr>
                                      <p:to>
                                        <p:strVal val="visible"/>
                                      </p:to>
                                    </p:set>
                                    <p:animEffect transition="in" filter="wipe(right)">
                                      <p:cBhvr>
                                        <p:cTn id="21" dur="500"/>
                                        <p:tgtEl>
                                          <p:spTgt spid="433227"/>
                                        </p:tgtEl>
                                      </p:cBhvr>
                                    </p:animEffect>
                                  </p:childTnLst>
                                </p:cTn>
                              </p:par>
                            </p:childTnLst>
                          </p:cTn>
                        </p:par>
                        <p:par>
                          <p:cTn id="22" fill="hold">
                            <p:stCondLst>
                              <p:cond delay="1000"/>
                            </p:stCondLst>
                            <p:childTnLst>
                              <p:par>
                                <p:cTn id="23" presetID="5" presetClass="entr" presetSubtype="10" fill="hold" grpId="0" nodeType="afterEffect">
                                  <p:stCondLst>
                                    <p:cond delay="0"/>
                                  </p:stCondLst>
                                  <p:childTnLst>
                                    <p:set>
                                      <p:cBhvr>
                                        <p:cTn id="24" dur="1" fill="hold">
                                          <p:stCondLst>
                                            <p:cond delay="0"/>
                                          </p:stCondLst>
                                        </p:cTn>
                                        <p:tgtEl>
                                          <p:spTgt spid="433295"/>
                                        </p:tgtEl>
                                        <p:attrNameLst>
                                          <p:attrName>style.visibility</p:attrName>
                                        </p:attrNameLst>
                                      </p:cBhvr>
                                      <p:to>
                                        <p:strVal val="visible"/>
                                      </p:to>
                                    </p:set>
                                    <p:animEffect transition="in" filter="checkerboard(across)">
                                      <p:cBhvr>
                                        <p:cTn id="25" dur="500"/>
                                        <p:tgtEl>
                                          <p:spTgt spid="433295"/>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nodeType="clickEffect">
                                  <p:stCondLst>
                                    <p:cond delay="0"/>
                                  </p:stCondLst>
                                  <p:childTnLst>
                                    <p:set>
                                      <p:cBhvr>
                                        <p:cTn id="29" dur="1" fill="hold">
                                          <p:stCondLst>
                                            <p:cond delay="0"/>
                                          </p:stCondLst>
                                        </p:cTn>
                                        <p:tgtEl>
                                          <p:spTgt spid="433243"/>
                                        </p:tgtEl>
                                        <p:attrNameLst>
                                          <p:attrName>style.visibility</p:attrName>
                                        </p:attrNameLst>
                                      </p:cBhvr>
                                      <p:to>
                                        <p:strVal val="visible"/>
                                      </p:to>
                                    </p:set>
                                    <p:animEffect transition="in" filter="checkerboard(across)">
                                      <p:cBhvr>
                                        <p:cTn id="30" dur="500"/>
                                        <p:tgtEl>
                                          <p:spTgt spid="433243"/>
                                        </p:tgtEl>
                                      </p:cBhvr>
                                    </p:animEffect>
                                  </p:childTnLst>
                                </p:cTn>
                              </p:par>
                            </p:childTnLst>
                          </p:cTn>
                        </p:par>
                        <p:par>
                          <p:cTn id="31" fill="hold">
                            <p:stCondLst>
                              <p:cond delay="500"/>
                            </p:stCondLst>
                            <p:childTnLst>
                              <p:par>
                                <p:cTn id="32" presetID="22" presetClass="entr" presetSubtype="1" fill="hold" grpId="0" nodeType="afterEffect">
                                  <p:stCondLst>
                                    <p:cond delay="0"/>
                                  </p:stCondLst>
                                  <p:childTnLst>
                                    <p:set>
                                      <p:cBhvr>
                                        <p:cTn id="33" dur="1" fill="hold">
                                          <p:stCondLst>
                                            <p:cond delay="0"/>
                                          </p:stCondLst>
                                        </p:cTn>
                                        <p:tgtEl>
                                          <p:spTgt spid="433259"/>
                                        </p:tgtEl>
                                        <p:attrNameLst>
                                          <p:attrName>style.visibility</p:attrName>
                                        </p:attrNameLst>
                                      </p:cBhvr>
                                      <p:to>
                                        <p:strVal val="visible"/>
                                      </p:to>
                                    </p:set>
                                    <p:animEffect transition="in" filter="wipe(up)">
                                      <p:cBhvr>
                                        <p:cTn id="34" dur="500"/>
                                        <p:tgtEl>
                                          <p:spTgt spid="433259"/>
                                        </p:tgtEl>
                                      </p:cBhvr>
                                    </p:animEffect>
                                  </p:childTnLst>
                                </p:cTn>
                              </p:par>
                            </p:childTnLst>
                          </p:cTn>
                        </p:par>
                        <p:par>
                          <p:cTn id="35" fill="hold">
                            <p:stCondLst>
                              <p:cond delay="1000"/>
                            </p:stCondLst>
                            <p:childTnLst>
                              <p:par>
                                <p:cTn id="36" presetID="5" presetClass="entr" presetSubtype="10" fill="hold" grpId="0" nodeType="afterEffect">
                                  <p:stCondLst>
                                    <p:cond delay="0"/>
                                  </p:stCondLst>
                                  <p:childTnLst>
                                    <p:set>
                                      <p:cBhvr>
                                        <p:cTn id="37" dur="1" fill="hold">
                                          <p:stCondLst>
                                            <p:cond delay="0"/>
                                          </p:stCondLst>
                                        </p:cTn>
                                        <p:tgtEl>
                                          <p:spTgt spid="433296"/>
                                        </p:tgtEl>
                                        <p:attrNameLst>
                                          <p:attrName>style.visibility</p:attrName>
                                        </p:attrNameLst>
                                      </p:cBhvr>
                                      <p:to>
                                        <p:strVal val="visible"/>
                                      </p:to>
                                    </p:set>
                                    <p:animEffect transition="in" filter="checkerboard(across)">
                                      <p:cBhvr>
                                        <p:cTn id="38" dur="500"/>
                                        <p:tgtEl>
                                          <p:spTgt spid="433296"/>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nodeType="clickEffect">
                                  <p:stCondLst>
                                    <p:cond delay="0"/>
                                  </p:stCondLst>
                                  <p:childTnLst>
                                    <p:set>
                                      <p:cBhvr>
                                        <p:cTn id="42" dur="1" fill="hold">
                                          <p:stCondLst>
                                            <p:cond delay="0"/>
                                          </p:stCondLst>
                                        </p:cTn>
                                        <p:tgtEl>
                                          <p:spTgt spid="433261"/>
                                        </p:tgtEl>
                                        <p:attrNameLst>
                                          <p:attrName>style.visibility</p:attrName>
                                        </p:attrNameLst>
                                      </p:cBhvr>
                                      <p:to>
                                        <p:strVal val="visible"/>
                                      </p:to>
                                    </p:set>
                                    <p:animEffect transition="in" filter="checkerboard(across)">
                                      <p:cBhvr>
                                        <p:cTn id="43" dur="500"/>
                                        <p:tgtEl>
                                          <p:spTgt spid="433261"/>
                                        </p:tgtEl>
                                      </p:cBhvr>
                                    </p:animEffect>
                                  </p:childTnLst>
                                </p:cTn>
                              </p:par>
                            </p:childTnLst>
                          </p:cTn>
                        </p:par>
                        <p:par>
                          <p:cTn id="44" fill="hold">
                            <p:stCondLst>
                              <p:cond delay="500"/>
                            </p:stCondLst>
                            <p:childTnLst>
                              <p:par>
                                <p:cTn id="45" presetID="22" presetClass="entr" presetSubtype="1" fill="hold" grpId="0" nodeType="afterEffect">
                                  <p:stCondLst>
                                    <p:cond delay="0"/>
                                  </p:stCondLst>
                                  <p:childTnLst>
                                    <p:set>
                                      <p:cBhvr>
                                        <p:cTn id="46" dur="1" fill="hold">
                                          <p:stCondLst>
                                            <p:cond delay="0"/>
                                          </p:stCondLst>
                                        </p:cTn>
                                        <p:tgtEl>
                                          <p:spTgt spid="433277"/>
                                        </p:tgtEl>
                                        <p:attrNameLst>
                                          <p:attrName>style.visibility</p:attrName>
                                        </p:attrNameLst>
                                      </p:cBhvr>
                                      <p:to>
                                        <p:strVal val="visible"/>
                                      </p:to>
                                    </p:set>
                                    <p:animEffect transition="in" filter="wipe(up)">
                                      <p:cBhvr>
                                        <p:cTn id="47" dur="500"/>
                                        <p:tgtEl>
                                          <p:spTgt spid="433277"/>
                                        </p:tgtEl>
                                      </p:cBhvr>
                                    </p:animEffect>
                                  </p:childTnLst>
                                </p:cTn>
                              </p:par>
                            </p:childTnLst>
                          </p:cTn>
                        </p:par>
                        <p:par>
                          <p:cTn id="48" fill="hold">
                            <p:stCondLst>
                              <p:cond delay="1000"/>
                            </p:stCondLst>
                            <p:childTnLst>
                              <p:par>
                                <p:cTn id="49" presetID="5" presetClass="entr" presetSubtype="10" fill="hold" grpId="0" nodeType="afterEffect">
                                  <p:stCondLst>
                                    <p:cond delay="0"/>
                                  </p:stCondLst>
                                  <p:childTnLst>
                                    <p:set>
                                      <p:cBhvr>
                                        <p:cTn id="50" dur="1" fill="hold">
                                          <p:stCondLst>
                                            <p:cond delay="0"/>
                                          </p:stCondLst>
                                        </p:cTn>
                                        <p:tgtEl>
                                          <p:spTgt spid="433297"/>
                                        </p:tgtEl>
                                        <p:attrNameLst>
                                          <p:attrName>style.visibility</p:attrName>
                                        </p:attrNameLst>
                                      </p:cBhvr>
                                      <p:to>
                                        <p:strVal val="visible"/>
                                      </p:to>
                                    </p:set>
                                    <p:animEffect transition="in" filter="checkerboard(across)">
                                      <p:cBhvr>
                                        <p:cTn id="51" dur="500"/>
                                        <p:tgtEl>
                                          <p:spTgt spid="433297"/>
                                        </p:tgtEl>
                                      </p:cBhvr>
                                    </p:animEffect>
                                  </p:childTnLst>
                                </p:cTn>
                              </p:par>
                            </p:childTnLst>
                          </p:cTn>
                        </p:par>
                      </p:childTnLst>
                    </p:cTn>
                  </p:par>
                  <p:par>
                    <p:cTn id="52" fill="hold">
                      <p:stCondLst>
                        <p:cond delay="indefinite"/>
                      </p:stCondLst>
                      <p:childTnLst>
                        <p:par>
                          <p:cTn id="53" fill="hold">
                            <p:stCondLst>
                              <p:cond delay="0"/>
                            </p:stCondLst>
                            <p:childTnLst>
                              <p:par>
                                <p:cTn id="54" presetID="5" presetClass="entr" presetSubtype="10" fill="hold" nodeType="clickEffect">
                                  <p:stCondLst>
                                    <p:cond delay="0"/>
                                  </p:stCondLst>
                                  <p:childTnLst>
                                    <p:set>
                                      <p:cBhvr>
                                        <p:cTn id="55" dur="1" fill="hold">
                                          <p:stCondLst>
                                            <p:cond delay="0"/>
                                          </p:stCondLst>
                                        </p:cTn>
                                        <p:tgtEl>
                                          <p:spTgt spid="433278"/>
                                        </p:tgtEl>
                                        <p:attrNameLst>
                                          <p:attrName>style.visibility</p:attrName>
                                        </p:attrNameLst>
                                      </p:cBhvr>
                                      <p:to>
                                        <p:strVal val="visible"/>
                                      </p:to>
                                    </p:set>
                                    <p:animEffect transition="in" filter="checkerboard(across)">
                                      <p:cBhvr>
                                        <p:cTn id="56" dur="500"/>
                                        <p:tgtEl>
                                          <p:spTgt spid="433278"/>
                                        </p:tgtEl>
                                      </p:cBhvr>
                                    </p:animEffect>
                                  </p:childTnLst>
                                </p:cTn>
                              </p:par>
                            </p:childTnLst>
                          </p:cTn>
                        </p:par>
                        <p:par>
                          <p:cTn id="57" fill="hold">
                            <p:stCondLst>
                              <p:cond delay="500"/>
                            </p:stCondLst>
                            <p:childTnLst>
                              <p:par>
                                <p:cTn id="58" presetID="22" presetClass="entr" presetSubtype="1" fill="hold" grpId="0" nodeType="afterEffect">
                                  <p:stCondLst>
                                    <p:cond delay="0"/>
                                  </p:stCondLst>
                                  <p:childTnLst>
                                    <p:set>
                                      <p:cBhvr>
                                        <p:cTn id="59" dur="1" fill="hold">
                                          <p:stCondLst>
                                            <p:cond delay="0"/>
                                          </p:stCondLst>
                                        </p:cTn>
                                        <p:tgtEl>
                                          <p:spTgt spid="433294"/>
                                        </p:tgtEl>
                                        <p:attrNameLst>
                                          <p:attrName>style.visibility</p:attrName>
                                        </p:attrNameLst>
                                      </p:cBhvr>
                                      <p:to>
                                        <p:strVal val="visible"/>
                                      </p:to>
                                    </p:set>
                                    <p:animEffect transition="in" filter="wipe(up)">
                                      <p:cBhvr>
                                        <p:cTn id="60" dur="500"/>
                                        <p:tgtEl>
                                          <p:spTgt spid="433294"/>
                                        </p:tgtEl>
                                      </p:cBhvr>
                                    </p:animEffect>
                                  </p:childTnLst>
                                </p:cTn>
                              </p:par>
                            </p:childTnLst>
                          </p:cTn>
                        </p:par>
                        <p:par>
                          <p:cTn id="61" fill="hold">
                            <p:stCondLst>
                              <p:cond delay="1000"/>
                            </p:stCondLst>
                            <p:childTnLst>
                              <p:par>
                                <p:cTn id="62" presetID="5" presetClass="entr" presetSubtype="10" fill="hold" grpId="0" nodeType="afterEffect">
                                  <p:stCondLst>
                                    <p:cond delay="0"/>
                                  </p:stCondLst>
                                  <p:childTnLst>
                                    <p:set>
                                      <p:cBhvr>
                                        <p:cTn id="63" dur="1" fill="hold">
                                          <p:stCondLst>
                                            <p:cond delay="0"/>
                                          </p:stCondLst>
                                        </p:cTn>
                                        <p:tgtEl>
                                          <p:spTgt spid="433298"/>
                                        </p:tgtEl>
                                        <p:attrNameLst>
                                          <p:attrName>style.visibility</p:attrName>
                                        </p:attrNameLst>
                                      </p:cBhvr>
                                      <p:to>
                                        <p:strVal val="visible"/>
                                      </p:to>
                                    </p:set>
                                    <p:animEffect transition="in" filter="checkerboard(across)">
                                      <p:cBhvr>
                                        <p:cTn id="64" dur="500"/>
                                        <p:tgtEl>
                                          <p:spTgt spid="433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3226" grpId="0" animBg="1"/>
      <p:bldP spid="433259" grpId="0" animBg="1"/>
      <p:bldP spid="433277" grpId="0" animBg="1"/>
      <p:bldP spid="433294" grpId="0" animBg="1"/>
      <p:bldP spid="433227" grpId="0" animBg="1"/>
      <p:bldP spid="433295" grpId="0" autoUpdateAnimBg="0"/>
      <p:bldP spid="433296" grpId="0" autoUpdateAnimBg="0"/>
      <p:bldP spid="433297" grpId="0" autoUpdateAnimBg="0"/>
      <p:bldP spid="433298" grpId="0" autoUpdateAnimBg="0"/>
      <p:bldP spid="137" grpId="0" animBg="1"/>
      <p:bldP spid="138" grpId="0" animBg="1"/>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4178" name="Text Box 2"/>
          <p:cNvSpPr txBox="1">
            <a:spLocks noChangeArrowheads="1"/>
          </p:cNvSpPr>
          <p:nvPr/>
        </p:nvSpPr>
        <p:spPr bwMode="auto">
          <a:xfrm>
            <a:off x="228600" y="838200"/>
            <a:ext cx="9937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DFA</a:t>
            </a:r>
          </a:p>
        </p:txBody>
      </p:sp>
      <p:sp>
        <p:nvSpPr>
          <p:cNvPr id="434179" name="Rectangle 3"/>
          <p:cNvSpPr>
            <a:spLocks noGrp="1" noChangeArrowheads="1"/>
          </p:cNvSpPr>
          <p:nvPr>
            <p:ph type="title"/>
          </p:nvPr>
        </p:nvSpPr>
        <p:spPr>
          <a:xfrm>
            <a:off x="1066800" y="304800"/>
            <a:ext cx="7543800" cy="611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solidFill>
                  <a:schemeClr val="tx1"/>
                </a:solidFill>
                <a:effectLst/>
              </a:rPr>
              <a:t>決定性有限オートマトンへ</a:t>
            </a:r>
          </a:p>
        </p:txBody>
      </p:sp>
      <p:graphicFrame>
        <p:nvGraphicFramePr>
          <p:cNvPr id="434180" name="Group 4"/>
          <p:cNvGraphicFramePr>
            <a:graphicFrameLocks noGrp="1"/>
          </p:cNvGraphicFramePr>
          <p:nvPr/>
        </p:nvGraphicFramePr>
        <p:xfrm>
          <a:off x="228600" y="1447800"/>
          <a:ext cx="8686800" cy="2286000"/>
        </p:xfrm>
        <a:graphic>
          <a:graphicData uri="http://schemas.openxmlformats.org/drawingml/2006/table">
            <a:tbl>
              <a:tblPr/>
              <a:tblGrid>
                <a:gridCol w="1371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362200">
                  <a:extLst>
                    <a:ext uri="{9D8B030D-6E8A-4147-A177-3AD203B41FA5}">
                      <a16:colId xmlns:a16="http://schemas.microsoft.com/office/drawing/2014/main" val="20003"/>
                    </a:ext>
                  </a:extLst>
                </a:gridCol>
              </a:tblGrid>
              <a:tr h="200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1"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dirty="0">
                          <a:ln>
                            <a:noFill/>
                          </a:ln>
                          <a:solidFill>
                            <a:schemeClr val="tx1"/>
                          </a:solidFill>
                          <a:effectLst/>
                          <a:latin typeface="Times New Roman" panose="02020603050405020304" pitchFamily="18" charset="0"/>
                          <a:ea typeface="ＭＳ Ｐゴシック" panose="020B0600070205080204" pitchFamily="50" charset="-128"/>
                        </a:rPr>
                        <a:t>D</a:t>
                      </a:r>
                    </a:p>
                  </a:txBody>
                  <a:tcPr marL="57150" marR="5715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ε-closure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57150" marR="5715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0)</a:t>
                      </a:r>
                    </a:p>
                  </a:txBody>
                  <a:tcPr marL="57150" marR="5715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goto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1)</a:t>
                      </a:r>
                    </a:p>
                  </a:txBody>
                  <a:tcPr marL="57150" marR="5715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0,1</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57150" marR="5715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57150" marR="5715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57150" marR="5715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57150" marR="5715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0, 1, 2, 3</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57150" marR="5715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57150" marR="5715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57150" marR="5715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57150" marR="5715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 1, 2, 3, F</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57150" marR="5715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57150" marR="5715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dirty="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dirty="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57150" marR="5715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57150" marR="5715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98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 1 ,F</a:t>
                      </a:r>
                      <a:endParaRPr kumimoji="1" lang="ja-JP" altLang="en-US"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marL="57150" marR="5715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57150" marR="5715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F</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57150" marR="5715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4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3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57150" marR="5715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pSp>
        <p:nvGrpSpPr>
          <p:cNvPr id="434250" name="Group 74"/>
          <p:cNvGrpSpPr>
            <a:grpSpLocks/>
          </p:cNvGrpSpPr>
          <p:nvPr/>
        </p:nvGrpSpPr>
        <p:grpSpPr bwMode="auto">
          <a:xfrm>
            <a:off x="1371600" y="4876800"/>
            <a:ext cx="990600" cy="609600"/>
            <a:chOff x="864" y="3072"/>
            <a:chExt cx="624" cy="384"/>
          </a:xfrm>
        </p:grpSpPr>
        <p:sp>
          <p:nvSpPr>
            <p:cNvPr id="434217" name="Arc 41"/>
            <p:cNvSpPr>
              <a:spLocks/>
            </p:cNvSpPr>
            <p:nvPr/>
          </p:nvSpPr>
          <p:spPr bwMode="auto">
            <a:xfrm>
              <a:off x="1296" y="307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4218" name="Arc 42"/>
            <p:cNvSpPr>
              <a:spLocks/>
            </p:cNvSpPr>
            <p:nvPr/>
          </p:nvSpPr>
          <p:spPr bwMode="auto">
            <a:xfrm rot="5400000">
              <a:off x="1296" y="3264"/>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4219" name="Arc 43"/>
            <p:cNvSpPr>
              <a:spLocks/>
            </p:cNvSpPr>
            <p:nvPr/>
          </p:nvSpPr>
          <p:spPr bwMode="auto">
            <a:xfrm rot="10800000">
              <a:off x="1104" y="3264"/>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4220" name="Arc 44"/>
            <p:cNvSpPr>
              <a:spLocks/>
            </p:cNvSpPr>
            <p:nvPr/>
          </p:nvSpPr>
          <p:spPr bwMode="auto">
            <a:xfrm rot="16200000">
              <a:off x="1104" y="307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4221" name="Text Box 45"/>
            <p:cNvSpPr txBox="1">
              <a:spLocks noChangeArrowheads="1"/>
            </p:cNvSpPr>
            <p:nvPr/>
          </p:nvSpPr>
          <p:spPr bwMode="auto">
            <a:xfrm>
              <a:off x="864" y="3072"/>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a:t>
              </a:r>
            </a:p>
          </p:txBody>
        </p:sp>
      </p:grpSp>
      <p:grpSp>
        <p:nvGrpSpPr>
          <p:cNvPr id="434254" name="Group 78"/>
          <p:cNvGrpSpPr>
            <a:grpSpLocks/>
          </p:cNvGrpSpPr>
          <p:nvPr/>
        </p:nvGrpSpPr>
        <p:grpSpPr bwMode="auto">
          <a:xfrm>
            <a:off x="6858000" y="5638800"/>
            <a:ext cx="917575" cy="609600"/>
            <a:chOff x="4320" y="3552"/>
            <a:chExt cx="578" cy="384"/>
          </a:xfrm>
        </p:grpSpPr>
        <p:sp>
          <p:nvSpPr>
            <p:cNvPr id="434222" name="Arc 46"/>
            <p:cNvSpPr>
              <a:spLocks/>
            </p:cNvSpPr>
            <p:nvPr/>
          </p:nvSpPr>
          <p:spPr bwMode="auto">
            <a:xfrm>
              <a:off x="4512" y="355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4223" name="Arc 47"/>
            <p:cNvSpPr>
              <a:spLocks/>
            </p:cNvSpPr>
            <p:nvPr/>
          </p:nvSpPr>
          <p:spPr bwMode="auto">
            <a:xfrm rot="5400000">
              <a:off x="4512" y="3744"/>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4224" name="Arc 48"/>
            <p:cNvSpPr>
              <a:spLocks/>
            </p:cNvSpPr>
            <p:nvPr/>
          </p:nvSpPr>
          <p:spPr bwMode="auto">
            <a:xfrm rot="10800000">
              <a:off x="4320" y="3744"/>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4225" name="Arc 49"/>
            <p:cNvSpPr>
              <a:spLocks/>
            </p:cNvSpPr>
            <p:nvPr/>
          </p:nvSpPr>
          <p:spPr bwMode="auto">
            <a:xfrm rot="16200000">
              <a:off x="4320" y="355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4226" name="Text Box 50"/>
            <p:cNvSpPr txBox="1">
              <a:spLocks noChangeArrowheads="1"/>
            </p:cNvSpPr>
            <p:nvPr/>
          </p:nvSpPr>
          <p:spPr bwMode="auto">
            <a:xfrm>
              <a:off x="4656" y="3552"/>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grpSp>
      <p:grpSp>
        <p:nvGrpSpPr>
          <p:cNvPr id="434227" name="Group 51"/>
          <p:cNvGrpSpPr>
            <a:grpSpLocks/>
          </p:cNvGrpSpPr>
          <p:nvPr/>
        </p:nvGrpSpPr>
        <p:grpSpPr bwMode="auto">
          <a:xfrm>
            <a:off x="4648200" y="5410200"/>
            <a:ext cx="1371600" cy="579438"/>
            <a:chOff x="3120" y="3072"/>
            <a:chExt cx="864" cy="365"/>
          </a:xfrm>
        </p:grpSpPr>
        <p:sp>
          <p:nvSpPr>
            <p:cNvPr id="434228" name="Line 52"/>
            <p:cNvSpPr>
              <a:spLocks noChangeShapeType="1"/>
            </p:cNvSpPr>
            <p:nvPr/>
          </p:nvSpPr>
          <p:spPr bwMode="auto">
            <a:xfrm>
              <a:off x="3120" y="3408"/>
              <a:ext cx="86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4229" name="Text Box 53"/>
            <p:cNvSpPr txBox="1">
              <a:spLocks noChangeArrowheads="1"/>
            </p:cNvSpPr>
            <p:nvPr/>
          </p:nvSpPr>
          <p:spPr bwMode="auto">
            <a:xfrm>
              <a:off x="3456" y="3072"/>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grpSp>
      <p:grpSp>
        <p:nvGrpSpPr>
          <p:cNvPr id="434230" name="Group 54"/>
          <p:cNvGrpSpPr>
            <a:grpSpLocks/>
          </p:cNvGrpSpPr>
          <p:nvPr/>
        </p:nvGrpSpPr>
        <p:grpSpPr bwMode="auto">
          <a:xfrm>
            <a:off x="2438400" y="5334000"/>
            <a:ext cx="1371600" cy="579438"/>
            <a:chOff x="1728" y="3024"/>
            <a:chExt cx="864" cy="365"/>
          </a:xfrm>
        </p:grpSpPr>
        <p:sp>
          <p:nvSpPr>
            <p:cNvPr id="434231" name="Line 55"/>
            <p:cNvSpPr>
              <a:spLocks noChangeShapeType="1"/>
            </p:cNvSpPr>
            <p:nvPr/>
          </p:nvSpPr>
          <p:spPr bwMode="auto">
            <a:xfrm>
              <a:off x="1728" y="3360"/>
              <a:ext cx="86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4232" name="Text Box 56"/>
            <p:cNvSpPr txBox="1">
              <a:spLocks noChangeArrowheads="1"/>
            </p:cNvSpPr>
            <p:nvPr/>
          </p:nvSpPr>
          <p:spPr bwMode="auto">
            <a:xfrm>
              <a:off x="2064" y="3024"/>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grpSp>
      <p:grpSp>
        <p:nvGrpSpPr>
          <p:cNvPr id="434233" name="Group 57"/>
          <p:cNvGrpSpPr>
            <a:grpSpLocks/>
          </p:cNvGrpSpPr>
          <p:nvPr/>
        </p:nvGrpSpPr>
        <p:grpSpPr bwMode="auto">
          <a:xfrm>
            <a:off x="2438400" y="5943600"/>
            <a:ext cx="1371600" cy="579438"/>
            <a:chOff x="1728" y="3408"/>
            <a:chExt cx="864" cy="365"/>
          </a:xfrm>
        </p:grpSpPr>
        <p:sp>
          <p:nvSpPr>
            <p:cNvPr id="434234" name="Line 58"/>
            <p:cNvSpPr>
              <a:spLocks noChangeShapeType="1"/>
            </p:cNvSpPr>
            <p:nvPr/>
          </p:nvSpPr>
          <p:spPr bwMode="auto">
            <a:xfrm flipH="1">
              <a:off x="1728" y="3408"/>
              <a:ext cx="86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4235" name="Text Box 59"/>
            <p:cNvSpPr txBox="1">
              <a:spLocks noChangeArrowheads="1"/>
            </p:cNvSpPr>
            <p:nvPr/>
          </p:nvSpPr>
          <p:spPr bwMode="auto">
            <a:xfrm>
              <a:off x="2064" y="340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a:t>
              </a:r>
            </a:p>
          </p:txBody>
        </p:sp>
      </p:grpSp>
      <p:sp>
        <p:nvSpPr>
          <p:cNvPr id="434236" name="AutoShape 60"/>
          <p:cNvSpPr>
            <a:spLocks noChangeArrowheads="1"/>
          </p:cNvSpPr>
          <p:nvPr/>
        </p:nvSpPr>
        <p:spPr bwMode="auto">
          <a:xfrm>
            <a:off x="304800" y="3886200"/>
            <a:ext cx="3581400" cy="381000"/>
          </a:xfrm>
          <a:prstGeom prst="wedgeRoundRectCallout">
            <a:avLst>
              <a:gd name="adj1" fmla="val 22162"/>
              <a:gd name="adj2" fmla="val -9541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altLang="ja-JP" sz="2000"/>
              <a:t>ε</a:t>
            </a:r>
            <a:r>
              <a:rPr lang="ja-JP" altLang="en-US" sz="2000"/>
              <a:t>は自分自身への遷移のみ</a:t>
            </a:r>
          </a:p>
        </p:txBody>
      </p:sp>
      <p:grpSp>
        <p:nvGrpSpPr>
          <p:cNvPr id="434253" name="Group 77"/>
          <p:cNvGrpSpPr>
            <a:grpSpLocks/>
          </p:cNvGrpSpPr>
          <p:nvPr/>
        </p:nvGrpSpPr>
        <p:grpSpPr bwMode="auto">
          <a:xfrm>
            <a:off x="5791200" y="4267200"/>
            <a:ext cx="993775" cy="609600"/>
            <a:chOff x="3648" y="2688"/>
            <a:chExt cx="626" cy="384"/>
          </a:xfrm>
        </p:grpSpPr>
        <p:sp>
          <p:nvSpPr>
            <p:cNvPr id="434242" name="Arc 66"/>
            <p:cNvSpPr>
              <a:spLocks/>
            </p:cNvSpPr>
            <p:nvPr/>
          </p:nvSpPr>
          <p:spPr bwMode="auto">
            <a:xfrm>
              <a:off x="3840" y="2688"/>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4243" name="Arc 67"/>
            <p:cNvSpPr>
              <a:spLocks/>
            </p:cNvSpPr>
            <p:nvPr/>
          </p:nvSpPr>
          <p:spPr bwMode="auto">
            <a:xfrm rot="5400000">
              <a:off x="3840" y="288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4244" name="Arc 68"/>
            <p:cNvSpPr>
              <a:spLocks/>
            </p:cNvSpPr>
            <p:nvPr/>
          </p:nvSpPr>
          <p:spPr bwMode="auto">
            <a:xfrm rot="10800000">
              <a:off x="3648" y="288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4245" name="Arc 69"/>
            <p:cNvSpPr>
              <a:spLocks/>
            </p:cNvSpPr>
            <p:nvPr/>
          </p:nvSpPr>
          <p:spPr bwMode="auto">
            <a:xfrm rot="16200000">
              <a:off x="3648" y="2688"/>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4246" name="Text Box 70"/>
            <p:cNvSpPr txBox="1">
              <a:spLocks noChangeArrowheads="1"/>
            </p:cNvSpPr>
            <p:nvPr/>
          </p:nvSpPr>
          <p:spPr bwMode="auto">
            <a:xfrm>
              <a:off x="4032" y="268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a:t>
              </a:r>
            </a:p>
          </p:txBody>
        </p:sp>
      </p:grpSp>
      <p:grpSp>
        <p:nvGrpSpPr>
          <p:cNvPr id="434251" name="Group 75"/>
          <p:cNvGrpSpPr>
            <a:grpSpLocks/>
          </p:cNvGrpSpPr>
          <p:nvPr/>
        </p:nvGrpSpPr>
        <p:grpSpPr bwMode="auto">
          <a:xfrm>
            <a:off x="4495800" y="4800600"/>
            <a:ext cx="685800" cy="762000"/>
            <a:chOff x="2832" y="3024"/>
            <a:chExt cx="432" cy="480"/>
          </a:xfrm>
        </p:grpSpPr>
        <p:sp>
          <p:nvSpPr>
            <p:cNvPr id="434241" name="Line 65"/>
            <p:cNvSpPr>
              <a:spLocks noChangeShapeType="1"/>
            </p:cNvSpPr>
            <p:nvPr/>
          </p:nvSpPr>
          <p:spPr bwMode="auto">
            <a:xfrm flipH="1">
              <a:off x="2832" y="3072"/>
              <a:ext cx="432" cy="432"/>
            </a:xfrm>
            <a:prstGeom prst="line">
              <a:avLst/>
            </a:prstGeom>
            <a:noFill/>
            <a:ln w="190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4247" name="Text Box 71"/>
            <p:cNvSpPr txBox="1">
              <a:spLocks noChangeArrowheads="1"/>
            </p:cNvSpPr>
            <p:nvPr/>
          </p:nvSpPr>
          <p:spPr bwMode="auto">
            <a:xfrm>
              <a:off x="2832" y="3024"/>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grpSp>
      <p:grpSp>
        <p:nvGrpSpPr>
          <p:cNvPr id="434252" name="Group 76"/>
          <p:cNvGrpSpPr>
            <a:grpSpLocks/>
          </p:cNvGrpSpPr>
          <p:nvPr/>
        </p:nvGrpSpPr>
        <p:grpSpPr bwMode="auto">
          <a:xfrm>
            <a:off x="5486400" y="4800600"/>
            <a:ext cx="688975" cy="762000"/>
            <a:chOff x="3456" y="3024"/>
            <a:chExt cx="434" cy="480"/>
          </a:xfrm>
        </p:grpSpPr>
        <p:sp>
          <p:nvSpPr>
            <p:cNvPr id="434240" name="Line 64"/>
            <p:cNvSpPr>
              <a:spLocks noChangeShapeType="1"/>
            </p:cNvSpPr>
            <p:nvPr/>
          </p:nvSpPr>
          <p:spPr bwMode="auto">
            <a:xfrm flipH="1" flipV="1">
              <a:off x="3456" y="3072"/>
              <a:ext cx="432" cy="432"/>
            </a:xfrm>
            <a:prstGeom prst="line">
              <a:avLst/>
            </a:prstGeom>
            <a:noFill/>
            <a:ln w="190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4248" name="Text Box 72"/>
            <p:cNvSpPr txBox="1">
              <a:spLocks noChangeArrowheads="1"/>
            </p:cNvSpPr>
            <p:nvPr/>
          </p:nvSpPr>
          <p:spPr bwMode="auto">
            <a:xfrm>
              <a:off x="3648" y="3024"/>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a:t>
              </a:r>
            </a:p>
          </p:txBody>
        </p:sp>
      </p:grpSp>
      <p:sp>
        <p:nvSpPr>
          <p:cNvPr id="434249" name="AutoShape 73"/>
          <p:cNvSpPr>
            <a:spLocks noChangeArrowheads="1"/>
          </p:cNvSpPr>
          <p:nvPr/>
        </p:nvSpPr>
        <p:spPr bwMode="auto">
          <a:xfrm>
            <a:off x="7162800" y="4267200"/>
            <a:ext cx="1752600" cy="838200"/>
          </a:xfrm>
          <a:prstGeom prst="wedgeRoundRectCallout">
            <a:avLst>
              <a:gd name="adj1" fmla="val -69023"/>
              <a:gd name="adj2" fmla="val 114014"/>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altLang="ja-JP" sz="2400" i="1"/>
              <a:t>q</a:t>
            </a:r>
            <a:r>
              <a:rPr lang="en-US" altLang="ja-JP" sz="2400" baseline="-25000"/>
              <a:t>F</a:t>
            </a:r>
            <a:r>
              <a:rPr lang="en-US" altLang="ja-JP" sz="2000"/>
              <a:t> </a:t>
            </a:r>
            <a:r>
              <a:rPr lang="ja-JP" altLang="en-US" sz="2000"/>
              <a:t>を含めば</a:t>
            </a:r>
          </a:p>
          <a:p>
            <a:pPr algn="ctr"/>
            <a:r>
              <a:rPr lang="ja-JP" altLang="en-US" sz="2000"/>
              <a:t>受理状態</a:t>
            </a:r>
          </a:p>
        </p:txBody>
      </p:sp>
      <p:grpSp>
        <p:nvGrpSpPr>
          <p:cNvPr id="434255" name="Group 79"/>
          <p:cNvGrpSpPr>
            <a:grpSpLocks/>
          </p:cNvGrpSpPr>
          <p:nvPr/>
        </p:nvGrpSpPr>
        <p:grpSpPr bwMode="auto">
          <a:xfrm>
            <a:off x="1600200" y="4114800"/>
            <a:ext cx="5257800" cy="2209800"/>
            <a:chOff x="1008" y="2592"/>
            <a:chExt cx="3312" cy="1392"/>
          </a:xfrm>
        </p:grpSpPr>
        <p:sp>
          <p:nvSpPr>
            <p:cNvPr id="434256" name="Oval 80"/>
            <p:cNvSpPr>
              <a:spLocks noChangeArrowheads="1"/>
            </p:cNvSpPr>
            <p:nvPr/>
          </p:nvSpPr>
          <p:spPr bwMode="auto">
            <a:xfrm>
              <a:off x="1008" y="3456"/>
              <a:ext cx="528" cy="52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t>q</a:t>
              </a:r>
              <a:r>
                <a:rPr lang="en-US" altLang="ja-JP" sz="2800" baseline="-25000"/>
                <a:t>0,1</a:t>
              </a:r>
            </a:p>
          </p:txBody>
        </p:sp>
        <p:sp>
          <p:nvSpPr>
            <p:cNvPr id="434257" name="Oval 81"/>
            <p:cNvSpPr>
              <a:spLocks noChangeArrowheads="1"/>
            </p:cNvSpPr>
            <p:nvPr/>
          </p:nvSpPr>
          <p:spPr bwMode="auto">
            <a:xfrm>
              <a:off x="2400" y="3456"/>
              <a:ext cx="528" cy="52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t>q</a:t>
              </a:r>
              <a:r>
                <a:rPr lang="en-US" altLang="ja-JP" sz="2800" baseline="-25000"/>
                <a:t>0,1,2,3</a:t>
              </a:r>
            </a:p>
          </p:txBody>
        </p:sp>
        <p:grpSp>
          <p:nvGrpSpPr>
            <p:cNvPr id="434258" name="Group 82"/>
            <p:cNvGrpSpPr>
              <a:grpSpLocks/>
            </p:cNvGrpSpPr>
            <p:nvPr/>
          </p:nvGrpSpPr>
          <p:grpSpPr bwMode="auto">
            <a:xfrm>
              <a:off x="3120" y="2592"/>
              <a:ext cx="528" cy="528"/>
              <a:chOff x="3264" y="2592"/>
              <a:chExt cx="528" cy="528"/>
            </a:xfrm>
          </p:grpSpPr>
          <p:sp>
            <p:nvSpPr>
              <p:cNvPr id="434259" name="Oval 83"/>
              <p:cNvSpPr>
                <a:spLocks noChangeArrowheads="1"/>
              </p:cNvSpPr>
              <p:nvPr/>
            </p:nvSpPr>
            <p:spPr bwMode="auto">
              <a:xfrm>
                <a:off x="3264" y="2592"/>
                <a:ext cx="528" cy="52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dirty="0"/>
                  <a:t>q</a:t>
                </a:r>
                <a:r>
                  <a:rPr lang="en-US" altLang="ja-JP" sz="2800" baseline="-25000" dirty="0"/>
                  <a:t>0,1,F</a:t>
                </a:r>
              </a:p>
            </p:txBody>
          </p:sp>
          <p:sp>
            <p:nvSpPr>
              <p:cNvPr id="434260" name="Oval 84"/>
              <p:cNvSpPr>
                <a:spLocks noChangeArrowheads="1"/>
              </p:cNvSpPr>
              <p:nvPr/>
            </p:nvSpPr>
            <p:spPr bwMode="auto">
              <a:xfrm>
                <a:off x="3312" y="2640"/>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434261" name="Group 85"/>
            <p:cNvGrpSpPr>
              <a:grpSpLocks/>
            </p:cNvGrpSpPr>
            <p:nvPr/>
          </p:nvGrpSpPr>
          <p:grpSpPr bwMode="auto">
            <a:xfrm>
              <a:off x="3792" y="3456"/>
              <a:ext cx="528" cy="528"/>
              <a:chOff x="3984" y="3456"/>
              <a:chExt cx="528" cy="528"/>
            </a:xfrm>
          </p:grpSpPr>
          <p:sp>
            <p:nvSpPr>
              <p:cNvPr id="434262" name="Oval 86"/>
              <p:cNvSpPr>
                <a:spLocks noChangeArrowheads="1"/>
              </p:cNvSpPr>
              <p:nvPr/>
            </p:nvSpPr>
            <p:spPr bwMode="auto">
              <a:xfrm>
                <a:off x="3984" y="3456"/>
                <a:ext cx="528" cy="52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t>q</a:t>
                </a:r>
                <a:r>
                  <a:rPr lang="en-US" altLang="ja-JP" sz="2800" baseline="-25000"/>
                  <a:t>0,1,2,3,F</a:t>
                </a:r>
              </a:p>
            </p:txBody>
          </p:sp>
          <p:sp>
            <p:nvSpPr>
              <p:cNvPr id="434263" name="Oval 87"/>
              <p:cNvSpPr>
                <a:spLocks noChangeArrowheads="1"/>
              </p:cNvSpPr>
              <p:nvPr/>
            </p:nvSpPr>
            <p:spPr bwMode="auto">
              <a:xfrm>
                <a:off x="4032" y="3504"/>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34255"/>
                                        </p:tgtEl>
                                        <p:attrNameLst>
                                          <p:attrName>style.visibility</p:attrName>
                                        </p:attrNameLst>
                                      </p:cBhvr>
                                      <p:to>
                                        <p:strVal val="visible"/>
                                      </p:to>
                                    </p:set>
                                    <p:animEffect transition="in" filter="checkerboard(across)">
                                      <p:cBhvr>
                                        <p:cTn id="7" dur="500"/>
                                        <p:tgtEl>
                                          <p:spTgt spid="4342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34250"/>
                                        </p:tgtEl>
                                        <p:attrNameLst>
                                          <p:attrName>style.visibility</p:attrName>
                                        </p:attrNameLst>
                                      </p:cBhvr>
                                      <p:to>
                                        <p:strVal val="visible"/>
                                      </p:to>
                                    </p:set>
                                    <p:animEffect transition="in" filter="checkerboard(across)">
                                      <p:cBhvr>
                                        <p:cTn id="12" dur="500"/>
                                        <p:tgtEl>
                                          <p:spTgt spid="434250"/>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434230"/>
                                        </p:tgtEl>
                                        <p:attrNameLst>
                                          <p:attrName>style.visibility</p:attrName>
                                        </p:attrNameLst>
                                      </p:cBhvr>
                                      <p:to>
                                        <p:strVal val="visible"/>
                                      </p:to>
                                    </p:set>
                                    <p:animEffect transition="in" filter="wipe(left)">
                                      <p:cBhvr>
                                        <p:cTn id="16" dur="500"/>
                                        <p:tgtEl>
                                          <p:spTgt spid="434230"/>
                                        </p:tgtEl>
                                      </p:cBhvr>
                                    </p:animEffect>
                                  </p:childTnLst>
                                </p:cTn>
                              </p:par>
                            </p:childTnLst>
                          </p:cTn>
                        </p:par>
                        <p:par>
                          <p:cTn id="17" fill="hold" nodeType="afterGroup">
                            <p:stCondLst>
                              <p:cond delay="1000"/>
                            </p:stCondLst>
                            <p:childTnLst>
                              <p:par>
                                <p:cTn id="18" presetID="22" presetClass="entr" presetSubtype="2" fill="hold" nodeType="afterEffect">
                                  <p:stCondLst>
                                    <p:cond delay="0"/>
                                  </p:stCondLst>
                                  <p:childTnLst>
                                    <p:set>
                                      <p:cBhvr>
                                        <p:cTn id="19" dur="1" fill="hold">
                                          <p:stCondLst>
                                            <p:cond delay="0"/>
                                          </p:stCondLst>
                                        </p:cTn>
                                        <p:tgtEl>
                                          <p:spTgt spid="434233"/>
                                        </p:tgtEl>
                                        <p:attrNameLst>
                                          <p:attrName>style.visibility</p:attrName>
                                        </p:attrNameLst>
                                      </p:cBhvr>
                                      <p:to>
                                        <p:strVal val="visible"/>
                                      </p:to>
                                    </p:set>
                                    <p:animEffect transition="in" filter="wipe(right)">
                                      <p:cBhvr>
                                        <p:cTn id="20" dur="500"/>
                                        <p:tgtEl>
                                          <p:spTgt spid="434233"/>
                                        </p:tgtEl>
                                      </p:cBhvr>
                                    </p:animEffect>
                                  </p:childTnLst>
                                </p:cTn>
                              </p:par>
                            </p:childTnLst>
                          </p:cTn>
                        </p:par>
                        <p:par>
                          <p:cTn id="21" fill="hold" nodeType="afterGroup">
                            <p:stCondLst>
                              <p:cond delay="1500"/>
                            </p:stCondLst>
                            <p:childTnLst>
                              <p:par>
                                <p:cTn id="22" presetID="22" presetClass="entr" presetSubtype="8" fill="hold" nodeType="afterEffect">
                                  <p:stCondLst>
                                    <p:cond delay="0"/>
                                  </p:stCondLst>
                                  <p:childTnLst>
                                    <p:set>
                                      <p:cBhvr>
                                        <p:cTn id="23" dur="1" fill="hold">
                                          <p:stCondLst>
                                            <p:cond delay="0"/>
                                          </p:stCondLst>
                                        </p:cTn>
                                        <p:tgtEl>
                                          <p:spTgt spid="434227"/>
                                        </p:tgtEl>
                                        <p:attrNameLst>
                                          <p:attrName>style.visibility</p:attrName>
                                        </p:attrNameLst>
                                      </p:cBhvr>
                                      <p:to>
                                        <p:strVal val="visible"/>
                                      </p:to>
                                    </p:set>
                                    <p:animEffect transition="in" filter="wipe(left)">
                                      <p:cBhvr>
                                        <p:cTn id="24" dur="500"/>
                                        <p:tgtEl>
                                          <p:spTgt spid="434227"/>
                                        </p:tgtEl>
                                      </p:cBhvr>
                                    </p:animEffect>
                                  </p:childTnLst>
                                </p:cTn>
                              </p:par>
                            </p:childTnLst>
                          </p:cTn>
                        </p:par>
                        <p:par>
                          <p:cTn id="25" fill="hold" nodeType="afterGroup">
                            <p:stCondLst>
                              <p:cond delay="2000"/>
                            </p:stCondLst>
                            <p:childTnLst>
                              <p:par>
                                <p:cTn id="26" presetID="22" presetClass="entr" presetSubtype="2" fill="hold" nodeType="afterEffect">
                                  <p:stCondLst>
                                    <p:cond delay="0"/>
                                  </p:stCondLst>
                                  <p:childTnLst>
                                    <p:set>
                                      <p:cBhvr>
                                        <p:cTn id="27" dur="1" fill="hold">
                                          <p:stCondLst>
                                            <p:cond delay="0"/>
                                          </p:stCondLst>
                                        </p:cTn>
                                        <p:tgtEl>
                                          <p:spTgt spid="434252"/>
                                        </p:tgtEl>
                                        <p:attrNameLst>
                                          <p:attrName>style.visibility</p:attrName>
                                        </p:attrNameLst>
                                      </p:cBhvr>
                                      <p:to>
                                        <p:strVal val="visible"/>
                                      </p:to>
                                    </p:set>
                                    <p:animEffect transition="in" filter="wipe(right)">
                                      <p:cBhvr>
                                        <p:cTn id="28" dur="500"/>
                                        <p:tgtEl>
                                          <p:spTgt spid="434252"/>
                                        </p:tgtEl>
                                      </p:cBhvr>
                                    </p:animEffect>
                                  </p:childTnLst>
                                </p:cTn>
                              </p:par>
                            </p:childTnLst>
                          </p:cTn>
                        </p:par>
                        <p:par>
                          <p:cTn id="29" fill="hold" nodeType="afterGroup">
                            <p:stCondLst>
                              <p:cond delay="2500"/>
                            </p:stCondLst>
                            <p:childTnLst>
                              <p:par>
                                <p:cTn id="30" presetID="5" presetClass="entr" presetSubtype="10" fill="hold" nodeType="afterEffect">
                                  <p:stCondLst>
                                    <p:cond delay="0"/>
                                  </p:stCondLst>
                                  <p:childTnLst>
                                    <p:set>
                                      <p:cBhvr>
                                        <p:cTn id="31" dur="1" fill="hold">
                                          <p:stCondLst>
                                            <p:cond delay="0"/>
                                          </p:stCondLst>
                                        </p:cTn>
                                        <p:tgtEl>
                                          <p:spTgt spid="434254"/>
                                        </p:tgtEl>
                                        <p:attrNameLst>
                                          <p:attrName>style.visibility</p:attrName>
                                        </p:attrNameLst>
                                      </p:cBhvr>
                                      <p:to>
                                        <p:strVal val="visible"/>
                                      </p:to>
                                    </p:set>
                                    <p:animEffect transition="in" filter="checkerboard(across)">
                                      <p:cBhvr>
                                        <p:cTn id="32" dur="500"/>
                                        <p:tgtEl>
                                          <p:spTgt spid="434254"/>
                                        </p:tgtEl>
                                      </p:cBhvr>
                                    </p:animEffect>
                                  </p:childTnLst>
                                </p:cTn>
                              </p:par>
                            </p:childTnLst>
                          </p:cTn>
                        </p:par>
                        <p:par>
                          <p:cTn id="33" fill="hold" nodeType="afterGroup">
                            <p:stCondLst>
                              <p:cond delay="3000"/>
                            </p:stCondLst>
                            <p:childTnLst>
                              <p:par>
                                <p:cTn id="34" presetID="5" presetClass="entr" presetSubtype="10" fill="hold" nodeType="afterEffect">
                                  <p:stCondLst>
                                    <p:cond delay="0"/>
                                  </p:stCondLst>
                                  <p:childTnLst>
                                    <p:set>
                                      <p:cBhvr>
                                        <p:cTn id="35" dur="1" fill="hold">
                                          <p:stCondLst>
                                            <p:cond delay="0"/>
                                          </p:stCondLst>
                                        </p:cTn>
                                        <p:tgtEl>
                                          <p:spTgt spid="434253"/>
                                        </p:tgtEl>
                                        <p:attrNameLst>
                                          <p:attrName>style.visibility</p:attrName>
                                        </p:attrNameLst>
                                      </p:cBhvr>
                                      <p:to>
                                        <p:strVal val="visible"/>
                                      </p:to>
                                    </p:set>
                                    <p:animEffect transition="in" filter="checkerboard(across)">
                                      <p:cBhvr>
                                        <p:cTn id="36" dur="500"/>
                                        <p:tgtEl>
                                          <p:spTgt spid="434253"/>
                                        </p:tgtEl>
                                      </p:cBhvr>
                                    </p:animEffect>
                                  </p:childTnLst>
                                </p:cTn>
                              </p:par>
                            </p:childTnLst>
                          </p:cTn>
                        </p:par>
                        <p:par>
                          <p:cTn id="37" fill="hold" nodeType="afterGroup">
                            <p:stCondLst>
                              <p:cond delay="3500"/>
                            </p:stCondLst>
                            <p:childTnLst>
                              <p:par>
                                <p:cTn id="38" presetID="22" presetClass="entr" presetSubtype="1" fill="hold" nodeType="afterEffect">
                                  <p:stCondLst>
                                    <p:cond delay="0"/>
                                  </p:stCondLst>
                                  <p:childTnLst>
                                    <p:set>
                                      <p:cBhvr>
                                        <p:cTn id="39" dur="1" fill="hold">
                                          <p:stCondLst>
                                            <p:cond delay="0"/>
                                          </p:stCondLst>
                                        </p:cTn>
                                        <p:tgtEl>
                                          <p:spTgt spid="434251"/>
                                        </p:tgtEl>
                                        <p:attrNameLst>
                                          <p:attrName>style.visibility</p:attrName>
                                        </p:attrNameLst>
                                      </p:cBhvr>
                                      <p:to>
                                        <p:strVal val="visible"/>
                                      </p:to>
                                    </p:set>
                                    <p:animEffect transition="in" filter="wipe(up)">
                                      <p:cBhvr>
                                        <p:cTn id="40" dur="500"/>
                                        <p:tgtEl>
                                          <p:spTgt spid="434251"/>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5" presetClass="entr" presetSubtype="10" fill="hold" grpId="0" nodeType="clickEffect">
                                  <p:stCondLst>
                                    <p:cond delay="0"/>
                                  </p:stCondLst>
                                  <p:childTnLst>
                                    <p:set>
                                      <p:cBhvr>
                                        <p:cTn id="44" dur="1" fill="hold">
                                          <p:stCondLst>
                                            <p:cond delay="0"/>
                                          </p:stCondLst>
                                        </p:cTn>
                                        <p:tgtEl>
                                          <p:spTgt spid="434236"/>
                                        </p:tgtEl>
                                        <p:attrNameLst>
                                          <p:attrName>style.visibility</p:attrName>
                                        </p:attrNameLst>
                                      </p:cBhvr>
                                      <p:to>
                                        <p:strVal val="visible"/>
                                      </p:to>
                                    </p:set>
                                    <p:animEffect transition="in" filter="checkerboard(across)">
                                      <p:cBhvr>
                                        <p:cTn id="45" dur="500"/>
                                        <p:tgtEl>
                                          <p:spTgt spid="434236"/>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 presetClass="entr" presetSubtype="10" fill="hold" grpId="0" nodeType="clickEffect">
                                  <p:stCondLst>
                                    <p:cond delay="0"/>
                                  </p:stCondLst>
                                  <p:childTnLst>
                                    <p:set>
                                      <p:cBhvr>
                                        <p:cTn id="49" dur="1" fill="hold">
                                          <p:stCondLst>
                                            <p:cond delay="0"/>
                                          </p:stCondLst>
                                        </p:cTn>
                                        <p:tgtEl>
                                          <p:spTgt spid="434249"/>
                                        </p:tgtEl>
                                        <p:attrNameLst>
                                          <p:attrName>style.visibility</p:attrName>
                                        </p:attrNameLst>
                                      </p:cBhvr>
                                      <p:to>
                                        <p:strVal val="visible"/>
                                      </p:to>
                                    </p:set>
                                    <p:animEffect transition="in" filter="checkerboard(across)">
                                      <p:cBhvr>
                                        <p:cTn id="50" dur="500"/>
                                        <p:tgtEl>
                                          <p:spTgt spid="4342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4236" grpId="0" animBg="1" autoUpdateAnimBg="0"/>
      <p:bldP spid="434249" grpId="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5202" name="Rectangle 2"/>
          <p:cNvSpPr>
            <a:spLocks noGrp="1" noChangeArrowheads="1"/>
          </p:cNvSpPr>
          <p:nvPr>
            <p:ph type="title"/>
          </p:nvPr>
        </p:nvSpPr>
        <p:spPr>
          <a:xfrm>
            <a:off x="1066800" y="304800"/>
            <a:ext cx="7369175" cy="1039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決定性有限オートマトンへ</a:t>
            </a:r>
          </a:p>
        </p:txBody>
      </p:sp>
      <p:grpSp>
        <p:nvGrpSpPr>
          <p:cNvPr id="435203" name="Group 3"/>
          <p:cNvGrpSpPr>
            <a:grpSpLocks/>
          </p:cNvGrpSpPr>
          <p:nvPr/>
        </p:nvGrpSpPr>
        <p:grpSpPr bwMode="auto">
          <a:xfrm>
            <a:off x="1676400" y="1524000"/>
            <a:ext cx="5794375" cy="2332038"/>
            <a:chOff x="1056" y="960"/>
            <a:chExt cx="3650" cy="1469"/>
          </a:xfrm>
        </p:grpSpPr>
        <p:sp>
          <p:nvSpPr>
            <p:cNvPr id="435204" name="Oval 4"/>
            <p:cNvSpPr>
              <a:spLocks noChangeArrowheads="1"/>
            </p:cNvSpPr>
            <p:nvPr/>
          </p:nvSpPr>
          <p:spPr bwMode="auto">
            <a:xfrm>
              <a:off x="1488" y="1536"/>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0</a:t>
              </a:r>
            </a:p>
          </p:txBody>
        </p:sp>
        <p:grpSp>
          <p:nvGrpSpPr>
            <p:cNvPr id="435205" name="Group 5"/>
            <p:cNvGrpSpPr>
              <a:grpSpLocks/>
            </p:cNvGrpSpPr>
            <p:nvPr/>
          </p:nvGrpSpPr>
          <p:grpSpPr bwMode="auto">
            <a:xfrm>
              <a:off x="1056" y="1152"/>
              <a:ext cx="498" cy="768"/>
              <a:chOff x="864" y="816"/>
              <a:chExt cx="498" cy="768"/>
            </a:xfrm>
          </p:grpSpPr>
          <p:sp>
            <p:nvSpPr>
              <p:cNvPr id="435206" name="Arc 6"/>
              <p:cNvSpPr>
                <a:spLocks/>
              </p:cNvSpPr>
              <p:nvPr/>
            </p:nvSpPr>
            <p:spPr bwMode="auto">
              <a:xfrm>
                <a:off x="1104" y="120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07" name="Arc 7"/>
              <p:cNvSpPr>
                <a:spLocks/>
              </p:cNvSpPr>
              <p:nvPr/>
            </p:nvSpPr>
            <p:spPr bwMode="auto">
              <a:xfrm rot="5400000">
                <a:off x="1104" y="139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08" name="Arc 8"/>
              <p:cNvSpPr>
                <a:spLocks/>
              </p:cNvSpPr>
              <p:nvPr/>
            </p:nvSpPr>
            <p:spPr bwMode="auto">
              <a:xfrm rot="10800000">
                <a:off x="912" y="139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09" name="Arc 9"/>
              <p:cNvSpPr>
                <a:spLocks/>
              </p:cNvSpPr>
              <p:nvPr/>
            </p:nvSpPr>
            <p:spPr bwMode="auto">
              <a:xfrm rot="16200000">
                <a:off x="912" y="120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10" name="Text Box 10"/>
              <p:cNvSpPr txBox="1">
                <a:spLocks noChangeArrowheads="1"/>
              </p:cNvSpPr>
              <p:nvPr/>
            </p:nvSpPr>
            <p:spPr bwMode="auto">
              <a:xfrm>
                <a:off x="864" y="816"/>
                <a:ext cx="49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0, 1</a:t>
                </a:r>
              </a:p>
            </p:txBody>
          </p:sp>
        </p:grpSp>
        <p:sp>
          <p:nvSpPr>
            <p:cNvPr id="435211" name="Oval 11"/>
            <p:cNvSpPr>
              <a:spLocks noChangeArrowheads="1"/>
            </p:cNvSpPr>
            <p:nvPr/>
          </p:nvSpPr>
          <p:spPr bwMode="auto">
            <a:xfrm>
              <a:off x="2544" y="1248"/>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1</a:t>
              </a:r>
            </a:p>
          </p:txBody>
        </p:sp>
        <p:sp>
          <p:nvSpPr>
            <p:cNvPr id="435212" name="Oval 12"/>
            <p:cNvSpPr>
              <a:spLocks noChangeArrowheads="1"/>
            </p:cNvSpPr>
            <p:nvPr/>
          </p:nvSpPr>
          <p:spPr bwMode="auto">
            <a:xfrm>
              <a:off x="2544" y="1824"/>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2</a:t>
              </a:r>
            </a:p>
          </p:txBody>
        </p:sp>
        <p:grpSp>
          <p:nvGrpSpPr>
            <p:cNvPr id="435213" name="Group 13"/>
            <p:cNvGrpSpPr>
              <a:grpSpLocks/>
            </p:cNvGrpSpPr>
            <p:nvPr/>
          </p:nvGrpSpPr>
          <p:grpSpPr bwMode="auto">
            <a:xfrm>
              <a:off x="1872" y="1248"/>
              <a:ext cx="672" cy="384"/>
              <a:chOff x="1680" y="912"/>
              <a:chExt cx="672" cy="384"/>
            </a:xfrm>
          </p:grpSpPr>
          <p:sp>
            <p:nvSpPr>
              <p:cNvPr id="435214" name="Line 14"/>
              <p:cNvSpPr>
                <a:spLocks noChangeShapeType="1"/>
              </p:cNvSpPr>
              <p:nvPr/>
            </p:nvSpPr>
            <p:spPr bwMode="auto">
              <a:xfrm flipV="1">
                <a:off x="1680" y="1104"/>
                <a:ext cx="672"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5215" name="Text Box 15"/>
              <p:cNvSpPr txBox="1">
                <a:spLocks noChangeArrowheads="1"/>
              </p:cNvSpPr>
              <p:nvPr/>
            </p:nvSpPr>
            <p:spPr bwMode="auto">
              <a:xfrm>
                <a:off x="1824" y="912"/>
                <a:ext cx="33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ε</a:t>
                </a:r>
              </a:p>
            </p:txBody>
          </p:sp>
        </p:grpSp>
        <p:grpSp>
          <p:nvGrpSpPr>
            <p:cNvPr id="435216" name="Group 16"/>
            <p:cNvGrpSpPr>
              <a:grpSpLocks/>
            </p:cNvGrpSpPr>
            <p:nvPr/>
          </p:nvGrpSpPr>
          <p:grpSpPr bwMode="auto">
            <a:xfrm>
              <a:off x="1872" y="1488"/>
              <a:ext cx="672" cy="365"/>
              <a:chOff x="1680" y="1152"/>
              <a:chExt cx="672" cy="365"/>
            </a:xfrm>
          </p:grpSpPr>
          <p:sp>
            <p:nvSpPr>
              <p:cNvPr id="435217" name="Text Box 17"/>
              <p:cNvSpPr txBox="1">
                <a:spLocks noChangeArrowheads="1"/>
              </p:cNvSpPr>
              <p:nvPr/>
            </p:nvSpPr>
            <p:spPr bwMode="auto">
              <a:xfrm>
                <a:off x="1968" y="1152"/>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a:t>
                </a:r>
              </a:p>
            </p:txBody>
          </p:sp>
          <p:sp>
            <p:nvSpPr>
              <p:cNvPr id="435218" name="Line 18"/>
              <p:cNvSpPr>
                <a:spLocks noChangeShapeType="1"/>
              </p:cNvSpPr>
              <p:nvPr/>
            </p:nvSpPr>
            <p:spPr bwMode="auto">
              <a:xfrm flipH="1">
                <a:off x="1680" y="1152"/>
                <a:ext cx="672"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435219" name="Group 19"/>
            <p:cNvGrpSpPr>
              <a:grpSpLocks/>
            </p:cNvGrpSpPr>
            <p:nvPr/>
          </p:nvGrpSpPr>
          <p:grpSpPr bwMode="auto">
            <a:xfrm>
              <a:off x="1872" y="1776"/>
              <a:ext cx="672" cy="461"/>
              <a:chOff x="1680" y="1440"/>
              <a:chExt cx="672" cy="461"/>
            </a:xfrm>
          </p:grpSpPr>
          <p:sp>
            <p:nvSpPr>
              <p:cNvPr id="435220" name="Line 20"/>
              <p:cNvSpPr>
                <a:spLocks noChangeShapeType="1"/>
              </p:cNvSpPr>
              <p:nvPr/>
            </p:nvSpPr>
            <p:spPr bwMode="auto">
              <a:xfrm>
                <a:off x="1680" y="1440"/>
                <a:ext cx="672"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5221" name="Text Box 21"/>
              <p:cNvSpPr txBox="1">
                <a:spLocks noChangeArrowheads="1"/>
              </p:cNvSpPr>
              <p:nvPr/>
            </p:nvSpPr>
            <p:spPr bwMode="auto">
              <a:xfrm>
                <a:off x="1968" y="1536"/>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grpSp>
        <p:sp>
          <p:nvSpPr>
            <p:cNvPr id="435222" name="Oval 22"/>
            <p:cNvSpPr>
              <a:spLocks noChangeArrowheads="1"/>
            </p:cNvSpPr>
            <p:nvPr/>
          </p:nvSpPr>
          <p:spPr bwMode="auto">
            <a:xfrm>
              <a:off x="3696" y="960"/>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3</a:t>
              </a:r>
            </a:p>
          </p:txBody>
        </p:sp>
        <p:grpSp>
          <p:nvGrpSpPr>
            <p:cNvPr id="435223" name="Group 23"/>
            <p:cNvGrpSpPr>
              <a:grpSpLocks/>
            </p:cNvGrpSpPr>
            <p:nvPr/>
          </p:nvGrpSpPr>
          <p:grpSpPr bwMode="auto">
            <a:xfrm>
              <a:off x="2928" y="960"/>
              <a:ext cx="768" cy="432"/>
              <a:chOff x="2736" y="624"/>
              <a:chExt cx="768" cy="432"/>
            </a:xfrm>
          </p:grpSpPr>
          <p:sp>
            <p:nvSpPr>
              <p:cNvPr id="435224" name="Line 24"/>
              <p:cNvSpPr>
                <a:spLocks noChangeShapeType="1"/>
              </p:cNvSpPr>
              <p:nvPr/>
            </p:nvSpPr>
            <p:spPr bwMode="auto">
              <a:xfrm flipV="1">
                <a:off x="2736" y="864"/>
                <a:ext cx="768"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5225" name="Text Box 25"/>
              <p:cNvSpPr txBox="1">
                <a:spLocks noChangeArrowheads="1"/>
              </p:cNvSpPr>
              <p:nvPr/>
            </p:nvSpPr>
            <p:spPr bwMode="auto">
              <a:xfrm>
                <a:off x="3024" y="624"/>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grpSp>
        <p:grpSp>
          <p:nvGrpSpPr>
            <p:cNvPr id="435226" name="Group 26"/>
            <p:cNvGrpSpPr>
              <a:grpSpLocks/>
            </p:cNvGrpSpPr>
            <p:nvPr/>
          </p:nvGrpSpPr>
          <p:grpSpPr bwMode="auto">
            <a:xfrm>
              <a:off x="2928" y="2016"/>
              <a:ext cx="768" cy="413"/>
              <a:chOff x="2736" y="1680"/>
              <a:chExt cx="768" cy="413"/>
            </a:xfrm>
          </p:grpSpPr>
          <p:sp>
            <p:nvSpPr>
              <p:cNvPr id="435227" name="Line 27"/>
              <p:cNvSpPr>
                <a:spLocks noChangeShapeType="1"/>
              </p:cNvSpPr>
              <p:nvPr/>
            </p:nvSpPr>
            <p:spPr bwMode="auto">
              <a:xfrm>
                <a:off x="2736" y="1680"/>
                <a:ext cx="768"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5228" name="Text Box 28"/>
              <p:cNvSpPr txBox="1">
                <a:spLocks noChangeArrowheads="1"/>
              </p:cNvSpPr>
              <p:nvPr/>
            </p:nvSpPr>
            <p:spPr bwMode="auto">
              <a:xfrm>
                <a:off x="3024" y="172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grpSp>
        <p:grpSp>
          <p:nvGrpSpPr>
            <p:cNvPr id="435229" name="Group 29"/>
            <p:cNvGrpSpPr>
              <a:grpSpLocks/>
            </p:cNvGrpSpPr>
            <p:nvPr/>
          </p:nvGrpSpPr>
          <p:grpSpPr bwMode="auto">
            <a:xfrm>
              <a:off x="4080" y="2016"/>
              <a:ext cx="626" cy="413"/>
              <a:chOff x="3888" y="1680"/>
              <a:chExt cx="626" cy="413"/>
            </a:xfrm>
          </p:grpSpPr>
          <p:sp>
            <p:nvSpPr>
              <p:cNvPr id="435230" name="Arc 30"/>
              <p:cNvSpPr>
                <a:spLocks/>
              </p:cNvSpPr>
              <p:nvPr/>
            </p:nvSpPr>
            <p:spPr bwMode="auto">
              <a:xfrm>
                <a:off x="4080" y="168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31" name="Arc 31"/>
              <p:cNvSpPr>
                <a:spLocks/>
              </p:cNvSpPr>
              <p:nvPr/>
            </p:nvSpPr>
            <p:spPr bwMode="auto">
              <a:xfrm rot="5400000">
                <a:off x="4080" y="187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32" name="Arc 32"/>
              <p:cNvSpPr>
                <a:spLocks/>
              </p:cNvSpPr>
              <p:nvPr/>
            </p:nvSpPr>
            <p:spPr bwMode="auto">
              <a:xfrm rot="10800000">
                <a:off x="3888" y="187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33" name="Arc 33"/>
              <p:cNvSpPr>
                <a:spLocks/>
              </p:cNvSpPr>
              <p:nvPr/>
            </p:nvSpPr>
            <p:spPr bwMode="auto">
              <a:xfrm rot="16200000">
                <a:off x="3888" y="168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34" name="Text Box 34"/>
              <p:cNvSpPr txBox="1">
                <a:spLocks noChangeArrowheads="1"/>
              </p:cNvSpPr>
              <p:nvPr/>
            </p:nvSpPr>
            <p:spPr bwMode="auto">
              <a:xfrm>
                <a:off x="4272" y="172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a:t>
                </a:r>
              </a:p>
            </p:txBody>
          </p:sp>
        </p:grpSp>
        <p:grpSp>
          <p:nvGrpSpPr>
            <p:cNvPr id="435235" name="Group 35"/>
            <p:cNvGrpSpPr>
              <a:grpSpLocks/>
            </p:cNvGrpSpPr>
            <p:nvPr/>
          </p:nvGrpSpPr>
          <p:grpSpPr bwMode="auto">
            <a:xfrm>
              <a:off x="3696" y="2016"/>
              <a:ext cx="384" cy="384"/>
              <a:chOff x="3504" y="1680"/>
              <a:chExt cx="384" cy="384"/>
            </a:xfrm>
          </p:grpSpPr>
          <p:sp>
            <p:nvSpPr>
              <p:cNvPr id="435236" name="Oval 36"/>
              <p:cNvSpPr>
                <a:spLocks noChangeArrowheads="1"/>
              </p:cNvSpPr>
              <p:nvPr/>
            </p:nvSpPr>
            <p:spPr bwMode="auto">
              <a:xfrm>
                <a:off x="3504" y="1680"/>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F</a:t>
                </a:r>
              </a:p>
            </p:txBody>
          </p:sp>
          <p:sp>
            <p:nvSpPr>
              <p:cNvPr id="435237" name="Oval 37"/>
              <p:cNvSpPr>
                <a:spLocks noChangeArrowheads="1"/>
              </p:cNvSpPr>
              <p:nvPr/>
            </p:nvSpPr>
            <p:spPr bwMode="auto">
              <a:xfrm>
                <a:off x="3552" y="1728"/>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435238" name="Group 38"/>
            <p:cNvGrpSpPr>
              <a:grpSpLocks/>
            </p:cNvGrpSpPr>
            <p:nvPr/>
          </p:nvGrpSpPr>
          <p:grpSpPr bwMode="auto">
            <a:xfrm>
              <a:off x="2880" y="1296"/>
              <a:ext cx="864" cy="624"/>
              <a:chOff x="2688" y="960"/>
              <a:chExt cx="864" cy="624"/>
            </a:xfrm>
          </p:grpSpPr>
          <p:sp>
            <p:nvSpPr>
              <p:cNvPr id="435239" name="Text Box 39"/>
              <p:cNvSpPr txBox="1">
                <a:spLocks noChangeArrowheads="1"/>
              </p:cNvSpPr>
              <p:nvPr/>
            </p:nvSpPr>
            <p:spPr bwMode="auto">
              <a:xfrm>
                <a:off x="2880" y="1056"/>
                <a:ext cx="33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ε</a:t>
                </a:r>
              </a:p>
            </p:txBody>
          </p:sp>
          <p:sp>
            <p:nvSpPr>
              <p:cNvPr id="435240" name="Line 40"/>
              <p:cNvSpPr>
                <a:spLocks noChangeShapeType="1"/>
              </p:cNvSpPr>
              <p:nvPr/>
            </p:nvSpPr>
            <p:spPr bwMode="auto">
              <a:xfrm flipH="1">
                <a:off x="2688" y="960"/>
                <a:ext cx="864" cy="62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435241" name="Group 41"/>
            <p:cNvGrpSpPr>
              <a:grpSpLocks/>
            </p:cNvGrpSpPr>
            <p:nvPr/>
          </p:nvGrpSpPr>
          <p:grpSpPr bwMode="auto">
            <a:xfrm>
              <a:off x="3840" y="1344"/>
              <a:ext cx="242" cy="672"/>
              <a:chOff x="3648" y="1008"/>
              <a:chExt cx="242" cy="672"/>
            </a:xfrm>
          </p:grpSpPr>
          <p:sp>
            <p:nvSpPr>
              <p:cNvPr id="435242" name="Line 42"/>
              <p:cNvSpPr>
                <a:spLocks noChangeShapeType="1"/>
              </p:cNvSpPr>
              <p:nvPr/>
            </p:nvSpPr>
            <p:spPr bwMode="auto">
              <a:xfrm>
                <a:off x="3696" y="1008"/>
                <a:ext cx="0" cy="67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5243" name="Text Box 43"/>
              <p:cNvSpPr txBox="1">
                <a:spLocks noChangeArrowheads="1"/>
              </p:cNvSpPr>
              <p:nvPr/>
            </p:nvSpPr>
            <p:spPr bwMode="auto">
              <a:xfrm>
                <a:off x="3648" y="1152"/>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grpSp>
      </p:grpSp>
      <p:sp>
        <p:nvSpPr>
          <p:cNvPr id="435245" name="Text Box 45"/>
          <p:cNvSpPr txBox="1">
            <a:spLocks noChangeArrowheads="1"/>
          </p:cNvSpPr>
          <p:nvPr/>
        </p:nvSpPr>
        <p:spPr bwMode="auto">
          <a:xfrm>
            <a:off x="838200" y="3048000"/>
            <a:ext cx="9937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NFA</a:t>
            </a:r>
          </a:p>
        </p:txBody>
      </p:sp>
      <p:grpSp>
        <p:nvGrpSpPr>
          <p:cNvPr id="435284" name="Group 84"/>
          <p:cNvGrpSpPr>
            <a:grpSpLocks/>
          </p:cNvGrpSpPr>
          <p:nvPr/>
        </p:nvGrpSpPr>
        <p:grpSpPr bwMode="auto">
          <a:xfrm>
            <a:off x="838200" y="3810000"/>
            <a:ext cx="7165975" cy="2713038"/>
            <a:chOff x="528" y="2400"/>
            <a:chExt cx="4514" cy="1709"/>
          </a:xfrm>
        </p:grpSpPr>
        <p:sp>
          <p:nvSpPr>
            <p:cNvPr id="435244" name="AutoShape 44"/>
            <p:cNvSpPr>
              <a:spLocks noChangeArrowheads="1"/>
            </p:cNvSpPr>
            <p:nvPr/>
          </p:nvSpPr>
          <p:spPr bwMode="auto">
            <a:xfrm>
              <a:off x="2640" y="2400"/>
              <a:ext cx="528" cy="52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46" name="Text Box 46"/>
            <p:cNvSpPr txBox="1">
              <a:spLocks noChangeArrowheads="1"/>
            </p:cNvSpPr>
            <p:nvPr/>
          </p:nvSpPr>
          <p:spPr bwMode="auto">
            <a:xfrm>
              <a:off x="528" y="3552"/>
              <a:ext cx="626"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DFA</a:t>
              </a:r>
            </a:p>
          </p:txBody>
        </p:sp>
        <p:sp>
          <p:nvSpPr>
            <p:cNvPr id="435247" name="Text Box 47"/>
            <p:cNvSpPr txBox="1">
              <a:spLocks noChangeArrowheads="1"/>
            </p:cNvSpPr>
            <p:nvPr/>
          </p:nvSpPr>
          <p:spPr bwMode="auto">
            <a:xfrm>
              <a:off x="1008" y="3072"/>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a:t>
              </a:r>
            </a:p>
          </p:txBody>
        </p:sp>
        <p:grpSp>
          <p:nvGrpSpPr>
            <p:cNvPr id="435248" name="Group 48"/>
            <p:cNvGrpSpPr>
              <a:grpSpLocks/>
            </p:cNvGrpSpPr>
            <p:nvPr/>
          </p:nvGrpSpPr>
          <p:grpSpPr bwMode="auto">
            <a:xfrm>
              <a:off x="1152" y="2592"/>
              <a:ext cx="3890" cy="1517"/>
              <a:chOff x="1152" y="2592"/>
              <a:chExt cx="3890" cy="1517"/>
            </a:xfrm>
          </p:grpSpPr>
          <p:sp>
            <p:nvSpPr>
              <p:cNvPr id="435249" name="Oval 49"/>
              <p:cNvSpPr>
                <a:spLocks noChangeArrowheads="1"/>
              </p:cNvSpPr>
              <p:nvPr/>
            </p:nvSpPr>
            <p:spPr bwMode="auto">
              <a:xfrm>
                <a:off x="1152" y="3456"/>
                <a:ext cx="528" cy="52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t>q</a:t>
                </a:r>
                <a:r>
                  <a:rPr lang="en-US" altLang="ja-JP" sz="2800" baseline="-25000"/>
                  <a:t>0,1</a:t>
                </a:r>
              </a:p>
            </p:txBody>
          </p:sp>
          <p:sp>
            <p:nvSpPr>
              <p:cNvPr id="435250" name="Oval 50"/>
              <p:cNvSpPr>
                <a:spLocks noChangeArrowheads="1"/>
              </p:cNvSpPr>
              <p:nvPr/>
            </p:nvSpPr>
            <p:spPr bwMode="auto">
              <a:xfrm>
                <a:off x="2544" y="3456"/>
                <a:ext cx="528" cy="52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t>q</a:t>
                </a:r>
                <a:r>
                  <a:rPr lang="en-US" altLang="ja-JP" sz="2800" baseline="-25000"/>
                  <a:t>0,1,2,3</a:t>
                </a:r>
              </a:p>
            </p:txBody>
          </p:sp>
          <p:grpSp>
            <p:nvGrpSpPr>
              <p:cNvPr id="435251" name="Group 51"/>
              <p:cNvGrpSpPr>
                <a:grpSpLocks/>
              </p:cNvGrpSpPr>
              <p:nvPr/>
            </p:nvGrpSpPr>
            <p:grpSpPr bwMode="auto">
              <a:xfrm>
                <a:off x="3936" y="3456"/>
                <a:ext cx="528" cy="528"/>
                <a:chOff x="3984" y="3456"/>
                <a:chExt cx="528" cy="528"/>
              </a:xfrm>
            </p:grpSpPr>
            <p:sp>
              <p:nvSpPr>
                <p:cNvPr id="435252" name="Oval 52"/>
                <p:cNvSpPr>
                  <a:spLocks noChangeArrowheads="1"/>
                </p:cNvSpPr>
                <p:nvPr/>
              </p:nvSpPr>
              <p:spPr bwMode="auto">
                <a:xfrm>
                  <a:off x="3984" y="3456"/>
                  <a:ext cx="528" cy="52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t>q</a:t>
                  </a:r>
                  <a:r>
                    <a:rPr lang="en-US" altLang="ja-JP" sz="2800" baseline="-25000"/>
                    <a:t>0,1,2,3,F</a:t>
                  </a:r>
                </a:p>
              </p:txBody>
            </p:sp>
            <p:sp>
              <p:nvSpPr>
                <p:cNvPr id="435253" name="Oval 53"/>
                <p:cNvSpPr>
                  <a:spLocks noChangeArrowheads="1"/>
                </p:cNvSpPr>
                <p:nvPr/>
              </p:nvSpPr>
              <p:spPr bwMode="auto">
                <a:xfrm>
                  <a:off x="4032" y="3504"/>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435254" name="Arc 54"/>
              <p:cNvSpPr>
                <a:spLocks/>
              </p:cNvSpPr>
              <p:nvPr/>
            </p:nvSpPr>
            <p:spPr bwMode="auto">
              <a:xfrm>
                <a:off x="1440" y="307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55" name="Arc 55"/>
              <p:cNvSpPr>
                <a:spLocks/>
              </p:cNvSpPr>
              <p:nvPr/>
            </p:nvSpPr>
            <p:spPr bwMode="auto">
              <a:xfrm rot="5400000">
                <a:off x="1440" y="3264"/>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56" name="Arc 56"/>
              <p:cNvSpPr>
                <a:spLocks/>
              </p:cNvSpPr>
              <p:nvPr/>
            </p:nvSpPr>
            <p:spPr bwMode="auto">
              <a:xfrm rot="10800000">
                <a:off x="1248" y="3264"/>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57" name="Arc 57"/>
              <p:cNvSpPr>
                <a:spLocks/>
              </p:cNvSpPr>
              <p:nvPr/>
            </p:nvSpPr>
            <p:spPr bwMode="auto">
              <a:xfrm rot="16200000">
                <a:off x="1248" y="307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58" name="Arc 58"/>
              <p:cNvSpPr>
                <a:spLocks/>
              </p:cNvSpPr>
              <p:nvPr/>
            </p:nvSpPr>
            <p:spPr bwMode="auto">
              <a:xfrm>
                <a:off x="4656" y="355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59" name="Arc 59"/>
              <p:cNvSpPr>
                <a:spLocks/>
              </p:cNvSpPr>
              <p:nvPr/>
            </p:nvSpPr>
            <p:spPr bwMode="auto">
              <a:xfrm rot="5400000">
                <a:off x="4656" y="3744"/>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60" name="Arc 60"/>
              <p:cNvSpPr>
                <a:spLocks/>
              </p:cNvSpPr>
              <p:nvPr/>
            </p:nvSpPr>
            <p:spPr bwMode="auto">
              <a:xfrm rot="10800000">
                <a:off x="4464" y="3744"/>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61" name="Arc 61"/>
              <p:cNvSpPr>
                <a:spLocks/>
              </p:cNvSpPr>
              <p:nvPr/>
            </p:nvSpPr>
            <p:spPr bwMode="auto">
              <a:xfrm rot="16200000">
                <a:off x="4464" y="355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62" name="Text Box 62"/>
              <p:cNvSpPr txBox="1">
                <a:spLocks noChangeArrowheads="1"/>
              </p:cNvSpPr>
              <p:nvPr/>
            </p:nvSpPr>
            <p:spPr bwMode="auto">
              <a:xfrm>
                <a:off x="4800" y="3552"/>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grpSp>
            <p:nvGrpSpPr>
              <p:cNvPr id="435263" name="Group 63"/>
              <p:cNvGrpSpPr>
                <a:grpSpLocks/>
              </p:cNvGrpSpPr>
              <p:nvPr/>
            </p:nvGrpSpPr>
            <p:grpSpPr bwMode="auto">
              <a:xfrm>
                <a:off x="3072" y="3408"/>
                <a:ext cx="864" cy="365"/>
                <a:chOff x="3120" y="3072"/>
                <a:chExt cx="864" cy="365"/>
              </a:xfrm>
            </p:grpSpPr>
            <p:sp>
              <p:nvSpPr>
                <p:cNvPr id="435264" name="Line 64"/>
                <p:cNvSpPr>
                  <a:spLocks noChangeShapeType="1"/>
                </p:cNvSpPr>
                <p:nvPr/>
              </p:nvSpPr>
              <p:spPr bwMode="auto">
                <a:xfrm>
                  <a:off x="3120" y="3408"/>
                  <a:ext cx="86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5265" name="Text Box 65"/>
                <p:cNvSpPr txBox="1">
                  <a:spLocks noChangeArrowheads="1"/>
                </p:cNvSpPr>
                <p:nvPr/>
              </p:nvSpPr>
              <p:spPr bwMode="auto">
                <a:xfrm>
                  <a:off x="3456" y="3072"/>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grpSp>
          <p:grpSp>
            <p:nvGrpSpPr>
              <p:cNvPr id="435266" name="Group 66"/>
              <p:cNvGrpSpPr>
                <a:grpSpLocks/>
              </p:cNvGrpSpPr>
              <p:nvPr/>
            </p:nvGrpSpPr>
            <p:grpSpPr bwMode="auto">
              <a:xfrm>
                <a:off x="1680" y="3360"/>
                <a:ext cx="864" cy="365"/>
                <a:chOff x="1728" y="3024"/>
                <a:chExt cx="864" cy="365"/>
              </a:xfrm>
            </p:grpSpPr>
            <p:sp>
              <p:nvSpPr>
                <p:cNvPr id="435267" name="Line 67"/>
                <p:cNvSpPr>
                  <a:spLocks noChangeShapeType="1"/>
                </p:cNvSpPr>
                <p:nvPr/>
              </p:nvSpPr>
              <p:spPr bwMode="auto">
                <a:xfrm>
                  <a:off x="1728" y="3360"/>
                  <a:ext cx="86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5268" name="Text Box 68"/>
                <p:cNvSpPr txBox="1">
                  <a:spLocks noChangeArrowheads="1"/>
                </p:cNvSpPr>
                <p:nvPr/>
              </p:nvSpPr>
              <p:spPr bwMode="auto">
                <a:xfrm>
                  <a:off x="2064" y="3024"/>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grpSp>
          <p:grpSp>
            <p:nvGrpSpPr>
              <p:cNvPr id="435269" name="Group 69"/>
              <p:cNvGrpSpPr>
                <a:grpSpLocks/>
              </p:cNvGrpSpPr>
              <p:nvPr/>
            </p:nvGrpSpPr>
            <p:grpSpPr bwMode="auto">
              <a:xfrm>
                <a:off x="1680" y="3744"/>
                <a:ext cx="864" cy="365"/>
                <a:chOff x="1728" y="3408"/>
                <a:chExt cx="864" cy="365"/>
              </a:xfrm>
            </p:grpSpPr>
            <p:sp>
              <p:nvSpPr>
                <p:cNvPr id="435270" name="Line 70"/>
                <p:cNvSpPr>
                  <a:spLocks noChangeShapeType="1"/>
                </p:cNvSpPr>
                <p:nvPr/>
              </p:nvSpPr>
              <p:spPr bwMode="auto">
                <a:xfrm flipH="1">
                  <a:off x="1728" y="3408"/>
                  <a:ext cx="86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5271" name="Text Box 71"/>
                <p:cNvSpPr txBox="1">
                  <a:spLocks noChangeArrowheads="1"/>
                </p:cNvSpPr>
                <p:nvPr/>
              </p:nvSpPr>
              <p:spPr bwMode="auto">
                <a:xfrm>
                  <a:off x="2064" y="340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a:t>
                  </a:r>
                </a:p>
              </p:txBody>
            </p:sp>
          </p:grpSp>
          <p:grpSp>
            <p:nvGrpSpPr>
              <p:cNvPr id="435272" name="Group 72"/>
              <p:cNvGrpSpPr>
                <a:grpSpLocks/>
              </p:cNvGrpSpPr>
              <p:nvPr/>
            </p:nvGrpSpPr>
            <p:grpSpPr bwMode="auto">
              <a:xfrm>
                <a:off x="3264" y="2592"/>
                <a:ext cx="528" cy="528"/>
                <a:chOff x="3264" y="2592"/>
                <a:chExt cx="528" cy="528"/>
              </a:xfrm>
            </p:grpSpPr>
            <p:sp>
              <p:nvSpPr>
                <p:cNvPr id="435273" name="Oval 73"/>
                <p:cNvSpPr>
                  <a:spLocks noChangeArrowheads="1"/>
                </p:cNvSpPr>
                <p:nvPr/>
              </p:nvSpPr>
              <p:spPr bwMode="auto">
                <a:xfrm>
                  <a:off x="3264" y="2592"/>
                  <a:ext cx="528" cy="52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i="1"/>
                    <a:t>q</a:t>
                  </a:r>
                  <a:r>
                    <a:rPr lang="en-US" altLang="ja-JP" sz="2800" baseline="-25000"/>
                    <a:t>0,1,F</a:t>
                  </a:r>
                </a:p>
              </p:txBody>
            </p:sp>
            <p:sp>
              <p:nvSpPr>
                <p:cNvPr id="435274" name="Oval 74"/>
                <p:cNvSpPr>
                  <a:spLocks noChangeArrowheads="1"/>
                </p:cNvSpPr>
                <p:nvPr/>
              </p:nvSpPr>
              <p:spPr bwMode="auto">
                <a:xfrm>
                  <a:off x="3312" y="2640"/>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435275" name="Line 75"/>
              <p:cNvSpPr>
                <a:spLocks noChangeShapeType="1"/>
              </p:cNvSpPr>
              <p:nvPr/>
            </p:nvSpPr>
            <p:spPr bwMode="auto">
              <a:xfrm flipH="1" flipV="1">
                <a:off x="3600" y="3072"/>
                <a:ext cx="432" cy="432"/>
              </a:xfrm>
              <a:prstGeom prst="line">
                <a:avLst/>
              </a:prstGeom>
              <a:noFill/>
              <a:ln w="190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5276" name="Line 76"/>
              <p:cNvSpPr>
                <a:spLocks noChangeShapeType="1"/>
              </p:cNvSpPr>
              <p:nvPr/>
            </p:nvSpPr>
            <p:spPr bwMode="auto">
              <a:xfrm flipH="1">
                <a:off x="2976" y="3072"/>
                <a:ext cx="432" cy="432"/>
              </a:xfrm>
              <a:prstGeom prst="line">
                <a:avLst/>
              </a:prstGeom>
              <a:noFill/>
              <a:ln w="190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35277" name="Arc 77"/>
              <p:cNvSpPr>
                <a:spLocks/>
              </p:cNvSpPr>
              <p:nvPr/>
            </p:nvSpPr>
            <p:spPr bwMode="auto">
              <a:xfrm>
                <a:off x="3984" y="2688"/>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78" name="Arc 78"/>
              <p:cNvSpPr>
                <a:spLocks/>
              </p:cNvSpPr>
              <p:nvPr/>
            </p:nvSpPr>
            <p:spPr bwMode="auto">
              <a:xfrm rot="5400000">
                <a:off x="3984" y="288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79" name="Arc 79"/>
              <p:cNvSpPr>
                <a:spLocks/>
              </p:cNvSpPr>
              <p:nvPr/>
            </p:nvSpPr>
            <p:spPr bwMode="auto">
              <a:xfrm rot="10800000">
                <a:off x="3792" y="288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80" name="Arc 80"/>
              <p:cNvSpPr>
                <a:spLocks/>
              </p:cNvSpPr>
              <p:nvPr/>
            </p:nvSpPr>
            <p:spPr bwMode="auto">
              <a:xfrm rot="16200000">
                <a:off x="3792" y="2688"/>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35281" name="Text Box 81"/>
              <p:cNvSpPr txBox="1">
                <a:spLocks noChangeArrowheads="1"/>
              </p:cNvSpPr>
              <p:nvPr/>
            </p:nvSpPr>
            <p:spPr bwMode="auto">
              <a:xfrm>
                <a:off x="4176" y="268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a:t>
                </a:r>
              </a:p>
            </p:txBody>
          </p:sp>
          <p:sp>
            <p:nvSpPr>
              <p:cNvPr id="435282" name="Text Box 82"/>
              <p:cNvSpPr txBox="1">
                <a:spLocks noChangeArrowheads="1"/>
              </p:cNvSpPr>
              <p:nvPr/>
            </p:nvSpPr>
            <p:spPr bwMode="auto">
              <a:xfrm>
                <a:off x="2976" y="3024"/>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a:t>
                </a:r>
              </a:p>
            </p:txBody>
          </p:sp>
          <p:sp>
            <p:nvSpPr>
              <p:cNvPr id="435283" name="Text Box 83"/>
              <p:cNvSpPr txBox="1">
                <a:spLocks noChangeArrowheads="1"/>
              </p:cNvSpPr>
              <p:nvPr/>
            </p:nvSpPr>
            <p:spPr bwMode="auto">
              <a:xfrm>
                <a:off x="3792" y="3024"/>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35284"/>
                                        </p:tgtEl>
                                        <p:attrNameLst>
                                          <p:attrName>style.visibility</p:attrName>
                                        </p:attrNameLst>
                                      </p:cBhvr>
                                      <p:to>
                                        <p:strVal val="visible"/>
                                      </p:to>
                                    </p:set>
                                    <p:animEffect transition="in" filter="wipe(up)">
                                      <p:cBhvr>
                                        <p:cTn id="7" dur="500"/>
                                        <p:tgtEl>
                                          <p:spTgt spid="4352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決定性有限オートマトンの</a:t>
            </a:r>
            <a:br>
              <a:rPr lang="ja-JP" altLang="en-US">
                <a:effectLst/>
              </a:rPr>
            </a:br>
            <a:r>
              <a:rPr lang="ja-JP" altLang="en-US">
                <a:effectLst/>
              </a:rPr>
              <a:t>問題点</a:t>
            </a:r>
          </a:p>
        </p:txBody>
      </p:sp>
      <p:sp>
        <p:nvSpPr>
          <p:cNvPr id="350211" name="Rectangle 3"/>
          <p:cNvSpPr>
            <a:spLocks noGrp="1" noChangeArrowheads="1"/>
          </p:cNvSpPr>
          <p:nvPr>
            <p:ph type="body" idx="1"/>
          </p:nvPr>
        </p:nvSpPr>
        <p:spPr>
          <a:xfrm>
            <a:off x="1066800" y="1752600"/>
            <a:ext cx="7543800" cy="1447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導出で得られた有限オートマトン</a:t>
            </a:r>
          </a:p>
          <a:p>
            <a:pPr lvl="1"/>
            <a:r>
              <a:rPr lang="ja-JP" altLang="en-US" sz="3200">
                <a:effectLst/>
              </a:rPr>
              <a:t>状態数が最小とは限らない</a:t>
            </a:r>
          </a:p>
        </p:txBody>
      </p:sp>
      <p:sp>
        <p:nvSpPr>
          <p:cNvPr id="350212" name="Text Box 4"/>
          <p:cNvSpPr txBox="1">
            <a:spLocks noChangeArrowheads="1"/>
          </p:cNvSpPr>
          <p:nvPr/>
        </p:nvSpPr>
        <p:spPr bwMode="auto">
          <a:xfrm>
            <a:off x="1524000" y="2895600"/>
            <a:ext cx="4473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⇒状態数の最小化を行う</a:t>
            </a:r>
          </a:p>
        </p:txBody>
      </p:sp>
      <p:grpSp>
        <p:nvGrpSpPr>
          <p:cNvPr id="350281" name="Group 73"/>
          <p:cNvGrpSpPr>
            <a:grpSpLocks/>
          </p:cNvGrpSpPr>
          <p:nvPr/>
        </p:nvGrpSpPr>
        <p:grpSpPr bwMode="auto">
          <a:xfrm>
            <a:off x="228600" y="3581400"/>
            <a:ext cx="4114800" cy="2789238"/>
            <a:chOff x="240" y="2256"/>
            <a:chExt cx="2592" cy="1757"/>
          </a:xfrm>
        </p:grpSpPr>
        <p:sp>
          <p:nvSpPr>
            <p:cNvPr id="350214" name="Oval 6"/>
            <p:cNvSpPr>
              <a:spLocks noChangeArrowheads="1"/>
            </p:cNvSpPr>
            <p:nvPr/>
          </p:nvSpPr>
          <p:spPr bwMode="auto">
            <a:xfrm>
              <a:off x="240" y="2976"/>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350215" name="Oval 7"/>
            <p:cNvSpPr>
              <a:spLocks noChangeArrowheads="1"/>
            </p:cNvSpPr>
            <p:nvPr/>
          </p:nvSpPr>
          <p:spPr bwMode="auto">
            <a:xfrm>
              <a:off x="960" y="2976"/>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350216" name="Line 8"/>
            <p:cNvSpPr>
              <a:spLocks noChangeShapeType="1"/>
            </p:cNvSpPr>
            <p:nvPr/>
          </p:nvSpPr>
          <p:spPr bwMode="auto">
            <a:xfrm>
              <a:off x="576" y="3120"/>
              <a:ext cx="38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50217" name="Text Box 9"/>
            <p:cNvSpPr txBox="1">
              <a:spLocks noChangeArrowheads="1"/>
            </p:cNvSpPr>
            <p:nvPr/>
          </p:nvSpPr>
          <p:spPr bwMode="auto">
            <a:xfrm>
              <a:off x="624" y="2784"/>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sp>
          <p:nvSpPr>
            <p:cNvPr id="350218" name="Oval 10"/>
            <p:cNvSpPr>
              <a:spLocks noChangeArrowheads="1"/>
            </p:cNvSpPr>
            <p:nvPr/>
          </p:nvSpPr>
          <p:spPr bwMode="auto">
            <a:xfrm>
              <a:off x="1728" y="259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grpSp>
          <p:nvGrpSpPr>
            <p:cNvPr id="350219" name="Group 11"/>
            <p:cNvGrpSpPr>
              <a:grpSpLocks/>
            </p:cNvGrpSpPr>
            <p:nvPr/>
          </p:nvGrpSpPr>
          <p:grpSpPr bwMode="auto">
            <a:xfrm>
              <a:off x="1248" y="2640"/>
              <a:ext cx="480" cy="432"/>
              <a:chOff x="2160" y="1776"/>
              <a:chExt cx="480" cy="432"/>
            </a:xfrm>
          </p:grpSpPr>
          <p:sp>
            <p:nvSpPr>
              <p:cNvPr id="350220" name="Line 12"/>
              <p:cNvSpPr>
                <a:spLocks noChangeShapeType="1"/>
              </p:cNvSpPr>
              <p:nvPr/>
            </p:nvSpPr>
            <p:spPr bwMode="auto">
              <a:xfrm flipV="1">
                <a:off x="2160" y="1920"/>
                <a:ext cx="480"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50221" name="Text Box 13"/>
              <p:cNvSpPr txBox="1">
                <a:spLocks noChangeArrowheads="1"/>
              </p:cNvSpPr>
              <p:nvPr/>
            </p:nvSpPr>
            <p:spPr bwMode="auto">
              <a:xfrm>
                <a:off x="2256" y="1776"/>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grpSp>
        <p:sp>
          <p:nvSpPr>
            <p:cNvPr id="350222" name="Oval 14"/>
            <p:cNvSpPr>
              <a:spLocks noChangeArrowheads="1"/>
            </p:cNvSpPr>
            <p:nvPr/>
          </p:nvSpPr>
          <p:spPr bwMode="auto">
            <a:xfrm>
              <a:off x="1728" y="3360"/>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grpSp>
          <p:nvGrpSpPr>
            <p:cNvPr id="350223" name="Group 15"/>
            <p:cNvGrpSpPr>
              <a:grpSpLocks/>
            </p:cNvGrpSpPr>
            <p:nvPr/>
          </p:nvGrpSpPr>
          <p:grpSpPr bwMode="auto">
            <a:xfrm>
              <a:off x="1248" y="3216"/>
              <a:ext cx="480" cy="413"/>
              <a:chOff x="2160" y="2400"/>
              <a:chExt cx="480" cy="413"/>
            </a:xfrm>
          </p:grpSpPr>
          <p:sp>
            <p:nvSpPr>
              <p:cNvPr id="350224" name="Text Box 16"/>
              <p:cNvSpPr txBox="1">
                <a:spLocks noChangeArrowheads="1"/>
              </p:cNvSpPr>
              <p:nvPr/>
            </p:nvSpPr>
            <p:spPr bwMode="auto">
              <a:xfrm>
                <a:off x="2256" y="2448"/>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sp>
            <p:nvSpPr>
              <p:cNvPr id="350225" name="Line 17"/>
              <p:cNvSpPr>
                <a:spLocks noChangeShapeType="1"/>
              </p:cNvSpPr>
              <p:nvPr/>
            </p:nvSpPr>
            <p:spPr bwMode="auto">
              <a:xfrm>
                <a:off x="2160" y="2400"/>
                <a:ext cx="480"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350226" name="Oval 18"/>
            <p:cNvSpPr>
              <a:spLocks noChangeArrowheads="1"/>
            </p:cNvSpPr>
            <p:nvPr/>
          </p:nvSpPr>
          <p:spPr bwMode="auto">
            <a:xfrm>
              <a:off x="2496" y="2976"/>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350227" name="Oval 19"/>
            <p:cNvSpPr>
              <a:spLocks noChangeArrowheads="1"/>
            </p:cNvSpPr>
            <p:nvPr/>
          </p:nvSpPr>
          <p:spPr bwMode="auto">
            <a:xfrm>
              <a:off x="2544" y="3024"/>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nvGrpSpPr>
            <p:cNvPr id="350228" name="Group 20"/>
            <p:cNvGrpSpPr>
              <a:grpSpLocks/>
            </p:cNvGrpSpPr>
            <p:nvPr/>
          </p:nvGrpSpPr>
          <p:grpSpPr bwMode="auto">
            <a:xfrm>
              <a:off x="1632" y="2928"/>
              <a:ext cx="240" cy="432"/>
              <a:chOff x="2592" y="2064"/>
              <a:chExt cx="240" cy="432"/>
            </a:xfrm>
          </p:grpSpPr>
          <p:sp>
            <p:nvSpPr>
              <p:cNvPr id="350229" name="Line 21"/>
              <p:cNvSpPr>
                <a:spLocks noChangeShapeType="1"/>
              </p:cNvSpPr>
              <p:nvPr/>
            </p:nvSpPr>
            <p:spPr bwMode="auto">
              <a:xfrm>
                <a:off x="2832" y="2064"/>
                <a:ext cx="0" cy="43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50230" name="Text Box 22"/>
              <p:cNvSpPr txBox="1">
                <a:spLocks noChangeArrowheads="1"/>
              </p:cNvSpPr>
              <p:nvPr/>
            </p:nvSpPr>
            <p:spPr bwMode="auto">
              <a:xfrm>
                <a:off x="2592" y="2112"/>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grpSp>
          <p:nvGrpSpPr>
            <p:cNvPr id="350231" name="Group 23"/>
            <p:cNvGrpSpPr>
              <a:grpSpLocks/>
            </p:cNvGrpSpPr>
            <p:nvPr/>
          </p:nvGrpSpPr>
          <p:grpSpPr bwMode="auto">
            <a:xfrm>
              <a:off x="2016" y="2592"/>
              <a:ext cx="480" cy="432"/>
              <a:chOff x="3072" y="1728"/>
              <a:chExt cx="480" cy="432"/>
            </a:xfrm>
          </p:grpSpPr>
          <p:sp>
            <p:nvSpPr>
              <p:cNvPr id="350232" name="Text Box 24"/>
              <p:cNvSpPr txBox="1">
                <a:spLocks noChangeArrowheads="1"/>
              </p:cNvSpPr>
              <p:nvPr/>
            </p:nvSpPr>
            <p:spPr bwMode="auto">
              <a:xfrm>
                <a:off x="3264" y="172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sp>
            <p:nvSpPr>
              <p:cNvPr id="350233" name="Line 25"/>
              <p:cNvSpPr>
                <a:spLocks noChangeShapeType="1"/>
              </p:cNvSpPr>
              <p:nvPr/>
            </p:nvSpPr>
            <p:spPr bwMode="auto">
              <a:xfrm flipH="1" flipV="1">
                <a:off x="3072" y="1920"/>
                <a:ext cx="480"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350234" name="Group 26"/>
            <p:cNvGrpSpPr>
              <a:grpSpLocks/>
            </p:cNvGrpSpPr>
            <p:nvPr/>
          </p:nvGrpSpPr>
          <p:grpSpPr bwMode="auto">
            <a:xfrm>
              <a:off x="2016" y="3024"/>
              <a:ext cx="480" cy="432"/>
              <a:chOff x="3072" y="2160"/>
              <a:chExt cx="480" cy="432"/>
            </a:xfrm>
          </p:grpSpPr>
          <p:sp>
            <p:nvSpPr>
              <p:cNvPr id="350235" name="Line 27"/>
              <p:cNvSpPr>
                <a:spLocks noChangeShapeType="1"/>
              </p:cNvSpPr>
              <p:nvPr/>
            </p:nvSpPr>
            <p:spPr bwMode="auto">
              <a:xfrm flipV="1">
                <a:off x="3072" y="2352"/>
                <a:ext cx="480"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50236" name="Text Box 28"/>
              <p:cNvSpPr txBox="1">
                <a:spLocks noChangeArrowheads="1"/>
              </p:cNvSpPr>
              <p:nvPr/>
            </p:nvSpPr>
            <p:spPr bwMode="auto">
              <a:xfrm>
                <a:off x="3120" y="2160"/>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grpSp>
        <p:grpSp>
          <p:nvGrpSpPr>
            <p:cNvPr id="350237" name="Group 29"/>
            <p:cNvGrpSpPr>
              <a:grpSpLocks/>
            </p:cNvGrpSpPr>
            <p:nvPr/>
          </p:nvGrpSpPr>
          <p:grpSpPr bwMode="auto">
            <a:xfrm>
              <a:off x="2016" y="3264"/>
              <a:ext cx="480" cy="413"/>
              <a:chOff x="3072" y="2448"/>
              <a:chExt cx="480" cy="413"/>
            </a:xfrm>
          </p:grpSpPr>
          <p:sp>
            <p:nvSpPr>
              <p:cNvPr id="350238" name="Line 30"/>
              <p:cNvSpPr>
                <a:spLocks noChangeShapeType="1"/>
              </p:cNvSpPr>
              <p:nvPr/>
            </p:nvSpPr>
            <p:spPr bwMode="auto">
              <a:xfrm flipH="1">
                <a:off x="3072" y="2448"/>
                <a:ext cx="480"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50239" name="Text Box 31"/>
              <p:cNvSpPr txBox="1">
                <a:spLocks noChangeArrowheads="1"/>
              </p:cNvSpPr>
              <p:nvPr/>
            </p:nvSpPr>
            <p:spPr bwMode="auto">
              <a:xfrm>
                <a:off x="3216" y="2496"/>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sp>
          <p:nvSpPr>
            <p:cNvPr id="350240" name="Arc 32"/>
            <p:cNvSpPr>
              <a:spLocks/>
            </p:cNvSpPr>
            <p:nvPr/>
          </p:nvSpPr>
          <p:spPr bwMode="auto">
            <a:xfrm>
              <a:off x="1872" y="2304"/>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50241" name="Arc 33"/>
            <p:cNvSpPr>
              <a:spLocks/>
            </p:cNvSpPr>
            <p:nvPr/>
          </p:nvSpPr>
          <p:spPr bwMode="auto">
            <a:xfrm rot="5400000">
              <a:off x="1872" y="2448"/>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50242" name="Arc 34"/>
            <p:cNvSpPr>
              <a:spLocks/>
            </p:cNvSpPr>
            <p:nvPr/>
          </p:nvSpPr>
          <p:spPr bwMode="auto">
            <a:xfrm rot="10800000">
              <a:off x="1728" y="2448"/>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50243" name="Arc 35"/>
            <p:cNvSpPr>
              <a:spLocks/>
            </p:cNvSpPr>
            <p:nvPr/>
          </p:nvSpPr>
          <p:spPr bwMode="auto">
            <a:xfrm rot="16200000">
              <a:off x="1728" y="2304"/>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50244" name="Text Box 36"/>
            <p:cNvSpPr txBox="1">
              <a:spLocks noChangeArrowheads="1"/>
            </p:cNvSpPr>
            <p:nvPr/>
          </p:nvSpPr>
          <p:spPr bwMode="auto">
            <a:xfrm>
              <a:off x="2016" y="2256"/>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sp>
          <p:nvSpPr>
            <p:cNvPr id="350245" name="Arc 37"/>
            <p:cNvSpPr>
              <a:spLocks/>
            </p:cNvSpPr>
            <p:nvPr/>
          </p:nvSpPr>
          <p:spPr bwMode="auto">
            <a:xfrm>
              <a:off x="1872" y="3696"/>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50246" name="Arc 38"/>
            <p:cNvSpPr>
              <a:spLocks/>
            </p:cNvSpPr>
            <p:nvPr/>
          </p:nvSpPr>
          <p:spPr bwMode="auto">
            <a:xfrm rot="5400000">
              <a:off x="1872" y="3840"/>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50247" name="Arc 39"/>
            <p:cNvSpPr>
              <a:spLocks/>
            </p:cNvSpPr>
            <p:nvPr/>
          </p:nvSpPr>
          <p:spPr bwMode="auto">
            <a:xfrm rot="10800000">
              <a:off x="1728" y="3840"/>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50248" name="Arc 40"/>
            <p:cNvSpPr>
              <a:spLocks/>
            </p:cNvSpPr>
            <p:nvPr/>
          </p:nvSpPr>
          <p:spPr bwMode="auto">
            <a:xfrm rot="16200000">
              <a:off x="1728" y="3696"/>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50249" name="Text Box 41"/>
            <p:cNvSpPr txBox="1">
              <a:spLocks noChangeArrowheads="1"/>
            </p:cNvSpPr>
            <p:nvPr/>
          </p:nvSpPr>
          <p:spPr bwMode="auto">
            <a:xfrm>
              <a:off x="2016" y="3648"/>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grpSp>
        <p:nvGrpSpPr>
          <p:cNvPr id="350283" name="Group 75"/>
          <p:cNvGrpSpPr>
            <a:grpSpLocks/>
          </p:cNvGrpSpPr>
          <p:nvPr/>
        </p:nvGrpSpPr>
        <p:grpSpPr bwMode="auto">
          <a:xfrm>
            <a:off x="4572000" y="3733800"/>
            <a:ext cx="4038600" cy="2484438"/>
            <a:chOff x="2880" y="2352"/>
            <a:chExt cx="2544" cy="1565"/>
          </a:xfrm>
        </p:grpSpPr>
        <p:grpSp>
          <p:nvGrpSpPr>
            <p:cNvPr id="350280" name="Group 72"/>
            <p:cNvGrpSpPr>
              <a:grpSpLocks/>
            </p:cNvGrpSpPr>
            <p:nvPr/>
          </p:nvGrpSpPr>
          <p:grpSpPr bwMode="auto">
            <a:xfrm>
              <a:off x="3264" y="2352"/>
              <a:ext cx="2160" cy="1565"/>
              <a:chOff x="3216" y="2352"/>
              <a:chExt cx="2160" cy="1565"/>
            </a:xfrm>
          </p:grpSpPr>
          <p:sp>
            <p:nvSpPr>
              <p:cNvPr id="350251" name="Line 43"/>
              <p:cNvSpPr>
                <a:spLocks noChangeShapeType="1"/>
              </p:cNvSpPr>
              <p:nvPr/>
            </p:nvSpPr>
            <p:spPr bwMode="auto">
              <a:xfrm>
                <a:off x="3552" y="3120"/>
                <a:ext cx="38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50252" name="Text Box 44"/>
              <p:cNvSpPr txBox="1">
                <a:spLocks noChangeArrowheads="1"/>
              </p:cNvSpPr>
              <p:nvPr/>
            </p:nvSpPr>
            <p:spPr bwMode="auto">
              <a:xfrm>
                <a:off x="3600" y="2784"/>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nvGrpSpPr>
              <p:cNvPr id="350253" name="Group 45"/>
              <p:cNvGrpSpPr>
                <a:grpSpLocks/>
              </p:cNvGrpSpPr>
              <p:nvPr/>
            </p:nvGrpSpPr>
            <p:grpSpPr bwMode="auto">
              <a:xfrm>
                <a:off x="4272" y="3216"/>
                <a:ext cx="480" cy="413"/>
                <a:chOff x="2160" y="2400"/>
                <a:chExt cx="480" cy="413"/>
              </a:xfrm>
            </p:grpSpPr>
            <p:sp>
              <p:nvSpPr>
                <p:cNvPr id="350254" name="Text Box 46"/>
                <p:cNvSpPr txBox="1">
                  <a:spLocks noChangeArrowheads="1"/>
                </p:cNvSpPr>
                <p:nvPr/>
              </p:nvSpPr>
              <p:spPr bwMode="auto">
                <a:xfrm>
                  <a:off x="2256" y="2448"/>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sp>
              <p:nvSpPr>
                <p:cNvPr id="350255" name="Line 47"/>
                <p:cNvSpPr>
                  <a:spLocks noChangeShapeType="1"/>
                </p:cNvSpPr>
                <p:nvPr/>
              </p:nvSpPr>
              <p:spPr bwMode="auto">
                <a:xfrm>
                  <a:off x="2160" y="2400"/>
                  <a:ext cx="480"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350256" name="Group 48"/>
              <p:cNvGrpSpPr>
                <a:grpSpLocks/>
              </p:cNvGrpSpPr>
              <p:nvPr/>
            </p:nvGrpSpPr>
            <p:grpSpPr bwMode="auto">
              <a:xfrm>
                <a:off x="4656" y="2880"/>
                <a:ext cx="240" cy="432"/>
                <a:chOff x="2592" y="2064"/>
                <a:chExt cx="240" cy="432"/>
              </a:xfrm>
            </p:grpSpPr>
            <p:sp>
              <p:nvSpPr>
                <p:cNvPr id="350257" name="Line 49"/>
                <p:cNvSpPr>
                  <a:spLocks noChangeShapeType="1"/>
                </p:cNvSpPr>
                <p:nvPr/>
              </p:nvSpPr>
              <p:spPr bwMode="auto">
                <a:xfrm>
                  <a:off x="2832" y="2064"/>
                  <a:ext cx="0" cy="43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50258" name="Text Box 50"/>
                <p:cNvSpPr txBox="1">
                  <a:spLocks noChangeArrowheads="1"/>
                </p:cNvSpPr>
                <p:nvPr/>
              </p:nvSpPr>
              <p:spPr bwMode="auto">
                <a:xfrm>
                  <a:off x="2592" y="2112"/>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sp>
            <p:nvSpPr>
              <p:cNvPr id="350259" name="Arc 51"/>
              <p:cNvSpPr>
                <a:spLocks/>
              </p:cNvSpPr>
              <p:nvPr/>
            </p:nvSpPr>
            <p:spPr bwMode="auto">
              <a:xfrm>
                <a:off x="4080" y="2688"/>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50260" name="Arc 52"/>
              <p:cNvSpPr>
                <a:spLocks/>
              </p:cNvSpPr>
              <p:nvPr/>
            </p:nvSpPr>
            <p:spPr bwMode="auto">
              <a:xfrm rot="5400000">
                <a:off x="4080" y="2832"/>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50261" name="Arc 53"/>
              <p:cNvSpPr>
                <a:spLocks/>
              </p:cNvSpPr>
              <p:nvPr/>
            </p:nvSpPr>
            <p:spPr bwMode="auto">
              <a:xfrm rot="10800000">
                <a:off x="3936" y="2832"/>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50262" name="Arc 54"/>
              <p:cNvSpPr>
                <a:spLocks/>
              </p:cNvSpPr>
              <p:nvPr/>
            </p:nvSpPr>
            <p:spPr bwMode="auto">
              <a:xfrm rot="16200000">
                <a:off x="3936" y="2688"/>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50263" name="Text Box 55"/>
              <p:cNvSpPr txBox="1">
                <a:spLocks noChangeArrowheads="1"/>
              </p:cNvSpPr>
              <p:nvPr/>
            </p:nvSpPr>
            <p:spPr bwMode="auto">
              <a:xfrm>
                <a:off x="3936" y="2352"/>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sp>
            <p:nvSpPr>
              <p:cNvPr id="350264" name="Arc 56"/>
              <p:cNvSpPr>
                <a:spLocks/>
              </p:cNvSpPr>
              <p:nvPr/>
            </p:nvSpPr>
            <p:spPr bwMode="auto">
              <a:xfrm>
                <a:off x="5232" y="3360"/>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50265" name="Arc 57"/>
              <p:cNvSpPr>
                <a:spLocks/>
              </p:cNvSpPr>
              <p:nvPr/>
            </p:nvSpPr>
            <p:spPr bwMode="auto">
              <a:xfrm rot="5400000">
                <a:off x="5232" y="3504"/>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50266" name="Arc 58"/>
              <p:cNvSpPr>
                <a:spLocks/>
              </p:cNvSpPr>
              <p:nvPr/>
            </p:nvSpPr>
            <p:spPr bwMode="auto">
              <a:xfrm rot="10800000">
                <a:off x="5088" y="3504"/>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50267" name="Arc 59"/>
              <p:cNvSpPr>
                <a:spLocks/>
              </p:cNvSpPr>
              <p:nvPr/>
            </p:nvSpPr>
            <p:spPr bwMode="auto">
              <a:xfrm rot="16200000">
                <a:off x="5088" y="3360"/>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50268" name="Text Box 60"/>
              <p:cNvSpPr txBox="1">
                <a:spLocks noChangeArrowheads="1"/>
              </p:cNvSpPr>
              <p:nvPr/>
            </p:nvSpPr>
            <p:spPr bwMode="auto">
              <a:xfrm>
                <a:off x="5136" y="3552"/>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nvGrpSpPr>
              <p:cNvPr id="350269" name="Group 61"/>
              <p:cNvGrpSpPr>
                <a:grpSpLocks/>
              </p:cNvGrpSpPr>
              <p:nvPr/>
            </p:nvGrpSpPr>
            <p:grpSpPr bwMode="auto">
              <a:xfrm>
                <a:off x="4224" y="2544"/>
                <a:ext cx="528" cy="480"/>
                <a:chOff x="1872" y="2688"/>
                <a:chExt cx="528" cy="480"/>
              </a:xfrm>
            </p:grpSpPr>
            <p:sp>
              <p:nvSpPr>
                <p:cNvPr id="350270" name="Line 62"/>
                <p:cNvSpPr>
                  <a:spLocks noChangeShapeType="1"/>
                </p:cNvSpPr>
                <p:nvPr/>
              </p:nvSpPr>
              <p:spPr bwMode="auto">
                <a:xfrm flipH="1">
                  <a:off x="1872" y="2880"/>
                  <a:ext cx="528"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50271" name="Text Box 63"/>
                <p:cNvSpPr txBox="1">
                  <a:spLocks noChangeArrowheads="1"/>
                </p:cNvSpPr>
                <p:nvPr/>
              </p:nvSpPr>
              <p:spPr bwMode="auto">
                <a:xfrm>
                  <a:off x="2016" y="268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grpSp>
          <p:grpSp>
            <p:nvGrpSpPr>
              <p:cNvPr id="350272" name="Group 64"/>
              <p:cNvGrpSpPr>
                <a:grpSpLocks/>
              </p:cNvGrpSpPr>
              <p:nvPr/>
            </p:nvGrpSpPr>
            <p:grpSpPr bwMode="auto">
              <a:xfrm>
                <a:off x="4944" y="2880"/>
                <a:ext cx="290" cy="432"/>
                <a:chOff x="2640" y="3024"/>
                <a:chExt cx="290" cy="432"/>
              </a:xfrm>
            </p:grpSpPr>
            <p:sp>
              <p:nvSpPr>
                <p:cNvPr id="350273" name="Line 65"/>
                <p:cNvSpPr>
                  <a:spLocks noChangeShapeType="1"/>
                </p:cNvSpPr>
                <p:nvPr/>
              </p:nvSpPr>
              <p:spPr bwMode="auto">
                <a:xfrm flipV="1">
                  <a:off x="2640" y="3024"/>
                  <a:ext cx="0" cy="43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50274" name="Text Box 66"/>
                <p:cNvSpPr txBox="1">
                  <a:spLocks noChangeArrowheads="1"/>
                </p:cNvSpPr>
                <p:nvPr/>
              </p:nvSpPr>
              <p:spPr bwMode="auto">
                <a:xfrm>
                  <a:off x="2688" y="3072"/>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grpSp>
          <p:sp>
            <p:nvSpPr>
              <p:cNvPr id="350275" name="Oval 67"/>
              <p:cNvSpPr>
                <a:spLocks noChangeArrowheads="1"/>
              </p:cNvSpPr>
              <p:nvPr/>
            </p:nvSpPr>
            <p:spPr bwMode="auto">
              <a:xfrm>
                <a:off x="3216" y="2976"/>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350276" name="Oval 68"/>
              <p:cNvSpPr>
                <a:spLocks noChangeArrowheads="1"/>
              </p:cNvSpPr>
              <p:nvPr/>
            </p:nvSpPr>
            <p:spPr bwMode="auto">
              <a:xfrm>
                <a:off x="3936" y="2976"/>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350277" name="Oval 69"/>
              <p:cNvSpPr>
                <a:spLocks noChangeArrowheads="1"/>
              </p:cNvSpPr>
              <p:nvPr/>
            </p:nvSpPr>
            <p:spPr bwMode="auto">
              <a:xfrm>
                <a:off x="4752" y="2544"/>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350278" name="Oval 70"/>
              <p:cNvSpPr>
                <a:spLocks noChangeArrowheads="1"/>
              </p:cNvSpPr>
              <p:nvPr/>
            </p:nvSpPr>
            <p:spPr bwMode="auto">
              <a:xfrm>
                <a:off x="4800" y="2592"/>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50279" name="Oval 71"/>
              <p:cNvSpPr>
                <a:spLocks noChangeArrowheads="1"/>
              </p:cNvSpPr>
              <p:nvPr/>
            </p:nvSpPr>
            <p:spPr bwMode="auto">
              <a:xfrm>
                <a:off x="4752" y="331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grpSp>
        <p:sp>
          <p:nvSpPr>
            <p:cNvPr id="350282" name="AutoShape 74"/>
            <p:cNvSpPr>
              <a:spLocks noChangeArrowheads="1"/>
            </p:cNvSpPr>
            <p:nvPr/>
          </p:nvSpPr>
          <p:spPr bwMode="auto">
            <a:xfrm>
              <a:off x="2880" y="2928"/>
              <a:ext cx="288" cy="384"/>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50212"/>
                                        </p:tgtEl>
                                        <p:attrNameLst>
                                          <p:attrName>style.visibility</p:attrName>
                                        </p:attrNameLst>
                                      </p:cBhvr>
                                      <p:to>
                                        <p:strVal val="visible"/>
                                      </p:to>
                                    </p:set>
                                    <p:animEffect transition="in" filter="checkerboard(across)">
                                      <p:cBhvr>
                                        <p:cTn id="7" dur="500"/>
                                        <p:tgtEl>
                                          <p:spTgt spid="3502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50281"/>
                                        </p:tgtEl>
                                        <p:attrNameLst>
                                          <p:attrName>style.visibility</p:attrName>
                                        </p:attrNameLst>
                                      </p:cBhvr>
                                      <p:to>
                                        <p:strVal val="visible"/>
                                      </p:to>
                                    </p:set>
                                    <p:animEffect transition="in" filter="wipe(left)">
                                      <p:cBhvr>
                                        <p:cTn id="12" dur="500"/>
                                        <p:tgtEl>
                                          <p:spTgt spid="3502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50283"/>
                                        </p:tgtEl>
                                        <p:attrNameLst>
                                          <p:attrName>style.visibility</p:attrName>
                                        </p:attrNameLst>
                                      </p:cBhvr>
                                      <p:to>
                                        <p:strVal val="visible"/>
                                      </p:to>
                                    </p:set>
                                    <p:animEffect transition="in" filter="wipe(left)">
                                      <p:cBhvr>
                                        <p:cTn id="17" dur="500"/>
                                        <p:tgtEl>
                                          <p:spTgt spid="3502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0212"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状態最小化</a:t>
            </a:r>
          </a:p>
        </p:txBody>
      </p:sp>
      <p:sp>
        <p:nvSpPr>
          <p:cNvPr id="303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状態最小化</a:t>
            </a:r>
          </a:p>
          <a:p>
            <a:pPr lvl="1"/>
            <a:r>
              <a:rPr lang="ja-JP" altLang="en-US">
                <a:effectLst/>
              </a:rPr>
              <a:t>状態の等価性を用いて</a:t>
            </a:r>
            <a:r>
              <a:rPr lang="en-US" altLang="ja-JP">
                <a:effectLst/>
              </a:rPr>
              <a:t>DFA</a:t>
            </a:r>
            <a:r>
              <a:rPr lang="ja-JP" altLang="en-US">
                <a:effectLst/>
              </a:rPr>
              <a:t>を最適化</a:t>
            </a:r>
          </a:p>
          <a:p>
            <a:pPr lvl="1"/>
            <a:endParaRPr lang="ja-JP" altLang="en-US">
              <a:effectLst/>
            </a:endParaRPr>
          </a:p>
          <a:p>
            <a:r>
              <a:rPr lang="ja-JP" altLang="en-US">
                <a:effectLst/>
              </a:rPr>
              <a:t>状態の等価性</a:t>
            </a:r>
          </a:p>
          <a:p>
            <a:pPr lvl="1"/>
            <a:r>
              <a:rPr lang="ja-JP" altLang="en-US">
                <a:effectLst/>
              </a:rPr>
              <a:t>状態 </a:t>
            </a:r>
            <a:r>
              <a:rPr lang="en-US" altLang="ja-JP" i="1">
                <a:effectLst/>
              </a:rPr>
              <a:t>p</a:t>
            </a:r>
            <a:r>
              <a:rPr lang="en-US" altLang="ja-JP">
                <a:effectLst/>
              </a:rPr>
              <a:t> </a:t>
            </a:r>
            <a:r>
              <a:rPr lang="ja-JP" altLang="en-US">
                <a:effectLst/>
              </a:rPr>
              <a:t>と状態 </a:t>
            </a:r>
            <a:r>
              <a:rPr lang="en-US" altLang="ja-JP" i="1">
                <a:effectLst/>
              </a:rPr>
              <a:t>q</a:t>
            </a:r>
            <a:r>
              <a:rPr lang="en-US" altLang="ja-JP">
                <a:effectLst/>
              </a:rPr>
              <a:t> </a:t>
            </a:r>
            <a:r>
              <a:rPr lang="ja-JP" altLang="en-US">
                <a:effectLst/>
              </a:rPr>
              <a:t>に対して同一の入力列を与えたとき、その出力</a:t>
            </a:r>
            <a:r>
              <a:rPr lang="ja-JP" altLang="en-US" sz="2400">
                <a:effectLst/>
              </a:rPr>
              <a:t>(受理, 不受理)</a:t>
            </a:r>
            <a:r>
              <a:rPr lang="ja-JP" altLang="en-US">
                <a:effectLst/>
              </a:rPr>
              <a:t>が</a:t>
            </a:r>
            <a:r>
              <a:rPr lang="ja-JP" altLang="en-US" u="sng">
                <a:effectLst/>
              </a:rPr>
              <a:t>全て</a:t>
            </a:r>
            <a:r>
              <a:rPr lang="ja-JP" altLang="en-US">
                <a:effectLst/>
              </a:rPr>
              <a:t>同じ</a:t>
            </a:r>
          </a:p>
          <a:p>
            <a:pPr lvl="1">
              <a:buFontTx/>
              <a:buNone/>
            </a:pPr>
            <a:r>
              <a:rPr lang="ja-JP" altLang="en-US">
                <a:effectLst/>
              </a:rPr>
              <a:t>⇒状態 </a:t>
            </a:r>
            <a:r>
              <a:rPr lang="en-US" altLang="ja-JP" i="1">
                <a:effectLst/>
              </a:rPr>
              <a:t>p</a:t>
            </a:r>
            <a:r>
              <a:rPr lang="en-US" altLang="ja-JP">
                <a:effectLst/>
              </a:rPr>
              <a:t> </a:t>
            </a:r>
            <a:r>
              <a:rPr lang="ja-JP" altLang="en-US">
                <a:effectLst/>
              </a:rPr>
              <a:t>と状態 </a:t>
            </a:r>
            <a:r>
              <a:rPr lang="en-US" altLang="ja-JP" i="1">
                <a:effectLst/>
              </a:rPr>
              <a:t>q</a:t>
            </a:r>
            <a:r>
              <a:rPr lang="en-US" altLang="ja-JP">
                <a:effectLst/>
              </a:rPr>
              <a:t> </a:t>
            </a:r>
            <a:r>
              <a:rPr lang="ja-JP" altLang="en-US">
                <a:effectLst/>
              </a:rPr>
              <a:t>が等価である (</a:t>
            </a:r>
            <a:r>
              <a:rPr lang="en-US" altLang="ja-JP" i="1">
                <a:effectLst/>
              </a:rPr>
              <a:t>p </a:t>
            </a:r>
            <a:r>
              <a:rPr lang="en-US" altLang="ja-JP">
                <a:effectLst/>
              </a:rPr>
              <a:t>≡</a:t>
            </a:r>
            <a:r>
              <a:rPr lang="en-US" altLang="ja-JP" i="1">
                <a:effectLst/>
              </a:rPr>
              <a:t>q</a:t>
            </a:r>
            <a:r>
              <a:rPr lang="en-US" altLang="ja-JP">
                <a:effectLst/>
              </a:rPr>
              <a:t>)</a:t>
            </a:r>
            <a:endParaRPr lang="ja-JP" altLang="en-US">
              <a:effectLst/>
            </a:endParaRPr>
          </a:p>
        </p:txBody>
      </p:sp>
      <p:sp>
        <p:nvSpPr>
          <p:cNvPr id="303108" name="Text Box 4"/>
          <p:cNvSpPr txBox="1">
            <a:spLocks noChangeArrowheads="1"/>
          </p:cNvSpPr>
          <p:nvPr/>
        </p:nvSpPr>
        <p:spPr bwMode="auto">
          <a:xfrm>
            <a:off x="304800" y="5867400"/>
            <a:ext cx="7958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 等価性についての詳細は</a:t>
            </a:r>
            <a:r>
              <a:rPr lang="en-US" altLang="ja-JP" sz="2400"/>
              <a:t>「</a:t>
            </a:r>
            <a:r>
              <a:rPr lang="ja-JP" altLang="en-US" sz="2400"/>
              <a:t>論理回路」第13回講義を参照</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3108"/>
                                        </p:tgtEl>
                                        <p:attrNameLst>
                                          <p:attrName>style.visibility</p:attrName>
                                        </p:attrNameLst>
                                      </p:cBhvr>
                                      <p:to>
                                        <p:strVal val="visible"/>
                                      </p:to>
                                    </p:set>
                                    <p:anim calcmode="lin" valueType="num">
                                      <p:cBhvr additive="base">
                                        <p:cTn id="7" dur="500" fill="hold"/>
                                        <p:tgtEl>
                                          <p:spTgt spid="303108"/>
                                        </p:tgtEl>
                                        <p:attrNameLst>
                                          <p:attrName>ppt_x</p:attrName>
                                        </p:attrNameLst>
                                      </p:cBhvr>
                                      <p:tavLst>
                                        <p:tav tm="0">
                                          <p:val>
                                            <p:strVal val="#ppt_x"/>
                                          </p:val>
                                        </p:tav>
                                        <p:tav tm="100000">
                                          <p:val>
                                            <p:strVal val="#ppt_x"/>
                                          </p:val>
                                        </p:tav>
                                      </p:tavLst>
                                    </p:anim>
                                    <p:anim calcmode="lin" valueType="num">
                                      <p:cBhvr additive="base">
                                        <p:cTn id="8" dur="500" fill="hold"/>
                                        <p:tgtEl>
                                          <p:spTgt spid="3031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8"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a:xfrm>
            <a:off x="1066800" y="152400"/>
            <a:ext cx="7543800" cy="68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状態数最小化の手順</a:t>
            </a:r>
          </a:p>
        </p:txBody>
      </p:sp>
      <p:sp>
        <p:nvSpPr>
          <p:cNvPr id="304131" name="Rectangle 3"/>
          <p:cNvSpPr>
            <a:spLocks noGrp="1" noChangeArrowheads="1"/>
          </p:cNvSpPr>
          <p:nvPr>
            <p:ph type="body" idx="1"/>
          </p:nvPr>
        </p:nvSpPr>
        <p:spPr>
          <a:xfrm>
            <a:off x="304800" y="914400"/>
            <a:ext cx="8610600" cy="5791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lnSpc>
                <a:spcPct val="90000"/>
              </a:lnSpc>
            </a:pPr>
            <a:r>
              <a:rPr lang="ja-JP" altLang="en-US">
                <a:effectLst/>
              </a:rPr>
              <a:t>手法1 状態遷移表の分割</a:t>
            </a:r>
          </a:p>
          <a:p>
            <a:pPr marL="990600" lvl="1" indent="-533400">
              <a:lnSpc>
                <a:spcPct val="90000"/>
              </a:lnSpc>
              <a:buFontTx/>
              <a:buAutoNum type="arabicPeriod"/>
            </a:pPr>
            <a:r>
              <a:rPr lang="ja-JP" altLang="en-US">
                <a:effectLst/>
              </a:rPr>
              <a:t>異なる出力を生成する状態対をグループに分割</a:t>
            </a:r>
          </a:p>
          <a:p>
            <a:pPr marL="990600" lvl="1" indent="-533400">
              <a:lnSpc>
                <a:spcPct val="90000"/>
              </a:lnSpc>
              <a:buFontTx/>
              <a:buAutoNum type="arabicPeriod"/>
            </a:pPr>
            <a:r>
              <a:rPr lang="ja-JP" altLang="en-US">
                <a:effectLst/>
              </a:rPr>
              <a:t>以下を分割できなくなるまで繰り返す</a:t>
            </a:r>
          </a:p>
          <a:p>
            <a:pPr marL="1371600" lvl="2" indent="-457200">
              <a:lnSpc>
                <a:spcPct val="90000"/>
              </a:lnSpc>
              <a:buClr>
                <a:schemeClr val="tx1"/>
              </a:buClr>
              <a:buFont typeface="Tahoma" panose="020B0604030504040204" pitchFamily="34" charset="0"/>
              <a:buChar char="–"/>
            </a:pPr>
            <a:r>
              <a:rPr lang="ja-JP" altLang="en-US">
                <a:effectLst/>
              </a:rPr>
              <a:t>同一の入力に対し、遷移先の状態が異なるグループに属すればその状態対をグループに分割</a:t>
            </a:r>
          </a:p>
          <a:p>
            <a:pPr marL="990600" lvl="1" indent="-533400">
              <a:lnSpc>
                <a:spcPct val="90000"/>
              </a:lnSpc>
              <a:buFontTx/>
              <a:buAutoNum type="arabicPeriod"/>
            </a:pPr>
            <a:r>
              <a:rPr lang="ja-JP" altLang="en-US">
                <a:effectLst/>
              </a:rPr>
              <a:t>グループごとに1つの状態に併合</a:t>
            </a:r>
          </a:p>
          <a:p>
            <a:pPr marL="609600" indent="-609600">
              <a:lnSpc>
                <a:spcPct val="90000"/>
              </a:lnSpc>
            </a:pPr>
            <a:r>
              <a:rPr lang="ja-JP" altLang="en-US">
                <a:effectLst/>
              </a:rPr>
              <a:t>手法2 状態併合表</a:t>
            </a:r>
          </a:p>
          <a:p>
            <a:pPr marL="990600" lvl="1" indent="-533400">
              <a:lnSpc>
                <a:spcPct val="90000"/>
              </a:lnSpc>
              <a:buFontTx/>
              <a:buAutoNum type="arabicPeriod"/>
            </a:pPr>
            <a:r>
              <a:rPr lang="ja-JP" altLang="en-US">
                <a:effectLst/>
              </a:rPr>
              <a:t>異なる出力を持つ状態対に×を付ける</a:t>
            </a:r>
          </a:p>
          <a:p>
            <a:pPr marL="990600" lvl="1" indent="-533400">
              <a:lnSpc>
                <a:spcPct val="90000"/>
              </a:lnSpc>
              <a:buFontTx/>
              <a:buAutoNum type="arabicPeriod"/>
            </a:pPr>
            <a:r>
              <a:rPr lang="ja-JP" altLang="en-US">
                <a:effectLst/>
              </a:rPr>
              <a:t>遷移先の状態対を記入</a:t>
            </a:r>
          </a:p>
          <a:p>
            <a:pPr marL="990600" lvl="1" indent="-533400">
              <a:lnSpc>
                <a:spcPct val="90000"/>
              </a:lnSpc>
              <a:buFontTx/>
              <a:buAutoNum type="arabicPeriod"/>
            </a:pPr>
            <a:r>
              <a:rPr lang="ja-JP" altLang="en-US">
                <a:effectLst/>
              </a:rPr>
              <a:t>以下を×が付かなくなくなるまで繰り返す</a:t>
            </a:r>
          </a:p>
          <a:p>
            <a:pPr marL="1371600" lvl="2" indent="-457200">
              <a:lnSpc>
                <a:spcPct val="90000"/>
              </a:lnSpc>
              <a:buFont typeface="Tahoma" panose="020B0604030504040204" pitchFamily="34" charset="0"/>
              <a:buChar char="–"/>
            </a:pPr>
            <a:r>
              <a:rPr lang="ja-JP" altLang="en-US">
                <a:effectLst/>
              </a:rPr>
              <a:t>遷移先に×が付いていればその状態対に×を付ける</a:t>
            </a:r>
          </a:p>
          <a:p>
            <a:pPr marL="990600" lvl="1" indent="-533400">
              <a:lnSpc>
                <a:spcPct val="90000"/>
              </a:lnSpc>
              <a:buFontTx/>
              <a:buAutoNum type="arabicPeriod"/>
            </a:pPr>
            <a:r>
              <a:rPr lang="ja-JP" altLang="en-US">
                <a:effectLst/>
              </a:rPr>
              <a:t>等価な状態対を決定</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Oval 2"/>
          <p:cNvSpPr>
            <a:spLocks noChangeArrowheads="1"/>
          </p:cNvSpPr>
          <p:nvPr/>
        </p:nvSpPr>
        <p:spPr bwMode="auto">
          <a:xfrm>
            <a:off x="3810000" y="16002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0</a:t>
            </a:r>
          </a:p>
        </p:txBody>
      </p:sp>
      <p:sp>
        <p:nvSpPr>
          <p:cNvPr id="307203" name="Oval 3"/>
          <p:cNvSpPr>
            <a:spLocks noChangeArrowheads="1"/>
          </p:cNvSpPr>
          <p:nvPr/>
        </p:nvSpPr>
        <p:spPr bwMode="auto">
          <a:xfrm>
            <a:off x="5334000" y="16002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1</a:t>
            </a:r>
          </a:p>
        </p:txBody>
      </p:sp>
      <p:grpSp>
        <p:nvGrpSpPr>
          <p:cNvPr id="307204" name="Group 4"/>
          <p:cNvGrpSpPr>
            <a:grpSpLocks/>
          </p:cNvGrpSpPr>
          <p:nvPr/>
        </p:nvGrpSpPr>
        <p:grpSpPr bwMode="auto">
          <a:xfrm>
            <a:off x="4495800" y="1447800"/>
            <a:ext cx="838200" cy="579438"/>
            <a:chOff x="1248" y="1968"/>
            <a:chExt cx="528" cy="365"/>
          </a:xfrm>
        </p:grpSpPr>
        <p:sp>
          <p:nvSpPr>
            <p:cNvPr id="307205" name="Line 5"/>
            <p:cNvSpPr>
              <a:spLocks noChangeShapeType="1"/>
            </p:cNvSpPr>
            <p:nvPr/>
          </p:nvSpPr>
          <p:spPr bwMode="auto">
            <a:xfrm>
              <a:off x="1248" y="2304"/>
              <a:ext cx="528"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7206" name="Text Box 6"/>
            <p:cNvSpPr txBox="1">
              <a:spLocks noChangeArrowheads="1"/>
            </p:cNvSpPr>
            <p:nvPr/>
          </p:nvSpPr>
          <p:spPr bwMode="auto">
            <a:xfrm>
              <a:off x="1392" y="1968"/>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sp>
        <p:nvSpPr>
          <p:cNvPr id="307207" name="Oval 7"/>
          <p:cNvSpPr>
            <a:spLocks noChangeArrowheads="1"/>
          </p:cNvSpPr>
          <p:nvPr/>
        </p:nvSpPr>
        <p:spPr bwMode="auto">
          <a:xfrm>
            <a:off x="6705600" y="9144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2</a:t>
            </a:r>
          </a:p>
        </p:txBody>
      </p:sp>
      <p:grpSp>
        <p:nvGrpSpPr>
          <p:cNvPr id="307208" name="Group 8"/>
          <p:cNvGrpSpPr>
            <a:grpSpLocks/>
          </p:cNvGrpSpPr>
          <p:nvPr/>
        </p:nvGrpSpPr>
        <p:grpSpPr bwMode="auto">
          <a:xfrm>
            <a:off x="5943600" y="1143000"/>
            <a:ext cx="762000" cy="685800"/>
            <a:chOff x="2160" y="1776"/>
            <a:chExt cx="480" cy="432"/>
          </a:xfrm>
        </p:grpSpPr>
        <p:sp>
          <p:nvSpPr>
            <p:cNvPr id="307209" name="Line 9"/>
            <p:cNvSpPr>
              <a:spLocks noChangeShapeType="1"/>
            </p:cNvSpPr>
            <p:nvPr/>
          </p:nvSpPr>
          <p:spPr bwMode="auto">
            <a:xfrm flipV="1">
              <a:off x="2160" y="1920"/>
              <a:ext cx="480"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7210" name="Text Box 10"/>
            <p:cNvSpPr txBox="1">
              <a:spLocks noChangeArrowheads="1"/>
            </p:cNvSpPr>
            <p:nvPr/>
          </p:nvSpPr>
          <p:spPr bwMode="auto">
            <a:xfrm>
              <a:off x="2256" y="1776"/>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grpSp>
      <p:sp>
        <p:nvSpPr>
          <p:cNvPr id="307211" name="Oval 11"/>
          <p:cNvSpPr>
            <a:spLocks noChangeArrowheads="1"/>
          </p:cNvSpPr>
          <p:nvPr/>
        </p:nvSpPr>
        <p:spPr bwMode="auto">
          <a:xfrm>
            <a:off x="6705600" y="22860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3</a:t>
            </a:r>
          </a:p>
        </p:txBody>
      </p:sp>
      <p:grpSp>
        <p:nvGrpSpPr>
          <p:cNvPr id="307212" name="Group 12"/>
          <p:cNvGrpSpPr>
            <a:grpSpLocks/>
          </p:cNvGrpSpPr>
          <p:nvPr/>
        </p:nvGrpSpPr>
        <p:grpSpPr bwMode="auto">
          <a:xfrm>
            <a:off x="5943600" y="2133600"/>
            <a:ext cx="762000" cy="655638"/>
            <a:chOff x="2160" y="2400"/>
            <a:chExt cx="480" cy="413"/>
          </a:xfrm>
        </p:grpSpPr>
        <p:sp>
          <p:nvSpPr>
            <p:cNvPr id="307213" name="Text Box 13"/>
            <p:cNvSpPr txBox="1">
              <a:spLocks noChangeArrowheads="1"/>
            </p:cNvSpPr>
            <p:nvPr/>
          </p:nvSpPr>
          <p:spPr bwMode="auto">
            <a:xfrm>
              <a:off x="2256" y="2448"/>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sp>
          <p:nvSpPr>
            <p:cNvPr id="307214" name="Line 14"/>
            <p:cNvSpPr>
              <a:spLocks noChangeShapeType="1"/>
            </p:cNvSpPr>
            <p:nvPr/>
          </p:nvSpPr>
          <p:spPr bwMode="auto">
            <a:xfrm>
              <a:off x="2160" y="2400"/>
              <a:ext cx="480"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307215" name="Group 15"/>
          <p:cNvGrpSpPr>
            <a:grpSpLocks/>
          </p:cNvGrpSpPr>
          <p:nvPr/>
        </p:nvGrpSpPr>
        <p:grpSpPr bwMode="auto">
          <a:xfrm>
            <a:off x="8153400" y="1600200"/>
            <a:ext cx="685800" cy="685800"/>
            <a:chOff x="3552" y="2064"/>
            <a:chExt cx="432" cy="432"/>
          </a:xfrm>
        </p:grpSpPr>
        <p:sp>
          <p:nvSpPr>
            <p:cNvPr id="307216" name="Oval 16"/>
            <p:cNvSpPr>
              <a:spLocks noChangeArrowheads="1"/>
            </p:cNvSpPr>
            <p:nvPr/>
          </p:nvSpPr>
          <p:spPr bwMode="auto">
            <a:xfrm>
              <a:off x="3552" y="2064"/>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F</a:t>
              </a:r>
            </a:p>
          </p:txBody>
        </p:sp>
        <p:sp>
          <p:nvSpPr>
            <p:cNvPr id="307217" name="Oval 17"/>
            <p:cNvSpPr>
              <a:spLocks noChangeArrowheads="1"/>
            </p:cNvSpPr>
            <p:nvPr/>
          </p:nvSpPr>
          <p:spPr bwMode="auto">
            <a:xfrm>
              <a:off x="3600" y="211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307218" name="Group 18"/>
          <p:cNvGrpSpPr>
            <a:grpSpLocks/>
          </p:cNvGrpSpPr>
          <p:nvPr/>
        </p:nvGrpSpPr>
        <p:grpSpPr bwMode="auto">
          <a:xfrm>
            <a:off x="6629400" y="1600200"/>
            <a:ext cx="381000" cy="685800"/>
            <a:chOff x="2592" y="2064"/>
            <a:chExt cx="240" cy="432"/>
          </a:xfrm>
        </p:grpSpPr>
        <p:sp>
          <p:nvSpPr>
            <p:cNvPr id="307219" name="Line 19"/>
            <p:cNvSpPr>
              <a:spLocks noChangeShapeType="1"/>
            </p:cNvSpPr>
            <p:nvPr/>
          </p:nvSpPr>
          <p:spPr bwMode="auto">
            <a:xfrm>
              <a:off x="2832" y="2064"/>
              <a:ext cx="0" cy="43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7220" name="Text Box 20"/>
            <p:cNvSpPr txBox="1">
              <a:spLocks noChangeArrowheads="1"/>
            </p:cNvSpPr>
            <p:nvPr/>
          </p:nvSpPr>
          <p:spPr bwMode="auto">
            <a:xfrm>
              <a:off x="2592" y="2112"/>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grpSp>
        <p:nvGrpSpPr>
          <p:cNvPr id="307221" name="Group 21"/>
          <p:cNvGrpSpPr>
            <a:grpSpLocks/>
          </p:cNvGrpSpPr>
          <p:nvPr/>
        </p:nvGrpSpPr>
        <p:grpSpPr bwMode="auto">
          <a:xfrm>
            <a:off x="7391400" y="1066800"/>
            <a:ext cx="762000" cy="685800"/>
            <a:chOff x="3072" y="1728"/>
            <a:chExt cx="480" cy="432"/>
          </a:xfrm>
        </p:grpSpPr>
        <p:sp>
          <p:nvSpPr>
            <p:cNvPr id="307222" name="Text Box 22"/>
            <p:cNvSpPr txBox="1">
              <a:spLocks noChangeArrowheads="1"/>
            </p:cNvSpPr>
            <p:nvPr/>
          </p:nvSpPr>
          <p:spPr bwMode="auto">
            <a:xfrm>
              <a:off x="3264" y="172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sp>
          <p:nvSpPr>
            <p:cNvPr id="307223" name="Line 23"/>
            <p:cNvSpPr>
              <a:spLocks noChangeShapeType="1"/>
            </p:cNvSpPr>
            <p:nvPr/>
          </p:nvSpPr>
          <p:spPr bwMode="auto">
            <a:xfrm flipH="1" flipV="1">
              <a:off x="3072" y="1920"/>
              <a:ext cx="480"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307224" name="Group 24"/>
          <p:cNvGrpSpPr>
            <a:grpSpLocks/>
          </p:cNvGrpSpPr>
          <p:nvPr/>
        </p:nvGrpSpPr>
        <p:grpSpPr bwMode="auto">
          <a:xfrm>
            <a:off x="7391400" y="1752600"/>
            <a:ext cx="762000" cy="685800"/>
            <a:chOff x="3072" y="2160"/>
            <a:chExt cx="480" cy="432"/>
          </a:xfrm>
        </p:grpSpPr>
        <p:sp>
          <p:nvSpPr>
            <p:cNvPr id="307225" name="Line 25"/>
            <p:cNvSpPr>
              <a:spLocks noChangeShapeType="1"/>
            </p:cNvSpPr>
            <p:nvPr/>
          </p:nvSpPr>
          <p:spPr bwMode="auto">
            <a:xfrm flipV="1">
              <a:off x="3072" y="2352"/>
              <a:ext cx="480"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7226" name="Text Box 26"/>
            <p:cNvSpPr txBox="1">
              <a:spLocks noChangeArrowheads="1"/>
            </p:cNvSpPr>
            <p:nvPr/>
          </p:nvSpPr>
          <p:spPr bwMode="auto">
            <a:xfrm>
              <a:off x="3120" y="2160"/>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grpSp>
      <p:grpSp>
        <p:nvGrpSpPr>
          <p:cNvPr id="307227" name="Group 27"/>
          <p:cNvGrpSpPr>
            <a:grpSpLocks/>
          </p:cNvGrpSpPr>
          <p:nvPr/>
        </p:nvGrpSpPr>
        <p:grpSpPr bwMode="auto">
          <a:xfrm>
            <a:off x="7391400" y="2209800"/>
            <a:ext cx="762000" cy="655638"/>
            <a:chOff x="3072" y="2448"/>
            <a:chExt cx="480" cy="413"/>
          </a:xfrm>
        </p:grpSpPr>
        <p:sp>
          <p:nvSpPr>
            <p:cNvPr id="307228" name="Line 28"/>
            <p:cNvSpPr>
              <a:spLocks noChangeShapeType="1"/>
            </p:cNvSpPr>
            <p:nvPr/>
          </p:nvSpPr>
          <p:spPr bwMode="auto">
            <a:xfrm flipH="1">
              <a:off x="3072" y="2448"/>
              <a:ext cx="480"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7229" name="Text Box 29"/>
            <p:cNvSpPr txBox="1">
              <a:spLocks noChangeArrowheads="1"/>
            </p:cNvSpPr>
            <p:nvPr/>
          </p:nvSpPr>
          <p:spPr bwMode="auto">
            <a:xfrm>
              <a:off x="3216" y="2496"/>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grpSp>
        <p:nvGrpSpPr>
          <p:cNvPr id="307230" name="Group 30"/>
          <p:cNvGrpSpPr>
            <a:grpSpLocks/>
          </p:cNvGrpSpPr>
          <p:nvPr/>
        </p:nvGrpSpPr>
        <p:grpSpPr bwMode="auto">
          <a:xfrm>
            <a:off x="6705600" y="304800"/>
            <a:ext cx="993775" cy="609600"/>
            <a:chOff x="2640" y="1248"/>
            <a:chExt cx="626" cy="384"/>
          </a:xfrm>
        </p:grpSpPr>
        <p:sp>
          <p:nvSpPr>
            <p:cNvPr id="307231" name="Arc 31"/>
            <p:cNvSpPr>
              <a:spLocks/>
            </p:cNvSpPr>
            <p:nvPr/>
          </p:nvSpPr>
          <p:spPr bwMode="auto">
            <a:xfrm>
              <a:off x="2832" y="1248"/>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7232" name="Arc 32"/>
            <p:cNvSpPr>
              <a:spLocks/>
            </p:cNvSpPr>
            <p:nvPr/>
          </p:nvSpPr>
          <p:spPr bwMode="auto">
            <a:xfrm rot="5400000">
              <a:off x="2832" y="144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7233" name="Arc 33"/>
            <p:cNvSpPr>
              <a:spLocks/>
            </p:cNvSpPr>
            <p:nvPr/>
          </p:nvSpPr>
          <p:spPr bwMode="auto">
            <a:xfrm rot="10800000">
              <a:off x="2640" y="144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7234" name="Arc 34"/>
            <p:cNvSpPr>
              <a:spLocks/>
            </p:cNvSpPr>
            <p:nvPr/>
          </p:nvSpPr>
          <p:spPr bwMode="auto">
            <a:xfrm rot="16200000">
              <a:off x="2640" y="1248"/>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7235" name="Text Box 35"/>
            <p:cNvSpPr txBox="1">
              <a:spLocks noChangeArrowheads="1"/>
            </p:cNvSpPr>
            <p:nvPr/>
          </p:nvSpPr>
          <p:spPr bwMode="auto">
            <a:xfrm>
              <a:off x="3024" y="124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grpSp>
      <p:grpSp>
        <p:nvGrpSpPr>
          <p:cNvPr id="307236" name="Group 36"/>
          <p:cNvGrpSpPr>
            <a:grpSpLocks/>
          </p:cNvGrpSpPr>
          <p:nvPr/>
        </p:nvGrpSpPr>
        <p:grpSpPr bwMode="auto">
          <a:xfrm>
            <a:off x="6705600" y="2971800"/>
            <a:ext cx="971550" cy="609600"/>
            <a:chOff x="2688" y="2928"/>
            <a:chExt cx="612" cy="384"/>
          </a:xfrm>
        </p:grpSpPr>
        <p:sp>
          <p:nvSpPr>
            <p:cNvPr id="307237" name="Arc 37"/>
            <p:cNvSpPr>
              <a:spLocks/>
            </p:cNvSpPr>
            <p:nvPr/>
          </p:nvSpPr>
          <p:spPr bwMode="auto">
            <a:xfrm>
              <a:off x="2880" y="2928"/>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7238" name="Arc 38"/>
            <p:cNvSpPr>
              <a:spLocks/>
            </p:cNvSpPr>
            <p:nvPr/>
          </p:nvSpPr>
          <p:spPr bwMode="auto">
            <a:xfrm rot="5400000">
              <a:off x="2880" y="312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7239" name="Arc 39"/>
            <p:cNvSpPr>
              <a:spLocks/>
            </p:cNvSpPr>
            <p:nvPr/>
          </p:nvSpPr>
          <p:spPr bwMode="auto">
            <a:xfrm rot="10800000">
              <a:off x="2688" y="312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7240" name="Arc 40"/>
            <p:cNvSpPr>
              <a:spLocks/>
            </p:cNvSpPr>
            <p:nvPr/>
          </p:nvSpPr>
          <p:spPr bwMode="auto">
            <a:xfrm rot="16200000">
              <a:off x="2688" y="2928"/>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7241" name="Text Box 41"/>
            <p:cNvSpPr txBox="1">
              <a:spLocks noChangeArrowheads="1"/>
            </p:cNvSpPr>
            <p:nvPr/>
          </p:nvSpPr>
          <p:spPr bwMode="auto">
            <a:xfrm>
              <a:off x="3072" y="2928"/>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graphicFrame>
        <p:nvGraphicFramePr>
          <p:cNvPr id="307242" name="Group 42"/>
          <p:cNvGraphicFramePr>
            <a:graphicFrameLocks noGrp="1"/>
          </p:cNvGraphicFramePr>
          <p:nvPr>
            <p:extLst>
              <p:ext uri="{D42A27DB-BD31-4B8C-83A1-F6EECF244321}">
                <p14:modId xmlns:p14="http://schemas.microsoft.com/office/powerpoint/2010/main" val="1776925653"/>
              </p:ext>
            </p:extLst>
          </p:nvPr>
        </p:nvGraphicFramePr>
        <p:xfrm>
          <a:off x="304800" y="2819400"/>
          <a:ext cx="5791200" cy="3581401"/>
        </p:xfrm>
        <a:graphic>
          <a:graphicData uri="http://schemas.openxmlformats.org/drawingml/2006/table">
            <a:tbl>
              <a:tblPr/>
              <a:tblGrid>
                <a:gridCol w="1158875">
                  <a:extLst>
                    <a:ext uri="{9D8B030D-6E8A-4147-A177-3AD203B41FA5}">
                      <a16:colId xmlns:a16="http://schemas.microsoft.com/office/drawing/2014/main" val="20000"/>
                    </a:ext>
                  </a:extLst>
                </a:gridCol>
                <a:gridCol w="1158875">
                  <a:extLst>
                    <a:ext uri="{9D8B030D-6E8A-4147-A177-3AD203B41FA5}">
                      <a16:colId xmlns:a16="http://schemas.microsoft.com/office/drawing/2014/main" val="20001"/>
                    </a:ext>
                  </a:extLst>
                </a:gridCol>
                <a:gridCol w="1155700">
                  <a:extLst>
                    <a:ext uri="{9D8B030D-6E8A-4147-A177-3AD203B41FA5}">
                      <a16:colId xmlns:a16="http://schemas.microsoft.com/office/drawing/2014/main" val="20002"/>
                    </a:ext>
                  </a:extLst>
                </a:gridCol>
                <a:gridCol w="1158875">
                  <a:extLst>
                    <a:ext uri="{9D8B030D-6E8A-4147-A177-3AD203B41FA5}">
                      <a16:colId xmlns:a16="http://schemas.microsoft.com/office/drawing/2014/main" val="20003"/>
                    </a:ext>
                  </a:extLst>
                </a:gridCol>
                <a:gridCol w="1158875">
                  <a:extLst>
                    <a:ext uri="{9D8B030D-6E8A-4147-A177-3AD203B41FA5}">
                      <a16:colId xmlns:a16="http://schemas.microsoft.com/office/drawing/2014/main" val="20004"/>
                    </a:ext>
                  </a:extLst>
                </a:gridCol>
              </a:tblGrid>
              <a:tr h="460375">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グループ</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t>
                      </a:r>
                      <a:r>
                        <a:rPr kumimoji="1" lang="en-US" altLang="ja-JP" sz="2800" b="0" i="0" u="none" strike="noStrike" cap="none" normalizeH="0" baseline="3000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3000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状態</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遷移先</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受理</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9113">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1"/>
                  </a:ext>
                </a:extLst>
              </a:tr>
              <a:tr h="520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2500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91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07288" name="Text Box 88"/>
          <p:cNvSpPr txBox="1">
            <a:spLocks noChangeArrowheads="1"/>
          </p:cNvSpPr>
          <p:nvPr/>
        </p:nvSpPr>
        <p:spPr bwMode="auto">
          <a:xfrm>
            <a:off x="6248400" y="3886200"/>
            <a:ext cx="24574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遷移先, 受理で</a:t>
            </a:r>
          </a:p>
          <a:p>
            <a:r>
              <a:rPr lang="ja-JP" altLang="en-US" sz="2800"/>
              <a:t>グループ分け</a:t>
            </a:r>
          </a:p>
        </p:txBody>
      </p:sp>
      <p:sp>
        <p:nvSpPr>
          <p:cNvPr id="307289" name="Text Box 89"/>
          <p:cNvSpPr txBox="1">
            <a:spLocks noChangeArrowheads="1"/>
          </p:cNvSpPr>
          <p:nvPr/>
        </p:nvSpPr>
        <p:spPr bwMode="auto">
          <a:xfrm>
            <a:off x="6400800" y="4800600"/>
            <a:ext cx="1987550"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r>
              <a:rPr lang="en-US" altLang="ja-JP" i="1"/>
              <a:t>q</a:t>
            </a:r>
            <a:r>
              <a:rPr lang="en-US" altLang="ja-JP" baseline="-25000"/>
              <a:t>0</a:t>
            </a:r>
            <a:r>
              <a:rPr lang="en-US" altLang="ja-JP"/>
              <a:t>}</a:t>
            </a:r>
          </a:p>
          <a:p>
            <a:r>
              <a:rPr lang="en-US" altLang="ja-JP"/>
              <a:t>{</a:t>
            </a:r>
            <a:r>
              <a:rPr lang="en-US" altLang="ja-JP" i="1"/>
              <a:t>q</a:t>
            </a:r>
            <a:r>
              <a:rPr lang="en-US" altLang="ja-JP" baseline="-25000"/>
              <a:t>1</a:t>
            </a:r>
            <a:r>
              <a:rPr lang="en-US" altLang="ja-JP"/>
              <a:t>, </a:t>
            </a:r>
            <a:r>
              <a:rPr lang="en-US" altLang="ja-JP" i="1"/>
              <a:t>q</a:t>
            </a:r>
            <a:r>
              <a:rPr lang="en-US" altLang="ja-JP" baseline="-25000"/>
              <a:t>2</a:t>
            </a:r>
            <a:r>
              <a:rPr lang="en-US" altLang="ja-JP"/>
              <a:t>, </a:t>
            </a:r>
            <a:r>
              <a:rPr lang="en-US" altLang="ja-JP" i="1"/>
              <a:t>q</a:t>
            </a:r>
            <a:r>
              <a:rPr lang="en-US" altLang="ja-JP" baseline="-25000"/>
              <a:t>3</a:t>
            </a:r>
            <a:r>
              <a:rPr lang="en-US" altLang="ja-JP"/>
              <a:t>}</a:t>
            </a:r>
          </a:p>
          <a:p>
            <a:r>
              <a:rPr lang="ja-JP" altLang="en-US"/>
              <a:t>{</a:t>
            </a:r>
            <a:r>
              <a:rPr lang="en-US" altLang="ja-JP" i="1"/>
              <a:t>q</a:t>
            </a:r>
            <a:r>
              <a:rPr lang="en-US" altLang="ja-JP" baseline="-25000"/>
              <a:t>F</a:t>
            </a:r>
            <a:r>
              <a:rPr lang="en-US" altLang="ja-JP"/>
              <a:t>}</a:t>
            </a:r>
          </a:p>
        </p:txBody>
      </p:sp>
      <p:sp>
        <p:nvSpPr>
          <p:cNvPr id="307290" name="Rectangle 90"/>
          <p:cNvSpPr>
            <a:spLocks noGrp="1" noChangeArrowheads="1"/>
          </p:cNvSpPr>
          <p:nvPr>
            <p:ph type="title"/>
          </p:nvPr>
        </p:nvSpPr>
        <p:spPr>
          <a:xfrm>
            <a:off x="1066800" y="228600"/>
            <a:ext cx="7467600" cy="1143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状態遷移表を用いた</a:t>
            </a:r>
            <a:br>
              <a:rPr lang="ja-JP" altLang="en-US">
                <a:effectLst/>
              </a:rPr>
            </a:br>
            <a:r>
              <a:rPr lang="ja-JP" altLang="en-US">
                <a:effectLst/>
              </a:rPr>
              <a:t>最小化</a:t>
            </a:r>
          </a:p>
        </p:txBody>
      </p:sp>
      <p:grpSp>
        <p:nvGrpSpPr>
          <p:cNvPr id="307291" name="Group 91"/>
          <p:cNvGrpSpPr>
            <a:grpSpLocks/>
          </p:cNvGrpSpPr>
          <p:nvPr/>
        </p:nvGrpSpPr>
        <p:grpSpPr bwMode="auto">
          <a:xfrm>
            <a:off x="304800" y="3798888"/>
            <a:ext cx="1158875" cy="2601912"/>
            <a:chOff x="192" y="2393"/>
            <a:chExt cx="730" cy="1639"/>
          </a:xfrm>
        </p:grpSpPr>
        <p:sp>
          <p:nvSpPr>
            <p:cNvPr id="307292" name="Rectangle 92"/>
            <p:cNvSpPr>
              <a:spLocks noChangeArrowheads="1"/>
            </p:cNvSpPr>
            <p:nvPr/>
          </p:nvSpPr>
          <p:spPr bwMode="auto">
            <a:xfrm>
              <a:off x="192" y="3704"/>
              <a:ext cx="730" cy="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2</a:t>
              </a:r>
            </a:p>
          </p:txBody>
        </p:sp>
        <p:sp>
          <p:nvSpPr>
            <p:cNvPr id="307293" name="Rectangle 93"/>
            <p:cNvSpPr>
              <a:spLocks noChangeArrowheads="1"/>
            </p:cNvSpPr>
            <p:nvPr/>
          </p:nvSpPr>
          <p:spPr bwMode="auto">
            <a:xfrm>
              <a:off x="192" y="3377"/>
              <a:ext cx="73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1</a:t>
              </a:r>
            </a:p>
          </p:txBody>
        </p:sp>
        <p:sp>
          <p:nvSpPr>
            <p:cNvPr id="307294" name="Rectangle 94"/>
            <p:cNvSpPr>
              <a:spLocks noChangeArrowheads="1"/>
            </p:cNvSpPr>
            <p:nvPr/>
          </p:nvSpPr>
          <p:spPr bwMode="auto">
            <a:xfrm>
              <a:off x="192" y="3049"/>
              <a:ext cx="730" cy="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1</a:t>
              </a:r>
            </a:p>
          </p:txBody>
        </p:sp>
        <p:sp>
          <p:nvSpPr>
            <p:cNvPr id="307295" name="Rectangle 95"/>
            <p:cNvSpPr>
              <a:spLocks noChangeArrowheads="1"/>
            </p:cNvSpPr>
            <p:nvPr/>
          </p:nvSpPr>
          <p:spPr bwMode="auto">
            <a:xfrm>
              <a:off x="192" y="2721"/>
              <a:ext cx="730" cy="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1</a:t>
              </a:r>
            </a:p>
          </p:txBody>
        </p:sp>
        <p:sp>
          <p:nvSpPr>
            <p:cNvPr id="307296" name="Rectangle 96"/>
            <p:cNvSpPr>
              <a:spLocks noChangeArrowheads="1"/>
            </p:cNvSpPr>
            <p:nvPr/>
          </p:nvSpPr>
          <p:spPr bwMode="auto">
            <a:xfrm>
              <a:off x="192" y="2393"/>
              <a:ext cx="730" cy="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07204"/>
                                        </p:tgtEl>
                                        <p:attrNameLst>
                                          <p:attrName>style.visibility</p:attrName>
                                        </p:attrNameLst>
                                      </p:cBhvr>
                                      <p:to>
                                        <p:strVal val="visible"/>
                                      </p:to>
                                    </p:set>
                                    <p:animEffect transition="in" filter="wipe(left)">
                                      <p:cBhvr>
                                        <p:cTn id="7" dur="500"/>
                                        <p:tgtEl>
                                          <p:spTgt spid="307204"/>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307208"/>
                                        </p:tgtEl>
                                        <p:attrNameLst>
                                          <p:attrName>style.visibility</p:attrName>
                                        </p:attrNameLst>
                                      </p:cBhvr>
                                      <p:to>
                                        <p:strVal val="visible"/>
                                      </p:to>
                                    </p:set>
                                    <p:animEffect transition="in" filter="wipe(left)">
                                      <p:cBhvr>
                                        <p:cTn id="11" dur="500"/>
                                        <p:tgtEl>
                                          <p:spTgt spid="307208"/>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307212"/>
                                        </p:tgtEl>
                                        <p:attrNameLst>
                                          <p:attrName>style.visibility</p:attrName>
                                        </p:attrNameLst>
                                      </p:cBhvr>
                                      <p:to>
                                        <p:strVal val="visible"/>
                                      </p:to>
                                    </p:set>
                                    <p:animEffect transition="in" filter="wipe(left)">
                                      <p:cBhvr>
                                        <p:cTn id="15" dur="500"/>
                                        <p:tgtEl>
                                          <p:spTgt spid="307212"/>
                                        </p:tgtEl>
                                      </p:cBhvr>
                                    </p:animEffect>
                                  </p:childTnLst>
                                </p:cTn>
                              </p:par>
                            </p:childTnLst>
                          </p:cTn>
                        </p:par>
                        <p:par>
                          <p:cTn id="16" fill="hold" nodeType="afterGroup">
                            <p:stCondLst>
                              <p:cond delay="1500"/>
                            </p:stCondLst>
                            <p:childTnLst>
                              <p:par>
                                <p:cTn id="17" presetID="5" presetClass="entr" presetSubtype="10" fill="hold" nodeType="afterEffect">
                                  <p:stCondLst>
                                    <p:cond delay="0"/>
                                  </p:stCondLst>
                                  <p:childTnLst>
                                    <p:set>
                                      <p:cBhvr>
                                        <p:cTn id="18" dur="1" fill="hold">
                                          <p:stCondLst>
                                            <p:cond delay="0"/>
                                          </p:stCondLst>
                                        </p:cTn>
                                        <p:tgtEl>
                                          <p:spTgt spid="307230"/>
                                        </p:tgtEl>
                                        <p:attrNameLst>
                                          <p:attrName>style.visibility</p:attrName>
                                        </p:attrNameLst>
                                      </p:cBhvr>
                                      <p:to>
                                        <p:strVal val="visible"/>
                                      </p:to>
                                    </p:set>
                                    <p:animEffect transition="in" filter="checkerboard(across)">
                                      <p:cBhvr>
                                        <p:cTn id="19" dur="500"/>
                                        <p:tgtEl>
                                          <p:spTgt spid="307230"/>
                                        </p:tgtEl>
                                      </p:cBhvr>
                                    </p:animEffect>
                                  </p:childTnLst>
                                </p:cTn>
                              </p:par>
                            </p:childTnLst>
                          </p:cTn>
                        </p:par>
                        <p:par>
                          <p:cTn id="20" fill="hold" nodeType="afterGroup">
                            <p:stCondLst>
                              <p:cond delay="2000"/>
                            </p:stCondLst>
                            <p:childTnLst>
                              <p:par>
                                <p:cTn id="21" presetID="22" presetClass="entr" presetSubtype="1" fill="hold" nodeType="afterEffect">
                                  <p:stCondLst>
                                    <p:cond delay="0"/>
                                  </p:stCondLst>
                                  <p:childTnLst>
                                    <p:set>
                                      <p:cBhvr>
                                        <p:cTn id="22" dur="1" fill="hold">
                                          <p:stCondLst>
                                            <p:cond delay="0"/>
                                          </p:stCondLst>
                                        </p:cTn>
                                        <p:tgtEl>
                                          <p:spTgt spid="307218"/>
                                        </p:tgtEl>
                                        <p:attrNameLst>
                                          <p:attrName>style.visibility</p:attrName>
                                        </p:attrNameLst>
                                      </p:cBhvr>
                                      <p:to>
                                        <p:strVal val="visible"/>
                                      </p:to>
                                    </p:set>
                                    <p:animEffect transition="in" filter="wipe(up)">
                                      <p:cBhvr>
                                        <p:cTn id="23" dur="500"/>
                                        <p:tgtEl>
                                          <p:spTgt spid="307218"/>
                                        </p:tgtEl>
                                      </p:cBhvr>
                                    </p:animEffect>
                                  </p:childTnLst>
                                </p:cTn>
                              </p:par>
                            </p:childTnLst>
                          </p:cTn>
                        </p:par>
                        <p:par>
                          <p:cTn id="24" fill="hold" nodeType="afterGroup">
                            <p:stCondLst>
                              <p:cond delay="2500"/>
                            </p:stCondLst>
                            <p:childTnLst>
                              <p:par>
                                <p:cTn id="25" presetID="5" presetClass="entr" presetSubtype="10" fill="hold" nodeType="afterEffect">
                                  <p:stCondLst>
                                    <p:cond delay="0"/>
                                  </p:stCondLst>
                                  <p:childTnLst>
                                    <p:set>
                                      <p:cBhvr>
                                        <p:cTn id="26" dur="1" fill="hold">
                                          <p:stCondLst>
                                            <p:cond delay="0"/>
                                          </p:stCondLst>
                                        </p:cTn>
                                        <p:tgtEl>
                                          <p:spTgt spid="307236"/>
                                        </p:tgtEl>
                                        <p:attrNameLst>
                                          <p:attrName>style.visibility</p:attrName>
                                        </p:attrNameLst>
                                      </p:cBhvr>
                                      <p:to>
                                        <p:strVal val="visible"/>
                                      </p:to>
                                    </p:set>
                                    <p:animEffect transition="in" filter="checkerboard(across)">
                                      <p:cBhvr>
                                        <p:cTn id="27" dur="500"/>
                                        <p:tgtEl>
                                          <p:spTgt spid="307236"/>
                                        </p:tgtEl>
                                      </p:cBhvr>
                                    </p:animEffect>
                                  </p:childTnLst>
                                </p:cTn>
                              </p:par>
                            </p:childTnLst>
                          </p:cTn>
                        </p:par>
                        <p:par>
                          <p:cTn id="28" fill="hold" nodeType="afterGroup">
                            <p:stCondLst>
                              <p:cond delay="3000"/>
                            </p:stCondLst>
                            <p:childTnLst>
                              <p:par>
                                <p:cTn id="29" presetID="22" presetClass="entr" presetSubtype="8" fill="hold" nodeType="afterEffect">
                                  <p:stCondLst>
                                    <p:cond delay="0"/>
                                  </p:stCondLst>
                                  <p:childTnLst>
                                    <p:set>
                                      <p:cBhvr>
                                        <p:cTn id="30" dur="1" fill="hold">
                                          <p:stCondLst>
                                            <p:cond delay="0"/>
                                          </p:stCondLst>
                                        </p:cTn>
                                        <p:tgtEl>
                                          <p:spTgt spid="307224"/>
                                        </p:tgtEl>
                                        <p:attrNameLst>
                                          <p:attrName>style.visibility</p:attrName>
                                        </p:attrNameLst>
                                      </p:cBhvr>
                                      <p:to>
                                        <p:strVal val="visible"/>
                                      </p:to>
                                    </p:set>
                                    <p:animEffect transition="in" filter="wipe(left)">
                                      <p:cBhvr>
                                        <p:cTn id="31" dur="500"/>
                                        <p:tgtEl>
                                          <p:spTgt spid="307224"/>
                                        </p:tgtEl>
                                      </p:cBhvr>
                                    </p:animEffect>
                                  </p:childTnLst>
                                </p:cTn>
                              </p:par>
                            </p:childTnLst>
                          </p:cTn>
                        </p:par>
                        <p:par>
                          <p:cTn id="32" fill="hold" nodeType="afterGroup">
                            <p:stCondLst>
                              <p:cond delay="3500"/>
                            </p:stCondLst>
                            <p:childTnLst>
                              <p:par>
                                <p:cTn id="33" presetID="22" presetClass="entr" presetSubtype="2" fill="hold" nodeType="afterEffect">
                                  <p:stCondLst>
                                    <p:cond delay="0"/>
                                  </p:stCondLst>
                                  <p:childTnLst>
                                    <p:set>
                                      <p:cBhvr>
                                        <p:cTn id="34" dur="1" fill="hold">
                                          <p:stCondLst>
                                            <p:cond delay="0"/>
                                          </p:stCondLst>
                                        </p:cTn>
                                        <p:tgtEl>
                                          <p:spTgt spid="307227"/>
                                        </p:tgtEl>
                                        <p:attrNameLst>
                                          <p:attrName>style.visibility</p:attrName>
                                        </p:attrNameLst>
                                      </p:cBhvr>
                                      <p:to>
                                        <p:strVal val="visible"/>
                                      </p:to>
                                    </p:set>
                                    <p:animEffect transition="in" filter="wipe(right)">
                                      <p:cBhvr>
                                        <p:cTn id="35" dur="500"/>
                                        <p:tgtEl>
                                          <p:spTgt spid="307227"/>
                                        </p:tgtEl>
                                      </p:cBhvr>
                                    </p:animEffect>
                                  </p:childTnLst>
                                </p:cTn>
                              </p:par>
                            </p:childTnLst>
                          </p:cTn>
                        </p:par>
                        <p:par>
                          <p:cTn id="36" fill="hold" nodeType="afterGroup">
                            <p:stCondLst>
                              <p:cond delay="4000"/>
                            </p:stCondLst>
                            <p:childTnLst>
                              <p:par>
                                <p:cTn id="37" presetID="22" presetClass="entr" presetSubtype="2" fill="hold" nodeType="afterEffect">
                                  <p:stCondLst>
                                    <p:cond delay="0"/>
                                  </p:stCondLst>
                                  <p:childTnLst>
                                    <p:set>
                                      <p:cBhvr>
                                        <p:cTn id="38" dur="1" fill="hold">
                                          <p:stCondLst>
                                            <p:cond delay="0"/>
                                          </p:stCondLst>
                                        </p:cTn>
                                        <p:tgtEl>
                                          <p:spTgt spid="307221"/>
                                        </p:tgtEl>
                                        <p:attrNameLst>
                                          <p:attrName>style.visibility</p:attrName>
                                        </p:attrNameLst>
                                      </p:cBhvr>
                                      <p:to>
                                        <p:strVal val="visible"/>
                                      </p:to>
                                    </p:set>
                                    <p:animEffect transition="in" filter="wipe(right)">
                                      <p:cBhvr>
                                        <p:cTn id="39" dur="500"/>
                                        <p:tgtEl>
                                          <p:spTgt spid="307221"/>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 presetClass="entr" presetSubtype="10" fill="hold" nodeType="clickEffect">
                                  <p:stCondLst>
                                    <p:cond delay="0"/>
                                  </p:stCondLst>
                                  <p:childTnLst>
                                    <p:set>
                                      <p:cBhvr>
                                        <p:cTn id="43" dur="1" fill="hold">
                                          <p:stCondLst>
                                            <p:cond delay="0"/>
                                          </p:stCondLst>
                                        </p:cTn>
                                        <p:tgtEl>
                                          <p:spTgt spid="307242"/>
                                        </p:tgtEl>
                                        <p:attrNameLst>
                                          <p:attrName>style.visibility</p:attrName>
                                        </p:attrNameLst>
                                      </p:cBhvr>
                                      <p:to>
                                        <p:strVal val="visible"/>
                                      </p:to>
                                    </p:set>
                                    <p:animEffect transition="in" filter="checkerboard(across)">
                                      <p:cBhvr>
                                        <p:cTn id="44" dur="500"/>
                                        <p:tgtEl>
                                          <p:spTgt spid="307242"/>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 presetClass="entr" presetSubtype="10" fill="hold" grpId="0" nodeType="clickEffect">
                                  <p:stCondLst>
                                    <p:cond delay="0"/>
                                  </p:stCondLst>
                                  <p:childTnLst>
                                    <p:set>
                                      <p:cBhvr>
                                        <p:cTn id="48" dur="1" fill="hold">
                                          <p:stCondLst>
                                            <p:cond delay="0"/>
                                          </p:stCondLst>
                                        </p:cTn>
                                        <p:tgtEl>
                                          <p:spTgt spid="307288"/>
                                        </p:tgtEl>
                                        <p:attrNameLst>
                                          <p:attrName>style.visibility</p:attrName>
                                        </p:attrNameLst>
                                      </p:cBhvr>
                                      <p:to>
                                        <p:strVal val="visible"/>
                                      </p:to>
                                    </p:set>
                                    <p:animEffect transition="in" filter="checkerboard(across)">
                                      <p:cBhvr>
                                        <p:cTn id="49" dur="500"/>
                                        <p:tgtEl>
                                          <p:spTgt spid="307288"/>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5" presetClass="entr" presetSubtype="10" fill="hold" grpId="0" nodeType="clickEffect">
                                  <p:stCondLst>
                                    <p:cond delay="0"/>
                                  </p:stCondLst>
                                  <p:childTnLst>
                                    <p:set>
                                      <p:cBhvr>
                                        <p:cTn id="53" dur="1" fill="hold">
                                          <p:stCondLst>
                                            <p:cond delay="0"/>
                                          </p:stCondLst>
                                        </p:cTn>
                                        <p:tgtEl>
                                          <p:spTgt spid="307289"/>
                                        </p:tgtEl>
                                        <p:attrNameLst>
                                          <p:attrName>style.visibility</p:attrName>
                                        </p:attrNameLst>
                                      </p:cBhvr>
                                      <p:to>
                                        <p:strVal val="visible"/>
                                      </p:to>
                                    </p:set>
                                    <p:animEffect transition="in" filter="checkerboard(across)">
                                      <p:cBhvr>
                                        <p:cTn id="54" dur="500"/>
                                        <p:tgtEl>
                                          <p:spTgt spid="307289"/>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5" presetClass="entr" presetSubtype="10" fill="hold" nodeType="clickEffect">
                                  <p:stCondLst>
                                    <p:cond delay="0"/>
                                  </p:stCondLst>
                                  <p:childTnLst>
                                    <p:set>
                                      <p:cBhvr>
                                        <p:cTn id="58" dur="1" fill="hold">
                                          <p:stCondLst>
                                            <p:cond delay="0"/>
                                          </p:stCondLst>
                                        </p:cTn>
                                        <p:tgtEl>
                                          <p:spTgt spid="307291"/>
                                        </p:tgtEl>
                                        <p:attrNameLst>
                                          <p:attrName>style.visibility</p:attrName>
                                        </p:attrNameLst>
                                      </p:cBhvr>
                                      <p:to>
                                        <p:strVal val="visible"/>
                                      </p:to>
                                    </p:set>
                                    <p:animEffect transition="in" filter="checkerboard(across)">
                                      <p:cBhvr>
                                        <p:cTn id="59" dur="500"/>
                                        <p:tgtEl>
                                          <p:spTgt spid="307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88" grpId="0" autoUpdateAnimBg="0"/>
      <p:bldP spid="307289"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字句解析系</a:t>
            </a:r>
            <a:br>
              <a:rPr lang="ja-JP" altLang="en-US">
                <a:effectLst/>
              </a:rPr>
            </a:br>
            <a:r>
              <a:rPr lang="ja-JP" altLang="en-US" sz="4000">
                <a:effectLst/>
              </a:rPr>
              <a:t>(</a:t>
            </a:r>
            <a:r>
              <a:rPr lang="en-US" altLang="ja-JP" sz="4000">
                <a:effectLst/>
              </a:rPr>
              <a:t>lexical analyzer, scanner)</a:t>
            </a:r>
          </a:p>
        </p:txBody>
      </p:sp>
      <p:sp>
        <p:nvSpPr>
          <p:cNvPr id="125955" name="Rectangle 3"/>
          <p:cNvSpPr>
            <a:spLocks noGrp="1" noChangeArrowheads="1"/>
          </p:cNvSpPr>
          <p:nvPr>
            <p:ph type="body" idx="1"/>
          </p:nvPr>
        </p:nvSpPr>
        <p:spPr>
          <a:xfrm>
            <a:off x="1066800" y="1981200"/>
            <a:ext cx="7543800" cy="2209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字句解析系</a:t>
            </a:r>
          </a:p>
          <a:p>
            <a:pPr lvl="1"/>
            <a:r>
              <a:rPr lang="ja-JP" altLang="en-US" dirty="0">
                <a:effectLst/>
              </a:rPr>
              <a:t>空白、コメントを読み飛ばす</a:t>
            </a:r>
          </a:p>
          <a:p>
            <a:pPr lvl="1"/>
            <a:r>
              <a:rPr lang="ja-JP" altLang="en-US" dirty="0">
                <a:effectLst/>
              </a:rPr>
              <a:t>単語(</a:t>
            </a:r>
            <a:r>
              <a:rPr lang="en-US" altLang="ja-JP" dirty="0">
                <a:effectLst/>
              </a:rPr>
              <a:t>token)</a:t>
            </a:r>
            <a:r>
              <a:rPr lang="ja-JP" altLang="en-US" dirty="0">
                <a:effectLst/>
              </a:rPr>
              <a:t>に区切る</a:t>
            </a:r>
          </a:p>
          <a:p>
            <a:pPr lvl="1"/>
            <a:r>
              <a:rPr lang="ja-JP" altLang="en-US" dirty="0">
                <a:effectLst/>
              </a:rPr>
              <a:t>マイクロ構文エラーを検出</a:t>
            </a:r>
          </a:p>
        </p:txBody>
      </p:sp>
      <p:sp>
        <p:nvSpPr>
          <p:cNvPr id="125956" name="Rectangle 4"/>
          <p:cNvSpPr>
            <a:spLocks noChangeArrowheads="1"/>
          </p:cNvSpPr>
          <p:nvPr/>
        </p:nvSpPr>
        <p:spPr bwMode="auto">
          <a:xfrm>
            <a:off x="76200" y="4426272"/>
            <a:ext cx="6477000" cy="1524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dirty="0"/>
              <a:t>if (</a:t>
            </a:r>
            <a:r>
              <a:rPr lang="en-US" altLang="ja-JP" dirty="0" err="1"/>
              <a:t>ans</a:t>
            </a:r>
            <a:r>
              <a:rPr lang="en-US" altLang="ja-JP" dirty="0"/>
              <a:t> &gt;= 123 ) /* </a:t>
            </a:r>
            <a:r>
              <a:rPr lang="en-US" altLang="ja-JP" dirty="0" err="1"/>
              <a:t>ans</a:t>
            </a:r>
            <a:r>
              <a:rPr lang="ja-JP" altLang="en-US" sz="2400" dirty="0"/>
              <a:t>の値で分岐</a:t>
            </a:r>
            <a:r>
              <a:rPr lang="ja-JP" altLang="en-US" dirty="0"/>
              <a:t> */ </a:t>
            </a:r>
            <a:r>
              <a:rPr lang="ja-JP" altLang="en-US" sz="2000" dirty="0">
                <a:solidFill>
                  <a:srgbClr val="FFFF66"/>
                </a:solidFill>
              </a:rPr>
              <a:t>(改行)</a:t>
            </a:r>
          </a:p>
          <a:p>
            <a:r>
              <a:rPr lang="en-US" altLang="ja-JP" dirty="0"/>
              <a:t>    </a:t>
            </a:r>
            <a:r>
              <a:rPr lang="en-US" altLang="ja-JP" sz="2000" dirty="0">
                <a:solidFill>
                  <a:srgbClr val="FFFF66"/>
                </a:solidFill>
              </a:rPr>
              <a:t>(</a:t>
            </a:r>
            <a:r>
              <a:rPr lang="ja-JP" altLang="en-US" sz="2000" dirty="0">
                <a:solidFill>
                  <a:srgbClr val="FFFF66"/>
                </a:solidFill>
              </a:rPr>
              <a:t>空白)</a:t>
            </a:r>
            <a:r>
              <a:rPr lang="en-US" altLang="ja-JP" dirty="0"/>
              <a:t>output (‘1’) ; </a:t>
            </a:r>
          </a:p>
        </p:txBody>
      </p:sp>
      <p:sp>
        <p:nvSpPr>
          <p:cNvPr id="125958" name="Text Box 6"/>
          <p:cNvSpPr txBox="1">
            <a:spLocks noChangeArrowheads="1"/>
          </p:cNvSpPr>
          <p:nvPr/>
        </p:nvSpPr>
        <p:spPr bwMode="auto">
          <a:xfrm>
            <a:off x="6477000" y="3200400"/>
            <a:ext cx="2583056" cy="354161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予約語 </a:t>
            </a:r>
            <a:r>
              <a:rPr lang="en-US" altLang="ja-JP" sz="2800" dirty="0"/>
              <a:t>“if”</a:t>
            </a:r>
          </a:p>
          <a:p>
            <a:r>
              <a:rPr lang="ja-JP" altLang="en-US" sz="2800" dirty="0"/>
              <a:t>左括弧 </a:t>
            </a:r>
            <a:r>
              <a:rPr lang="en-US" altLang="ja-JP" sz="2800" dirty="0"/>
              <a:t>“</a:t>
            </a:r>
            <a:r>
              <a:rPr lang="ja-JP" altLang="en-US" sz="2800" dirty="0"/>
              <a:t>(</a:t>
            </a:r>
            <a:r>
              <a:rPr lang="en-US" altLang="ja-JP" sz="2800" dirty="0"/>
              <a:t>”</a:t>
            </a:r>
            <a:endParaRPr lang="ja-JP" altLang="en-US" sz="2800" dirty="0"/>
          </a:p>
          <a:p>
            <a:r>
              <a:rPr lang="ja-JP" altLang="en-US" sz="2800" dirty="0"/>
              <a:t>変数     </a:t>
            </a:r>
            <a:r>
              <a:rPr lang="en-US" altLang="ja-JP" sz="2800" dirty="0"/>
              <a:t>“</a:t>
            </a:r>
            <a:r>
              <a:rPr lang="en-US" altLang="ja-JP" sz="2800" dirty="0" err="1"/>
              <a:t>ans</a:t>
            </a:r>
            <a:r>
              <a:rPr lang="en-US" altLang="ja-JP" sz="2800" dirty="0"/>
              <a:t>”</a:t>
            </a:r>
          </a:p>
          <a:p>
            <a:r>
              <a:rPr lang="ja-JP" altLang="en-US" sz="2800" dirty="0"/>
              <a:t>不等号 </a:t>
            </a:r>
            <a:r>
              <a:rPr lang="en-US" altLang="ja-JP" sz="2800" dirty="0"/>
              <a:t>“</a:t>
            </a:r>
            <a:r>
              <a:rPr lang="ja-JP" altLang="en-US" sz="2800" dirty="0"/>
              <a:t>&gt;=</a:t>
            </a:r>
            <a:r>
              <a:rPr lang="en-US" altLang="ja-JP" sz="2800" dirty="0"/>
              <a:t>”</a:t>
            </a:r>
            <a:endParaRPr lang="ja-JP" altLang="en-US" sz="2800" dirty="0"/>
          </a:p>
          <a:p>
            <a:r>
              <a:rPr lang="ja-JP" altLang="en-US" sz="2800" dirty="0"/>
              <a:t>整数  　</a:t>
            </a:r>
            <a:r>
              <a:rPr lang="en-US" altLang="ja-JP" sz="2800" dirty="0"/>
              <a:t>“</a:t>
            </a:r>
            <a:r>
              <a:rPr lang="ja-JP" altLang="en-US" sz="2800" dirty="0"/>
              <a:t>123</a:t>
            </a:r>
            <a:r>
              <a:rPr lang="en-US" altLang="ja-JP" sz="2800" dirty="0"/>
              <a:t>”</a:t>
            </a:r>
            <a:endParaRPr lang="ja-JP" altLang="en-US" sz="2800" dirty="0"/>
          </a:p>
          <a:p>
            <a:r>
              <a:rPr lang="ja-JP" altLang="en-US" sz="2800" dirty="0"/>
              <a:t>右括弧 </a:t>
            </a:r>
            <a:r>
              <a:rPr lang="en-US" altLang="ja-JP" sz="2800" dirty="0"/>
              <a:t>“</a:t>
            </a:r>
            <a:r>
              <a:rPr lang="ja-JP" altLang="en-US" sz="2800" dirty="0"/>
              <a:t>)</a:t>
            </a:r>
            <a:r>
              <a:rPr lang="en-US" altLang="ja-JP" sz="2800" dirty="0"/>
              <a:t>”</a:t>
            </a:r>
            <a:endParaRPr lang="ja-JP" altLang="en-US" sz="2800" dirty="0"/>
          </a:p>
          <a:p>
            <a:r>
              <a:rPr lang="ja-JP" altLang="en-US" sz="2800" dirty="0"/>
              <a:t>予約語 </a:t>
            </a:r>
            <a:r>
              <a:rPr lang="en-US" altLang="ja-JP" sz="2800" dirty="0"/>
              <a:t>“output”</a:t>
            </a:r>
          </a:p>
          <a:p>
            <a:r>
              <a:rPr lang="en-US" altLang="ja-JP" sz="2800"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5956"/>
                                        </p:tgtEl>
                                        <p:attrNameLst>
                                          <p:attrName>style.visibility</p:attrName>
                                        </p:attrNameLst>
                                      </p:cBhvr>
                                      <p:to>
                                        <p:strVal val="visible"/>
                                      </p:to>
                                    </p:set>
                                    <p:animEffect transition="in" filter="checkerboard(across)">
                                      <p:cBhvr>
                                        <p:cTn id="7" dur="500"/>
                                        <p:tgtEl>
                                          <p:spTgt spid="1259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25958"/>
                                        </p:tgtEl>
                                        <p:attrNameLst>
                                          <p:attrName>style.visibility</p:attrName>
                                        </p:attrNameLst>
                                      </p:cBhvr>
                                      <p:to>
                                        <p:strVal val="visible"/>
                                      </p:to>
                                    </p:set>
                                    <p:animEffect transition="in" filter="checkerboard(across)">
                                      <p:cBhvr>
                                        <p:cTn id="12" dur="500"/>
                                        <p:tgtEl>
                                          <p:spTgt spid="1259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6" grpId="0" animBg="1" autoUpdateAnimBg="0"/>
      <p:bldP spid="125958" grpId="0" animBg="1"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8545" name="Group 81"/>
          <p:cNvGraphicFramePr>
            <a:graphicFrameLocks noGrp="1"/>
          </p:cNvGraphicFramePr>
          <p:nvPr>
            <p:extLst>
              <p:ext uri="{D42A27DB-BD31-4B8C-83A1-F6EECF244321}">
                <p14:modId xmlns:p14="http://schemas.microsoft.com/office/powerpoint/2010/main" val="2372884759"/>
              </p:ext>
            </p:extLst>
          </p:nvPr>
        </p:nvGraphicFramePr>
        <p:xfrm>
          <a:off x="533400" y="914400"/>
          <a:ext cx="8108950" cy="3640773"/>
        </p:xfrm>
        <a:graphic>
          <a:graphicData uri="http://schemas.openxmlformats.org/drawingml/2006/table">
            <a:tbl>
              <a:tblPr/>
              <a:tblGrid>
                <a:gridCol w="1158875">
                  <a:extLst>
                    <a:ext uri="{9D8B030D-6E8A-4147-A177-3AD203B41FA5}">
                      <a16:colId xmlns:a16="http://schemas.microsoft.com/office/drawing/2014/main" val="20000"/>
                    </a:ext>
                  </a:extLst>
                </a:gridCol>
                <a:gridCol w="1158875">
                  <a:extLst>
                    <a:ext uri="{9D8B030D-6E8A-4147-A177-3AD203B41FA5}">
                      <a16:colId xmlns:a16="http://schemas.microsoft.com/office/drawing/2014/main" val="20001"/>
                    </a:ext>
                  </a:extLst>
                </a:gridCol>
                <a:gridCol w="1155700">
                  <a:extLst>
                    <a:ext uri="{9D8B030D-6E8A-4147-A177-3AD203B41FA5}">
                      <a16:colId xmlns:a16="http://schemas.microsoft.com/office/drawing/2014/main" val="20002"/>
                    </a:ext>
                  </a:extLst>
                </a:gridCol>
                <a:gridCol w="1158875">
                  <a:extLst>
                    <a:ext uri="{9D8B030D-6E8A-4147-A177-3AD203B41FA5}">
                      <a16:colId xmlns:a16="http://schemas.microsoft.com/office/drawing/2014/main" val="20003"/>
                    </a:ext>
                  </a:extLst>
                </a:gridCol>
                <a:gridCol w="1158875">
                  <a:extLst>
                    <a:ext uri="{9D8B030D-6E8A-4147-A177-3AD203B41FA5}">
                      <a16:colId xmlns:a16="http://schemas.microsoft.com/office/drawing/2014/main" val="20004"/>
                    </a:ext>
                  </a:extLst>
                </a:gridCol>
                <a:gridCol w="1158875">
                  <a:extLst>
                    <a:ext uri="{9D8B030D-6E8A-4147-A177-3AD203B41FA5}">
                      <a16:colId xmlns:a16="http://schemas.microsoft.com/office/drawing/2014/main" val="20005"/>
                    </a:ext>
                  </a:extLst>
                </a:gridCol>
                <a:gridCol w="1158875">
                  <a:extLst>
                    <a:ext uri="{9D8B030D-6E8A-4147-A177-3AD203B41FA5}">
                      <a16:colId xmlns:a16="http://schemas.microsoft.com/office/drawing/2014/main" val="20006"/>
                    </a:ext>
                  </a:extLst>
                </a:gridCol>
              </a:tblGrid>
              <a:tr h="520700">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グループ</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t>
                      </a:r>
                      <a:r>
                        <a:rPr kumimoji="1" lang="en-US" altLang="ja-JP" sz="2800" b="0" i="0" u="none" strike="noStrike" cap="none" normalizeH="0" baseline="3000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3000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状態</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遷移先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遷移先グループ</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受理</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1"/>
                  </a:ext>
                </a:extLst>
              </a:tr>
              <a:tr h="520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rowSpan="3">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93713">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9113">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18527" name="Text Box 63"/>
          <p:cNvSpPr txBox="1">
            <a:spLocks noChangeArrowheads="1"/>
          </p:cNvSpPr>
          <p:nvPr/>
        </p:nvSpPr>
        <p:spPr bwMode="auto">
          <a:xfrm>
            <a:off x="6400800" y="4495800"/>
            <a:ext cx="1447800" cy="204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r>
              <a:rPr lang="en-US" altLang="ja-JP" i="1"/>
              <a:t>q</a:t>
            </a:r>
            <a:r>
              <a:rPr lang="en-US" altLang="ja-JP" baseline="-25000"/>
              <a:t>0</a:t>
            </a:r>
            <a:r>
              <a:rPr lang="en-US" altLang="ja-JP"/>
              <a:t>}</a:t>
            </a:r>
          </a:p>
          <a:p>
            <a:r>
              <a:rPr lang="en-US" altLang="ja-JP"/>
              <a:t>{</a:t>
            </a:r>
            <a:r>
              <a:rPr lang="en-US" altLang="ja-JP" i="1"/>
              <a:t>q</a:t>
            </a:r>
            <a:r>
              <a:rPr lang="en-US" altLang="ja-JP" baseline="-25000"/>
              <a:t>1</a:t>
            </a:r>
            <a:r>
              <a:rPr lang="en-US" altLang="ja-JP"/>
              <a:t>, </a:t>
            </a:r>
            <a:r>
              <a:rPr lang="en-US" altLang="ja-JP" i="1"/>
              <a:t>q</a:t>
            </a:r>
            <a:r>
              <a:rPr lang="en-US" altLang="ja-JP" baseline="-25000"/>
              <a:t>2</a:t>
            </a:r>
            <a:r>
              <a:rPr lang="en-US" altLang="ja-JP"/>
              <a:t>}</a:t>
            </a:r>
          </a:p>
          <a:p>
            <a:r>
              <a:rPr lang="en-US" altLang="ja-JP"/>
              <a:t>{</a:t>
            </a:r>
            <a:r>
              <a:rPr lang="en-US" altLang="ja-JP" i="1"/>
              <a:t>q</a:t>
            </a:r>
            <a:r>
              <a:rPr lang="en-US" altLang="ja-JP" baseline="-25000"/>
              <a:t>3</a:t>
            </a:r>
            <a:r>
              <a:rPr lang="en-US" altLang="ja-JP"/>
              <a:t>}</a:t>
            </a:r>
          </a:p>
          <a:p>
            <a:r>
              <a:rPr lang="ja-JP" altLang="en-US"/>
              <a:t>{</a:t>
            </a:r>
            <a:r>
              <a:rPr lang="en-US" altLang="ja-JP" i="1"/>
              <a:t>q</a:t>
            </a:r>
            <a:r>
              <a:rPr lang="en-US" altLang="ja-JP" baseline="-25000"/>
              <a:t>F</a:t>
            </a:r>
            <a:r>
              <a:rPr lang="en-US" altLang="ja-JP"/>
              <a:t>}</a:t>
            </a:r>
          </a:p>
        </p:txBody>
      </p:sp>
      <p:sp>
        <p:nvSpPr>
          <p:cNvPr id="318528" name="Text Box 64"/>
          <p:cNvSpPr txBox="1">
            <a:spLocks noChangeArrowheads="1"/>
          </p:cNvSpPr>
          <p:nvPr/>
        </p:nvSpPr>
        <p:spPr bwMode="auto">
          <a:xfrm>
            <a:off x="838200" y="5715000"/>
            <a:ext cx="47212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 </a:t>
            </a:r>
            <a:r>
              <a:rPr lang="en-US" altLang="ja-JP" i="1"/>
              <a:t>r</a:t>
            </a:r>
            <a:r>
              <a:rPr lang="en-US" altLang="ja-JP" baseline="-25000"/>
              <a:t>1</a:t>
            </a:r>
            <a:r>
              <a:rPr lang="en-US" altLang="ja-JP"/>
              <a:t> </a:t>
            </a:r>
            <a:r>
              <a:rPr lang="ja-JP" altLang="en-US"/>
              <a:t>を {</a:t>
            </a:r>
            <a:r>
              <a:rPr lang="en-US" altLang="ja-JP" i="1"/>
              <a:t>q</a:t>
            </a:r>
            <a:r>
              <a:rPr lang="en-US" altLang="ja-JP" baseline="-25000"/>
              <a:t>1</a:t>
            </a:r>
            <a:r>
              <a:rPr lang="en-US" altLang="ja-JP"/>
              <a:t>, </a:t>
            </a:r>
            <a:r>
              <a:rPr lang="en-US" altLang="ja-JP" i="1"/>
              <a:t>q</a:t>
            </a:r>
            <a:r>
              <a:rPr lang="en-US" altLang="ja-JP" baseline="-25000"/>
              <a:t>2</a:t>
            </a:r>
            <a:r>
              <a:rPr lang="en-US" altLang="ja-JP"/>
              <a:t>}{</a:t>
            </a:r>
            <a:r>
              <a:rPr lang="en-US" altLang="ja-JP" i="1"/>
              <a:t>q</a:t>
            </a:r>
            <a:r>
              <a:rPr lang="en-US" altLang="ja-JP" baseline="-25000"/>
              <a:t>3</a:t>
            </a:r>
            <a:r>
              <a:rPr lang="en-US" altLang="ja-JP"/>
              <a:t>}</a:t>
            </a:r>
            <a:r>
              <a:rPr lang="ja-JP" altLang="en-US"/>
              <a:t>に分割</a:t>
            </a:r>
          </a:p>
        </p:txBody>
      </p:sp>
      <p:sp>
        <p:nvSpPr>
          <p:cNvPr id="318529" name="AutoShape 65"/>
          <p:cNvSpPr>
            <a:spLocks noChangeArrowheads="1"/>
          </p:cNvSpPr>
          <p:nvPr/>
        </p:nvSpPr>
        <p:spPr bwMode="auto">
          <a:xfrm>
            <a:off x="5257800" y="2514600"/>
            <a:ext cx="2133600" cy="1447800"/>
          </a:xfrm>
          <a:prstGeom prst="roundRect">
            <a:avLst>
              <a:gd name="adj" fmla="val 16667"/>
            </a:avLst>
          </a:prstGeom>
          <a:noFill/>
          <a:ln w="28575">
            <a:solidFill>
              <a:srgbClr val="FF99CC"/>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8530" name="Text Box 66"/>
          <p:cNvSpPr txBox="1">
            <a:spLocks noChangeArrowheads="1"/>
          </p:cNvSpPr>
          <p:nvPr/>
        </p:nvSpPr>
        <p:spPr bwMode="auto">
          <a:xfrm>
            <a:off x="762000" y="4648200"/>
            <a:ext cx="482123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i="1"/>
              <a:t>q</a:t>
            </a:r>
            <a:r>
              <a:rPr lang="en-US" altLang="ja-JP" baseline="-25000"/>
              <a:t>1</a:t>
            </a:r>
            <a:r>
              <a:rPr lang="en-US" altLang="ja-JP"/>
              <a:t>, </a:t>
            </a:r>
            <a:r>
              <a:rPr lang="en-US" altLang="ja-JP" i="1"/>
              <a:t>q</a:t>
            </a:r>
            <a:r>
              <a:rPr lang="en-US" altLang="ja-JP" baseline="-25000"/>
              <a:t>2</a:t>
            </a:r>
            <a:r>
              <a:rPr lang="en-US" altLang="ja-JP"/>
              <a:t> </a:t>
            </a:r>
            <a:r>
              <a:rPr lang="ja-JP" altLang="en-US" sz="2800"/>
              <a:t>と</a:t>
            </a:r>
            <a:r>
              <a:rPr lang="ja-JP" altLang="en-US"/>
              <a:t> </a:t>
            </a:r>
            <a:r>
              <a:rPr lang="en-US" altLang="ja-JP" i="1"/>
              <a:t>q</a:t>
            </a:r>
            <a:r>
              <a:rPr lang="en-US" altLang="ja-JP" baseline="-25000"/>
              <a:t>3</a:t>
            </a:r>
            <a:r>
              <a:rPr lang="en-US" altLang="ja-JP"/>
              <a:t> </a:t>
            </a:r>
            <a:r>
              <a:rPr lang="ja-JP" altLang="en-US" sz="2800"/>
              <a:t>の</a:t>
            </a:r>
          </a:p>
          <a:p>
            <a:r>
              <a:rPr lang="en-US" altLang="ja-JP" sz="2800"/>
              <a:t>b</a:t>
            </a:r>
            <a:r>
              <a:rPr lang="ja-JP" altLang="en-US" sz="2800"/>
              <a:t>入力遷移先グループが異なる</a:t>
            </a:r>
          </a:p>
        </p:txBody>
      </p:sp>
      <p:sp>
        <p:nvSpPr>
          <p:cNvPr id="318531" name="Rectangle 67"/>
          <p:cNvSpPr>
            <a:spLocks noGrp="1" noChangeArrowheads="1"/>
          </p:cNvSpPr>
          <p:nvPr>
            <p:ph type="title"/>
          </p:nvPr>
        </p:nvSpPr>
        <p:spPr>
          <a:xfrm>
            <a:off x="1066800" y="228600"/>
            <a:ext cx="7467600" cy="60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状態遷移表を用いた最小化</a:t>
            </a:r>
          </a:p>
        </p:txBody>
      </p:sp>
      <p:sp>
        <p:nvSpPr>
          <p:cNvPr id="318532" name="Rectangle 68"/>
          <p:cNvSpPr>
            <a:spLocks noChangeArrowheads="1"/>
          </p:cNvSpPr>
          <p:nvPr/>
        </p:nvSpPr>
        <p:spPr bwMode="auto">
          <a:xfrm>
            <a:off x="5165725" y="1955800"/>
            <a:ext cx="1158875" cy="52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1</a:t>
            </a:r>
            <a:endParaRPr lang="ja-JP" altLang="en-US" dirty="0"/>
          </a:p>
        </p:txBody>
      </p:sp>
      <p:grpSp>
        <p:nvGrpSpPr>
          <p:cNvPr id="318533" name="Group 69"/>
          <p:cNvGrpSpPr>
            <a:grpSpLocks/>
          </p:cNvGrpSpPr>
          <p:nvPr/>
        </p:nvGrpSpPr>
        <p:grpSpPr bwMode="auto">
          <a:xfrm>
            <a:off x="5165725" y="2476500"/>
            <a:ext cx="2317750" cy="520700"/>
            <a:chOff x="3254" y="1560"/>
            <a:chExt cx="1460" cy="328"/>
          </a:xfrm>
        </p:grpSpPr>
        <p:sp>
          <p:nvSpPr>
            <p:cNvPr id="318534" name="Rectangle 70"/>
            <p:cNvSpPr>
              <a:spLocks noChangeArrowheads="1"/>
            </p:cNvSpPr>
            <p:nvPr/>
          </p:nvSpPr>
          <p:spPr bwMode="auto">
            <a:xfrm>
              <a:off x="3254" y="1560"/>
              <a:ext cx="730" cy="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1</a:t>
              </a:r>
              <a:endParaRPr lang="ja-JP" altLang="en-US" dirty="0"/>
            </a:p>
          </p:txBody>
        </p:sp>
        <p:sp>
          <p:nvSpPr>
            <p:cNvPr id="318535" name="Rectangle 71"/>
            <p:cNvSpPr>
              <a:spLocks noChangeArrowheads="1"/>
            </p:cNvSpPr>
            <p:nvPr/>
          </p:nvSpPr>
          <p:spPr bwMode="auto">
            <a:xfrm>
              <a:off x="3984" y="1560"/>
              <a:ext cx="730" cy="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1</a:t>
              </a:r>
              <a:endParaRPr lang="ja-JP" altLang="en-US" dirty="0"/>
            </a:p>
          </p:txBody>
        </p:sp>
      </p:grpSp>
      <p:grpSp>
        <p:nvGrpSpPr>
          <p:cNvPr id="318536" name="Group 72"/>
          <p:cNvGrpSpPr>
            <a:grpSpLocks/>
          </p:cNvGrpSpPr>
          <p:nvPr/>
        </p:nvGrpSpPr>
        <p:grpSpPr bwMode="auto">
          <a:xfrm>
            <a:off x="5165725" y="2997200"/>
            <a:ext cx="2317750" cy="1557338"/>
            <a:chOff x="3254" y="1888"/>
            <a:chExt cx="1460" cy="981"/>
          </a:xfrm>
        </p:grpSpPr>
        <p:sp>
          <p:nvSpPr>
            <p:cNvPr id="318537" name="Rectangle 73"/>
            <p:cNvSpPr>
              <a:spLocks noChangeArrowheads="1"/>
            </p:cNvSpPr>
            <p:nvPr/>
          </p:nvSpPr>
          <p:spPr bwMode="auto">
            <a:xfrm>
              <a:off x="3254" y="2541"/>
              <a:ext cx="730" cy="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1</a:t>
              </a:r>
              <a:endParaRPr lang="ja-JP" altLang="en-US" dirty="0"/>
            </a:p>
          </p:txBody>
        </p:sp>
        <p:sp>
          <p:nvSpPr>
            <p:cNvPr id="318538" name="Rectangle 74"/>
            <p:cNvSpPr>
              <a:spLocks noChangeArrowheads="1"/>
            </p:cNvSpPr>
            <p:nvPr/>
          </p:nvSpPr>
          <p:spPr bwMode="auto">
            <a:xfrm>
              <a:off x="3254" y="2214"/>
              <a:ext cx="73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1</a:t>
              </a:r>
              <a:endParaRPr lang="ja-JP" altLang="en-US" dirty="0"/>
            </a:p>
          </p:txBody>
        </p:sp>
        <p:sp>
          <p:nvSpPr>
            <p:cNvPr id="318539" name="Rectangle 75"/>
            <p:cNvSpPr>
              <a:spLocks noChangeArrowheads="1"/>
            </p:cNvSpPr>
            <p:nvPr/>
          </p:nvSpPr>
          <p:spPr bwMode="auto">
            <a:xfrm>
              <a:off x="3254" y="1888"/>
              <a:ext cx="7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1</a:t>
              </a:r>
              <a:endParaRPr lang="ja-JP" altLang="en-US" dirty="0"/>
            </a:p>
          </p:txBody>
        </p:sp>
        <p:sp>
          <p:nvSpPr>
            <p:cNvPr id="318540" name="Rectangle 76"/>
            <p:cNvSpPr>
              <a:spLocks noChangeArrowheads="1"/>
            </p:cNvSpPr>
            <p:nvPr/>
          </p:nvSpPr>
          <p:spPr bwMode="auto">
            <a:xfrm>
              <a:off x="3984" y="2541"/>
              <a:ext cx="730" cy="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1</a:t>
              </a:r>
              <a:endParaRPr lang="ja-JP" altLang="en-US" dirty="0"/>
            </a:p>
          </p:txBody>
        </p:sp>
        <p:sp>
          <p:nvSpPr>
            <p:cNvPr id="318541" name="Rectangle 77"/>
            <p:cNvSpPr>
              <a:spLocks noChangeArrowheads="1"/>
            </p:cNvSpPr>
            <p:nvPr/>
          </p:nvSpPr>
          <p:spPr bwMode="auto">
            <a:xfrm>
              <a:off x="3984" y="2214"/>
              <a:ext cx="73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2</a:t>
              </a:r>
              <a:endParaRPr lang="ja-JP" altLang="en-US" dirty="0"/>
            </a:p>
          </p:txBody>
        </p:sp>
        <p:sp>
          <p:nvSpPr>
            <p:cNvPr id="318542" name="Rectangle 78"/>
            <p:cNvSpPr>
              <a:spLocks noChangeArrowheads="1"/>
            </p:cNvSpPr>
            <p:nvPr/>
          </p:nvSpPr>
          <p:spPr bwMode="auto">
            <a:xfrm>
              <a:off x="3984" y="1888"/>
              <a:ext cx="7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1</a:t>
              </a:r>
              <a:endParaRPr lang="ja-JP" altLang="en-US"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18532"/>
                                        </p:tgtEl>
                                        <p:attrNameLst>
                                          <p:attrName>style.visibility</p:attrName>
                                        </p:attrNameLst>
                                      </p:cBhvr>
                                      <p:to>
                                        <p:strVal val="visible"/>
                                      </p:to>
                                    </p:set>
                                    <p:animEffect transition="in" filter="checkerboard(across)">
                                      <p:cBhvr>
                                        <p:cTn id="7" dur="500"/>
                                        <p:tgtEl>
                                          <p:spTgt spid="3185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18533"/>
                                        </p:tgtEl>
                                        <p:attrNameLst>
                                          <p:attrName>style.visibility</p:attrName>
                                        </p:attrNameLst>
                                      </p:cBhvr>
                                      <p:to>
                                        <p:strVal val="visible"/>
                                      </p:to>
                                    </p:set>
                                    <p:animEffect transition="in" filter="checkerboard(across)">
                                      <p:cBhvr>
                                        <p:cTn id="12" dur="500"/>
                                        <p:tgtEl>
                                          <p:spTgt spid="3185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18536"/>
                                        </p:tgtEl>
                                        <p:attrNameLst>
                                          <p:attrName>style.visibility</p:attrName>
                                        </p:attrNameLst>
                                      </p:cBhvr>
                                      <p:to>
                                        <p:strVal val="visible"/>
                                      </p:to>
                                    </p:set>
                                    <p:animEffect transition="in" filter="checkerboard(across)">
                                      <p:cBhvr>
                                        <p:cTn id="17" dur="500"/>
                                        <p:tgtEl>
                                          <p:spTgt spid="31853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18529"/>
                                        </p:tgtEl>
                                        <p:attrNameLst>
                                          <p:attrName>style.visibility</p:attrName>
                                        </p:attrNameLst>
                                      </p:cBhvr>
                                      <p:to>
                                        <p:strVal val="visible"/>
                                      </p:to>
                                    </p:set>
                                    <p:animEffect transition="in" filter="checkerboard(across)">
                                      <p:cBhvr>
                                        <p:cTn id="22" dur="500"/>
                                        <p:tgtEl>
                                          <p:spTgt spid="31852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18530"/>
                                        </p:tgtEl>
                                        <p:attrNameLst>
                                          <p:attrName>style.visibility</p:attrName>
                                        </p:attrNameLst>
                                      </p:cBhvr>
                                      <p:to>
                                        <p:strVal val="visible"/>
                                      </p:to>
                                    </p:set>
                                    <p:animEffect transition="in" filter="checkerboard(across)">
                                      <p:cBhvr>
                                        <p:cTn id="27" dur="500"/>
                                        <p:tgtEl>
                                          <p:spTgt spid="31853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18528"/>
                                        </p:tgtEl>
                                        <p:attrNameLst>
                                          <p:attrName>style.visibility</p:attrName>
                                        </p:attrNameLst>
                                      </p:cBhvr>
                                      <p:to>
                                        <p:strVal val="visible"/>
                                      </p:to>
                                    </p:set>
                                    <p:animEffect transition="in" filter="checkerboard(across)">
                                      <p:cBhvr>
                                        <p:cTn id="32" dur="500"/>
                                        <p:tgtEl>
                                          <p:spTgt spid="31852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18527"/>
                                        </p:tgtEl>
                                        <p:attrNameLst>
                                          <p:attrName>style.visibility</p:attrName>
                                        </p:attrNameLst>
                                      </p:cBhvr>
                                      <p:to>
                                        <p:strVal val="visible"/>
                                      </p:to>
                                    </p:set>
                                    <p:animEffect transition="in" filter="checkerboard(across)">
                                      <p:cBhvr>
                                        <p:cTn id="37" dur="500"/>
                                        <p:tgtEl>
                                          <p:spTgt spid="3185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8527" grpId="0" autoUpdateAnimBg="0"/>
      <p:bldP spid="318528" grpId="0" autoUpdateAnimBg="0"/>
      <p:bldP spid="318529" grpId="0" animBg="1"/>
      <p:bldP spid="318530" grpId="0" autoUpdateAnimBg="0"/>
      <p:bldP spid="318532"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5449" name="Group 297"/>
          <p:cNvGraphicFramePr>
            <a:graphicFrameLocks noGrp="1"/>
          </p:cNvGraphicFramePr>
          <p:nvPr>
            <p:extLst>
              <p:ext uri="{D42A27DB-BD31-4B8C-83A1-F6EECF244321}">
                <p14:modId xmlns:p14="http://schemas.microsoft.com/office/powerpoint/2010/main" val="3871729247"/>
              </p:ext>
            </p:extLst>
          </p:nvPr>
        </p:nvGraphicFramePr>
        <p:xfrm>
          <a:off x="533400" y="914400"/>
          <a:ext cx="8108950" cy="3640773"/>
        </p:xfrm>
        <a:graphic>
          <a:graphicData uri="http://schemas.openxmlformats.org/drawingml/2006/table">
            <a:tbl>
              <a:tblPr/>
              <a:tblGrid>
                <a:gridCol w="1158875">
                  <a:extLst>
                    <a:ext uri="{9D8B030D-6E8A-4147-A177-3AD203B41FA5}">
                      <a16:colId xmlns:a16="http://schemas.microsoft.com/office/drawing/2014/main" val="20000"/>
                    </a:ext>
                  </a:extLst>
                </a:gridCol>
                <a:gridCol w="1158875">
                  <a:extLst>
                    <a:ext uri="{9D8B030D-6E8A-4147-A177-3AD203B41FA5}">
                      <a16:colId xmlns:a16="http://schemas.microsoft.com/office/drawing/2014/main" val="20001"/>
                    </a:ext>
                  </a:extLst>
                </a:gridCol>
                <a:gridCol w="1155700">
                  <a:extLst>
                    <a:ext uri="{9D8B030D-6E8A-4147-A177-3AD203B41FA5}">
                      <a16:colId xmlns:a16="http://schemas.microsoft.com/office/drawing/2014/main" val="20002"/>
                    </a:ext>
                  </a:extLst>
                </a:gridCol>
                <a:gridCol w="1158875">
                  <a:extLst>
                    <a:ext uri="{9D8B030D-6E8A-4147-A177-3AD203B41FA5}">
                      <a16:colId xmlns:a16="http://schemas.microsoft.com/office/drawing/2014/main" val="20003"/>
                    </a:ext>
                  </a:extLst>
                </a:gridCol>
                <a:gridCol w="1158875">
                  <a:extLst>
                    <a:ext uri="{9D8B030D-6E8A-4147-A177-3AD203B41FA5}">
                      <a16:colId xmlns:a16="http://schemas.microsoft.com/office/drawing/2014/main" val="20004"/>
                    </a:ext>
                  </a:extLst>
                </a:gridCol>
                <a:gridCol w="1158875">
                  <a:extLst>
                    <a:ext uri="{9D8B030D-6E8A-4147-A177-3AD203B41FA5}">
                      <a16:colId xmlns:a16="http://schemas.microsoft.com/office/drawing/2014/main" val="20005"/>
                    </a:ext>
                  </a:extLst>
                </a:gridCol>
                <a:gridCol w="1158875">
                  <a:extLst>
                    <a:ext uri="{9D8B030D-6E8A-4147-A177-3AD203B41FA5}">
                      <a16:colId xmlns:a16="http://schemas.microsoft.com/office/drawing/2014/main" val="20006"/>
                    </a:ext>
                  </a:extLst>
                </a:gridCol>
              </a:tblGrid>
              <a:tr h="520700">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グループ</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t>
                      </a:r>
                      <a:r>
                        <a:rPr kumimoji="1" lang="en-US" altLang="ja-JP" sz="2800" b="0" i="0" u="none" strike="noStrike" cap="none" normalizeH="0" baseline="3000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3000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状態</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遷移先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遷移先グループ</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受理</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1"/>
                  </a:ext>
                </a:extLst>
              </a:tr>
              <a:tr h="520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93713">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91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05431" name="Text Box 279"/>
          <p:cNvSpPr txBox="1">
            <a:spLocks noChangeArrowheads="1"/>
          </p:cNvSpPr>
          <p:nvPr/>
        </p:nvSpPr>
        <p:spPr bwMode="auto">
          <a:xfrm>
            <a:off x="6553200" y="4495800"/>
            <a:ext cx="1447800" cy="204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r>
              <a:rPr lang="en-US" altLang="ja-JP" i="1"/>
              <a:t>q</a:t>
            </a:r>
            <a:r>
              <a:rPr lang="en-US" altLang="ja-JP" baseline="-25000"/>
              <a:t>0</a:t>
            </a:r>
            <a:r>
              <a:rPr lang="en-US" altLang="ja-JP"/>
              <a:t>}</a:t>
            </a:r>
          </a:p>
          <a:p>
            <a:r>
              <a:rPr lang="en-US" altLang="ja-JP"/>
              <a:t>{</a:t>
            </a:r>
            <a:r>
              <a:rPr lang="en-US" altLang="ja-JP" i="1"/>
              <a:t>q</a:t>
            </a:r>
            <a:r>
              <a:rPr lang="en-US" altLang="ja-JP" baseline="-25000"/>
              <a:t>1</a:t>
            </a:r>
            <a:r>
              <a:rPr lang="en-US" altLang="ja-JP"/>
              <a:t>, </a:t>
            </a:r>
            <a:r>
              <a:rPr lang="en-US" altLang="ja-JP" i="1"/>
              <a:t>q</a:t>
            </a:r>
            <a:r>
              <a:rPr lang="en-US" altLang="ja-JP" baseline="-25000"/>
              <a:t>2</a:t>
            </a:r>
            <a:r>
              <a:rPr lang="en-US" altLang="ja-JP"/>
              <a:t>}</a:t>
            </a:r>
          </a:p>
          <a:p>
            <a:r>
              <a:rPr lang="en-US" altLang="ja-JP"/>
              <a:t>{</a:t>
            </a:r>
            <a:r>
              <a:rPr lang="en-US" altLang="ja-JP" i="1"/>
              <a:t>q</a:t>
            </a:r>
            <a:r>
              <a:rPr lang="en-US" altLang="ja-JP" baseline="-25000"/>
              <a:t>3</a:t>
            </a:r>
            <a:r>
              <a:rPr lang="en-US" altLang="ja-JP"/>
              <a:t>}</a:t>
            </a:r>
          </a:p>
          <a:p>
            <a:r>
              <a:rPr lang="ja-JP" altLang="en-US"/>
              <a:t>{</a:t>
            </a:r>
            <a:r>
              <a:rPr lang="en-US" altLang="ja-JP" i="1"/>
              <a:t>q</a:t>
            </a:r>
            <a:r>
              <a:rPr lang="en-US" altLang="ja-JP" baseline="-25000"/>
              <a:t>F</a:t>
            </a:r>
            <a:r>
              <a:rPr lang="en-US" altLang="ja-JP"/>
              <a:t>}</a:t>
            </a:r>
          </a:p>
        </p:txBody>
      </p:sp>
      <p:sp>
        <p:nvSpPr>
          <p:cNvPr id="305432" name="Text Box 280"/>
          <p:cNvSpPr txBox="1">
            <a:spLocks noChangeArrowheads="1"/>
          </p:cNvSpPr>
          <p:nvPr/>
        </p:nvSpPr>
        <p:spPr bwMode="auto">
          <a:xfrm>
            <a:off x="838200" y="5334000"/>
            <a:ext cx="20478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 分割終了</a:t>
            </a:r>
          </a:p>
        </p:txBody>
      </p:sp>
      <p:sp>
        <p:nvSpPr>
          <p:cNvPr id="305434" name="Text Box 282"/>
          <p:cNvSpPr txBox="1">
            <a:spLocks noChangeArrowheads="1"/>
          </p:cNvSpPr>
          <p:nvPr/>
        </p:nvSpPr>
        <p:spPr bwMode="auto">
          <a:xfrm>
            <a:off x="762000" y="4648200"/>
            <a:ext cx="5588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i="1"/>
              <a:t>q</a:t>
            </a:r>
            <a:r>
              <a:rPr lang="en-US" altLang="ja-JP" baseline="-25000"/>
              <a:t>1</a:t>
            </a:r>
            <a:r>
              <a:rPr lang="en-US" altLang="ja-JP"/>
              <a:t>, </a:t>
            </a:r>
            <a:r>
              <a:rPr lang="en-US" altLang="ja-JP" i="1"/>
              <a:t>q</a:t>
            </a:r>
            <a:r>
              <a:rPr lang="en-US" altLang="ja-JP" baseline="-25000"/>
              <a:t>2</a:t>
            </a:r>
            <a:r>
              <a:rPr lang="en-US" altLang="ja-JP"/>
              <a:t> </a:t>
            </a:r>
            <a:r>
              <a:rPr lang="ja-JP" altLang="en-US" sz="2800"/>
              <a:t>の遷移先グループが全て同じ</a:t>
            </a:r>
          </a:p>
        </p:txBody>
      </p:sp>
      <p:sp>
        <p:nvSpPr>
          <p:cNvPr id="305436" name="AutoShape 284"/>
          <p:cNvSpPr>
            <a:spLocks noChangeArrowheads="1"/>
          </p:cNvSpPr>
          <p:nvPr/>
        </p:nvSpPr>
        <p:spPr bwMode="auto">
          <a:xfrm>
            <a:off x="5257800" y="2514600"/>
            <a:ext cx="2133600" cy="990600"/>
          </a:xfrm>
          <a:prstGeom prst="roundRect">
            <a:avLst>
              <a:gd name="adj" fmla="val 16667"/>
            </a:avLst>
          </a:prstGeom>
          <a:noFill/>
          <a:ln w="28575">
            <a:solidFill>
              <a:srgbClr val="FF99CC"/>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5437" name="Rectangle 285"/>
          <p:cNvSpPr>
            <a:spLocks noGrp="1" noChangeArrowheads="1"/>
          </p:cNvSpPr>
          <p:nvPr>
            <p:ph type="title"/>
          </p:nvPr>
        </p:nvSpPr>
        <p:spPr>
          <a:xfrm>
            <a:off x="1066800" y="228600"/>
            <a:ext cx="7620000" cy="60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状態遷移表を用いた最小化</a:t>
            </a:r>
          </a:p>
        </p:txBody>
      </p:sp>
      <p:grpSp>
        <p:nvGrpSpPr>
          <p:cNvPr id="305438" name="Group 286"/>
          <p:cNvGrpSpPr>
            <a:grpSpLocks/>
          </p:cNvGrpSpPr>
          <p:nvPr/>
        </p:nvGrpSpPr>
        <p:grpSpPr bwMode="auto">
          <a:xfrm>
            <a:off x="5165725" y="1955800"/>
            <a:ext cx="2317750" cy="2598738"/>
            <a:chOff x="3254" y="1232"/>
            <a:chExt cx="1460" cy="1637"/>
          </a:xfrm>
        </p:grpSpPr>
        <p:sp>
          <p:nvSpPr>
            <p:cNvPr id="305439" name="Rectangle 287"/>
            <p:cNvSpPr>
              <a:spLocks noChangeArrowheads="1"/>
            </p:cNvSpPr>
            <p:nvPr/>
          </p:nvSpPr>
          <p:spPr bwMode="auto">
            <a:xfrm>
              <a:off x="3254" y="2541"/>
              <a:ext cx="730" cy="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2</a:t>
              </a:r>
              <a:endParaRPr lang="ja-JP" altLang="en-US" dirty="0"/>
            </a:p>
          </p:txBody>
        </p:sp>
        <p:sp>
          <p:nvSpPr>
            <p:cNvPr id="305440" name="Rectangle 288"/>
            <p:cNvSpPr>
              <a:spLocks noChangeArrowheads="1"/>
            </p:cNvSpPr>
            <p:nvPr/>
          </p:nvSpPr>
          <p:spPr bwMode="auto">
            <a:xfrm>
              <a:off x="3254" y="2214"/>
              <a:ext cx="73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2</a:t>
              </a:r>
              <a:endParaRPr lang="ja-JP" altLang="en-US" dirty="0"/>
            </a:p>
          </p:txBody>
        </p:sp>
        <p:sp>
          <p:nvSpPr>
            <p:cNvPr id="305441" name="Rectangle 289"/>
            <p:cNvSpPr>
              <a:spLocks noChangeArrowheads="1"/>
            </p:cNvSpPr>
            <p:nvPr/>
          </p:nvSpPr>
          <p:spPr bwMode="auto">
            <a:xfrm>
              <a:off x="3254" y="1888"/>
              <a:ext cx="7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2</a:t>
              </a:r>
              <a:endParaRPr lang="ja-JP" altLang="en-US" dirty="0"/>
            </a:p>
          </p:txBody>
        </p:sp>
        <p:sp>
          <p:nvSpPr>
            <p:cNvPr id="305442" name="Rectangle 290"/>
            <p:cNvSpPr>
              <a:spLocks noChangeArrowheads="1"/>
            </p:cNvSpPr>
            <p:nvPr/>
          </p:nvSpPr>
          <p:spPr bwMode="auto">
            <a:xfrm>
              <a:off x="3254" y="1560"/>
              <a:ext cx="730" cy="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2</a:t>
              </a:r>
              <a:endParaRPr lang="ja-JP" altLang="en-US" dirty="0"/>
            </a:p>
          </p:txBody>
        </p:sp>
        <p:sp>
          <p:nvSpPr>
            <p:cNvPr id="305443" name="Rectangle 291"/>
            <p:cNvSpPr>
              <a:spLocks noChangeArrowheads="1"/>
            </p:cNvSpPr>
            <p:nvPr/>
          </p:nvSpPr>
          <p:spPr bwMode="auto">
            <a:xfrm>
              <a:off x="3254" y="1232"/>
              <a:ext cx="730" cy="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1</a:t>
              </a:r>
              <a:endParaRPr lang="ja-JP" altLang="en-US" dirty="0"/>
            </a:p>
          </p:txBody>
        </p:sp>
        <p:sp>
          <p:nvSpPr>
            <p:cNvPr id="305444" name="Rectangle 292"/>
            <p:cNvSpPr>
              <a:spLocks noChangeArrowheads="1"/>
            </p:cNvSpPr>
            <p:nvPr/>
          </p:nvSpPr>
          <p:spPr bwMode="auto">
            <a:xfrm>
              <a:off x="3984" y="2541"/>
              <a:ext cx="730" cy="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1</a:t>
              </a:r>
              <a:endParaRPr lang="ja-JP" altLang="en-US" dirty="0"/>
            </a:p>
          </p:txBody>
        </p:sp>
        <p:sp>
          <p:nvSpPr>
            <p:cNvPr id="305445" name="Rectangle 293"/>
            <p:cNvSpPr>
              <a:spLocks noChangeArrowheads="1"/>
            </p:cNvSpPr>
            <p:nvPr/>
          </p:nvSpPr>
          <p:spPr bwMode="auto">
            <a:xfrm>
              <a:off x="3984" y="2214"/>
              <a:ext cx="73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3</a:t>
              </a:r>
              <a:endParaRPr lang="ja-JP" altLang="en-US" dirty="0"/>
            </a:p>
          </p:txBody>
        </p:sp>
        <p:sp>
          <p:nvSpPr>
            <p:cNvPr id="305446" name="Rectangle 294"/>
            <p:cNvSpPr>
              <a:spLocks noChangeArrowheads="1"/>
            </p:cNvSpPr>
            <p:nvPr/>
          </p:nvSpPr>
          <p:spPr bwMode="auto">
            <a:xfrm>
              <a:off x="3984" y="1888"/>
              <a:ext cx="73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1</a:t>
              </a:r>
              <a:endParaRPr lang="ja-JP" altLang="en-US" dirty="0"/>
            </a:p>
          </p:txBody>
        </p:sp>
        <p:sp>
          <p:nvSpPr>
            <p:cNvPr id="305447" name="Rectangle 295"/>
            <p:cNvSpPr>
              <a:spLocks noChangeArrowheads="1"/>
            </p:cNvSpPr>
            <p:nvPr/>
          </p:nvSpPr>
          <p:spPr bwMode="auto">
            <a:xfrm>
              <a:off x="3984" y="1560"/>
              <a:ext cx="730" cy="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dirty="0"/>
                <a:t>1</a:t>
              </a:r>
              <a:endParaRPr lang="ja-JP" altLang="en-US"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05438"/>
                                        </p:tgtEl>
                                        <p:attrNameLst>
                                          <p:attrName>style.visibility</p:attrName>
                                        </p:attrNameLst>
                                      </p:cBhvr>
                                      <p:to>
                                        <p:strVal val="visible"/>
                                      </p:to>
                                    </p:set>
                                    <p:animEffect transition="in" filter="checkerboard(across)">
                                      <p:cBhvr>
                                        <p:cTn id="7" dur="500"/>
                                        <p:tgtEl>
                                          <p:spTgt spid="3054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05436"/>
                                        </p:tgtEl>
                                        <p:attrNameLst>
                                          <p:attrName>style.visibility</p:attrName>
                                        </p:attrNameLst>
                                      </p:cBhvr>
                                      <p:to>
                                        <p:strVal val="visible"/>
                                      </p:to>
                                    </p:set>
                                    <p:animEffect transition="in" filter="checkerboard(across)">
                                      <p:cBhvr>
                                        <p:cTn id="12" dur="500"/>
                                        <p:tgtEl>
                                          <p:spTgt spid="30543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05434"/>
                                        </p:tgtEl>
                                        <p:attrNameLst>
                                          <p:attrName>style.visibility</p:attrName>
                                        </p:attrNameLst>
                                      </p:cBhvr>
                                      <p:to>
                                        <p:strVal val="visible"/>
                                      </p:to>
                                    </p:set>
                                    <p:animEffect transition="in" filter="checkerboard(across)">
                                      <p:cBhvr>
                                        <p:cTn id="17" dur="500"/>
                                        <p:tgtEl>
                                          <p:spTgt spid="30543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05432"/>
                                        </p:tgtEl>
                                        <p:attrNameLst>
                                          <p:attrName>style.visibility</p:attrName>
                                        </p:attrNameLst>
                                      </p:cBhvr>
                                      <p:to>
                                        <p:strVal val="visible"/>
                                      </p:to>
                                    </p:set>
                                    <p:animEffect transition="in" filter="checkerboard(across)">
                                      <p:cBhvr>
                                        <p:cTn id="22" dur="500"/>
                                        <p:tgtEl>
                                          <p:spTgt spid="30543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05431"/>
                                        </p:tgtEl>
                                        <p:attrNameLst>
                                          <p:attrName>style.visibility</p:attrName>
                                        </p:attrNameLst>
                                      </p:cBhvr>
                                      <p:to>
                                        <p:strVal val="visible"/>
                                      </p:to>
                                    </p:set>
                                    <p:animEffect transition="in" filter="checkerboard(across)">
                                      <p:cBhvr>
                                        <p:cTn id="27" dur="500"/>
                                        <p:tgtEl>
                                          <p:spTgt spid="3054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431" grpId="0" autoUpdateAnimBg="0"/>
      <p:bldP spid="305432" grpId="0" autoUpdateAnimBg="0"/>
      <p:bldP spid="305434" grpId="0" autoUpdateAnimBg="0"/>
      <p:bldP spid="30543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a:xfrm>
            <a:off x="1066800" y="228600"/>
            <a:ext cx="7467600" cy="60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状態遷移表を用いた最小化</a:t>
            </a:r>
          </a:p>
        </p:txBody>
      </p:sp>
      <p:graphicFrame>
        <p:nvGraphicFramePr>
          <p:cNvPr id="319553" name="Group 65"/>
          <p:cNvGraphicFramePr>
            <a:graphicFrameLocks noGrp="1"/>
          </p:cNvGraphicFramePr>
          <p:nvPr>
            <p:extLst>
              <p:ext uri="{D42A27DB-BD31-4B8C-83A1-F6EECF244321}">
                <p14:modId xmlns:p14="http://schemas.microsoft.com/office/powerpoint/2010/main" val="1465479401"/>
              </p:ext>
            </p:extLst>
          </p:nvPr>
        </p:nvGraphicFramePr>
        <p:xfrm>
          <a:off x="533400" y="990600"/>
          <a:ext cx="5794375" cy="3122613"/>
        </p:xfrm>
        <a:graphic>
          <a:graphicData uri="http://schemas.openxmlformats.org/drawingml/2006/table">
            <a:tbl>
              <a:tblPr/>
              <a:tblGrid>
                <a:gridCol w="1158875">
                  <a:extLst>
                    <a:ext uri="{9D8B030D-6E8A-4147-A177-3AD203B41FA5}">
                      <a16:colId xmlns:a16="http://schemas.microsoft.com/office/drawing/2014/main" val="20000"/>
                    </a:ext>
                  </a:extLst>
                </a:gridCol>
                <a:gridCol w="1158875">
                  <a:extLst>
                    <a:ext uri="{9D8B030D-6E8A-4147-A177-3AD203B41FA5}">
                      <a16:colId xmlns:a16="http://schemas.microsoft.com/office/drawing/2014/main" val="20001"/>
                    </a:ext>
                  </a:extLst>
                </a:gridCol>
                <a:gridCol w="1158875">
                  <a:extLst>
                    <a:ext uri="{9D8B030D-6E8A-4147-A177-3AD203B41FA5}">
                      <a16:colId xmlns:a16="http://schemas.microsoft.com/office/drawing/2014/main" val="20002"/>
                    </a:ext>
                  </a:extLst>
                </a:gridCol>
                <a:gridCol w="1158875">
                  <a:extLst>
                    <a:ext uri="{9D8B030D-6E8A-4147-A177-3AD203B41FA5}">
                      <a16:colId xmlns:a16="http://schemas.microsoft.com/office/drawing/2014/main" val="20003"/>
                    </a:ext>
                  </a:extLst>
                </a:gridCol>
                <a:gridCol w="1158875">
                  <a:extLst>
                    <a:ext uri="{9D8B030D-6E8A-4147-A177-3AD203B41FA5}">
                      <a16:colId xmlns:a16="http://schemas.microsoft.com/office/drawing/2014/main" val="20004"/>
                    </a:ext>
                  </a:extLst>
                </a:gridCol>
              </a:tblGrid>
              <a:tr h="520700">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グループ</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a:t>
                      </a:r>
                      <a:r>
                        <a:rPr kumimoji="1" lang="en-US" altLang="ja-JP" sz="2800" b="0" i="0" u="none" strike="noStrike" cap="none" normalizeH="0" baseline="3000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3000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状態</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遷移先グループ</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受理</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1"/>
                  </a:ext>
                </a:extLst>
              </a:tr>
              <a:tr h="520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91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19554" name="Oval 66"/>
          <p:cNvSpPr>
            <a:spLocks noChangeArrowheads="1"/>
          </p:cNvSpPr>
          <p:nvPr/>
        </p:nvSpPr>
        <p:spPr bwMode="auto">
          <a:xfrm>
            <a:off x="1600200" y="51816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r</a:t>
            </a:r>
            <a:r>
              <a:rPr lang="en-US" altLang="ja-JP" baseline="-25000"/>
              <a:t>0</a:t>
            </a:r>
          </a:p>
        </p:txBody>
      </p:sp>
      <p:grpSp>
        <p:nvGrpSpPr>
          <p:cNvPr id="319555" name="Group 67"/>
          <p:cNvGrpSpPr>
            <a:grpSpLocks/>
          </p:cNvGrpSpPr>
          <p:nvPr/>
        </p:nvGrpSpPr>
        <p:grpSpPr bwMode="auto">
          <a:xfrm>
            <a:off x="2286000" y="5029200"/>
            <a:ext cx="838200" cy="579438"/>
            <a:chOff x="1248" y="1968"/>
            <a:chExt cx="528" cy="365"/>
          </a:xfrm>
        </p:grpSpPr>
        <p:sp>
          <p:nvSpPr>
            <p:cNvPr id="319556" name="Line 68"/>
            <p:cNvSpPr>
              <a:spLocks noChangeShapeType="1"/>
            </p:cNvSpPr>
            <p:nvPr/>
          </p:nvSpPr>
          <p:spPr bwMode="auto">
            <a:xfrm>
              <a:off x="1248" y="2304"/>
              <a:ext cx="528"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9557" name="Text Box 69"/>
            <p:cNvSpPr txBox="1">
              <a:spLocks noChangeArrowheads="1"/>
            </p:cNvSpPr>
            <p:nvPr/>
          </p:nvSpPr>
          <p:spPr bwMode="auto">
            <a:xfrm>
              <a:off x="1392" y="1968"/>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sp>
        <p:nvSpPr>
          <p:cNvPr id="319558" name="Oval 70"/>
          <p:cNvSpPr>
            <a:spLocks noChangeArrowheads="1"/>
          </p:cNvSpPr>
          <p:nvPr/>
        </p:nvSpPr>
        <p:spPr bwMode="auto">
          <a:xfrm>
            <a:off x="3124200" y="51816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r</a:t>
            </a:r>
            <a:r>
              <a:rPr lang="en-US" altLang="ja-JP" baseline="-25000"/>
              <a:t>1</a:t>
            </a:r>
          </a:p>
        </p:txBody>
      </p:sp>
      <p:sp>
        <p:nvSpPr>
          <p:cNvPr id="319559" name="Oval 71"/>
          <p:cNvSpPr>
            <a:spLocks noChangeArrowheads="1"/>
          </p:cNvSpPr>
          <p:nvPr/>
        </p:nvSpPr>
        <p:spPr bwMode="auto">
          <a:xfrm>
            <a:off x="4572000" y="5867400"/>
            <a:ext cx="6858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r</a:t>
            </a:r>
            <a:r>
              <a:rPr lang="en-US" altLang="ja-JP" baseline="-25000"/>
              <a:t>2</a:t>
            </a:r>
          </a:p>
        </p:txBody>
      </p:sp>
      <p:grpSp>
        <p:nvGrpSpPr>
          <p:cNvPr id="319560" name="Group 72"/>
          <p:cNvGrpSpPr>
            <a:grpSpLocks/>
          </p:cNvGrpSpPr>
          <p:nvPr/>
        </p:nvGrpSpPr>
        <p:grpSpPr bwMode="auto">
          <a:xfrm>
            <a:off x="3810000" y="5715000"/>
            <a:ext cx="762000" cy="655638"/>
            <a:chOff x="2160" y="2400"/>
            <a:chExt cx="480" cy="413"/>
          </a:xfrm>
        </p:grpSpPr>
        <p:sp>
          <p:nvSpPr>
            <p:cNvPr id="319561" name="Text Box 73"/>
            <p:cNvSpPr txBox="1">
              <a:spLocks noChangeArrowheads="1"/>
            </p:cNvSpPr>
            <p:nvPr/>
          </p:nvSpPr>
          <p:spPr bwMode="auto">
            <a:xfrm>
              <a:off x="2256" y="2448"/>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sp>
          <p:nvSpPr>
            <p:cNvPr id="319562" name="Line 74"/>
            <p:cNvSpPr>
              <a:spLocks noChangeShapeType="1"/>
            </p:cNvSpPr>
            <p:nvPr/>
          </p:nvSpPr>
          <p:spPr bwMode="auto">
            <a:xfrm>
              <a:off x="2160" y="2400"/>
              <a:ext cx="480"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319563" name="Group 75"/>
          <p:cNvGrpSpPr>
            <a:grpSpLocks/>
          </p:cNvGrpSpPr>
          <p:nvPr/>
        </p:nvGrpSpPr>
        <p:grpSpPr bwMode="auto">
          <a:xfrm>
            <a:off x="4495800" y="5181600"/>
            <a:ext cx="381000" cy="685800"/>
            <a:chOff x="2592" y="2064"/>
            <a:chExt cx="240" cy="432"/>
          </a:xfrm>
        </p:grpSpPr>
        <p:sp>
          <p:nvSpPr>
            <p:cNvPr id="319564" name="Line 76"/>
            <p:cNvSpPr>
              <a:spLocks noChangeShapeType="1"/>
            </p:cNvSpPr>
            <p:nvPr/>
          </p:nvSpPr>
          <p:spPr bwMode="auto">
            <a:xfrm>
              <a:off x="2832" y="2064"/>
              <a:ext cx="0" cy="43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9565" name="Text Box 77"/>
            <p:cNvSpPr txBox="1">
              <a:spLocks noChangeArrowheads="1"/>
            </p:cNvSpPr>
            <p:nvPr/>
          </p:nvSpPr>
          <p:spPr bwMode="auto">
            <a:xfrm>
              <a:off x="2592" y="2112"/>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grpSp>
        <p:nvGrpSpPr>
          <p:cNvPr id="319566" name="Group 78"/>
          <p:cNvGrpSpPr>
            <a:grpSpLocks/>
          </p:cNvGrpSpPr>
          <p:nvPr/>
        </p:nvGrpSpPr>
        <p:grpSpPr bwMode="auto">
          <a:xfrm>
            <a:off x="3200400" y="4038600"/>
            <a:ext cx="609600" cy="1143000"/>
            <a:chOff x="1536" y="2304"/>
            <a:chExt cx="384" cy="720"/>
          </a:xfrm>
        </p:grpSpPr>
        <p:sp>
          <p:nvSpPr>
            <p:cNvPr id="319567" name="Arc 79"/>
            <p:cNvSpPr>
              <a:spLocks/>
            </p:cNvSpPr>
            <p:nvPr/>
          </p:nvSpPr>
          <p:spPr bwMode="auto">
            <a:xfrm>
              <a:off x="1728" y="264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9568" name="Arc 80"/>
            <p:cNvSpPr>
              <a:spLocks/>
            </p:cNvSpPr>
            <p:nvPr/>
          </p:nvSpPr>
          <p:spPr bwMode="auto">
            <a:xfrm rot="5400000">
              <a:off x="1728" y="283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9569" name="Arc 81"/>
            <p:cNvSpPr>
              <a:spLocks/>
            </p:cNvSpPr>
            <p:nvPr/>
          </p:nvSpPr>
          <p:spPr bwMode="auto">
            <a:xfrm rot="10800000">
              <a:off x="1536" y="283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9570" name="Arc 82"/>
            <p:cNvSpPr>
              <a:spLocks/>
            </p:cNvSpPr>
            <p:nvPr/>
          </p:nvSpPr>
          <p:spPr bwMode="auto">
            <a:xfrm rot="16200000">
              <a:off x="1536" y="264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9571" name="Text Box 83"/>
            <p:cNvSpPr txBox="1">
              <a:spLocks noChangeArrowheads="1"/>
            </p:cNvSpPr>
            <p:nvPr/>
          </p:nvSpPr>
          <p:spPr bwMode="auto">
            <a:xfrm>
              <a:off x="1584" y="2304"/>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grpSp>
      <p:grpSp>
        <p:nvGrpSpPr>
          <p:cNvPr id="319572" name="Group 84"/>
          <p:cNvGrpSpPr>
            <a:grpSpLocks/>
          </p:cNvGrpSpPr>
          <p:nvPr/>
        </p:nvGrpSpPr>
        <p:grpSpPr bwMode="auto">
          <a:xfrm>
            <a:off x="5257800" y="5867400"/>
            <a:ext cx="971550" cy="609600"/>
            <a:chOff x="2832" y="3456"/>
            <a:chExt cx="612" cy="384"/>
          </a:xfrm>
        </p:grpSpPr>
        <p:sp>
          <p:nvSpPr>
            <p:cNvPr id="319573" name="Arc 85"/>
            <p:cNvSpPr>
              <a:spLocks/>
            </p:cNvSpPr>
            <p:nvPr/>
          </p:nvSpPr>
          <p:spPr bwMode="auto">
            <a:xfrm>
              <a:off x="3024" y="3456"/>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9574" name="Arc 86"/>
            <p:cNvSpPr>
              <a:spLocks/>
            </p:cNvSpPr>
            <p:nvPr/>
          </p:nvSpPr>
          <p:spPr bwMode="auto">
            <a:xfrm rot="5400000">
              <a:off x="3024" y="3648"/>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9575" name="Arc 87"/>
            <p:cNvSpPr>
              <a:spLocks/>
            </p:cNvSpPr>
            <p:nvPr/>
          </p:nvSpPr>
          <p:spPr bwMode="auto">
            <a:xfrm rot="10800000">
              <a:off x="2832" y="3648"/>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9576" name="Arc 88"/>
            <p:cNvSpPr>
              <a:spLocks/>
            </p:cNvSpPr>
            <p:nvPr/>
          </p:nvSpPr>
          <p:spPr bwMode="auto">
            <a:xfrm rot="16200000">
              <a:off x="2832" y="3456"/>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19577" name="Text Box 89"/>
            <p:cNvSpPr txBox="1">
              <a:spLocks noChangeArrowheads="1"/>
            </p:cNvSpPr>
            <p:nvPr/>
          </p:nvSpPr>
          <p:spPr bwMode="auto">
            <a:xfrm>
              <a:off x="3216" y="3456"/>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grpSp>
        <p:nvGrpSpPr>
          <p:cNvPr id="319578" name="Group 90"/>
          <p:cNvGrpSpPr>
            <a:grpSpLocks/>
          </p:cNvGrpSpPr>
          <p:nvPr/>
        </p:nvGrpSpPr>
        <p:grpSpPr bwMode="auto">
          <a:xfrm>
            <a:off x="3733800" y="4648200"/>
            <a:ext cx="838200" cy="762000"/>
            <a:chOff x="1872" y="2688"/>
            <a:chExt cx="528" cy="480"/>
          </a:xfrm>
        </p:grpSpPr>
        <p:sp>
          <p:nvSpPr>
            <p:cNvPr id="319579" name="Line 91"/>
            <p:cNvSpPr>
              <a:spLocks noChangeShapeType="1"/>
            </p:cNvSpPr>
            <p:nvPr/>
          </p:nvSpPr>
          <p:spPr bwMode="auto">
            <a:xfrm flipH="1">
              <a:off x="1872" y="2880"/>
              <a:ext cx="528"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9580" name="Text Box 92"/>
            <p:cNvSpPr txBox="1">
              <a:spLocks noChangeArrowheads="1"/>
            </p:cNvSpPr>
            <p:nvPr/>
          </p:nvSpPr>
          <p:spPr bwMode="auto">
            <a:xfrm>
              <a:off x="2016" y="268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grpSp>
      <p:grpSp>
        <p:nvGrpSpPr>
          <p:cNvPr id="319581" name="Group 93"/>
          <p:cNvGrpSpPr>
            <a:grpSpLocks/>
          </p:cNvGrpSpPr>
          <p:nvPr/>
        </p:nvGrpSpPr>
        <p:grpSpPr bwMode="auto">
          <a:xfrm>
            <a:off x="4953000" y="5181600"/>
            <a:ext cx="460375" cy="685800"/>
            <a:chOff x="2640" y="3024"/>
            <a:chExt cx="290" cy="432"/>
          </a:xfrm>
        </p:grpSpPr>
        <p:sp>
          <p:nvSpPr>
            <p:cNvPr id="319582" name="Line 94"/>
            <p:cNvSpPr>
              <a:spLocks noChangeShapeType="1"/>
            </p:cNvSpPr>
            <p:nvPr/>
          </p:nvSpPr>
          <p:spPr bwMode="auto">
            <a:xfrm flipV="1">
              <a:off x="2640" y="3024"/>
              <a:ext cx="0" cy="43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19583" name="Text Box 95"/>
            <p:cNvSpPr txBox="1">
              <a:spLocks noChangeArrowheads="1"/>
            </p:cNvSpPr>
            <p:nvPr/>
          </p:nvSpPr>
          <p:spPr bwMode="auto">
            <a:xfrm>
              <a:off x="2688" y="3072"/>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grpSp>
      <p:grpSp>
        <p:nvGrpSpPr>
          <p:cNvPr id="319584" name="Group 96"/>
          <p:cNvGrpSpPr>
            <a:grpSpLocks/>
          </p:cNvGrpSpPr>
          <p:nvPr/>
        </p:nvGrpSpPr>
        <p:grpSpPr bwMode="auto">
          <a:xfrm>
            <a:off x="4572000" y="4495800"/>
            <a:ext cx="685800" cy="685800"/>
            <a:chOff x="2400" y="2496"/>
            <a:chExt cx="432" cy="432"/>
          </a:xfrm>
        </p:grpSpPr>
        <p:sp>
          <p:nvSpPr>
            <p:cNvPr id="319585" name="Oval 97"/>
            <p:cNvSpPr>
              <a:spLocks noChangeArrowheads="1"/>
            </p:cNvSpPr>
            <p:nvPr/>
          </p:nvSpPr>
          <p:spPr bwMode="auto">
            <a:xfrm>
              <a:off x="2400" y="2496"/>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r</a:t>
              </a:r>
              <a:r>
                <a:rPr lang="en-US" altLang="ja-JP" baseline="-25000"/>
                <a:t>3</a:t>
              </a:r>
            </a:p>
          </p:txBody>
        </p:sp>
        <p:sp>
          <p:nvSpPr>
            <p:cNvPr id="319586" name="Oval 98"/>
            <p:cNvSpPr>
              <a:spLocks noChangeArrowheads="1"/>
            </p:cNvSpPr>
            <p:nvPr/>
          </p:nvSpPr>
          <p:spPr bwMode="auto">
            <a:xfrm>
              <a:off x="2448" y="2544"/>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19555"/>
                                        </p:tgtEl>
                                        <p:attrNameLst>
                                          <p:attrName>style.visibility</p:attrName>
                                        </p:attrNameLst>
                                      </p:cBhvr>
                                      <p:to>
                                        <p:strVal val="visible"/>
                                      </p:to>
                                    </p:set>
                                    <p:animEffect transition="in" filter="wipe(left)">
                                      <p:cBhvr>
                                        <p:cTn id="7" dur="500"/>
                                        <p:tgtEl>
                                          <p:spTgt spid="319555"/>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319560"/>
                                        </p:tgtEl>
                                        <p:attrNameLst>
                                          <p:attrName>style.visibility</p:attrName>
                                        </p:attrNameLst>
                                      </p:cBhvr>
                                      <p:to>
                                        <p:strVal val="visible"/>
                                      </p:to>
                                    </p:set>
                                    <p:animEffect transition="in" filter="wipe(left)">
                                      <p:cBhvr>
                                        <p:cTn id="11" dur="500"/>
                                        <p:tgtEl>
                                          <p:spTgt spid="319560"/>
                                        </p:tgtEl>
                                      </p:cBhvr>
                                    </p:animEffect>
                                  </p:childTnLst>
                                </p:cTn>
                              </p:par>
                            </p:childTnLst>
                          </p:cTn>
                        </p:par>
                        <p:par>
                          <p:cTn id="12" fill="hold" nodeType="afterGroup">
                            <p:stCondLst>
                              <p:cond delay="1000"/>
                            </p:stCondLst>
                            <p:childTnLst>
                              <p:par>
                                <p:cTn id="13" presetID="5" presetClass="entr" presetSubtype="10" fill="hold" nodeType="afterEffect">
                                  <p:stCondLst>
                                    <p:cond delay="0"/>
                                  </p:stCondLst>
                                  <p:childTnLst>
                                    <p:set>
                                      <p:cBhvr>
                                        <p:cTn id="14" dur="1" fill="hold">
                                          <p:stCondLst>
                                            <p:cond delay="0"/>
                                          </p:stCondLst>
                                        </p:cTn>
                                        <p:tgtEl>
                                          <p:spTgt spid="319566"/>
                                        </p:tgtEl>
                                        <p:attrNameLst>
                                          <p:attrName>style.visibility</p:attrName>
                                        </p:attrNameLst>
                                      </p:cBhvr>
                                      <p:to>
                                        <p:strVal val="visible"/>
                                      </p:to>
                                    </p:set>
                                    <p:animEffect transition="in" filter="checkerboard(across)">
                                      <p:cBhvr>
                                        <p:cTn id="15" dur="500"/>
                                        <p:tgtEl>
                                          <p:spTgt spid="319566"/>
                                        </p:tgtEl>
                                      </p:cBhvr>
                                    </p:animEffect>
                                  </p:childTnLst>
                                </p:cTn>
                              </p:par>
                            </p:childTnLst>
                          </p:cTn>
                        </p:par>
                        <p:par>
                          <p:cTn id="16" fill="hold" nodeType="afterGroup">
                            <p:stCondLst>
                              <p:cond delay="1500"/>
                            </p:stCondLst>
                            <p:childTnLst>
                              <p:par>
                                <p:cTn id="17" presetID="5" presetClass="entr" presetSubtype="10" fill="hold" nodeType="afterEffect">
                                  <p:stCondLst>
                                    <p:cond delay="0"/>
                                  </p:stCondLst>
                                  <p:childTnLst>
                                    <p:set>
                                      <p:cBhvr>
                                        <p:cTn id="18" dur="1" fill="hold">
                                          <p:stCondLst>
                                            <p:cond delay="0"/>
                                          </p:stCondLst>
                                        </p:cTn>
                                        <p:tgtEl>
                                          <p:spTgt spid="319572"/>
                                        </p:tgtEl>
                                        <p:attrNameLst>
                                          <p:attrName>style.visibility</p:attrName>
                                        </p:attrNameLst>
                                      </p:cBhvr>
                                      <p:to>
                                        <p:strVal val="visible"/>
                                      </p:to>
                                    </p:set>
                                    <p:animEffect transition="in" filter="checkerboard(across)">
                                      <p:cBhvr>
                                        <p:cTn id="19" dur="500"/>
                                        <p:tgtEl>
                                          <p:spTgt spid="319572"/>
                                        </p:tgtEl>
                                      </p:cBhvr>
                                    </p:animEffect>
                                  </p:childTnLst>
                                </p:cTn>
                              </p:par>
                            </p:childTnLst>
                          </p:cTn>
                        </p:par>
                        <p:par>
                          <p:cTn id="20" fill="hold" nodeType="afterGroup">
                            <p:stCondLst>
                              <p:cond delay="2000"/>
                            </p:stCondLst>
                            <p:childTnLst>
                              <p:par>
                                <p:cTn id="21" presetID="22" presetClass="entr" presetSubtype="4" fill="hold" nodeType="afterEffect">
                                  <p:stCondLst>
                                    <p:cond delay="0"/>
                                  </p:stCondLst>
                                  <p:childTnLst>
                                    <p:set>
                                      <p:cBhvr>
                                        <p:cTn id="22" dur="1" fill="hold">
                                          <p:stCondLst>
                                            <p:cond delay="0"/>
                                          </p:stCondLst>
                                        </p:cTn>
                                        <p:tgtEl>
                                          <p:spTgt spid="319581"/>
                                        </p:tgtEl>
                                        <p:attrNameLst>
                                          <p:attrName>style.visibility</p:attrName>
                                        </p:attrNameLst>
                                      </p:cBhvr>
                                      <p:to>
                                        <p:strVal val="visible"/>
                                      </p:to>
                                    </p:set>
                                    <p:animEffect transition="in" filter="wipe(down)">
                                      <p:cBhvr>
                                        <p:cTn id="23" dur="500"/>
                                        <p:tgtEl>
                                          <p:spTgt spid="319581"/>
                                        </p:tgtEl>
                                      </p:cBhvr>
                                    </p:animEffect>
                                  </p:childTnLst>
                                </p:cTn>
                              </p:par>
                            </p:childTnLst>
                          </p:cTn>
                        </p:par>
                        <p:par>
                          <p:cTn id="24" fill="hold" nodeType="afterGroup">
                            <p:stCondLst>
                              <p:cond delay="2500"/>
                            </p:stCondLst>
                            <p:childTnLst>
                              <p:par>
                                <p:cTn id="25" presetID="22" presetClass="entr" presetSubtype="1" fill="hold" nodeType="afterEffect">
                                  <p:stCondLst>
                                    <p:cond delay="0"/>
                                  </p:stCondLst>
                                  <p:childTnLst>
                                    <p:set>
                                      <p:cBhvr>
                                        <p:cTn id="26" dur="1" fill="hold">
                                          <p:stCondLst>
                                            <p:cond delay="0"/>
                                          </p:stCondLst>
                                        </p:cTn>
                                        <p:tgtEl>
                                          <p:spTgt spid="319563"/>
                                        </p:tgtEl>
                                        <p:attrNameLst>
                                          <p:attrName>style.visibility</p:attrName>
                                        </p:attrNameLst>
                                      </p:cBhvr>
                                      <p:to>
                                        <p:strVal val="visible"/>
                                      </p:to>
                                    </p:set>
                                    <p:animEffect transition="in" filter="wipe(up)">
                                      <p:cBhvr>
                                        <p:cTn id="27" dur="500"/>
                                        <p:tgtEl>
                                          <p:spTgt spid="319563"/>
                                        </p:tgtEl>
                                      </p:cBhvr>
                                    </p:animEffect>
                                  </p:childTnLst>
                                </p:cTn>
                              </p:par>
                            </p:childTnLst>
                          </p:cTn>
                        </p:par>
                        <p:par>
                          <p:cTn id="28" fill="hold" nodeType="afterGroup">
                            <p:stCondLst>
                              <p:cond delay="3000"/>
                            </p:stCondLst>
                            <p:childTnLst>
                              <p:par>
                                <p:cTn id="29" presetID="22" presetClass="entr" presetSubtype="2" fill="hold" nodeType="afterEffect">
                                  <p:stCondLst>
                                    <p:cond delay="0"/>
                                  </p:stCondLst>
                                  <p:childTnLst>
                                    <p:set>
                                      <p:cBhvr>
                                        <p:cTn id="30" dur="1" fill="hold">
                                          <p:stCondLst>
                                            <p:cond delay="0"/>
                                          </p:stCondLst>
                                        </p:cTn>
                                        <p:tgtEl>
                                          <p:spTgt spid="319578"/>
                                        </p:tgtEl>
                                        <p:attrNameLst>
                                          <p:attrName>style.visibility</p:attrName>
                                        </p:attrNameLst>
                                      </p:cBhvr>
                                      <p:to>
                                        <p:strVal val="visible"/>
                                      </p:to>
                                    </p:set>
                                    <p:animEffect transition="in" filter="wipe(right)">
                                      <p:cBhvr>
                                        <p:cTn id="31" dur="500"/>
                                        <p:tgtEl>
                                          <p:spTgt spid="319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a:xfrm>
            <a:off x="1066800" y="228600"/>
            <a:ext cx="7620000" cy="60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状態併合表を用いた最小化</a:t>
            </a:r>
          </a:p>
        </p:txBody>
      </p:sp>
      <p:graphicFrame>
        <p:nvGraphicFramePr>
          <p:cNvPr id="326816" name="Group 160"/>
          <p:cNvGraphicFramePr>
            <a:graphicFrameLocks noGrp="1"/>
          </p:cNvGraphicFramePr>
          <p:nvPr>
            <p:extLst>
              <p:ext uri="{D42A27DB-BD31-4B8C-83A1-F6EECF244321}">
                <p14:modId xmlns:p14="http://schemas.microsoft.com/office/powerpoint/2010/main" val="3748644908"/>
              </p:ext>
            </p:extLst>
          </p:nvPr>
        </p:nvGraphicFramePr>
        <p:xfrm>
          <a:off x="381000" y="1066800"/>
          <a:ext cx="8382000" cy="5410201"/>
        </p:xfrm>
        <a:graphic>
          <a:graphicData uri="http://schemas.openxmlformats.org/drawingml/2006/table">
            <a:tbl>
              <a:tblPr/>
              <a:tblGrid>
                <a:gridCol w="1047750">
                  <a:extLst>
                    <a:ext uri="{9D8B030D-6E8A-4147-A177-3AD203B41FA5}">
                      <a16:colId xmlns:a16="http://schemas.microsoft.com/office/drawing/2014/main" val="20000"/>
                    </a:ext>
                  </a:extLst>
                </a:gridCol>
                <a:gridCol w="1047750">
                  <a:extLst>
                    <a:ext uri="{9D8B030D-6E8A-4147-A177-3AD203B41FA5}">
                      <a16:colId xmlns:a16="http://schemas.microsoft.com/office/drawing/2014/main" val="20001"/>
                    </a:ext>
                  </a:extLst>
                </a:gridCol>
                <a:gridCol w="1047750">
                  <a:extLst>
                    <a:ext uri="{9D8B030D-6E8A-4147-A177-3AD203B41FA5}">
                      <a16:colId xmlns:a16="http://schemas.microsoft.com/office/drawing/2014/main" val="20002"/>
                    </a:ext>
                  </a:extLst>
                </a:gridCol>
                <a:gridCol w="1047750">
                  <a:extLst>
                    <a:ext uri="{9D8B030D-6E8A-4147-A177-3AD203B41FA5}">
                      <a16:colId xmlns:a16="http://schemas.microsoft.com/office/drawing/2014/main" val="20003"/>
                    </a:ext>
                  </a:extLst>
                </a:gridCol>
                <a:gridCol w="1047750">
                  <a:extLst>
                    <a:ext uri="{9D8B030D-6E8A-4147-A177-3AD203B41FA5}">
                      <a16:colId xmlns:a16="http://schemas.microsoft.com/office/drawing/2014/main" val="20004"/>
                    </a:ext>
                  </a:extLst>
                </a:gridCol>
                <a:gridCol w="1047750">
                  <a:extLst>
                    <a:ext uri="{9D8B030D-6E8A-4147-A177-3AD203B41FA5}">
                      <a16:colId xmlns:a16="http://schemas.microsoft.com/office/drawing/2014/main" val="20005"/>
                    </a:ext>
                  </a:extLst>
                </a:gridCol>
                <a:gridCol w="1047750">
                  <a:extLst>
                    <a:ext uri="{9D8B030D-6E8A-4147-A177-3AD203B41FA5}">
                      <a16:colId xmlns:a16="http://schemas.microsoft.com/office/drawing/2014/main" val="20006"/>
                    </a:ext>
                  </a:extLst>
                </a:gridCol>
                <a:gridCol w="1047750">
                  <a:extLst>
                    <a:ext uri="{9D8B030D-6E8A-4147-A177-3AD203B41FA5}">
                      <a16:colId xmlns:a16="http://schemas.microsoft.com/office/drawing/2014/main" val="20007"/>
                    </a:ext>
                  </a:extLst>
                </a:gridCol>
              </a:tblGrid>
              <a:tr h="539750">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1"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遷移先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受理</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cap="fla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cap="fla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cap="fla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539750">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8683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651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8667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cap="flat">
                      <a:noFill/>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636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667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useBgFill="1">
        <p:nvSpPr>
          <p:cNvPr id="326812" name="AutoShape 156"/>
          <p:cNvSpPr>
            <a:spLocks noChangeArrowheads="1"/>
          </p:cNvSpPr>
          <p:nvPr/>
        </p:nvSpPr>
        <p:spPr bwMode="auto">
          <a:xfrm>
            <a:off x="6019800" y="990600"/>
            <a:ext cx="2286000" cy="1371600"/>
          </a:xfrm>
          <a:prstGeom prst="wedgeRoundRectCallout">
            <a:avLst>
              <a:gd name="adj1" fmla="val -73958"/>
              <a:gd name="adj2" fmla="val 115931"/>
              <a:gd name="adj3" fmla="val 16667"/>
            </a:avLst>
          </a:prstGeom>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20000"/>
              </a:spcBef>
              <a:buClr>
                <a:schemeClr val="hlink"/>
              </a:buClr>
              <a:buSzPct val="70000"/>
              <a:buFont typeface="Wingdings" panose="05000000000000000000" pitchFamily="2" charset="2"/>
              <a:buNone/>
            </a:pPr>
            <a:r>
              <a:rPr lang="en-US" altLang="ja-JP" sz="2400" i="1">
                <a:effectLst>
                  <a:outerShdw blurRad="38100" dist="38100" dir="2700000" algn="tl">
                    <a:srgbClr val="000000"/>
                  </a:outerShdw>
                </a:effectLst>
              </a:rPr>
              <a:t>q</a:t>
            </a:r>
            <a:r>
              <a:rPr lang="en-US" altLang="ja-JP" sz="2400" baseline="-25000">
                <a:effectLst>
                  <a:outerShdw blurRad="38100" dist="38100" dir="2700000" algn="tl">
                    <a:srgbClr val="000000"/>
                  </a:outerShdw>
                </a:effectLst>
              </a:rPr>
              <a:t>0</a:t>
            </a:r>
            <a:r>
              <a:rPr lang="ja-JP" altLang="en-US" sz="2400">
                <a:effectLst>
                  <a:outerShdw blurRad="38100" dist="38100" dir="2700000" algn="tl">
                    <a:srgbClr val="000000"/>
                  </a:outerShdw>
                </a:effectLst>
              </a:rPr>
              <a:t>と</a:t>
            </a:r>
            <a:r>
              <a:rPr lang="en-US" altLang="ja-JP" sz="2400" i="1">
                <a:effectLst>
                  <a:outerShdw blurRad="38100" dist="38100" dir="2700000" algn="tl">
                    <a:srgbClr val="000000"/>
                  </a:outerShdw>
                </a:effectLst>
              </a:rPr>
              <a:t>q</a:t>
            </a:r>
            <a:r>
              <a:rPr lang="en-US" altLang="ja-JP" sz="2400" baseline="-25000">
                <a:effectLst>
                  <a:outerShdw blurRad="38100" dist="38100" dir="2700000" algn="tl">
                    <a:srgbClr val="000000"/>
                  </a:outerShdw>
                </a:effectLst>
              </a:rPr>
              <a:t>1</a:t>
            </a:r>
            <a:r>
              <a:rPr lang="ja-JP" altLang="en-US" sz="2400">
                <a:effectLst>
                  <a:outerShdw blurRad="38100" dist="38100" dir="2700000" algn="tl">
                    <a:srgbClr val="000000"/>
                  </a:outerShdw>
                </a:effectLst>
              </a:rPr>
              <a:t>が異なる</a:t>
            </a:r>
          </a:p>
          <a:p>
            <a:pPr algn="ctr">
              <a:spcBef>
                <a:spcPct val="20000"/>
              </a:spcBef>
              <a:buClr>
                <a:schemeClr val="hlink"/>
              </a:buClr>
              <a:buSzPct val="70000"/>
              <a:buFont typeface="Wingdings" panose="05000000000000000000" pitchFamily="2" charset="2"/>
              <a:buNone/>
            </a:pPr>
            <a:r>
              <a:rPr lang="ja-JP" altLang="en-US" sz="2400">
                <a:effectLst>
                  <a:outerShdw blurRad="38100" dist="38100" dir="2700000" algn="tl">
                    <a:srgbClr val="000000"/>
                  </a:outerShdw>
                </a:effectLst>
              </a:rPr>
              <a:t>グループなら</a:t>
            </a:r>
          </a:p>
          <a:p>
            <a:pPr algn="ctr">
              <a:spcBef>
                <a:spcPct val="20000"/>
              </a:spcBef>
              <a:buClr>
                <a:schemeClr val="hlink"/>
              </a:buClr>
              <a:buSzPct val="70000"/>
              <a:buFont typeface="Wingdings" panose="05000000000000000000" pitchFamily="2" charset="2"/>
              <a:buNone/>
            </a:pPr>
            <a:r>
              <a:rPr lang="ja-JP" altLang="en-US" sz="2400">
                <a:effectLst>
                  <a:outerShdw blurRad="38100" dist="38100" dir="2700000" algn="tl">
                    <a:srgbClr val="000000"/>
                  </a:outerShdw>
                </a:effectLst>
              </a:rPr>
              <a:t>×を付ける</a:t>
            </a:r>
          </a:p>
        </p:txBody>
      </p:sp>
      <p:sp>
        <p:nvSpPr>
          <p:cNvPr id="326813" name="Text Box 157"/>
          <p:cNvSpPr txBox="1">
            <a:spLocks noChangeArrowheads="1"/>
          </p:cNvSpPr>
          <p:nvPr/>
        </p:nvSpPr>
        <p:spPr bwMode="auto">
          <a:xfrm>
            <a:off x="6781800" y="2514600"/>
            <a:ext cx="1966913" cy="133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chemeClr val="hlink"/>
              </a:buClr>
              <a:buSzPct val="70000"/>
              <a:buFont typeface="Wingdings" panose="05000000000000000000" pitchFamily="2" charset="2"/>
              <a:buNone/>
            </a:pPr>
            <a:r>
              <a:rPr lang="ja-JP" altLang="en-US" sz="2400">
                <a:effectLst>
                  <a:outerShdw blurRad="38100" dist="38100" dir="2700000" algn="tl">
                    <a:srgbClr val="000000"/>
                  </a:outerShdw>
                </a:effectLst>
              </a:rPr>
              <a:t>最後まで×が</a:t>
            </a:r>
          </a:p>
          <a:p>
            <a:pPr>
              <a:spcBef>
                <a:spcPct val="20000"/>
              </a:spcBef>
              <a:buClr>
                <a:schemeClr val="hlink"/>
              </a:buClr>
              <a:buSzPct val="70000"/>
              <a:buFont typeface="Wingdings" panose="05000000000000000000" pitchFamily="2" charset="2"/>
              <a:buNone/>
            </a:pPr>
            <a:r>
              <a:rPr lang="ja-JP" altLang="en-US" sz="2400">
                <a:effectLst>
                  <a:outerShdw blurRad="38100" dist="38100" dir="2700000" algn="tl">
                    <a:srgbClr val="000000"/>
                  </a:outerShdw>
                </a:effectLst>
              </a:rPr>
              <a:t>付かなければ</a:t>
            </a:r>
          </a:p>
          <a:p>
            <a:pPr>
              <a:spcBef>
                <a:spcPct val="20000"/>
              </a:spcBef>
              <a:buClr>
                <a:schemeClr val="hlink"/>
              </a:buClr>
              <a:buSzPct val="70000"/>
              <a:buFont typeface="Wingdings" panose="05000000000000000000" pitchFamily="2" charset="2"/>
              <a:buNone/>
            </a:pPr>
            <a:r>
              <a:rPr lang="ja-JP" altLang="en-US" sz="2400">
                <a:effectLst>
                  <a:outerShdw blurRad="38100" dist="38100" dir="2700000" algn="tl">
                    <a:srgbClr val="000000"/>
                  </a:outerShdw>
                </a:effectLst>
              </a:rPr>
              <a:t>等価</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26812"/>
                                        </p:tgtEl>
                                        <p:attrNameLst>
                                          <p:attrName>style.visibility</p:attrName>
                                        </p:attrNameLst>
                                      </p:cBhvr>
                                      <p:to>
                                        <p:strVal val="visible"/>
                                      </p:to>
                                    </p:set>
                                    <p:animEffect transition="in" filter="checkerboard(across)">
                                      <p:cBhvr>
                                        <p:cTn id="7" dur="500"/>
                                        <p:tgtEl>
                                          <p:spTgt spid="3268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26813"/>
                                        </p:tgtEl>
                                        <p:attrNameLst>
                                          <p:attrName>style.visibility</p:attrName>
                                        </p:attrNameLst>
                                      </p:cBhvr>
                                      <p:to>
                                        <p:strVal val="visible"/>
                                      </p:to>
                                    </p:set>
                                    <p:animEffect transition="in" filter="checkerboard(across)">
                                      <p:cBhvr>
                                        <p:cTn id="12" dur="500"/>
                                        <p:tgtEl>
                                          <p:spTgt spid="3268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812" grpId="0" animBg="1" autoUpdateAnimBg="0"/>
      <p:bldP spid="326813"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a:xfrm>
            <a:off x="1066800" y="228600"/>
            <a:ext cx="7620000" cy="60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状態併合表を用いた最小化</a:t>
            </a:r>
          </a:p>
        </p:txBody>
      </p:sp>
      <p:graphicFrame>
        <p:nvGraphicFramePr>
          <p:cNvPr id="327683" name="Group 3"/>
          <p:cNvGraphicFramePr>
            <a:graphicFrameLocks noGrp="1"/>
          </p:cNvGraphicFramePr>
          <p:nvPr>
            <p:extLst>
              <p:ext uri="{D42A27DB-BD31-4B8C-83A1-F6EECF244321}">
                <p14:modId xmlns:p14="http://schemas.microsoft.com/office/powerpoint/2010/main" val="1547026076"/>
              </p:ext>
            </p:extLst>
          </p:nvPr>
        </p:nvGraphicFramePr>
        <p:xfrm>
          <a:off x="381000" y="1066800"/>
          <a:ext cx="8382000" cy="5410201"/>
        </p:xfrm>
        <a:graphic>
          <a:graphicData uri="http://schemas.openxmlformats.org/drawingml/2006/table">
            <a:tbl>
              <a:tblPr/>
              <a:tblGrid>
                <a:gridCol w="1047750">
                  <a:extLst>
                    <a:ext uri="{9D8B030D-6E8A-4147-A177-3AD203B41FA5}">
                      <a16:colId xmlns:a16="http://schemas.microsoft.com/office/drawing/2014/main" val="20000"/>
                    </a:ext>
                  </a:extLst>
                </a:gridCol>
                <a:gridCol w="1047750">
                  <a:extLst>
                    <a:ext uri="{9D8B030D-6E8A-4147-A177-3AD203B41FA5}">
                      <a16:colId xmlns:a16="http://schemas.microsoft.com/office/drawing/2014/main" val="20001"/>
                    </a:ext>
                  </a:extLst>
                </a:gridCol>
                <a:gridCol w="1047750">
                  <a:extLst>
                    <a:ext uri="{9D8B030D-6E8A-4147-A177-3AD203B41FA5}">
                      <a16:colId xmlns:a16="http://schemas.microsoft.com/office/drawing/2014/main" val="20002"/>
                    </a:ext>
                  </a:extLst>
                </a:gridCol>
                <a:gridCol w="1047750">
                  <a:extLst>
                    <a:ext uri="{9D8B030D-6E8A-4147-A177-3AD203B41FA5}">
                      <a16:colId xmlns:a16="http://schemas.microsoft.com/office/drawing/2014/main" val="20003"/>
                    </a:ext>
                  </a:extLst>
                </a:gridCol>
                <a:gridCol w="1047750">
                  <a:extLst>
                    <a:ext uri="{9D8B030D-6E8A-4147-A177-3AD203B41FA5}">
                      <a16:colId xmlns:a16="http://schemas.microsoft.com/office/drawing/2014/main" val="20004"/>
                    </a:ext>
                  </a:extLst>
                </a:gridCol>
                <a:gridCol w="1047750">
                  <a:extLst>
                    <a:ext uri="{9D8B030D-6E8A-4147-A177-3AD203B41FA5}">
                      <a16:colId xmlns:a16="http://schemas.microsoft.com/office/drawing/2014/main" val="20005"/>
                    </a:ext>
                  </a:extLst>
                </a:gridCol>
                <a:gridCol w="1047750">
                  <a:extLst>
                    <a:ext uri="{9D8B030D-6E8A-4147-A177-3AD203B41FA5}">
                      <a16:colId xmlns:a16="http://schemas.microsoft.com/office/drawing/2014/main" val="20006"/>
                    </a:ext>
                  </a:extLst>
                </a:gridCol>
                <a:gridCol w="1047750">
                  <a:extLst>
                    <a:ext uri="{9D8B030D-6E8A-4147-A177-3AD203B41FA5}">
                      <a16:colId xmlns:a16="http://schemas.microsoft.com/office/drawing/2014/main" val="20007"/>
                    </a:ext>
                  </a:extLst>
                </a:gridCol>
              </a:tblGrid>
              <a:tr h="539750">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1"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遷移先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受理</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cap="fla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cap="fla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cap="fla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539750">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8683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651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8667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cap="flat">
                      <a:noFill/>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636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667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useBgFill="1">
        <p:nvSpPr>
          <p:cNvPr id="327771" name="AutoShape 91"/>
          <p:cNvSpPr>
            <a:spLocks noChangeArrowheads="1"/>
          </p:cNvSpPr>
          <p:nvPr/>
        </p:nvSpPr>
        <p:spPr bwMode="auto">
          <a:xfrm>
            <a:off x="5791200" y="1066800"/>
            <a:ext cx="2514600" cy="1524000"/>
          </a:xfrm>
          <a:prstGeom prst="wedgeRoundRectCallout">
            <a:avLst>
              <a:gd name="adj1" fmla="val -62690"/>
              <a:gd name="adj2" fmla="val 91042"/>
              <a:gd name="adj3" fmla="val 16667"/>
            </a:avLst>
          </a:prstGeom>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20000"/>
              </a:spcBef>
              <a:buClr>
                <a:schemeClr val="hlink"/>
              </a:buClr>
              <a:buSzPct val="70000"/>
              <a:buFont typeface="Wingdings" panose="05000000000000000000" pitchFamily="2" charset="2"/>
              <a:buNone/>
            </a:pPr>
            <a:r>
              <a:rPr lang="ja-JP" altLang="en-US" sz="2000">
                <a:effectLst>
                  <a:outerShdw blurRad="38100" dist="38100" dir="2700000" algn="tl">
                    <a:srgbClr val="000000"/>
                  </a:outerShdw>
                </a:effectLst>
              </a:rPr>
              <a:t>遷移先の有無、</a:t>
            </a:r>
          </a:p>
          <a:p>
            <a:pPr algn="ctr">
              <a:spcBef>
                <a:spcPct val="20000"/>
              </a:spcBef>
              <a:buClr>
                <a:schemeClr val="hlink"/>
              </a:buClr>
              <a:buSzPct val="70000"/>
              <a:buFont typeface="Wingdings" panose="05000000000000000000" pitchFamily="2" charset="2"/>
              <a:buNone/>
            </a:pPr>
            <a:r>
              <a:rPr lang="ja-JP" altLang="en-US" sz="2000">
                <a:effectLst>
                  <a:outerShdw blurRad="38100" dist="38100" dir="2700000" algn="tl">
                    <a:srgbClr val="000000"/>
                  </a:outerShdw>
                </a:effectLst>
              </a:rPr>
              <a:t>受理不受理が</a:t>
            </a:r>
          </a:p>
          <a:p>
            <a:pPr algn="ctr">
              <a:spcBef>
                <a:spcPct val="20000"/>
              </a:spcBef>
              <a:buClr>
                <a:schemeClr val="hlink"/>
              </a:buClr>
              <a:buSzPct val="70000"/>
              <a:buFont typeface="Wingdings" panose="05000000000000000000" pitchFamily="2" charset="2"/>
              <a:buNone/>
            </a:pPr>
            <a:r>
              <a:rPr lang="ja-JP" altLang="en-US" sz="2000">
                <a:effectLst>
                  <a:outerShdw blurRad="38100" dist="38100" dir="2700000" algn="tl">
                    <a:srgbClr val="000000"/>
                  </a:outerShdw>
                </a:effectLst>
              </a:rPr>
              <a:t>異なる状態対に</a:t>
            </a:r>
          </a:p>
          <a:p>
            <a:pPr algn="ctr">
              <a:spcBef>
                <a:spcPct val="20000"/>
              </a:spcBef>
              <a:buClr>
                <a:schemeClr val="hlink"/>
              </a:buClr>
              <a:buSzPct val="70000"/>
              <a:buFont typeface="Wingdings" panose="05000000000000000000" pitchFamily="2" charset="2"/>
              <a:buNone/>
            </a:pPr>
            <a:r>
              <a:rPr lang="ja-JP" altLang="en-US" sz="2000">
                <a:effectLst>
                  <a:outerShdw blurRad="38100" dist="38100" dir="2700000" algn="tl">
                    <a:srgbClr val="000000"/>
                  </a:outerShdw>
                </a:effectLst>
              </a:rPr>
              <a:t>×を付ける</a:t>
            </a:r>
          </a:p>
        </p:txBody>
      </p:sp>
      <p:sp>
        <p:nvSpPr>
          <p:cNvPr id="327773" name="Rectangle 93"/>
          <p:cNvSpPr>
            <a:spLocks noChangeArrowheads="1"/>
          </p:cNvSpPr>
          <p:nvPr/>
        </p:nvSpPr>
        <p:spPr bwMode="auto">
          <a:xfrm>
            <a:off x="4572000" y="3014663"/>
            <a:ext cx="1047750"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a:t>
            </a:r>
          </a:p>
        </p:txBody>
      </p:sp>
      <p:grpSp>
        <p:nvGrpSpPr>
          <p:cNvPr id="327774" name="Group 94"/>
          <p:cNvGrpSpPr>
            <a:grpSpLocks/>
          </p:cNvGrpSpPr>
          <p:nvPr/>
        </p:nvGrpSpPr>
        <p:grpSpPr bwMode="auto">
          <a:xfrm>
            <a:off x="4572000" y="3879850"/>
            <a:ext cx="1047750" cy="2597150"/>
            <a:chOff x="2880" y="2444"/>
            <a:chExt cx="660" cy="1636"/>
          </a:xfrm>
        </p:grpSpPr>
        <p:sp>
          <p:nvSpPr>
            <p:cNvPr id="327775" name="Rectangle 95"/>
            <p:cNvSpPr>
              <a:spLocks noChangeArrowheads="1"/>
            </p:cNvSpPr>
            <p:nvPr/>
          </p:nvSpPr>
          <p:spPr bwMode="auto">
            <a:xfrm>
              <a:off x="2880" y="3534"/>
              <a:ext cx="660" cy="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a:t>
              </a:r>
            </a:p>
          </p:txBody>
        </p:sp>
        <p:sp>
          <p:nvSpPr>
            <p:cNvPr id="327776" name="Rectangle 96"/>
            <p:cNvSpPr>
              <a:spLocks noChangeArrowheads="1"/>
            </p:cNvSpPr>
            <p:nvPr/>
          </p:nvSpPr>
          <p:spPr bwMode="auto">
            <a:xfrm>
              <a:off x="2880" y="2990"/>
              <a:ext cx="660" cy="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a:t>
              </a:r>
            </a:p>
          </p:txBody>
        </p:sp>
        <p:sp>
          <p:nvSpPr>
            <p:cNvPr id="327777" name="Rectangle 97"/>
            <p:cNvSpPr>
              <a:spLocks noChangeArrowheads="1"/>
            </p:cNvSpPr>
            <p:nvPr/>
          </p:nvSpPr>
          <p:spPr bwMode="auto">
            <a:xfrm>
              <a:off x="2880" y="2444"/>
              <a:ext cx="660" cy="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a:t>
              </a:r>
            </a:p>
          </p:txBody>
        </p:sp>
      </p:grpSp>
      <p:grpSp>
        <p:nvGrpSpPr>
          <p:cNvPr id="327778" name="Group 98"/>
          <p:cNvGrpSpPr>
            <a:grpSpLocks/>
          </p:cNvGrpSpPr>
          <p:nvPr/>
        </p:nvGrpSpPr>
        <p:grpSpPr bwMode="auto">
          <a:xfrm>
            <a:off x="5619750" y="5610225"/>
            <a:ext cx="3143250" cy="866775"/>
            <a:chOff x="3540" y="3534"/>
            <a:chExt cx="1980" cy="546"/>
          </a:xfrm>
        </p:grpSpPr>
        <p:sp>
          <p:nvSpPr>
            <p:cNvPr id="327779" name="Rectangle 99"/>
            <p:cNvSpPr>
              <a:spLocks noChangeArrowheads="1"/>
            </p:cNvSpPr>
            <p:nvPr/>
          </p:nvSpPr>
          <p:spPr bwMode="auto">
            <a:xfrm>
              <a:off x="4860" y="3534"/>
              <a:ext cx="660" cy="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a:t>
              </a:r>
            </a:p>
          </p:txBody>
        </p:sp>
        <p:sp>
          <p:nvSpPr>
            <p:cNvPr id="327780" name="Rectangle 100"/>
            <p:cNvSpPr>
              <a:spLocks noChangeArrowheads="1"/>
            </p:cNvSpPr>
            <p:nvPr/>
          </p:nvSpPr>
          <p:spPr bwMode="auto">
            <a:xfrm>
              <a:off x="4200" y="3534"/>
              <a:ext cx="660" cy="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a:t>
              </a:r>
            </a:p>
          </p:txBody>
        </p:sp>
        <p:sp>
          <p:nvSpPr>
            <p:cNvPr id="327781" name="Rectangle 101"/>
            <p:cNvSpPr>
              <a:spLocks noChangeArrowheads="1"/>
            </p:cNvSpPr>
            <p:nvPr/>
          </p:nvSpPr>
          <p:spPr bwMode="auto">
            <a:xfrm>
              <a:off x="3540" y="3534"/>
              <a:ext cx="660" cy="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27771"/>
                                        </p:tgtEl>
                                        <p:attrNameLst>
                                          <p:attrName>style.visibility</p:attrName>
                                        </p:attrNameLst>
                                      </p:cBhvr>
                                      <p:to>
                                        <p:strVal val="visible"/>
                                      </p:to>
                                    </p:set>
                                    <p:animEffect transition="in" filter="checkerboard(across)">
                                      <p:cBhvr>
                                        <p:cTn id="7" dur="500"/>
                                        <p:tgtEl>
                                          <p:spTgt spid="3277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27773"/>
                                        </p:tgtEl>
                                        <p:attrNameLst>
                                          <p:attrName>style.visibility</p:attrName>
                                        </p:attrNameLst>
                                      </p:cBhvr>
                                      <p:to>
                                        <p:strVal val="visible"/>
                                      </p:to>
                                    </p:set>
                                    <p:animEffect transition="in" filter="checkerboard(across)">
                                      <p:cBhvr>
                                        <p:cTn id="12" dur="500"/>
                                        <p:tgtEl>
                                          <p:spTgt spid="32777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27774"/>
                                        </p:tgtEl>
                                        <p:attrNameLst>
                                          <p:attrName>style.visibility</p:attrName>
                                        </p:attrNameLst>
                                      </p:cBhvr>
                                      <p:to>
                                        <p:strVal val="visible"/>
                                      </p:to>
                                    </p:set>
                                    <p:animEffect transition="in" filter="checkerboard(across)">
                                      <p:cBhvr>
                                        <p:cTn id="17" dur="500"/>
                                        <p:tgtEl>
                                          <p:spTgt spid="32777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327778"/>
                                        </p:tgtEl>
                                        <p:attrNameLst>
                                          <p:attrName>style.visibility</p:attrName>
                                        </p:attrNameLst>
                                      </p:cBhvr>
                                      <p:to>
                                        <p:strVal val="visible"/>
                                      </p:to>
                                    </p:set>
                                    <p:animEffect transition="in" filter="checkerboard(across)">
                                      <p:cBhvr>
                                        <p:cTn id="22" dur="500"/>
                                        <p:tgtEl>
                                          <p:spTgt spid="3277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71" grpId="0" animBg="1" autoUpdateAnimBg="0"/>
      <p:bldP spid="327773"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Grp="1" noChangeArrowheads="1"/>
          </p:cNvSpPr>
          <p:nvPr>
            <p:ph type="title"/>
          </p:nvPr>
        </p:nvSpPr>
        <p:spPr>
          <a:xfrm>
            <a:off x="1066800" y="228600"/>
            <a:ext cx="7620000" cy="60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状態併合表を用いた最小化</a:t>
            </a:r>
          </a:p>
        </p:txBody>
      </p:sp>
      <p:graphicFrame>
        <p:nvGraphicFramePr>
          <p:cNvPr id="328797" name="Group 93"/>
          <p:cNvGraphicFramePr>
            <a:graphicFrameLocks noGrp="1"/>
          </p:cNvGraphicFramePr>
          <p:nvPr>
            <p:extLst>
              <p:ext uri="{D42A27DB-BD31-4B8C-83A1-F6EECF244321}">
                <p14:modId xmlns:p14="http://schemas.microsoft.com/office/powerpoint/2010/main" val="3098789904"/>
              </p:ext>
            </p:extLst>
          </p:nvPr>
        </p:nvGraphicFramePr>
        <p:xfrm>
          <a:off x="381000" y="1066800"/>
          <a:ext cx="8382000" cy="5410201"/>
        </p:xfrm>
        <a:graphic>
          <a:graphicData uri="http://schemas.openxmlformats.org/drawingml/2006/table">
            <a:tbl>
              <a:tblPr/>
              <a:tblGrid>
                <a:gridCol w="1047750">
                  <a:extLst>
                    <a:ext uri="{9D8B030D-6E8A-4147-A177-3AD203B41FA5}">
                      <a16:colId xmlns:a16="http://schemas.microsoft.com/office/drawing/2014/main" val="20000"/>
                    </a:ext>
                  </a:extLst>
                </a:gridCol>
                <a:gridCol w="1047750">
                  <a:extLst>
                    <a:ext uri="{9D8B030D-6E8A-4147-A177-3AD203B41FA5}">
                      <a16:colId xmlns:a16="http://schemas.microsoft.com/office/drawing/2014/main" val="20001"/>
                    </a:ext>
                  </a:extLst>
                </a:gridCol>
                <a:gridCol w="1047750">
                  <a:extLst>
                    <a:ext uri="{9D8B030D-6E8A-4147-A177-3AD203B41FA5}">
                      <a16:colId xmlns:a16="http://schemas.microsoft.com/office/drawing/2014/main" val="20002"/>
                    </a:ext>
                  </a:extLst>
                </a:gridCol>
                <a:gridCol w="1047750">
                  <a:extLst>
                    <a:ext uri="{9D8B030D-6E8A-4147-A177-3AD203B41FA5}">
                      <a16:colId xmlns:a16="http://schemas.microsoft.com/office/drawing/2014/main" val="20003"/>
                    </a:ext>
                  </a:extLst>
                </a:gridCol>
                <a:gridCol w="1047750">
                  <a:extLst>
                    <a:ext uri="{9D8B030D-6E8A-4147-A177-3AD203B41FA5}">
                      <a16:colId xmlns:a16="http://schemas.microsoft.com/office/drawing/2014/main" val="20004"/>
                    </a:ext>
                  </a:extLst>
                </a:gridCol>
                <a:gridCol w="1047750">
                  <a:extLst>
                    <a:ext uri="{9D8B030D-6E8A-4147-A177-3AD203B41FA5}">
                      <a16:colId xmlns:a16="http://schemas.microsoft.com/office/drawing/2014/main" val="20005"/>
                    </a:ext>
                  </a:extLst>
                </a:gridCol>
                <a:gridCol w="1047750">
                  <a:extLst>
                    <a:ext uri="{9D8B030D-6E8A-4147-A177-3AD203B41FA5}">
                      <a16:colId xmlns:a16="http://schemas.microsoft.com/office/drawing/2014/main" val="20006"/>
                    </a:ext>
                  </a:extLst>
                </a:gridCol>
                <a:gridCol w="1047750">
                  <a:extLst>
                    <a:ext uri="{9D8B030D-6E8A-4147-A177-3AD203B41FA5}">
                      <a16:colId xmlns:a16="http://schemas.microsoft.com/office/drawing/2014/main" val="20007"/>
                    </a:ext>
                  </a:extLst>
                </a:gridCol>
              </a:tblGrid>
              <a:tr h="539750">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1"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遷移先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受理</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cap="fla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cap="fla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cap="fla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539750">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8683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651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8667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cap="flat">
                      <a:noFill/>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636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667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useBgFill="1">
        <p:nvSpPr>
          <p:cNvPr id="328795" name="AutoShape 91"/>
          <p:cNvSpPr>
            <a:spLocks noChangeArrowheads="1"/>
          </p:cNvSpPr>
          <p:nvPr/>
        </p:nvSpPr>
        <p:spPr bwMode="auto">
          <a:xfrm>
            <a:off x="5867400" y="1371600"/>
            <a:ext cx="2895600" cy="1219200"/>
          </a:xfrm>
          <a:prstGeom prst="wedgeRoundRectCallout">
            <a:avLst>
              <a:gd name="adj1" fmla="val -30977"/>
              <a:gd name="adj2" fmla="val 161458"/>
              <a:gd name="adj3" fmla="val 16667"/>
            </a:avLst>
          </a:prstGeom>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20000"/>
              </a:spcBef>
              <a:buClr>
                <a:schemeClr val="hlink"/>
              </a:buClr>
              <a:buSzPct val="70000"/>
              <a:buFont typeface="Wingdings" panose="05000000000000000000" pitchFamily="2" charset="2"/>
              <a:buNone/>
            </a:pPr>
            <a:r>
              <a:rPr lang="en-US" altLang="ja-JP" sz="2800" i="1">
                <a:effectLst>
                  <a:outerShdw blurRad="38100" dist="38100" dir="2700000" algn="tl">
                    <a:srgbClr val="000000"/>
                  </a:outerShdw>
                </a:effectLst>
              </a:rPr>
              <a:t>δ</a:t>
            </a:r>
            <a:r>
              <a:rPr lang="en-US" altLang="ja-JP" sz="2800">
                <a:effectLst>
                  <a:outerShdw blurRad="38100" dist="38100" dir="2700000" algn="tl">
                    <a:srgbClr val="000000"/>
                  </a:outerShdw>
                </a:effectLst>
              </a:rPr>
              <a:t>(</a:t>
            </a:r>
            <a:r>
              <a:rPr lang="en-US" altLang="ja-JP" sz="2800" i="1">
                <a:effectLst>
                  <a:outerShdw blurRad="38100" dist="38100" dir="2700000" algn="tl">
                    <a:srgbClr val="000000"/>
                  </a:outerShdw>
                </a:effectLst>
              </a:rPr>
              <a:t>q</a:t>
            </a:r>
            <a:r>
              <a:rPr lang="en-US" altLang="ja-JP" sz="2800" baseline="-25000">
                <a:effectLst>
                  <a:outerShdw blurRad="38100" dist="38100" dir="2700000" algn="tl">
                    <a:srgbClr val="000000"/>
                  </a:outerShdw>
                </a:effectLst>
              </a:rPr>
              <a:t>1</a:t>
            </a:r>
            <a:r>
              <a:rPr lang="en-US" altLang="ja-JP" sz="2800">
                <a:effectLst>
                  <a:outerShdw blurRad="38100" dist="38100" dir="2700000" algn="tl">
                    <a:srgbClr val="000000"/>
                  </a:outerShdw>
                </a:effectLst>
              </a:rPr>
              <a:t>, a)</a:t>
            </a:r>
            <a:r>
              <a:rPr lang="en-US" altLang="ja-JP" sz="2800" i="1">
                <a:effectLst>
                  <a:outerShdw blurRad="38100" dist="38100" dir="2700000" algn="tl">
                    <a:srgbClr val="000000"/>
                  </a:outerShdw>
                </a:effectLst>
              </a:rPr>
              <a:t>δ</a:t>
            </a:r>
            <a:r>
              <a:rPr lang="en-US" altLang="ja-JP" sz="2800">
                <a:effectLst>
                  <a:outerShdw blurRad="38100" dist="38100" dir="2700000" algn="tl">
                    <a:srgbClr val="000000"/>
                  </a:outerShdw>
                </a:effectLst>
              </a:rPr>
              <a:t>(</a:t>
            </a:r>
            <a:r>
              <a:rPr lang="en-US" altLang="ja-JP" sz="2800" i="1">
                <a:effectLst>
                  <a:outerShdw blurRad="38100" dist="38100" dir="2700000" algn="tl">
                    <a:srgbClr val="000000"/>
                  </a:outerShdw>
                </a:effectLst>
              </a:rPr>
              <a:t>q</a:t>
            </a:r>
            <a:r>
              <a:rPr lang="en-US" altLang="ja-JP" sz="2800" baseline="-25000">
                <a:effectLst>
                  <a:outerShdw blurRad="38100" dist="38100" dir="2700000" algn="tl">
                    <a:srgbClr val="000000"/>
                  </a:outerShdw>
                </a:effectLst>
              </a:rPr>
              <a:t>2</a:t>
            </a:r>
            <a:r>
              <a:rPr lang="en-US" altLang="ja-JP" sz="2800">
                <a:effectLst>
                  <a:outerShdw blurRad="38100" dist="38100" dir="2700000" algn="tl">
                    <a:srgbClr val="000000"/>
                  </a:outerShdw>
                </a:effectLst>
              </a:rPr>
              <a:t>, a)</a:t>
            </a:r>
            <a:endParaRPr lang="ja-JP" altLang="en-US" sz="2800">
              <a:effectLst>
                <a:outerShdw blurRad="38100" dist="38100" dir="2700000" algn="tl">
                  <a:srgbClr val="000000"/>
                </a:outerShdw>
              </a:effectLst>
            </a:endParaRPr>
          </a:p>
          <a:p>
            <a:pPr algn="ctr">
              <a:spcBef>
                <a:spcPct val="20000"/>
              </a:spcBef>
              <a:buClr>
                <a:schemeClr val="hlink"/>
              </a:buClr>
              <a:buSzPct val="70000"/>
              <a:buFont typeface="Wingdings" panose="05000000000000000000" pitchFamily="2" charset="2"/>
              <a:buNone/>
            </a:pPr>
            <a:r>
              <a:rPr lang="en-US" altLang="ja-JP" sz="2800" i="1">
                <a:effectLst>
                  <a:outerShdw blurRad="38100" dist="38100" dir="2700000" algn="tl">
                    <a:srgbClr val="000000"/>
                  </a:outerShdw>
                </a:effectLst>
              </a:rPr>
              <a:t>δ</a:t>
            </a:r>
            <a:r>
              <a:rPr lang="en-US" altLang="ja-JP" sz="2800">
                <a:effectLst>
                  <a:outerShdw blurRad="38100" dist="38100" dir="2700000" algn="tl">
                    <a:srgbClr val="000000"/>
                  </a:outerShdw>
                </a:effectLst>
              </a:rPr>
              <a:t>(</a:t>
            </a:r>
            <a:r>
              <a:rPr lang="en-US" altLang="ja-JP" sz="2800" i="1">
                <a:effectLst>
                  <a:outerShdw blurRad="38100" dist="38100" dir="2700000" algn="tl">
                    <a:srgbClr val="000000"/>
                  </a:outerShdw>
                </a:effectLst>
              </a:rPr>
              <a:t>q</a:t>
            </a:r>
            <a:r>
              <a:rPr lang="en-US" altLang="ja-JP" sz="2800" baseline="-25000">
                <a:effectLst>
                  <a:outerShdw blurRad="38100" dist="38100" dir="2700000" algn="tl">
                    <a:srgbClr val="000000"/>
                  </a:outerShdw>
                </a:effectLst>
              </a:rPr>
              <a:t>1</a:t>
            </a:r>
            <a:r>
              <a:rPr lang="en-US" altLang="ja-JP" sz="2800">
                <a:effectLst>
                  <a:outerShdw blurRad="38100" dist="38100" dir="2700000" algn="tl">
                    <a:srgbClr val="000000"/>
                  </a:outerShdw>
                </a:effectLst>
              </a:rPr>
              <a:t>, b)</a:t>
            </a:r>
            <a:r>
              <a:rPr lang="en-US" altLang="ja-JP" sz="2800" i="1">
                <a:effectLst>
                  <a:outerShdw blurRad="38100" dist="38100" dir="2700000" algn="tl">
                    <a:srgbClr val="000000"/>
                  </a:outerShdw>
                </a:effectLst>
              </a:rPr>
              <a:t>δ</a:t>
            </a:r>
            <a:r>
              <a:rPr lang="en-US" altLang="ja-JP" sz="2800">
                <a:effectLst>
                  <a:outerShdw blurRad="38100" dist="38100" dir="2700000" algn="tl">
                    <a:srgbClr val="000000"/>
                  </a:outerShdw>
                </a:effectLst>
              </a:rPr>
              <a:t>(</a:t>
            </a:r>
            <a:r>
              <a:rPr lang="en-US" altLang="ja-JP" sz="2800" i="1">
                <a:effectLst>
                  <a:outerShdw blurRad="38100" dist="38100" dir="2700000" algn="tl">
                    <a:srgbClr val="000000"/>
                  </a:outerShdw>
                </a:effectLst>
              </a:rPr>
              <a:t>q</a:t>
            </a:r>
            <a:r>
              <a:rPr lang="en-US" altLang="ja-JP" sz="2800" baseline="-25000">
                <a:effectLst>
                  <a:outerShdw blurRad="38100" dist="38100" dir="2700000" algn="tl">
                    <a:srgbClr val="000000"/>
                  </a:outerShdw>
                </a:effectLst>
              </a:rPr>
              <a:t>2</a:t>
            </a:r>
            <a:r>
              <a:rPr lang="en-US" altLang="ja-JP" sz="2800">
                <a:effectLst>
                  <a:outerShdw blurRad="38100" dist="38100" dir="2700000" algn="tl">
                    <a:srgbClr val="000000"/>
                  </a:outerShdw>
                </a:effectLst>
              </a:rPr>
              <a:t>, b)</a:t>
            </a:r>
            <a:endParaRPr lang="ja-JP" altLang="en-US" sz="2800">
              <a:effectLst>
                <a:outerShdw blurRad="38100" dist="38100" dir="2700000" algn="tl">
                  <a:srgbClr val="000000"/>
                </a:outerShdw>
              </a:effectLst>
            </a:endParaRPr>
          </a:p>
        </p:txBody>
      </p:sp>
      <p:sp>
        <p:nvSpPr>
          <p:cNvPr id="328798" name="Rectangle 94"/>
          <p:cNvSpPr>
            <a:spLocks noChangeArrowheads="1"/>
          </p:cNvSpPr>
          <p:nvPr/>
        </p:nvSpPr>
        <p:spPr bwMode="auto">
          <a:xfrm>
            <a:off x="5619750" y="3879850"/>
            <a:ext cx="1047750" cy="86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200"/>
              <a:t>3  3</a:t>
            </a:r>
          </a:p>
          <a:p>
            <a:pPr algn="ctr">
              <a:buFont typeface="Wingdings" panose="05000000000000000000" pitchFamily="2" charset="2"/>
              <a:buNone/>
            </a:pPr>
            <a:r>
              <a:rPr lang="ja-JP" altLang="en-US" sz="2200"/>
              <a:t>2  2</a:t>
            </a:r>
          </a:p>
        </p:txBody>
      </p:sp>
      <p:grpSp>
        <p:nvGrpSpPr>
          <p:cNvPr id="328801" name="Group 97"/>
          <p:cNvGrpSpPr>
            <a:grpSpLocks/>
          </p:cNvGrpSpPr>
          <p:nvPr/>
        </p:nvGrpSpPr>
        <p:grpSpPr bwMode="auto">
          <a:xfrm>
            <a:off x="5619750" y="4746625"/>
            <a:ext cx="2095500" cy="863600"/>
            <a:chOff x="3540" y="2990"/>
            <a:chExt cx="1320" cy="544"/>
          </a:xfrm>
        </p:grpSpPr>
        <p:sp>
          <p:nvSpPr>
            <p:cNvPr id="328799" name="Rectangle 95"/>
            <p:cNvSpPr>
              <a:spLocks noChangeArrowheads="1"/>
            </p:cNvSpPr>
            <p:nvPr/>
          </p:nvSpPr>
          <p:spPr bwMode="auto">
            <a:xfrm>
              <a:off x="3540" y="2990"/>
              <a:ext cx="660" cy="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200"/>
                <a:t>3  3</a:t>
              </a:r>
            </a:p>
            <a:p>
              <a:pPr algn="ctr">
                <a:buFont typeface="Wingdings" panose="05000000000000000000" pitchFamily="2" charset="2"/>
                <a:buNone/>
              </a:pPr>
              <a:r>
                <a:rPr lang="ja-JP" altLang="en-US" sz="2200"/>
                <a:t>2  </a:t>
              </a:r>
              <a:r>
                <a:rPr lang="en-US" altLang="ja-JP" sz="2200"/>
                <a:t>F</a:t>
              </a:r>
              <a:endParaRPr lang="en-US" altLang="ja-JP"/>
            </a:p>
          </p:txBody>
        </p:sp>
        <p:sp>
          <p:nvSpPr>
            <p:cNvPr id="328800" name="Rectangle 96"/>
            <p:cNvSpPr>
              <a:spLocks noChangeArrowheads="1"/>
            </p:cNvSpPr>
            <p:nvPr/>
          </p:nvSpPr>
          <p:spPr bwMode="auto">
            <a:xfrm>
              <a:off x="4200" y="2990"/>
              <a:ext cx="660" cy="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200"/>
                <a:t>3  3</a:t>
              </a:r>
            </a:p>
            <a:p>
              <a:pPr algn="ctr">
                <a:buFont typeface="Wingdings" panose="05000000000000000000" pitchFamily="2" charset="2"/>
                <a:buNone/>
              </a:pPr>
              <a:r>
                <a:rPr lang="ja-JP" altLang="en-US" sz="2200"/>
                <a:t>2  </a:t>
              </a:r>
              <a:r>
                <a:rPr lang="en-US" altLang="ja-JP" sz="2200"/>
                <a:t>F</a:t>
              </a:r>
              <a:endParaRPr lang="en-US" altLang="ja-JP"/>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28795"/>
                                        </p:tgtEl>
                                        <p:attrNameLst>
                                          <p:attrName>style.visibility</p:attrName>
                                        </p:attrNameLst>
                                      </p:cBhvr>
                                      <p:to>
                                        <p:strVal val="visible"/>
                                      </p:to>
                                    </p:set>
                                    <p:animEffect transition="in" filter="checkerboard(across)">
                                      <p:cBhvr>
                                        <p:cTn id="7" dur="500"/>
                                        <p:tgtEl>
                                          <p:spTgt spid="3287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28798"/>
                                        </p:tgtEl>
                                        <p:attrNameLst>
                                          <p:attrName>style.visibility</p:attrName>
                                        </p:attrNameLst>
                                      </p:cBhvr>
                                      <p:to>
                                        <p:strVal val="visible"/>
                                      </p:to>
                                    </p:set>
                                    <p:animEffect transition="in" filter="checkerboard(across)">
                                      <p:cBhvr>
                                        <p:cTn id="12" dur="500"/>
                                        <p:tgtEl>
                                          <p:spTgt spid="32879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28801"/>
                                        </p:tgtEl>
                                        <p:attrNameLst>
                                          <p:attrName>style.visibility</p:attrName>
                                        </p:attrNameLst>
                                      </p:cBhvr>
                                      <p:to>
                                        <p:strVal val="visible"/>
                                      </p:to>
                                    </p:set>
                                    <p:animEffect transition="in" filter="checkerboard(across)">
                                      <p:cBhvr>
                                        <p:cTn id="17" dur="500"/>
                                        <p:tgtEl>
                                          <p:spTgt spid="3288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795" grpId="0" animBg="1" autoUpdateAnimBg="0"/>
      <p:bldP spid="328798" grpId="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2"/>
          <p:cNvSpPr>
            <a:spLocks noGrp="1" noChangeArrowheads="1"/>
          </p:cNvSpPr>
          <p:nvPr>
            <p:ph type="title"/>
          </p:nvPr>
        </p:nvSpPr>
        <p:spPr>
          <a:xfrm>
            <a:off x="1066800" y="228600"/>
            <a:ext cx="7620000" cy="60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状態併合表を用いた最小化</a:t>
            </a:r>
          </a:p>
        </p:txBody>
      </p:sp>
      <p:graphicFrame>
        <p:nvGraphicFramePr>
          <p:cNvPr id="333827" name="Group 3"/>
          <p:cNvGraphicFramePr>
            <a:graphicFrameLocks noGrp="1"/>
          </p:cNvGraphicFramePr>
          <p:nvPr>
            <p:extLst>
              <p:ext uri="{D42A27DB-BD31-4B8C-83A1-F6EECF244321}">
                <p14:modId xmlns:p14="http://schemas.microsoft.com/office/powerpoint/2010/main" val="3515656542"/>
              </p:ext>
            </p:extLst>
          </p:nvPr>
        </p:nvGraphicFramePr>
        <p:xfrm>
          <a:off x="381000" y="1066800"/>
          <a:ext cx="8382000" cy="5410201"/>
        </p:xfrm>
        <a:graphic>
          <a:graphicData uri="http://schemas.openxmlformats.org/drawingml/2006/table">
            <a:tbl>
              <a:tblPr/>
              <a:tblGrid>
                <a:gridCol w="1047750">
                  <a:extLst>
                    <a:ext uri="{9D8B030D-6E8A-4147-A177-3AD203B41FA5}">
                      <a16:colId xmlns:a16="http://schemas.microsoft.com/office/drawing/2014/main" val="20000"/>
                    </a:ext>
                  </a:extLst>
                </a:gridCol>
                <a:gridCol w="1047750">
                  <a:extLst>
                    <a:ext uri="{9D8B030D-6E8A-4147-A177-3AD203B41FA5}">
                      <a16:colId xmlns:a16="http://schemas.microsoft.com/office/drawing/2014/main" val="20001"/>
                    </a:ext>
                  </a:extLst>
                </a:gridCol>
                <a:gridCol w="1047750">
                  <a:extLst>
                    <a:ext uri="{9D8B030D-6E8A-4147-A177-3AD203B41FA5}">
                      <a16:colId xmlns:a16="http://schemas.microsoft.com/office/drawing/2014/main" val="20002"/>
                    </a:ext>
                  </a:extLst>
                </a:gridCol>
                <a:gridCol w="1047750">
                  <a:extLst>
                    <a:ext uri="{9D8B030D-6E8A-4147-A177-3AD203B41FA5}">
                      <a16:colId xmlns:a16="http://schemas.microsoft.com/office/drawing/2014/main" val="20003"/>
                    </a:ext>
                  </a:extLst>
                </a:gridCol>
                <a:gridCol w="1047750">
                  <a:extLst>
                    <a:ext uri="{9D8B030D-6E8A-4147-A177-3AD203B41FA5}">
                      <a16:colId xmlns:a16="http://schemas.microsoft.com/office/drawing/2014/main" val="20004"/>
                    </a:ext>
                  </a:extLst>
                </a:gridCol>
                <a:gridCol w="1047750">
                  <a:extLst>
                    <a:ext uri="{9D8B030D-6E8A-4147-A177-3AD203B41FA5}">
                      <a16:colId xmlns:a16="http://schemas.microsoft.com/office/drawing/2014/main" val="20005"/>
                    </a:ext>
                  </a:extLst>
                </a:gridCol>
                <a:gridCol w="1047750">
                  <a:extLst>
                    <a:ext uri="{9D8B030D-6E8A-4147-A177-3AD203B41FA5}">
                      <a16:colId xmlns:a16="http://schemas.microsoft.com/office/drawing/2014/main" val="20006"/>
                    </a:ext>
                  </a:extLst>
                </a:gridCol>
                <a:gridCol w="1047750">
                  <a:extLst>
                    <a:ext uri="{9D8B030D-6E8A-4147-A177-3AD203B41FA5}">
                      <a16:colId xmlns:a16="http://schemas.microsoft.com/office/drawing/2014/main" val="20007"/>
                    </a:ext>
                  </a:extLst>
                </a:gridCol>
              </a:tblGrid>
              <a:tr h="539750">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1"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遷移先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受理</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cap="fla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cap="fla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cap="fla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539750">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8683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651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8667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3  3</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cap="flat">
                      <a:noFill/>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636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3  3</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  </a:t>
                      </a:r>
                      <a:r>
                        <a:rPr kumimoji="1" lang="en-US" altLang="ja-JP"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3  3</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  </a:t>
                      </a:r>
                      <a:r>
                        <a:rPr kumimoji="1" lang="en-US" altLang="ja-JP"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667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useBgFill="1">
        <p:nvSpPr>
          <p:cNvPr id="333915" name="AutoShape 91"/>
          <p:cNvSpPr>
            <a:spLocks noChangeArrowheads="1"/>
          </p:cNvSpPr>
          <p:nvPr/>
        </p:nvSpPr>
        <p:spPr bwMode="auto">
          <a:xfrm>
            <a:off x="6248400" y="2286000"/>
            <a:ext cx="2590800" cy="914400"/>
          </a:xfrm>
          <a:prstGeom prst="wedgeRoundRectCallout">
            <a:avLst>
              <a:gd name="adj1" fmla="val -45097"/>
              <a:gd name="adj2" fmla="val 136806"/>
              <a:gd name="adj3" fmla="val 16667"/>
            </a:avLst>
          </a:prstGeom>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20000"/>
              </a:spcBef>
              <a:buClr>
                <a:schemeClr val="hlink"/>
              </a:buClr>
              <a:buSzPct val="70000"/>
              <a:buFont typeface="Wingdings" panose="05000000000000000000" pitchFamily="2" charset="2"/>
              <a:buNone/>
            </a:pPr>
            <a:r>
              <a:rPr lang="ja-JP" altLang="en-US" sz="2400">
                <a:effectLst>
                  <a:outerShdw blurRad="38100" dist="38100" dir="2700000" algn="tl">
                    <a:srgbClr val="000000"/>
                  </a:outerShdw>
                </a:effectLst>
              </a:rPr>
              <a:t>同一遷移先なら</a:t>
            </a:r>
          </a:p>
          <a:p>
            <a:pPr algn="ctr">
              <a:spcBef>
                <a:spcPct val="20000"/>
              </a:spcBef>
              <a:buClr>
                <a:schemeClr val="hlink"/>
              </a:buClr>
              <a:buSzPct val="70000"/>
              <a:buFont typeface="Wingdings" panose="05000000000000000000" pitchFamily="2" charset="2"/>
              <a:buNone/>
            </a:pPr>
            <a:r>
              <a:rPr lang="ja-JP" altLang="en-US" sz="2400">
                <a:effectLst>
                  <a:outerShdw blurRad="38100" dist="38100" dir="2700000" algn="tl">
                    <a:srgbClr val="000000"/>
                  </a:outerShdw>
                </a:effectLst>
              </a:rPr>
              <a:t>判定不要</a:t>
            </a:r>
          </a:p>
        </p:txBody>
      </p:sp>
      <p:grpSp>
        <p:nvGrpSpPr>
          <p:cNvPr id="333922" name="Group 98"/>
          <p:cNvGrpSpPr>
            <a:grpSpLocks/>
          </p:cNvGrpSpPr>
          <p:nvPr/>
        </p:nvGrpSpPr>
        <p:grpSpPr bwMode="auto">
          <a:xfrm>
            <a:off x="5867400" y="4114800"/>
            <a:ext cx="1600200" cy="838200"/>
            <a:chOff x="3696" y="2592"/>
            <a:chExt cx="1008" cy="528"/>
          </a:xfrm>
        </p:grpSpPr>
        <p:sp>
          <p:nvSpPr>
            <p:cNvPr id="333917" name="Line 93"/>
            <p:cNvSpPr>
              <a:spLocks noChangeShapeType="1"/>
            </p:cNvSpPr>
            <p:nvPr/>
          </p:nvSpPr>
          <p:spPr bwMode="auto">
            <a:xfrm>
              <a:off x="3696" y="2592"/>
              <a:ext cx="384" cy="0"/>
            </a:xfrm>
            <a:prstGeom prst="line">
              <a:avLst/>
            </a:prstGeom>
            <a:noFill/>
            <a:ln w="57150" cmpd="thinThick">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3918" name="Line 94"/>
            <p:cNvSpPr>
              <a:spLocks noChangeShapeType="1"/>
            </p:cNvSpPr>
            <p:nvPr/>
          </p:nvSpPr>
          <p:spPr bwMode="auto">
            <a:xfrm>
              <a:off x="3696" y="2832"/>
              <a:ext cx="384" cy="0"/>
            </a:xfrm>
            <a:prstGeom prst="line">
              <a:avLst/>
            </a:prstGeom>
            <a:noFill/>
            <a:ln w="57150" cmpd="thinThick">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3920" name="Line 96"/>
            <p:cNvSpPr>
              <a:spLocks noChangeShapeType="1"/>
            </p:cNvSpPr>
            <p:nvPr/>
          </p:nvSpPr>
          <p:spPr bwMode="auto">
            <a:xfrm>
              <a:off x="3696" y="3120"/>
              <a:ext cx="384" cy="0"/>
            </a:xfrm>
            <a:prstGeom prst="line">
              <a:avLst/>
            </a:prstGeom>
            <a:noFill/>
            <a:ln w="57150" cmpd="thinThick">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3921" name="Line 97"/>
            <p:cNvSpPr>
              <a:spLocks noChangeShapeType="1"/>
            </p:cNvSpPr>
            <p:nvPr/>
          </p:nvSpPr>
          <p:spPr bwMode="auto">
            <a:xfrm>
              <a:off x="4320" y="3120"/>
              <a:ext cx="384" cy="0"/>
            </a:xfrm>
            <a:prstGeom prst="line">
              <a:avLst/>
            </a:prstGeom>
            <a:noFill/>
            <a:ln w="57150" cmpd="thinThick">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33915"/>
                                        </p:tgtEl>
                                        <p:attrNameLst>
                                          <p:attrName>style.visibility</p:attrName>
                                        </p:attrNameLst>
                                      </p:cBhvr>
                                      <p:to>
                                        <p:strVal val="visible"/>
                                      </p:to>
                                    </p:set>
                                    <p:animEffect transition="in" filter="checkerboard(across)">
                                      <p:cBhvr>
                                        <p:cTn id="7" dur="500"/>
                                        <p:tgtEl>
                                          <p:spTgt spid="3339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33922"/>
                                        </p:tgtEl>
                                        <p:attrNameLst>
                                          <p:attrName>style.visibility</p:attrName>
                                        </p:attrNameLst>
                                      </p:cBhvr>
                                      <p:to>
                                        <p:strVal val="visible"/>
                                      </p:to>
                                    </p:set>
                                    <p:animEffect transition="in" filter="checkerboard(across)">
                                      <p:cBhvr>
                                        <p:cTn id="12" dur="500"/>
                                        <p:tgtEl>
                                          <p:spTgt spid="3339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3915" grpId="0" animBg="1"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Grp="1" noChangeArrowheads="1"/>
          </p:cNvSpPr>
          <p:nvPr>
            <p:ph type="title"/>
          </p:nvPr>
        </p:nvSpPr>
        <p:spPr>
          <a:xfrm>
            <a:off x="1066800" y="228600"/>
            <a:ext cx="7620000" cy="60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状態併合表を用いた最小化</a:t>
            </a:r>
          </a:p>
        </p:txBody>
      </p:sp>
      <p:graphicFrame>
        <p:nvGraphicFramePr>
          <p:cNvPr id="334851" name="Group 3"/>
          <p:cNvGraphicFramePr>
            <a:graphicFrameLocks noGrp="1"/>
          </p:cNvGraphicFramePr>
          <p:nvPr>
            <p:extLst>
              <p:ext uri="{D42A27DB-BD31-4B8C-83A1-F6EECF244321}">
                <p14:modId xmlns:p14="http://schemas.microsoft.com/office/powerpoint/2010/main" val="4184405042"/>
              </p:ext>
            </p:extLst>
          </p:nvPr>
        </p:nvGraphicFramePr>
        <p:xfrm>
          <a:off x="381000" y="1066800"/>
          <a:ext cx="8382000" cy="5410201"/>
        </p:xfrm>
        <a:graphic>
          <a:graphicData uri="http://schemas.openxmlformats.org/drawingml/2006/table">
            <a:tbl>
              <a:tblPr/>
              <a:tblGrid>
                <a:gridCol w="1047750">
                  <a:extLst>
                    <a:ext uri="{9D8B030D-6E8A-4147-A177-3AD203B41FA5}">
                      <a16:colId xmlns:a16="http://schemas.microsoft.com/office/drawing/2014/main" val="20000"/>
                    </a:ext>
                  </a:extLst>
                </a:gridCol>
                <a:gridCol w="1047750">
                  <a:extLst>
                    <a:ext uri="{9D8B030D-6E8A-4147-A177-3AD203B41FA5}">
                      <a16:colId xmlns:a16="http://schemas.microsoft.com/office/drawing/2014/main" val="20001"/>
                    </a:ext>
                  </a:extLst>
                </a:gridCol>
                <a:gridCol w="1047750">
                  <a:extLst>
                    <a:ext uri="{9D8B030D-6E8A-4147-A177-3AD203B41FA5}">
                      <a16:colId xmlns:a16="http://schemas.microsoft.com/office/drawing/2014/main" val="20002"/>
                    </a:ext>
                  </a:extLst>
                </a:gridCol>
                <a:gridCol w="1047750">
                  <a:extLst>
                    <a:ext uri="{9D8B030D-6E8A-4147-A177-3AD203B41FA5}">
                      <a16:colId xmlns:a16="http://schemas.microsoft.com/office/drawing/2014/main" val="20003"/>
                    </a:ext>
                  </a:extLst>
                </a:gridCol>
                <a:gridCol w="1047750">
                  <a:extLst>
                    <a:ext uri="{9D8B030D-6E8A-4147-A177-3AD203B41FA5}">
                      <a16:colId xmlns:a16="http://schemas.microsoft.com/office/drawing/2014/main" val="20004"/>
                    </a:ext>
                  </a:extLst>
                </a:gridCol>
                <a:gridCol w="1047750">
                  <a:extLst>
                    <a:ext uri="{9D8B030D-6E8A-4147-A177-3AD203B41FA5}">
                      <a16:colId xmlns:a16="http://schemas.microsoft.com/office/drawing/2014/main" val="20005"/>
                    </a:ext>
                  </a:extLst>
                </a:gridCol>
                <a:gridCol w="1047750">
                  <a:extLst>
                    <a:ext uri="{9D8B030D-6E8A-4147-A177-3AD203B41FA5}">
                      <a16:colId xmlns:a16="http://schemas.microsoft.com/office/drawing/2014/main" val="20006"/>
                    </a:ext>
                  </a:extLst>
                </a:gridCol>
                <a:gridCol w="1047750">
                  <a:extLst>
                    <a:ext uri="{9D8B030D-6E8A-4147-A177-3AD203B41FA5}">
                      <a16:colId xmlns:a16="http://schemas.microsoft.com/office/drawing/2014/main" val="20007"/>
                    </a:ext>
                  </a:extLst>
                </a:gridCol>
              </a:tblGrid>
              <a:tr h="539750">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1"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遷移先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受理</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cap="fla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cap="fla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cap="fla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539750">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8683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651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8667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cap="flat">
                      <a:noFill/>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636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  </a:t>
                      </a:r>
                      <a:r>
                        <a:rPr kumimoji="1" lang="en-US" altLang="ja-JP"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  </a:t>
                      </a:r>
                      <a:r>
                        <a:rPr kumimoji="1" lang="en-US" altLang="ja-JP"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667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useBgFill="1">
        <p:nvSpPr>
          <p:cNvPr id="334943" name="AutoShape 95"/>
          <p:cNvSpPr>
            <a:spLocks noChangeArrowheads="1"/>
          </p:cNvSpPr>
          <p:nvPr/>
        </p:nvSpPr>
        <p:spPr bwMode="auto">
          <a:xfrm>
            <a:off x="5791200" y="1676400"/>
            <a:ext cx="3124200" cy="1219200"/>
          </a:xfrm>
          <a:prstGeom prst="wedgeRoundRectCallout">
            <a:avLst>
              <a:gd name="adj1" fmla="val 4218"/>
              <a:gd name="adj2" fmla="val 284116"/>
              <a:gd name="adj3" fmla="val 16667"/>
            </a:avLst>
          </a:prstGeom>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20000"/>
              </a:spcBef>
              <a:buClr>
                <a:schemeClr val="hlink"/>
              </a:buClr>
              <a:buSzPct val="70000"/>
              <a:buFont typeface="Wingdings" panose="05000000000000000000" pitchFamily="2" charset="2"/>
              <a:buNone/>
            </a:pPr>
            <a:r>
              <a:rPr lang="en-US" altLang="ja-JP" sz="2800" i="1">
                <a:effectLst>
                  <a:outerShdw blurRad="38100" dist="38100" dir="2700000" algn="tl">
                    <a:srgbClr val="000000"/>
                  </a:outerShdw>
                </a:effectLst>
              </a:rPr>
              <a:t>q</a:t>
            </a:r>
            <a:r>
              <a:rPr lang="en-US" altLang="ja-JP" sz="2800" baseline="-25000">
                <a:effectLst>
                  <a:outerShdw blurRad="38100" dist="38100" dir="2700000" algn="tl">
                    <a:srgbClr val="000000"/>
                  </a:outerShdw>
                </a:effectLst>
              </a:rPr>
              <a:t>2</a:t>
            </a:r>
            <a:r>
              <a:rPr lang="en-US" altLang="ja-JP" sz="2800" i="1">
                <a:effectLst>
                  <a:outerShdw blurRad="38100" dist="38100" dir="2700000" algn="tl">
                    <a:srgbClr val="000000"/>
                  </a:outerShdw>
                </a:effectLst>
              </a:rPr>
              <a:t>q</a:t>
            </a:r>
            <a:r>
              <a:rPr lang="en-US" altLang="ja-JP" sz="2800" baseline="-25000">
                <a:effectLst>
                  <a:outerShdw blurRad="38100" dist="38100" dir="2700000" algn="tl">
                    <a:srgbClr val="000000"/>
                  </a:outerShdw>
                </a:effectLst>
              </a:rPr>
              <a:t>F</a:t>
            </a:r>
            <a:r>
              <a:rPr lang="ja-JP" altLang="en-US" sz="2800">
                <a:effectLst>
                  <a:outerShdw blurRad="38100" dist="38100" dir="2700000" algn="tl">
                    <a:srgbClr val="000000"/>
                  </a:outerShdw>
                </a:effectLst>
              </a:rPr>
              <a:t> は×なので</a:t>
            </a:r>
          </a:p>
          <a:p>
            <a:pPr algn="ctr">
              <a:spcBef>
                <a:spcPct val="20000"/>
              </a:spcBef>
              <a:buClr>
                <a:schemeClr val="hlink"/>
              </a:buClr>
              <a:buSzPct val="70000"/>
              <a:buFont typeface="Wingdings" panose="05000000000000000000" pitchFamily="2" charset="2"/>
              <a:buNone/>
            </a:pPr>
            <a:r>
              <a:rPr lang="ja-JP" altLang="en-US" sz="2800">
                <a:effectLst>
                  <a:outerShdw blurRad="38100" dist="38100" dir="2700000" algn="tl">
                    <a:srgbClr val="000000"/>
                  </a:outerShdw>
                </a:effectLst>
              </a:rPr>
              <a:t>2 </a:t>
            </a:r>
            <a:r>
              <a:rPr lang="en-US" altLang="ja-JP" sz="2800">
                <a:effectLst>
                  <a:outerShdw blurRad="38100" dist="38100" dir="2700000" algn="tl">
                    <a:srgbClr val="000000"/>
                  </a:outerShdw>
                </a:effectLst>
              </a:rPr>
              <a:t>F </a:t>
            </a:r>
            <a:r>
              <a:rPr lang="ja-JP" altLang="en-US" sz="2800">
                <a:effectLst>
                  <a:outerShdw blurRad="38100" dist="38100" dir="2700000" algn="tl">
                    <a:srgbClr val="000000"/>
                  </a:outerShdw>
                </a:effectLst>
              </a:rPr>
              <a:t>に×を付ける</a:t>
            </a:r>
          </a:p>
        </p:txBody>
      </p:sp>
      <p:sp>
        <p:nvSpPr>
          <p:cNvPr id="334944" name="Oval 96"/>
          <p:cNvSpPr>
            <a:spLocks noChangeArrowheads="1"/>
          </p:cNvSpPr>
          <p:nvPr/>
        </p:nvSpPr>
        <p:spPr bwMode="auto">
          <a:xfrm>
            <a:off x="6858000" y="5715000"/>
            <a:ext cx="685800" cy="685800"/>
          </a:xfrm>
          <a:prstGeom prst="ellipse">
            <a:avLst/>
          </a:prstGeom>
          <a:noFill/>
          <a:ln w="28575">
            <a:solidFill>
              <a:srgbClr val="FF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nvGrpSpPr>
          <p:cNvPr id="334947" name="Group 99"/>
          <p:cNvGrpSpPr>
            <a:grpSpLocks/>
          </p:cNvGrpSpPr>
          <p:nvPr/>
        </p:nvGrpSpPr>
        <p:grpSpPr bwMode="auto">
          <a:xfrm>
            <a:off x="6324600" y="5334000"/>
            <a:ext cx="838200" cy="533400"/>
            <a:chOff x="3984" y="3360"/>
            <a:chExt cx="528" cy="336"/>
          </a:xfrm>
        </p:grpSpPr>
        <p:sp>
          <p:nvSpPr>
            <p:cNvPr id="334945" name="Line 97"/>
            <p:cNvSpPr>
              <a:spLocks noChangeShapeType="1"/>
            </p:cNvSpPr>
            <p:nvPr/>
          </p:nvSpPr>
          <p:spPr bwMode="auto">
            <a:xfrm flipH="1" flipV="1">
              <a:off x="3984" y="3360"/>
              <a:ext cx="384" cy="336"/>
            </a:xfrm>
            <a:prstGeom prst="line">
              <a:avLst/>
            </a:prstGeom>
            <a:noFill/>
            <a:ln w="28575">
              <a:solidFill>
                <a:srgbClr val="FFFF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4946" name="Line 98"/>
            <p:cNvSpPr>
              <a:spLocks noChangeShapeType="1"/>
            </p:cNvSpPr>
            <p:nvPr/>
          </p:nvSpPr>
          <p:spPr bwMode="auto">
            <a:xfrm flipV="1">
              <a:off x="4512" y="3360"/>
              <a:ext cx="0" cy="240"/>
            </a:xfrm>
            <a:prstGeom prst="line">
              <a:avLst/>
            </a:prstGeom>
            <a:noFill/>
            <a:ln w="28575">
              <a:solidFill>
                <a:srgbClr val="FFFF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334950" name="Group 102"/>
          <p:cNvGrpSpPr>
            <a:grpSpLocks/>
          </p:cNvGrpSpPr>
          <p:nvPr/>
        </p:nvGrpSpPr>
        <p:grpSpPr bwMode="auto">
          <a:xfrm>
            <a:off x="5562600" y="4953000"/>
            <a:ext cx="1527175" cy="519113"/>
            <a:chOff x="3504" y="3120"/>
            <a:chExt cx="962" cy="327"/>
          </a:xfrm>
        </p:grpSpPr>
        <p:sp>
          <p:nvSpPr>
            <p:cNvPr id="334948" name="Text Box 100"/>
            <p:cNvSpPr txBox="1">
              <a:spLocks noChangeArrowheads="1"/>
            </p:cNvSpPr>
            <p:nvPr/>
          </p:nvSpPr>
          <p:spPr bwMode="auto">
            <a:xfrm>
              <a:off x="3504" y="3120"/>
              <a:ext cx="33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solidFill>
                    <a:srgbClr val="FFFF66"/>
                  </a:solidFill>
                </a:rPr>
                <a:t>×</a:t>
              </a:r>
            </a:p>
          </p:txBody>
        </p:sp>
        <p:sp>
          <p:nvSpPr>
            <p:cNvPr id="334949" name="Text Box 101"/>
            <p:cNvSpPr txBox="1">
              <a:spLocks noChangeArrowheads="1"/>
            </p:cNvSpPr>
            <p:nvPr/>
          </p:nvSpPr>
          <p:spPr bwMode="auto">
            <a:xfrm>
              <a:off x="4128" y="3120"/>
              <a:ext cx="33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solidFill>
                    <a:srgbClr val="FFFF66"/>
                  </a:solidFill>
                </a:rPr>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34943"/>
                                        </p:tgtEl>
                                        <p:attrNameLst>
                                          <p:attrName>style.visibility</p:attrName>
                                        </p:attrNameLst>
                                      </p:cBhvr>
                                      <p:to>
                                        <p:strVal val="visible"/>
                                      </p:to>
                                    </p:set>
                                    <p:animEffect transition="in" filter="checkerboard(across)">
                                      <p:cBhvr>
                                        <p:cTn id="7" dur="500"/>
                                        <p:tgtEl>
                                          <p:spTgt spid="3349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34944"/>
                                        </p:tgtEl>
                                        <p:attrNameLst>
                                          <p:attrName>style.visibility</p:attrName>
                                        </p:attrNameLst>
                                      </p:cBhvr>
                                      <p:to>
                                        <p:strVal val="visible"/>
                                      </p:to>
                                    </p:set>
                                    <p:animEffect transition="in" filter="checkerboard(across)">
                                      <p:cBhvr>
                                        <p:cTn id="12" dur="500"/>
                                        <p:tgtEl>
                                          <p:spTgt spid="334944"/>
                                        </p:tgtEl>
                                      </p:cBhvr>
                                    </p:animEffect>
                                  </p:childTnLst>
                                </p:cTn>
                              </p:par>
                            </p:childTnLst>
                          </p:cTn>
                        </p:par>
                        <p:par>
                          <p:cTn id="13" fill="hold" nodeType="afterGroup">
                            <p:stCondLst>
                              <p:cond delay="500"/>
                            </p:stCondLst>
                            <p:childTnLst>
                              <p:par>
                                <p:cTn id="14" presetID="22" presetClass="entr" presetSubtype="4" fill="hold" nodeType="afterEffect">
                                  <p:stCondLst>
                                    <p:cond delay="0"/>
                                  </p:stCondLst>
                                  <p:childTnLst>
                                    <p:set>
                                      <p:cBhvr>
                                        <p:cTn id="15" dur="1" fill="hold">
                                          <p:stCondLst>
                                            <p:cond delay="0"/>
                                          </p:stCondLst>
                                        </p:cTn>
                                        <p:tgtEl>
                                          <p:spTgt spid="334947"/>
                                        </p:tgtEl>
                                        <p:attrNameLst>
                                          <p:attrName>style.visibility</p:attrName>
                                        </p:attrNameLst>
                                      </p:cBhvr>
                                      <p:to>
                                        <p:strVal val="visible"/>
                                      </p:to>
                                    </p:set>
                                    <p:animEffect transition="in" filter="wipe(down)">
                                      <p:cBhvr>
                                        <p:cTn id="16" dur="500"/>
                                        <p:tgtEl>
                                          <p:spTgt spid="334947"/>
                                        </p:tgtEl>
                                      </p:cBhvr>
                                    </p:animEffect>
                                  </p:childTnLst>
                                </p:cTn>
                              </p:par>
                            </p:childTnLst>
                          </p:cTn>
                        </p:par>
                        <p:par>
                          <p:cTn id="17" fill="hold" nodeType="afterGroup">
                            <p:stCondLst>
                              <p:cond delay="1000"/>
                            </p:stCondLst>
                            <p:childTnLst>
                              <p:par>
                                <p:cTn id="18" presetID="5" presetClass="entr" presetSubtype="10" fill="hold" nodeType="afterEffect">
                                  <p:stCondLst>
                                    <p:cond delay="0"/>
                                  </p:stCondLst>
                                  <p:childTnLst>
                                    <p:set>
                                      <p:cBhvr>
                                        <p:cTn id="19" dur="1" fill="hold">
                                          <p:stCondLst>
                                            <p:cond delay="0"/>
                                          </p:stCondLst>
                                        </p:cTn>
                                        <p:tgtEl>
                                          <p:spTgt spid="334950"/>
                                        </p:tgtEl>
                                        <p:attrNameLst>
                                          <p:attrName>style.visibility</p:attrName>
                                        </p:attrNameLst>
                                      </p:cBhvr>
                                      <p:to>
                                        <p:strVal val="visible"/>
                                      </p:to>
                                    </p:set>
                                    <p:animEffect transition="in" filter="checkerboard(across)">
                                      <p:cBhvr>
                                        <p:cTn id="20" dur="500"/>
                                        <p:tgtEl>
                                          <p:spTgt spid="3349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4943" grpId="0" animBg="1" autoUpdateAnimBg="0"/>
      <p:bldP spid="334944"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a:xfrm>
            <a:off x="1066800" y="228600"/>
            <a:ext cx="7620000" cy="60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状態併合表を用いた最小化</a:t>
            </a:r>
          </a:p>
        </p:txBody>
      </p:sp>
      <p:graphicFrame>
        <p:nvGraphicFramePr>
          <p:cNvPr id="332895" name="Group 95"/>
          <p:cNvGraphicFramePr>
            <a:graphicFrameLocks noGrp="1"/>
          </p:cNvGraphicFramePr>
          <p:nvPr>
            <p:extLst>
              <p:ext uri="{D42A27DB-BD31-4B8C-83A1-F6EECF244321}">
                <p14:modId xmlns:p14="http://schemas.microsoft.com/office/powerpoint/2010/main" val="420215443"/>
              </p:ext>
            </p:extLst>
          </p:nvPr>
        </p:nvGraphicFramePr>
        <p:xfrm>
          <a:off x="381000" y="1066800"/>
          <a:ext cx="8382000" cy="5410201"/>
        </p:xfrm>
        <a:graphic>
          <a:graphicData uri="http://schemas.openxmlformats.org/drawingml/2006/table">
            <a:tbl>
              <a:tblPr/>
              <a:tblGrid>
                <a:gridCol w="1047750">
                  <a:extLst>
                    <a:ext uri="{9D8B030D-6E8A-4147-A177-3AD203B41FA5}">
                      <a16:colId xmlns:a16="http://schemas.microsoft.com/office/drawing/2014/main" val="20000"/>
                    </a:ext>
                  </a:extLst>
                </a:gridCol>
                <a:gridCol w="1047750">
                  <a:extLst>
                    <a:ext uri="{9D8B030D-6E8A-4147-A177-3AD203B41FA5}">
                      <a16:colId xmlns:a16="http://schemas.microsoft.com/office/drawing/2014/main" val="20001"/>
                    </a:ext>
                  </a:extLst>
                </a:gridCol>
                <a:gridCol w="1047750">
                  <a:extLst>
                    <a:ext uri="{9D8B030D-6E8A-4147-A177-3AD203B41FA5}">
                      <a16:colId xmlns:a16="http://schemas.microsoft.com/office/drawing/2014/main" val="20002"/>
                    </a:ext>
                  </a:extLst>
                </a:gridCol>
                <a:gridCol w="1047750">
                  <a:extLst>
                    <a:ext uri="{9D8B030D-6E8A-4147-A177-3AD203B41FA5}">
                      <a16:colId xmlns:a16="http://schemas.microsoft.com/office/drawing/2014/main" val="20003"/>
                    </a:ext>
                  </a:extLst>
                </a:gridCol>
                <a:gridCol w="1047750">
                  <a:extLst>
                    <a:ext uri="{9D8B030D-6E8A-4147-A177-3AD203B41FA5}">
                      <a16:colId xmlns:a16="http://schemas.microsoft.com/office/drawing/2014/main" val="20004"/>
                    </a:ext>
                  </a:extLst>
                </a:gridCol>
                <a:gridCol w="1047750">
                  <a:extLst>
                    <a:ext uri="{9D8B030D-6E8A-4147-A177-3AD203B41FA5}">
                      <a16:colId xmlns:a16="http://schemas.microsoft.com/office/drawing/2014/main" val="20005"/>
                    </a:ext>
                  </a:extLst>
                </a:gridCol>
                <a:gridCol w="1047750">
                  <a:extLst>
                    <a:ext uri="{9D8B030D-6E8A-4147-A177-3AD203B41FA5}">
                      <a16:colId xmlns:a16="http://schemas.microsoft.com/office/drawing/2014/main" val="20006"/>
                    </a:ext>
                  </a:extLst>
                </a:gridCol>
                <a:gridCol w="1047750">
                  <a:extLst>
                    <a:ext uri="{9D8B030D-6E8A-4147-A177-3AD203B41FA5}">
                      <a16:colId xmlns:a16="http://schemas.microsoft.com/office/drawing/2014/main" val="20007"/>
                    </a:ext>
                  </a:extLst>
                </a:gridCol>
              </a:tblGrid>
              <a:tr h="539750">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1"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Q</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遷移先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受理</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cap="fla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cap="fla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cap="fla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539750">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8683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651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8667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cap="flat">
                      <a:noFill/>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636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  </a:t>
                      </a:r>
                      <a:r>
                        <a:rPr kumimoji="1" lang="en-US" altLang="ja-JP" sz="2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F</a:t>
                      </a: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  </a:t>
                      </a:r>
                      <a:r>
                        <a:rPr kumimoji="1" lang="en-US" altLang="ja-JP"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667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useBgFill="1">
        <p:nvSpPr>
          <p:cNvPr id="332891" name="AutoShape 91"/>
          <p:cNvSpPr>
            <a:spLocks noChangeArrowheads="1"/>
          </p:cNvSpPr>
          <p:nvPr/>
        </p:nvSpPr>
        <p:spPr bwMode="auto">
          <a:xfrm>
            <a:off x="6248400" y="1447800"/>
            <a:ext cx="2514600" cy="1524000"/>
          </a:xfrm>
          <a:prstGeom prst="wedgeRoundRectCallout">
            <a:avLst>
              <a:gd name="adj1" fmla="val -40023"/>
              <a:gd name="adj2" fmla="val 116356"/>
              <a:gd name="adj3" fmla="val 16667"/>
            </a:avLst>
          </a:prstGeom>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20000"/>
              </a:spcBef>
              <a:buClr>
                <a:schemeClr val="hlink"/>
              </a:buClr>
              <a:buSzPct val="70000"/>
              <a:buFont typeface="Wingdings" panose="05000000000000000000" pitchFamily="2" charset="2"/>
              <a:buNone/>
            </a:pPr>
            <a:r>
              <a:rPr lang="ja-JP" altLang="en-US" sz="2400">
                <a:effectLst>
                  <a:outerShdw blurRad="38100" dist="38100" dir="2700000" algn="tl">
                    <a:srgbClr val="000000"/>
                  </a:outerShdw>
                </a:effectLst>
              </a:rPr>
              <a:t>最後まで×が</a:t>
            </a:r>
          </a:p>
          <a:p>
            <a:pPr algn="ctr">
              <a:spcBef>
                <a:spcPct val="20000"/>
              </a:spcBef>
              <a:buClr>
                <a:schemeClr val="hlink"/>
              </a:buClr>
              <a:buSzPct val="70000"/>
              <a:buFont typeface="Wingdings" panose="05000000000000000000" pitchFamily="2" charset="2"/>
              <a:buNone/>
            </a:pPr>
            <a:r>
              <a:rPr lang="ja-JP" altLang="en-US" sz="2400" dirty="0">
                <a:effectLst>
                  <a:outerShdw blurRad="38100" dist="38100" dir="2700000" algn="tl">
                    <a:srgbClr val="000000"/>
                  </a:outerShdw>
                </a:effectLst>
              </a:rPr>
              <a:t>付かなかった</a:t>
            </a:r>
          </a:p>
          <a:p>
            <a:pPr algn="ctr">
              <a:spcBef>
                <a:spcPct val="20000"/>
              </a:spcBef>
              <a:buClr>
                <a:schemeClr val="hlink"/>
              </a:buClr>
              <a:buSzPct val="70000"/>
              <a:buFont typeface="Wingdings" panose="05000000000000000000" pitchFamily="2" charset="2"/>
              <a:buNone/>
            </a:pPr>
            <a:r>
              <a:rPr lang="ja-JP" altLang="en-US" sz="2800" dirty="0">
                <a:effectLst>
                  <a:outerShdw blurRad="38100" dist="38100" dir="2700000" algn="tl">
                    <a:srgbClr val="000000"/>
                  </a:outerShdw>
                </a:effectLst>
              </a:rPr>
              <a:t>{</a:t>
            </a:r>
            <a:r>
              <a:rPr lang="en-US" altLang="ja-JP" sz="2800" i="1" dirty="0">
                <a:effectLst>
                  <a:outerShdw blurRad="38100" dist="38100" dir="2700000" algn="tl">
                    <a:srgbClr val="000000"/>
                  </a:outerShdw>
                </a:effectLst>
              </a:rPr>
              <a:t>q</a:t>
            </a:r>
            <a:r>
              <a:rPr lang="en-US" altLang="ja-JP" sz="2800" baseline="-25000" dirty="0">
                <a:effectLst>
                  <a:outerShdw blurRad="38100" dist="38100" dir="2700000" algn="tl">
                    <a:srgbClr val="000000"/>
                  </a:outerShdw>
                </a:effectLst>
              </a:rPr>
              <a:t>1</a:t>
            </a:r>
            <a:r>
              <a:rPr lang="en-US" altLang="ja-JP" sz="2800" dirty="0">
                <a:effectLst>
                  <a:outerShdw blurRad="38100" dist="38100" dir="2700000" algn="tl">
                    <a:srgbClr val="000000"/>
                  </a:outerShdw>
                </a:effectLst>
              </a:rPr>
              <a:t>,</a:t>
            </a:r>
            <a:r>
              <a:rPr lang="en-US" altLang="ja-JP" sz="2800" i="1" dirty="0">
                <a:effectLst>
                  <a:outerShdw blurRad="38100" dist="38100" dir="2700000" algn="tl">
                    <a:srgbClr val="000000"/>
                  </a:outerShdw>
                </a:effectLst>
              </a:rPr>
              <a:t>q</a:t>
            </a:r>
            <a:r>
              <a:rPr lang="en-US" altLang="ja-JP" sz="2800" baseline="-25000" dirty="0">
                <a:effectLst>
                  <a:outerShdw blurRad="38100" dist="38100" dir="2700000" algn="tl">
                    <a:srgbClr val="000000"/>
                  </a:outerShdw>
                </a:effectLst>
              </a:rPr>
              <a:t>2</a:t>
            </a:r>
            <a:r>
              <a:rPr lang="en-US" altLang="ja-JP" sz="2800" dirty="0">
                <a:effectLst>
                  <a:outerShdw blurRad="38100" dist="38100" dir="2700000" algn="tl">
                    <a:srgbClr val="000000"/>
                  </a:outerShdw>
                </a:effectLst>
              </a:rPr>
              <a:t>} </a:t>
            </a:r>
            <a:r>
              <a:rPr lang="ja-JP" altLang="en-US" sz="2400" dirty="0">
                <a:effectLst>
                  <a:outerShdw blurRad="38100" dist="38100" dir="2700000" algn="tl">
                    <a:srgbClr val="000000"/>
                  </a:outerShdw>
                </a:effectLst>
              </a:rPr>
              <a:t>が等価</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32891"/>
                                        </p:tgtEl>
                                        <p:attrNameLst>
                                          <p:attrName>style.visibility</p:attrName>
                                        </p:attrNameLst>
                                      </p:cBhvr>
                                      <p:to>
                                        <p:strVal val="visible"/>
                                      </p:to>
                                    </p:set>
                                    <p:animEffect transition="in" filter="checkerboard(across)">
                                      <p:cBhvr>
                                        <p:cTn id="7" dur="500"/>
                                        <p:tgtEl>
                                          <p:spTgt spid="3328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891" grpId="0"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8303" name="Group 79"/>
          <p:cNvGrpSpPr>
            <a:grpSpLocks/>
          </p:cNvGrpSpPr>
          <p:nvPr/>
        </p:nvGrpSpPr>
        <p:grpSpPr bwMode="auto">
          <a:xfrm>
            <a:off x="838200" y="381000"/>
            <a:ext cx="5029200" cy="3276600"/>
            <a:chOff x="384" y="240"/>
            <a:chExt cx="3168" cy="2064"/>
          </a:xfrm>
        </p:grpSpPr>
        <p:sp>
          <p:nvSpPr>
            <p:cNvPr id="308226" name="Oval 2"/>
            <p:cNvSpPr>
              <a:spLocks noChangeArrowheads="1"/>
            </p:cNvSpPr>
            <p:nvPr/>
          </p:nvSpPr>
          <p:spPr bwMode="auto">
            <a:xfrm>
              <a:off x="384" y="1056"/>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0</a:t>
              </a:r>
            </a:p>
          </p:txBody>
        </p:sp>
        <p:sp>
          <p:nvSpPr>
            <p:cNvPr id="308227" name="Oval 3"/>
            <p:cNvSpPr>
              <a:spLocks noChangeArrowheads="1"/>
            </p:cNvSpPr>
            <p:nvPr/>
          </p:nvSpPr>
          <p:spPr bwMode="auto">
            <a:xfrm>
              <a:off x="1344" y="1056"/>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1</a:t>
              </a:r>
            </a:p>
          </p:txBody>
        </p:sp>
        <p:grpSp>
          <p:nvGrpSpPr>
            <p:cNvPr id="308228" name="Group 4"/>
            <p:cNvGrpSpPr>
              <a:grpSpLocks/>
            </p:cNvGrpSpPr>
            <p:nvPr/>
          </p:nvGrpSpPr>
          <p:grpSpPr bwMode="auto">
            <a:xfrm>
              <a:off x="816" y="960"/>
              <a:ext cx="528" cy="365"/>
              <a:chOff x="1248" y="1968"/>
              <a:chExt cx="528" cy="365"/>
            </a:xfrm>
          </p:grpSpPr>
          <p:sp>
            <p:nvSpPr>
              <p:cNvPr id="308229" name="Line 5"/>
              <p:cNvSpPr>
                <a:spLocks noChangeShapeType="1"/>
              </p:cNvSpPr>
              <p:nvPr/>
            </p:nvSpPr>
            <p:spPr bwMode="auto">
              <a:xfrm>
                <a:off x="1248" y="2304"/>
                <a:ext cx="528"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8230" name="Text Box 6"/>
              <p:cNvSpPr txBox="1">
                <a:spLocks noChangeArrowheads="1"/>
              </p:cNvSpPr>
              <p:nvPr/>
            </p:nvSpPr>
            <p:spPr bwMode="auto">
              <a:xfrm>
                <a:off x="1392" y="1968"/>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sp>
          <p:nvSpPr>
            <p:cNvPr id="308231" name="Oval 7"/>
            <p:cNvSpPr>
              <a:spLocks noChangeArrowheads="1"/>
            </p:cNvSpPr>
            <p:nvPr/>
          </p:nvSpPr>
          <p:spPr bwMode="auto">
            <a:xfrm>
              <a:off x="2208" y="624"/>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2</a:t>
              </a:r>
            </a:p>
          </p:txBody>
        </p:sp>
        <p:grpSp>
          <p:nvGrpSpPr>
            <p:cNvPr id="308232" name="Group 8"/>
            <p:cNvGrpSpPr>
              <a:grpSpLocks/>
            </p:cNvGrpSpPr>
            <p:nvPr/>
          </p:nvGrpSpPr>
          <p:grpSpPr bwMode="auto">
            <a:xfrm>
              <a:off x="1728" y="768"/>
              <a:ext cx="480" cy="432"/>
              <a:chOff x="2160" y="1776"/>
              <a:chExt cx="480" cy="432"/>
            </a:xfrm>
          </p:grpSpPr>
          <p:sp>
            <p:nvSpPr>
              <p:cNvPr id="308233" name="Line 9"/>
              <p:cNvSpPr>
                <a:spLocks noChangeShapeType="1"/>
              </p:cNvSpPr>
              <p:nvPr/>
            </p:nvSpPr>
            <p:spPr bwMode="auto">
              <a:xfrm flipV="1">
                <a:off x="2160" y="1920"/>
                <a:ext cx="480"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8234" name="Text Box 10"/>
              <p:cNvSpPr txBox="1">
                <a:spLocks noChangeArrowheads="1"/>
              </p:cNvSpPr>
              <p:nvPr/>
            </p:nvSpPr>
            <p:spPr bwMode="auto">
              <a:xfrm>
                <a:off x="2256" y="1776"/>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grpSp>
        <p:sp>
          <p:nvSpPr>
            <p:cNvPr id="308235" name="Oval 11"/>
            <p:cNvSpPr>
              <a:spLocks noChangeArrowheads="1"/>
            </p:cNvSpPr>
            <p:nvPr/>
          </p:nvSpPr>
          <p:spPr bwMode="auto">
            <a:xfrm>
              <a:off x="2208" y="1488"/>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3</a:t>
              </a:r>
            </a:p>
          </p:txBody>
        </p:sp>
        <p:grpSp>
          <p:nvGrpSpPr>
            <p:cNvPr id="308236" name="Group 12"/>
            <p:cNvGrpSpPr>
              <a:grpSpLocks/>
            </p:cNvGrpSpPr>
            <p:nvPr/>
          </p:nvGrpSpPr>
          <p:grpSpPr bwMode="auto">
            <a:xfrm>
              <a:off x="1728" y="1392"/>
              <a:ext cx="480" cy="413"/>
              <a:chOff x="2160" y="2400"/>
              <a:chExt cx="480" cy="413"/>
            </a:xfrm>
          </p:grpSpPr>
          <p:sp>
            <p:nvSpPr>
              <p:cNvPr id="308237" name="Text Box 13"/>
              <p:cNvSpPr txBox="1">
                <a:spLocks noChangeArrowheads="1"/>
              </p:cNvSpPr>
              <p:nvPr/>
            </p:nvSpPr>
            <p:spPr bwMode="auto">
              <a:xfrm>
                <a:off x="2256" y="2448"/>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sp>
            <p:nvSpPr>
              <p:cNvPr id="308238" name="Line 14"/>
              <p:cNvSpPr>
                <a:spLocks noChangeShapeType="1"/>
              </p:cNvSpPr>
              <p:nvPr/>
            </p:nvSpPr>
            <p:spPr bwMode="auto">
              <a:xfrm>
                <a:off x="2160" y="2400"/>
                <a:ext cx="480"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308239" name="Group 15"/>
            <p:cNvGrpSpPr>
              <a:grpSpLocks/>
            </p:cNvGrpSpPr>
            <p:nvPr/>
          </p:nvGrpSpPr>
          <p:grpSpPr bwMode="auto">
            <a:xfrm>
              <a:off x="3120" y="1056"/>
              <a:ext cx="432" cy="432"/>
              <a:chOff x="3552" y="2064"/>
              <a:chExt cx="432" cy="432"/>
            </a:xfrm>
          </p:grpSpPr>
          <p:sp>
            <p:nvSpPr>
              <p:cNvPr id="308240" name="Oval 16"/>
              <p:cNvSpPr>
                <a:spLocks noChangeArrowheads="1"/>
              </p:cNvSpPr>
              <p:nvPr/>
            </p:nvSpPr>
            <p:spPr bwMode="auto">
              <a:xfrm>
                <a:off x="3552" y="2064"/>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q</a:t>
                </a:r>
                <a:r>
                  <a:rPr lang="en-US" altLang="ja-JP" baseline="-25000"/>
                  <a:t>F</a:t>
                </a:r>
              </a:p>
            </p:txBody>
          </p:sp>
          <p:sp>
            <p:nvSpPr>
              <p:cNvPr id="308241" name="Oval 17"/>
              <p:cNvSpPr>
                <a:spLocks noChangeArrowheads="1"/>
              </p:cNvSpPr>
              <p:nvPr/>
            </p:nvSpPr>
            <p:spPr bwMode="auto">
              <a:xfrm>
                <a:off x="3600" y="211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308242" name="Group 18"/>
            <p:cNvGrpSpPr>
              <a:grpSpLocks/>
            </p:cNvGrpSpPr>
            <p:nvPr/>
          </p:nvGrpSpPr>
          <p:grpSpPr bwMode="auto">
            <a:xfrm>
              <a:off x="2160" y="1056"/>
              <a:ext cx="240" cy="432"/>
              <a:chOff x="2592" y="2064"/>
              <a:chExt cx="240" cy="432"/>
            </a:xfrm>
          </p:grpSpPr>
          <p:sp>
            <p:nvSpPr>
              <p:cNvPr id="308243" name="Line 19"/>
              <p:cNvSpPr>
                <a:spLocks noChangeShapeType="1"/>
              </p:cNvSpPr>
              <p:nvPr/>
            </p:nvSpPr>
            <p:spPr bwMode="auto">
              <a:xfrm>
                <a:off x="2832" y="2064"/>
                <a:ext cx="0" cy="43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8244" name="Text Box 20"/>
              <p:cNvSpPr txBox="1">
                <a:spLocks noChangeArrowheads="1"/>
              </p:cNvSpPr>
              <p:nvPr/>
            </p:nvSpPr>
            <p:spPr bwMode="auto">
              <a:xfrm>
                <a:off x="2592" y="2112"/>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grpSp>
          <p:nvGrpSpPr>
            <p:cNvPr id="308245" name="Group 21"/>
            <p:cNvGrpSpPr>
              <a:grpSpLocks/>
            </p:cNvGrpSpPr>
            <p:nvPr/>
          </p:nvGrpSpPr>
          <p:grpSpPr bwMode="auto">
            <a:xfrm>
              <a:off x="2640" y="720"/>
              <a:ext cx="480" cy="432"/>
              <a:chOff x="3072" y="1728"/>
              <a:chExt cx="480" cy="432"/>
            </a:xfrm>
          </p:grpSpPr>
          <p:sp>
            <p:nvSpPr>
              <p:cNvPr id="308246" name="Text Box 22"/>
              <p:cNvSpPr txBox="1">
                <a:spLocks noChangeArrowheads="1"/>
              </p:cNvSpPr>
              <p:nvPr/>
            </p:nvSpPr>
            <p:spPr bwMode="auto">
              <a:xfrm>
                <a:off x="3264" y="172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sp>
            <p:nvSpPr>
              <p:cNvPr id="308247" name="Line 23"/>
              <p:cNvSpPr>
                <a:spLocks noChangeShapeType="1"/>
              </p:cNvSpPr>
              <p:nvPr/>
            </p:nvSpPr>
            <p:spPr bwMode="auto">
              <a:xfrm flipH="1" flipV="1">
                <a:off x="3072" y="1920"/>
                <a:ext cx="480"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308248" name="Group 24"/>
            <p:cNvGrpSpPr>
              <a:grpSpLocks/>
            </p:cNvGrpSpPr>
            <p:nvPr/>
          </p:nvGrpSpPr>
          <p:grpSpPr bwMode="auto">
            <a:xfrm>
              <a:off x="2640" y="1152"/>
              <a:ext cx="480" cy="432"/>
              <a:chOff x="3072" y="2160"/>
              <a:chExt cx="480" cy="432"/>
            </a:xfrm>
          </p:grpSpPr>
          <p:sp>
            <p:nvSpPr>
              <p:cNvPr id="308249" name="Line 25"/>
              <p:cNvSpPr>
                <a:spLocks noChangeShapeType="1"/>
              </p:cNvSpPr>
              <p:nvPr/>
            </p:nvSpPr>
            <p:spPr bwMode="auto">
              <a:xfrm flipV="1">
                <a:off x="3072" y="2352"/>
                <a:ext cx="480"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8250" name="Text Box 26"/>
              <p:cNvSpPr txBox="1">
                <a:spLocks noChangeArrowheads="1"/>
              </p:cNvSpPr>
              <p:nvPr/>
            </p:nvSpPr>
            <p:spPr bwMode="auto">
              <a:xfrm>
                <a:off x="3120" y="2160"/>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grpSp>
        <p:grpSp>
          <p:nvGrpSpPr>
            <p:cNvPr id="308251" name="Group 27"/>
            <p:cNvGrpSpPr>
              <a:grpSpLocks/>
            </p:cNvGrpSpPr>
            <p:nvPr/>
          </p:nvGrpSpPr>
          <p:grpSpPr bwMode="auto">
            <a:xfrm>
              <a:off x="2640" y="1440"/>
              <a:ext cx="480" cy="413"/>
              <a:chOff x="3072" y="2448"/>
              <a:chExt cx="480" cy="413"/>
            </a:xfrm>
          </p:grpSpPr>
          <p:sp>
            <p:nvSpPr>
              <p:cNvPr id="308252" name="Line 28"/>
              <p:cNvSpPr>
                <a:spLocks noChangeShapeType="1"/>
              </p:cNvSpPr>
              <p:nvPr/>
            </p:nvSpPr>
            <p:spPr bwMode="auto">
              <a:xfrm flipH="1">
                <a:off x="3072" y="2448"/>
                <a:ext cx="480"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8253" name="Text Box 29"/>
              <p:cNvSpPr txBox="1">
                <a:spLocks noChangeArrowheads="1"/>
              </p:cNvSpPr>
              <p:nvPr/>
            </p:nvSpPr>
            <p:spPr bwMode="auto">
              <a:xfrm>
                <a:off x="3216" y="2496"/>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grpSp>
          <p:nvGrpSpPr>
            <p:cNvPr id="308254" name="Group 30"/>
            <p:cNvGrpSpPr>
              <a:grpSpLocks/>
            </p:cNvGrpSpPr>
            <p:nvPr/>
          </p:nvGrpSpPr>
          <p:grpSpPr bwMode="auto">
            <a:xfrm>
              <a:off x="2208" y="240"/>
              <a:ext cx="626" cy="384"/>
              <a:chOff x="2640" y="1248"/>
              <a:chExt cx="626" cy="384"/>
            </a:xfrm>
          </p:grpSpPr>
          <p:sp>
            <p:nvSpPr>
              <p:cNvPr id="308255" name="Arc 31"/>
              <p:cNvSpPr>
                <a:spLocks/>
              </p:cNvSpPr>
              <p:nvPr/>
            </p:nvSpPr>
            <p:spPr bwMode="auto">
              <a:xfrm>
                <a:off x="2832" y="1248"/>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8256" name="Arc 32"/>
              <p:cNvSpPr>
                <a:spLocks/>
              </p:cNvSpPr>
              <p:nvPr/>
            </p:nvSpPr>
            <p:spPr bwMode="auto">
              <a:xfrm rot="5400000">
                <a:off x="2832" y="144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8257" name="Arc 33"/>
              <p:cNvSpPr>
                <a:spLocks/>
              </p:cNvSpPr>
              <p:nvPr/>
            </p:nvSpPr>
            <p:spPr bwMode="auto">
              <a:xfrm rot="10800000">
                <a:off x="2640" y="144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8258" name="Arc 34"/>
              <p:cNvSpPr>
                <a:spLocks/>
              </p:cNvSpPr>
              <p:nvPr/>
            </p:nvSpPr>
            <p:spPr bwMode="auto">
              <a:xfrm rot="16200000">
                <a:off x="2640" y="1248"/>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8259" name="Text Box 35"/>
              <p:cNvSpPr txBox="1">
                <a:spLocks noChangeArrowheads="1"/>
              </p:cNvSpPr>
              <p:nvPr/>
            </p:nvSpPr>
            <p:spPr bwMode="auto">
              <a:xfrm>
                <a:off x="3024" y="124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grpSp>
        <p:grpSp>
          <p:nvGrpSpPr>
            <p:cNvPr id="308260" name="Group 36"/>
            <p:cNvGrpSpPr>
              <a:grpSpLocks/>
            </p:cNvGrpSpPr>
            <p:nvPr/>
          </p:nvGrpSpPr>
          <p:grpSpPr bwMode="auto">
            <a:xfrm>
              <a:off x="2208" y="1920"/>
              <a:ext cx="612" cy="384"/>
              <a:chOff x="2688" y="2928"/>
              <a:chExt cx="612" cy="384"/>
            </a:xfrm>
          </p:grpSpPr>
          <p:sp>
            <p:nvSpPr>
              <p:cNvPr id="308261" name="Arc 37"/>
              <p:cNvSpPr>
                <a:spLocks/>
              </p:cNvSpPr>
              <p:nvPr/>
            </p:nvSpPr>
            <p:spPr bwMode="auto">
              <a:xfrm>
                <a:off x="2880" y="2928"/>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8262" name="Arc 38"/>
              <p:cNvSpPr>
                <a:spLocks/>
              </p:cNvSpPr>
              <p:nvPr/>
            </p:nvSpPr>
            <p:spPr bwMode="auto">
              <a:xfrm rot="5400000">
                <a:off x="2880" y="312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8263" name="Arc 39"/>
              <p:cNvSpPr>
                <a:spLocks/>
              </p:cNvSpPr>
              <p:nvPr/>
            </p:nvSpPr>
            <p:spPr bwMode="auto">
              <a:xfrm rot="10800000">
                <a:off x="2688" y="312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8264" name="Arc 40"/>
              <p:cNvSpPr>
                <a:spLocks/>
              </p:cNvSpPr>
              <p:nvPr/>
            </p:nvSpPr>
            <p:spPr bwMode="auto">
              <a:xfrm rot="16200000">
                <a:off x="2688" y="2928"/>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8265" name="Text Box 41"/>
              <p:cNvSpPr txBox="1">
                <a:spLocks noChangeArrowheads="1"/>
              </p:cNvSpPr>
              <p:nvPr/>
            </p:nvSpPr>
            <p:spPr bwMode="auto">
              <a:xfrm>
                <a:off x="3072" y="2928"/>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grpSp>
      <p:grpSp>
        <p:nvGrpSpPr>
          <p:cNvPr id="308267" name="Group 43"/>
          <p:cNvGrpSpPr>
            <a:grpSpLocks/>
          </p:cNvGrpSpPr>
          <p:nvPr/>
        </p:nvGrpSpPr>
        <p:grpSpPr bwMode="auto">
          <a:xfrm>
            <a:off x="1524000" y="4724400"/>
            <a:ext cx="838200" cy="579438"/>
            <a:chOff x="1248" y="1968"/>
            <a:chExt cx="528" cy="365"/>
          </a:xfrm>
        </p:grpSpPr>
        <p:sp>
          <p:nvSpPr>
            <p:cNvPr id="308268" name="Line 44"/>
            <p:cNvSpPr>
              <a:spLocks noChangeShapeType="1"/>
            </p:cNvSpPr>
            <p:nvPr/>
          </p:nvSpPr>
          <p:spPr bwMode="auto">
            <a:xfrm>
              <a:off x="1248" y="2304"/>
              <a:ext cx="528"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8269" name="Text Box 45"/>
            <p:cNvSpPr txBox="1">
              <a:spLocks noChangeArrowheads="1"/>
            </p:cNvSpPr>
            <p:nvPr/>
          </p:nvSpPr>
          <p:spPr bwMode="auto">
            <a:xfrm>
              <a:off x="1392" y="1968"/>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grpSp>
        <p:nvGrpSpPr>
          <p:cNvPr id="308277" name="Group 53"/>
          <p:cNvGrpSpPr>
            <a:grpSpLocks/>
          </p:cNvGrpSpPr>
          <p:nvPr/>
        </p:nvGrpSpPr>
        <p:grpSpPr bwMode="auto">
          <a:xfrm>
            <a:off x="3048000" y="5410200"/>
            <a:ext cx="762000" cy="655638"/>
            <a:chOff x="2160" y="2400"/>
            <a:chExt cx="480" cy="413"/>
          </a:xfrm>
        </p:grpSpPr>
        <p:sp>
          <p:nvSpPr>
            <p:cNvPr id="308278" name="Text Box 54"/>
            <p:cNvSpPr txBox="1">
              <a:spLocks noChangeArrowheads="1"/>
            </p:cNvSpPr>
            <p:nvPr/>
          </p:nvSpPr>
          <p:spPr bwMode="auto">
            <a:xfrm>
              <a:off x="2256" y="2448"/>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sp>
          <p:nvSpPr>
            <p:cNvPr id="308279" name="Line 55"/>
            <p:cNvSpPr>
              <a:spLocks noChangeShapeType="1"/>
            </p:cNvSpPr>
            <p:nvPr/>
          </p:nvSpPr>
          <p:spPr bwMode="auto">
            <a:xfrm>
              <a:off x="2160" y="2400"/>
              <a:ext cx="480"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308280" name="Group 56"/>
          <p:cNvGrpSpPr>
            <a:grpSpLocks/>
          </p:cNvGrpSpPr>
          <p:nvPr/>
        </p:nvGrpSpPr>
        <p:grpSpPr bwMode="auto">
          <a:xfrm>
            <a:off x="3733800" y="4876800"/>
            <a:ext cx="381000" cy="685800"/>
            <a:chOff x="2592" y="2064"/>
            <a:chExt cx="240" cy="432"/>
          </a:xfrm>
        </p:grpSpPr>
        <p:sp>
          <p:nvSpPr>
            <p:cNvPr id="308281" name="Line 57"/>
            <p:cNvSpPr>
              <a:spLocks noChangeShapeType="1"/>
            </p:cNvSpPr>
            <p:nvPr/>
          </p:nvSpPr>
          <p:spPr bwMode="auto">
            <a:xfrm>
              <a:off x="2832" y="2064"/>
              <a:ext cx="0" cy="43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8282" name="Text Box 58"/>
            <p:cNvSpPr txBox="1">
              <a:spLocks noChangeArrowheads="1"/>
            </p:cNvSpPr>
            <p:nvPr/>
          </p:nvSpPr>
          <p:spPr bwMode="auto">
            <a:xfrm>
              <a:off x="2592" y="2112"/>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grpSp>
        <p:nvGrpSpPr>
          <p:cNvPr id="308297" name="Group 73"/>
          <p:cNvGrpSpPr>
            <a:grpSpLocks/>
          </p:cNvGrpSpPr>
          <p:nvPr/>
        </p:nvGrpSpPr>
        <p:grpSpPr bwMode="auto">
          <a:xfrm>
            <a:off x="2438400" y="3733800"/>
            <a:ext cx="609600" cy="1143000"/>
            <a:chOff x="1536" y="2304"/>
            <a:chExt cx="384" cy="720"/>
          </a:xfrm>
        </p:grpSpPr>
        <p:sp>
          <p:nvSpPr>
            <p:cNvPr id="308284" name="Arc 60"/>
            <p:cNvSpPr>
              <a:spLocks/>
            </p:cNvSpPr>
            <p:nvPr/>
          </p:nvSpPr>
          <p:spPr bwMode="auto">
            <a:xfrm>
              <a:off x="1728" y="264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8285" name="Arc 61"/>
            <p:cNvSpPr>
              <a:spLocks/>
            </p:cNvSpPr>
            <p:nvPr/>
          </p:nvSpPr>
          <p:spPr bwMode="auto">
            <a:xfrm rot="5400000">
              <a:off x="1728" y="283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8286" name="Arc 62"/>
            <p:cNvSpPr>
              <a:spLocks/>
            </p:cNvSpPr>
            <p:nvPr/>
          </p:nvSpPr>
          <p:spPr bwMode="auto">
            <a:xfrm rot="10800000">
              <a:off x="1536" y="283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8287" name="Arc 63"/>
            <p:cNvSpPr>
              <a:spLocks/>
            </p:cNvSpPr>
            <p:nvPr/>
          </p:nvSpPr>
          <p:spPr bwMode="auto">
            <a:xfrm rot="16200000">
              <a:off x="1536" y="264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8288" name="Text Box 64"/>
            <p:cNvSpPr txBox="1">
              <a:spLocks noChangeArrowheads="1"/>
            </p:cNvSpPr>
            <p:nvPr/>
          </p:nvSpPr>
          <p:spPr bwMode="auto">
            <a:xfrm>
              <a:off x="1584" y="2304"/>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grpSp>
      <p:grpSp>
        <p:nvGrpSpPr>
          <p:cNvPr id="308299" name="Group 75"/>
          <p:cNvGrpSpPr>
            <a:grpSpLocks/>
          </p:cNvGrpSpPr>
          <p:nvPr/>
        </p:nvGrpSpPr>
        <p:grpSpPr bwMode="auto">
          <a:xfrm>
            <a:off x="4495800" y="5562600"/>
            <a:ext cx="971550" cy="609600"/>
            <a:chOff x="2832" y="3456"/>
            <a:chExt cx="612" cy="384"/>
          </a:xfrm>
        </p:grpSpPr>
        <p:sp>
          <p:nvSpPr>
            <p:cNvPr id="308290" name="Arc 66"/>
            <p:cNvSpPr>
              <a:spLocks/>
            </p:cNvSpPr>
            <p:nvPr/>
          </p:nvSpPr>
          <p:spPr bwMode="auto">
            <a:xfrm>
              <a:off x="3024" y="3456"/>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8291" name="Arc 67"/>
            <p:cNvSpPr>
              <a:spLocks/>
            </p:cNvSpPr>
            <p:nvPr/>
          </p:nvSpPr>
          <p:spPr bwMode="auto">
            <a:xfrm rot="5400000">
              <a:off x="3024" y="3648"/>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8292" name="Arc 68"/>
            <p:cNvSpPr>
              <a:spLocks/>
            </p:cNvSpPr>
            <p:nvPr/>
          </p:nvSpPr>
          <p:spPr bwMode="auto">
            <a:xfrm rot="10800000">
              <a:off x="2832" y="3648"/>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8293" name="Arc 69"/>
            <p:cNvSpPr>
              <a:spLocks/>
            </p:cNvSpPr>
            <p:nvPr/>
          </p:nvSpPr>
          <p:spPr bwMode="auto">
            <a:xfrm rot="16200000">
              <a:off x="2832" y="3456"/>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08294" name="Text Box 70"/>
            <p:cNvSpPr txBox="1">
              <a:spLocks noChangeArrowheads="1"/>
            </p:cNvSpPr>
            <p:nvPr/>
          </p:nvSpPr>
          <p:spPr bwMode="auto">
            <a:xfrm>
              <a:off x="3216" y="3456"/>
              <a:ext cx="2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grpSp>
      <p:grpSp>
        <p:nvGrpSpPr>
          <p:cNvPr id="308298" name="Group 74"/>
          <p:cNvGrpSpPr>
            <a:grpSpLocks/>
          </p:cNvGrpSpPr>
          <p:nvPr/>
        </p:nvGrpSpPr>
        <p:grpSpPr bwMode="auto">
          <a:xfrm>
            <a:off x="2971800" y="4343400"/>
            <a:ext cx="838200" cy="762000"/>
            <a:chOff x="1872" y="2688"/>
            <a:chExt cx="528" cy="480"/>
          </a:xfrm>
        </p:grpSpPr>
        <p:sp>
          <p:nvSpPr>
            <p:cNvPr id="308295" name="Line 71"/>
            <p:cNvSpPr>
              <a:spLocks noChangeShapeType="1"/>
            </p:cNvSpPr>
            <p:nvPr/>
          </p:nvSpPr>
          <p:spPr bwMode="auto">
            <a:xfrm flipH="1">
              <a:off x="1872" y="2880"/>
              <a:ext cx="528"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8296" name="Text Box 72"/>
            <p:cNvSpPr txBox="1">
              <a:spLocks noChangeArrowheads="1"/>
            </p:cNvSpPr>
            <p:nvPr/>
          </p:nvSpPr>
          <p:spPr bwMode="auto">
            <a:xfrm>
              <a:off x="2016" y="2688"/>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grpSp>
      <p:grpSp>
        <p:nvGrpSpPr>
          <p:cNvPr id="308302" name="Group 78"/>
          <p:cNvGrpSpPr>
            <a:grpSpLocks/>
          </p:cNvGrpSpPr>
          <p:nvPr/>
        </p:nvGrpSpPr>
        <p:grpSpPr bwMode="auto">
          <a:xfrm>
            <a:off x="4191000" y="4876800"/>
            <a:ext cx="460375" cy="685800"/>
            <a:chOff x="2640" y="3024"/>
            <a:chExt cx="290" cy="432"/>
          </a:xfrm>
        </p:grpSpPr>
        <p:sp>
          <p:nvSpPr>
            <p:cNvPr id="308300" name="Line 76"/>
            <p:cNvSpPr>
              <a:spLocks noChangeShapeType="1"/>
            </p:cNvSpPr>
            <p:nvPr/>
          </p:nvSpPr>
          <p:spPr bwMode="auto">
            <a:xfrm flipV="1">
              <a:off x="2640" y="3024"/>
              <a:ext cx="0" cy="43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08301" name="Text Box 77"/>
            <p:cNvSpPr txBox="1">
              <a:spLocks noChangeArrowheads="1"/>
            </p:cNvSpPr>
            <p:nvPr/>
          </p:nvSpPr>
          <p:spPr bwMode="auto">
            <a:xfrm>
              <a:off x="2688" y="3072"/>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b</a:t>
              </a:r>
            </a:p>
          </p:txBody>
        </p:sp>
      </p:grpSp>
      <p:sp>
        <p:nvSpPr>
          <p:cNvPr id="308307" name="Text Box 83"/>
          <p:cNvSpPr txBox="1">
            <a:spLocks noChangeArrowheads="1"/>
          </p:cNvSpPr>
          <p:nvPr/>
        </p:nvSpPr>
        <p:spPr bwMode="auto">
          <a:xfrm>
            <a:off x="914400" y="406400"/>
            <a:ext cx="16033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最小化前</a:t>
            </a:r>
            <a:endParaRPr lang="en-US" altLang="ja-JP" sz="2800"/>
          </a:p>
        </p:txBody>
      </p:sp>
      <p:sp>
        <p:nvSpPr>
          <p:cNvPr id="308308" name="Text Box 84"/>
          <p:cNvSpPr txBox="1">
            <a:spLocks noChangeArrowheads="1"/>
          </p:cNvSpPr>
          <p:nvPr/>
        </p:nvSpPr>
        <p:spPr bwMode="auto">
          <a:xfrm>
            <a:off x="914400" y="3252788"/>
            <a:ext cx="16033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最小化後</a:t>
            </a:r>
          </a:p>
        </p:txBody>
      </p:sp>
      <p:grpSp>
        <p:nvGrpSpPr>
          <p:cNvPr id="308309" name="Group 85"/>
          <p:cNvGrpSpPr>
            <a:grpSpLocks/>
          </p:cNvGrpSpPr>
          <p:nvPr/>
        </p:nvGrpSpPr>
        <p:grpSpPr bwMode="auto">
          <a:xfrm>
            <a:off x="838200" y="4191000"/>
            <a:ext cx="3657600" cy="2057400"/>
            <a:chOff x="528" y="2640"/>
            <a:chExt cx="2304" cy="1296"/>
          </a:xfrm>
        </p:grpSpPr>
        <p:sp>
          <p:nvSpPr>
            <p:cNvPr id="308310" name="Oval 86"/>
            <p:cNvSpPr>
              <a:spLocks noChangeArrowheads="1"/>
            </p:cNvSpPr>
            <p:nvPr/>
          </p:nvSpPr>
          <p:spPr bwMode="auto">
            <a:xfrm>
              <a:off x="528" y="3072"/>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r</a:t>
              </a:r>
              <a:r>
                <a:rPr lang="en-US" altLang="ja-JP" baseline="-25000"/>
                <a:t>0</a:t>
              </a:r>
            </a:p>
          </p:txBody>
        </p:sp>
        <p:sp>
          <p:nvSpPr>
            <p:cNvPr id="308311" name="Oval 87"/>
            <p:cNvSpPr>
              <a:spLocks noChangeArrowheads="1"/>
            </p:cNvSpPr>
            <p:nvPr/>
          </p:nvSpPr>
          <p:spPr bwMode="auto">
            <a:xfrm>
              <a:off x="1488" y="3072"/>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r</a:t>
              </a:r>
              <a:r>
                <a:rPr lang="en-US" altLang="ja-JP" baseline="-25000"/>
                <a:t>1</a:t>
              </a:r>
            </a:p>
          </p:txBody>
        </p:sp>
        <p:grpSp>
          <p:nvGrpSpPr>
            <p:cNvPr id="308312" name="Group 88"/>
            <p:cNvGrpSpPr>
              <a:grpSpLocks/>
            </p:cNvGrpSpPr>
            <p:nvPr/>
          </p:nvGrpSpPr>
          <p:grpSpPr bwMode="auto">
            <a:xfrm>
              <a:off x="2400" y="2640"/>
              <a:ext cx="432" cy="432"/>
              <a:chOff x="2400" y="2496"/>
              <a:chExt cx="432" cy="432"/>
            </a:xfrm>
          </p:grpSpPr>
          <p:sp>
            <p:nvSpPr>
              <p:cNvPr id="308313" name="Oval 89"/>
              <p:cNvSpPr>
                <a:spLocks noChangeArrowheads="1"/>
              </p:cNvSpPr>
              <p:nvPr/>
            </p:nvSpPr>
            <p:spPr bwMode="auto">
              <a:xfrm>
                <a:off x="2400" y="2496"/>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r</a:t>
                </a:r>
                <a:r>
                  <a:rPr lang="en-US" altLang="ja-JP" baseline="-25000"/>
                  <a:t>3</a:t>
                </a:r>
              </a:p>
            </p:txBody>
          </p:sp>
          <p:sp>
            <p:nvSpPr>
              <p:cNvPr id="308314" name="Oval 90"/>
              <p:cNvSpPr>
                <a:spLocks noChangeArrowheads="1"/>
              </p:cNvSpPr>
              <p:nvPr/>
            </p:nvSpPr>
            <p:spPr bwMode="auto">
              <a:xfrm>
                <a:off x="2448" y="2544"/>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08315" name="Oval 91"/>
            <p:cNvSpPr>
              <a:spLocks noChangeArrowheads="1"/>
            </p:cNvSpPr>
            <p:nvPr/>
          </p:nvSpPr>
          <p:spPr bwMode="auto">
            <a:xfrm>
              <a:off x="2400" y="3504"/>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r</a:t>
              </a:r>
              <a:r>
                <a:rPr lang="en-US" altLang="ja-JP" baseline="-25000"/>
                <a:t>2</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8308"/>
                                        </p:tgtEl>
                                        <p:attrNameLst>
                                          <p:attrName>style.visibility</p:attrName>
                                        </p:attrNameLst>
                                      </p:cBhvr>
                                      <p:to>
                                        <p:strVal val="visible"/>
                                      </p:to>
                                    </p:set>
                                    <p:animEffect transition="in" filter="checkerboard(across)">
                                      <p:cBhvr>
                                        <p:cTn id="7" dur="500"/>
                                        <p:tgtEl>
                                          <p:spTgt spid="3083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08309"/>
                                        </p:tgtEl>
                                        <p:attrNameLst>
                                          <p:attrName>style.visibility</p:attrName>
                                        </p:attrNameLst>
                                      </p:cBhvr>
                                      <p:to>
                                        <p:strVal val="visible"/>
                                      </p:to>
                                    </p:set>
                                    <p:animEffect transition="in" filter="checkerboard(across)">
                                      <p:cBhvr>
                                        <p:cTn id="12" dur="500"/>
                                        <p:tgtEl>
                                          <p:spTgt spid="3083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08267"/>
                                        </p:tgtEl>
                                        <p:attrNameLst>
                                          <p:attrName>style.visibility</p:attrName>
                                        </p:attrNameLst>
                                      </p:cBhvr>
                                      <p:to>
                                        <p:strVal val="visible"/>
                                      </p:to>
                                    </p:set>
                                    <p:animEffect transition="in" filter="wipe(left)">
                                      <p:cBhvr>
                                        <p:cTn id="17" dur="500"/>
                                        <p:tgtEl>
                                          <p:spTgt spid="308267"/>
                                        </p:tgtEl>
                                      </p:cBhvr>
                                    </p:animEffec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308277"/>
                                        </p:tgtEl>
                                        <p:attrNameLst>
                                          <p:attrName>style.visibility</p:attrName>
                                        </p:attrNameLst>
                                      </p:cBhvr>
                                      <p:to>
                                        <p:strVal val="visible"/>
                                      </p:to>
                                    </p:set>
                                    <p:animEffect transition="in" filter="wipe(left)">
                                      <p:cBhvr>
                                        <p:cTn id="21" dur="500"/>
                                        <p:tgtEl>
                                          <p:spTgt spid="308277"/>
                                        </p:tgtEl>
                                      </p:cBhvr>
                                    </p:animEffect>
                                  </p:childTnLst>
                                </p:cTn>
                              </p:par>
                            </p:childTnLst>
                          </p:cTn>
                        </p:par>
                        <p:par>
                          <p:cTn id="22" fill="hold" nodeType="afterGroup">
                            <p:stCondLst>
                              <p:cond delay="1000"/>
                            </p:stCondLst>
                            <p:childTnLst>
                              <p:par>
                                <p:cTn id="23" presetID="5" presetClass="entr" presetSubtype="10" fill="hold" nodeType="afterEffect">
                                  <p:stCondLst>
                                    <p:cond delay="0"/>
                                  </p:stCondLst>
                                  <p:childTnLst>
                                    <p:set>
                                      <p:cBhvr>
                                        <p:cTn id="24" dur="1" fill="hold">
                                          <p:stCondLst>
                                            <p:cond delay="0"/>
                                          </p:stCondLst>
                                        </p:cTn>
                                        <p:tgtEl>
                                          <p:spTgt spid="308297"/>
                                        </p:tgtEl>
                                        <p:attrNameLst>
                                          <p:attrName>style.visibility</p:attrName>
                                        </p:attrNameLst>
                                      </p:cBhvr>
                                      <p:to>
                                        <p:strVal val="visible"/>
                                      </p:to>
                                    </p:set>
                                    <p:animEffect transition="in" filter="checkerboard(across)">
                                      <p:cBhvr>
                                        <p:cTn id="25" dur="500"/>
                                        <p:tgtEl>
                                          <p:spTgt spid="308297"/>
                                        </p:tgtEl>
                                      </p:cBhvr>
                                    </p:animEffect>
                                  </p:childTnLst>
                                </p:cTn>
                              </p:par>
                            </p:childTnLst>
                          </p:cTn>
                        </p:par>
                        <p:par>
                          <p:cTn id="26" fill="hold" nodeType="afterGroup">
                            <p:stCondLst>
                              <p:cond delay="1500"/>
                            </p:stCondLst>
                            <p:childTnLst>
                              <p:par>
                                <p:cTn id="27" presetID="5" presetClass="entr" presetSubtype="10" fill="hold" nodeType="afterEffect">
                                  <p:stCondLst>
                                    <p:cond delay="0"/>
                                  </p:stCondLst>
                                  <p:childTnLst>
                                    <p:set>
                                      <p:cBhvr>
                                        <p:cTn id="28" dur="1" fill="hold">
                                          <p:stCondLst>
                                            <p:cond delay="0"/>
                                          </p:stCondLst>
                                        </p:cTn>
                                        <p:tgtEl>
                                          <p:spTgt spid="308299"/>
                                        </p:tgtEl>
                                        <p:attrNameLst>
                                          <p:attrName>style.visibility</p:attrName>
                                        </p:attrNameLst>
                                      </p:cBhvr>
                                      <p:to>
                                        <p:strVal val="visible"/>
                                      </p:to>
                                    </p:set>
                                    <p:animEffect transition="in" filter="checkerboard(across)">
                                      <p:cBhvr>
                                        <p:cTn id="29" dur="500"/>
                                        <p:tgtEl>
                                          <p:spTgt spid="308299"/>
                                        </p:tgtEl>
                                      </p:cBhvr>
                                    </p:animEffect>
                                  </p:childTnLst>
                                </p:cTn>
                              </p:par>
                            </p:childTnLst>
                          </p:cTn>
                        </p:par>
                        <p:par>
                          <p:cTn id="30" fill="hold" nodeType="afterGroup">
                            <p:stCondLst>
                              <p:cond delay="2000"/>
                            </p:stCondLst>
                            <p:childTnLst>
                              <p:par>
                                <p:cTn id="31" presetID="22" presetClass="entr" presetSubtype="4" fill="hold" nodeType="afterEffect">
                                  <p:stCondLst>
                                    <p:cond delay="0"/>
                                  </p:stCondLst>
                                  <p:childTnLst>
                                    <p:set>
                                      <p:cBhvr>
                                        <p:cTn id="32" dur="1" fill="hold">
                                          <p:stCondLst>
                                            <p:cond delay="0"/>
                                          </p:stCondLst>
                                        </p:cTn>
                                        <p:tgtEl>
                                          <p:spTgt spid="308302"/>
                                        </p:tgtEl>
                                        <p:attrNameLst>
                                          <p:attrName>style.visibility</p:attrName>
                                        </p:attrNameLst>
                                      </p:cBhvr>
                                      <p:to>
                                        <p:strVal val="visible"/>
                                      </p:to>
                                    </p:set>
                                    <p:animEffect transition="in" filter="wipe(down)">
                                      <p:cBhvr>
                                        <p:cTn id="33" dur="500"/>
                                        <p:tgtEl>
                                          <p:spTgt spid="308302"/>
                                        </p:tgtEl>
                                      </p:cBhvr>
                                    </p:animEffect>
                                  </p:childTnLst>
                                </p:cTn>
                              </p:par>
                            </p:childTnLst>
                          </p:cTn>
                        </p:par>
                        <p:par>
                          <p:cTn id="34" fill="hold" nodeType="afterGroup">
                            <p:stCondLst>
                              <p:cond delay="2500"/>
                            </p:stCondLst>
                            <p:childTnLst>
                              <p:par>
                                <p:cTn id="35" presetID="22" presetClass="entr" presetSubtype="1" fill="hold" nodeType="afterEffect">
                                  <p:stCondLst>
                                    <p:cond delay="0"/>
                                  </p:stCondLst>
                                  <p:childTnLst>
                                    <p:set>
                                      <p:cBhvr>
                                        <p:cTn id="36" dur="1" fill="hold">
                                          <p:stCondLst>
                                            <p:cond delay="0"/>
                                          </p:stCondLst>
                                        </p:cTn>
                                        <p:tgtEl>
                                          <p:spTgt spid="308280"/>
                                        </p:tgtEl>
                                        <p:attrNameLst>
                                          <p:attrName>style.visibility</p:attrName>
                                        </p:attrNameLst>
                                      </p:cBhvr>
                                      <p:to>
                                        <p:strVal val="visible"/>
                                      </p:to>
                                    </p:set>
                                    <p:animEffect transition="in" filter="wipe(up)">
                                      <p:cBhvr>
                                        <p:cTn id="37" dur="500"/>
                                        <p:tgtEl>
                                          <p:spTgt spid="308280"/>
                                        </p:tgtEl>
                                      </p:cBhvr>
                                    </p:animEffect>
                                  </p:childTnLst>
                                </p:cTn>
                              </p:par>
                            </p:childTnLst>
                          </p:cTn>
                        </p:par>
                        <p:par>
                          <p:cTn id="38" fill="hold" nodeType="afterGroup">
                            <p:stCondLst>
                              <p:cond delay="3000"/>
                            </p:stCondLst>
                            <p:childTnLst>
                              <p:par>
                                <p:cTn id="39" presetID="22" presetClass="entr" presetSubtype="2" fill="hold" nodeType="afterEffect">
                                  <p:stCondLst>
                                    <p:cond delay="0"/>
                                  </p:stCondLst>
                                  <p:childTnLst>
                                    <p:set>
                                      <p:cBhvr>
                                        <p:cTn id="40" dur="1" fill="hold">
                                          <p:stCondLst>
                                            <p:cond delay="0"/>
                                          </p:stCondLst>
                                        </p:cTn>
                                        <p:tgtEl>
                                          <p:spTgt spid="308298"/>
                                        </p:tgtEl>
                                        <p:attrNameLst>
                                          <p:attrName>style.visibility</p:attrName>
                                        </p:attrNameLst>
                                      </p:cBhvr>
                                      <p:to>
                                        <p:strVal val="visible"/>
                                      </p:to>
                                    </p:set>
                                    <p:animEffect transition="in" filter="wipe(right)">
                                      <p:cBhvr>
                                        <p:cTn id="41" dur="500"/>
                                        <p:tgtEl>
                                          <p:spTgt spid="308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308"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単語への分割</a:t>
            </a:r>
          </a:p>
        </p:txBody>
      </p:sp>
      <p:sp>
        <p:nvSpPr>
          <p:cNvPr id="274435" name="Text Box 3"/>
          <p:cNvSpPr txBox="1">
            <a:spLocks noChangeArrowheads="1"/>
          </p:cNvSpPr>
          <p:nvPr/>
        </p:nvSpPr>
        <p:spPr bwMode="auto">
          <a:xfrm>
            <a:off x="1066800" y="1600200"/>
            <a:ext cx="1958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英語の場合</a:t>
            </a:r>
          </a:p>
        </p:txBody>
      </p:sp>
      <p:sp>
        <p:nvSpPr>
          <p:cNvPr id="274436" name="Text Box 4"/>
          <p:cNvSpPr txBox="1">
            <a:spLocks noChangeArrowheads="1"/>
          </p:cNvSpPr>
          <p:nvPr/>
        </p:nvSpPr>
        <p:spPr bwMode="auto">
          <a:xfrm>
            <a:off x="1600200" y="2286000"/>
            <a:ext cx="6790939" cy="463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dirty="0"/>
              <a:t>School of Science and Engineering </a:t>
            </a:r>
            <a:r>
              <a:rPr lang="en-US" altLang="ja-JP" sz="2400" dirty="0" err="1"/>
              <a:t>Kindai</a:t>
            </a:r>
            <a:r>
              <a:rPr lang="en-US" altLang="ja-JP" sz="2400" dirty="0"/>
              <a:t> University</a:t>
            </a:r>
          </a:p>
        </p:txBody>
      </p:sp>
      <p:sp>
        <p:nvSpPr>
          <p:cNvPr id="274437" name="Text Box 5"/>
          <p:cNvSpPr txBox="1">
            <a:spLocks noChangeArrowheads="1"/>
          </p:cNvSpPr>
          <p:nvPr/>
        </p:nvSpPr>
        <p:spPr bwMode="auto">
          <a:xfrm>
            <a:off x="1600200" y="2819400"/>
            <a:ext cx="67627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⇒単語間に空白があるので区切るのは簡単</a:t>
            </a:r>
          </a:p>
        </p:txBody>
      </p:sp>
      <p:sp>
        <p:nvSpPr>
          <p:cNvPr id="274438" name="Text Box 6"/>
          <p:cNvSpPr txBox="1">
            <a:spLocks noChangeArrowheads="1"/>
          </p:cNvSpPr>
          <p:nvPr/>
        </p:nvSpPr>
        <p:spPr bwMode="auto">
          <a:xfrm>
            <a:off x="1066800" y="3352800"/>
            <a:ext cx="23145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日本語の場合</a:t>
            </a:r>
          </a:p>
        </p:txBody>
      </p:sp>
      <p:sp>
        <p:nvSpPr>
          <p:cNvPr id="274439" name="Text Box 7"/>
          <p:cNvSpPr txBox="1">
            <a:spLocks noChangeArrowheads="1"/>
          </p:cNvSpPr>
          <p:nvPr/>
        </p:nvSpPr>
        <p:spPr bwMode="auto">
          <a:xfrm>
            <a:off x="1371600" y="3962400"/>
            <a:ext cx="3517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きんきだいがくりこうがくぶ</a:t>
            </a:r>
          </a:p>
        </p:txBody>
      </p:sp>
      <p:sp>
        <p:nvSpPr>
          <p:cNvPr id="274440" name="Text Box 8"/>
          <p:cNvSpPr txBox="1">
            <a:spLocks noChangeArrowheads="1"/>
          </p:cNvSpPr>
          <p:nvPr/>
        </p:nvSpPr>
        <p:spPr bwMode="auto">
          <a:xfrm>
            <a:off x="5562600" y="4419600"/>
            <a:ext cx="2771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近畿 大学 理工学部</a:t>
            </a:r>
          </a:p>
        </p:txBody>
      </p:sp>
      <p:sp>
        <p:nvSpPr>
          <p:cNvPr id="274441" name="Text Box 9"/>
          <p:cNvSpPr txBox="1">
            <a:spLocks noChangeArrowheads="1"/>
          </p:cNvSpPr>
          <p:nvPr/>
        </p:nvSpPr>
        <p:spPr bwMode="auto">
          <a:xfrm>
            <a:off x="5557838" y="4876800"/>
            <a:ext cx="3355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近畿だ イガ栗 黄河 九分</a:t>
            </a:r>
          </a:p>
        </p:txBody>
      </p:sp>
      <p:sp>
        <p:nvSpPr>
          <p:cNvPr id="274442" name="Text Box 10"/>
          <p:cNvSpPr txBox="1">
            <a:spLocks noChangeArrowheads="1"/>
          </p:cNvSpPr>
          <p:nvPr/>
        </p:nvSpPr>
        <p:spPr bwMode="auto">
          <a:xfrm>
            <a:off x="1371600" y="4419600"/>
            <a:ext cx="4067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きんき : だいがく  : りこうがくぶ</a:t>
            </a:r>
          </a:p>
        </p:txBody>
      </p:sp>
      <p:sp>
        <p:nvSpPr>
          <p:cNvPr id="274443" name="Text Box 11"/>
          <p:cNvSpPr txBox="1">
            <a:spLocks noChangeArrowheads="1"/>
          </p:cNvSpPr>
          <p:nvPr/>
        </p:nvSpPr>
        <p:spPr bwMode="auto">
          <a:xfrm>
            <a:off x="1371600" y="4876800"/>
            <a:ext cx="4227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きんきだ : いがくり : こうが : くぶ</a:t>
            </a:r>
          </a:p>
        </p:txBody>
      </p:sp>
      <p:sp>
        <p:nvSpPr>
          <p:cNvPr id="274444" name="Text Box 12"/>
          <p:cNvSpPr txBox="1">
            <a:spLocks noChangeArrowheads="1"/>
          </p:cNvSpPr>
          <p:nvPr/>
        </p:nvSpPr>
        <p:spPr bwMode="auto">
          <a:xfrm>
            <a:off x="1143000" y="5410200"/>
            <a:ext cx="54371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区切り方を正しく決定するのは困難</a:t>
            </a:r>
          </a:p>
        </p:txBody>
      </p:sp>
      <p:sp>
        <p:nvSpPr>
          <p:cNvPr id="274445" name="Text Box 13"/>
          <p:cNvSpPr txBox="1">
            <a:spLocks noChangeArrowheads="1"/>
          </p:cNvSpPr>
          <p:nvPr/>
        </p:nvSpPr>
        <p:spPr bwMode="auto">
          <a:xfrm>
            <a:off x="1295400" y="6019800"/>
            <a:ext cx="3736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計算機言語の場合は？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4436"/>
                                        </p:tgtEl>
                                        <p:attrNameLst>
                                          <p:attrName>style.visibility</p:attrName>
                                        </p:attrNameLst>
                                      </p:cBhvr>
                                      <p:to>
                                        <p:strVal val="visible"/>
                                      </p:to>
                                    </p:set>
                                    <p:animEffect transition="in" filter="checkerboard(across)">
                                      <p:cBhvr>
                                        <p:cTn id="7" dur="500"/>
                                        <p:tgtEl>
                                          <p:spTgt spid="2744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74437"/>
                                        </p:tgtEl>
                                        <p:attrNameLst>
                                          <p:attrName>style.visibility</p:attrName>
                                        </p:attrNameLst>
                                      </p:cBhvr>
                                      <p:to>
                                        <p:strVal val="visible"/>
                                      </p:to>
                                    </p:set>
                                    <p:animEffect transition="in" filter="checkerboard(across)">
                                      <p:cBhvr>
                                        <p:cTn id="12" dur="500"/>
                                        <p:tgtEl>
                                          <p:spTgt spid="27443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74439"/>
                                        </p:tgtEl>
                                        <p:attrNameLst>
                                          <p:attrName>style.visibility</p:attrName>
                                        </p:attrNameLst>
                                      </p:cBhvr>
                                      <p:to>
                                        <p:strVal val="visible"/>
                                      </p:to>
                                    </p:set>
                                    <p:animEffect transition="in" filter="checkerboard(across)">
                                      <p:cBhvr>
                                        <p:cTn id="17" dur="500"/>
                                        <p:tgtEl>
                                          <p:spTgt spid="27443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74442"/>
                                        </p:tgtEl>
                                        <p:attrNameLst>
                                          <p:attrName>style.visibility</p:attrName>
                                        </p:attrNameLst>
                                      </p:cBhvr>
                                      <p:to>
                                        <p:strVal val="visible"/>
                                      </p:to>
                                    </p:set>
                                    <p:animEffect transition="in" filter="checkerboard(across)">
                                      <p:cBhvr>
                                        <p:cTn id="22" dur="500"/>
                                        <p:tgtEl>
                                          <p:spTgt spid="27444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74440"/>
                                        </p:tgtEl>
                                        <p:attrNameLst>
                                          <p:attrName>style.visibility</p:attrName>
                                        </p:attrNameLst>
                                      </p:cBhvr>
                                      <p:to>
                                        <p:strVal val="visible"/>
                                      </p:to>
                                    </p:set>
                                    <p:animEffect transition="in" filter="checkerboard(across)">
                                      <p:cBhvr>
                                        <p:cTn id="27" dur="500"/>
                                        <p:tgtEl>
                                          <p:spTgt spid="27444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74443"/>
                                        </p:tgtEl>
                                        <p:attrNameLst>
                                          <p:attrName>style.visibility</p:attrName>
                                        </p:attrNameLst>
                                      </p:cBhvr>
                                      <p:to>
                                        <p:strVal val="visible"/>
                                      </p:to>
                                    </p:set>
                                    <p:animEffect transition="in" filter="checkerboard(across)">
                                      <p:cBhvr>
                                        <p:cTn id="32" dur="500"/>
                                        <p:tgtEl>
                                          <p:spTgt spid="27444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74441"/>
                                        </p:tgtEl>
                                        <p:attrNameLst>
                                          <p:attrName>style.visibility</p:attrName>
                                        </p:attrNameLst>
                                      </p:cBhvr>
                                      <p:to>
                                        <p:strVal val="visible"/>
                                      </p:to>
                                    </p:set>
                                    <p:animEffect transition="in" filter="checkerboard(across)">
                                      <p:cBhvr>
                                        <p:cTn id="37" dur="500"/>
                                        <p:tgtEl>
                                          <p:spTgt spid="27444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274444"/>
                                        </p:tgtEl>
                                        <p:attrNameLst>
                                          <p:attrName>style.visibility</p:attrName>
                                        </p:attrNameLst>
                                      </p:cBhvr>
                                      <p:to>
                                        <p:strVal val="visible"/>
                                      </p:to>
                                    </p:set>
                                    <p:anim calcmode="lin" valueType="num">
                                      <p:cBhvr additive="base">
                                        <p:cTn id="42" dur="500" fill="hold"/>
                                        <p:tgtEl>
                                          <p:spTgt spid="274444"/>
                                        </p:tgtEl>
                                        <p:attrNameLst>
                                          <p:attrName>ppt_x</p:attrName>
                                        </p:attrNameLst>
                                      </p:cBhvr>
                                      <p:tavLst>
                                        <p:tav tm="0">
                                          <p:val>
                                            <p:strVal val="#ppt_x"/>
                                          </p:val>
                                        </p:tav>
                                        <p:tav tm="100000">
                                          <p:val>
                                            <p:strVal val="#ppt_x"/>
                                          </p:val>
                                        </p:tav>
                                      </p:tavLst>
                                    </p:anim>
                                    <p:anim calcmode="lin" valueType="num">
                                      <p:cBhvr additive="base">
                                        <p:cTn id="43" dur="500" fill="hold"/>
                                        <p:tgtEl>
                                          <p:spTgt spid="274444"/>
                                        </p:tgtEl>
                                        <p:attrNameLst>
                                          <p:attrName>ppt_y</p:attrName>
                                        </p:attrNameLst>
                                      </p:cBhvr>
                                      <p:tavLst>
                                        <p:tav tm="0">
                                          <p:val>
                                            <p:strVal val="1+#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274445"/>
                                        </p:tgtEl>
                                        <p:attrNameLst>
                                          <p:attrName>style.visibility</p:attrName>
                                        </p:attrNameLst>
                                      </p:cBhvr>
                                      <p:to>
                                        <p:strVal val="visible"/>
                                      </p:to>
                                    </p:set>
                                    <p:anim calcmode="lin" valueType="num">
                                      <p:cBhvr additive="base">
                                        <p:cTn id="48" dur="500" fill="hold"/>
                                        <p:tgtEl>
                                          <p:spTgt spid="274445"/>
                                        </p:tgtEl>
                                        <p:attrNameLst>
                                          <p:attrName>ppt_x</p:attrName>
                                        </p:attrNameLst>
                                      </p:cBhvr>
                                      <p:tavLst>
                                        <p:tav tm="0">
                                          <p:val>
                                            <p:strVal val="#ppt_x"/>
                                          </p:val>
                                        </p:tav>
                                        <p:tav tm="100000">
                                          <p:val>
                                            <p:strVal val="#ppt_x"/>
                                          </p:val>
                                        </p:tav>
                                      </p:tavLst>
                                    </p:anim>
                                    <p:anim calcmode="lin" valueType="num">
                                      <p:cBhvr additive="base">
                                        <p:cTn id="49" dur="500" fill="hold"/>
                                        <p:tgtEl>
                                          <p:spTgt spid="2744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6" grpId="0" autoUpdateAnimBg="0"/>
      <p:bldP spid="274437" grpId="0" autoUpdateAnimBg="0"/>
      <p:bldP spid="274439" grpId="0" autoUpdateAnimBg="0"/>
      <p:bldP spid="274440" grpId="0" autoUpdateAnimBg="0"/>
      <p:bldP spid="274441" grpId="0" autoUpdateAnimBg="0"/>
      <p:bldP spid="274442" grpId="0" autoUpdateAnimBg="0"/>
      <p:bldP spid="274443" grpId="0" autoUpdateAnimBg="0"/>
      <p:bldP spid="274444" grpId="0" autoUpdateAnimBg="0"/>
      <p:bldP spid="274445"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決定性有限オートマトンの作成</a:t>
            </a:r>
            <a:br>
              <a:rPr lang="ja-JP" altLang="en-US">
                <a:effectLst/>
              </a:rPr>
            </a:br>
            <a:r>
              <a:rPr lang="ja-JP" altLang="en-US" sz="3600">
                <a:effectLst/>
              </a:rPr>
              <a:t>情報システムプロジェクト</a:t>
            </a:r>
            <a:r>
              <a:rPr lang="en-US" altLang="ja-JP" sz="3600">
                <a:effectLst/>
              </a:rPr>
              <a:t>I</a:t>
            </a:r>
            <a:r>
              <a:rPr lang="ja-JP" altLang="en-US" sz="3600">
                <a:effectLst/>
              </a:rPr>
              <a:t>の場合</a:t>
            </a:r>
          </a:p>
        </p:txBody>
      </p:sp>
      <p:sp>
        <p:nvSpPr>
          <p:cNvPr id="336899" name="Rectangle 3"/>
          <p:cNvSpPr>
            <a:spLocks noGrp="1" noChangeArrowheads="1"/>
          </p:cNvSpPr>
          <p:nvPr>
            <p:ph type="body" idx="1"/>
          </p:nvPr>
        </p:nvSpPr>
        <p:spPr>
          <a:xfrm>
            <a:off x="381000" y="1981200"/>
            <a:ext cx="8458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3600" dirty="0">
                <a:effectLst/>
              </a:rPr>
              <a:t>マイクロ構文</a:t>
            </a:r>
          </a:p>
          <a:p>
            <a:pPr eaLnBrk="1" hangingPunct="1">
              <a:spcBef>
                <a:spcPct val="0"/>
              </a:spcBef>
              <a:buClrTx/>
              <a:buSzTx/>
              <a:buFontTx/>
              <a:buNone/>
            </a:pPr>
            <a:r>
              <a:rPr lang="en-US" altLang="ja-JP" dirty="0">
                <a:effectLst/>
              </a:rPr>
              <a:t>OPERATOR</a:t>
            </a:r>
            <a:r>
              <a:rPr lang="en-US" altLang="ja-JP" sz="2400" dirty="0">
                <a:effectLst/>
              </a:rPr>
              <a:t>(</a:t>
            </a:r>
            <a:r>
              <a:rPr lang="ja-JP" altLang="en-US" sz="2400" dirty="0">
                <a:effectLst/>
              </a:rPr>
              <a:t>一部)</a:t>
            </a:r>
            <a:r>
              <a:rPr lang="ja-JP" altLang="en-US" dirty="0">
                <a:effectLst/>
              </a:rPr>
              <a:t> ::=</a:t>
            </a:r>
            <a:r>
              <a:rPr lang="en-US" altLang="ja-JP" dirty="0">
                <a:effectLst/>
              </a:rPr>
              <a:t> </a:t>
            </a:r>
          </a:p>
          <a:p>
            <a:pPr eaLnBrk="1" hangingPunct="1">
              <a:spcBef>
                <a:spcPct val="0"/>
              </a:spcBef>
              <a:buClrTx/>
              <a:buSzTx/>
              <a:buFontTx/>
              <a:buNone/>
            </a:pPr>
            <a:r>
              <a:rPr lang="en-US" altLang="ja-JP">
                <a:effectLst/>
              </a:rPr>
              <a:t>               ‘+’ | ‘-’ | ‘+’ ‘=’ | ‘-’ ‘=’ | ‘+’ ‘+’ | ‘-’ ‘-’</a:t>
            </a:r>
            <a:endParaRPr lang="ja-JP" altLang="en-US" dirty="0">
              <a:effectLst/>
            </a:endParaRPr>
          </a:p>
        </p:txBody>
      </p:sp>
      <p:grpSp>
        <p:nvGrpSpPr>
          <p:cNvPr id="336907" name="Group 11"/>
          <p:cNvGrpSpPr>
            <a:grpSpLocks/>
          </p:cNvGrpSpPr>
          <p:nvPr/>
        </p:nvGrpSpPr>
        <p:grpSpPr bwMode="auto">
          <a:xfrm>
            <a:off x="1447800" y="3886203"/>
            <a:ext cx="2514600" cy="739776"/>
            <a:chOff x="912" y="2496"/>
            <a:chExt cx="1584" cy="466"/>
          </a:xfrm>
        </p:grpSpPr>
        <p:grpSp>
          <p:nvGrpSpPr>
            <p:cNvPr id="336900" name="Group 4"/>
            <p:cNvGrpSpPr>
              <a:grpSpLocks/>
            </p:cNvGrpSpPr>
            <p:nvPr/>
          </p:nvGrpSpPr>
          <p:grpSpPr bwMode="auto">
            <a:xfrm>
              <a:off x="1440" y="2496"/>
              <a:ext cx="1056" cy="432"/>
              <a:chOff x="1536" y="1824"/>
              <a:chExt cx="1056" cy="432"/>
            </a:xfrm>
          </p:grpSpPr>
          <p:sp>
            <p:nvSpPr>
              <p:cNvPr id="336901" name="Oval 5"/>
              <p:cNvSpPr>
                <a:spLocks noChangeArrowheads="1"/>
              </p:cNvSpPr>
              <p:nvPr/>
            </p:nvSpPr>
            <p:spPr bwMode="auto">
              <a:xfrm>
                <a:off x="2400" y="2064"/>
                <a:ext cx="144" cy="14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36902" name="Oval 6"/>
              <p:cNvSpPr>
                <a:spLocks noChangeArrowheads="1"/>
              </p:cNvSpPr>
              <p:nvPr/>
            </p:nvSpPr>
            <p:spPr bwMode="auto">
              <a:xfrm>
                <a:off x="1536" y="2016"/>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36903" name="Line 7"/>
              <p:cNvSpPr>
                <a:spLocks noChangeShapeType="1"/>
              </p:cNvSpPr>
              <p:nvPr/>
            </p:nvSpPr>
            <p:spPr bwMode="auto">
              <a:xfrm>
                <a:off x="1776" y="2112"/>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6904" name="Text Box 8"/>
              <p:cNvSpPr txBox="1">
                <a:spLocks noChangeArrowheads="1"/>
              </p:cNvSpPr>
              <p:nvPr/>
            </p:nvSpPr>
            <p:spPr bwMode="auto">
              <a:xfrm>
                <a:off x="1920" y="1824"/>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sp>
            <p:nvSpPr>
              <p:cNvPr id="336905" name="Oval 9"/>
              <p:cNvSpPr>
                <a:spLocks noChangeArrowheads="1"/>
              </p:cNvSpPr>
              <p:nvPr/>
            </p:nvSpPr>
            <p:spPr bwMode="auto">
              <a:xfrm>
                <a:off x="2352" y="2016"/>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36906" name="Text Box 10"/>
            <p:cNvSpPr txBox="1">
              <a:spLocks noChangeArrowheads="1"/>
            </p:cNvSpPr>
            <p:nvPr/>
          </p:nvSpPr>
          <p:spPr bwMode="auto">
            <a:xfrm>
              <a:off x="912" y="2592"/>
              <a:ext cx="432" cy="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a:t>
              </a:r>
              <a:r>
                <a:rPr lang="ja-JP" altLang="en-US" dirty="0"/>
                <a:t>+</a:t>
              </a:r>
              <a:r>
                <a:rPr lang="en-US" altLang="ja-JP" dirty="0"/>
                <a:t>’</a:t>
              </a:r>
              <a:endParaRPr lang="ja-JP" altLang="en-US" dirty="0"/>
            </a:p>
          </p:txBody>
        </p:sp>
      </p:grpSp>
      <p:grpSp>
        <p:nvGrpSpPr>
          <p:cNvPr id="336908" name="Group 12"/>
          <p:cNvGrpSpPr>
            <a:grpSpLocks/>
          </p:cNvGrpSpPr>
          <p:nvPr/>
        </p:nvGrpSpPr>
        <p:grpSpPr bwMode="auto">
          <a:xfrm>
            <a:off x="1447800" y="4648203"/>
            <a:ext cx="2514600" cy="739776"/>
            <a:chOff x="912" y="2496"/>
            <a:chExt cx="1584" cy="466"/>
          </a:xfrm>
        </p:grpSpPr>
        <p:grpSp>
          <p:nvGrpSpPr>
            <p:cNvPr id="336909" name="Group 13"/>
            <p:cNvGrpSpPr>
              <a:grpSpLocks/>
            </p:cNvGrpSpPr>
            <p:nvPr/>
          </p:nvGrpSpPr>
          <p:grpSpPr bwMode="auto">
            <a:xfrm>
              <a:off x="1440" y="2496"/>
              <a:ext cx="1056" cy="432"/>
              <a:chOff x="1536" y="1824"/>
              <a:chExt cx="1056" cy="432"/>
            </a:xfrm>
          </p:grpSpPr>
          <p:sp>
            <p:nvSpPr>
              <p:cNvPr id="336910" name="Oval 14"/>
              <p:cNvSpPr>
                <a:spLocks noChangeArrowheads="1"/>
              </p:cNvSpPr>
              <p:nvPr/>
            </p:nvSpPr>
            <p:spPr bwMode="auto">
              <a:xfrm>
                <a:off x="2400" y="2064"/>
                <a:ext cx="144" cy="14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36911" name="Oval 15"/>
              <p:cNvSpPr>
                <a:spLocks noChangeArrowheads="1"/>
              </p:cNvSpPr>
              <p:nvPr/>
            </p:nvSpPr>
            <p:spPr bwMode="auto">
              <a:xfrm>
                <a:off x="1536" y="2016"/>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36912" name="Line 16"/>
              <p:cNvSpPr>
                <a:spLocks noChangeShapeType="1"/>
              </p:cNvSpPr>
              <p:nvPr/>
            </p:nvSpPr>
            <p:spPr bwMode="auto">
              <a:xfrm>
                <a:off x="1776" y="2112"/>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6913" name="Text Box 17"/>
              <p:cNvSpPr txBox="1">
                <a:spLocks noChangeArrowheads="1"/>
              </p:cNvSpPr>
              <p:nvPr/>
            </p:nvSpPr>
            <p:spPr bwMode="auto">
              <a:xfrm>
                <a:off x="1920" y="1824"/>
                <a:ext cx="199"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sp>
            <p:nvSpPr>
              <p:cNvPr id="336914" name="Oval 18"/>
              <p:cNvSpPr>
                <a:spLocks noChangeArrowheads="1"/>
              </p:cNvSpPr>
              <p:nvPr/>
            </p:nvSpPr>
            <p:spPr bwMode="auto">
              <a:xfrm>
                <a:off x="2352" y="2016"/>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36915" name="Text Box 19"/>
            <p:cNvSpPr txBox="1">
              <a:spLocks noChangeArrowheads="1"/>
            </p:cNvSpPr>
            <p:nvPr/>
          </p:nvSpPr>
          <p:spPr bwMode="auto">
            <a:xfrm>
              <a:off x="912" y="2592"/>
              <a:ext cx="372" cy="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a:t>
              </a:r>
              <a:r>
                <a:rPr lang="ja-JP" altLang="en-US" dirty="0"/>
                <a:t>-</a:t>
              </a:r>
              <a:r>
                <a:rPr lang="en-US" altLang="ja-JP" dirty="0"/>
                <a:t>’</a:t>
              </a:r>
              <a:endParaRPr lang="ja-JP" altLang="en-US" dirty="0"/>
            </a:p>
          </p:txBody>
        </p:sp>
      </p:grpSp>
      <p:grpSp>
        <p:nvGrpSpPr>
          <p:cNvPr id="336916" name="Group 20"/>
          <p:cNvGrpSpPr>
            <a:grpSpLocks/>
          </p:cNvGrpSpPr>
          <p:nvPr/>
        </p:nvGrpSpPr>
        <p:grpSpPr bwMode="auto">
          <a:xfrm>
            <a:off x="1447800" y="5410203"/>
            <a:ext cx="2514600" cy="739776"/>
            <a:chOff x="912" y="2496"/>
            <a:chExt cx="1584" cy="466"/>
          </a:xfrm>
        </p:grpSpPr>
        <p:grpSp>
          <p:nvGrpSpPr>
            <p:cNvPr id="336917" name="Group 21"/>
            <p:cNvGrpSpPr>
              <a:grpSpLocks/>
            </p:cNvGrpSpPr>
            <p:nvPr/>
          </p:nvGrpSpPr>
          <p:grpSpPr bwMode="auto">
            <a:xfrm>
              <a:off x="1440" y="2496"/>
              <a:ext cx="1056" cy="432"/>
              <a:chOff x="1536" y="1824"/>
              <a:chExt cx="1056" cy="432"/>
            </a:xfrm>
          </p:grpSpPr>
          <p:sp>
            <p:nvSpPr>
              <p:cNvPr id="336918" name="Oval 22"/>
              <p:cNvSpPr>
                <a:spLocks noChangeArrowheads="1"/>
              </p:cNvSpPr>
              <p:nvPr/>
            </p:nvSpPr>
            <p:spPr bwMode="auto">
              <a:xfrm>
                <a:off x="2400" y="2064"/>
                <a:ext cx="144" cy="14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36919" name="Oval 23"/>
              <p:cNvSpPr>
                <a:spLocks noChangeArrowheads="1"/>
              </p:cNvSpPr>
              <p:nvPr/>
            </p:nvSpPr>
            <p:spPr bwMode="auto">
              <a:xfrm>
                <a:off x="1536" y="2016"/>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36920" name="Line 24"/>
              <p:cNvSpPr>
                <a:spLocks noChangeShapeType="1"/>
              </p:cNvSpPr>
              <p:nvPr/>
            </p:nvSpPr>
            <p:spPr bwMode="auto">
              <a:xfrm>
                <a:off x="1776" y="2112"/>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6921" name="Text Box 25"/>
              <p:cNvSpPr txBox="1">
                <a:spLocks noChangeArrowheads="1"/>
              </p:cNvSpPr>
              <p:nvPr/>
            </p:nvSpPr>
            <p:spPr bwMode="auto">
              <a:xfrm>
                <a:off x="1920" y="1824"/>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sp>
            <p:nvSpPr>
              <p:cNvPr id="336922" name="Oval 26"/>
              <p:cNvSpPr>
                <a:spLocks noChangeArrowheads="1"/>
              </p:cNvSpPr>
              <p:nvPr/>
            </p:nvSpPr>
            <p:spPr bwMode="auto">
              <a:xfrm>
                <a:off x="2352" y="2016"/>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36923" name="Text Box 27"/>
            <p:cNvSpPr txBox="1">
              <a:spLocks noChangeArrowheads="1"/>
            </p:cNvSpPr>
            <p:nvPr/>
          </p:nvSpPr>
          <p:spPr bwMode="auto">
            <a:xfrm>
              <a:off x="912" y="2592"/>
              <a:ext cx="432" cy="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a:t>
              </a:r>
              <a:r>
                <a:rPr lang="ja-JP" altLang="en-US" dirty="0"/>
                <a:t>=</a:t>
              </a:r>
              <a:r>
                <a:rPr lang="en-US" altLang="ja-JP" dirty="0"/>
                <a:t>’</a:t>
              </a:r>
              <a:endParaRPr lang="ja-JP" altLang="en-US"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36907"/>
                                        </p:tgtEl>
                                        <p:attrNameLst>
                                          <p:attrName>style.visibility</p:attrName>
                                        </p:attrNameLst>
                                      </p:cBhvr>
                                      <p:to>
                                        <p:strVal val="visible"/>
                                      </p:to>
                                    </p:set>
                                    <p:animEffect transition="in" filter="checkerboard(across)">
                                      <p:cBhvr>
                                        <p:cTn id="7" dur="500"/>
                                        <p:tgtEl>
                                          <p:spTgt spid="3369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36908"/>
                                        </p:tgtEl>
                                        <p:attrNameLst>
                                          <p:attrName>style.visibility</p:attrName>
                                        </p:attrNameLst>
                                      </p:cBhvr>
                                      <p:to>
                                        <p:strVal val="visible"/>
                                      </p:to>
                                    </p:set>
                                    <p:animEffect transition="in" filter="checkerboard(across)">
                                      <p:cBhvr>
                                        <p:cTn id="12" dur="500"/>
                                        <p:tgtEl>
                                          <p:spTgt spid="33690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36916"/>
                                        </p:tgtEl>
                                        <p:attrNameLst>
                                          <p:attrName>style.visibility</p:attrName>
                                        </p:attrNameLst>
                                      </p:cBhvr>
                                      <p:to>
                                        <p:strVal val="visible"/>
                                      </p:to>
                                    </p:set>
                                    <p:animEffect transition="in" filter="checkerboard(across)">
                                      <p:cBhvr>
                                        <p:cTn id="17" dur="500"/>
                                        <p:tgtEl>
                                          <p:spTgt spid="336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2"/>
          <p:cNvSpPr>
            <a:spLocks noChangeArrowheads="1"/>
          </p:cNvSpPr>
          <p:nvPr/>
        </p:nvSpPr>
        <p:spPr bwMode="auto">
          <a:xfrm>
            <a:off x="457200" y="1371600"/>
            <a:ext cx="6858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 | ‘-’ | ‘+’ ‘=’ | ‘-’ ‘=’ | ‘+’ ‘+’ | ‘-’ ‘-’</a:t>
            </a:r>
            <a:endParaRPr lang="ja-JP" altLang="en-US"/>
          </a:p>
        </p:txBody>
      </p:sp>
      <p:grpSp>
        <p:nvGrpSpPr>
          <p:cNvPr id="337991" name="Group 71"/>
          <p:cNvGrpSpPr>
            <a:grpSpLocks/>
          </p:cNvGrpSpPr>
          <p:nvPr/>
        </p:nvGrpSpPr>
        <p:grpSpPr bwMode="auto">
          <a:xfrm>
            <a:off x="2514600" y="2133600"/>
            <a:ext cx="1676400" cy="685800"/>
            <a:chOff x="1584" y="1344"/>
            <a:chExt cx="1056" cy="432"/>
          </a:xfrm>
        </p:grpSpPr>
        <p:sp>
          <p:nvSpPr>
            <p:cNvPr id="337923" name="Oval 3"/>
            <p:cNvSpPr>
              <a:spLocks noChangeArrowheads="1"/>
            </p:cNvSpPr>
            <p:nvPr/>
          </p:nvSpPr>
          <p:spPr bwMode="auto">
            <a:xfrm>
              <a:off x="1584" y="1536"/>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11</a:t>
              </a:r>
            </a:p>
          </p:txBody>
        </p:sp>
        <p:sp>
          <p:nvSpPr>
            <p:cNvPr id="337926" name="Line 6"/>
            <p:cNvSpPr>
              <a:spLocks noChangeShapeType="1"/>
            </p:cNvSpPr>
            <p:nvPr/>
          </p:nvSpPr>
          <p:spPr bwMode="auto">
            <a:xfrm>
              <a:off x="1824" y="1632"/>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7927" name="Text Box 7"/>
            <p:cNvSpPr txBox="1">
              <a:spLocks noChangeArrowheads="1"/>
            </p:cNvSpPr>
            <p:nvPr/>
          </p:nvSpPr>
          <p:spPr bwMode="auto">
            <a:xfrm>
              <a:off x="1968" y="1344"/>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sp>
          <p:nvSpPr>
            <p:cNvPr id="337928" name="Oval 8"/>
            <p:cNvSpPr>
              <a:spLocks noChangeArrowheads="1"/>
            </p:cNvSpPr>
            <p:nvPr/>
          </p:nvSpPr>
          <p:spPr bwMode="auto">
            <a:xfrm>
              <a:off x="2400" y="1536"/>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12</a:t>
              </a:r>
            </a:p>
          </p:txBody>
        </p:sp>
      </p:grpSp>
      <p:grpSp>
        <p:nvGrpSpPr>
          <p:cNvPr id="337992" name="Group 72"/>
          <p:cNvGrpSpPr>
            <a:grpSpLocks/>
          </p:cNvGrpSpPr>
          <p:nvPr/>
        </p:nvGrpSpPr>
        <p:grpSpPr bwMode="auto">
          <a:xfrm>
            <a:off x="2514600" y="2819400"/>
            <a:ext cx="1676400" cy="685800"/>
            <a:chOff x="1584" y="1776"/>
            <a:chExt cx="1056" cy="432"/>
          </a:xfrm>
        </p:grpSpPr>
        <p:sp>
          <p:nvSpPr>
            <p:cNvPr id="337936" name="Oval 16"/>
            <p:cNvSpPr>
              <a:spLocks noChangeArrowheads="1"/>
            </p:cNvSpPr>
            <p:nvPr/>
          </p:nvSpPr>
          <p:spPr bwMode="auto">
            <a:xfrm>
              <a:off x="1584" y="1968"/>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21</a:t>
              </a:r>
            </a:p>
          </p:txBody>
        </p:sp>
        <p:sp>
          <p:nvSpPr>
            <p:cNvPr id="337937" name="Line 17"/>
            <p:cNvSpPr>
              <a:spLocks noChangeShapeType="1"/>
            </p:cNvSpPr>
            <p:nvPr/>
          </p:nvSpPr>
          <p:spPr bwMode="auto">
            <a:xfrm>
              <a:off x="1824" y="2064"/>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7938" name="Text Box 18"/>
            <p:cNvSpPr txBox="1">
              <a:spLocks noChangeArrowheads="1"/>
            </p:cNvSpPr>
            <p:nvPr/>
          </p:nvSpPr>
          <p:spPr bwMode="auto">
            <a:xfrm>
              <a:off x="1968" y="1776"/>
              <a:ext cx="199"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sp>
          <p:nvSpPr>
            <p:cNvPr id="337939" name="Oval 19"/>
            <p:cNvSpPr>
              <a:spLocks noChangeArrowheads="1"/>
            </p:cNvSpPr>
            <p:nvPr/>
          </p:nvSpPr>
          <p:spPr bwMode="auto">
            <a:xfrm>
              <a:off x="2400" y="1968"/>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22</a:t>
              </a:r>
            </a:p>
          </p:txBody>
        </p:sp>
      </p:grpSp>
      <p:grpSp>
        <p:nvGrpSpPr>
          <p:cNvPr id="337993" name="Group 73"/>
          <p:cNvGrpSpPr>
            <a:grpSpLocks/>
          </p:cNvGrpSpPr>
          <p:nvPr/>
        </p:nvGrpSpPr>
        <p:grpSpPr bwMode="auto">
          <a:xfrm>
            <a:off x="2514600" y="3505200"/>
            <a:ext cx="2971800" cy="685800"/>
            <a:chOff x="1584" y="2208"/>
            <a:chExt cx="1872" cy="432"/>
          </a:xfrm>
        </p:grpSpPr>
        <p:sp>
          <p:nvSpPr>
            <p:cNvPr id="337940" name="Oval 20"/>
            <p:cNvSpPr>
              <a:spLocks noChangeArrowheads="1"/>
            </p:cNvSpPr>
            <p:nvPr/>
          </p:nvSpPr>
          <p:spPr bwMode="auto">
            <a:xfrm>
              <a:off x="1584" y="2400"/>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31</a:t>
              </a:r>
            </a:p>
          </p:txBody>
        </p:sp>
        <p:sp>
          <p:nvSpPr>
            <p:cNvPr id="337941" name="Line 21"/>
            <p:cNvSpPr>
              <a:spLocks noChangeShapeType="1"/>
            </p:cNvSpPr>
            <p:nvPr/>
          </p:nvSpPr>
          <p:spPr bwMode="auto">
            <a:xfrm>
              <a:off x="1824" y="2496"/>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7942" name="Text Box 22"/>
            <p:cNvSpPr txBox="1">
              <a:spLocks noChangeArrowheads="1"/>
            </p:cNvSpPr>
            <p:nvPr/>
          </p:nvSpPr>
          <p:spPr bwMode="auto">
            <a:xfrm>
              <a:off x="1968" y="2208"/>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sp>
          <p:nvSpPr>
            <p:cNvPr id="337943" name="Oval 23"/>
            <p:cNvSpPr>
              <a:spLocks noChangeArrowheads="1"/>
            </p:cNvSpPr>
            <p:nvPr/>
          </p:nvSpPr>
          <p:spPr bwMode="auto">
            <a:xfrm>
              <a:off x="2400" y="2400"/>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32</a:t>
              </a:r>
            </a:p>
          </p:txBody>
        </p:sp>
        <p:sp>
          <p:nvSpPr>
            <p:cNvPr id="337944" name="Line 24"/>
            <p:cNvSpPr>
              <a:spLocks noChangeShapeType="1"/>
            </p:cNvSpPr>
            <p:nvPr/>
          </p:nvSpPr>
          <p:spPr bwMode="auto">
            <a:xfrm>
              <a:off x="2640" y="2496"/>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7945" name="Text Box 25"/>
            <p:cNvSpPr txBox="1">
              <a:spLocks noChangeArrowheads="1"/>
            </p:cNvSpPr>
            <p:nvPr/>
          </p:nvSpPr>
          <p:spPr bwMode="auto">
            <a:xfrm>
              <a:off x="2784" y="2208"/>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sp>
          <p:nvSpPr>
            <p:cNvPr id="337946" name="Oval 26"/>
            <p:cNvSpPr>
              <a:spLocks noChangeArrowheads="1"/>
            </p:cNvSpPr>
            <p:nvPr/>
          </p:nvSpPr>
          <p:spPr bwMode="auto">
            <a:xfrm>
              <a:off x="3216" y="2400"/>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33</a:t>
              </a:r>
            </a:p>
          </p:txBody>
        </p:sp>
      </p:grpSp>
      <p:sp>
        <p:nvSpPr>
          <p:cNvPr id="337950" name="Rectangle 30"/>
          <p:cNvSpPr>
            <a:spLocks noGrp="1" noChangeArrowheads="1"/>
          </p:cNvSpPr>
          <p:nvPr>
            <p:ph type="title"/>
          </p:nvPr>
        </p:nvSpPr>
        <p:spPr>
          <a:xfrm>
            <a:off x="1066800" y="304800"/>
            <a:ext cx="7543800" cy="990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非決定性オートマトンへ</a:t>
            </a:r>
          </a:p>
        </p:txBody>
      </p:sp>
      <p:grpSp>
        <p:nvGrpSpPr>
          <p:cNvPr id="337994" name="Group 74"/>
          <p:cNvGrpSpPr>
            <a:grpSpLocks/>
          </p:cNvGrpSpPr>
          <p:nvPr/>
        </p:nvGrpSpPr>
        <p:grpSpPr bwMode="auto">
          <a:xfrm>
            <a:off x="2514600" y="4191000"/>
            <a:ext cx="2971800" cy="685800"/>
            <a:chOff x="1584" y="2640"/>
            <a:chExt cx="1872" cy="432"/>
          </a:xfrm>
        </p:grpSpPr>
        <p:sp>
          <p:nvSpPr>
            <p:cNvPr id="337952" name="Oval 32"/>
            <p:cNvSpPr>
              <a:spLocks noChangeArrowheads="1"/>
            </p:cNvSpPr>
            <p:nvPr/>
          </p:nvSpPr>
          <p:spPr bwMode="auto">
            <a:xfrm>
              <a:off x="1584" y="2832"/>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41</a:t>
              </a:r>
            </a:p>
          </p:txBody>
        </p:sp>
        <p:sp>
          <p:nvSpPr>
            <p:cNvPr id="337953" name="Line 33"/>
            <p:cNvSpPr>
              <a:spLocks noChangeShapeType="1"/>
            </p:cNvSpPr>
            <p:nvPr/>
          </p:nvSpPr>
          <p:spPr bwMode="auto">
            <a:xfrm>
              <a:off x="1824" y="2928"/>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7954" name="Text Box 34"/>
            <p:cNvSpPr txBox="1">
              <a:spLocks noChangeArrowheads="1"/>
            </p:cNvSpPr>
            <p:nvPr/>
          </p:nvSpPr>
          <p:spPr bwMode="auto">
            <a:xfrm>
              <a:off x="1968" y="2640"/>
              <a:ext cx="199"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sp>
          <p:nvSpPr>
            <p:cNvPr id="337955" name="Oval 35"/>
            <p:cNvSpPr>
              <a:spLocks noChangeArrowheads="1"/>
            </p:cNvSpPr>
            <p:nvPr/>
          </p:nvSpPr>
          <p:spPr bwMode="auto">
            <a:xfrm>
              <a:off x="2400" y="2832"/>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42</a:t>
              </a:r>
            </a:p>
          </p:txBody>
        </p:sp>
        <p:sp>
          <p:nvSpPr>
            <p:cNvPr id="337956" name="Line 36"/>
            <p:cNvSpPr>
              <a:spLocks noChangeShapeType="1"/>
            </p:cNvSpPr>
            <p:nvPr/>
          </p:nvSpPr>
          <p:spPr bwMode="auto">
            <a:xfrm>
              <a:off x="2640" y="2928"/>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7957" name="Text Box 37"/>
            <p:cNvSpPr txBox="1">
              <a:spLocks noChangeArrowheads="1"/>
            </p:cNvSpPr>
            <p:nvPr/>
          </p:nvSpPr>
          <p:spPr bwMode="auto">
            <a:xfrm>
              <a:off x="2784" y="2640"/>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sp>
          <p:nvSpPr>
            <p:cNvPr id="337958" name="Oval 38"/>
            <p:cNvSpPr>
              <a:spLocks noChangeArrowheads="1"/>
            </p:cNvSpPr>
            <p:nvPr/>
          </p:nvSpPr>
          <p:spPr bwMode="auto">
            <a:xfrm>
              <a:off x="3216" y="2832"/>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43</a:t>
              </a:r>
            </a:p>
          </p:txBody>
        </p:sp>
      </p:grpSp>
      <p:grpSp>
        <p:nvGrpSpPr>
          <p:cNvPr id="337995" name="Group 75"/>
          <p:cNvGrpSpPr>
            <a:grpSpLocks/>
          </p:cNvGrpSpPr>
          <p:nvPr/>
        </p:nvGrpSpPr>
        <p:grpSpPr bwMode="auto">
          <a:xfrm>
            <a:off x="2514600" y="4876800"/>
            <a:ext cx="2971800" cy="685800"/>
            <a:chOff x="1584" y="3072"/>
            <a:chExt cx="1872" cy="432"/>
          </a:xfrm>
        </p:grpSpPr>
        <p:sp>
          <p:nvSpPr>
            <p:cNvPr id="337960" name="Oval 40"/>
            <p:cNvSpPr>
              <a:spLocks noChangeArrowheads="1"/>
            </p:cNvSpPr>
            <p:nvPr/>
          </p:nvSpPr>
          <p:spPr bwMode="auto">
            <a:xfrm>
              <a:off x="1584" y="3264"/>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51</a:t>
              </a:r>
            </a:p>
          </p:txBody>
        </p:sp>
        <p:sp>
          <p:nvSpPr>
            <p:cNvPr id="337961" name="Line 41"/>
            <p:cNvSpPr>
              <a:spLocks noChangeShapeType="1"/>
            </p:cNvSpPr>
            <p:nvPr/>
          </p:nvSpPr>
          <p:spPr bwMode="auto">
            <a:xfrm>
              <a:off x="1824" y="3360"/>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7962" name="Text Box 42"/>
            <p:cNvSpPr txBox="1">
              <a:spLocks noChangeArrowheads="1"/>
            </p:cNvSpPr>
            <p:nvPr/>
          </p:nvSpPr>
          <p:spPr bwMode="auto">
            <a:xfrm>
              <a:off x="1968" y="3072"/>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sp>
          <p:nvSpPr>
            <p:cNvPr id="337963" name="Oval 43"/>
            <p:cNvSpPr>
              <a:spLocks noChangeArrowheads="1"/>
            </p:cNvSpPr>
            <p:nvPr/>
          </p:nvSpPr>
          <p:spPr bwMode="auto">
            <a:xfrm>
              <a:off x="2400" y="3264"/>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52</a:t>
              </a:r>
            </a:p>
          </p:txBody>
        </p:sp>
        <p:sp>
          <p:nvSpPr>
            <p:cNvPr id="337964" name="Line 44"/>
            <p:cNvSpPr>
              <a:spLocks noChangeShapeType="1"/>
            </p:cNvSpPr>
            <p:nvPr/>
          </p:nvSpPr>
          <p:spPr bwMode="auto">
            <a:xfrm>
              <a:off x="2640" y="3360"/>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7965" name="Text Box 45"/>
            <p:cNvSpPr txBox="1">
              <a:spLocks noChangeArrowheads="1"/>
            </p:cNvSpPr>
            <p:nvPr/>
          </p:nvSpPr>
          <p:spPr bwMode="auto">
            <a:xfrm>
              <a:off x="2784" y="3072"/>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sp>
          <p:nvSpPr>
            <p:cNvPr id="337966" name="Oval 46"/>
            <p:cNvSpPr>
              <a:spLocks noChangeArrowheads="1"/>
            </p:cNvSpPr>
            <p:nvPr/>
          </p:nvSpPr>
          <p:spPr bwMode="auto">
            <a:xfrm>
              <a:off x="3216" y="3264"/>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53</a:t>
              </a:r>
            </a:p>
          </p:txBody>
        </p:sp>
      </p:grpSp>
      <p:grpSp>
        <p:nvGrpSpPr>
          <p:cNvPr id="337996" name="Group 76"/>
          <p:cNvGrpSpPr>
            <a:grpSpLocks/>
          </p:cNvGrpSpPr>
          <p:nvPr/>
        </p:nvGrpSpPr>
        <p:grpSpPr bwMode="auto">
          <a:xfrm>
            <a:off x="2514600" y="5562600"/>
            <a:ext cx="2971800" cy="685800"/>
            <a:chOff x="1584" y="3504"/>
            <a:chExt cx="1872" cy="432"/>
          </a:xfrm>
        </p:grpSpPr>
        <p:sp>
          <p:nvSpPr>
            <p:cNvPr id="337968" name="Oval 48"/>
            <p:cNvSpPr>
              <a:spLocks noChangeArrowheads="1"/>
            </p:cNvSpPr>
            <p:nvPr/>
          </p:nvSpPr>
          <p:spPr bwMode="auto">
            <a:xfrm>
              <a:off x="1584" y="3696"/>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61</a:t>
              </a:r>
            </a:p>
          </p:txBody>
        </p:sp>
        <p:sp>
          <p:nvSpPr>
            <p:cNvPr id="337969" name="Line 49"/>
            <p:cNvSpPr>
              <a:spLocks noChangeShapeType="1"/>
            </p:cNvSpPr>
            <p:nvPr/>
          </p:nvSpPr>
          <p:spPr bwMode="auto">
            <a:xfrm>
              <a:off x="1824" y="3792"/>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7970" name="Text Box 50"/>
            <p:cNvSpPr txBox="1">
              <a:spLocks noChangeArrowheads="1"/>
            </p:cNvSpPr>
            <p:nvPr/>
          </p:nvSpPr>
          <p:spPr bwMode="auto">
            <a:xfrm>
              <a:off x="1968" y="3504"/>
              <a:ext cx="199"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sp>
          <p:nvSpPr>
            <p:cNvPr id="337971" name="Oval 51"/>
            <p:cNvSpPr>
              <a:spLocks noChangeArrowheads="1"/>
            </p:cNvSpPr>
            <p:nvPr/>
          </p:nvSpPr>
          <p:spPr bwMode="auto">
            <a:xfrm>
              <a:off x="2400" y="3696"/>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62</a:t>
              </a:r>
            </a:p>
          </p:txBody>
        </p:sp>
        <p:sp>
          <p:nvSpPr>
            <p:cNvPr id="337972" name="Line 52"/>
            <p:cNvSpPr>
              <a:spLocks noChangeShapeType="1"/>
            </p:cNvSpPr>
            <p:nvPr/>
          </p:nvSpPr>
          <p:spPr bwMode="auto">
            <a:xfrm>
              <a:off x="2640" y="3792"/>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7973" name="Text Box 53"/>
            <p:cNvSpPr txBox="1">
              <a:spLocks noChangeArrowheads="1"/>
            </p:cNvSpPr>
            <p:nvPr/>
          </p:nvSpPr>
          <p:spPr bwMode="auto">
            <a:xfrm>
              <a:off x="2784" y="3504"/>
              <a:ext cx="199"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sp>
          <p:nvSpPr>
            <p:cNvPr id="337974" name="Oval 54"/>
            <p:cNvSpPr>
              <a:spLocks noChangeArrowheads="1"/>
            </p:cNvSpPr>
            <p:nvPr/>
          </p:nvSpPr>
          <p:spPr bwMode="auto">
            <a:xfrm>
              <a:off x="3216" y="3696"/>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63</a:t>
              </a:r>
            </a:p>
          </p:txBody>
        </p:sp>
      </p:grpSp>
      <p:grpSp>
        <p:nvGrpSpPr>
          <p:cNvPr id="338015" name="Group 95"/>
          <p:cNvGrpSpPr>
            <a:grpSpLocks/>
          </p:cNvGrpSpPr>
          <p:nvPr/>
        </p:nvGrpSpPr>
        <p:grpSpPr bwMode="auto">
          <a:xfrm>
            <a:off x="914400" y="2590800"/>
            <a:ext cx="6172200" cy="3505200"/>
            <a:chOff x="576" y="1632"/>
            <a:chExt cx="3888" cy="2208"/>
          </a:xfrm>
        </p:grpSpPr>
        <p:sp>
          <p:nvSpPr>
            <p:cNvPr id="338016" name="Oval 96"/>
            <p:cNvSpPr>
              <a:spLocks noChangeArrowheads="1"/>
            </p:cNvSpPr>
            <p:nvPr/>
          </p:nvSpPr>
          <p:spPr bwMode="auto">
            <a:xfrm>
              <a:off x="4224" y="2592"/>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400"/>
                <a:t>F</a:t>
              </a:r>
            </a:p>
          </p:txBody>
        </p:sp>
        <p:sp>
          <p:nvSpPr>
            <p:cNvPr id="338017" name="Oval 97"/>
            <p:cNvSpPr>
              <a:spLocks noChangeArrowheads="1"/>
            </p:cNvSpPr>
            <p:nvPr/>
          </p:nvSpPr>
          <p:spPr bwMode="auto">
            <a:xfrm>
              <a:off x="576" y="2592"/>
              <a:ext cx="240" cy="24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0</a:t>
              </a:r>
            </a:p>
          </p:txBody>
        </p:sp>
        <p:sp>
          <p:nvSpPr>
            <p:cNvPr id="338018" name="Line 98"/>
            <p:cNvSpPr>
              <a:spLocks noChangeShapeType="1"/>
            </p:cNvSpPr>
            <p:nvPr/>
          </p:nvSpPr>
          <p:spPr bwMode="auto">
            <a:xfrm flipV="1">
              <a:off x="816" y="1632"/>
              <a:ext cx="768" cy="1056"/>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8019" name="Line 99"/>
            <p:cNvSpPr>
              <a:spLocks noChangeShapeType="1"/>
            </p:cNvSpPr>
            <p:nvPr/>
          </p:nvSpPr>
          <p:spPr bwMode="auto">
            <a:xfrm flipV="1">
              <a:off x="816" y="2112"/>
              <a:ext cx="768" cy="576"/>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8020" name="Line 100"/>
            <p:cNvSpPr>
              <a:spLocks noChangeShapeType="1"/>
            </p:cNvSpPr>
            <p:nvPr/>
          </p:nvSpPr>
          <p:spPr bwMode="auto">
            <a:xfrm flipV="1">
              <a:off x="816" y="2544"/>
              <a:ext cx="768" cy="1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8021" name="Line 101"/>
            <p:cNvSpPr>
              <a:spLocks noChangeShapeType="1"/>
            </p:cNvSpPr>
            <p:nvPr/>
          </p:nvSpPr>
          <p:spPr bwMode="auto">
            <a:xfrm>
              <a:off x="816" y="2688"/>
              <a:ext cx="768"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8022" name="Line 102"/>
            <p:cNvSpPr>
              <a:spLocks noChangeShapeType="1"/>
            </p:cNvSpPr>
            <p:nvPr/>
          </p:nvSpPr>
          <p:spPr bwMode="auto">
            <a:xfrm>
              <a:off x="816" y="2688"/>
              <a:ext cx="768" cy="67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8023" name="Line 103"/>
            <p:cNvSpPr>
              <a:spLocks noChangeShapeType="1"/>
            </p:cNvSpPr>
            <p:nvPr/>
          </p:nvSpPr>
          <p:spPr bwMode="auto">
            <a:xfrm>
              <a:off x="816" y="2688"/>
              <a:ext cx="768" cy="115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8024" name="Line 104"/>
            <p:cNvSpPr>
              <a:spLocks noChangeShapeType="1"/>
            </p:cNvSpPr>
            <p:nvPr/>
          </p:nvSpPr>
          <p:spPr bwMode="auto">
            <a:xfrm>
              <a:off x="2640" y="1632"/>
              <a:ext cx="1584" cy="1056"/>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8025" name="Line 105"/>
            <p:cNvSpPr>
              <a:spLocks noChangeShapeType="1"/>
            </p:cNvSpPr>
            <p:nvPr/>
          </p:nvSpPr>
          <p:spPr bwMode="auto">
            <a:xfrm>
              <a:off x="2640" y="2064"/>
              <a:ext cx="1584" cy="62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8026" name="Line 106"/>
            <p:cNvSpPr>
              <a:spLocks noChangeShapeType="1"/>
            </p:cNvSpPr>
            <p:nvPr/>
          </p:nvSpPr>
          <p:spPr bwMode="auto">
            <a:xfrm>
              <a:off x="3456" y="2544"/>
              <a:ext cx="768" cy="1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8027" name="Line 107"/>
            <p:cNvSpPr>
              <a:spLocks noChangeShapeType="1"/>
            </p:cNvSpPr>
            <p:nvPr/>
          </p:nvSpPr>
          <p:spPr bwMode="auto">
            <a:xfrm flipV="1">
              <a:off x="3456" y="2688"/>
              <a:ext cx="768"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8028" name="Line 108"/>
            <p:cNvSpPr>
              <a:spLocks noChangeShapeType="1"/>
            </p:cNvSpPr>
            <p:nvPr/>
          </p:nvSpPr>
          <p:spPr bwMode="auto">
            <a:xfrm flipV="1">
              <a:off x="3456" y="2688"/>
              <a:ext cx="768" cy="67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8029" name="Line 109"/>
            <p:cNvSpPr>
              <a:spLocks noChangeShapeType="1"/>
            </p:cNvSpPr>
            <p:nvPr/>
          </p:nvSpPr>
          <p:spPr bwMode="auto">
            <a:xfrm flipV="1">
              <a:off x="3456" y="2688"/>
              <a:ext cx="768" cy="115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8030" name="Text Box 110"/>
            <p:cNvSpPr txBox="1">
              <a:spLocks noChangeArrowheads="1"/>
            </p:cNvSpPr>
            <p:nvPr/>
          </p:nvSpPr>
          <p:spPr bwMode="auto">
            <a:xfrm>
              <a:off x="960" y="1920"/>
              <a:ext cx="33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ε</a:t>
              </a:r>
            </a:p>
          </p:txBody>
        </p:sp>
        <p:sp>
          <p:nvSpPr>
            <p:cNvPr id="338031" name="Text Box 111"/>
            <p:cNvSpPr txBox="1">
              <a:spLocks noChangeArrowheads="1"/>
            </p:cNvSpPr>
            <p:nvPr/>
          </p:nvSpPr>
          <p:spPr bwMode="auto">
            <a:xfrm>
              <a:off x="3312" y="1872"/>
              <a:ext cx="33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ε</a:t>
              </a:r>
            </a:p>
          </p:txBody>
        </p:sp>
        <p:sp>
          <p:nvSpPr>
            <p:cNvPr id="338032" name="Oval 112"/>
            <p:cNvSpPr>
              <a:spLocks noChangeArrowheads="1"/>
            </p:cNvSpPr>
            <p:nvPr/>
          </p:nvSpPr>
          <p:spPr bwMode="auto">
            <a:xfrm>
              <a:off x="4272" y="2640"/>
              <a:ext cx="144" cy="14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37991"/>
                                        </p:tgtEl>
                                        <p:attrNameLst>
                                          <p:attrName>style.visibility</p:attrName>
                                        </p:attrNameLst>
                                      </p:cBhvr>
                                      <p:to>
                                        <p:strVal val="visible"/>
                                      </p:to>
                                    </p:set>
                                    <p:animEffect transition="in" filter="wipe(left)">
                                      <p:cBhvr>
                                        <p:cTn id="7" dur="500"/>
                                        <p:tgtEl>
                                          <p:spTgt spid="337991"/>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337992"/>
                                        </p:tgtEl>
                                        <p:attrNameLst>
                                          <p:attrName>style.visibility</p:attrName>
                                        </p:attrNameLst>
                                      </p:cBhvr>
                                      <p:to>
                                        <p:strVal val="visible"/>
                                      </p:to>
                                    </p:set>
                                    <p:animEffect transition="in" filter="wipe(left)">
                                      <p:cBhvr>
                                        <p:cTn id="11" dur="500"/>
                                        <p:tgtEl>
                                          <p:spTgt spid="337992"/>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337993"/>
                                        </p:tgtEl>
                                        <p:attrNameLst>
                                          <p:attrName>style.visibility</p:attrName>
                                        </p:attrNameLst>
                                      </p:cBhvr>
                                      <p:to>
                                        <p:strVal val="visible"/>
                                      </p:to>
                                    </p:set>
                                    <p:animEffect transition="in" filter="wipe(left)">
                                      <p:cBhvr>
                                        <p:cTn id="15" dur="500"/>
                                        <p:tgtEl>
                                          <p:spTgt spid="337993"/>
                                        </p:tgtEl>
                                      </p:cBhvr>
                                    </p:animEffect>
                                  </p:childTnLst>
                                </p:cTn>
                              </p:par>
                            </p:childTnLst>
                          </p:cTn>
                        </p:par>
                        <p:par>
                          <p:cTn id="16" fill="hold" nodeType="afterGroup">
                            <p:stCondLst>
                              <p:cond delay="1500"/>
                            </p:stCondLst>
                            <p:childTnLst>
                              <p:par>
                                <p:cTn id="17" presetID="22" presetClass="entr" presetSubtype="8" fill="hold" nodeType="afterEffect">
                                  <p:stCondLst>
                                    <p:cond delay="0"/>
                                  </p:stCondLst>
                                  <p:childTnLst>
                                    <p:set>
                                      <p:cBhvr>
                                        <p:cTn id="18" dur="1" fill="hold">
                                          <p:stCondLst>
                                            <p:cond delay="0"/>
                                          </p:stCondLst>
                                        </p:cTn>
                                        <p:tgtEl>
                                          <p:spTgt spid="337994"/>
                                        </p:tgtEl>
                                        <p:attrNameLst>
                                          <p:attrName>style.visibility</p:attrName>
                                        </p:attrNameLst>
                                      </p:cBhvr>
                                      <p:to>
                                        <p:strVal val="visible"/>
                                      </p:to>
                                    </p:set>
                                    <p:animEffect transition="in" filter="wipe(left)">
                                      <p:cBhvr>
                                        <p:cTn id="19" dur="500"/>
                                        <p:tgtEl>
                                          <p:spTgt spid="337994"/>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337995"/>
                                        </p:tgtEl>
                                        <p:attrNameLst>
                                          <p:attrName>style.visibility</p:attrName>
                                        </p:attrNameLst>
                                      </p:cBhvr>
                                      <p:to>
                                        <p:strVal val="visible"/>
                                      </p:to>
                                    </p:set>
                                    <p:animEffect transition="in" filter="wipe(left)">
                                      <p:cBhvr>
                                        <p:cTn id="23" dur="500"/>
                                        <p:tgtEl>
                                          <p:spTgt spid="337995"/>
                                        </p:tgtEl>
                                      </p:cBhvr>
                                    </p:animEffect>
                                  </p:childTnLst>
                                </p:cTn>
                              </p:par>
                            </p:childTnLst>
                          </p:cTn>
                        </p:par>
                        <p:par>
                          <p:cTn id="24" fill="hold" nodeType="afterGroup">
                            <p:stCondLst>
                              <p:cond delay="2500"/>
                            </p:stCondLst>
                            <p:childTnLst>
                              <p:par>
                                <p:cTn id="25" presetID="22" presetClass="entr" presetSubtype="8" fill="hold" nodeType="afterEffect">
                                  <p:stCondLst>
                                    <p:cond delay="0"/>
                                  </p:stCondLst>
                                  <p:childTnLst>
                                    <p:set>
                                      <p:cBhvr>
                                        <p:cTn id="26" dur="1" fill="hold">
                                          <p:stCondLst>
                                            <p:cond delay="0"/>
                                          </p:stCondLst>
                                        </p:cTn>
                                        <p:tgtEl>
                                          <p:spTgt spid="337996"/>
                                        </p:tgtEl>
                                        <p:attrNameLst>
                                          <p:attrName>style.visibility</p:attrName>
                                        </p:attrNameLst>
                                      </p:cBhvr>
                                      <p:to>
                                        <p:strVal val="visible"/>
                                      </p:to>
                                    </p:set>
                                    <p:animEffect transition="in" filter="wipe(left)">
                                      <p:cBhvr>
                                        <p:cTn id="27" dur="500"/>
                                        <p:tgtEl>
                                          <p:spTgt spid="33799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338015"/>
                                        </p:tgtEl>
                                        <p:attrNameLst>
                                          <p:attrName>style.visibility</p:attrName>
                                        </p:attrNameLst>
                                      </p:cBhvr>
                                      <p:to>
                                        <p:strVal val="visible"/>
                                      </p:to>
                                    </p:set>
                                    <p:animEffect transition="in" filter="wipe(left)">
                                      <p:cBhvr>
                                        <p:cTn id="32" dur="500"/>
                                        <p:tgtEl>
                                          <p:spTgt spid="3380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a:xfrm>
            <a:off x="1066800" y="228600"/>
            <a:ext cx="7543800" cy="60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決定性オートマトンへ</a:t>
            </a:r>
          </a:p>
        </p:txBody>
      </p:sp>
      <p:graphicFrame>
        <p:nvGraphicFramePr>
          <p:cNvPr id="344237" name="Group 173"/>
          <p:cNvGraphicFramePr>
            <a:graphicFrameLocks noGrp="1"/>
          </p:cNvGraphicFramePr>
          <p:nvPr/>
        </p:nvGraphicFramePr>
        <p:xfrm>
          <a:off x="228600" y="990600"/>
          <a:ext cx="4648200" cy="5366514"/>
        </p:xfrm>
        <a:graphic>
          <a:graphicData uri="http://schemas.openxmlformats.org/drawingml/2006/table">
            <a:tbl>
              <a:tblPr/>
              <a:tblGrid>
                <a:gridCol w="6858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tblGrid>
              <a:tr h="5588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1"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ε</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588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88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572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03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588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572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603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588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344231" name="Group 167"/>
          <p:cNvGraphicFramePr>
            <a:graphicFrameLocks noGrp="1"/>
          </p:cNvGraphicFramePr>
          <p:nvPr/>
        </p:nvGraphicFramePr>
        <p:xfrm>
          <a:off x="5029200" y="990600"/>
          <a:ext cx="3886200" cy="5588000"/>
        </p:xfrm>
        <a:graphic>
          <a:graphicData uri="http://schemas.openxmlformats.org/drawingml/2006/table">
            <a:tbl>
              <a:tblPr/>
              <a:tblGrid>
                <a:gridCol w="827088">
                  <a:extLst>
                    <a:ext uri="{9D8B030D-6E8A-4147-A177-3AD203B41FA5}">
                      <a16:colId xmlns:a16="http://schemas.microsoft.com/office/drawing/2014/main" val="20000"/>
                    </a:ext>
                  </a:extLst>
                </a:gridCol>
                <a:gridCol w="744537">
                  <a:extLst>
                    <a:ext uri="{9D8B030D-6E8A-4147-A177-3AD203B41FA5}">
                      <a16:colId xmlns:a16="http://schemas.microsoft.com/office/drawing/2014/main" val="20001"/>
                    </a:ext>
                  </a:extLst>
                </a:gridCol>
                <a:gridCol w="825500">
                  <a:extLst>
                    <a:ext uri="{9D8B030D-6E8A-4147-A177-3AD203B41FA5}">
                      <a16:colId xmlns:a16="http://schemas.microsoft.com/office/drawing/2014/main" val="20002"/>
                    </a:ext>
                  </a:extLst>
                </a:gridCol>
                <a:gridCol w="744538">
                  <a:extLst>
                    <a:ext uri="{9D8B030D-6E8A-4147-A177-3AD203B41FA5}">
                      <a16:colId xmlns:a16="http://schemas.microsoft.com/office/drawing/2014/main" val="20003"/>
                    </a:ext>
                  </a:extLst>
                </a:gridCol>
                <a:gridCol w="744537">
                  <a:extLst>
                    <a:ext uri="{9D8B030D-6E8A-4147-A177-3AD203B41FA5}">
                      <a16:colId xmlns:a16="http://schemas.microsoft.com/office/drawing/2014/main" val="20004"/>
                    </a:ext>
                  </a:extLst>
                </a:gridCol>
              </a:tblGrid>
              <a:tr h="5588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1"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N</a:t>
                      </a: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ε</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588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88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588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588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588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588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588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588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5588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344243" name="Rectangle 179"/>
          <p:cNvSpPr>
            <a:spLocks noChangeArrowheads="1"/>
          </p:cNvSpPr>
          <p:nvPr/>
        </p:nvSpPr>
        <p:spPr bwMode="auto">
          <a:xfrm>
            <a:off x="914400" y="3001963"/>
            <a:ext cx="1676400" cy="557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a:t>12,F</a:t>
            </a:r>
          </a:p>
        </p:txBody>
      </p:sp>
      <p:sp>
        <p:nvSpPr>
          <p:cNvPr id="344244" name="Rectangle 180"/>
          <p:cNvSpPr>
            <a:spLocks noChangeArrowheads="1"/>
          </p:cNvSpPr>
          <p:nvPr/>
        </p:nvSpPr>
        <p:spPr bwMode="auto">
          <a:xfrm>
            <a:off x="914400" y="2443163"/>
            <a:ext cx="1676400" cy="55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11</a:t>
            </a:r>
          </a:p>
        </p:txBody>
      </p:sp>
      <p:sp>
        <p:nvSpPr>
          <p:cNvPr id="344245" name="Rectangle 181"/>
          <p:cNvSpPr>
            <a:spLocks noChangeArrowheads="1"/>
          </p:cNvSpPr>
          <p:nvPr/>
        </p:nvSpPr>
        <p:spPr bwMode="auto">
          <a:xfrm>
            <a:off x="914400" y="1549400"/>
            <a:ext cx="1676400" cy="893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0,11,21,31,</a:t>
            </a:r>
          </a:p>
          <a:p>
            <a:pPr algn="ctr">
              <a:buFont typeface="Wingdings" panose="05000000000000000000" pitchFamily="2" charset="2"/>
              <a:buNone/>
            </a:pPr>
            <a:r>
              <a:rPr lang="ja-JP" altLang="en-US" sz="2400"/>
              <a:t>41,51,61</a:t>
            </a:r>
          </a:p>
        </p:txBody>
      </p:sp>
      <p:grpSp>
        <p:nvGrpSpPr>
          <p:cNvPr id="344257" name="Group 193"/>
          <p:cNvGrpSpPr>
            <a:grpSpLocks/>
          </p:cNvGrpSpPr>
          <p:nvPr/>
        </p:nvGrpSpPr>
        <p:grpSpPr bwMode="auto">
          <a:xfrm>
            <a:off x="914400" y="1549400"/>
            <a:ext cx="5686425" cy="5029200"/>
            <a:chOff x="576" y="976"/>
            <a:chExt cx="3582" cy="3168"/>
          </a:xfrm>
        </p:grpSpPr>
        <p:grpSp>
          <p:nvGrpSpPr>
            <p:cNvPr id="344258" name="Group 194"/>
            <p:cNvGrpSpPr>
              <a:grpSpLocks/>
            </p:cNvGrpSpPr>
            <p:nvPr/>
          </p:nvGrpSpPr>
          <p:grpSpPr bwMode="auto">
            <a:xfrm>
              <a:off x="576" y="2242"/>
              <a:ext cx="1056" cy="1761"/>
              <a:chOff x="576" y="2242"/>
              <a:chExt cx="1056" cy="1761"/>
            </a:xfrm>
          </p:grpSpPr>
          <p:sp>
            <p:nvSpPr>
              <p:cNvPr id="344259" name="Rectangle 195"/>
              <p:cNvSpPr>
                <a:spLocks noChangeArrowheads="1"/>
              </p:cNvSpPr>
              <p:nvPr/>
            </p:nvSpPr>
            <p:spPr bwMode="auto">
              <a:xfrm>
                <a:off x="576" y="3651"/>
                <a:ext cx="105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33,</a:t>
                </a:r>
                <a:r>
                  <a:rPr lang="en-US" altLang="ja-JP"/>
                  <a:t>F</a:t>
                </a:r>
              </a:p>
            </p:txBody>
          </p:sp>
          <p:sp>
            <p:nvSpPr>
              <p:cNvPr id="344260" name="Rectangle 196"/>
              <p:cNvSpPr>
                <a:spLocks noChangeArrowheads="1"/>
              </p:cNvSpPr>
              <p:nvPr/>
            </p:nvSpPr>
            <p:spPr bwMode="auto">
              <a:xfrm>
                <a:off x="576" y="3298"/>
                <a:ext cx="1056" cy="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32</a:t>
                </a:r>
              </a:p>
            </p:txBody>
          </p:sp>
          <p:sp>
            <p:nvSpPr>
              <p:cNvPr id="344261" name="Rectangle 197"/>
              <p:cNvSpPr>
                <a:spLocks noChangeArrowheads="1"/>
              </p:cNvSpPr>
              <p:nvPr/>
            </p:nvSpPr>
            <p:spPr bwMode="auto">
              <a:xfrm>
                <a:off x="576" y="2947"/>
                <a:ext cx="1056" cy="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31</a:t>
                </a:r>
              </a:p>
            </p:txBody>
          </p:sp>
          <p:sp>
            <p:nvSpPr>
              <p:cNvPr id="344262" name="Rectangle 198"/>
              <p:cNvSpPr>
                <a:spLocks noChangeArrowheads="1"/>
              </p:cNvSpPr>
              <p:nvPr/>
            </p:nvSpPr>
            <p:spPr bwMode="auto">
              <a:xfrm>
                <a:off x="576" y="2595"/>
                <a:ext cx="105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a:t>22,F</a:t>
                </a:r>
              </a:p>
            </p:txBody>
          </p:sp>
          <p:sp>
            <p:nvSpPr>
              <p:cNvPr id="344263" name="Rectangle 199"/>
              <p:cNvSpPr>
                <a:spLocks noChangeArrowheads="1"/>
              </p:cNvSpPr>
              <p:nvPr/>
            </p:nvSpPr>
            <p:spPr bwMode="auto">
              <a:xfrm>
                <a:off x="576" y="2242"/>
                <a:ext cx="1056" cy="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21</a:t>
                </a:r>
              </a:p>
            </p:txBody>
          </p:sp>
        </p:grpSp>
        <p:grpSp>
          <p:nvGrpSpPr>
            <p:cNvPr id="344264" name="Group 200"/>
            <p:cNvGrpSpPr>
              <a:grpSpLocks/>
            </p:cNvGrpSpPr>
            <p:nvPr/>
          </p:nvGrpSpPr>
          <p:grpSpPr bwMode="auto">
            <a:xfrm>
              <a:off x="3689" y="976"/>
              <a:ext cx="469" cy="3168"/>
              <a:chOff x="3689" y="976"/>
              <a:chExt cx="469" cy="3168"/>
            </a:xfrm>
          </p:grpSpPr>
          <p:sp>
            <p:nvSpPr>
              <p:cNvPr id="344265" name="Rectangle 201"/>
              <p:cNvSpPr>
                <a:spLocks noChangeArrowheads="1"/>
              </p:cNvSpPr>
              <p:nvPr/>
            </p:nvSpPr>
            <p:spPr bwMode="auto">
              <a:xfrm>
                <a:off x="3689" y="976"/>
                <a:ext cx="469"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41</a:t>
                </a:r>
              </a:p>
            </p:txBody>
          </p:sp>
          <p:sp>
            <p:nvSpPr>
              <p:cNvPr id="344266" name="Rectangle 202"/>
              <p:cNvSpPr>
                <a:spLocks noChangeArrowheads="1"/>
              </p:cNvSpPr>
              <p:nvPr/>
            </p:nvSpPr>
            <p:spPr bwMode="auto">
              <a:xfrm>
                <a:off x="3689" y="3792"/>
                <a:ext cx="469"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63,</a:t>
                </a:r>
                <a:r>
                  <a:rPr lang="en-US" altLang="ja-JP" sz="2400"/>
                  <a:t>F</a:t>
                </a:r>
              </a:p>
            </p:txBody>
          </p:sp>
          <p:sp>
            <p:nvSpPr>
              <p:cNvPr id="344267" name="Rectangle 203"/>
              <p:cNvSpPr>
                <a:spLocks noChangeArrowheads="1"/>
              </p:cNvSpPr>
              <p:nvPr/>
            </p:nvSpPr>
            <p:spPr bwMode="auto">
              <a:xfrm>
                <a:off x="3689" y="3440"/>
                <a:ext cx="469"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62</a:t>
                </a:r>
              </a:p>
            </p:txBody>
          </p:sp>
          <p:sp>
            <p:nvSpPr>
              <p:cNvPr id="344268" name="Rectangle 204"/>
              <p:cNvSpPr>
                <a:spLocks noChangeArrowheads="1"/>
              </p:cNvSpPr>
              <p:nvPr/>
            </p:nvSpPr>
            <p:spPr bwMode="auto">
              <a:xfrm>
                <a:off x="3689" y="3088"/>
                <a:ext cx="469"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61</a:t>
                </a:r>
              </a:p>
            </p:txBody>
          </p:sp>
          <p:sp>
            <p:nvSpPr>
              <p:cNvPr id="344269" name="Rectangle 205"/>
              <p:cNvSpPr>
                <a:spLocks noChangeArrowheads="1"/>
              </p:cNvSpPr>
              <p:nvPr/>
            </p:nvSpPr>
            <p:spPr bwMode="auto">
              <a:xfrm>
                <a:off x="3689" y="2736"/>
                <a:ext cx="469"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53,</a:t>
                </a:r>
                <a:r>
                  <a:rPr lang="en-US" altLang="ja-JP" sz="2400"/>
                  <a:t>F</a:t>
                </a:r>
              </a:p>
            </p:txBody>
          </p:sp>
          <p:sp>
            <p:nvSpPr>
              <p:cNvPr id="344270" name="Rectangle 206"/>
              <p:cNvSpPr>
                <a:spLocks noChangeArrowheads="1"/>
              </p:cNvSpPr>
              <p:nvPr/>
            </p:nvSpPr>
            <p:spPr bwMode="auto">
              <a:xfrm>
                <a:off x="3689" y="2384"/>
                <a:ext cx="469"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52</a:t>
                </a:r>
              </a:p>
            </p:txBody>
          </p:sp>
          <p:sp>
            <p:nvSpPr>
              <p:cNvPr id="344271" name="Rectangle 207"/>
              <p:cNvSpPr>
                <a:spLocks noChangeArrowheads="1"/>
              </p:cNvSpPr>
              <p:nvPr/>
            </p:nvSpPr>
            <p:spPr bwMode="auto">
              <a:xfrm>
                <a:off x="3689" y="2032"/>
                <a:ext cx="469"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51</a:t>
                </a:r>
              </a:p>
            </p:txBody>
          </p:sp>
          <p:sp>
            <p:nvSpPr>
              <p:cNvPr id="344272" name="Rectangle 208"/>
              <p:cNvSpPr>
                <a:spLocks noChangeArrowheads="1"/>
              </p:cNvSpPr>
              <p:nvPr/>
            </p:nvSpPr>
            <p:spPr bwMode="auto">
              <a:xfrm>
                <a:off x="3689" y="1680"/>
                <a:ext cx="469"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43,</a:t>
                </a:r>
                <a:r>
                  <a:rPr lang="en-US" altLang="ja-JP" sz="2400"/>
                  <a:t>F</a:t>
                </a:r>
              </a:p>
            </p:txBody>
          </p:sp>
          <p:sp>
            <p:nvSpPr>
              <p:cNvPr id="344273" name="Rectangle 209"/>
              <p:cNvSpPr>
                <a:spLocks noChangeArrowheads="1"/>
              </p:cNvSpPr>
              <p:nvPr/>
            </p:nvSpPr>
            <p:spPr bwMode="auto">
              <a:xfrm>
                <a:off x="3689" y="1328"/>
                <a:ext cx="469"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42</a:t>
                </a:r>
              </a:p>
            </p:txBody>
          </p:sp>
        </p:grpSp>
      </p:grpSp>
      <p:grpSp>
        <p:nvGrpSpPr>
          <p:cNvPr id="344274" name="Group 210"/>
          <p:cNvGrpSpPr>
            <a:grpSpLocks/>
          </p:cNvGrpSpPr>
          <p:nvPr/>
        </p:nvGrpSpPr>
        <p:grpSpPr bwMode="auto">
          <a:xfrm>
            <a:off x="2590800" y="2443163"/>
            <a:ext cx="4835525" cy="2792412"/>
            <a:chOff x="1632" y="1539"/>
            <a:chExt cx="3046" cy="1759"/>
          </a:xfrm>
        </p:grpSpPr>
        <p:sp>
          <p:nvSpPr>
            <p:cNvPr id="344275" name="Rectangle 211"/>
            <p:cNvSpPr>
              <a:spLocks noChangeArrowheads="1"/>
            </p:cNvSpPr>
            <p:nvPr/>
          </p:nvSpPr>
          <p:spPr bwMode="auto">
            <a:xfrm>
              <a:off x="1632" y="1539"/>
              <a:ext cx="480"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12,</a:t>
              </a:r>
              <a:r>
                <a:rPr lang="en-US" altLang="ja-JP" sz="2400"/>
                <a:t>F</a:t>
              </a:r>
            </a:p>
          </p:txBody>
        </p:sp>
        <p:sp>
          <p:nvSpPr>
            <p:cNvPr id="344276" name="Rectangle 212"/>
            <p:cNvSpPr>
              <a:spLocks noChangeArrowheads="1"/>
            </p:cNvSpPr>
            <p:nvPr/>
          </p:nvSpPr>
          <p:spPr bwMode="auto">
            <a:xfrm>
              <a:off x="1632" y="2947"/>
              <a:ext cx="480" cy="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32</a:t>
              </a:r>
            </a:p>
          </p:txBody>
        </p:sp>
        <p:sp>
          <p:nvSpPr>
            <p:cNvPr id="344277" name="Rectangle 213"/>
            <p:cNvSpPr>
              <a:spLocks noChangeArrowheads="1"/>
            </p:cNvSpPr>
            <p:nvPr/>
          </p:nvSpPr>
          <p:spPr bwMode="auto">
            <a:xfrm>
              <a:off x="4158" y="2032"/>
              <a:ext cx="520"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52</a:t>
              </a:r>
            </a:p>
          </p:txBody>
        </p:sp>
        <p:sp>
          <p:nvSpPr>
            <p:cNvPr id="344278" name="Rectangle 214"/>
            <p:cNvSpPr>
              <a:spLocks noChangeArrowheads="1"/>
            </p:cNvSpPr>
            <p:nvPr/>
          </p:nvSpPr>
          <p:spPr bwMode="auto">
            <a:xfrm>
              <a:off x="4158" y="2384"/>
              <a:ext cx="520"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53,</a:t>
              </a:r>
              <a:r>
                <a:rPr lang="en-US" altLang="ja-JP" sz="2400"/>
                <a:t>F</a:t>
              </a:r>
              <a:endParaRPr lang="ja-JP" altLang="en-US" sz="2400"/>
            </a:p>
          </p:txBody>
        </p:sp>
      </p:grpSp>
      <p:grpSp>
        <p:nvGrpSpPr>
          <p:cNvPr id="344279" name="Group 215"/>
          <p:cNvGrpSpPr>
            <a:grpSpLocks/>
          </p:cNvGrpSpPr>
          <p:nvPr/>
        </p:nvGrpSpPr>
        <p:grpSpPr bwMode="auto">
          <a:xfrm>
            <a:off x="3352800" y="1549400"/>
            <a:ext cx="4818063" cy="4470400"/>
            <a:chOff x="2112" y="976"/>
            <a:chExt cx="3035" cy="2816"/>
          </a:xfrm>
        </p:grpSpPr>
        <p:sp>
          <p:nvSpPr>
            <p:cNvPr id="344280" name="Rectangle 216"/>
            <p:cNvSpPr>
              <a:spLocks noChangeArrowheads="1"/>
            </p:cNvSpPr>
            <p:nvPr/>
          </p:nvSpPr>
          <p:spPr bwMode="auto">
            <a:xfrm>
              <a:off x="2112" y="2242"/>
              <a:ext cx="480" cy="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22,</a:t>
              </a:r>
              <a:r>
                <a:rPr lang="en-US" altLang="ja-JP" sz="2400"/>
                <a:t>F</a:t>
              </a:r>
            </a:p>
          </p:txBody>
        </p:sp>
        <p:sp>
          <p:nvSpPr>
            <p:cNvPr id="344281" name="Rectangle 217"/>
            <p:cNvSpPr>
              <a:spLocks noChangeArrowheads="1"/>
            </p:cNvSpPr>
            <p:nvPr/>
          </p:nvSpPr>
          <p:spPr bwMode="auto">
            <a:xfrm>
              <a:off x="4678" y="976"/>
              <a:ext cx="469"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42</a:t>
              </a:r>
            </a:p>
          </p:txBody>
        </p:sp>
        <p:sp>
          <p:nvSpPr>
            <p:cNvPr id="344282" name="Rectangle 218"/>
            <p:cNvSpPr>
              <a:spLocks noChangeArrowheads="1"/>
            </p:cNvSpPr>
            <p:nvPr/>
          </p:nvSpPr>
          <p:spPr bwMode="auto">
            <a:xfrm>
              <a:off x="4678" y="3440"/>
              <a:ext cx="469"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63,</a:t>
              </a:r>
              <a:r>
                <a:rPr lang="en-US" altLang="ja-JP" sz="2400"/>
                <a:t>F</a:t>
              </a:r>
              <a:endParaRPr lang="ja-JP" altLang="en-US" sz="2400"/>
            </a:p>
          </p:txBody>
        </p:sp>
        <p:sp>
          <p:nvSpPr>
            <p:cNvPr id="344283" name="Rectangle 219"/>
            <p:cNvSpPr>
              <a:spLocks noChangeArrowheads="1"/>
            </p:cNvSpPr>
            <p:nvPr/>
          </p:nvSpPr>
          <p:spPr bwMode="auto">
            <a:xfrm>
              <a:off x="4678" y="3088"/>
              <a:ext cx="469"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62</a:t>
              </a:r>
            </a:p>
          </p:txBody>
        </p:sp>
      </p:grpSp>
      <p:grpSp>
        <p:nvGrpSpPr>
          <p:cNvPr id="344284" name="Group 220"/>
          <p:cNvGrpSpPr>
            <a:grpSpLocks/>
          </p:cNvGrpSpPr>
          <p:nvPr/>
        </p:nvGrpSpPr>
        <p:grpSpPr bwMode="auto">
          <a:xfrm>
            <a:off x="4114800" y="2108200"/>
            <a:ext cx="4800600" cy="3687763"/>
            <a:chOff x="2592" y="1328"/>
            <a:chExt cx="3024" cy="2323"/>
          </a:xfrm>
        </p:grpSpPr>
        <p:sp>
          <p:nvSpPr>
            <p:cNvPr id="344285" name="Rectangle 221"/>
            <p:cNvSpPr>
              <a:spLocks noChangeArrowheads="1"/>
            </p:cNvSpPr>
            <p:nvPr/>
          </p:nvSpPr>
          <p:spPr bwMode="auto">
            <a:xfrm>
              <a:off x="2592" y="3298"/>
              <a:ext cx="480" cy="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33,</a:t>
              </a:r>
              <a:r>
                <a:rPr lang="en-US" altLang="ja-JP" sz="2400"/>
                <a:t>F</a:t>
              </a:r>
              <a:endParaRPr lang="ja-JP" altLang="en-US" sz="2400"/>
            </a:p>
          </p:txBody>
        </p:sp>
        <p:sp>
          <p:nvSpPr>
            <p:cNvPr id="344286" name="Rectangle 222"/>
            <p:cNvSpPr>
              <a:spLocks noChangeArrowheads="1"/>
            </p:cNvSpPr>
            <p:nvPr/>
          </p:nvSpPr>
          <p:spPr bwMode="auto">
            <a:xfrm>
              <a:off x="5147" y="1328"/>
              <a:ext cx="469"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43,</a:t>
              </a:r>
              <a:r>
                <a:rPr lang="en-US" altLang="ja-JP" sz="2400"/>
                <a:t>F</a:t>
              </a:r>
              <a:endParaRPr lang="ja-JP" altLang="en-US" sz="240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44245"/>
                                        </p:tgtEl>
                                        <p:attrNameLst>
                                          <p:attrName>style.visibility</p:attrName>
                                        </p:attrNameLst>
                                      </p:cBhvr>
                                      <p:to>
                                        <p:strVal val="visible"/>
                                      </p:to>
                                    </p:set>
                                    <p:animEffect transition="in" filter="checkerboard(across)">
                                      <p:cBhvr>
                                        <p:cTn id="7" dur="500"/>
                                        <p:tgtEl>
                                          <p:spTgt spid="3442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44244"/>
                                        </p:tgtEl>
                                        <p:attrNameLst>
                                          <p:attrName>style.visibility</p:attrName>
                                        </p:attrNameLst>
                                      </p:cBhvr>
                                      <p:to>
                                        <p:strVal val="visible"/>
                                      </p:to>
                                    </p:set>
                                    <p:animEffect transition="in" filter="checkerboard(across)">
                                      <p:cBhvr>
                                        <p:cTn id="12" dur="500"/>
                                        <p:tgtEl>
                                          <p:spTgt spid="3442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44243"/>
                                        </p:tgtEl>
                                        <p:attrNameLst>
                                          <p:attrName>style.visibility</p:attrName>
                                        </p:attrNameLst>
                                      </p:cBhvr>
                                      <p:to>
                                        <p:strVal val="visible"/>
                                      </p:to>
                                    </p:set>
                                    <p:animEffect transition="in" filter="checkerboard(across)">
                                      <p:cBhvr>
                                        <p:cTn id="17" dur="500"/>
                                        <p:tgtEl>
                                          <p:spTgt spid="34424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344257"/>
                                        </p:tgtEl>
                                        <p:attrNameLst>
                                          <p:attrName>style.visibility</p:attrName>
                                        </p:attrNameLst>
                                      </p:cBhvr>
                                      <p:to>
                                        <p:strVal val="visible"/>
                                      </p:to>
                                    </p:set>
                                    <p:animEffect transition="in" filter="checkerboard(across)">
                                      <p:cBhvr>
                                        <p:cTn id="22" dur="500"/>
                                        <p:tgtEl>
                                          <p:spTgt spid="34425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344274"/>
                                        </p:tgtEl>
                                        <p:attrNameLst>
                                          <p:attrName>style.visibility</p:attrName>
                                        </p:attrNameLst>
                                      </p:cBhvr>
                                      <p:to>
                                        <p:strVal val="visible"/>
                                      </p:to>
                                    </p:set>
                                    <p:animEffect transition="in" filter="checkerboard(across)">
                                      <p:cBhvr>
                                        <p:cTn id="27" dur="500"/>
                                        <p:tgtEl>
                                          <p:spTgt spid="34427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344279"/>
                                        </p:tgtEl>
                                        <p:attrNameLst>
                                          <p:attrName>style.visibility</p:attrName>
                                        </p:attrNameLst>
                                      </p:cBhvr>
                                      <p:to>
                                        <p:strVal val="visible"/>
                                      </p:to>
                                    </p:set>
                                    <p:animEffect transition="in" filter="checkerboard(across)">
                                      <p:cBhvr>
                                        <p:cTn id="32" dur="500"/>
                                        <p:tgtEl>
                                          <p:spTgt spid="34427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344284"/>
                                        </p:tgtEl>
                                        <p:attrNameLst>
                                          <p:attrName>style.visibility</p:attrName>
                                        </p:attrNameLst>
                                      </p:cBhvr>
                                      <p:to>
                                        <p:strVal val="visible"/>
                                      </p:to>
                                    </p:set>
                                    <p:animEffect transition="in" filter="checkerboard(across)">
                                      <p:cBhvr>
                                        <p:cTn id="37" dur="500"/>
                                        <p:tgtEl>
                                          <p:spTgt spid="3442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4243" grpId="0" autoUpdateAnimBg="0"/>
      <p:bldP spid="344244" grpId="0" autoUpdateAnimBg="0"/>
      <p:bldP spid="344245" grpId="0"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a:xfrm>
            <a:off x="1066800" y="228600"/>
            <a:ext cx="7543800" cy="60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決定性オートマトンへ</a:t>
            </a:r>
          </a:p>
        </p:txBody>
      </p:sp>
      <p:graphicFrame>
        <p:nvGraphicFramePr>
          <p:cNvPr id="345262" name="Group 174"/>
          <p:cNvGraphicFramePr>
            <a:graphicFrameLocks noGrp="1"/>
          </p:cNvGraphicFramePr>
          <p:nvPr/>
        </p:nvGraphicFramePr>
        <p:xfrm>
          <a:off x="533400" y="990600"/>
          <a:ext cx="8229600" cy="5100576"/>
        </p:xfrm>
        <a:graphic>
          <a:graphicData uri="http://schemas.openxmlformats.org/drawingml/2006/table">
            <a:tbl>
              <a:tblPr/>
              <a:tblGrid>
                <a:gridCol w="2306638">
                  <a:extLst>
                    <a:ext uri="{9D8B030D-6E8A-4147-A177-3AD203B41FA5}">
                      <a16:colId xmlns:a16="http://schemas.microsoft.com/office/drawing/2014/main" val="20000"/>
                    </a:ext>
                  </a:extLst>
                </a:gridCol>
                <a:gridCol w="2384425">
                  <a:extLst>
                    <a:ext uri="{9D8B030D-6E8A-4147-A177-3AD203B41FA5}">
                      <a16:colId xmlns:a16="http://schemas.microsoft.com/office/drawing/2014/main" val="20001"/>
                    </a:ext>
                  </a:extLst>
                </a:gridCol>
                <a:gridCol w="1231900">
                  <a:extLst>
                    <a:ext uri="{9D8B030D-6E8A-4147-A177-3AD203B41FA5}">
                      <a16:colId xmlns:a16="http://schemas.microsoft.com/office/drawing/2014/main" val="20002"/>
                    </a:ext>
                  </a:extLst>
                </a:gridCol>
                <a:gridCol w="1152525">
                  <a:extLst>
                    <a:ext uri="{9D8B030D-6E8A-4147-A177-3AD203B41FA5}">
                      <a16:colId xmlns:a16="http://schemas.microsoft.com/office/drawing/2014/main" val="20003"/>
                    </a:ext>
                  </a:extLst>
                </a:gridCol>
                <a:gridCol w="1154112">
                  <a:extLst>
                    <a:ext uri="{9D8B030D-6E8A-4147-A177-3AD203B41FA5}">
                      <a16:colId xmlns:a16="http://schemas.microsoft.com/office/drawing/2014/main" val="20004"/>
                    </a:ext>
                  </a:extLst>
                </a:gridCol>
              </a:tblGrid>
              <a:tr h="581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1"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Q</a:t>
                      </a:r>
                      <a:r>
                        <a:rPr kumimoji="1" lang="en-US" altLang="ja-JP"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rPr>
                        <a:t>D</a:t>
                      </a:r>
                      <a:endParaRPr kumimoji="1" lang="ja-JP" altLang="en-US" sz="2800" b="0" i="0" u="none" strike="noStrike" cap="none" normalizeH="0" baseline="-2500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ε</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810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81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794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26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26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8261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810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345263" name="Rectangle 175"/>
          <p:cNvSpPr>
            <a:spLocks noChangeArrowheads="1"/>
          </p:cNvSpPr>
          <p:nvPr/>
        </p:nvSpPr>
        <p:spPr bwMode="auto">
          <a:xfrm>
            <a:off x="533400" y="1571625"/>
            <a:ext cx="2306638"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0,11,21,31,</a:t>
            </a:r>
          </a:p>
          <a:p>
            <a:pPr algn="ctr">
              <a:buFont typeface="Wingdings" panose="05000000000000000000" pitchFamily="2" charset="2"/>
              <a:buNone/>
            </a:pPr>
            <a:r>
              <a:rPr lang="ja-JP" altLang="en-US"/>
              <a:t>41,51,61</a:t>
            </a:r>
          </a:p>
        </p:txBody>
      </p:sp>
      <p:sp>
        <p:nvSpPr>
          <p:cNvPr id="345264" name="Rectangle 176"/>
          <p:cNvSpPr>
            <a:spLocks noChangeArrowheads="1"/>
          </p:cNvSpPr>
          <p:nvPr/>
        </p:nvSpPr>
        <p:spPr bwMode="auto">
          <a:xfrm>
            <a:off x="2840038" y="1571625"/>
            <a:ext cx="2384425"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0,11,21,31,</a:t>
            </a:r>
          </a:p>
          <a:p>
            <a:pPr algn="ctr">
              <a:buFont typeface="Wingdings" panose="05000000000000000000" pitchFamily="2" charset="2"/>
              <a:buNone/>
            </a:pPr>
            <a:r>
              <a:rPr lang="ja-JP" altLang="en-US"/>
              <a:t>41,51,61</a:t>
            </a:r>
          </a:p>
        </p:txBody>
      </p:sp>
      <p:grpSp>
        <p:nvGrpSpPr>
          <p:cNvPr id="345265" name="Group 177"/>
          <p:cNvGrpSpPr>
            <a:grpSpLocks/>
          </p:cNvGrpSpPr>
          <p:nvPr/>
        </p:nvGrpSpPr>
        <p:grpSpPr bwMode="auto">
          <a:xfrm>
            <a:off x="5224463" y="1571625"/>
            <a:ext cx="2384425" cy="1030288"/>
            <a:chOff x="3291" y="990"/>
            <a:chExt cx="1502" cy="649"/>
          </a:xfrm>
        </p:grpSpPr>
        <p:sp>
          <p:nvSpPr>
            <p:cNvPr id="345266" name="Rectangle 178"/>
            <p:cNvSpPr>
              <a:spLocks noChangeArrowheads="1"/>
            </p:cNvSpPr>
            <p:nvPr/>
          </p:nvSpPr>
          <p:spPr bwMode="auto">
            <a:xfrm>
              <a:off x="4067" y="990"/>
              <a:ext cx="726" cy="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22,42,62,</a:t>
              </a:r>
              <a:r>
                <a:rPr lang="en-US" altLang="ja-JP"/>
                <a:t>F</a:t>
              </a:r>
            </a:p>
          </p:txBody>
        </p:sp>
        <p:sp>
          <p:nvSpPr>
            <p:cNvPr id="345267" name="Rectangle 179"/>
            <p:cNvSpPr>
              <a:spLocks noChangeArrowheads="1"/>
            </p:cNvSpPr>
            <p:nvPr/>
          </p:nvSpPr>
          <p:spPr bwMode="auto">
            <a:xfrm>
              <a:off x="3291" y="990"/>
              <a:ext cx="776" cy="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12,32,52,</a:t>
              </a:r>
              <a:r>
                <a:rPr lang="en-US" altLang="ja-JP"/>
                <a:t>F</a:t>
              </a:r>
            </a:p>
          </p:txBody>
        </p:sp>
      </p:grpSp>
      <p:sp>
        <p:nvSpPr>
          <p:cNvPr id="345268" name="Rectangle 180"/>
          <p:cNvSpPr>
            <a:spLocks noChangeArrowheads="1"/>
          </p:cNvSpPr>
          <p:nvPr/>
        </p:nvSpPr>
        <p:spPr bwMode="auto">
          <a:xfrm>
            <a:off x="533400" y="2601913"/>
            <a:ext cx="23066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12,32,52,</a:t>
            </a:r>
            <a:r>
              <a:rPr lang="en-US" altLang="ja-JP"/>
              <a:t>F</a:t>
            </a:r>
          </a:p>
        </p:txBody>
      </p:sp>
      <p:sp>
        <p:nvSpPr>
          <p:cNvPr id="345269" name="Rectangle 181"/>
          <p:cNvSpPr>
            <a:spLocks noChangeArrowheads="1"/>
          </p:cNvSpPr>
          <p:nvPr/>
        </p:nvSpPr>
        <p:spPr bwMode="auto">
          <a:xfrm>
            <a:off x="533400" y="3182938"/>
            <a:ext cx="230663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22,42,62,</a:t>
            </a:r>
            <a:r>
              <a:rPr lang="en-US" altLang="ja-JP"/>
              <a:t>F</a:t>
            </a:r>
          </a:p>
        </p:txBody>
      </p:sp>
      <p:grpSp>
        <p:nvGrpSpPr>
          <p:cNvPr id="345279" name="Group 191"/>
          <p:cNvGrpSpPr>
            <a:grpSpLocks/>
          </p:cNvGrpSpPr>
          <p:nvPr/>
        </p:nvGrpSpPr>
        <p:grpSpPr bwMode="auto">
          <a:xfrm>
            <a:off x="2840038" y="3182938"/>
            <a:ext cx="5922962" cy="579437"/>
            <a:chOff x="1789" y="2005"/>
            <a:chExt cx="3731" cy="365"/>
          </a:xfrm>
        </p:grpSpPr>
        <p:sp>
          <p:nvSpPr>
            <p:cNvPr id="345270" name="Rectangle 182"/>
            <p:cNvSpPr>
              <a:spLocks noChangeArrowheads="1"/>
            </p:cNvSpPr>
            <p:nvPr/>
          </p:nvSpPr>
          <p:spPr bwMode="auto">
            <a:xfrm>
              <a:off x="4067" y="2005"/>
              <a:ext cx="726"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63,</a:t>
              </a:r>
              <a:r>
                <a:rPr lang="en-US" altLang="ja-JP"/>
                <a:t>F</a:t>
              </a:r>
            </a:p>
          </p:txBody>
        </p:sp>
        <p:sp>
          <p:nvSpPr>
            <p:cNvPr id="345272" name="Rectangle 184"/>
            <p:cNvSpPr>
              <a:spLocks noChangeArrowheads="1"/>
            </p:cNvSpPr>
            <p:nvPr/>
          </p:nvSpPr>
          <p:spPr bwMode="auto">
            <a:xfrm>
              <a:off x="4793" y="2005"/>
              <a:ext cx="727"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43,</a:t>
              </a:r>
              <a:r>
                <a:rPr lang="en-US" altLang="ja-JP"/>
                <a:t>F</a:t>
              </a:r>
            </a:p>
          </p:txBody>
        </p:sp>
        <p:sp>
          <p:nvSpPr>
            <p:cNvPr id="345274" name="Rectangle 186"/>
            <p:cNvSpPr>
              <a:spLocks noChangeArrowheads="1"/>
            </p:cNvSpPr>
            <p:nvPr/>
          </p:nvSpPr>
          <p:spPr bwMode="auto">
            <a:xfrm>
              <a:off x="1789" y="2005"/>
              <a:ext cx="150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22,42,62,</a:t>
              </a:r>
              <a:r>
                <a:rPr lang="en-US" altLang="ja-JP"/>
                <a:t>F</a:t>
              </a:r>
            </a:p>
          </p:txBody>
        </p:sp>
      </p:grpSp>
      <p:grpSp>
        <p:nvGrpSpPr>
          <p:cNvPr id="345278" name="Group 190"/>
          <p:cNvGrpSpPr>
            <a:grpSpLocks/>
          </p:cNvGrpSpPr>
          <p:nvPr/>
        </p:nvGrpSpPr>
        <p:grpSpPr bwMode="auto">
          <a:xfrm>
            <a:off x="2840038" y="2601913"/>
            <a:ext cx="5922962" cy="581025"/>
            <a:chOff x="1789" y="1639"/>
            <a:chExt cx="3731" cy="366"/>
          </a:xfrm>
        </p:grpSpPr>
        <p:sp>
          <p:nvSpPr>
            <p:cNvPr id="345275" name="Rectangle 187"/>
            <p:cNvSpPr>
              <a:spLocks noChangeArrowheads="1"/>
            </p:cNvSpPr>
            <p:nvPr/>
          </p:nvSpPr>
          <p:spPr bwMode="auto">
            <a:xfrm>
              <a:off x="4793" y="1639"/>
              <a:ext cx="727"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33,</a:t>
              </a:r>
              <a:r>
                <a:rPr lang="en-US" altLang="ja-JP"/>
                <a:t>F</a:t>
              </a:r>
            </a:p>
          </p:txBody>
        </p:sp>
        <p:sp>
          <p:nvSpPr>
            <p:cNvPr id="345276" name="Rectangle 188"/>
            <p:cNvSpPr>
              <a:spLocks noChangeArrowheads="1"/>
            </p:cNvSpPr>
            <p:nvPr/>
          </p:nvSpPr>
          <p:spPr bwMode="auto">
            <a:xfrm>
              <a:off x="3291" y="1639"/>
              <a:ext cx="776"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53,</a:t>
              </a:r>
              <a:r>
                <a:rPr lang="en-US" altLang="ja-JP"/>
                <a:t>F</a:t>
              </a:r>
            </a:p>
          </p:txBody>
        </p:sp>
        <p:sp>
          <p:nvSpPr>
            <p:cNvPr id="345277" name="Rectangle 189"/>
            <p:cNvSpPr>
              <a:spLocks noChangeArrowheads="1"/>
            </p:cNvSpPr>
            <p:nvPr/>
          </p:nvSpPr>
          <p:spPr bwMode="auto">
            <a:xfrm>
              <a:off x="1789" y="1639"/>
              <a:ext cx="1502"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12,32,52,</a:t>
              </a:r>
              <a:r>
                <a:rPr lang="en-US" altLang="ja-JP"/>
                <a:t>F</a:t>
              </a:r>
            </a:p>
          </p:txBody>
        </p:sp>
      </p:grpSp>
      <p:grpSp>
        <p:nvGrpSpPr>
          <p:cNvPr id="345280" name="Group 192"/>
          <p:cNvGrpSpPr>
            <a:grpSpLocks/>
          </p:cNvGrpSpPr>
          <p:nvPr/>
        </p:nvGrpSpPr>
        <p:grpSpPr bwMode="auto">
          <a:xfrm>
            <a:off x="533400" y="3762375"/>
            <a:ext cx="2306638" cy="2328863"/>
            <a:chOff x="336" y="2370"/>
            <a:chExt cx="1453" cy="1467"/>
          </a:xfrm>
        </p:grpSpPr>
        <p:sp>
          <p:nvSpPr>
            <p:cNvPr id="345281" name="Rectangle 193"/>
            <p:cNvSpPr>
              <a:spLocks noChangeArrowheads="1"/>
            </p:cNvSpPr>
            <p:nvPr/>
          </p:nvSpPr>
          <p:spPr bwMode="auto">
            <a:xfrm>
              <a:off x="336" y="2370"/>
              <a:ext cx="1453" cy="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a:t>33,F</a:t>
              </a:r>
            </a:p>
          </p:txBody>
        </p:sp>
        <p:sp>
          <p:nvSpPr>
            <p:cNvPr id="345282" name="Rectangle 194"/>
            <p:cNvSpPr>
              <a:spLocks noChangeArrowheads="1"/>
            </p:cNvSpPr>
            <p:nvPr/>
          </p:nvSpPr>
          <p:spPr bwMode="auto">
            <a:xfrm>
              <a:off x="336" y="2737"/>
              <a:ext cx="1453" cy="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a:t>43,F</a:t>
              </a:r>
            </a:p>
          </p:txBody>
        </p:sp>
        <p:sp>
          <p:nvSpPr>
            <p:cNvPr id="345283" name="Rectangle 195"/>
            <p:cNvSpPr>
              <a:spLocks noChangeArrowheads="1"/>
            </p:cNvSpPr>
            <p:nvPr/>
          </p:nvSpPr>
          <p:spPr bwMode="auto">
            <a:xfrm>
              <a:off x="336" y="3471"/>
              <a:ext cx="1453"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63,</a:t>
              </a:r>
              <a:r>
                <a:rPr lang="en-US" altLang="ja-JP"/>
                <a:t>F</a:t>
              </a:r>
            </a:p>
          </p:txBody>
        </p:sp>
        <p:sp>
          <p:nvSpPr>
            <p:cNvPr id="345284" name="Rectangle 196"/>
            <p:cNvSpPr>
              <a:spLocks noChangeArrowheads="1"/>
            </p:cNvSpPr>
            <p:nvPr/>
          </p:nvSpPr>
          <p:spPr bwMode="auto">
            <a:xfrm>
              <a:off x="336" y="3104"/>
              <a:ext cx="1453" cy="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53,</a:t>
              </a:r>
              <a:r>
                <a:rPr lang="en-US" altLang="ja-JP"/>
                <a:t>F</a:t>
              </a:r>
            </a:p>
          </p:txBody>
        </p:sp>
      </p:grpSp>
      <p:grpSp>
        <p:nvGrpSpPr>
          <p:cNvPr id="345285" name="Group 197"/>
          <p:cNvGrpSpPr>
            <a:grpSpLocks/>
          </p:cNvGrpSpPr>
          <p:nvPr/>
        </p:nvGrpSpPr>
        <p:grpSpPr bwMode="auto">
          <a:xfrm>
            <a:off x="2840038" y="3762375"/>
            <a:ext cx="2384425" cy="2328863"/>
            <a:chOff x="1789" y="2370"/>
            <a:chExt cx="1502" cy="1467"/>
          </a:xfrm>
        </p:grpSpPr>
        <p:sp>
          <p:nvSpPr>
            <p:cNvPr id="345286" name="Rectangle 198"/>
            <p:cNvSpPr>
              <a:spLocks noChangeArrowheads="1"/>
            </p:cNvSpPr>
            <p:nvPr/>
          </p:nvSpPr>
          <p:spPr bwMode="auto">
            <a:xfrm>
              <a:off x="1789" y="2370"/>
              <a:ext cx="1502" cy="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33,</a:t>
              </a:r>
              <a:r>
                <a:rPr lang="en-US" altLang="ja-JP"/>
                <a:t>F</a:t>
              </a:r>
            </a:p>
          </p:txBody>
        </p:sp>
        <p:sp>
          <p:nvSpPr>
            <p:cNvPr id="345287" name="Rectangle 199"/>
            <p:cNvSpPr>
              <a:spLocks noChangeArrowheads="1"/>
            </p:cNvSpPr>
            <p:nvPr/>
          </p:nvSpPr>
          <p:spPr bwMode="auto">
            <a:xfrm>
              <a:off x="1789" y="2737"/>
              <a:ext cx="1502" cy="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43,</a:t>
              </a:r>
              <a:r>
                <a:rPr lang="en-US" altLang="ja-JP"/>
                <a:t>F</a:t>
              </a:r>
            </a:p>
          </p:txBody>
        </p:sp>
        <p:sp>
          <p:nvSpPr>
            <p:cNvPr id="345288" name="Rectangle 200"/>
            <p:cNvSpPr>
              <a:spLocks noChangeArrowheads="1"/>
            </p:cNvSpPr>
            <p:nvPr/>
          </p:nvSpPr>
          <p:spPr bwMode="auto">
            <a:xfrm>
              <a:off x="1789" y="3471"/>
              <a:ext cx="1502"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a:t>63,F</a:t>
              </a:r>
            </a:p>
          </p:txBody>
        </p:sp>
        <p:sp>
          <p:nvSpPr>
            <p:cNvPr id="345289" name="Rectangle 201"/>
            <p:cNvSpPr>
              <a:spLocks noChangeArrowheads="1"/>
            </p:cNvSpPr>
            <p:nvPr/>
          </p:nvSpPr>
          <p:spPr bwMode="auto">
            <a:xfrm>
              <a:off x="1789" y="3104"/>
              <a:ext cx="1502" cy="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hlink"/>
                </a:buClr>
                <a:buSzPct val="70000"/>
                <a:buFont typeface="Wingdings" panose="05000000000000000000" pitchFamily="2" charset="2"/>
                <a:buChar char="n"/>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buChar cha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buChar cha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buChar char="n"/>
                <a:defRPr kumimoji="1">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a:t>53,</a:t>
              </a:r>
              <a:r>
                <a:rPr lang="en-US" altLang="ja-JP"/>
                <a:t>F</a:t>
              </a:r>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45263"/>
                                        </p:tgtEl>
                                        <p:attrNameLst>
                                          <p:attrName>style.visibility</p:attrName>
                                        </p:attrNameLst>
                                      </p:cBhvr>
                                      <p:to>
                                        <p:strVal val="visible"/>
                                      </p:to>
                                    </p:set>
                                    <p:animEffect transition="in" filter="checkerboard(across)">
                                      <p:cBhvr>
                                        <p:cTn id="7" dur="500"/>
                                        <p:tgtEl>
                                          <p:spTgt spid="3452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45264"/>
                                        </p:tgtEl>
                                        <p:attrNameLst>
                                          <p:attrName>style.visibility</p:attrName>
                                        </p:attrNameLst>
                                      </p:cBhvr>
                                      <p:to>
                                        <p:strVal val="visible"/>
                                      </p:to>
                                    </p:set>
                                    <p:animEffect transition="in" filter="checkerboard(across)">
                                      <p:cBhvr>
                                        <p:cTn id="12" dur="500"/>
                                        <p:tgtEl>
                                          <p:spTgt spid="34526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45265"/>
                                        </p:tgtEl>
                                        <p:attrNameLst>
                                          <p:attrName>style.visibility</p:attrName>
                                        </p:attrNameLst>
                                      </p:cBhvr>
                                      <p:to>
                                        <p:strVal val="visible"/>
                                      </p:to>
                                    </p:set>
                                    <p:animEffect transition="in" filter="checkerboard(across)">
                                      <p:cBhvr>
                                        <p:cTn id="17" dur="500"/>
                                        <p:tgtEl>
                                          <p:spTgt spid="34526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45268"/>
                                        </p:tgtEl>
                                        <p:attrNameLst>
                                          <p:attrName>style.visibility</p:attrName>
                                        </p:attrNameLst>
                                      </p:cBhvr>
                                      <p:to>
                                        <p:strVal val="visible"/>
                                      </p:to>
                                    </p:set>
                                    <p:animEffect transition="in" filter="checkerboard(across)">
                                      <p:cBhvr>
                                        <p:cTn id="22" dur="500"/>
                                        <p:tgtEl>
                                          <p:spTgt spid="34526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45269"/>
                                        </p:tgtEl>
                                        <p:attrNameLst>
                                          <p:attrName>style.visibility</p:attrName>
                                        </p:attrNameLst>
                                      </p:cBhvr>
                                      <p:to>
                                        <p:strVal val="visible"/>
                                      </p:to>
                                    </p:set>
                                    <p:animEffect transition="in" filter="checkerboard(across)">
                                      <p:cBhvr>
                                        <p:cTn id="27" dur="500"/>
                                        <p:tgtEl>
                                          <p:spTgt spid="34526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345278"/>
                                        </p:tgtEl>
                                        <p:attrNameLst>
                                          <p:attrName>style.visibility</p:attrName>
                                        </p:attrNameLst>
                                      </p:cBhvr>
                                      <p:to>
                                        <p:strVal val="visible"/>
                                      </p:to>
                                    </p:set>
                                    <p:animEffect transition="in" filter="checkerboard(across)">
                                      <p:cBhvr>
                                        <p:cTn id="32" dur="500"/>
                                        <p:tgtEl>
                                          <p:spTgt spid="34527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345279"/>
                                        </p:tgtEl>
                                        <p:attrNameLst>
                                          <p:attrName>style.visibility</p:attrName>
                                        </p:attrNameLst>
                                      </p:cBhvr>
                                      <p:to>
                                        <p:strVal val="visible"/>
                                      </p:to>
                                    </p:set>
                                    <p:animEffect transition="in" filter="checkerboard(across)">
                                      <p:cBhvr>
                                        <p:cTn id="37" dur="500"/>
                                        <p:tgtEl>
                                          <p:spTgt spid="34527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345280"/>
                                        </p:tgtEl>
                                        <p:attrNameLst>
                                          <p:attrName>style.visibility</p:attrName>
                                        </p:attrNameLst>
                                      </p:cBhvr>
                                      <p:to>
                                        <p:strVal val="visible"/>
                                      </p:to>
                                    </p:set>
                                    <p:animEffect transition="in" filter="checkerboard(across)">
                                      <p:cBhvr>
                                        <p:cTn id="42" dur="500"/>
                                        <p:tgtEl>
                                          <p:spTgt spid="34528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nodeType="clickEffect">
                                  <p:stCondLst>
                                    <p:cond delay="0"/>
                                  </p:stCondLst>
                                  <p:childTnLst>
                                    <p:set>
                                      <p:cBhvr>
                                        <p:cTn id="46" dur="1" fill="hold">
                                          <p:stCondLst>
                                            <p:cond delay="0"/>
                                          </p:stCondLst>
                                        </p:cTn>
                                        <p:tgtEl>
                                          <p:spTgt spid="345285"/>
                                        </p:tgtEl>
                                        <p:attrNameLst>
                                          <p:attrName>style.visibility</p:attrName>
                                        </p:attrNameLst>
                                      </p:cBhvr>
                                      <p:to>
                                        <p:strVal val="visible"/>
                                      </p:to>
                                    </p:set>
                                    <p:animEffect transition="in" filter="checkerboard(across)">
                                      <p:cBhvr>
                                        <p:cTn id="47" dur="500"/>
                                        <p:tgtEl>
                                          <p:spTgt spid="3452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263" grpId="0" autoUpdateAnimBg="0"/>
      <p:bldP spid="345264" grpId="0" autoUpdateAnimBg="0"/>
      <p:bldP spid="345268" grpId="0" autoUpdateAnimBg="0"/>
      <p:bldP spid="345269" grpId="0"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1230" name="Rectangle 238"/>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決定性オートマトン</a:t>
            </a:r>
          </a:p>
        </p:txBody>
      </p:sp>
      <p:sp>
        <p:nvSpPr>
          <p:cNvPr id="341192" name="Oval 200"/>
          <p:cNvSpPr>
            <a:spLocks noChangeArrowheads="1"/>
          </p:cNvSpPr>
          <p:nvPr/>
        </p:nvSpPr>
        <p:spPr bwMode="auto">
          <a:xfrm>
            <a:off x="1981200" y="3276600"/>
            <a:ext cx="762000" cy="7620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en-US"/>
          </a:p>
        </p:txBody>
      </p:sp>
      <p:grpSp>
        <p:nvGrpSpPr>
          <p:cNvPr id="341224" name="Group 232"/>
          <p:cNvGrpSpPr>
            <a:grpSpLocks/>
          </p:cNvGrpSpPr>
          <p:nvPr/>
        </p:nvGrpSpPr>
        <p:grpSpPr bwMode="auto">
          <a:xfrm>
            <a:off x="2667000" y="1981200"/>
            <a:ext cx="1981200" cy="1447800"/>
            <a:chOff x="1440" y="1344"/>
            <a:chExt cx="1248" cy="912"/>
          </a:xfrm>
        </p:grpSpPr>
        <p:sp>
          <p:nvSpPr>
            <p:cNvPr id="341193" name="Line 201"/>
            <p:cNvSpPr>
              <a:spLocks noChangeShapeType="1"/>
            </p:cNvSpPr>
            <p:nvPr/>
          </p:nvSpPr>
          <p:spPr bwMode="auto">
            <a:xfrm flipV="1">
              <a:off x="1440" y="1584"/>
              <a:ext cx="768" cy="67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341201" name="Group 209"/>
            <p:cNvGrpSpPr>
              <a:grpSpLocks/>
            </p:cNvGrpSpPr>
            <p:nvPr/>
          </p:nvGrpSpPr>
          <p:grpSpPr bwMode="auto">
            <a:xfrm>
              <a:off x="2208" y="1344"/>
              <a:ext cx="480" cy="480"/>
              <a:chOff x="2208" y="1344"/>
              <a:chExt cx="480" cy="480"/>
            </a:xfrm>
          </p:grpSpPr>
          <p:sp>
            <p:nvSpPr>
              <p:cNvPr id="341194" name="Oval 202"/>
              <p:cNvSpPr>
                <a:spLocks noChangeArrowheads="1"/>
              </p:cNvSpPr>
              <p:nvPr/>
            </p:nvSpPr>
            <p:spPr bwMode="auto">
              <a:xfrm>
                <a:off x="2208" y="1344"/>
                <a:ext cx="480" cy="48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a:t>
                </a:r>
              </a:p>
            </p:txBody>
          </p:sp>
          <p:sp>
            <p:nvSpPr>
              <p:cNvPr id="341195" name="Oval 203"/>
              <p:cNvSpPr>
                <a:spLocks noChangeArrowheads="1"/>
              </p:cNvSpPr>
              <p:nvPr/>
            </p:nvSpPr>
            <p:spPr bwMode="auto">
              <a:xfrm>
                <a:off x="2256" y="139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41204" name="Text Box 212"/>
            <p:cNvSpPr txBox="1">
              <a:spLocks noChangeArrowheads="1"/>
            </p:cNvSpPr>
            <p:nvPr/>
          </p:nvSpPr>
          <p:spPr bwMode="auto">
            <a:xfrm>
              <a:off x="1632" y="1632"/>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grpSp>
      <p:grpSp>
        <p:nvGrpSpPr>
          <p:cNvPr id="341225" name="Group 233"/>
          <p:cNvGrpSpPr>
            <a:grpSpLocks/>
          </p:cNvGrpSpPr>
          <p:nvPr/>
        </p:nvGrpSpPr>
        <p:grpSpPr bwMode="auto">
          <a:xfrm>
            <a:off x="2667000" y="3810000"/>
            <a:ext cx="1981200" cy="1524000"/>
            <a:chOff x="1440" y="2496"/>
            <a:chExt cx="1248" cy="960"/>
          </a:xfrm>
        </p:grpSpPr>
        <p:grpSp>
          <p:nvGrpSpPr>
            <p:cNvPr id="341200" name="Group 208"/>
            <p:cNvGrpSpPr>
              <a:grpSpLocks/>
            </p:cNvGrpSpPr>
            <p:nvPr/>
          </p:nvGrpSpPr>
          <p:grpSpPr bwMode="auto">
            <a:xfrm>
              <a:off x="2208" y="2976"/>
              <a:ext cx="480" cy="480"/>
              <a:chOff x="2208" y="2976"/>
              <a:chExt cx="480" cy="480"/>
            </a:xfrm>
          </p:grpSpPr>
          <p:sp>
            <p:nvSpPr>
              <p:cNvPr id="341196" name="Oval 204"/>
              <p:cNvSpPr>
                <a:spLocks noChangeArrowheads="1"/>
              </p:cNvSpPr>
              <p:nvPr/>
            </p:nvSpPr>
            <p:spPr bwMode="auto">
              <a:xfrm>
                <a:off x="2208" y="2976"/>
                <a:ext cx="480" cy="48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a:t>
                </a:r>
              </a:p>
            </p:txBody>
          </p:sp>
          <p:sp>
            <p:nvSpPr>
              <p:cNvPr id="341197" name="Oval 205"/>
              <p:cNvSpPr>
                <a:spLocks noChangeArrowheads="1"/>
              </p:cNvSpPr>
              <p:nvPr/>
            </p:nvSpPr>
            <p:spPr bwMode="auto">
              <a:xfrm>
                <a:off x="2256" y="3024"/>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41203" name="Line 211"/>
            <p:cNvSpPr>
              <a:spLocks noChangeShapeType="1"/>
            </p:cNvSpPr>
            <p:nvPr/>
          </p:nvSpPr>
          <p:spPr bwMode="auto">
            <a:xfrm>
              <a:off x="1440" y="2544"/>
              <a:ext cx="768" cy="67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41205" name="Text Box 213"/>
            <p:cNvSpPr txBox="1">
              <a:spLocks noChangeArrowheads="1"/>
            </p:cNvSpPr>
            <p:nvPr/>
          </p:nvSpPr>
          <p:spPr bwMode="auto">
            <a:xfrm>
              <a:off x="1680" y="2496"/>
              <a:ext cx="199"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grpSp>
      <p:grpSp>
        <p:nvGrpSpPr>
          <p:cNvPr id="341226" name="Group 234"/>
          <p:cNvGrpSpPr>
            <a:grpSpLocks/>
          </p:cNvGrpSpPr>
          <p:nvPr/>
        </p:nvGrpSpPr>
        <p:grpSpPr bwMode="auto">
          <a:xfrm>
            <a:off x="4648200" y="1447800"/>
            <a:ext cx="1981200" cy="838200"/>
            <a:chOff x="2688" y="1008"/>
            <a:chExt cx="1248" cy="528"/>
          </a:xfrm>
        </p:grpSpPr>
        <p:grpSp>
          <p:nvGrpSpPr>
            <p:cNvPr id="341202" name="Group 210"/>
            <p:cNvGrpSpPr>
              <a:grpSpLocks/>
            </p:cNvGrpSpPr>
            <p:nvPr/>
          </p:nvGrpSpPr>
          <p:grpSpPr bwMode="auto">
            <a:xfrm>
              <a:off x="3456" y="1008"/>
              <a:ext cx="480" cy="480"/>
              <a:chOff x="3504" y="2304"/>
              <a:chExt cx="480" cy="480"/>
            </a:xfrm>
          </p:grpSpPr>
          <p:sp>
            <p:nvSpPr>
              <p:cNvPr id="341198" name="Oval 206"/>
              <p:cNvSpPr>
                <a:spLocks noChangeArrowheads="1"/>
              </p:cNvSpPr>
              <p:nvPr/>
            </p:nvSpPr>
            <p:spPr bwMode="auto">
              <a:xfrm>
                <a:off x="3504" y="2304"/>
                <a:ext cx="480" cy="48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a:t>
                </a:r>
              </a:p>
            </p:txBody>
          </p:sp>
          <p:sp>
            <p:nvSpPr>
              <p:cNvPr id="341199" name="Oval 207"/>
              <p:cNvSpPr>
                <a:spLocks noChangeArrowheads="1"/>
              </p:cNvSpPr>
              <p:nvPr/>
            </p:nvSpPr>
            <p:spPr bwMode="auto">
              <a:xfrm>
                <a:off x="3552" y="235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41206" name="Line 214"/>
            <p:cNvSpPr>
              <a:spLocks noChangeShapeType="1"/>
            </p:cNvSpPr>
            <p:nvPr/>
          </p:nvSpPr>
          <p:spPr bwMode="auto">
            <a:xfrm flipV="1">
              <a:off x="2688" y="1200"/>
              <a:ext cx="768" cy="336"/>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41207" name="Text Box 215"/>
            <p:cNvSpPr txBox="1">
              <a:spLocks noChangeArrowheads="1"/>
            </p:cNvSpPr>
            <p:nvPr/>
          </p:nvSpPr>
          <p:spPr bwMode="auto">
            <a:xfrm>
              <a:off x="2880" y="1104"/>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grpSp>
      <p:grpSp>
        <p:nvGrpSpPr>
          <p:cNvPr id="341227" name="Group 235"/>
          <p:cNvGrpSpPr>
            <a:grpSpLocks/>
          </p:cNvGrpSpPr>
          <p:nvPr/>
        </p:nvGrpSpPr>
        <p:grpSpPr bwMode="auto">
          <a:xfrm>
            <a:off x="4648200" y="2133600"/>
            <a:ext cx="1981200" cy="1219200"/>
            <a:chOff x="2688" y="1440"/>
            <a:chExt cx="1248" cy="768"/>
          </a:xfrm>
        </p:grpSpPr>
        <p:sp>
          <p:nvSpPr>
            <p:cNvPr id="341208" name="Line 216"/>
            <p:cNvSpPr>
              <a:spLocks noChangeShapeType="1"/>
            </p:cNvSpPr>
            <p:nvPr/>
          </p:nvSpPr>
          <p:spPr bwMode="auto">
            <a:xfrm>
              <a:off x="2688" y="1632"/>
              <a:ext cx="768" cy="336"/>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41210" name="Text Box 218"/>
            <p:cNvSpPr txBox="1">
              <a:spLocks noChangeArrowheads="1"/>
            </p:cNvSpPr>
            <p:nvPr/>
          </p:nvSpPr>
          <p:spPr bwMode="auto">
            <a:xfrm>
              <a:off x="2880" y="1440"/>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grpSp>
          <p:nvGrpSpPr>
            <p:cNvPr id="341211" name="Group 219"/>
            <p:cNvGrpSpPr>
              <a:grpSpLocks/>
            </p:cNvGrpSpPr>
            <p:nvPr/>
          </p:nvGrpSpPr>
          <p:grpSpPr bwMode="auto">
            <a:xfrm>
              <a:off x="3456" y="1728"/>
              <a:ext cx="480" cy="480"/>
              <a:chOff x="3504" y="2304"/>
              <a:chExt cx="480" cy="480"/>
            </a:xfrm>
          </p:grpSpPr>
          <p:sp>
            <p:nvSpPr>
              <p:cNvPr id="341212" name="Oval 220"/>
              <p:cNvSpPr>
                <a:spLocks noChangeArrowheads="1"/>
              </p:cNvSpPr>
              <p:nvPr/>
            </p:nvSpPr>
            <p:spPr bwMode="auto">
              <a:xfrm>
                <a:off x="3504" y="2304"/>
                <a:ext cx="480" cy="48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a:t>
                </a:r>
              </a:p>
            </p:txBody>
          </p:sp>
          <p:sp>
            <p:nvSpPr>
              <p:cNvPr id="341213" name="Oval 221"/>
              <p:cNvSpPr>
                <a:spLocks noChangeArrowheads="1"/>
              </p:cNvSpPr>
              <p:nvPr/>
            </p:nvSpPr>
            <p:spPr bwMode="auto">
              <a:xfrm>
                <a:off x="3552" y="235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grpSp>
        <p:nvGrpSpPr>
          <p:cNvPr id="341228" name="Group 236"/>
          <p:cNvGrpSpPr>
            <a:grpSpLocks/>
          </p:cNvGrpSpPr>
          <p:nvPr/>
        </p:nvGrpSpPr>
        <p:grpSpPr bwMode="auto">
          <a:xfrm>
            <a:off x="4648200" y="4038600"/>
            <a:ext cx="1981200" cy="838200"/>
            <a:chOff x="2688" y="2640"/>
            <a:chExt cx="1248" cy="528"/>
          </a:xfrm>
        </p:grpSpPr>
        <p:grpSp>
          <p:nvGrpSpPr>
            <p:cNvPr id="341214" name="Group 222"/>
            <p:cNvGrpSpPr>
              <a:grpSpLocks/>
            </p:cNvGrpSpPr>
            <p:nvPr/>
          </p:nvGrpSpPr>
          <p:grpSpPr bwMode="auto">
            <a:xfrm>
              <a:off x="3456" y="2640"/>
              <a:ext cx="480" cy="480"/>
              <a:chOff x="3504" y="2304"/>
              <a:chExt cx="480" cy="480"/>
            </a:xfrm>
          </p:grpSpPr>
          <p:sp>
            <p:nvSpPr>
              <p:cNvPr id="341215" name="Oval 223"/>
              <p:cNvSpPr>
                <a:spLocks noChangeArrowheads="1"/>
              </p:cNvSpPr>
              <p:nvPr/>
            </p:nvSpPr>
            <p:spPr bwMode="auto">
              <a:xfrm>
                <a:off x="3504" y="2304"/>
                <a:ext cx="480" cy="48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a:t>
                </a:r>
              </a:p>
            </p:txBody>
          </p:sp>
          <p:sp>
            <p:nvSpPr>
              <p:cNvPr id="341216" name="Oval 224"/>
              <p:cNvSpPr>
                <a:spLocks noChangeArrowheads="1"/>
              </p:cNvSpPr>
              <p:nvPr/>
            </p:nvSpPr>
            <p:spPr bwMode="auto">
              <a:xfrm>
                <a:off x="3552" y="235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41217" name="Line 225"/>
            <p:cNvSpPr>
              <a:spLocks noChangeShapeType="1"/>
            </p:cNvSpPr>
            <p:nvPr/>
          </p:nvSpPr>
          <p:spPr bwMode="auto">
            <a:xfrm flipV="1">
              <a:off x="2688" y="2832"/>
              <a:ext cx="768" cy="336"/>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41218" name="Text Box 226"/>
            <p:cNvSpPr txBox="1">
              <a:spLocks noChangeArrowheads="1"/>
            </p:cNvSpPr>
            <p:nvPr/>
          </p:nvSpPr>
          <p:spPr bwMode="auto">
            <a:xfrm>
              <a:off x="2880" y="2736"/>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grpSp>
      <p:grpSp>
        <p:nvGrpSpPr>
          <p:cNvPr id="341231" name="Group 239"/>
          <p:cNvGrpSpPr>
            <a:grpSpLocks/>
          </p:cNvGrpSpPr>
          <p:nvPr/>
        </p:nvGrpSpPr>
        <p:grpSpPr bwMode="auto">
          <a:xfrm>
            <a:off x="4648200" y="4724400"/>
            <a:ext cx="1981200" cy="1219200"/>
            <a:chOff x="2688" y="3072"/>
            <a:chExt cx="1248" cy="768"/>
          </a:xfrm>
        </p:grpSpPr>
        <p:sp>
          <p:nvSpPr>
            <p:cNvPr id="341220" name="Text Box 228"/>
            <p:cNvSpPr txBox="1">
              <a:spLocks noChangeArrowheads="1"/>
            </p:cNvSpPr>
            <p:nvPr/>
          </p:nvSpPr>
          <p:spPr bwMode="auto">
            <a:xfrm>
              <a:off x="2880" y="3072"/>
              <a:ext cx="199"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sp>
          <p:nvSpPr>
            <p:cNvPr id="341219" name="Line 227"/>
            <p:cNvSpPr>
              <a:spLocks noChangeShapeType="1"/>
            </p:cNvSpPr>
            <p:nvPr/>
          </p:nvSpPr>
          <p:spPr bwMode="auto">
            <a:xfrm>
              <a:off x="2688" y="3264"/>
              <a:ext cx="768" cy="336"/>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341221" name="Group 229"/>
            <p:cNvGrpSpPr>
              <a:grpSpLocks/>
            </p:cNvGrpSpPr>
            <p:nvPr/>
          </p:nvGrpSpPr>
          <p:grpSpPr bwMode="auto">
            <a:xfrm>
              <a:off x="3456" y="3360"/>
              <a:ext cx="480" cy="480"/>
              <a:chOff x="3504" y="2304"/>
              <a:chExt cx="480" cy="480"/>
            </a:xfrm>
          </p:grpSpPr>
          <p:sp>
            <p:nvSpPr>
              <p:cNvPr id="341222" name="Oval 230"/>
              <p:cNvSpPr>
                <a:spLocks noChangeArrowheads="1"/>
              </p:cNvSpPr>
              <p:nvPr/>
            </p:nvSpPr>
            <p:spPr bwMode="auto">
              <a:xfrm>
                <a:off x="3504" y="2304"/>
                <a:ext cx="480" cy="48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a:t>
                </a:r>
              </a:p>
            </p:txBody>
          </p:sp>
          <p:sp>
            <p:nvSpPr>
              <p:cNvPr id="341223" name="Oval 231"/>
              <p:cNvSpPr>
                <a:spLocks noChangeArrowheads="1"/>
              </p:cNvSpPr>
              <p:nvPr/>
            </p:nvSpPr>
            <p:spPr bwMode="auto">
              <a:xfrm>
                <a:off x="3552" y="235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sp>
        <p:nvSpPr>
          <p:cNvPr id="341232" name="Text Box 240"/>
          <p:cNvSpPr txBox="1">
            <a:spLocks noChangeArrowheads="1"/>
          </p:cNvSpPr>
          <p:nvPr/>
        </p:nvSpPr>
        <p:spPr bwMode="auto">
          <a:xfrm>
            <a:off x="5410200" y="6019800"/>
            <a:ext cx="33813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状態数最小化は不要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1192"/>
                                        </p:tgtEl>
                                        <p:attrNameLst>
                                          <p:attrName>style.visibility</p:attrName>
                                        </p:attrNameLst>
                                      </p:cBhvr>
                                      <p:to>
                                        <p:strVal val="visible"/>
                                      </p:to>
                                    </p:set>
                                    <p:animEffect transition="in" filter="wipe(left)">
                                      <p:cBhvr>
                                        <p:cTn id="7" dur="500"/>
                                        <p:tgtEl>
                                          <p:spTgt spid="341192"/>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341224"/>
                                        </p:tgtEl>
                                        <p:attrNameLst>
                                          <p:attrName>style.visibility</p:attrName>
                                        </p:attrNameLst>
                                      </p:cBhvr>
                                      <p:to>
                                        <p:strVal val="visible"/>
                                      </p:to>
                                    </p:set>
                                    <p:animEffect transition="in" filter="wipe(left)">
                                      <p:cBhvr>
                                        <p:cTn id="11" dur="500"/>
                                        <p:tgtEl>
                                          <p:spTgt spid="341224"/>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341225"/>
                                        </p:tgtEl>
                                        <p:attrNameLst>
                                          <p:attrName>style.visibility</p:attrName>
                                        </p:attrNameLst>
                                      </p:cBhvr>
                                      <p:to>
                                        <p:strVal val="visible"/>
                                      </p:to>
                                    </p:set>
                                    <p:animEffect transition="in" filter="wipe(left)">
                                      <p:cBhvr>
                                        <p:cTn id="15" dur="500"/>
                                        <p:tgtEl>
                                          <p:spTgt spid="341225"/>
                                        </p:tgtEl>
                                      </p:cBhvr>
                                    </p:animEffect>
                                  </p:childTnLst>
                                </p:cTn>
                              </p:par>
                            </p:childTnLst>
                          </p:cTn>
                        </p:par>
                        <p:par>
                          <p:cTn id="16" fill="hold" nodeType="afterGroup">
                            <p:stCondLst>
                              <p:cond delay="1500"/>
                            </p:stCondLst>
                            <p:childTnLst>
                              <p:par>
                                <p:cTn id="17" presetID="22" presetClass="entr" presetSubtype="8" fill="hold" nodeType="afterEffect">
                                  <p:stCondLst>
                                    <p:cond delay="0"/>
                                  </p:stCondLst>
                                  <p:childTnLst>
                                    <p:set>
                                      <p:cBhvr>
                                        <p:cTn id="18" dur="1" fill="hold">
                                          <p:stCondLst>
                                            <p:cond delay="0"/>
                                          </p:stCondLst>
                                        </p:cTn>
                                        <p:tgtEl>
                                          <p:spTgt spid="341226"/>
                                        </p:tgtEl>
                                        <p:attrNameLst>
                                          <p:attrName>style.visibility</p:attrName>
                                        </p:attrNameLst>
                                      </p:cBhvr>
                                      <p:to>
                                        <p:strVal val="visible"/>
                                      </p:to>
                                    </p:set>
                                    <p:animEffect transition="in" filter="wipe(left)">
                                      <p:cBhvr>
                                        <p:cTn id="19" dur="500"/>
                                        <p:tgtEl>
                                          <p:spTgt spid="341226"/>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341227"/>
                                        </p:tgtEl>
                                        <p:attrNameLst>
                                          <p:attrName>style.visibility</p:attrName>
                                        </p:attrNameLst>
                                      </p:cBhvr>
                                      <p:to>
                                        <p:strVal val="visible"/>
                                      </p:to>
                                    </p:set>
                                    <p:animEffect transition="in" filter="wipe(left)">
                                      <p:cBhvr>
                                        <p:cTn id="23" dur="500"/>
                                        <p:tgtEl>
                                          <p:spTgt spid="341227"/>
                                        </p:tgtEl>
                                      </p:cBhvr>
                                    </p:animEffect>
                                  </p:childTnLst>
                                </p:cTn>
                              </p:par>
                            </p:childTnLst>
                          </p:cTn>
                        </p:par>
                        <p:par>
                          <p:cTn id="24" fill="hold" nodeType="afterGroup">
                            <p:stCondLst>
                              <p:cond delay="2500"/>
                            </p:stCondLst>
                            <p:childTnLst>
                              <p:par>
                                <p:cTn id="25" presetID="22" presetClass="entr" presetSubtype="8" fill="hold" nodeType="afterEffect">
                                  <p:stCondLst>
                                    <p:cond delay="0"/>
                                  </p:stCondLst>
                                  <p:childTnLst>
                                    <p:set>
                                      <p:cBhvr>
                                        <p:cTn id="26" dur="1" fill="hold">
                                          <p:stCondLst>
                                            <p:cond delay="0"/>
                                          </p:stCondLst>
                                        </p:cTn>
                                        <p:tgtEl>
                                          <p:spTgt spid="341228"/>
                                        </p:tgtEl>
                                        <p:attrNameLst>
                                          <p:attrName>style.visibility</p:attrName>
                                        </p:attrNameLst>
                                      </p:cBhvr>
                                      <p:to>
                                        <p:strVal val="visible"/>
                                      </p:to>
                                    </p:set>
                                    <p:animEffect transition="in" filter="wipe(left)">
                                      <p:cBhvr>
                                        <p:cTn id="27" dur="500"/>
                                        <p:tgtEl>
                                          <p:spTgt spid="341228"/>
                                        </p:tgtEl>
                                      </p:cBhvr>
                                    </p:animEffect>
                                  </p:childTnLst>
                                </p:cTn>
                              </p:par>
                            </p:childTnLst>
                          </p:cTn>
                        </p:par>
                        <p:par>
                          <p:cTn id="28" fill="hold" nodeType="afterGroup">
                            <p:stCondLst>
                              <p:cond delay="3000"/>
                            </p:stCondLst>
                            <p:childTnLst>
                              <p:par>
                                <p:cTn id="29" presetID="22" presetClass="entr" presetSubtype="8" fill="hold" nodeType="afterEffect">
                                  <p:stCondLst>
                                    <p:cond delay="0"/>
                                  </p:stCondLst>
                                  <p:childTnLst>
                                    <p:set>
                                      <p:cBhvr>
                                        <p:cTn id="30" dur="1" fill="hold">
                                          <p:stCondLst>
                                            <p:cond delay="0"/>
                                          </p:stCondLst>
                                        </p:cTn>
                                        <p:tgtEl>
                                          <p:spTgt spid="341231"/>
                                        </p:tgtEl>
                                        <p:attrNameLst>
                                          <p:attrName>style.visibility</p:attrName>
                                        </p:attrNameLst>
                                      </p:cBhvr>
                                      <p:to>
                                        <p:strVal val="visible"/>
                                      </p:to>
                                    </p:set>
                                    <p:animEffect transition="in" filter="wipe(left)">
                                      <p:cBhvr>
                                        <p:cTn id="31" dur="500"/>
                                        <p:tgtEl>
                                          <p:spTgt spid="341231"/>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341232"/>
                                        </p:tgtEl>
                                        <p:attrNameLst>
                                          <p:attrName>style.visibility</p:attrName>
                                        </p:attrNameLst>
                                      </p:cBhvr>
                                      <p:to>
                                        <p:strVal val="visible"/>
                                      </p:to>
                                    </p:set>
                                    <p:animEffect transition="in" filter="checkerboard(across)">
                                      <p:cBhvr>
                                        <p:cTn id="36" dur="500"/>
                                        <p:tgtEl>
                                          <p:spTgt spid="3412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1192" grpId="0" animBg="1" autoUpdateAnimBg="0"/>
      <p:bldP spid="341232"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a:xfrm>
            <a:off x="1066800" y="304800"/>
            <a:ext cx="7543800" cy="1066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決定性有限オートマトン</a:t>
            </a:r>
            <a:r>
              <a:rPr lang="ja-JP" altLang="en-US" sz="3600">
                <a:effectLst/>
              </a:rPr>
              <a:t>(一部)</a:t>
            </a:r>
          </a:p>
        </p:txBody>
      </p:sp>
      <p:sp>
        <p:nvSpPr>
          <p:cNvPr id="347139" name="Oval 3"/>
          <p:cNvSpPr>
            <a:spLocks noChangeArrowheads="1"/>
          </p:cNvSpPr>
          <p:nvPr/>
        </p:nvSpPr>
        <p:spPr bwMode="auto">
          <a:xfrm>
            <a:off x="1981200" y="3352800"/>
            <a:ext cx="762000" cy="7620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grpSp>
        <p:nvGrpSpPr>
          <p:cNvPr id="347140" name="Group 4"/>
          <p:cNvGrpSpPr>
            <a:grpSpLocks/>
          </p:cNvGrpSpPr>
          <p:nvPr/>
        </p:nvGrpSpPr>
        <p:grpSpPr bwMode="auto">
          <a:xfrm>
            <a:off x="1981200" y="1828800"/>
            <a:ext cx="762000" cy="1524000"/>
            <a:chOff x="1248" y="1152"/>
            <a:chExt cx="480" cy="960"/>
          </a:xfrm>
        </p:grpSpPr>
        <p:sp>
          <p:nvSpPr>
            <p:cNvPr id="347141" name="Oval 5"/>
            <p:cNvSpPr>
              <a:spLocks noChangeArrowheads="1"/>
            </p:cNvSpPr>
            <p:nvPr/>
          </p:nvSpPr>
          <p:spPr bwMode="auto">
            <a:xfrm>
              <a:off x="1248" y="1152"/>
              <a:ext cx="480" cy="48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a:t>
              </a:r>
            </a:p>
          </p:txBody>
        </p:sp>
        <p:sp>
          <p:nvSpPr>
            <p:cNvPr id="347142" name="Oval 6"/>
            <p:cNvSpPr>
              <a:spLocks noChangeArrowheads="1"/>
            </p:cNvSpPr>
            <p:nvPr/>
          </p:nvSpPr>
          <p:spPr bwMode="auto">
            <a:xfrm>
              <a:off x="1296" y="1200"/>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nvGrpSpPr>
            <p:cNvPr id="347143" name="Group 7"/>
            <p:cNvGrpSpPr>
              <a:grpSpLocks/>
            </p:cNvGrpSpPr>
            <p:nvPr/>
          </p:nvGrpSpPr>
          <p:grpSpPr bwMode="auto">
            <a:xfrm>
              <a:off x="1248" y="1584"/>
              <a:ext cx="240" cy="528"/>
              <a:chOff x="864" y="1584"/>
              <a:chExt cx="240" cy="528"/>
            </a:xfrm>
          </p:grpSpPr>
          <p:sp>
            <p:nvSpPr>
              <p:cNvPr id="347144" name="Line 8"/>
              <p:cNvSpPr>
                <a:spLocks noChangeShapeType="1"/>
              </p:cNvSpPr>
              <p:nvPr/>
            </p:nvSpPr>
            <p:spPr bwMode="auto">
              <a:xfrm flipV="1">
                <a:off x="1104" y="1584"/>
                <a:ext cx="0" cy="52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47145" name="Text Box 9"/>
              <p:cNvSpPr txBox="1">
                <a:spLocks noChangeArrowheads="1"/>
              </p:cNvSpPr>
              <p:nvPr/>
            </p:nvSpPr>
            <p:spPr bwMode="auto">
              <a:xfrm>
                <a:off x="864" y="1680"/>
                <a:ext cx="185"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grpSp>
      </p:grpSp>
      <p:grpSp>
        <p:nvGrpSpPr>
          <p:cNvPr id="347146" name="Group 10"/>
          <p:cNvGrpSpPr>
            <a:grpSpLocks/>
          </p:cNvGrpSpPr>
          <p:nvPr/>
        </p:nvGrpSpPr>
        <p:grpSpPr bwMode="auto">
          <a:xfrm>
            <a:off x="2667000" y="1828800"/>
            <a:ext cx="1524000" cy="1600200"/>
            <a:chOff x="1680" y="1152"/>
            <a:chExt cx="960" cy="1008"/>
          </a:xfrm>
        </p:grpSpPr>
        <p:sp>
          <p:nvSpPr>
            <p:cNvPr id="347147" name="Oval 11"/>
            <p:cNvSpPr>
              <a:spLocks noChangeArrowheads="1"/>
            </p:cNvSpPr>
            <p:nvPr/>
          </p:nvSpPr>
          <p:spPr bwMode="auto">
            <a:xfrm>
              <a:off x="2208" y="1152"/>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a:t>
              </a:r>
              <a:endParaRPr lang="en-US" altLang="ja-JP" baseline="-25000"/>
            </a:p>
          </p:txBody>
        </p:sp>
        <p:sp>
          <p:nvSpPr>
            <p:cNvPr id="347148" name="Line 12"/>
            <p:cNvSpPr>
              <a:spLocks noChangeShapeType="1"/>
            </p:cNvSpPr>
            <p:nvPr/>
          </p:nvSpPr>
          <p:spPr bwMode="auto">
            <a:xfrm flipV="1">
              <a:off x="1680" y="1536"/>
              <a:ext cx="624" cy="62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47149" name="Text Box 13"/>
            <p:cNvSpPr txBox="1">
              <a:spLocks noChangeArrowheads="1"/>
            </p:cNvSpPr>
            <p:nvPr/>
          </p:nvSpPr>
          <p:spPr bwMode="auto">
            <a:xfrm>
              <a:off x="1776" y="1632"/>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sp>
          <p:nvSpPr>
            <p:cNvPr id="347150" name="Oval 14"/>
            <p:cNvSpPr>
              <a:spLocks noChangeArrowheads="1"/>
            </p:cNvSpPr>
            <p:nvPr/>
          </p:nvSpPr>
          <p:spPr bwMode="auto">
            <a:xfrm>
              <a:off x="2256" y="1200"/>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347151" name="Group 15"/>
          <p:cNvGrpSpPr>
            <a:grpSpLocks/>
          </p:cNvGrpSpPr>
          <p:nvPr/>
        </p:nvGrpSpPr>
        <p:grpSpPr bwMode="auto">
          <a:xfrm>
            <a:off x="4114800" y="2286000"/>
            <a:ext cx="1752600" cy="685800"/>
            <a:chOff x="2592" y="1440"/>
            <a:chExt cx="1104" cy="432"/>
          </a:xfrm>
        </p:grpSpPr>
        <p:sp>
          <p:nvSpPr>
            <p:cNvPr id="347152" name="Oval 16"/>
            <p:cNvSpPr>
              <a:spLocks noChangeArrowheads="1"/>
            </p:cNvSpPr>
            <p:nvPr/>
          </p:nvSpPr>
          <p:spPr bwMode="auto">
            <a:xfrm>
              <a:off x="3264" y="1440"/>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a:t>
              </a:r>
              <a:endParaRPr lang="en-US" altLang="ja-JP" baseline="-25000"/>
            </a:p>
          </p:txBody>
        </p:sp>
        <p:sp>
          <p:nvSpPr>
            <p:cNvPr id="347153" name="Oval 17"/>
            <p:cNvSpPr>
              <a:spLocks noChangeArrowheads="1"/>
            </p:cNvSpPr>
            <p:nvPr/>
          </p:nvSpPr>
          <p:spPr bwMode="auto">
            <a:xfrm>
              <a:off x="3312" y="1488"/>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47154" name="Line 18"/>
            <p:cNvSpPr>
              <a:spLocks noChangeShapeType="1"/>
            </p:cNvSpPr>
            <p:nvPr/>
          </p:nvSpPr>
          <p:spPr bwMode="auto">
            <a:xfrm>
              <a:off x="2592" y="1440"/>
              <a:ext cx="672"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47155" name="Text Box 19"/>
            <p:cNvSpPr txBox="1">
              <a:spLocks noChangeArrowheads="1"/>
            </p:cNvSpPr>
            <p:nvPr/>
          </p:nvSpPr>
          <p:spPr bwMode="auto">
            <a:xfrm>
              <a:off x="2736" y="1488"/>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grpSp>
      <p:grpSp>
        <p:nvGrpSpPr>
          <p:cNvPr id="347156" name="Group 20"/>
          <p:cNvGrpSpPr>
            <a:grpSpLocks/>
          </p:cNvGrpSpPr>
          <p:nvPr/>
        </p:nvGrpSpPr>
        <p:grpSpPr bwMode="auto">
          <a:xfrm>
            <a:off x="4114800" y="1371600"/>
            <a:ext cx="1752600" cy="685800"/>
            <a:chOff x="2592" y="864"/>
            <a:chExt cx="1104" cy="432"/>
          </a:xfrm>
        </p:grpSpPr>
        <p:sp>
          <p:nvSpPr>
            <p:cNvPr id="347157" name="Line 21"/>
            <p:cNvSpPr>
              <a:spLocks noChangeShapeType="1"/>
            </p:cNvSpPr>
            <p:nvPr/>
          </p:nvSpPr>
          <p:spPr bwMode="auto">
            <a:xfrm flipV="1">
              <a:off x="2592" y="1104"/>
              <a:ext cx="672"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47158" name="Oval 22"/>
            <p:cNvSpPr>
              <a:spLocks noChangeArrowheads="1"/>
            </p:cNvSpPr>
            <p:nvPr/>
          </p:nvSpPr>
          <p:spPr bwMode="auto">
            <a:xfrm>
              <a:off x="3264" y="864"/>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a:t>+=</a:t>
              </a:r>
            </a:p>
          </p:txBody>
        </p:sp>
        <p:sp>
          <p:nvSpPr>
            <p:cNvPr id="347159" name="Oval 23"/>
            <p:cNvSpPr>
              <a:spLocks noChangeArrowheads="1"/>
            </p:cNvSpPr>
            <p:nvPr/>
          </p:nvSpPr>
          <p:spPr bwMode="auto">
            <a:xfrm>
              <a:off x="3312" y="91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47160" name="Text Box 24"/>
            <p:cNvSpPr txBox="1">
              <a:spLocks noChangeArrowheads="1"/>
            </p:cNvSpPr>
            <p:nvPr/>
          </p:nvSpPr>
          <p:spPr bwMode="auto">
            <a:xfrm>
              <a:off x="2736" y="912"/>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grpSp>
      <p:grpSp>
        <p:nvGrpSpPr>
          <p:cNvPr id="347161" name="Group 25"/>
          <p:cNvGrpSpPr>
            <a:grpSpLocks/>
          </p:cNvGrpSpPr>
          <p:nvPr/>
        </p:nvGrpSpPr>
        <p:grpSpPr bwMode="auto">
          <a:xfrm>
            <a:off x="2743200" y="3124200"/>
            <a:ext cx="1447800" cy="685800"/>
            <a:chOff x="1728" y="1968"/>
            <a:chExt cx="912" cy="432"/>
          </a:xfrm>
        </p:grpSpPr>
        <p:sp>
          <p:nvSpPr>
            <p:cNvPr id="347162" name="Oval 26"/>
            <p:cNvSpPr>
              <a:spLocks noChangeArrowheads="1"/>
            </p:cNvSpPr>
            <p:nvPr/>
          </p:nvSpPr>
          <p:spPr bwMode="auto">
            <a:xfrm>
              <a:off x="2208" y="1968"/>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a:t>
              </a:r>
              <a:endParaRPr lang="en-US" altLang="ja-JP" baseline="-25000"/>
            </a:p>
          </p:txBody>
        </p:sp>
        <p:sp>
          <p:nvSpPr>
            <p:cNvPr id="347163" name="Line 27"/>
            <p:cNvSpPr>
              <a:spLocks noChangeShapeType="1"/>
            </p:cNvSpPr>
            <p:nvPr/>
          </p:nvSpPr>
          <p:spPr bwMode="auto">
            <a:xfrm flipV="1">
              <a:off x="1728" y="2208"/>
              <a:ext cx="480" cy="96"/>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47164" name="Text Box 28"/>
            <p:cNvSpPr txBox="1">
              <a:spLocks noChangeArrowheads="1"/>
            </p:cNvSpPr>
            <p:nvPr/>
          </p:nvSpPr>
          <p:spPr bwMode="auto">
            <a:xfrm>
              <a:off x="1872" y="1968"/>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sp>
          <p:nvSpPr>
            <p:cNvPr id="347165" name="Oval 29"/>
            <p:cNvSpPr>
              <a:spLocks noChangeArrowheads="1"/>
            </p:cNvSpPr>
            <p:nvPr/>
          </p:nvSpPr>
          <p:spPr bwMode="auto">
            <a:xfrm>
              <a:off x="2256" y="2016"/>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347166" name="Group 30"/>
          <p:cNvGrpSpPr>
            <a:grpSpLocks/>
          </p:cNvGrpSpPr>
          <p:nvPr/>
        </p:nvGrpSpPr>
        <p:grpSpPr bwMode="auto">
          <a:xfrm>
            <a:off x="4191000" y="2971800"/>
            <a:ext cx="1676400" cy="838200"/>
            <a:chOff x="2640" y="1872"/>
            <a:chExt cx="1056" cy="528"/>
          </a:xfrm>
        </p:grpSpPr>
        <p:sp>
          <p:nvSpPr>
            <p:cNvPr id="347167" name="Oval 31"/>
            <p:cNvSpPr>
              <a:spLocks noChangeArrowheads="1"/>
            </p:cNvSpPr>
            <p:nvPr/>
          </p:nvSpPr>
          <p:spPr bwMode="auto">
            <a:xfrm>
              <a:off x="3264" y="1968"/>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i="1"/>
                <a:t>==</a:t>
              </a:r>
              <a:endParaRPr lang="en-US" altLang="ja-JP" baseline="-25000"/>
            </a:p>
          </p:txBody>
        </p:sp>
        <p:sp>
          <p:nvSpPr>
            <p:cNvPr id="347168" name="Line 32"/>
            <p:cNvSpPr>
              <a:spLocks noChangeShapeType="1"/>
            </p:cNvSpPr>
            <p:nvPr/>
          </p:nvSpPr>
          <p:spPr bwMode="auto">
            <a:xfrm>
              <a:off x="2640" y="2160"/>
              <a:ext cx="62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47169" name="Text Box 33"/>
            <p:cNvSpPr txBox="1">
              <a:spLocks noChangeArrowheads="1"/>
            </p:cNvSpPr>
            <p:nvPr/>
          </p:nvSpPr>
          <p:spPr bwMode="auto">
            <a:xfrm>
              <a:off x="2832" y="1872"/>
              <a:ext cx="25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p>
          </p:txBody>
        </p:sp>
        <p:sp>
          <p:nvSpPr>
            <p:cNvPr id="347170" name="Oval 34"/>
            <p:cNvSpPr>
              <a:spLocks noChangeArrowheads="1"/>
            </p:cNvSpPr>
            <p:nvPr/>
          </p:nvSpPr>
          <p:spPr bwMode="auto">
            <a:xfrm>
              <a:off x="3312" y="2016"/>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347171" name="Group 35"/>
          <p:cNvGrpSpPr>
            <a:grpSpLocks/>
          </p:cNvGrpSpPr>
          <p:nvPr/>
        </p:nvGrpSpPr>
        <p:grpSpPr bwMode="auto">
          <a:xfrm>
            <a:off x="2667000" y="3962400"/>
            <a:ext cx="3200400" cy="1752600"/>
            <a:chOff x="1680" y="2496"/>
            <a:chExt cx="2016" cy="1104"/>
          </a:xfrm>
        </p:grpSpPr>
        <p:sp>
          <p:nvSpPr>
            <p:cNvPr id="347172" name="Line 36"/>
            <p:cNvSpPr>
              <a:spLocks noChangeShapeType="1"/>
            </p:cNvSpPr>
            <p:nvPr/>
          </p:nvSpPr>
          <p:spPr bwMode="auto">
            <a:xfrm>
              <a:off x="1680" y="2496"/>
              <a:ext cx="1584" cy="86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47173" name="Oval 37"/>
            <p:cNvSpPr>
              <a:spLocks noChangeArrowheads="1"/>
            </p:cNvSpPr>
            <p:nvPr/>
          </p:nvSpPr>
          <p:spPr bwMode="auto">
            <a:xfrm>
              <a:off x="3264" y="3168"/>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整数</a:t>
              </a:r>
              <a:endParaRPr lang="ja-JP" altLang="en-US" sz="2400" baseline="-25000"/>
            </a:p>
          </p:txBody>
        </p:sp>
        <p:sp>
          <p:nvSpPr>
            <p:cNvPr id="347174" name="Oval 38"/>
            <p:cNvSpPr>
              <a:spLocks noChangeArrowheads="1"/>
            </p:cNvSpPr>
            <p:nvPr/>
          </p:nvSpPr>
          <p:spPr bwMode="auto">
            <a:xfrm>
              <a:off x="3312" y="3216"/>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47175" name="Text Box 39"/>
            <p:cNvSpPr txBox="1">
              <a:spLocks noChangeArrowheads="1"/>
            </p:cNvSpPr>
            <p:nvPr/>
          </p:nvSpPr>
          <p:spPr bwMode="auto">
            <a:xfrm>
              <a:off x="2544" y="2784"/>
              <a:ext cx="626"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1…9</a:t>
              </a:r>
            </a:p>
          </p:txBody>
        </p:sp>
      </p:grpSp>
      <p:grpSp>
        <p:nvGrpSpPr>
          <p:cNvPr id="347176" name="Group 40"/>
          <p:cNvGrpSpPr>
            <a:grpSpLocks/>
          </p:cNvGrpSpPr>
          <p:nvPr/>
        </p:nvGrpSpPr>
        <p:grpSpPr bwMode="auto">
          <a:xfrm>
            <a:off x="5867400" y="5029200"/>
            <a:ext cx="1450975" cy="579438"/>
            <a:chOff x="3312" y="3168"/>
            <a:chExt cx="914" cy="365"/>
          </a:xfrm>
        </p:grpSpPr>
        <p:grpSp>
          <p:nvGrpSpPr>
            <p:cNvPr id="347177" name="Group 41"/>
            <p:cNvGrpSpPr>
              <a:grpSpLocks/>
            </p:cNvGrpSpPr>
            <p:nvPr/>
          </p:nvGrpSpPr>
          <p:grpSpPr bwMode="auto">
            <a:xfrm>
              <a:off x="3312" y="3216"/>
              <a:ext cx="288" cy="288"/>
              <a:chOff x="3408" y="2592"/>
              <a:chExt cx="288" cy="288"/>
            </a:xfrm>
          </p:grpSpPr>
          <p:sp>
            <p:nvSpPr>
              <p:cNvPr id="347178" name="Arc 42"/>
              <p:cNvSpPr>
                <a:spLocks/>
              </p:cNvSpPr>
              <p:nvPr/>
            </p:nvSpPr>
            <p:spPr bwMode="auto">
              <a:xfrm flipV="1">
                <a:off x="3552" y="2736"/>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47179" name="Arc 43"/>
              <p:cNvSpPr>
                <a:spLocks/>
              </p:cNvSpPr>
              <p:nvPr/>
            </p:nvSpPr>
            <p:spPr bwMode="auto">
              <a:xfrm rot="5400000" flipV="1">
                <a:off x="3408" y="2736"/>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47180" name="Arc 44"/>
              <p:cNvSpPr>
                <a:spLocks/>
              </p:cNvSpPr>
              <p:nvPr/>
            </p:nvSpPr>
            <p:spPr bwMode="auto">
              <a:xfrm rot="16200000" flipV="1">
                <a:off x="3552" y="2592"/>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47181" name="Arc 45"/>
              <p:cNvSpPr>
                <a:spLocks/>
              </p:cNvSpPr>
              <p:nvPr/>
            </p:nvSpPr>
            <p:spPr bwMode="auto">
              <a:xfrm rot="10800000" flipV="1">
                <a:off x="3408" y="2592"/>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47182" name="Text Box 46"/>
            <p:cNvSpPr txBox="1">
              <a:spLocks noChangeArrowheads="1"/>
            </p:cNvSpPr>
            <p:nvPr/>
          </p:nvSpPr>
          <p:spPr bwMode="auto">
            <a:xfrm>
              <a:off x="3600" y="3168"/>
              <a:ext cx="626"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0…9</a:t>
              </a:r>
            </a:p>
          </p:txBody>
        </p:sp>
      </p:grpSp>
      <p:grpSp>
        <p:nvGrpSpPr>
          <p:cNvPr id="347183" name="Group 47"/>
          <p:cNvGrpSpPr>
            <a:grpSpLocks/>
          </p:cNvGrpSpPr>
          <p:nvPr/>
        </p:nvGrpSpPr>
        <p:grpSpPr bwMode="auto">
          <a:xfrm>
            <a:off x="914400" y="3962400"/>
            <a:ext cx="1828800" cy="1752600"/>
            <a:chOff x="576" y="2496"/>
            <a:chExt cx="1152" cy="1104"/>
          </a:xfrm>
        </p:grpSpPr>
        <p:sp>
          <p:nvSpPr>
            <p:cNvPr id="347184" name="Line 48"/>
            <p:cNvSpPr>
              <a:spLocks noChangeShapeType="1"/>
            </p:cNvSpPr>
            <p:nvPr/>
          </p:nvSpPr>
          <p:spPr bwMode="auto">
            <a:xfrm>
              <a:off x="1488" y="2592"/>
              <a:ext cx="0" cy="52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47185" name="Oval 49"/>
            <p:cNvSpPr>
              <a:spLocks noChangeArrowheads="1"/>
            </p:cNvSpPr>
            <p:nvPr/>
          </p:nvSpPr>
          <p:spPr bwMode="auto">
            <a:xfrm>
              <a:off x="1248" y="3120"/>
              <a:ext cx="480" cy="48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名前</a:t>
              </a:r>
            </a:p>
          </p:txBody>
        </p:sp>
        <p:sp>
          <p:nvSpPr>
            <p:cNvPr id="347186" name="Oval 50"/>
            <p:cNvSpPr>
              <a:spLocks noChangeArrowheads="1"/>
            </p:cNvSpPr>
            <p:nvPr/>
          </p:nvSpPr>
          <p:spPr bwMode="auto">
            <a:xfrm>
              <a:off x="1296" y="3168"/>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47187" name="Text Box 51"/>
            <p:cNvSpPr txBox="1">
              <a:spLocks noChangeArrowheads="1"/>
            </p:cNvSpPr>
            <p:nvPr/>
          </p:nvSpPr>
          <p:spPr bwMode="auto">
            <a:xfrm>
              <a:off x="576" y="2496"/>
              <a:ext cx="790"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A…Z</a:t>
              </a:r>
            </a:p>
            <a:p>
              <a:r>
                <a:rPr lang="en-US" altLang="ja-JP"/>
                <a:t>a…z _</a:t>
              </a:r>
            </a:p>
          </p:txBody>
        </p:sp>
      </p:grpSp>
      <p:grpSp>
        <p:nvGrpSpPr>
          <p:cNvPr id="347188" name="Group 52"/>
          <p:cNvGrpSpPr>
            <a:grpSpLocks/>
          </p:cNvGrpSpPr>
          <p:nvPr/>
        </p:nvGrpSpPr>
        <p:grpSpPr bwMode="auto">
          <a:xfrm>
            <a:off x="2743200" y="5029200"/>
            <a:ext cx="1711325" cy="1554163"/>
            <a:chOff x="1344" y="3168"/>
            <a:chExt cx="1078" cy="979"/>
          </a:xfrm>
        </p:grpSpPr>
        <p:grpSp>
          <p:nvGrpSpPr>
            <p:cNvPr id="347189" name="Group 53"/>
            <p:cNvGrpSpPr>
              <a:grpSpLocks/>
            </p:cNvGrpSpPr>
            <p:nvPr/>
          </p:nvGrpSpPr>
          <p:grpSpPr bwMode="auto">
            <a:xfrm>
              <a:off x="1344" y="3216"/>
              <a:ext cx="288" cy="288"/>
              <a:chOff x="3408" y="2592"/>
              <a:chExt cx="288" cy="288"/>
            </a:xfrm>
          </p:grpSpPr>
          <p:sp>
            <p:nvSpPr>
              <p:cNvPr id="347190" name="Arc 54"/>
              <p:cNvSpPr>
                <a:spLocks/>
              </p:cNvSpPr>
              <p:nvPr/>
            </p:nvSpPr>
            <p:spPr bwMode="auto">
              <a:xfrm flipV="1">
                <a:off x="3552" y="2736"/>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47191" name="Arc 55"/>
              <p:cNvSpPr>
                <a:spLocks/>
              </p:cNvSpPr>
              <p:nvPr/>
            </p:nvSpPr>
            <p:spPr bwMode="auto">
              <a:xfrm rot="5400000" flipV="1">
                <a:off x="3408" y="2736"/>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47192" name="Arc 56"/>
              <p:cNvSpPr>
                <a:spLocks/>
              </p:cNvSpPr>
              <p:nvPr/>
            </p:nvSpPr>
            <p:spPr bwMode="auto">
              <a:xfrm rot="16200000" flipV="1">
                <a:off x="3552" y="2592"/>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47193" name="Arc 57"/>
              <p:cNvSpPr>
                <a:spLocks/>
              </p:cNvSpPr>
              <p:nvPr/>
            </p:nvSpPr>
            <p:spPr bwMode="auto">
              <a:xfrm rot="10800000" flipV="1">
                <a:off x="3408" y="2592"/>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347194" name="Text Box 58"/>
            <p:cNvSpPr txBox="1">
              <a:spLocks noChangeArrowheads="1"/>
            </p:cNvSpPr>
            <p:nvPr/>
          </p:nvSpPr>
          <p:spPr bwMode="auto">
            <a:xfrm>
              <a:off x="1632" y="3168"/>
              <a:ext cx="790" cy="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A…Z</a:t>
              </a:r>
            </a:p>
            <a:p>
              <a:r>
                <a:rPr lang="en-US" altLang="ja-JP"/>
                <a:t>a…z _</a:t>
              </a:r>
            </a:p>
            <a:p>
              <a:r>
                <a:rPr lang="en-US" altLang="ja-JP"/>
                <a:t>0…9</a:t>
              </a:r>
            </a:p>
          </p:txBody>
        </p:sp>
      </p:grpSp>
      <p:grpSp>
        <p:nvGrpSpPr>
          <p:cNvPr id="347195" name="Group 59"/>
          <p:cNvGrpSpPr>
            <a:grpSpLocks/>
          </p:cNvGrpSpPr>
          <p:nvPr/>
        </p:nvGrpSpPr>
        <p:grpSpPr bwMode="auto">
          <a:xfrm>
            <a:off x="2743200" y="3657600"/>
            <a:ext cx="3124200" cy="1066800"/>
            <a:chOff x="1728" y="2304"/>
            <a:chExt cx="1968" cy="672"/>
          </a:xfrm>
        </p:grpSpPr>
        <p:sp>
          <p:nvSpPr>
            <p:cNvPr id="347196" name="Oval 60"/>
            <p:cNvSpPr>
              <a:spLocks noChangeArrowheads="1"/>
            </p:cNvSpPr>
            <p:nvPr/>
          </p:nvSpPr>
          <p:spPr bwMode="auto">
            <a:xfrm>
              <a:off x="3264" y="2544"/>
              <a:ext cx="432" cy="43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整数</a:t>
              </a:r>
              <a:endParaRPr lang="ja-JP" altLang="en-US" sz="2400" baseline="-25000"/>
            </a:p>
          </p:txBody>
        </p:sp>
        <p:sp>
          <p:nvSpPr>
            <p:cNvPr id="347197" name="Oval 61"/>
            <p:cNvSpPr>
              <a:spLocks noChangeArrowheads="1"/>
            </p:cNvSpPr>
            <p:nvPr/>
          </p:nvSpPr>
          <p:spPr bwMode="auto">
            <a:xfrm>
              <a:off x="3312" y="259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47198" name="Line 62"/>
            <p:cNvSpPr>
              <a:spLocks noChangeShapeType="1"/>
            </p:cNvSpPr>
            <p:nvPr/>
          </p:nvSpPr>
          <p:spPr bwMode="auto">
            <a:xfrm>
              <a:off x="1728" y="2400"/>
              <a:ext cx="1536" cy="336"/>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47199" name="Text Box 63"/>
            <p:cNvSpPr txBox="1">
              <a:spLocks noChangeArrowheads="1"/>
            </p:cNvSpPr>
            <p:nvPr/>
          </p:nvSpPr>
          <p:spPr bwMode="auto">
            <a:xfrm>
              <a:off x="2832" y="2304"/>
              <a:ext cx="24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47140"/>
                                        </p:tgtEl>
                                        <p:attrNameLst>
                                          <p:attrName>style.visibility</p:attrName>
                                        </p:attrNameLst>
                                      </p:cBhvr>
                                      <p:to>
                                        <p:strVal val="visible"/>
                                      </p:to>
                                    </p:set>
                                    <p:animEffect transition="in" filter="wipe(down)">
                                      <p:cBhvr>
                                        <p:cTn id="7" dur="500"/>
                                        <p:tgtEl>
                                          <p:spTgt spid="3471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47146"/>
                                        </p:tgtEl>
                                        <p:attrNameLst>
                                          <p:attrName>style.visibility</p:attrName>
                                        </p:attrNameLst>
                                      </p:cBhvr>
                                      <p:to>
                                        <p:strVal val="visible"/>
                                      </p:to>
                                    </p:set>
                                    <p:animEffect transition="in" filter="wipe(left)">
                                      <p:cBhvr>
                                        <p:cTn id="12" dur="500"/>
                                        <p:tgtEl>
                                          <p:spTgt spid="3471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47156"/>
                                        </p:tgtEl>
                                        <p:attrNameLst>
                                          <p:attrName>style.visibility</p:attrName>
                                        </p:attrNameLst>
                                      </p:cBhvr>
                                      <p:to>
                                        <p:strVal val="visible"/>
                                      </p:to>
                                    </p:set>
                                    <p:animEffect transition="in" filter="wipe(left)">
                                      <p:cBhvr>
                                        <p:cTn id="17" dur="500"/>
                                        <p:tgtEl>
                                          <p:spTgt spid="34715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47151"/>
                                        </p:tgtEl>
                                        <p:attrNameLst>
                                          <p:attrName>style.visibility</p:attrName>
                                        </p:attrNameLst>
                                      </p:cBhvr>
                                      <p:to>
                                        <p:strVal val="visible"/>
                                      </p:to>
                                    </p:set>
                                    <p:animEffect transition="in" filter="wipe(left)">
                                      <p:cBhvr>
                                        <p:cTn id="22" dur="500"/>
                                        <p:tgtEl>
                                          <p:spTgt spid="34715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347161"/>
                                        </p:tgtEl>
                                        <p:attrNameLst>
                                          <p:attrName>style.visibility</p:attrName>
                                        </p:attrNameLst>
                                      </p:cBhvr>
                                      <p:to>
                                        <p:strVal val="visible"/>
                                      </p:to>
                                    </p:set>
                                    <p:animEffect transition="in" filter="wipe(left)">
                                      <p:cBhvr>
                                        <p:cTn id="27" dur="500"/>
                                        <p:tgtEl>
                                          <p:spTgt spid="34716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347166"/>
                                        </p:tgtEl>
                                        <p:attrNameLst>
                                          <p:attrName>style.visibility</p:attrName>
                                        </p:attrNameLst>
                                      </p:cBhvr>
                                      <p:to>
                                        <p:strVal val="visible"/>
                                      </p:to>
                                    </p:set>
                                    <p:animEffect transition="in" filter="wipe(left)">
                                      <p:cBhvr>
                                        <p:cTn id="32" dur="500"/>
                                        <p:tgtEl>
                                          <p:spTgt spid="34716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347195"/>
                                        </p:tgtEl>
                                        <p:attrNameLst>
                                          <p:attrName>style.visibility</p:attrName>
                                        </p:attrNameLst>
                                      </p:cBhvr>
                                      <p:to>
                                        <p:strVal val="visible"/>
                                      </p:to>
                                    </p:set>
                                    <p:animEffect transition="in" filter="wipe(left)">
                                      <p:cBhvr>
                                        <p:cTn id="37" dur="500"/>
                                        <p:tgtEl>
                                          <p:spTgt spid="34719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347171"/>
                                        </p:tgtEl>
                                        <p:attrNameLst>
                                          <p:attrName>style.visibility</p:attrName>
                                        </p:attrNameLst>
                                      </p:cBhvr>
                                      <p:to>
                                        <p:strVal val="visible"/>
                                      </p:to>
                                    </p:set>
                                    <p:animEffect transition="in" filter="wipe(left)">
                                      <p:cBhvr>
                                        <p:cTn id="42" dur="500"/>
                                        <p:tgtEl>
                                          <p:spTgt spid="34717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nodeType="clickEffect">
                                  <p:stCondLst>
                                    <p:cond delay="0"/>
                                  </p:stCondLst>
                                  <p:childTnLst>
                                    <p:set>
                                      <p:cBhvr>
                                        <p:cTn id="46" dur="1" fill="hold">
                                          <p:stCondLst>
                                            <p:cond delay="0"/>
                                          </p:stCondLst>
                                        </p:cTn>
                                        <p:tgtEl>
                                          <p:spTgt spid="347176"/>
                                        </p:tgtEl>
                                        <p:attrNameLst>
                                          <p:attrName>style.visibility</p:attrName>
                                        </p:attrNameLst>
                                      </p:cBhvr>
                                      <p:to>
                                        <p:strVal val="visible"/>
                                      </p:to>
                                    </p:set>
                                    <p:animEffect transition="in" filter="checkerboard(across)">
                                      <p:cBhvr>
                                        <p:cTn id="47" dur="500"/>
                                        <p:tgtEl>
                                          <p:spTgt spid="34717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347183"/>
                                        </p:tgtEl>
                                        <p:attrNameLst>
                                          <p:attrName>style.visibility</p:attrName>
                                        </p:attrNameLst>
                                      </p:cBhvr>
                                      <p:to>
                                        <p:strVal val="visible"/>
                                      </p:to>
                                    </p:set>
                                    <p:animEffect transition="in" filter="wipe(up)">
                                      <p:cBhvr>
                                        <p:cTn id="52" dur="500"/>
                                        <p:tgtEl>
                                          <p:spTgt spid="34718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nodeType="clickEffect">
                                  <p:stCondLst>
                                    <p:cond delay="0"/>
                                  </p:stCondLst>
                                  <p:childTnLst>
                                    <p:set>
                                      <p:cBhvr>
                                        <p:cTn id="56" dur="1" fill="hold">
                                          <p:stCondLst>
                                            <p:cond delay="0"/>
                                          </p:stCondLst>
                                        </p:cTn>
                                        <p:tgtEl>
                                          <p:spTgt spid="347188"/>
                                        </p:tgtEl>
                                        <p:attrNameLst>
                                          <p:attrName>style.visibility</p:attrName>
                                        </p:attrNameLst>
                                      </p:cBhvr>
                                      <p:to>
                                        <p:strVal val="visible"/>
                                      </p:to>
                                    </p:set>
                                    <p:animEffect transition="in" filter="checkerboard(across)">
                                      <p:cBhvr>
                                        <p:cTn id="57" dur="500"/>
                                        <p:tgtEl>
                                          <p:spTgt spid="3471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単語への分割</a:t>
            </a:r>
          </a:p>
        </p:txBody>
      </p:sp>
      <p:sp>
        <p:nvSpPr>
          <p:cNvPr id="275459" name="Text Box 3"/>
          <p:cNvSpPr txBox="1">
            <a:spLocks noChangeArrowheads="1"/>
          </p:cNvSpPr>
          <p:nvPr/>
        </p:nvSpPr>
        <p:spPr bwMode="auto">
          <a:xfrm>
            <a:off x="1066800" y="1600200"/>
            <a:ext cx="30257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計算機言語の場合</a:t>
            </a:r>
          </a:p>
        </p:txBody>
      </p:sp>
      <p:sp>
        <p:nvSpPr>
          <p:cNvPr id="275460" name="Text Box 4"/>
          <p:cNvSpPr txBox="1">
            <a:spLocks noChangeArrowheads="1"/>
          </p:cNvSpPr>
          <p:nvPr/>
        </p:nvSpPr>
        <p:spPr bwMode="auto">
          <a:xfrm>
            <a:off x="1600200" y="2209800"/>
            <a:ext cx="48434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区切り記号で単語を判別できる</a:t>
            </a:r>
          </a:p>
        </p:txBody>
      </p:sp>
      <p:sp>
        <p:nvSpPr>
          <p:cNvPr id="275461" name="Text Box 5"/>
          <p:cNvSpPr txBox="1">
            <a:spLocks noChangeArrowheads="1"/>
          </p:cNvSpPr>
          <p:nvPr/>
        </p:nvSpPr>
        <p:spPr bwMode="auto">
          <a:xfrm>
            <a:off x="1371600" y="3048000"/>
            <a:ext cx="2071688" cy="1573213"/>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en-US" altLang="ja-JP"/>
              <a:t>main () {</a:t>
            </a:r>
          </a:p>
          <a:p>
            <a:r>
              <a:rPr lang="en-US" altLang="ja-JP"/>
              <a:t>    int i, j, k;</a:t>
            </a:r>
          </a:p>
          <a:p>
            <a:r>
              <a:rPr lang="en-US" altLang="ja-JP"/>
              <a:t>         :</a:t>
            </a:r>
          </a:p>
        </p:txBody>
      </p:sp>
      <p:sp>
        <p:nvSpPr>
          <p:cNvPr id="275462" name="Text Box 6"/>
          <p:cNvSpPr txBox="1">
            <a:spLocks noChangeArrowheads="1"/>
          </p:cNvSpPr>
          <p:nvPr/>
        </p:nvSpPr>
        <p:spPr bwMode="auto">
          <a:xfrm>
            <a:off x="3810000" y="3124200"/>
            <a:ext cx="4968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m</a:t>
            </a:r>
          </a:p>
        </p:txBody>
      </p:sp>
      <p:sp>
        <p:nvSpPr>
          <p:cNvPr id="275463" name="Text Box 7"/>
          <p:cNvSpPr txBox="1">
            <a:spLocks noChangeArrowheads="1"/>
          </p:cNvSpPr>
          <p:nvPr/>
        </p:nvSpPr>
        <p:spPr bwMode="auto">
          <a:xfrm>
            <a:off x="4191000" y="3124200"/>
            <a:ext cx="361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a:t>
            </a:r>
          </a:p>
        </p:txBody>
      </p:sp>
      <p:sp>
        <p:nvSpPr>
          <p:cNvPr id="275464" name="Text Box 8"/>
          <p:cNvSpPr txBox="1">
            <a:spLocks noChangeArrowheads="1"/>
          </p:cNvSpPr>
          <p:nvPr/>
        </p:nvSpPr>
        <p:spPr bwMode="auto">
          <a:xfrm>
            <a:off x="4419600" y="3124200"/>
            <a:ext cx="2936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i</a:t>
            </a:r>
          </a:p>
        </p:txBody>
      </p:sp>
      <p:sp>
        <p:nvSpPr>
          <p:cNvPr id="275465" name="Text Box 9"/>
          <p:cNvSpPr txBox="1">
            <a:spLocks noChangeArrowheads="1"/>
          </p:cNvSpPr>
          <p:nvPr/>
        </p:nvSpPr>
        <p:spPr bwMode="auto">
          <a:xfrm>
            <a:off x="4572000" y="3124200"/>
            <a:ext cx="384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n</a:t>
            </a:r>
          </a:p>
        </p:txBody>
      </p:sp>
      <p:sp>
        <p:nvSpPr>
          <p:cNvPr id="275466" name="Text Box 10"/>
          <p:cNvSpPr txBox="1">
            <a:spLocks noChangeArrowheads="1"/>
          </p:cNvSpPr>
          <p:nvPr/>
        </p:nvSpPr>
        <p:spPr bwMode="auto">
          <a:xfrm>
            <a:off x="4876800" y="3124200"/>
            <a:ext cx="3159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t>
            </a:r>
          </a:p>
        </p:txBody>
      </p:sp>
      <p:sp>
        <p:nvSpPr>
          <p:cNvPr id="275467" name="AutoShape 11"/>
          <p:cNvSpPr>
            <a:spLocks noChangeArrowheads="1"/>
          </p:cNvSpPr>
          <p:nvPr/>
        </p:nvSpPr>
        <p:spPr bwMode="auto">
          <a:xfrm>
            <a:off x="4114800" y="4114800"/>
            <a:ext cx="4267200" cy="990600"/>
          </a:xfrm>
          <a:prstGeom prst="wedgeRoundRectCallout">
            <a:avLst>
              <a:gd name="adj1" fmla="val -27046"/>
              <a:gd name="adj2" fmla="val -92306"/>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dirty="0"/>
              <a:t>区切り記号 ( が来たので </a:t>
            </a:r>
            <a:r>
              <a:rPr lang="en-US" altLang="ja-JP" sz="2400" dirty="0"/>
              <a:t>“main” </a:t>
            </a:r>
            <a:r>
              <a:rPr lang="ja-JP" altLang="en-US" sz="2400" dirty="0"/>
              <a:t>で区切ると判別</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5460"/>
                                        </p:tgtEl>
                                        <p:attrNameLst>
                                          <p:attrName>style.visibility</p:attrName>
                                        </p:attrNameLst>
                                      </p:cBhvr>
                                      <p:to>
                                        <p:strVal val="visible"/>
                                      </p:to>
                                    </p:set>
                                    <p:animEffect transition="in" filter="checkerboard(across)">
                                      <p:cBhvr>
                                        <p:cTn id="7" dur="500"/>
                                        <p:tgtEl>
                                          <p:spTgt spid="2754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75461"/>
                                        </p:tgtEl>
                                        <p:attrNameLst>
                                          <p:attrName>style.visibility</p:attrName>
                                        </p:attrNameLst>
                                      </p:cBhvr>
                                      <p:to>
                                        <p:strVal val="visible"/>
                                      </p:to>
                                    </p:set>
                                    <p:animEffect transition="in" filter="checkerboard(across)">
                                      <p:cBhvr>
                                        <p:cTn id="12" dur="500"/>
                                        <p:tgtEl>
                                          <p:spTgt spid="27546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275462"/>
                                        </p:tgtEl>
                                        <p:attrNameLst>
                                          <p:attrName>style.visibility</p:attrName>
                                        </p:attrNameLst>
                                      </p:cBhvr>
                                      <p:to>
                                        <p:strVal val="visible"/>
                                      </p:to>
                                    </p:set>
                                    <p:anim calcmode="lin" valueType="num">
                                      <p:cBhvr additive="base">
                                        <p:cTn id="17" dur="500" fill="hold"/>
                                        <p:tgtEl>
                                          <p:spTgt spid="275462"/>
                                        </p:tgtEl>
                                        <p:attrNameLst>
                                          <p:attrName>ppt_x</p:attrName>
                                        </p:attrNameLst>
                                      </p:cBhvr>
                                      <p:tavLst>
                                        <p:tav tm="0">
                                          <p:val>
                                            <p:strVal val="1+#ppt_w/2"/>
                                          </p:val>
                                        </p:tav>
                                        <p:tav tm="100000">
                                          <p:val>
                                            <p:strVal val="#ppt_x"/>
                                          </p:val>
                                        </p:tav>
                                      </p:tavLst>
                                    </p:anim>
                                    <p:anim calcmode="lin" valueType="num">
                                      <p:cBhvr additive="base">
                                        <p:cTn id="18" dur="500" fill="hold"/>
                                        <p:tgtEl>
                                          <p:spTgt spid="275462"/>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275463"/>
                                        </p:tgtEl>
                                        <p:attrNameLst>
                                          <p:attrName>style.visibility</p:attrName>
                                        </p:attrNameLst>
                                      </p:cBhvr>
                                      <p:to>
                                        <p:strVal val="visible"/>
                                      </p:to>
                                    </p:set>
                                    <p:anim calcmode="lin" valueType="num">
                                      <p:cBhvr additive="base">
                                        <p:cTn id="23" dur="500" fill="hold"/>
                                        <p:tgtEl>
                                          <p:spTgt spid="275463"/>
                                        </p:tgtEl>
                                        <p:attrNameLst>
                                          <p:attrName>ppt_x</p:attrName>
                                        </p:attrNameLst>
                                      </p:cBhvr>
                                      <p:tavLst>
                                        <p:tav tm="0">
                                          <p:val>
                                            <p:strVal val="1+#ppt_w/2"/>
                                          </p:val>
                                        </p:tav>
                                        <p:tav tm="100000">
                                          <p:val>
                                            <p:strVal val="#ppt_x"/>
                                          </p:val>
                                        </p:tav>
                                      </p:tavLst>
                                    </p:anim>
                                    <p:anim calcmode="lin" valueType="num">
                                      <p:cBhvr additive="base">
                                        <p:cTn id="24" dur="500" fill="hold"/>
                                        <p:tgtEl>
                                          <p:spTgt spid="275463"/>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275464"/>
                                        </p:tgtEl>
                                        <p:attrNameLst>
                                          <p:attrName>style.visibility</p:attrName>
                                        </p:attrNameLst>
                                      </p:cBhvr>
                                      <p:to>
                                        <p:strVal val="visible"/>
                                      </p:to>
                                    </p:set>
                                    <p:anim calcmode="lin" valueType="num">
                                      <p:cBhvr additive="base">
                                        <p:cTn id="29" dur="500" fill="hold"/>
                                        <p:tgtEl>
                                          <p:spTgt spid="275464"/>
                                        </p:tgtEl>
                                        <p:attrNameLst>
                                          <p:attrName>ppt_x</p:attrName>
                                        </p:attrNameLst>
                                      </p:cBhvr>
                                      <p:tavLst>
                                        <p:tav tm="0">
                                          <p:val>
                                            <p:strVal val="1+#ppt_w/2"/>
                                          </p:val>
                                        </p:tav>
                                        <p:tav tm="100000">
                                          <p:val>
                                            <p:strVal val="#ppt_x"/>
                                          </p:val>
                                        </p:tav>
                                      </p:tavLst>
                                    </p:anim>
                                    <p:anim calcmode="lin" valueType="num">
                                      <p:cBhvr additive="base">
                                        <p:cTn id="30" dur="500" fill="hold"/>
                                        <p:tgtEl>
                                          <p:spTgt spid="275464"/>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275465"/>
                                        </p:tgtEl>
                                        <p:attrNameLst>
                                          <p:attrName>style.visibility</p:attrName>
                                        </p:attrNameLst>
                                      </p:cBhvr>
                                      <p:to>
                                        <p:strVal val="visible"/>
                                      </p:to>
                                    </p:set>
                                    <p:anim calcmode="lin" valueType="num">
                                      <p:cBhvr additive="base">
                                        <p:cTn id="35" dur="500" fill="hold"/>
                                        <p:tgtEl>
                                          <p:spTgt spid="275465"/>
                                        </p:tgtEl>
                                        <p:attrNameLst>
                                          <p:attrName>ppt_x</p:attrName>
                                        </p:attrNameLst>
                                      </p:cBhvr>
                                      <p:tavLst>
                                        <p:tav tm="0">
                                          <p:val>
                                            <p:strVal val="1+#ppt_w/2"/>
                                          </p:val>
                                        </p:tav>
                                        <p:tav tm="100000">
                                          <p:val>
                                            <p:strVal val="#ppt_x"/>
                                          </p:val>
                                        </p:tav>
                                      </p:tavLst>
                                    </p:anim>
                                    <p:anim calcmode="lin" valueType="num">
                                      <p:cBhvr additive="base">
                                        <p:cTn id="36" dur="500" fill="hold"/>
                                        <p:tgtEl>
                                          <p:spTgt spid="275465"/>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275466"/>
                                        </p:tgtEl>
                                        <p:attrNameLst>
                                          <p:attrName>style.visibility</p:attrName>
                                        </p:attrNameLst>
                                      </p:cBhvr>
                                      <p:to>
                                        <p:strVal val="visible"/>
                                      </p:to>
                                    </p:set>
                                    <p:anim calcmode="lin" valueType="num">
                                      <p:cBhvr additive="base">
                                        <p:cTn id="41" dur="500" fill="hold"/>
                                        <p:tgtEl>
                                          <p:spTgt spid="275466"/>
                                        </p:tgtEl>
                                        <p:attrNameLst>
                                          <p:attrName>ppt_x</p:attrName>
                                        </p:attrNameLst>
                                      </p:cBhvr>
                                      <p:tavLst>
                                        <p:tav tm="0">
                                          <p:val>
                                            <p:strVal val="1+#ppt_w/2"/>
                                          </p:val>
                                        </p:tav>
                                        <p:tav tm="100000">
                                          <p:val>
                                            <p:strVal val="#ppt_x"/>
                                          </p:val>
                                        </p:tav>
                                      </p:tavLst>
                                    </p:anim>
                                    <p:anim calcmode="lin" valueType="num">
                                      <p:cBhvr additive="base">
                                        <p:cTn id="42" dur="500" fill="hold"/>
                                        <p:tgtEl>
                                          <p:spTgt spid="275466"/>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275467"/>
                                        </p:tgtEl>
                                        <p:attrNameLst>
                                          <p:attrName>style.visibility</p:attrName>
                                        </p:attrNameLst>
                                      </p:cBhvr>
                                      <p:to>
                                        <p:strVal val="visible"/>
                                      </p:to>
                                    </p:set>
                                    <p:animEffect transition="in" filter="checkerboard(across)">
                                      <p:cBhvr>
                                        <p:cTn id="47" dur="500"/>
                                        <p:tgtEl>
                                          <p:spTgt spid="2754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460" grpId="0" autoUpdateAnimBg="0"/>
      <p:bldP spid="275461" grpId="0" animBg="1" autoUpdateAnimBg="0"/>
      <p:bldP spid="275462" grpId="0" autoUpdateAnimBg="0"/>
      <p:bldP spid="275463" grpId="0" autoUpdateAnimBg="0"/>
      <p:bldP spid="275464" grpId="0" autoUpdateAnimBg="0"/>
      <p:bldP spid="275465" grpId="0" autoUpdateAnimBg="0"/>
      <p:bldP spid="275466" grpId="0" autoUpdateAnimBg="0"/>
      <p:bldP spid="275467"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a:xfrm>
            <a:off x="1066800" y="304800"/>
            <a:ext cx="7467600" cy="1143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マイクロ構文</a:t>
            </a:r>
            <a:br>
              <a:rPr lang="ja-JP" altLang="en-US">
                <a:effectLst/>
              </a:rPr>
            </a:br>
            <a:r>
              <a:rPr lang="ja-JP" altLang="en-US" sz="3600">
                <a:effectLst/>
              </a:rPr>
              <a:t>(情報システムプロジェクト</a:t>
            </a:r>
            <a:r>
              <a:rPr lang="en-US" altLang="ja-JP" sz="3600">
                <a:effectLst/>
              </a:rPr>
              <a:t>I</a:t>
            </a:r>
            <a:r>
              <a:rPr lang="ja-JP" altLang="en-US" sz="3600">
                <a:effectLst/>
              </a:rPr>
              <a:t>の場合)</a:t>
            </a:r>
          </a:p>
        </p:txBody>
      </p:sp>
      <p:sp>
        <p:nvSpPr>
          <p:cNvPr id="420867" name="Rectangle 3"/>
          <p:cNvSpPr>
            <a:spLocks noGrp="1" noChangeArrowheads="1"/>
          </p:cNvSpPr>
          <p:nvPr>
            <p:ph type="body" idx="1"/>
          </p:nvPr>
        </p:nvSpPr>
        <p:spPr>
          <a:xfrm>
            <a:off x="533400" y="1524000"/>
            <a:ext cx="8229600" cy="4876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マイクロ構文 </a:t>
            </a:r>
            <a:r>
              <a:rPr lang="ja-JP" altLang="en-US" sz="2800" dirty="0">
                <a:effectLst/>
              </a:rPr>
              <a:t>(</a:t>
            </a:r>
            <a:r>
              <a:rPr lang="en-US" altLang="ja-JP" sz="2800" dirty="0">
                <a:effectLst/>
              </a:rPr>
              <a:t>EBNF</a:t>
            </a:r>
            <a:r>
              <a:rPr lang="ja-JP" altLang="en-US" sz="2800" dirty="0">
                <a:effectLst/>
              </a:rPr>
              <a:t>記法で定義)</a:t>
            </a:r>
          </a:p>
          <a:p>
            <a:pPr lvl="1"/>
            <a:endParaRPr lang="ja-JP" altLang="en-US" dirty="0">
              <a:effectLst/>
            </a:endParaRPr>
          </a:p>
          <a:p>
            <a:pPr>
              <a:buFont typeface="Wingdings" panose="05000000000000000000" pitchFamily="2" charset="2"/>
              <a:buNone/>
            </a:pPr>
            <a:r>
              <a:rPr lang="en-US" altLang="ja-JP" sz="2800" dirty="0">
                <a:effectLst/>
              </a:rPr>
              <a:t>K-Program ::= { Token | W-Space } ‘\0’</a:t>
            </a:r>
            <a:r>
              <a:rPr lang="en-US" altLang="ja-JP" sz="2000" dirty="0">
                <a:solidFill>
                  <a:srgbClr val="FFFF66"/>
                </a:solidFill>
                <a:effectLst/>
              </a:rPr>
              <a:t>(</a:t>
            </a:r>
            <a:r>
              <a:rPr lang="ja-JP" altLang="en-US" sz="2000" dirty="0">
                <a:solidFill>
                  <a:srgbClr val="FFFF66"/>
                </a:solidFill>
                <a:effectLst/>
              </a:rPr>
              <a:t>ファイル末)</a:t>
            </a:r>
            <a:endParaRPr lang="en-US" altLang="ja-JP" sz="2800" dirty="0">
              <a:effectLst/>
            </a:endParaRPr>
          </a:p>
          <a:p>
            <a:pPr eaLnBrk="1" hangingPunct="1">
              <a:spcBef>
                <a:spcPct val="0"/>
              </a:spcBef>
              <a:buClrTx/>
              <a:buSzTx/>
              <a:buFontTx/>
              <a:buNone/>
            </a:pPr>
            <a:endParaRPr lang="en-US" altLang="ja-JP" sz="2800" dirty="0">
              <a:effectLst/>
            </a:endParaRPr>
          </a:p>
          <a:p>
            <a:pPr eaLnBrk="1" hangingPunct="1">
              <a:spcBef>
                <a:spcPct val="0"/>
              </a:spcBef>
              <a:buClrTx/>
              <a:buSzTx/>
              <a:buFontTx/>
              <a:buNone/>
            </a:pPr>
            <a:r>
              <a:rPr lang="en-US" altLang="ja-JP" sz="2800" dirty="0">
                <a:effectLst/>
              </a:rPr>
              <a:t>Token</a:t>
            </a:r>
            <a:r>
              <a:rPr lang="en-US" altLang="ja-JP" sz="2000" dirty="0">
                <a:solidFill>
                  <a:srgbClr val="FFFF66"/>
                </a:solidFill>
                <a:effectLst/>
              </a:rPr>
              <a:t>(</a:t>
            </a:r>
            <a:r>
              <a:rPr lang="ja-JP" altLang="en-US" sz="2000" dirty="0">
                <a:solidFill>
                  <a:srgbClr val="FFFF66"/>
                </a:solidFill>
                <a:effectLst/>
              </a:rPr>
              <a:t>単語)</a:t>
            </a:r>
            <a:r>
              <a:rPr lang="en-US" altLang="ja-JP" sz="2800" dirty="0">
                <a:effectLst/>
              </a:rPr>
              <a:t> ::= NAME | INTEGER</a:t>
            </a:r>
          </a:p>
          <a:p>
            <a:pPr eaLnBrk="1" hangingPunct="1">
              <a:spcBef>
                <a:spcPct val="0"/>
              </a:spcBef>
              <a:buClrTx/>
              <a:buSzTx/>
              <a:buFontTx/>
              <a:buNone/>
            </a:pPr>
            <a:r>
              <a:rPr lang="en-US" altLang="ja-JP" sz="2800" dirty="0">
                <a:effectLst/>
              </a:rPr>
              <a:t>                 | CHARACTER | STRING</a:t>
            </a:r>
          </a:p>
          <a:p>
            <a:pPr eaLnBrk="1" hangingPunct="1">
              <a:spcBef>
                <a:spcPct val="0"/>
              </a:spcBef>
              <a:buClrTx/>
              <a:buSzTx/>
              <a:buFontTx/>
              <a:buNone/>
            </a:pPr>
            <a:r>
              <a:rPr lang="en-US" altLang="ja-JP" sz="2800" dirty="0">
                <a:effectLst/>
              </a:rPr>
              <a:t>                 | KEYWORD | OPERATOR | DELIMITER</a:t>
            </a:r>
          </a:p>
          <a:p>
            <a:pPr eaLnBrk="1" hangingPunct="1">
              <a:spcBef>
                <a:spcPct val="0"/>
              </a:spcBef>
              <a:buClrTx/>
              <a:buSzTx/>
              <a:buFontTx/>
              <a:buNone/>
            </a:pPr>
            <a:endParaRPr lang="en-US" altLang="ja-JP" sz="2800" dirty="0">
              <a:effectLst/>
            </a:endParaRPr>
          </a:p>
          <a:p>
            <a:pPr eaLnBrk="1" hangingPunct="1">
              <a:spcBef>
                <a:spcPct val="0"/>
              </a:spcBef>
              <a:buClrTx/>
              <a:buSzTx/>
              <a:buFontTx/>
              <a:buNone/>
            </a:pPr>
            <a:r>
              <a:rPr lang="en-US" altLang="ja-JP" sz="2800" dirty="0">
                <a:effectLst/>
              </a:rPr>
              <a:t>W-Space</a:t>
            </a:r>
            <a:r>
              <a:rPr lang="en-US" altLang="ja-JP" sz="2000" dirty="0">
                <a:solidFill>
                  <a:srgbClr val="FFFF66"/>
                </a:solidFill>
                <a:effectLst/>
              </a:rPr>
              <a:t>(</a:t>
            </a:r>
            <a:r>
              <a:rPr lang="ja-JP" altLang="en-US" sz="2000" dirty="0">
                <a:solidFill>
                  <a:srgbClr val="FFFF66"/>
                </a:solidFill>
                <a:effectLst/>
              </a:rPr>
              <a:t>空白)</a:t>
            </a:r>
            <a:r>
              <a:rPr lang="en-US" altLang="ja-JP" sz="2800" dirty="0">
                <a:effectLst/>
              </a:rPr>
              <a:t> ::= ‘ ’</a:t>
            </a:r>
            <a:r>
              <a:rPr lang="en-US" altLang="ja-JP" sz="2000" dirty="0">
                <a:solidFill>
                  <a:srgbClr val="FFFF66"/>
                </a:solidFill>
                <a:effectLst/>
              </a:rPr>
              <a:t>(</a:t>
            </a:r>
            <a:r>
              <a:rPr lang="ja-JP" altLang="en-US" sz="2000" dirty="0">
                <a:solidFill>
                  <a:srgbClr val="FFFF66"/>
                </a:solidFill>
                <a:effectLst/>
              </a:rPr>
              <a:t>スペース)</a:t>
            </a:r>
            <a:r>
              <a:rPr lang="ja-JP" altLang="en-US" sz="2800" dirty="0">
                <a:effectLst/>
              </a:rPr>
              <a:t> | </a:t>
            </a:r>
            <a:r>
              <a:rPr lang="en-US" altLang="ja-JP" sz="2800" dirty="0">
                <a:effectLst/>
              </a:rPr>
              <a:t>‘</a:t>
            </a:r>
            <a:r>
              <a:rPr lang="ja-JP" altLang="en-US" sz="2800" dirty="0">
                <a:effectLst/>
              </a:rPr>
              <a:t>\</a:t>
            </a:r>
            <a:r>
              <a:rPr lang="en-US" altLang="ja-JP" sz="2800" dirty="0">
                <a:effectLst/>
              </a:rPr>
              <a:t>t’ </a:t>
            </a:r>
            <a:r>
              <a:rPr lang="en-US" altLang="ja-JP" sz="2000" dirty="0">
                <a:solidFill>
                  <a:srgbClr val="FFFF66"/>
                </a:solidFill>
                <a:effectLst/>
              </a:rPr>
              <a:t>(</a:t>
            </a:r>
            <a:r>
              <a:rPr lang="ja-JP" altLang="en-US" sz="2000" dirty="0">
                <a:solidFill>
                  <a:srgbClr val="FFFF66"/>
                </a:solidFill>
                <a:effectLst/>
              </a:rPr>
              <a:t>タブ)</a:t>
            </a:r>
            <a:r>
              <a:rPr lang="ja-JP" altLang="en-US" sz="2800" dirty="0">
                <a:effectLst/>
              </a:rPr>
              <a:t> | </a:t>
            </a:r>
            <a:r>
              <a:rPr lang="en-US" altLang="ja-JP" sz="2800" dirty="0">
                <a:effectLst/>
              </a:rPr>
              <a:t>‘</a:t>
            </a:r>
            <a:r>
              <a:rPr lang="ja-JP" altLang="en-US" sz="2800" dirty="0">
                <a:effectLst/>
              </a:rPr>
              <a:t>\</a:t>
            </a:r>
            <a:r>
              <a:rPr lang="en-US" altLang="ja-JP" sz="2800" dirty="0">
                <a:effectLst/>
              </a:rPr>
              <a:t>n’ </a:t>
            </a:r>
            <a:r>
              <a:rPr lang="en-US" altLang="ja-JP" sz="2000" dirty="0">
                <a:solidFill>
                  <a:srgbClr val="FFFF66"/>
                </a:solidFill>
                <a:effectLst/>
              </a:rPr>
              <a:t>(</a:t>
            </a:r>
            <a:r>
              <a:rPr lang="ja-JP" altLang="en-US" sz="2000" dirty="0">
                <a:solidFill>
                  <a:srgbClr val="FFFF66"/>
                </a:solidFill>
                <a:effectLst/>
              </a:rPr>
              <a:t>改行)</a:t>
            </a:r>
          </a:p>
          <a:p>
            <a:pPr eaLnBrk="1" hangingPunct="1">
              <a:spcBef>
                <a:spcPct val="0"/>
              </a:spcBef>
              <a:buClrTx/>
              <a:buSzTx/>
              <a:buFontTx/>
              <a:buNone/>
            </a:pPr>
            <a:r>
              <a:rPr lang="ja-JP" altLang="en-US" sz="2800" dirty="0">
                <a:effectLst/>
              </a:rPr>
              <a:t>                           | </a:t>
            </a:r>
            <a:r>
              <a:rPr lang="en-US" altLang="ja-JP" sz="2800" dirty="0">
                <a:effectLst/>
              </a:rPr>
              <a:t>Comment</a:t>
            </a:r>
            <a:endParaRPr lang="ja-JP" altLang="en-US" sz="2000" dirty="0">
              <a:solidFill>
                <a:srgbClr val="FFFF66"/>
              </a:solidFill>
              <a:effectLst/>
            </a:endParaRPr>
          </a:p>
        </p:txBody>
      </p:sp>
      <p:sp>
        <p:nvSpPr>
          <p:cNvPr id="420868" name="AutoShape 4"/>
          <p:cNvSpPr>
            <a:spLocks noChangeArrowheads="1"/>
          </p:cNvSpPr>
          <p:nvPr/>
        </p:nvSpPr>
        <p:spPr bwMode="auto">
          <a:xfrm>
            <a:off x="3733800" y="2209800"/>
            <a:ext cx="1143000" cy="381000"/>
          </a:xfrm>
          <a:prstGeom prst="wedgeRoundRectCallout">
            <a:avLst>
              <a:gd name="adj1" fmla="val -18889"/>
              <a:gd name="adj2" fmla="val 8708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a:t>または</a:t>
            </a:r>
          </a:p>
        </p:txBody>
      </p:sp>
      <p:sp>
        <p:nvSpPr>
          <p:cNvPr id="420869" name="AutoShape 5"/>
          <p:cNvSpPr>
            <a:spLocks noChangeArrowheads="1"/>
          </p:cNvSpPr>
          <p:nvPr/>
        </p:nvSpPr>
        <p:spPr bwMode="auto">
          <a:xfrm>
            <a:off x="5334000" y="2209800"/>
            <a:ext cx="2438400" cy="381000"/>
          </a:xfrm>
          <a:prstGeom prst="wedgeRoundRectCallout">
            <a:avLst>
              <a:gd name="adj1" fmla="val -36005"/>
              <a:gd name="adj2" fmla="val 8333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a:t>0回以上の繰り返し</a:t>
            </a:r>
          </a:p>
        </p:txBody>
      </p:sp>
      <p:sp>
        <p:nvSpPr>
          <p:cNvPr id="420870" name="AutoShape 6"/>
          <p:cNvSpPr>
            <a:spLocks noChangeArrowheads="1"/>
          </p:cNvSpPr>
          <p:nvPr/>
        </p:nvSpPr>
        <p:spPr bwMode="auto">
          <a:xfrm>
            <a:off x="2743200" y="3048000"/>
            <a:ext cx="1066800" cy="381000"/>
          </a:xfrm>
          <a:prstGeom prst="wedgeRoundRectCallout">
            <a:avLst>
              <a:gd name="adj1" fmla="val 14287"/>
              <a:gd name="adj2" fmla="val 8125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a:t>変数名</a:t>
            </a:r>
          </a:p>
        </p:txBody>
      </p:sp>
      <p:sp>
        <p:nvSpPr>
          <p:cNvPr id="420871" name="AutoShape 7"/>
          <p:cNvSpPr>
            <a:spLocks noChangeArrowheads="1"/>
          </p:cNvSpPr>
          <p:nvPr/>
        </p:nvSpPr>
        <p:spPr bwMode="auto">
          <a:xfrm>
            <a:off x="4038600" y="3048000"/>
            <a:ext cx="762000" cy="381000"/>
          </a:xfrm>
          <a:prstGeom prst="wedgeRoundRectCallout">
            <a:avLst>
              <a:gd name="adj1" fmla="val -8333"/>
              <a:gd name="adj2" fmla="val 7708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a:t>整数</a:t>
            </a:r>
          </a:p>
        </p:txBody>
      </p:sp>
      <p:sp>
        <p:nvSpPr>
          <p:cNvPr id="420872" name="AutoShape 8"/>
          <p:cNvSpPr>
            <a:spLocks noChangeArrowheads="1"/>
          </p:cNvSpPr>
          <p:nvPr/>
        </p:nvSpPr>
        <p:spPr bwMode="auto">
          <a:xfrm>
            <a:off x="1219200" y="4038600"/>
            <a:ext cx="762000" cy="381000"/>
          </a:xfrm>
          <a:prstGeom prst="wedgeRoundRectCallout">
            <a:avLst>
              <a:gd name="adj1" fmla="val 90417"/>
              <a:gd name="adj2" fmla="val -14541"/>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a:t>文字</a:t>
            </a:r>
          </a:p>
        </p:txBody>
      </p:sp>
      <p:sp>
        <p:nvSpPr>
          <p:cNvPr id="420873" name="AutoShape 9"/>
          <p:cNvSpPr>
            <a:spLocks noChangeArrowheads="1"/>
          </p:cNvSpPr>
          <p:nvPr/>
        </p:nvSpPr>
        <p:spPr bwMode="auto">
          <a:xfrm>
            <a:off x="2438400" y="4832522"/>
            <a:ext cx="1066800" cy="381000"/>
          </a:xfrm>
          <a:prstGeom prst="wedgeRoundRectCallout">
            <a:avLst>
              <a:gd name="adj1" fmla="val -19347"/>
              <a:gd name="adj2" fmla="val -8500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a:t>予約語</a:t>
            </a:r>
          </a:p>
        </p:txBody>
      </p:sp>
      <p:sp>
        <p:nvSpPr>
          <p:cNvPr id="420874" name="AutoShape 10"/>
          <p:cNvSpPr>
            <a:spLocks noChangeArrowheads="1"/>
          </p:cNvSpPr>
          <p:nvPr/>
        </p:nvSpPr>
        <p:spPr bwMode="auto">
          <a:xfrm>
            <a:off x="4817962" y="4809281"/>
            <a:ext cx="1066800" cy="381000"/>
          </a:xfrm>
          <a:prstGeom prst="wedgeRoundRectCallout">
            <a:avLst>
              <a:gd name="adj1" fmla="val -17708"/>
              <a:gd name="adj2" fmla="val -7375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dirty="0"/>
              <a:t>演算子</a:t>
            </a:r>
          </a:p>
        </p:txBody>
      </p:sp>
      <p:sp>
        <p:nvSpPr>
          <p:cNvPr id="420875" name="AutoShape 11"/>
          <p:cNvSpPr>
            <a:spLocks noChangeArrowheads="1"/>
          </p:cNvSpPr>
          <p:nvPr/>
        </p:nvSpPr>
        <p:spPr bwMode="auto">
          <a:xfrm>
            <a:off x="6523781" y="4832522"/>
            <a:ext cx="1600200" cy="381000"/>
          </a:xfrm>
          <a:prstGeom prst="wedgeRoundRectCallout">
            <a:avLst>
              <a:gd name="adj1" fmla="val -27083"/>
              <a:gd name="adj2" fmla="val -8041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a:t>区切り記号</a:t>
            </a:r>
          </a:p>
        </p:txBody>
      </p:sp>
      <p:sp>
        <p:nvSpPr>
          <p:cNvPr id="420876" name="AutoShape 12"/>
          <p:cNvSpPr>
            <a:spLocks noChangeArrowheads="1"/>
          </p:cNvSpPr>
          <p:nvPr/>
        </p:nvSpPr>
        <p:spPr bwMode="auto">
          <a:xfrm>
            <a:off x="3200400" y="6166022"/>
            <a:ext cx="1066800" cy="381000"/>
          </a:xfrm>
          <a:prstGeom prst="wedgeRoundRectCallout">
            <a:avLst>
              <a:gd name="adj1" fmla="val 33037"/>
              <a:gd name="adj2" fmla="val -8500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a:t>コメント</a:t>
            </a:r>
          </a:p>
        </p:txBody>
      </p:sp>
      <p:sp>
        <p:nvSpPr>
          <p:cNvPr id="420877" name="Text Box 13"/>
          <p:cNvSpPr txBox="1">
            <a:spLocks noChangeArrowheads="1"/>
          </p:cNvSpPr>
          <p:nvPr/>
        </p:nvSpPr>
        <p:spPr bwMode="auto">
          <a:xfrm>
            <a:off x="4419600" y="6138099"/>
            <a:ext cx="4620473"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b="1" dirty="0"/>
              <a:t>(</a:t>
            </a:r>
            <a:r>
              <a:rPr lang="ja-JP" altLang="en-US" sz="2800" b="1" dirty="0"/>
              <a:t>文字列，コメントは拡張課題)</a:t>
            </a:r>
          </a:p>
        </p:txBody>
      </p:sp>
      <p:sp>
        <p:nvSpPr>
          <p:cNvPr id="14" name="AutoShape 8"/>
          <p:cNvSpPr>
            <a:spLocks noChangeArrowheads="1"/>
          </p:cNvSpPr>
          <p:nvPr/>
        </p:nvSpPr>
        <p:spPr bwMode="auto">
          <a:xfrm>
            <a:off x="6339892" y="3848100"/>
            <a:ext cx="1051508" cy="381000"/>
          </a:xfrm>
          <a:prstGeom prst="wedgeRoundRectCallout">
            <a:avLst>
              <a:gd name="adj1" fmla="val -88823"/>
              <a:gd name="adj2" fmla="val 3406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dirty="0"/>
              <a:t>文字列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20868"/>
                                        </p:tgtEl>
                                        <p:attrNameLst>
                                          <p:attrName>style.visibility</p:attrName>
                                        </p:attrNameLst>
                                      </p:cBhvr>
                                      <p:to>
                                        <p:strVal val="visible"/>
                                      </p:to>
                                    </p:set>
                                    <p:animEffect transition="in" filter="checkerboard(across)">
                                      <p:cBhvr>
                                        <p:cTn id="7" dur="500"/>
                                        <p:tgtEl>
                                          <p:spTgt spid="4208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20869"/>
                                        </p:tgtEl>
                                        <p:attrNameLst>
                                          <p:attrName>style.visibility</p:attrName>
                                        </p:attrNameLst>
                                      </p:cBhvr>
                                      <p:to>
                                        <p:strVal val="visible"/>
                                      </p:to>
                                    </p:set>
                                    <p:animEffect transition="in" filter="checkerboard(across)">
                                      <p:cBhvr>
                                        <p:cTn id="12" dur="500"/>
                                        <p:tgtEl>
                                          <p:spTgt spid="42086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20870"/>
                                        </p:tgtEl>
                                        <p:attrNameLst>
                                          <p:attrName>style.visibility</p:attrName>
                                        </p:attrNameLst>
                                      </p:cBhvr>
                                      <p:to>
                                        <p:strVal val="visible"/>
                                      </p:to>
                                    </p:set>
                                    <p:animEffect transition="in" filter="checkerboard(across)">
                                      <p:cBhvr>
                                        <p:cTn id="17" dur="500"/>
                                        <p:tgtEl>
                                          <p:spTgt spid="42087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20871"/>
                                        </p:tgtEl>
                                        <p:attrNameLst>
                                          <p:attrName>style.visibility</p:attrName>
                                        </p:attrNameLst>
                                      </p:cBhvr>
                                      <p:to>
                                        <p:strVal val="visible"/>
                                      </p:to>
                                    </p:set>
                                    <p:animEffect transition="in" filter="checkerboard(across)">
                                      <p:cBhvr>
                                        <p:cTn id="22" dur="500"/>
                                        <p:tgtEl>
                                          <p:spTgt spid="42087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20872"/>
                                        </p:tgtEl>
                                        <p:attrNameLst>
                                          <p:attrName>style.visibility</p:attrName>
                                        </p:attrNameLst>
                                      </p:cBhvr>
                                      <p:to>
                                        <p:strVal val="visible"/>
                                      </p:to>
                                    </p:set>
                                    <p:animEffect transition="in" filter="checkerboard(across)">
                                      <p:cBhvr>
                                        <p:cTn id="27" dur="500"/>
                                        <p:tgtEl>
                                          <p:spTgt spid="42087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checkerboard(across)">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420873"/>
                                        </p:tgtEl>
                                        <p:attrNameLst>
                                          <p:attrName>style.visibility</p:attrName>
                                        </p:attrNameLst>
                                      </p:cBhvr>
                                      <p:to>
                                        <p:strVal val="visible"/>
                                      </p:to>
                                    </p:set>
                                    <p:animEffect transition="in" filter="checkerboard(across)">
                                      <p:cBhvr>
                                        <p:cTn id="37" dur="500"/>
                                        <p:tgtEl>
                                          <p:spTgt spid="420873"/>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420874"/>
                                        </p:tgtEl>
                                        <p:attrNameLst>
                                          <p:attrName>style.visibility</p:attrName>
                                        </p:attrNameLst>
                                      </p:cBhvr>
                                      <p:to>
                                        <p:strVal val="visible"/>
                                      </p:to>
                                    </p:set>
                                    <p:animEffect transition="in" filter="checkerboard(across)">
                                      <p:cBhvr>
                                        <p:cTn id="42" dur="500"/>
                                        <p:tgtEl>
                                          <p:spTgt spid="420874"/>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420875"/>
                                        </p:tgtEl>
                                        <p:attrNameLst>
                                          <p:attrName>style.visibility</p:attrName>
                                        </p:attrNameLst>
                                      </p:cBhvr>
                                      <p:to>
                                        <p:strVal val="visible"/>
                                      </p:to>
                                    </p:set>
                                    <p:animEffect transition="in" filter="checkerboard(across)">
                                      <p:cBhvr>
                                        <p:cTn id="47" dur="500"/>
                                        <p:tgtEl>
                                          <p:spTgt spid="420875"/>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420876"/>
                                        </p:tgtEl>
                                        <p:attrNameLst>
                                          <p:attrName>style.visibility</p:attrName>
                                        </p:attrNameLst>
                                      </p:cBhvr>
                                      <p:to>
                                        <p:strVal val="visible"/>
                                      </p:to>
                                    </p:set>
                                    <p:animEffect transition="in" filter="checkerboard(across)">
                                      <p:cBhvr>
                                        <p:cTn id="52" dur="500"/>
                                        <p:tgtEl>
                                          <p:spTgt spid="420876"/>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420877"/>
                                        </p:tgtEl>
                                        <p:attrNameLst>
                                          <p:attrName>style.visibility</p:attrName>
                                        </p:attrNameLst>
                                      </p:cBhvr>
                                      <p:to>
                                        <p:strVal val="visible"/>
                                      </p:to>
                                    </p:set>
                                    <p:animEffect transition="in" filter="checkerboard(across)">
                                      <p:cBhvr>
                                        <p:cTn id="57" dur="500"/>
                                        <p:tgtEl>
                                          <p:spTgt spid="4208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868" grpId="0" animBg="1" autoUpdateAnimBg="0"/>
      <p:bldP spid="420869" grpId="0" animBg="1" autoUpdateAnimBg="0"/>
      <p:bldP spid="420870" grpId="0" animBg="1" autoUpdateAnimBg="0"/>
      <p:bldP spid="420871" grpId="0" animBg="1" autoUpdateAnimBg="0"/>
      <p:bldP spid="420872" grpId="0" animBg="1" autoUpdateAnimBg="0"/>
      <p:bldP spid="420873" grpId="0" animBg="1" autoUpdateAnimBg="0"/>
      <p:bldP spid="420874" grpId="0" animBg="1" autoUpdateAnimBg="0"/>
      <p:bldP spid="420875" grpId="0" animBg="1" autoUpdateAnimBg="0"/>
      <p:bldP spid="420876" grpId="0" animBg="1" autoUpdateAnimBg="0"/>
      <p:bldP spid="420877" grpId="0" autoUpdateAnimBg="0"/>
      <p:bldP spid="14"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a:xfrm>
            <a:off x="1066800" y="304800"/>
            <a:ext cx="7543800" cy="990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マイクロ構文</a:t>
            </a:r>
            <a:r>
              <a:rPr lang="ja-JP" altLang="en-US" sz="3600">
                <a:effectLst/>
              </a:rPr>
              <a:t>(変数名, 整数, 文字)</a:t>
            </a:r>
          </a:p>
        </p:txBody>
      </p:sp>
      <p:sp>
        <p:nvSpPr>
          <p:cNvPr id="270339" name="Rectangle 3"/>
          <p:cNvSpPr>
            <a:spLocks noGrp="1" noChangeArrowheads="1"/>
          </p:cNvSpPr>
          <p:nvPr>
            <p:ph type="body" idx="1"/>
          </p:nvPr>
        </p:nvSpPr>
        <p:spPr>
          <a:xfrm>
            <a:off x="609600" y="1219200"/>
            <a:ext cx="8229600" cy="5562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マイクロ構文</a:t>
            </a:r>
          </a:p>
          <a:p>
            <a:pPr>
              <a:buFont typeface="Wingdings" panose="05000000000000000000" pitchFamily="2" charset="2"/>
              <a:buNone/>
            </a:pPr>
            <a:r>
              <a:rPr lang="en-US" altLang="ja-JP" sz="2800" dirty="0">
                <a:effectLst/>
              </a:rPr>
              <a:t>NAME</a:t>
            </a:r>
            <a:r>
              <a:rPr lang="en-US" altLang="ja-JP" sz="2000" dirty="0">
                <a:solidFill>
                  <a:srgbClr val="FFFF66"/>
                </a:solidFill>
                <a:effectLst/>
              </a:rPr>
              <a:t>(</a:t>
            </a:r>
            <a:r>
              <a:rPr lang="ja-JP" altLang="en-US" sz="2000" dirty="0">
                <a:solidFill>
                  <a:srgbClr val="FFFF66"/>
                </a:solidFill>
                <a:effectLst/>
              </a:rPr>
              <a:t>変数名)</a:t>
            </a:r>
            <a:r>
              <a:rPr lang="ja-JP" altLang="en-US" sz="2800" dirty="0">
                <a:effectLst/>
              </a:rPr>
              <a:t> ::= </a:t>
            </a:r>
            <a:r>
              <a:rPr lang="en-US" altLang="ja-JP" sz="2800" dirty="0">
                <a:effectLst/>
              </a:rPr>
              <a:t>Alpha { Alpha | Dec }</a:t>
            </a:r>
          </a:p>
          <a:p>
            <a:pPr eaLnBrk="1" hangingPunct="1">
              <a:spcBef>
                <a:spcPct val="0"/>
              </a:spcBef>
              <a:buClrTx/>
              <a:buSzTx/>
              <a:buFontTx/>
              <a:buNone/>
            </a:pPr>
            <a:r>
              <a:rPr lang="en-US" altLang="ja-JP" sz="2800" dirty="0">
                <a:effectLst/>
              </a:rPr>
              <a:t>INTEGER</a:t>
            </a:r>
            <a:r>
              <a:rPr lang="en-US" altLang="ja-JP" sz="2000" dirty="0">
                <a:solidFill>
                  <a:srgbClr val="FFFF66"/>
                </a:solidFill>
                <a:effectLst/>
              </a:rPr>
              <a:t>(</a:t>
            </a:r>
            <a:r>
              <a:rPr lang="ja-JP" altLang="en-US" sz="2000" dirty="0">
                <a:solidFill>
                  <a:srgbClr val="FFFF66"/>
                </a:solidFill>
                <a:effectLst/>
              </a:rPr>
              <a:t>整数)</a:t>
            </a:r>
            <a:r>
              <a:rPr lang="en-US" altLang="ja-JP" sz="2800" dirty="0">
                <a:effectLst/>
              </a:rPr>
              <a:t> ::= ‘0’ | </a:t>
            </a:r>
            <a:r>
              <a:rPr lang="en-US" altLang="ja-JP" sz="2800" dirty="0" err="1">
                <a:effectLst/>
              </a:rPr>
              <a:t>Pdec</a:t>
            </a:r>
            <a:r>
              <a:rPr lang="en-US" altLang="ja-JP" sz="2800" dirty="0">
                <a:effectLst/>
              </a:rPr>
              <a:t> { Dec }</a:t>
            </a:r>
          </a:p>
          <a:p>
            <a:pPr eaLnBrk="1" hangingPunct="1">
              <a:spcBef>
                <a:spcPct val="0"/>
              </a:spcBef>
              <a:buClrTx/>
              <a:buSzTx/>
              <a:buFontTx/>
              <a:buNone/>
            </a:pPr>
            <a:r>
              <a:rPr lang="en-US" altLang="ja-JP" sz="2800" dirty="0">
                <a:effectLst/>
              </a:rPr>
              <a:t>                           | ‘0’ ‘x’ </a:t>
            </a:r>
            <a:r>
              <a:rPr lang="en-US" altLang="ja-JP" sz="2800" dirty="0" err="1">
                <a:effectLst/>
              </a:rPr>
              <a:t>Xdec</a:t>
            </a:r>
            <a:r>
              <a:rPr lang="ja-JP" altLang="en-US" sz="2800" dirty="0">
                <a:effectLst/>
              </a:rPr>
              <a:t> </a:t>
            </a:r>
            <a:r>
              <a:rPr lang="en-US" altLang="ja-JP" sz="2800" dirty="0">
                <a:effectLst/>
              </a:rPr>
              <a:t>{ </a:t>
            </a:r>
            <a:r>
              <a:rPr lang="en-US" altLang="ja-JP" sz="2800" dirty="0" err="1">
                <a:effectLst/>
              </a:rPr>
              <a:t>Xdec</a:t>
            </a:r>
            <a:r>
              <a:rPr lang="en-US" altLang="ja-JP" sz="2800" dirty="0">
                <a:effectLst/>
              </a:rPr>
              <a:t> }</a:t>
            </a:r>
          </a:p>
          <a:p>
            <a:pPr eaLnBrk="1" hangingPunct="1">
              <a:spcBef>
                <a:spcPct val="0"/>
              </a:spcBef>
              <a:buClrTx/>
              <a:buSzTx/>
              <a:buFontTx/>
              <a:buNone/>
            </a:pPr>
            <a:r>
              <a:rPr lang="en-US" altLang="ja-JP" sz="2800" dirty="0">
                <a:effectLst/>
              </a:rPr>
              <a:t>CHARACER</a:t>
            </a:r>
            <a:r>
              <a:rPr lang="en-US" altLang="ja-JP" sz="2000" dirty="0">
                <a:solidFill>
                  <a:srgbClr val="FFFF66"/>
                </a:solidFill>
                <a:effectLst/>
              </a:rPr>
              <a:t>(</a:t>
            </a:r>
            <a:r>
              <a:rPr lang="ja-JP" altLang="en-US" sz="2000" dirty="0">
                <a:solidFill>
                  <a:srgbClr val="FFFF66"/>
                </a:solidFill>
                <a:effectLst/>
              </a:rPr>
              <a:t>文字)</a:t>
            </a:r>
            <a:r>
              <a:rPr lang="en-US" altLang="ja-JP" sz="2800" dirty="0">
                <a:effectLst/>
              </a:rPr>
              <a:t> ::= ‘‘</a:t>
            </a:r>
            <a:r>
              <a:rPr lang="en-US" altLang="ja-JP" sz="2000" dirty="0">
                <a:solidFill>
                  <a:srgbClr val="FFFF66"/>
                </a:solidFill>
                <a:effectLst/>
              </a:rPr>
              <a:t>(</a:t>
            </a:r>
            <a:r>
              <a:rPr lang="ja-JP" altLang="en-US" sz="2000" dirty="0">
                <a:solidFill>
                  <a:srgbClr val="FFFF66"/>
                </a:solidFill>
                <a:effectLst/>
              </a:rPr>
              <a:t>シングルクォート</a:t>
            </a:r>
            <a:r>
              <a:rPr lang="en-US" altLang="ja-JP" sz="2000" dirty="0">
                <a:solidFill>
                  <a:srgbClr val="FFFF66"/>
                </a:solidFill>
                <a:effectLst/>
              </a:rPr>
              <a:t>)</a:t>
            </a:r>
            <a:r>
              <a:rPr lang="en-US" altLang="ja-JP" sz="2800" dirty="0">
                <a:effectLst/>
              </a:rPr>
              <a:t>’</a:t>
            </a:r>
            <a:r>
              <a:rPr lang="ja-JP" altLang="en-US" sz="2800" dirty="0">
                <a:effectLst/>
              </a:rPr>
              <a:t> </a:t>
            </a:r>
            <a:r>
              <a:rPr lang="en-US" altLang="ja-JP" sz="2800" dirty="0">
                <a:effectLst/>
              </a:rPr>
              <a:t>Character</a:t>
            </a:r>
            <a:r>
              <a:rPr lang="en-US" altLang="ja-JP" sz="2800" dirty="0"/>
              <a:t> ‘’’</a:t>
            </a:r>
          </a:p>
          <a:p>
            <a:pPr eaLnBrk="1" hangingPunct="1">
              <a:spcBef>
                <a:spcPct val="0"/>
              </a:spcBef>
              <a:buClrTx/>
              <a:buSzTx/>
              <a:buNone/>
            </a:pPr>
            <a:r>
              <a:rPr lang="en-US" altLang="ja-JP" sz="2800" dirty="0">
                <a:effectLst/>
              </a:rPr>
              <a:t>STRING</a:t>
            </a:r>
            <a:r>
              <a:rPr lang="en-US" altLang="ja-JP" sz="2000" dirty="0">
                <a:solidFill>
                  <a:srgbClr val="FFFF66"/>
                </a:solidFill>
                <a:effectLst/>
              </a:rPr>
              <a:t>(</a:t>
            </a:r>
            <a:r>
              <a:rPr lang="ja-JP" altLang="en-US" sz="2000" dirty="0">
                <a:solidFill>
                  <a:srgbClr val="FFFF66"/>
                </a:solidFill>
                <a:effectLst/>
              </a:rPr>
              <a:t>文字列)</a:t>
            </a:r>
            <a:r>
              <a:rPr lang="en-US" altLang="ja-JP" sz="2800" dirty="0">
                <a:effectLst/>
              </a:rPr>
              <a:t> ::= ‘“</a:t>
            </a:r>
            <a:r>
              <a:rPr lang="en-US" altLang="ja-JP" sz="2000" dirty="0">
                <a:solidFill>
                  <a:srgbClr val="FFFF66"/>
                </a:solidFill>
                <a:effectLst/>
              </a:rPr>
              <a:t>(</a:t>
            </a:r>
            <a:r>
              <a:rPr lang="ja-JP" altLang="en-US" sz="2000" dirty="0">
                <a:solidFill>
                  <a:srgbClr val="FFFF66"/>
                </a:solidFill>
                <a:effectLst/>
              </a:rPr>
              <a:t>ダブルクォート</a:t>
            </a:r>
            <a:r>
              <a:rPr lang="en-US" altLang="ja-JP" sz="2000" dirty="0">
                <a:solidFill>
                  <a:srgbClr val="FFFF66"/>
                </a:solidFill>
                <a:effectLst/>
              </a:rPr>
              <a:t>)</a:t>
            </a:r>
            <a:r>
              <a:rPr lang="en-US" altLang="ja-JP" sz="2800" dirty="0">
                <a:effectLst/>
              </a:rPr>
              <a:t>’</a:t>
            </a:r>
            <a:r>
              <a:rPr lang="ja-JP" altLang="en-US" sz="2800" dirty="0">
                <a:effectLst/>
              </a:rPr>
              <a:t> </a:t>
            </a:r>
            <a:r>
              <a:rPr lang="en-US" altLang="ja-JP" sz="2800" dirty="0">
                <a:effectLst/>
              </a:rPr>
              <a:t>{ Character</a:t>
            </a:r>
            <a:r>
              <a:rPr lang="en-US" altLang="ja-JP" sz="2800" dirty="0"/>
              <a:t> } ‘”’</a:t>
            </a:r>
          </a:p>
          <a:p>
            <a:pPr eaLnBrk="1" hangingPunct="1">
              <a:spcBef>
                <a:spcPct val="0"/>
              </a:spcBef>
              <a:buClrTx/>
              <a:buSzTx/>
              <a:buFontTx/>
              <a:buNone/>
            </a:pPr>
            <a:endParaRPr lang="en-US" altLang="ja-JP" sz="2800" dirty="0"/>
          </a:p>
        </p:txBody>
      </p:sp>
      <p:sp>
        <p:nvSpPr>
          <p:cNvPr id="270341" name="Text Box 5"/>
          <p:cNvSpPr txBox="1">
            <a:spLocks noChangeArrowheads="1"/>
          </p:cNvSpPr>
          <p:nvPr/>
        </p:nvSpPr>
        <p:spPr bwMode="auto">
          <a:xfrm>
            <a:off x="1066800" y="4495232"/>
            <a:ext cx="7467600" cy="224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p>
            <a:r>
              <a:rPr lang="en-US" altLang="ja-JP" sz="2800" dirty="0"/>
              <a:t>Alpha </a:t>
            </a:r>
            <a:r>
              <a:rPr lang="ja-JP" altLang="en-US" sz="2800" dirty="0"/>
              <a:t>∈ {</a:t>
            </a:r>
            <a:r>
              <a:rPr lang="en-US" altLang="ja-JP" sz="2800" dirty="0"/>
              <a:t>a, b, …, z, A, B, …, Z, _</a:t>
            </a:r>
            <a:r>
              <a:rPr lang="en-US" altLang="ja-JP" sz="2000" dirty="0">
                <a:solidFill>
                  <a:srgbClr val="FFFF66"/>
                </a:solidFill>
              </a:rPr>
              <a:t>(</a:t>
            </a:r>
            <a:r>
              <a:rPr lang="ja-JP" altLang="en-US" sz="2000" dirty="0">
                <a:solidFill>
                  <a:srgbClr val="FFFF66"/>
                </a:solidFill>
              </a:rPr>
              <a:t>アンダーバー)</a:t>
            </a:r>
            <a:r>
              <a:rPr lang="ja-JP" altLang="en-US" sz="2800" dirty="0"/>
              <a:t>}</a:t>
            </a:r>
          </a:p>
          <a:p>
            <a:r>
              <a:rPr lang="en-US" altLang="ja-JP" sz="2800" dirty="0" err="1"/>
              <a:t>Pdec</a:t>
            </a:r>
            <a:r>
              <a:rPr lang="en-US" altLang="ja-JP" sz="2800" dirty="0"/>
              <a:t>   </a:t>
            </a:r>
            <a:r>
              <a:rPr lang="ja-JP" altLang="en-US" sz="2800" dirty="0"/>
              <a:t>∈ {1, 2, …, 9}</a:t>
            </a:r>
          </a:p>
          <a:p>
            <a:r>
              <a:rPr lang="en-US" altLang="ja-JP" sz="2800" dirty="0"/>
              <a:t>Dec    </a:t>
            </a:r>
            <a:r>
              <a:rPr lang="ja-JP" altLang="en-US" sz="2800" dirty="0"/>
              <a:t>∈ {0, 1, 2, …, 9}</a:t>
            </a:r>
          </a:p>
          <a:p>
            <a:r>
              <a:rPr lang="en-US" altLang="ja-JP" sz="2800" dirty="0" err="1"/>
              <a:t>Xdec</a:t>
            </a:r>
            <a:r>
              <a:rPr lang="en-US" altLang="ja-JP" sz="2800" dirty="0"/>
              <a:t>  </a:t>
            </a:r>
            <a:r>
              <a:rPr lang="ja-JP" altLang="en-US" sz="2800" dirty="0"/>
              <a:t>∈ {0, 1, 2, …, 9, </a:t>
            </a:r>
            <a:r>
              <a:rPr lang="en-US" altLang="ja-JP" sz="2800" dirty="0"/>
              <a:t>A, B, …, F}</a:t>
            </a:r>
          </a:p>
          <a:p>
            <a:r>
              <a:rPr lang="en-US" altLang="ja-JP" sz="2800" dirty="0"/>
              <a:t>Character ::= </a:t>
            </a:r>
            <a:r>
              <a:rPr lang="ja-JP" altLang="en-US" sz="2000" dirty="0"/>
              <a:t>(任意の文字)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0341"/>
                                        </p:tgtEl>
                                        <p:attrNameLst>
                                          <p:attrName>style.visibility</p:attrName>
                                        </p:attrNameLst>
                                      </p:cBhvr>
                                      <p:to>
                                        <p:strVal val="visible"/>
                                      </p:to>
                                    </p:set>
                                    <p:animEffect transition="in" filter="checkerboard(across)">
                                      <p:cBhvr>
                                        <p:cTn id="7" dur="500"/>
                                        <p:tgtEl>
                                          <p:spTgt spid="270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341"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a:xfrm>
            <a:off x="853633" y="76482"/>
            <a:ext cx="7620000" cy="7000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マイクロ構文</a:t>
            </a:r>
            <a:r>
              <a:rPr lang="ja-JP" altLang="en-US" sz="3600" dirty="0">
                <a:effectLst/>
              </a:rPr>
              <a:t>(予約語)</a:t>
            </a:r>
          </a:p>
        </p:txBody>
      </p:sp>
      <p:sp>
        <p:nvSpPr>
          <p:cNvPr id="271363" name="Rectangle 3"/>
          <p:cNvSpPr>
            <a:spLocks noGrp="1" noChangeArrowheads="1"/>
          </p:cNvSpPr>
          <p:nvPr>
            <p:ph type="body" idx="1"/>
          </p:nvPr>
        </p:nvSpPr>
        <p:spPr>
          <a:xfrm>
            <a:off x="457200" y="676666"/>
            <a:ext cx="8198734" cy="5029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マイクロ構文</a:t>
            </a:r>
          </a:p>
          <a:p>
            <a:pPr eaLnBrk="1" hangingPunct="1">
              <a:spcBef>
                <a:spcPct val="0"/>
              </a:spcBef>
              <a:buClrTx/>
              <a:buSzTx/>
              <a:buFontTx/>
              <a:buNone/>
            </a:pPr>
            <a:r>
              <a:rPr lang="en-US" altLang="ja-JP" sz="2800" dirty="0">
                <a:effectLst/>
              </a:rPr>
              <a:t>KEYWORD</a:t>
            </a:r>
            <a:r>
              <a:rPr lang="en-US" altLang="ja-JP" sz="2000" dirty="0">
                <a:solidFill>
                  <a:srgbClr val="FFFF66"/>
                </a:solidFill>
                <a:effectLst/>
              </a:rPr>
              <a:t>(</a:t>
            </a:r>
            <a:r>
              <a:rPr lang="ja-JP" altLang="en-US" sz="2000" dirty="0">
                <a:solidFill>
                  <a:srgbClr val="FFFF66"/>
                </a:solidFill>
                <a:effectLst/>
              </a:rPr>
              <a:t>予約語)</a:t>
            </a:r>
            <a:r>
              <a:rPr lang="ja-JP" altLang="en-US" sz="2800" dirty="0">
                <a:effectLst/>
              </a:rPr>
              <a:t> ::= </a:t>
            </a:r>
            <a:r>
              <a:rPr lang="en-US" altLang="ja-JP" sz="2800" dirty="0">
                <a:effectLst/>
              </a:rPr>
              <a:t>‘f’ ‘o’ ‘r’</a:t>
            </a:r>
          </a:p>
          <a:p>
            <a:pPr eaLnBrk="1" hangingPunct="1">
              <a:spcBef>
                <a:spcPct val="0"/>
              </a:spcBef>
              <a:buClrTx/>
              <a:buSzTx/>
              <a:buFontTx/>
              <a:buNone/>
            </a:pPr>
            <a:r>
              <a:rPr lang="en-US" altLang="ja-JP" sz="2800" dirty="0">
                <a:effectLst/>
              </a:rPr>
              <a:t>                             | ‘</a:t>
            </a:r>
            <a:r>
              <a:rPr lang="en-US" altLang="ja-JP" sz="2800" dirty="0" err="1">
                <a:effectLst/>
              </a:rPr>
              <a:t>i</a:t>
            </a:r>
            <a:r>
              <a:rPr lang="en-US" altLang="ja-JP" sz="2800" dirty="0">
                <a:effectLst/>
              </a:rPr>
              <a:t>’ ‘f’   </a:t>
            </a:r>
          </a:p>
          <a:p>
            <a:pPr eaLnBrk="1" hangingPunct="1">
              <a:spcBef>
                <a:spcPct val="0"/>
              </a:spcBef>
              <a:buClrTx/>
              <a:buSzTx/>
              <a:buFontTx/>
              <a:buNone/>
            </a:pPr>
            <a:r>
              <a:rPr lang="en-US" altLang="ja-JP" sz="2800" dirty="0">
                <a:effectLst/>
              </a:rPr>
              <a:t>                             | ‘</a:t>
            </a:r>
            <a:r>
              <a:rPr lang="en-US" altLang="ja-JP" sz="2800" dirty="0" err="1">
                <a:effectLst/>
              </a:rPr>
              <a:t>i</a:t>
            </a:r>
            <a:r>
              <a:rPr lang="en-US" altLang="ja-JP" sz="2800" dirty="0">
                <a:effectLst/>
              </a:rPr>
              <a:t>’ ‘n’ ‘t’  </a:t>
            </a:r>
          </a:p>
          <a:p>
            <a:pPr eaLnBrk="1" hangingPunct="1">
              <a:spcBef>
                <a:spcPct val="0"/>
              </a:spcBef>
              <a:buClrTx/>
              <a:buSzTx/>
              <a:buFontTx/>
              <a:buNone/>
            </a:pPr>
            <a:r>
              <a:rPr lang="en-US" altLang="ja-JP" sz="2800" dirty="0">
                <a:effectLst/>
              </a:rPr>
              <a:t>                             | ‘</a:t>
            </a:r>
            <a:r>
              <a:rPr lang="en-US" altLang="ja-JP" sz="2800" dirty="0" err="1">
                <a:effectLst/>
              </a:rPr>
              <a:t>i</a:t>
            </a:r>
            <a:r>
              <a:rPr lang="en-US" altLang="ja-JP" sz="2800" dirty="0">
                <a:effectLst/>
              </a:rPr>
              <a:t>’ ‘n’ ‘p’ ‘u’ ‘t’ ‘c’ ‘h’ ‘a’ ‘r’</a:t>
            </a:r>
          </a:p>
          <a:p>
            <a:pPr eaLnBrk="1" hangingPunct="1">
              <a:spcBef>
                <a:spcPct val="0"/>
              </a:spcBef>
              <a:buClrTx/>
              <a:buSzTx/>
              <a:buFontTx/>
              <a:buNone/>
            </a:pPr>
            <a:r>
              <a:rPr lang="en-US" altLang="ja-JP" sz="2800" dirty="0">
                <a:effectLst/>
              </a:rPr>
              <a:t>                             | ‘</a:t>
            </a:r>
            <a:r>
              <a:rPr lang="en-US" altLang="ja-JP" sz="2800" dirty="0" err="1">
                <a:effectLst/>
              </a:rPr>
              <a:t>i</a:t>
            </a:r>
            <a:r>
              <a:rPr lang="en-US" altLang="ja-JP" sz="2800" dirty="0">
                <a:effectLst/>
              </a:rPr>
              <a:t>’ ‘n’ ‘p’ ‘u’ ‘t’ ‘</a:t>
            </a:r>
            <a:r>
              <a:rPr lang="en-US" altLang="ja-JP" sz="2800" dirty="0" err="1">
                <a:effectLst/>
              </a:rPr>
              <a:t>i</a:t>
            </a:r>
            <a:r>
              <a:rPr lang="en-US" altLang="ja-JP" sz="2800" dirty="0">
                <a:effectLst/>
              </a:rPr>
              <a:t>’ ‘n’ ‘t’</a:t>
            </a:r>
          </a:p>
          <a:p>
            <a:pPr eaLnBrk="1" hangingPunct="1">
              <a:spcBef>
                <a:spcPct val="0"/>
              </a:spcBef>
              <a:buClrTx/>
              <a:buSzTx/>
              <a:buNone/>
            </a:pPr>
            <a:r>
              <a:rPr lang="en-US" altLang="ja-JP" sz="2800" dirty="0">
                <a:effectLst/>
              </a:rPr>
              <a:t>                             | ‘m’ ‘a’ ‘</a:t>
            </a:r>
            <a:r>
              <a:rPr lang="en-US" altLang="ja-JP" sz="2800" dirty="0" err="1">
                <a:effectLst/>
              </a:rPr>
              <a:t>i</a:t>
            </a:r>
            <a:r>
              <a:rPr lang="en-US" altLang="ja-JP" sz="2800" dirty="0">
                <a:effectLst/>
              </a:rPr>
              <a:t>’ ‘n’</a:t>
            </a:r>
          </a:p>
          <a:p>
            <a:pPr eaLnBrk="1" hangingPunct="1">
              <a:spcBef>
                <a:spcPct val="0"/>
              </a:spcBef>
              <a:buClrTx/>
              <a:buSzTx/>
              <a:buFontTx/>
              <a:buNone/>
            </a:pPr>
            <a:r>
              <a:rPr lang="ja-JP" altLang="en-US" sz="2800" dirty="0">
                <a:effectLst/>
              </a:rPr>
              <a:t>                             </a:t>
            </a:r>
            <a:r>
              <a:rPr lang="en-US" altLang="ja-JP" sz="2800" dirty="0">
                <a:effectLst/>
              </a:rPr>
              <a:t>| ‘o’ ‘u’ ‘t’ ‘p’ ‘u’ ‘t’ ‘c’ ‘h’ ‘a’ ‘r’</a:t>
            </a:r>
          </a:p>
          <a:p>
            <a:pPr eaLnBrk="1" hangingPunct="1">
              <a:spcBef>
                <a:spcPct val="0"/>
              </a:spcBef>
              <a:buClrTx/>
              <a:buSzTx/>
              <a:buFontTx/>
              <a:buNone/>
            </a:pPr>
            <a:r>
              <a:rPr lang="en-US" altLang="ja-JP" sz="2800" dirty="0">
                <a:effectLst/>
              </a:rPr>
              <a:t>                             | ‘o’ ‘u’ ‘t’ ‘p’ ‘u’ ‘t’ ‘</a:t>
            </a:r>
            <a:r>
              <a:rPr lang="en-US" altLang="ja-JP" sz="2800" dirty="0" err="1">
                <a:effectLst/>
              </a:rPr>
              <a:t>i</a:t>
            </a:r>
            <a:r>
              <a:rPr lang="en-US" altLang="ja-JP" sz="2800" dirty="0">
                <a:effectLst/>
              </a:rPr>
              <a:t>’ ‘n’ ‘t’ </a:t>
            </a:r>
          </a:p>
          <a:p>
            <a:pPr eaLnBrk="1" hangingPunct="1">
              <a:spcBef>
                <a:spcPct val="0"/>
              </a:spcBef>
              <a:buClrTx/>
              <a:buSzTx/>
              <a:buFontTx/>
              <a:buNone/>
            </a:pPr>
            <a:r>
              <a:rPr lang="en-US" altLang="ja-JP" sz="2800" dirty="0">
                <a:effectLst/>
              </a:rPr>
              <a:t>                             | ‘o’ ‘u’ ‘t’ ‘p’ ‘u’ ‘t’ ‘s’ ‘t’ ‘r’ </a:t>
            </a:r>
          </a:p>
          <a:p>
            <a:pPr eaLnBrk="1" hangingPunct="1">
              <a:spcBef>
                <a:spcPct val="0"/>
              </a:spcBef>
              <a:buClrTx/>
              <a:buSzTx/>
              <a:buFontTx/>
              <a:buNone/>
            </a:pPr>
            <a:r>
              <a:rPr lang="en-US" altLang="ja-JP" sz="2800" dirty="0">
                <a:effectLst/>
              </a:rPr>
              <a:t>                             | ‘s’ ‘e’ ‘t’ ‘s’ ‘t’ ‘r’ </a:t>
            </a:r>
          </a:p>
          <a:p>
            <a:pPr eaLnBrk="1" hangingPunct="1">
              <a:spcBef>
                <a:spcPct val="0"/>
              </a:spcBef>
              <a:buClrTx/>
              <a:buSzTx/>
              <a:buFontTx/>
              <a:buNone/>
            </a:pPr>
            <a:r>
              <a:rPr lang="en-US" altLang="ja-JP" sz="2800" dirty="0">
                <a:effectLst/>
              </a:rPr>
              <a:t>                             | ‘w’ ‘h’ ‘</a:t>
            </a:r>
            <a:r>
              <a:rPr lang="en-US" altLang="ja-JP" sz="2800" dirty="0" err="1">
                <a:effectLst/>
              </a:rPr>
              <a:t>i</a:t>
            </a:r>
            <a:r>
              <a:rPr lang="en-US" altLang="ja-JP" sz="2800" dirty="0">
                <a:effectLst/>
              </a:rPr>
              <a:t>’ ‘l’ ‘e’</a:t>
            </a:r>
          </a:p>
        </p:txBody>
      </p:sp>
      <p:sp>
        <p:nvSpPr>
          <p:cNvPr id="271366" name="Text Box 6"/>
          <p:cNvSpPr txBox="1">
            <a:spLocks noChangeArrowheads="1"/>
          </p:cNvSpPr>
          <p:nvPr/>
        </p:nvSpPr>
        <p:spPr bwMode="auto">
          <a:xfrm>
            <a:off x="609600" y="5832783"/>
            <a:ext cx="47688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予約語は変数名では使用不可</a:t>
            </a:r>
          </a:p>
        </p:txBody>
      </p:sp>
      <p:sp>
        <p:nvSpPr>
          <p:cNvPr id="271367" name="Text Box 7"/>
          <p:cNvSpPr txBox="1">
            <a:spLocks noChangeArrowheads="1"/>
          </p:cNvSpPr>
          <p:nvPr/>
        </p:nvSpPr>
        <p:spPr bwMode="auto">
          <a:xfrm>
            <a:off x="609600" y="6292226"/>
            <a:ext cx="5979499"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拡張課題では </a:t>
            </a:r>
            <a:r>
              <a:rPr lang="en-US" altLang="ja-JP" sz="2800" dirty="0"/>
              <a:t>‘e’ ‘l’ ‘s’ ‘e’ </a:t>
            </a:r>
            <a:r>
              <a:rPr lang="ja-JP" altLang="en-US" sz="2800" dirty="0"/>
              <a:t>等も予約語</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1366"/>
                                        </p:tgtEl>
                                        <p:attrNameLst>
                                          <p:attrName>style.visibility</p:attrName>
                                        </p:attrNameLst>
                                      </p:cBhvr>
                                      <p:to>
                                        <p:strVal val="visible"/>
                                      </p:to>
                                    </p:set>
                                    <p:animEffect transition="in" filter="checkerboard(across)">
                                      <p:cBhvr>
                                        <p:cTn id="7" dur="500"/>
                                        <p:tgtEl>
                                          <p:spTgt spid="2713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71367"/>
                                        </p:tgtEl>
                                        <p:attrNameLst>
                                          <p:attrName>style.visibility</p:attrName>
                                        </p:attrNameLst>
                                      </p:cBhvr>
                                      <p:to>
                                        <p:strVal val="visible"/>
                                      </p:to>
                                    </p:set>
                                    <p:animEffect transition="in" filter="checkerboard(across)">
                                      <p:cBhvr>
                                        <p:cTn id="12" dur="500"/>
                                        <p:tgtEl>
                                          <p:spTgt spid="2713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6" grpId="0" autoUpdateAnimBg="0"/>
      <p:bldP spid="271367" grpId="0" autoUpdateAnimBg="0"/>
    </p:bldLst>
  </p:timing>
</p:sld>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Times - MSPゴシック">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13613</TotalTime>
  <Words>9123</Words>
  <Application>Microsoft Office PowerPoint</Application>
  <PresentationFormat>画面に合わせる (4:3)</PresentationFormat>
  <Paragraphs>2176</Paragraphs>
  <Slides>55</Slides>
  <Notes>55</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55</vt:i4>
      </vt:variant>
    </vt:vector>
  </HeadingPairs>
  <TitlesOfParts>
    <vt:vector size="63" baseType="lpstr">
      <vt:lpstr>游ゴシック</vt:lpstr>
      <vt:lpstr>Arial</vt:lpstr>
      <vt:lpstr>Cambria Math</vt:lpstr>
      <vt:lpstr>Tahoma</vt:lpstr>
      <vt:lpstr>Times New Roman</vt:lpstr>
      <vt:lpstr>Wingdings</vt:lpstr>
      <vt:lpstr>Shimmer</vt:lpstr>
      <vt:lpstr>数式</vt:lpstr>
      <vt:lpstr>コンパイラ</vt:lpstr>
      <vt:lpstr>コンパイラの構造</vt:lpstr>
      <vt:lpstr>処理の流れ 情報システムプロジェクトIの場合</vt:lpstr>
      <vt:lpstr>字句解析系 (lexical analyzer, scanner)</vt:lpstr>
      <vt:lpstr>単語への分割</vt:lpstr>
      <vt:lpstr>単語への分割</vt:lpstr>
      <vt:lpstr>マイクロ構文 (情報システムプロジェクトIの場合)</vt:lpstr>
      <vt:lpstr>マイクロ構文(変数名, 整数, 文字)</vt:lpstr>
      <vt:lpstr>マイクロ構文(予約語)</vt:lpstr>
      <vt:lpstr>マイクロ構文(演算子, 区切り記号)</vt:lpstr>
      <vt:lpstr>トークンの種類 (情報システムプロジェクトIの場合)</vt:lpstr>
      <vt:lpstr>トークン名</vt:lpstr>
      <vt:lpstr>トークン名</vt:lpstr>
      <vt:lpstr>トークン名</vt:lpstr>
      <vt:lpstr>字句解析の手順</vt:lpstr>
      <vt:lpstr>非決定性有限オートマトンへ</vt:lpstr>
      <vt:lpstr>非決定性有限オートマトンへ</vt:lpstr>
      <vt:lpstr>非決定性有限オートマトンへ</vt:lpstr>
      <vt:lpstr>非決定性有限オートマトンへ</vt:lpstr>
      <vt:lpstr>非決定性有限オートマトンへ</vt:lpstr>
      <vt:lpstr>非決定性オートマトンへ</vt:lpstr>
      <vt:lpstr>非決定性オートマトンへ</vt:lpstr>
      <vt:lpstr>非決定性有限オートマトンの 問題点</vt:lpstr>
      <vt:lpstr>決定性有限オートマトンへ</vt:lpstr>
      <vt:lpstr>決定性有限オートマトンへ</vt:lpstr>
      <vt:lpstr>決定性有限オートマトンへ</vt:lpstr>
      <vt:lpstr>決定性有限オートマトンへ</vt:lpstr>
      <vt:lpstr>決定性有限オートマトンへ</vt:lpstr>
      <vt:lpstr>決定性有限オートマトンへ</vt:lpstr>
      <vt:lpstr>決定性有限オートマトンへ</vt:lpstr>
      <vt:lpstr>決定性有限オートマトンへ</vt:lpstr>
      <vt:lpstr>決定性有限オートマトンへ</vt:lpstr>
      <vt:lpstr>決定性有限オートマトンへ</vt:lpstr>
      <vt:lpstr>決定性有限オートマトンへ</vt:lpstr>
      <vt:lpstr>決定性有限オートマトンへ</vt:lpstr>
      <vt:lpstr>決定性有限オートマトンの 問題点</vt:lpstr>
      <vt:lpstr>状態最小化</vt:lpstr>
      <vt:lpstr>状態数最小化の手順</vt:lpstr>
      <vt:lpstr>状態遷移表を用いた 最小化</vt:lpstr>
      <vt:lpstr>状態遷移表を用いた最小化</vt:lpstr>
      <vt:lpstr>状態遷移表を用いた最小化</vt:lpstr>
      <vt:lpstr>状態遷移表を用いた最小化</vt:lpstr>
      <vt:lpstr>状態併合表を用いた最小化</vt:lpstr>
      <vt:lpstr>状態併合表を用いた最小化</vt:lpstr>
      <vt:lpstr>状態併合表を用いた最小化</vt:lpstr>
      <vt:lpstr>状態併合表を用いた最小化</vt:lpstr>
      <vt:lpstr>状態併合表を用いた最小化</vt:lpstr>
      <vt:lpstr>状態併合表を用いた最小化</vt:lpstr>
      <vt:lpstr>PowerPoint プレゼンテーション</vt:lpstr>
      <vt:lpstr>決定性有限オートマトンの作成 情報システムプロジェクトIの場合</vt:lpstr>
      <vt:lpstr>非決定性オートマトンへ</vt:lpstr>
      <vt:lpstr>決定性オートマトンへ</vt:lpstr>
      <vt:lpstr>決定性オートマトンへ</vt:lpstr>
      <vt:lpstr>決定性オートマトン</vt:lpstr>
      <vt:lpstr>決定性有限オートマトン(一部)</vt:lpstr>
    </vt:vector>
  </TitlesOfParts>
  <Manager>T.Ishimizu</Manager>
  <Company>KINKI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Compiler</dc:title>
  <dc:subject>Compiler03</dc:subject>
  <dc:creator>T.Ishimizu</dc:creator>
  <cp:lastModifiedBy>石水隆</cp:lastModifiedBy>
  <cp:revision>585</cp:revision>
  <cp:lastPrinted>2022-04-14T01:27:33Z</cp:lastPrinted>
  <dcterms:created xsi:type="dcterms:W3CDTF">1601-01-01T00:00:00Z</dcterms:created>
  <dcterms:modified xsi:type="dcterms:W3CDTF">2022-04-14T01:27:49Z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