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7"/>
  </p:notesMasterIdLst>
  <p:handoutMasterIdLst>
    <p:handoutMasterId r:id="rId58"/>
  </p:handoutMasterIdLst>
  <p:sldIdLst>
    <p:sldId id="256" r:id="rId2"/>
    <p:sldId id="558" r:id="rId3"/>
    <p:sldId id="557" r:id="rId4"/>
    <p:sldId id="495" r:id="rId5"/>
    <p:sldId id="568" r:id="rId6"/>
    <p:sldId id="569" r:id="rId7"/>
    <p:sldId id="620" r:id="rId8"/>
    <p:sldId id="564" r:id="rId9"/>
    <p:sldId id="565" r:id="rId10"/>
    <p:sldId id="567" r:id="rId11"/>
    <p:sldId id="516" r:id="rId12"/>
    <p:sldId id="512" r:id="rId13"/>
    <p:sldId id="513" r:id="rId14"/>
    <p:sldId id="546" r:id="rId15"/>
    <p:sldId id="570" r:id="rId16"/>
    <p:sldId id="571" r:id="rId17"/>
    <p:sldId id="628" r:id="rId18"/>
    <p:sldId id="629" r:id="rId19"/>
    <p:sldId id="630" r:id="rId20"/>
    <p:sldId id="577" r:id="rId21"/>
    <p:sldId id="576" r:id="rId22"/>
    <p:sldId id="578" r:id="rId23"/>
    <p:sldId id="596" r:id="rId24"/>
    <p:sldId id="579" r:id="rId25"/>
    <p:sldId id="583" r:id="rId26"/>
    <p:sldId id="585" r:id="rId27"/>
    <p:sldId id="597" r:id="rId28"/>
    <p:sldId id="599" r:id="rId29"/>
    <p:sldId id="584" r:id="rId30"/>
    <p:sldId id="622" r:id="rId31"/>
    <p:sldId id="623" r:id="rId32"/>
    <p:sldId id="624" r:id="rId33"/>
    <p:sldId id="625" r:id="rId34"/>
    <p:sldId id="626" r:id="rId35"/>
    <p:sldId id="627" r:id="rId36"/>
    <p:sldId id="619" r:id="rId37"/>
    <p:sldId id="591" r:id="rId38"/>
    <p:sldId id="592" r:id="rId39"/>
    <p:sldId id="594" r:id="rId40"/>
    <p:sldId id="600" r:id="rId41"/>
    <p:sldId id="593" r:id="rId42"/>
    <p:sldId id="601" r:id="rId43"/>
    <p:sldId id="602" r:id="rId44"/>
    <p:sldId id="603" r:id="rId45"/>
    <p:sldId id="604" r:id="rId46"/>
    <p:sldId id="609" r:id="rId47"/>
    <p:sldId id="610" r:id="rId48"/>
    <p:sldId id="608" r:id="rId49"/>
    <p:sldId id="595" r:id="rId50"/>
    <p:sldId id="611" r:id="rId51"/>
    <p:sldId id="612" r:id="rId52"/>
    <p:sldId id="616" r:id="rId53"/>
    <p:sldId id="617" r:id="rId54"/>
    <p:sldId id="613" r:id="rId55"/>
    <p:sldId id="618" r:id="rId56"/>
  </p:sldIdLst>
  <p:sldSz cx="9144000" cy="6858000" type="screen4x3"/>
  <p:notesSz cx="7099300" cy="10234613"/>
  <p:defaultTextStyle>
    <a:defPPr>
      <a:defRPr lang="ja-JP"/>
    </a:defPPr>
    <a:lvl1pPr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272">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a:srgbClr val="FF33CC"/>
    <a:srgbClr val="FF66CC"/>
    <a:srgbClr val="FF3399"/>
    <a:srgbClr val="FF0066"/>
    <a:srgbClr val="FFFF00"/>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8" autoAdjust="0"/>
    <p:restoredTop sz="65595" autoAdjust="0"/>
  </p:normalViewPr>
  <p:slideViewPr>
    <p:cSldViewPr>
      <p:cViewPr varScale="1">
        <p:scale>
          <a:sx n="50" d="100"/>
          <a:sy n="50" d="100"/>
        </p:scale>
        <p:origin x="1458" y="60"/>
      </p:cViewPr>
      <p:guideLst>
        <p:guide orient="horz" pos="4272"/>
        <p:guide pos="5759"/>
      </p:guideLst>
    </p:cSldViewPr>
  </p:slideViewPr>
  <p:outlineViewPr>
    <p:cViewPr>
      <p:scale>
        <a:sx n="33" d="100"/>
        <a:sy n="33" d="100"/>
      </p:scale>
      <p:origin x="0" y="24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a:defRPr sz="1300">
                <a:latin typeface="Arial" panose="020B0604020202020204" pitchFamily="34" charset="0"/>
              </a:defRPr>
            </a:lvl1pPr>
          </a:lstStyle>
          <a:p>
            <a:fld id="{FFEE738A-486F-430E-BD74-157094150604}" type="slidenum">
              <a:rPr lang="en-US" altLang="ja-JP"/>
              <a:pPr/>
              <a:t>‹#›</a:t>
            </a:fld>
            <a:endParaRPr lang="en-US" altLang="ja-JP"/>
          </a:p>
        </p:txBody>
      </p:sp>
    </p:spTree>
    <p:extLst>
      <p:ext uri="{BB962C8B-B14F-4D97-AF65-F5344CB8AC3E}">
        <p14:creationId xmlns:p14="http://schemas.microsoft.com/office/powerpoint/2010/main" val="665219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C6B5F5AE-7ED7-494B-94F5-8D61131DCAC7}"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B92B869-A8D0-4821-B0E2-C0BFC3EE7F0E}" type="slidenum">
              <a:rPr kumimoji="1" lang="ja-JP" altLang="en-US" smtClean="0"/>
              <a:t>‹#›</a:t>
            </a:fld>
            <a:endParaRPr kumimoji="1" lang="ja-JP" altLang="en-US"/>
          </a:p>
        </p:txBody>
      </p:sp>
    </p:spTree>
    <p:extLst>
      <p:ext uri="{BB962C8B-B14F-4D97-AF65-F5344CB8AC3E}">
        <p14:creationId xmlns:p14="http://schemas.microsoft.com/office/powerpoint/2010/main" val="112540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3</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a:t>
            </a:fld>
            <a:endParaRPr kumimoji="1" lang="ja-JP" altLang="en-US"/>
          </a:p>
        </p:txBody>
      </p:sp>
    </p:spTree>
    <p:extLst>
      <p:ext uri="{BB962C8B-B14F-4D97-AF65-F5344CB8AC3E}">
        <p14:creationId xmlns:p14="http://schemas.microsoft.com/office/powerpoint/2010/main" val="1383750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OPERATOR </a:t>
            </a:r>
            <a:r>
              <a:rPr kumimoji="1" lang="ja-JP" altLang="en-US" dirty="0"/>
              <a:t>演算子 です。</a:t>
            </a:r>
            <a:endParaRPr kumimoji="1" lang="en-US" altLang="ja-JP" dirty="0"/>
          </a:p>
          <a:p>
            <a:r>
              <a:rPr kumimoji="1" lang="ja-JP" altLang="en-US" dirty="0"/>
              <a:t>演算子は、以下に挙げたものが演算子として定義されています。</a:t>
            </a:r>
            <a:endParaRPr kumimoji="1" lang="en-US" altLang="ja-JP" dirty="0"/>
          </a:p>
          <a:p>
            <a:r>
              <a:rPr kumimoji="1" lang="ja-JP" altLang="en-US" dirty="0"/>
              <a:t>比較演算子の </a:t>
            </a:r>
            <a:r>
              <a:rPr kumimoji="1" lang="en-US" altLang="ja-JP" dirty="0"/>
              <a:t>== != &lt; &gt; </a:t>
            </a:r>
          </a:p>
          <a:p>
            <a:r>
              <a:rPr kumimoji="1" lang="ja-JP" altLang="en-US" dirty="0"/>
              <a:t>論理演算子の </a:t>
            </a:r>
            <a:r>
              <a:rPr kumimoji="1" lang="en-US" altLang="ja-JP" dirty="0"/>
              <a:t>AND OR NOT</a:t>
            </a:r>
          </a:p>
          <a:p>
            <a:r>
              <a:rPr kumimoji="1" lang="ja-JP" altLang="en-US" dirty="0"/>
              <a:t>算術演算子の </a:t>
            </a:r>
            <a:r>
              <a:rPr kumimoji="1" lang="en-US" altLang="ja-JP" dirty="0"/>
              <a:t>+ - * / %</a:t>
            </a:r>
          </a:p>
          <a:p>
            <a:r>
              <a:rPr kumimoji="1" lang="ja-JP" altLang="en-US" dirty="0"/>
              <a:t>代入演算子の </a:t>
            </a:r>
            <a:r>
              <a:rPr kumimoji="1" lang="en-US" altLang="ja-JP" dirty="0"/>
              <a:t>= += -= *= /=</a:t>
            </a:r>
            <a:r>
              <a:rPr kumimoji="1" lang="ja-JP" altLang="en-US" dirty="0"/>
              <a:t> </a:t>
            </a:r>
            <a:r>
              <a:rPr kumimoji="1" lang="en-US" altLang="ja-JP" dirty="0"/>
              <a:t>++ --- </a:t>
            </a:r>
            <a:r>
              <a:rPr kumimoji="1" lang="ja-JP" altLang="en-US" dirty="0"/>
              <a:t>です。</a:t>
            </a:r>
            <a:endParaRPr kumimoji="1" lang="en-US" altLang="ja-JP" dirty="0"/>
          </a:p>
          <a:p>
            <a:r>
              <a:rPr kumimoji="1" lang="en-US" altLang="ja-JP" dirty="0"/>
              <a:t>DELIMITER </a:t>
            </a:r>
            <a:r>
              <a:rPr kumimoji="1" lang="ja-JP" altLang="en-US" dirty="0"/>
              <a:t>区切り記号は、</a:t>
            </a:r>
            <a:r>
              <a:rPr kumimoji="1" lang="en-US" altLang="ja-JP" dirty="0"/>
              <a:t>; , ( ) { } [ ] </a:t>
            </a:r>
            <a:r>
              <a:rPr kumimoji="1" lang="ja-JP" altLang="en-US" dirty="0"/>
              <a:t>が定義されています。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10</a:t>
            </a:fld>
            <a:endParaRPr kumimoji="1" lang="ja-JP" altLang="en-US"/>
          </a:p>
        </p:txBody>
      </p:sp>
    </p:spTree>
    <p:extLst>
      <p:ext uri="{BB962C8B-B14F-4D97-AF65-F5344CB8AC3E}">
        <p14:creationId xmlns:p14="http://schemas.microsoft.com/office/powerpoint/2010/main" val="2966596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定義されている</a:t>
            </a:r>
            <a:r>
              <a:rPr kumimoji="1" lang="en-US" altLang="ja-JP" dirty="0"/>
              <a:t>Token </a:t>
            </a:r>
            <a:r>
              <a:rPr kumimoji="1" lang="ja-JP" altLang="en-US" dirty="0"/>
              <a:t>を表にまとめてみます。</a:t>
            </a:r>
            <a:endParaRPr kumimoji="1" lang="en-US" altLang="ja-JP" dirty="0"/>
          </a:p>
          <a:p>
            <a:r>
              <a:rPr kumimoji="1" lang="ja-JP" altLang="en-US" dirty="0"/>
              <a:t>情報システムプロジェクト</a:t>
            </a:r>
            <a:r>
              <a:rPr kumimoji="1" lang="en-US" altLang="ja-JP" dirty="0"/>
              <a:t>1</a:t>
            </a:r>
            <a:r>
              <a:rPr kumimoji="1" lang="ja-JP" altLang="en-US" dirty="0"/>
              <a:t> ではこの表に挙げたものが</a:t>
            </a:r>
            <a:r>
              <a:rPr kumimoji="1" lang="en-US" altLang="ja-JP" dirty="0"/>
              <a:t>Token </a:t>
            </a:r>
            <a:r>
              <a:rPr kumimoji="1" lang="ja-JP" altLang="en-US" dirty="0"/>
              <a:t>として定義されています。</a:t>
            </a:r>
            <a:endParaRPr kumimoji="1" lang="en-US" altLang="ja-JP" dirty="0"/>
          </a:p>
          <a:p>
            <a:r>
              <a:rPr kumimoji="1" lang="ja-JP" altLang="en-US" dirty="0"/>
              <a:t>区切り記号、演算子、名前、定数、予約語です。</a:t>
            </a:r>
            <a:endParaRPr kumimoji="1" lang="en-US" altLang="ja-JP" dirty="0"/>
          </a:p>
          <a:p>
            <a:r>
              <a:rPr kumimoji="1" lang="ja-JP" altLang="en-US" dirty="0"/>
              <a:t>余裕のある人は、この表にあるもの以外でも必要なら</a:t>
            </a:r>
            <a:r>
              <a:rPr kumimoji="1" lang="en-US" altLang="ja-JP" dirty="0"/>
              <a:t>Token </a:t>
            </a:r>
            <a:r>
              <a:rPr kumimoji="1" lang="ja-JP" altLang="en-US" dirty="0"/>
              <a:t>を加えてください。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11</a:t>
            </a:fld>
            <a:endParaRPr kumimoji="1" lang="ja-JP" altLang="en-US"/>
          </a:p>
        </p:txBody>
      </p:sp>
    </p:spTree>
    <p:extLst>
      <p:ext uri="{BB962C8B-B14F-4D97-AF65-F5344CB8AC3E}">
        <p14:creationId xmlns:p14="http://schemas.microsoft.com/office/powerpoint/2010/main" val="171479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a:t>
            </a:r>
            <a:r>
              <a:rPr kumimoji="1" lang="en-US" altLang="ja-JP" dirty="0"/>
              <a:t>Token </a:t>
            </a:r>
            <a:r>
              <a:rPr kumimoji="1" lang="ja-JP" altLang="en-US" dirty="0"/>
              <a:t>には識別のための名前が付けられています。</a:t>
            </a:r>
            <a:endParaRPr kumimoji="1" lang="en-US" altLang="ja-JP" dirty="0"/>
          </a:p>
          <a:p>
            <a:r>
              <a:rPr kumimoji="1" lang="ja-JP" altLang="en-US" dirty="0"/>
              <a:t>区切り記号は </a:t>
            </a:r>
            <a:r>
              <a:rPr kumimoji="1" lang="en-US" altLang="ja-JP" dirty="0"/>
              <a:t>SEMICOLON COMMA </a:t>
            </a:r>
          </a:p>
          <a:p>
            <a:r>
              <a:rPr kumimoji="1" lang="ja-JP" altLang="en-US" dirty="0"/>
              <a:t>英語では、小括弧を </a:t>
            </a:r>
            <a:r>
              <a:rPr kumimoji="1" lang="en-US" altLang="ja-JP" dirty="0" err="1"/>
              <a:t>paren</a:t>
            </a:r>
            <a:r>
              <a:rPr kumimoji="1" lang="en-US" altLang="ja-JP" dirty="0"/>
              <a:t>, </a:t>
            </a:r>
            <a:r>
              <a:rPr kumimoji="1" lang="ja-JP" altLang="en-US" dirty="0"/>
              <a:t>中括弧を </a:t>
            </a:r>
            <a:r>
              <a:rPr kumimoji="1" lang="en-US" altLang="ja-JP" dirty="0" err="1"/>
              <a:t>brece</a:t>
            </a:r>
            <a:r>
              <a:rPr kumimoji="1" lang="en-US" altLang="ja-JP" dirty="0"/>
              <a:t> </a:t>
            </a:r>
            <a:r>
              <a:rPr kumimoji="1" lang="ja-JP" altLang="en-US" dirty="0"/>
              <a:t>大括弧を </a:t>
            </a:r>
            <a:r>
              <a:rPr kumimoji="1" lang="en-US" altLang="ja-JP" dirty="0"/>
              <a:t>bracket </a:t>
            </a:r>
            <a:r>
              <a:rPr kumimoji="1" lang="ja-JP" altLang="en-US" dirty="0"/>
              <a:t>と言いますので、それに</a:t>
            </a:r>
            <a:r>
              <a:rPr kumimoji="1" lang="en-US" altLang="ja-JP" dirty="0"/>
              <a:t> L </a:t>
            </a:r>
            <a:r>
              <a:rPr kumimoji="1" lang="ja-JP" altLang="en-US" dirty="0"/>
              <a:t>と </a:t>
            </a:r>
            <a:r>
              <a:rPr kumimoji="1" lang="en-US" altLang="ja-JP" dirty="0"/>
              <a:t>R </a:t>
            </a:r>
            <a:r>
              <a:rPr kumimoji="1" lang="ja-JP" altLang="en-US" dirty="0"/>
              <a:t>を付いた名前になっています。</a:t>
            </a:r>
            <a:endParaRPr kumimoji="1" lang="en-US" altLang="ja-JP" dirty="0"/>
          </a:p>
          <a:p>
            <a:r>
              <a:rPr kumimoji="1" lang="ja-JP" altLang="en-US" dirty="0"/>
              <a:t>比較演算子は </a:t>
            </a:r>
            <a:r>
              <a:rPr kumimoji="1" lang="en-US" altLang="ja-JP" dirty="0"/>
              <a:t>EQUAL NOTEQ LESS GREAT </a:t>
            </a:r>
            <a:r>
              <a:rPr kumimoji="1" lang="ja-JP" altLang="en-US" dirty="0"/>
              <a:t>です。</a:t>
            </a:r>
            <a:endParaRPr kumimoji="1" lang="en-US" altLang="ja-JP" dirty="0"/>
          </a:p>
          <a:p>
            <a:r>
              <a:rPr kumimoji="1" lang="en-US" altLang="ja-JP" dirty="0"/>
              <a:t>== </a:t>
            </a:r>
            <a:r>
              <a:rPr kumimoji="1" lang="ja-JP" altLang="en-US" dirty="0"/>
              <a:t>が </a:t>
            </a:r>
            <a:r>
              <a:rPr kumimoji="1" lang="en-US" altLang="ja-JP" dirty="0"/>
              <a:t>EQUAL </a:t>
            </a:r>
            <a:r>
              <a:rPr kumimoji="1" lang="ja-JP" altLang="en-US" dirty="0"/>
              <a:t>ですので、代入を表す </a:t>
            </a:r>
            <a:r>
              <a:rPr kumimoji="1" lang="en-US" altLang="ja-JP" dirty="0"/>
              <a:t>= </a:t>
            </a:r>
            <a:r>
              <a:rPr kumimoji="1" lang="ja-JP" altLang="en-US" dirty="0"/>
              <a:t>と間違わないようにしてください。</a:t>
            </a:r>
            <a:endParaRPr kumimoji="1" lang="en-US" altLang="ja-JP" dirty="0"/>
          </a:p>
          <a:p>
            <a:r>
              <a:rPr kumimoji="1" lang="ja-JP" altLang="en-US" dirty="0"/>
              <a:t>論理演算子は </a:t>
            </a:r>
            <a:r>
              <a:rPr kumimoji="1" lang="en-US" altLang="ja-JP" dirty="0"/>
              <a:t>AND OR NOT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12</a:t>
            </a:fld>
            <a:endParaRPr kumimoji="1" lang="ja-JP" altLang="en-US"/>
          </a:p>
        </p:txBody>
      </p:sp>
    </p:spTree>
    <p:extLst>
      <p:ext uri="{BB962C8B-B14F-4D97-AF65-F5344CB8AC3E}">
        <p14:creationId xmlns:p14="http://schemas.microsoft.com/office/powerpoint/2010/main" val="2857580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算術演算子は、</a:t>
            </a:r>
            <a:r>
              <a:rPr kumimoji="1" lang="en-US" altLang="ja-JP" dirty="0"/>
              <a:t>ADD SUB MUL DIV MOD </a:t>
            </a:r>
            <a:r>
              <a:rPr kumimoji="1" lang="ja-JP" altLang="en-US" dirty="0"/>
              <a:t>です。</a:t>
            </a:r>
            <a:endParaRPr kumimoji="1" lang="en-US" altLang="ja-JP" dirty="0"/>
          </a:p>
          <a:p>
            <a:r>
              <a:rPr kumimoji="1" lang="ja-JP" altLang="en-US" dirty="0"/>
              <a:t>このうち、</a:t>
            </a:r>
            <a:r>
              <a:rPr kumimoji="1" lang="en-US" altLang="ja-JP" dirty="0"/>
              <a:t>SUB </a:t>
            </a:r>
            <a:r>
              <a:rPr kumimoji="1" lang="ja-JP" altLang="en-US" dirty="0"/>
              <a:t>は、</a:t>
            </a:r>
            <a:r>
              <a:rPr kumimoji="1" lang="en-US" altLang="ja-JP" dirty="0"/>
              <a:t>3-2 </a:t>
            </a:r>
            <a:r>
              <a:rPr kumimoji="1" lang="ja-JP" altLang="en-US" dirty="0"/>
              <a:t>のような引き算を表す二項演算子と、</a:t>
            </a:r>
            <a:r>
              <a:rPr kumimoji="1" lang="en-US" altLang="ja-JP" dirty="0"/>
              <a:t>-1 </a:t>
            </a:r>
            <a:r>
              <a:rPr kumimoji="1" lang="ja-JP" altLang="en-US" dirty="0"/>
              <a:t>のような符号を表す単項演算子とで共通して使われています。</a:t>
            </a:r>
            <a:endParaRPr kumimoji="1" lang="en-US" altLang="ja-JP" dirty="0"/>
          </a:p>
          <a:p>
            <a:r>
              <a:rPr kumimoji="1" lang="en-US" altLang="ja-JP" dirty="0"/>
              <a:t>= </a:t>
            </a:r>
            <a:r>
              <a:rPr kumimoji="1" lang="ja-JP" altLang="en-US" dirty="0"/>
              <a:t>単独は代入ですので</a:t>
            </a:r>
            <a:r>
              <a:rPr kumimoji="1" lang="en-US" altLang="ja-JP" dirty="0"/>
              <a:t>ASSIGN </a:t>
            </a:r>
            <a:r>
              <a:rPr kumimoji="1" lang="ja-JP" altLang="en-US" dirty="0"/>
              <a:t>です。</a:t>
            </a:r>
            <a:endParaRPr kumimoji="1" lang="en-US" altLang="ja-JP" dirty="0"/>
          </a:p>
          <a:p>
            <a:r>
              <a:rPr kumimoji="1" lang="en-US" altLang="ja-JP" dirty="0"/>
              <a:t>+= -= </a:t>
            </a:r>
            <a:r>
              <a:rPr kumimoji="1" lang="ja-JP" altLang="en-US" dirty="0"/>
              <a:t>などは加算代入、減算代入などを表します。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13</a:t>
            </a:fld>
            <a:endParaRPr kumimoji="1" lang="ja-JP" altLang="en-US"/>
          </a:p>
        </p:txBody>
      </p:sp>
    </p:spTree>
    <p:extLst>
      <p:ext uri="{BB962C8B-B14F-4D97-AF65-F5344CB8AC3E}">
        <p14:creationId xmlns:p14="http://schemas.microsoft.com/office/powerpoint/2010/main" val="341559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整数は </a:t>
            </a:r>
            <a:r>
              <a:rPr kumimoji="1" lang="en-US" altLang="ja-JP" dirty="0"/>
              <a:t>INTEGER </a:t>
            </a:r>
            <a:r>
              <a:rPr kumimoji="1" lang="ja-JP" altLang="en-US" dirty="0"/>
              <a:t>です。</a:t>
            </a:r>
            <a:endParaRPr kumimoji="1" lang="en-US" altLang="ja-JP" dirty="0"/>
          </a:p>
          <a:p>
            <a:r>
              <a:rPr kumimoji="1" lang="en-US" altLang="ja-JP" dirty="0"/>
              <a:t>main </a:t>
            </a:r>
            <a:r>
              <a:rPr kumimoji="1" lang="ja-JP" altLang="en-US" dirty="0"/>
              <a:t>等の予約語は、そのまま名前になっています。</a:t>
            </a:r>
            <a:endParaRPr kumimoji="1" lang="en-US" altLang="ja-JP" dirty="0"/>
          </a:p>
          <a:p>
            <a:r>
              <a:rPr kumimoji="1" lang="en-US" altLang="ja-JP" dirty="0"/>
              <a:t>INT </a:t>
            </a:r>
            <a:r>
              <a:rPr kumimoji="1" lang="ja-JP" altLang="en-US" dirty="0"/>
              <a:t>と </a:t>
            </a:r>
            <a:r>
              <a:rPr kumimoji="1" lang="en-US" altLang="ja-JP" dirty="0"/>
              <a:t>INTEGER </a:t>
            </a:r>
            <a:r>
              <a:rPr kumimoji="1" lang="ja-JP" altLang="en-US" dirty="0"/>
              <a:t>の違いに気を付けてください。</a:t>
            </a:r>
            <a:endParaRPr kumimoji="1" lang="en-US" altLang="ja-JP" dirty="0"/>
          </a:p>
          <a:p>
            <a:r>
              <a:rPr kumimoji="1" lang="en-US" altLang="ja-JP" dirty="0"/>
              <a:t>INTEGER </a:t>
            </a:r>
            <a:r>
              <a:rPr kumimoji="1" lang="ja-JP" altLang="en-US" dirty="0"/>
              <a:t>は整数、</a:t>
            </a:r>
            <a:r>
              <a:rPr kumimoji="1" lang="en-US" altLang="ja-JP" dirty="0"/>
              <a:t>INT </a:t>
            </a:r>
            <a:r>
              <a:rPr kumimoji="1" lang="ja-JP" altLang="en-US" dirty="0"/>
              <a:t>は予約語です。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14</a:t>
            </a:fld>
            <a:endParaRPr kumimoji="1" lang="ja-JP" altLang="en-US"/>
          </a:p>
        </p:txBody>
      </p:sp>
    </p:spTree>
    <p:extLst>
      <p:ext uri="{BB962C8B-B14F-4D97-AF65-F5344CB8AC3E}">
        <p14:creationId xmlns:p14="http://schemas.microsoft.com/office/powerpoint/2010/main" val="195610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ここからは字句解析の手順について説明します。</a:t>
            </a:r>
            <a:endParaRPr kumimoji="1" lang="en-US" altLang="ja-JP" dirty="0"/>
          </a:p>
          <a:p>
            <a:r>
              <a:rPr kumimoji="1" lang="ja-JP" altLang="en-US" dirty="0"/>
              <a:t>字句解析をするには、与えられたマイクロ構文から</a:t>
            </a:r>
            <a:endParaRPr kumimoji="1" lang="en-US" altLang="ja-JP" dirty="0"/>
          </a:p>
          <a:p>
            <a:r>
              <a:rPr kumimoji="1" lang="ja-JP" altLang="en-US" dirty="0"/>
              <a:t>決定性有限オートマトン </a:t>
            </a:r>
            <a:r>
              <a:rPr kumimoji="1" lang="en-US" altLang="ja-JP" dirty="0"/>
              <a:t>deterministic finite automaton </a:t>
            </a:r>
            <a:r>
              <a:rPr kumimoji="1" lang="ja-JP" altLang="en-US" dirty="0"/>
              <a:t>を作る必要があります。</a:t>
            </a:r>
            <a:endParaRPr kumimoji="1" lang="en-US" altLang="ja-JP" dirty="0"/>
          </a:p>
          <a:p>
            <a:r>
              <a:rPr kumimoji="1" lang="ja-JP" altLang="en-US" dirty="0"/>
              <a:t>そのために、まずは非決定性有限オートマトン </a:t>
            </a:r>
            <a:r>
              <a:rPr kumimoji="1" lang="en-US" altLang="ja-JP" dirty="0"/>
              <a:t>non-deterministic finite automaton</a:t>
            </a:r>
            <a:r>
              <a:rPr kumimoji="1" lang="ja-JP" altLang="en-US" dirty="0"/>
              <a:t> を作ります。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15</a:t>
            </a:fld>
            <a:endParaRPr kumimoji="1" lang="ja-JP" altLang="en-US"/>
          </a:p>
        </p:txBody>
      </p:sp>
    </p:spTree>
    <p:extLst>
      <p:ext uri="{BB962C8B-B14F-4D97-AF65-F5344CB8AC3E}">
        <p14:creationId xmlns:p14="http://schemas.microsoft.com/office/powerpoint/2010/main" val="1694095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マイクロ構文から非決定性オートマトン </a:t>
            </a:r>
            <a:r>
              <a:rPr kumimoji="1" lang="en-US" altLang="ja-JP" dirty="0"/>
              <a:t>NFA </a:t>
            </a:r>
            <a:r>
              <a:rPr kumimoji="1" lang="ja-JP" altLang="en-US" dirty="0"/>
              <a:t>の作成は、以下の手法を帰納的に行います。</a:t>
            </a:r>
            <a:endParaRPr kumimoji="1" lang="en-US" altLang="ja-JP" dirty="0"/>
          </a:p>
          <a:p>
            <a:r>
              <a:rPr kumimoji="1" lang="en-US" altLang="ja-JP" dirty="0"/>
              <a:t>ε</a:t>
            </a:r>
            <a:r>
              <a:rPr kumimoji="1" lang="ja-JP" altLang="en-US" dirty="0"/>
              <a:t>入力に対する遷移、</a:t>
            </a:r>
            <a:endParaRPr kumimoji="1" lang="en-US" altLang="ja-JP" dirty="0"/>
          </a:p>
          <a:p>
            <a:r>
              <a:rPr kumimoji="1" lang="en-US" altLang="ja-JP" dirty="0"/>
              <a:t>φ</a:t>
            </a:r>
            <a:r>
              <a:rPr kumimoji="1" lang="ja-JP" altLang="en-US" dirty="0"/>
              <a:t>集合に対する遷移、</a:t>
            </a:r>
            <a:endParaRPr kumimoji="1" lang="en-US" altLang="ja-JP" dirty="0"/>
          </a:p>
          <a:p>
            <a:r>
              <a:rPr kumimoji="1" lang="ja-JP" altLang="en-US" dirty="0"/>
              <a:t>入力記号の対する遷移、</a:t>
            </a:r>
            <a:endParaRPr kumimoji="1" lang="en-US" altLang="ja-JP" dirty="0"/>
          </a:p>
          <a:p>
            <a:r>
              <a:rPr kumimoji="1" lang="ja-JP" altLang="en-US" dirty="0"/>
              <a:t>または や　省略、繰り返しに対する遷移、などです。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16</a:t>
            </a:fld>
            <a:endParaRPr kumimoji="1" lang="ja-JP" altLang="en-US"/>
          </a:p>
        </p:txBody>
      </p:sp>
    </p:spTree>
    <p:extLst>
      <p:ext uri="{BB962C8B-B14F-4D97-AF65-F5344CB8AC3E}">
        <p14:creationId xmlns:p14="http://schemas.microsoft.com/office/powerpoint/2010/main" val="2869741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状態 </a:t>
            </a:r>
            <a:r>
              <a:rPr kumimoji="1" lang="en-US" altLang="ja-JP" dirty="0" err="1"/>
              <a:t>i</a:t>
            </a:r>
            <a:r>
              <a:rPr kumimoji="1" lang="en-US" altLang="ja-JP" dirty="0"/>
              <a:t> </a:t>
            </a:r>
            <a:r>
              <a:rPr kumimoji="1" lang="ja-JP" altLang="en-US" dirty="0"/>
              <a:t>から状態 </a:t>
            </a:r>
            <a:r>
              <a:rPr kumimoji="1" lang="en-US" altLang="ja-JP" dirty="0"/>
              <a:t>f </a:t>
            </a:r>
            <a:r>
              <a:rPr kumimoji="1" lang="ja-JP" altLang="en-US" dirty="0"/>
              <a:t>への遷移を考えます。</a:t>
            </a:r>
            <a:endParaRPr kumimoji="1" lang="en-US" altLang="ja-JP" dirty="0"/>
          </a:p>
          <a:p>
            <a:r>
              <a:rPr kumimoji="1" lang="ja-JP" altLang="en-US" dirty="0"/>
              <a:t>まずは空記号列</a:t>
            </a:r>
            <a:r>
              <a:rPr kumimoji="1" lang="en-US" altLang="ja-JP" dirty="0"/>
              <a:t>ε</a:t>
            </a:r>
            <a:r>
              <a:rPr kumimoji="1" lang="ja-JP" altLang="en-US" dirty="0"/>
              <a:t>入力による遷移です。</a:t>
            </a:r>
            <a:endParaRPr kumimoji="1" lang="en-US" altLang="ja-JP" dirty="0"/>
          </a:p>
          <a:p>
            <a:r>
              <a:rPr kumimoji="1" lang="en-US" altLang="ja-JP" dirty="0"/>
              <a:t>ε</a:t>
            </a:r>
            <a:r>
              <a:rPr kumimoji="1" lang="ja-JP" altLang="en-US" dirty="0"/>
              <a:t>入力とは、入力が無くても状態遷移することを表します。</a:t>
            </a:r>
            <a:endParaRPr kumimoji="1" lang="en-US" altLang="ja-JP" dirty="0"/>
          </a:p>
          <a:p>
            <a:r>
              <a:rPr kumimoji="1" lang="ja-JP" altLang="en-US" dirty="0"/>
              <a:t>次は空遷移関数集合</a:t>
            </a:r>
            <a:r>
              <a:rPr kumimoji="1" lang="en-US" altLang="ja-JP" dirty="0"/>
              <a:t>φ</a:t>
            </a:r>
            <a:r>
              <a:rPr kumimoji="1" lang="ja-JP" altLang="en-US" dirty="0"/>
              <a:t>による遷移です。</a:t>
            </a:r>
            <a:endParaRPr kumimoji="1" lang="en-US" altLang="ja-JP" dirty="0"/>
          </a:p>
          <a:p>
            <a:r>
              <a:rPr kumimoji="1" lang="en-US" altLang="ja-JP" dirty="0"/>
              <a:t>φ</a:t>
            </a:r>
            <a:r>
              <a:rPr kumimoji="1" lang="ja-JP" altLang="en-US" dirty="0"/>
              <a:t>とは、遷移が無いことを表します。</a:t>
            </a:r>
            <a:endParaRPr kumimoji="1" lang="en-US" altLang="ja-JP" dirty="0"/>
          </a:p>
          <a:p>
            <a:r>
              <a:rPr kumimoji="1" lang="ja-JP" altLang="en-US" dirty="0"/>
              <a:t>ですので、</a:t>
            </a:r>
            <a:r>
              <a:rPr kumimoji="1" lang="en-US" altLang="ja-JP" dirty="0"/>
              <a:t>φ</a:t>
            </a:r>
            <a:r>
              <a:rPr kumimoji="1" lang="ja-JP" altLang="en-US" dirty="0"/>
              <a:t>では遷移の矢印は引きません。</a:t>
            </a:r>
            <a:endParaRPr kumimoji="1" lang="en-US" altLang="ja-JP" dirty="0"/>
          </a:p>
          <a:p>
            <a:r>
              <a:rPr kumimoji="1" lang="ja-JP" altLang="en-US" dirty="0"/>
              <a:t>入力記号 </a:t>
            </a:r>
            <a:r>
              <a:rPr kumimoji="1" lang="en-US" altLang="ja-JP" dirty="0"/>
              <a:t>a </a:t>
            </a:r>
            <a:r>
              <a:rPr kumimoji="1" lang="ja-JP" altLang="en-US" dirty="0"/>
              <a:t>に対する遷移では、矢印に </a:t>
            </a:r>
            <a:r>
              <a:rPr kumimoji="1" lang="en-US" altLang="ja-JP" dirty="0"/>
              <a:t>a </a:t>
            </a:r>
            <a:r>
              <a:rPr kumimoji="1" lang="ja-JP" altLang="en-US" dirty="0"/>
              <a:t>を付けて遷移します。</a:t>
            </a:r>
            <a:endParaRPr kumimoji="1" lang="en-US" altLang="ja-JP" dirty="0"/>
          </a:p>
          <a:p>
            <a:r>
              <a:rPr kumimoji="1" lang="ja-JP" altLang="en-US" dirty="0"/>
              <a:t>つまり </a:t>
            </a:r>
            <a:r>
              <a:rPr kumimoji="1" lang="en-US" altLang="ja-JP" dirty="0"/>
              <a:t>a </a:t>
            </a:r>
            <a:r>
              <a:rPr kumimoji="1" lang="ja-JP" altLang="en-US" dirty="0"/>
              <a:t>を読めば遷移することになります。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17</a:t>
            </a:fld>
            <a:endParaRPr kumimoji="1" lang="ja-JP" altLang="en-US"/>
          </a:p>
        </p:txBody>
      </p:sp>
    </p:spTree>
    <p:extLst>
      <p:ext uri="{BB962C8B-B14F-4D97-AF65-F5344CB8AC3E}">
        <p14:creationId xmlns:p14="http://schemas.microsoft.com/office/powerpoint/2010/main" val="2492335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または に対する遷移です。</a:t>
            </a:r>
            <a:endParaRPr kumimoji="1" lang="en-US" altLang="ja-JP" dirty="0"/>
          </a:p>
          <a:p>
            <a:r>
              <a:rPr kumimoji="1" lang="en-US" altLang="ja-JP" dirty="0"/>
              <a:t>R1 R2 </a:t>
            </a:r>
            <a:r>
              <a:rPr kumimoji="1" lang="ja-JP" altLang="en-US" dirty="0"/>
              <a:t>を正規表現とします。</a:t>
            </a:r>
            <a:endParaRPr kumimoji="1" lang="en-US" altLang="ja-JP" dirty="0"/>
          </a:p>
          <a:p>
            <a:r>
              <a:rPr kumimoji="1" lang="en-US" altLang="ja-JP" dirty="0"/>
              <a:t>R1 | R2 </a:t>
            </a:r>
            <a:r>
              <a:rPr kumimoji="1" lang="ja-JP" altLang="en-US" dirty="0"/>
              <a:t>への遷移は、</a:t>
            </a:r>
            <a:r>
              <a:rPr kumimoji="1" lang="en-US" altLang="ja-JP" dirty="0"/>
              <a:t>ε </a:t>
            </a:r>
            <a:r>
              <a:rPr kumimoji="1" lang="ja-JP" altLang="en-US" dirty="0"/>
              <a:t>遷移で </a:t>
            </a:r>
            <a:r>
              <a:rPr kumimoji="1" lang="en-US" altLang="ja-JP" dirty="0"/>
              <a:t>R1 </a:t>
            </a:r>
            <a:r>
              <a:rPr kumimoji="1" lang="ja-JP" altLang="en-US" dirty="0"/>
              <a:t>と </a:t>
            </a:r>
            <a:r>
              <a:rPr kumimoji="1" lang="en-US" altLang="ja-JP" dirty="0"/>
              <a:t>R2 </a:t>
            </a:r>
            <a:r>
              <a:rPr kumimoji="1" lang="ja-JP" altLang="en-US" dirty="0"/>
              <a:t>に分岐し、また </a:t>
            </a:r>
            <a:r>
              <a:rPr kumimoji="1" lang="en-US" altLang="ja-JP" dirty="0"/>
              <a:t>ε </a:t>
            </a:r>
            <a:r>
              <a:rPr kumimoji="1" lang="ja-JP" altLang="en-US" dirty="0"/>
              <a:t>遷移で合流します。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18</a:t>
            </a:fld>
            <a:endParaRPr kumimoji="1" lang="ja-JP" altLang="en-US"/>
          </a:p>
        </p:txBody>
      </p:sp>
    </p:spTree>
    <p:extLst>
      <p:ext uri="{BB962C8B-B14F-4D97-AF65-F5344CB8AC3E}">
        <p14:creationId xmlns:p14="http://schemas.microsoft.com/office/powerpoint/2010/main" val="2704016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次は連接です。</a:t>
            </a:r>
            <a:endParaRPr kumimoji="1" lang="en-US" altLang="ja-JP" dirty="0"/>
          </a:p>
          <a:p>
            <a:r>
              <a:rPr kumimoji="1" lang="en-US" altLang="ja-JP" dirty="0"/>
              <a:t>R, R1, R2 </a:t>
            </a:r>
            <a:r>
              <a:rPr kumimoji="1" lang="ja-JP" altLang="en-US" dirty="0"/>
              <a:t>を正規表現とします。</a:t>
            </a:r>
            <a:endParaRPr kumimoji="1" lang="en-US" altLang="ja-JP" dirty="0"/>
          </a:p>
          <a:p>
            <a:r>
              <a:rPr kumimoji="1" lang="ja-JP" altLang="en-US" dirty="0"/>
              <a:t>連接 </a:t>
            </a:r>
            <a:r>
              <a:rPr kumimoji="1" lang="en-US" altLang="ja-JP" dirty="0"/>
              <a:t>R1 R2 </a:t>
            </a:r>
            <a:r>
              <a:rPr kumimoji="1" lang="ja-JP" altLang="en-US" dirty="0"/>
              <a:t>とは、</a:t>
            </a:r>
            <a:r>
              <a:rPr kumimoji="1" lang="en-US" altLang="ja-JP" dirty="0"/>
              <a:t>R1 </a:t>
            </a:r>
            <a:r>
              <a:rPr kumimoji="1" lang="ja-JP" altLang="en-US" dirty="0"/>
              <a:t>の後に </a:t>
            </a:r>
            <a:r>
              <a:rPr kumimoji="1" lang="en-US" altLang="ja-JP" dirty="0"/>
              <a:t>R2 </a:t>
            </a:r>
            <a:r>
              <a:rPr kumimoji="1" lang="ja-JP" altLang="en-US" dirty="0"/>
              <a:t>が来ることを表します。</a:t>
            </a:r>
            <a:endParaRPr kumimoji="1" lang="en-US" altLang="ja-JP" dirty="0"/>
          </a:p>
          <a:p>
            <a:r>
              <a:rPr kumimoji="1" lang="ja-JP" altLang="en-US" dirty="0"/>
              <a:t>連接では、まず </a:t>
            </a:r>
            <a:r>
              <a:rPr kumimoji="1" lang="en-US" altLang="ja-JP" dirty="0"/>
              <a:t>ε </a:t>
            </a:r>
            <a:r>
              <a:rPr kumimoji="1" lang="ja-JP" altLang="en-US" dirty="0"/>
              <a:t>遷移で </a:t>
            </a:r>
            <a:r>
              <a:rPr kumimoji="1" lang="en-US" altLang="ja-JP" dirty="0"/>
              <a:t>i </a:t>
            </a:r>
            <a:r>
              <a:rPr kumimoji="1" lang="ja-JP" altLang="en-US" dirty="0"/>
              <a:t>から </a:t>
            </a:r>
            <a:r>
              <a:rPr kumimoji="1" lang="en-US" altLang="ja-JP" dirty="0"/>
              <a:t>R1</a:t>
            </a:r>
            <a:r>
              <a:rPr kumimoji="1" lang="ja-JP" altLang="en-US" dirty="0"/>
              <a:t>、</a:t>
            </a:r>
            <a:r>
              <a:rPr kumimoji="1" lang="en-US" altLang="ja-JP" dirty="0"/>
              <a:t> R1 </a:t>
            </a:r>
            <a:r>
              <a:rPr kumimoji="1" lang="ja-JP" altLang="en-US" dirty="0"/>
              <a:t>から </a:t>
            </a:r>
            <a:r>
              <a:rPr kumimoji="1" lang="en-US" altLang="ja-JP" dirty="0"/>
              <a:t>R2</a:t>
            </a:r>
            <a:r>
              <a:rPr kumimoji="1" lang="ja-JP" altLang="en-US" dirty="0"/>
              <a:t>、</a:t>
            </a:r>
            <a:r>
              <a:rPr kumimoji="1" lang="en-US" altLang="ja-JP" dirty="0"/>
              <a:t>R2 </a:t>
            </a:r>
            <a:r>
              <a:rPr kumimoji="1" lang="ja-JP" altLang="en-US" dirty="0"/>
              <a:t>から </a:t>
            </a:r>
            <a:r>
              <a:rPr kumimoji="1" lang="en-US" altLang="ja-JP" dirty="0"/>
              <a:t>f </a:t>
            </a:r>
            <a:r>
              <a:rPr kumimoji="1" lang="ja-JP" altLang="en-US" dirty="0"/>
              <a:t>と遷移します。</a:t>
            </a:r>
            <a:endParaRPr kumimoji="1" lang="en-US" altLang="ja-JP" dirty="0"/>
          </a:p>
          <a:p>
            <a:r>
              <a:rPr kumimoji="1" lang="ja-JP" altLang="en-US" dirty="0"/>
              <a:t>省略、</a:t>
            </a:r>
            <a:r>
              <a:rPr kumimoji="1" lang="en-US" altLang="ja-JP" dirty="0"/>
              <a:t>0</a:t>
            </a:r>
            <a:r>
              <a:rPr kumimoji="1" lang="ja-JP" altLang="en-US" dirty="0"/>
              <a:t>回または</a:t>
            </a:r>
            <a:r>
              <a:rPr kumimoji="1" lang="en-US" altLang="ja-JP" dirty="0"/>
              <a:t>1</a:t>
            </a:r>
            <a:r>
              <a:rPr kumimoji="1" lang="ja-JP" altLang="en-US" dirty="0"/>
              <a:t>回は、</a:t>
            </a:r>
            <a:r>
              <a:rPr kumimoji="1" lang="en-US" altLang="ja-JP" dirty="0"/>
              <a:t>ε</a:t>
            </a:r>
            <a:r>
              <a:rPr kumimoji="1" lang="ja-JP" altLang="en-US" dirty="0"/>
              <a:t>遷移で </a:t>
            </a:r>
            <a:r>
              <a:rPr kumimoji="1" lang="en-US" altLang="ja-JP" dirty="0"/>
              <a:t>R </a:t>
            </a:r>
            <a:r>
              <a:rPr kumimoji="1" lang="ja-JP" altLang="en-US" dirty="0"/>
              <a:t>を通るルートと、</a:t>
            </a:r>
            <a:r>
              <a:rPr kumimoji="1" lang="en-US" altLang="ja-JP" dirty="0"/>
              <a:t>ε</a:t>
            </a:r>
            <a:r>
              <a:rPr kumimoji="1" lang="ja-JP" altLang="en-US" dirty="0"/>
              <a:t>遷移で </a:t>
            </a:r>
            <a:r>
              <a:rPr kumimoji="1" lang="en-US" altLang="ja-JP" dirty="0"/>
              <a:t>R </a:t>
            </a:r>
            <a:r>
              <a:rPr kumimoji="1" lang="ja-JP" altLang="en-US" dirty="0"/>
              <a:t>を迂回するルートに分岐します。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19</a:t>
            </a:fld>
            <a:endParaRPr kumimoji="1" lang="ja-JP" altLang="en-US"/>
          </a:p>
        </p:txBody>
      </p:sp>
    </p:spTree>
    <p:extLst>
      <p:ext uri="{BB962C8B-B14F-4D97-AF65-F5344CB8AC3E}">
        <p14:creationId xmlns:p14="http://schemas.microsoft.com/office/powerpoint/2010/main" val="89938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今回は字句解析系について学びます。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a:t>
            </a:fld>
            <a:endParaRPr kumimoji="1" lang="ja-JP" altLang="en-US"/>
          </a:p>
        </p:txBody>
      </p:sp>
    </p:spTree>
    <p:extLst>
      <p:ext uri="{BB962C8B-B14F-4D97-AF65-F5344CB8AC3E}">
        <p14:creationId xmlns:p14="http://schemas.microsoft.com/office/powerpoint/2010/main" val="503951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次は繰り返しです。</a:t>
            </a:r>
            <a:endParaRPr kumimoji="1" lang="en-US" altLang="ja-JP" dirty="0"/>
          </a:p>
          <a:p>
            <a:r>
              <a:rPr kumimoji="1" lang="en-US" altLang="ja-JP" dirty="0"/>
              <a:t>R* 0</a:t>
            </a:r>
            <a:r>
              <a:rPr kumimoji="1" lang="ja-JP" altLang="en-US" dirty="0"/>
              <a:t>回以上の繰り返しでは、</a:t>
            </a:r>
            <a:r>
              <a:rPr kumimoji="1" lang="en-US" altLang="ja-JP" dirty="0"/>
              <a:t>R </a:t>
            </a:r>
            <a:r>
              <a:rPr kumimoji="1" lang="ja-JP" altLang="en-US" dirty="0"/>
              <a:t>から出た矢印をループさせてもう一度 </a:t>
            </a:r>
            <a:r>
              <a:rPr kumimoji="1" lang="en-US" altLang="ja-JP" dirty="0"/>
              <a:t>R </a:t>
            </a:r>
            <a:r>
              <a:rPr kumimoji="1" lang="ja-JP" altLang="en-US" dirty="0"/>
              <a:t>に入れます。</a:t>
            </a:r>
            <a:endParaRPr kumimoji="1" lang="en-US" altLang="ja-JP" dirty="0"/>
          </a:p>
          <a:p>
            <a:r>
              <a:rPr kumimoji="1" lang="en-US" altLang="ja-JP" dirty="0"/>
              <a:t>0</a:t>
            </a:r>
            <a:r>
              <a:rPr kumimoji="1" lang="ja-JP" altLang="en-US" dirty="0"/>
              <a:t>回以上ですので、</a:t>
            </a:r>
            <a:r>
              <a:rPr kumimoji="1" lang="en-US" altLang="ja-JP" dirty="0"/>
              <a:t>R </a:t>
            </a:r>
            <a:r>
              <a:rPr kumimoji="1" lang="ja-JP" altLang="en-US" dirty="0"/>
              <a:t>を迂回するルートとして </a:t>
            </a:r>
            <a:r>
              <a:rPr kumimoji="1" lang="en-US" altLang="ja-JP" dirty="0" err="1"/>
              <a:t>i</a:t>
            </a:r>
            <a:r>
              <a:rPr kumimoji="1" lang="en-US" altLang="ja-JP" dirty="0"/>
              <a:t> </a:t>
            </a:r>
            <a:r>
              <a:rPr kumimoji="1" lang="ja-JP" altLang="en-US" dirty="0"/>
              <a:t>から </a:t>
            </a:r>
            <a:r>
              <a:rPr kumimoji="1" lang="en-US" altLang="ja-JP" dirty="0"/>
              <a:t>f </a:t>
            </a:r>
            <a:r>
              <a:rPr kumimoji="1" lang="ja-JP" altLang="en-US" dirty="0"/>
              <a:t>へ直接行くバイパスを付けます。</a:t>
            </a:r>
            <a:endParaRPr kumimoji="1" lang="en-US" altLang="ja-JP" dirty="0"/>
          </a:p>
          <a:p>
            <a:r>
              <a:rPr kumimoji="1" lang="en-US" altLang="ja-JP" dirty="0"/>
              <a:t>R+ </a:t>
            </a:r>
            <a:r>
              <a:rPr kumimoji="1" lang="ja-JP" altLang="en-US" dirty="0"/>
              <a:t>では、</a:t>
            </a:r>
            <a:r>
              <a:rPr kumimoji="1" lang="en-US" altLang="ja-JP" dirty="0"/>
              <a:t>R* </a:t>
            </a:r>
            <a:r>
              <a:rPr kumimoji="1" lang="ja-JP" altLang="en-US" dirty="0"/>
              <a:t>の場合と同様に </a:t>
            </a:r>
            <a:r>
              <a:rPr kumimoji="1" lang="en-US" altLang="ja-JP" dirty="0"/>
              <a:t>R </a:t>
            </a:r>
            <a:r>
              <a:rPr kumimoji="1" lang="ja-JP" altLang="en-US" dirty="0"/>
              <a:t>から出た矢印をループさせてもう一度 </a:t>
            </a:r>
            <a:r>
              <a:rPr kumimoji="1" lang="en-US" altLang="ja-JP" dirty="0"/>
              <a:t>R </a:t>
            </a:r>
            <a:r>
              <a:rPr kumimoji="1" lang="ja-JP" altLang="en-US" dirty="0"/>
              <a:t>に入れます。</a:t>
            </a:r>
            <a:endParaRPr kumimoji="1" lang="en-US" altLang="ja-JP" dirty="0"/>
          </a:p>
          <a:p>
            <a:r>
              <a:rPr kumimoji="1" lang="en-US" altLang="ja-JP" dirty="0"/>
              <a:t>R+ </a:t>
            </a:r>
            <a:r>
              <a:rPr kumimoji="1" lang="ja-JP" altLang="en-US" dirty="0"/>
              <a:t>は</a:t>
            </a:r>
            <a:r>
              <a:rPr kumimoji="1" lang="en-US" altLang="ja-JP" dirty="0"/>
              <a:t>1</a:t>
            </a:r>
            <a:r>
              <a:rPr kumimoji="1" lang="ja-JP" altLang="en-US" dirty="0"/>
              <a:t>回以上ですので、必ず</a:t>
            </a:r>
            <a:r>
              <a:rPr kumimoji="1" lang="en-US" altLang="ja-JP" dirty="0"/>
              <a:t>1</a:t>
            </a:r>
            <a:r>
              <a:rPr kumimoji="1" lang="ja-JP" altLang="en-US" dirty="0"/>
              <a:t>回は </a:t>
            </a:r>
            <a:r>
              <a:rPr kumimoji="1" lang="en-US" altLang="ja-JP" dirty="0"/>
              <a:t>R </a:t>
            </a:r>
            <a:r>
              <a:rPr kumimoji="1" lang="ja-JP" altLang="en-US" dirty="0"/>
              <a:t>を通る必要があります。</a:t>
            </a:r>
            <a:endParaRPr kumimoji="1" lang="en-US" altLang="ja-JP" dirty="0"/>
          </a:p>
          <a:p>
            <a:r>
              <a:rPr kumimoji="1" lang="ja-JP" altLang="en-US" dirty="0"/>
              <a:t>ですので、</a:t>
            </a:r>
            <a:r>
              <a:rPr kumimoji="1" lang="en-US" altLang="ja-JP" dirty="0"/>
              <a:t>R+ </a:t>
            </a:r>
            <a:r>
              <a:rPr kumimoji="1" lang="ja-JP" altLang="en-US" dirty="0"/>
              <a:t>の場合はバイパスは付けません。</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20</a:t>
            </a:fld>
            <a:endParaRPr kumimoji="1" lang="ja-JP" altLang="en-US"/>
          </a:p>
        </p:txBody>
      </p:sp>
    </p:spTree>
    <p:extLst>
      <p:ext uri="{BB962C8B-B14F-4D97-AF65-F5344CB8AC3E}">
        <p14:creationId xmlns:p14="http://schemas.microsoft.com/office/powerpoint/2010/main" val="3705077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非決定性オートマトン作成の例を見てみましょう。</a:t>
            </a:r>
            <a:endParaRPr kumimoji="1" lang="en-US" altLang="ja-JP" dirty="0"/>
          </a:p>
          <a:p>
            <a:r>
              <a:rPr kumimoji="1" lang="ja-JP" altLang="en-US" dirty="0"/>
              <a:t>こちらの正規表現 </a:t>
            </a:r>
            <a:r>
              <a:rPr kumimoji="1" lang="en-US" altLang="ja-JP" dirty="0"/>
              <a:t>r :== a (</a:t>
            </a:r>
            <a:r>
              <a:rPr kumimoji="1" lang="en-US" altLang="ja-JP" dirty="0" err="1"/>
              <a:t>a|b</a:t>
            </a:r>
            <a:r>
              <a:rPr kumimoji="1" lang="en-US" altLang="ja-JP" dirty="0"/>
              <a:t>)* a b </a:t>
            </a:r>
            <a:r>
              <a:rPr kumimoji="1" lang="ja-JP" altLang="en-US" dirty="0"/>
              <a:t>から非決定性オートマトンを作成します。</a:t>
            </a:r>
            <a:endParaRPr kumimoji="1" lang="en-US" altLang="ja-JP" dirty="0"/>
          </a:p>
          <a:p>
            <a:r>
              <a:rPr kumimoji="1" lang="ja-JP" altLang="en-US" dirty="0"/>
              <a:t>まず入力記号 </a:t>
            </a:r>
            <a:r>
              <a:rPr kumimoji="1" lang="en-US" altLang="ja-JP" dirty="0"/>
              <a:t>a </a:t>
            </a:r>
            <a:r>
              <a:rPr kumimoji="1" lang="ja-JP" altLang="en-US" dirty="0"/>
              <a:t>と </a:t>
            </a:r>
            <a:r>
              <a:rPr kumimoji="1" lang="en-US" altLang="ja-JP" dirty="0"/>
              <a:t>b </a:t>
            </a:r>
            <a:r>
              <a:rPr kumimoji="1" lang="ja-JP" altLang="en-US" dirty="0"/>
              <a:t>に対する遷移はこのように、</a:t>
            </a:r>
            <a:r>
              <a:rPr kumimoji="1" lang="en-US" altLang="ja-JP" dirty="0"/>
              <a:t>a, b </a:t>
            </a:r>
            <a:r>
              <a:rPr kumimoji="1" lang="ja-JP" altLang="en-US" dirty="0"/>
              <a:t>が付いた矢印を引きます。</a:t>
            </a:r>
            <a:endParaRPr kumimoji="1" lang="en-US" altLang="ja-JP" dirty="0"/>
          </a:p>
          <a:p>
            <a:r>
              <a:rPr kumimoji="1" lang="en-US" altLang="ja-JP" dirty="0"/>
              <a:t>a | b </a:t>
            </a:r>
            <a:r>
              <a:rPr kumimoji="1" lang="ja-JP" altLang="en-US" dirty="0"/>
              <a:t>は、</a:t>
            </a:r>
            <a:r>
              <a:rPr kumimoji="1" lang="en-US" altLang="ja-JP" dirty="0"/>
              <a:t>ε</a:t>
            </a:r>
            <a:r>
              <a:rPr kumimoji="1" lang="ja-JP" altLang="en-US" dirty="0"/>
              <a:t> 遷移で分岐し、先ほどの </a:t>
            </a:r>
            <a:r>
              <a:rPr kumimoji="1" lang="en-US" altLang="ja-JP" dirty="0"/>
              <a:t>a </a:t>
            </a:r>
            <a:r>
              <a:rPr kumimoji="1" lang="ja-JP" altLang="en-US" dirty="0"/>
              <a:t>と </a:t>
            </a:r>
            <a:r>
              <a:rPr kumimoji="1" lang="en-US" altLang="ja-JP" dirty="0"/>
              <a:t>b </a:t>
            </a:r>
            <a:r>
              <a:rPr kumimoji="1" lang="ja-JP" altLang="en-US" dirty="0"/>
              <a:t>に対する遷移を通った後 </a:t>
            </a:r>
            <a:r>
              <a:rPr kumimoji="1" lang="en-US" altLang="ja-JP" dirty="0"/>
              <a:t>ε </a:t>
            </a:r>
            <a:r>
              <a:rPr kumimoji="1" lang="ja-JP" altLang="en-US" dirty="0"/>
              <a:t>遷移で合流します。</a:t>
            </a:r>
            <a:endParaRPr kumimoji="1" lang="en-US" altLang="ja-JP" dirty="0"/>
          </a:p>
          <a:p>
            <a:r>
              <a:rPr kumimoji="1" lang="ja-JP" altLang="en-US" dirty="0"/>
              <a:t>これに</a:t>
            </a:r>
            <a:r>
              <a:rPr kumimoji="1" lang="en-US" altLang="ja-JP" dirty="0"/>
              <a:t>0</a:t>
            </a:r>
            <a:r>
              <a:rPr kumimoji="1" lang="ja-JP" altLang="en-US" dirty="0"/>
              <a:t>回以上の繰り返しが付くと、</a:t>
            </a:r>
            <a:r>
              <a:rPr kumimoji="1" lang="en-US" altLang="ja-JP" dirty="0"/>
              <a:t>ε</a:t>
            </a:r>
            <a:r>
              <a:rPr kumimoji="1" lang="ja-JP" altLang="en-US" dirty="0"/>
              <a:t>遷移でループする矢印と、</a:t>
            </a:r>
            <a:r>
              <a:rPr kumimoji="1" lang="en-US" altLang="ja-JP" dirty="0"/>
              <a:t>ε</a:t>
            </a:r>
            <a:r>
              <a:rPr kumimoji="1" lang="ja-JP" altLang="en-US" dirty="0"/>
              <a:t>遷移で迂回する矢印が加わります。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21</a:t>
            </a:fld>
            <a:endParaRPr kumimoji="1" lang="ja-JP" altLang="en-US"/>
          </a:p>
        </p:txBody>
      </p:sp>
    </p:spTree>
    <p:extLst>
      <p:ext uri="{BB962C8B-B14F-4D97-AF65-F5344CB8AC3E}">
        <p14:creationId xmlns:p14="http://schemas.microsoft.com/office/powerpoint/2010/main" val="2554113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あとは前に </a:t>
            </a:r>
            <a:r>
              <a:rPr kumimoji="1" lang="en-US" altLang="ja-JP" dirty="0"/>
              <a:t>a , </a:t>
            </a:r>
            <a:r>
              <a:rPr kumimoji="1" lang="ja-JP" altLang="en-US" dirty="0"/>
              <a:t>後ろに </a:t>
            </a:r>
            <a:r>
              <a:rPr kumimoji="1" lang="en-US" altLang="ja-JP" dirty="0"/>
              <a:t>ab </a:t>
            </a:r>
            <a:r>
              <a:rPr kumimoji="1" lang="ja-JP" altLang="en-US" dirty="0"/>
              <a:t>が付きますので </a:t>
            </a:r>
            <a:r>
              <a:rPr kumimoji="1" lang="en-US" altLang="ja-JP" dirty="0"/>
              <a:t>a, b </a:t>
            </a:r>
            <a:r>
              <a:rPr kumimoji="1" lang="ja-JP" altLang="en-US" dirty="0"/>
              <a:t>で遷移する矢印を付けて完成です。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22</a:t>
            </a:fld>
            <a:endParaRPr kumimoji="1" lang="ja-JP" altLang="en-US"/>
          </a:p>
        </p:txBody>
      </p:sp>
    </p:spTree>
    <p:extLst>
      <p:ext uri="{BB962C8B-B14F-4D97-AF65-F5344CB8AC3E}">
        <p14:creationId xmlns:p14="http://schemas.microsoft.com/office/powerpoint/2010/main" val="3054414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ここまでの手法で非決定性有限オートマトンが作れました。</a:t>
            </a:r>
            <a:endParaRPr kumimoji="1" lang="en-US" altLang="ja-JP" dirty="0"/>
          </a:p>
          <a:p>
            <a:r>
              <a:rPr kumimoji="1" lang="ja-JP" altLang="en-US" dirty="0"/>
              <a:t>しかし、非決定性有限オートマトンには同一の入力に対する状態遷移が複数ある、という欠点があります。</a:t>
            </a:r>
            <a:endParaRPr kumimoji="1" lang="en-US" altLang="ja-JP" dirty="0"/>
          </a:p>
          <a:p>
            <a:r>
              <a:rPr kumimoji="1" lang="ja-JP" altLang="en-US" dirty="0"/>
              <a:t>遷移が複数ある場合、全ての遷移を解析しなければなりません。</a:t>
            </a:r>
            <a:endParaRPr kumimoji="1" lang="en-US" altLang="ja-JP" dirty="0"/>
          </a:p>
          <a:p>
            <a:r>
              <a:rPr kumimoji="1" lang="ja-JP" altLang="en-US" dirty="0"/>
              <a:t>例えば、下の図のように、まず </a:t>
            </a:r>
            <a:r>
              <a:rPr kumimoji="1" lang="en-US" altLang="ja-JP" dirty="0"/>
              <a:t>a </a:t>
            </a:r>
            <a:r>
              <a:rPr kumimoji="1" lang="ja-JP" altLang="en-US" dirty="0"/>
              <a:t>で出ていく矢印が</a:t>
            </a:r>
            <a:r>
              <a:rPr kumimoji="1" lang="en-US" altLang="ja-JP" dirty="0"/>
              <a:t>2</a:t>
            </a:r>
            <a:r>
              <a:rPr kumimoji="1" lang="ja-JP" altLang="en-US" dirty="0"/>
              <a:t>本あり、</a:t>
            </a:r>
            <a:endParaRPr kumimoji="1" lang="en-US" altLang="ja-JP" dirty="0"/>
          </a:p>
          <a:p>
            <a:r>
              <a:rPr kumimoji="1" lang="ja-JP" altLang="en-US" dirty="0"/>
              <a:t>そこからさらに </a:t>
            </a:r>
            <a:r>
              <a:rPr kumimoji="1" lang="en-US" altLang="ja-JP" dirty="0"/>
              <a:t>b </a:t>
            </a:r>
            <a:r>
              <a:rPr kumimoji="1" lang="ja-JP" altLang="en-US" dirty="0"/>
              <a:t>で出ていく矢印が </a:t>
            </a:r>
            <a:r>
              <a:rPr kumimoji="1" lang="en-US" altLang="ja-JP" dirty="0"/>
              <a:t>2 </a:t>
            </a:r>
            <a:r>
              <a:rPr kumimoji="1" lang="ja-JP" altLang="en-US" dirty="0"/>
              <a:t>本ずつあると、</a:t>
            </a:r>
            <a:r>
              <a:rPr kumimoji="1" lang="en-US" altLang="ja-JP" dirty="0"/>
              <a:t>4</a:t>
            </a:r>
            <a:r>
              <a:rPr kumimoji="1" lang="ja-JP" altLang="en-US" dirty="0"/>
              <a:t>通りの遷移全てを解析する必要があります。</a:t>
            </a:r>
            <a:endParaRPr kumimoji="1" lang="en-US" altLang="ja-JP" dirty="0"/>
          </a:p>
          <a:p>
            <a:r>
              <a:rPr kumimoji="1" lang="ja-JP" altLang="en-US" dirty="0"/>
              <a:t>そこで、非決定性有限オートマトンを、決定性有限オートマトンに変形します。</a:t>
            </a:r>
            <a:endParaRPr kumimoji="1" lang="en-US" altLang="ja-JP" dirty="0"/>
          </a:p>
          <a:p>
            <a:r>
              <a:rPr kumimoji="1" lang="ja-JP" altLang="en-US" dirty="0"/>
              <a:t>決定性有限オートマトンでは、同一の入力に対する遷移は一つしかありませんので、</a:t>
            </a:r>
            <a:endParaRPr kumimoji="1" lang="en-US" altLang="ja-JP" dirty="0"/>
          </a:p>
          <a:p>
            <a:r>
              <a:rPr kumimoji="1" lang="ja-JP" altLang="en-US" dirty="0"/>
              <a:t>解析する必要があるルートは</a:t>
            </a:r>
            <a:r>
              <a:rPr kumimoji="1" lang="en-US" altLang="ja-JP" dirty="0"/>
              <a:t>1</a:t>
            </a:r>
            <a:r>
              <a:rPr kumimoji="1" lang="ja-JP" altLang="en-US" dirty="0"/>
              <a:t>つに絞られます。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23</a:t>
            </a:fld>
            <a:endParaRPr kumimoji="1" lang="ja-JP" altLang="en-US"/>
          </a:p>
        </p:txBody>
      </p:sp>
    </p:spTree>
    <p:extLst>
      <p:ext uri="{BB962C8B-B14F-4D97-AF65-F5344CB8AC3E}">
        <p14:creationId xmlns:p14="http://schemas.microsoft.com/office/powerpoint/2010/main" val="3146525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非決定性有限オートマン </a:t>
            </a:r>
            <a:r>
              <a:rPr kumimoji="1" lang="en-US" altLang="ja-JP" dirty="0"/>
              <a:t>NFA </a:t>
            </a:r>
            <a:r>
              <a:rPr kumimoji="1" lang="ja-JP" altLang="en-US" dirty="0"/>
              <a:t>から、</a:t>
            </a:r>
            <a:endParaRPr kumimoji="1" lang="en-US" altLang="ja-JP" dirty="0"/>
          </a:p>
          <a:p>
            <a:r>
              <a:rPr kumimoji="1" lang="ja-JP" altLang="en-US" dirty="0"/>
              <a:t>決定性有限オートマトン </a:t>
            </a:r>
            <a:r>
              <a:rPr kumimoji="1" lang="en-US" altLang="ja-JP" dirty="0"/>
              <a:t>DFA </a:t>
            </a:r>
            <a:r>
              <a:rPr kumimoji="1" lang="ja-JP" altLang="en-US" dirty="0"/>
              <a:t>に変換するための基本的な戦略は、</a:t>
            </a:r>
            <a:endParaRPr kumimoji="1" lang="en-US" altLang="ja-JP" dirty="0"/>
          </a:p>
          <a:p>
            <a:r>
              <a:rPr kumimoji="1" lang="ja-JP" altLang="en-US" dirty="0"/>
              <a:t>同一の入力で遷移できる状態を一つの状態にまとめることです。</a:t>
            </a:r>
            <a:endParaRPr kumimoji="1" lang="en-US" altLang="ja-JP" dirty="0"/>
          </a:p>
          <a:p>
            <a:r>
              <a:rPr kumimoji="1" lang="ja-JP" altLang="en-US" dirty="0"/>
              <a:t>例えばこちらの図の場合、状態 </a:t>
            </a:r>
            <a:r>
              <a:rPr kumimoji="1" lang="en-US" altLang="ja-JP" dirty="0"/>
              <a:t>q1 </a:t>
            </a:r>
            <a:r>
              <a:rPr kumimoji="1" lang="ja-JP" altLang="en-US" dirty="0"/>
              <a:t>から </a:t>
            </a:r>
            <a:r>
              <a:rPr kumimoji="1" lang="en-US" altLang="ja-JP" dirty="0"/>
              <a:t>ε </a:t>
            </a:r>
            <a:r>
              <a:rPr kumimoji="1" lang="ja-JP" altLang="en-US" dirty="0"/>
              <a:t>遷移で状態 </a:t>
            </a:r>
            <a:r>
              <a:rPr kumimoji="1" lang="en-US" altLang="ja-JP" dirty="0"/>
              <a:t>q2 q3 q4 q8 </a:t>
            </a:r>
            <a:r>
              <a:rPr kumimoji="1" lang="ja-JP" altLang="en-US" dirty="0"/>
              <a:t>へ遷移可能です。</a:t>
            </a:r>
            <a:endParaRPr kumimoji="1" lang="en-US" altLang="ja-JP" dirty="0"/>
          </a:p>
          <a:p>
            <a:r>
              <a:rPr kumimoji="1" lang="en-US" altLang="ja-JP" dirty="0"/>
              <a:t>ε </a:t>
            </a:r>
            <a:r>
              <a:rPr kumimoji="1" lang="ja-JP" altLang="en-US" dirty="0"/>
              <a:t>遷移ですから、何も入力が無くても遷移する、ということですので、</a:t>
            </a:r>
            <a:endParaRPr kumimoji="1" lang="en-US" altLang="ja-JP" dirty="0"/>
          </a:p>
          <a:p>
            <a:r>
              <a:rPr kumimoji="1" lang="ja-JP" altLang="en-US" dirty="0"/>
              <a:t>状態 </a:t>
            </a:r>
            <a:r>
              <a:rPr kumimoji="1" lang="en-US" altLang="ja-JP" dirty="0"/>
              <a:t>q1,q2,q3,q4.q8 </a:t>
            </a:r>
            <a:r>
              <a:rPr kumimoji="1" lang="ja-JP" altLang="en-US" dirty="0"/>
              <a:t>を一つの状態にまとめることにします。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24</a:t>
            </a:fld>
            <a:endParaRPr kumimoji="1" lang="ja-JP" altLang="en-US"/>
          </a:p>
        </p:txBody>
      </p:sp>
    </p:spTree>
    <p:extLst>
      <p:ext uri="{BB962C8B-B14F-4D97-AF65-F5344CB8AC3E}">
        <p14:creationId xmlns:p14="http://schemas.microsoft.com/office/powerpoint/2010/main" val="2761094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ここからは、非決定性有限オートマトン </a:t>
            </a:r>
            <a:r>
              <a:rPr kumimoji="1" lang="en-US" altLang="ja-JP" dirty="0"/>
              <a:t>NFA </a:t>
            </a:r>
            <a:r>
              <a:rPr kumimoji="1" lang="ja-JP" altLang="en-US" dirty="0"/>
              <a:t>を</a:t>
            </a:r>
            <a:endParaRPr kumimoji="1" lang="en-US" altLang="ja-JP" dirty="0"/>
          </a:p>
          <a:p>
            <a:r>
              <a:rPr kumimoji="1" lang="ja-JP" altLang="en-US" dirty="0"/>
              <a:t>決定性有限オートマトン </a:t>
            </a:r>
            <a:r>
              <a:rPr kumimoji="1" lang="en-US" altLang="ja-JP" dirty="0"/>
              <a:t>DFA </a:t>
            </a:r>
            <a:r>
              <a:rPr kumimoji="1" lang="ja-JP" altLang="en-US" dirty="0"/>
              <a:t>に変換する方法を説明します。</a:t>
            </a:r>
            <a:endParaRPr kumimoji="1" lang="en-US" altLang="ja-JP" dirty="0"/>
          </a:p>
          <a:p>
            <a:r>
              <a:rPr kumimoji="1" lang="ja-JP" altLang="en-US" dirty="0"/>
              <a:t>まず </a:t>
            </a:r>
            <a:r>
              <a:rPr kumimoji="1" lang="en-US" altLang="ja-JP" dirty="0"/>
              <a:t>ε-closure </a:t>
            </a:r>
            <a:r>
              <a:rPr kumimoji="1" lang="ja-JP" altLang="en-US" dirty="0"/>
              <a:t>と </a:t>
            </a:r>
            <a:r>
              <a:rPr kumimoji="1" lang="en-US" altLang="ja-JP" dirty="0" err="1"/>
              <a:t>goto</a:t>
            </a:r>
            <a:r>
              <a:rPr kumimoji="1" lang="en-US" altLang="ja-JP" dirty="0"/>
              <a:t> </a:t>
            </a:r>
            <a:r>
              <a:rPr kumimoji="1" lang="ja-JP" altLang="en-US" dirty="0"/>
              <a:t>という状態集合を定義します。</a:t>
            </a:r>
            <a:endParaRPr kumimoji="1" lang="en-US" altLang="ja-JP" dirty="0"/>
          </a:p>
          <a:p>
            <a:r>
              <a:rPr kumimoji="1" lang="ja-JP" altLang="en-US" dirty="0"/>
              <a:t>状態 </a:t>
            </a:r>
            <a:r>
              <a:rPr kumimoji="1" lang="en-US" altLang="ja-JP" dirty="0"/>
              <a:t>q </a:t>
            </a:r>
            <a:r>
              <a:rPr kumimoji="1" lang="ja-JP" altLang="en-US" dirty="0"/>
              <a:t>の </a:t>
            </a:r>
            <a:r>
              <a:rPr kumimoji="1" lang="en-US" altLang="ja-JP" dirty="0"/>
              <a:t>ε-closure </a:t>
            </a:r>
            <a:r>
              <a:rPr kumimoji="1" lang="ja-JP" altLang="en-US" dirty="0"/>
              <a:t>とは、状態 </a:t>
            </a:r>
            <a:r>
              <a:rPr kumimoji="1" lang="en-US" altLang="ja-JP" dirty="0"/>
              <a:t>q </a:t>
            </a:r>
            <a:r>
              <a:rPr kumimoji="1" lang="ja-JP" altLang="en-US" dirty="0"/>
              <a:t>から </a:t>
            </a:r>
            <a:r>
              <a:rPr kumimoji="1" lang="en-US" altLang="ja-JP" dirty="0"/>
              <a:t>ε </a:t>
            </a:r>
            <a:r>
              <a:rPr kumimoji="1" lang="ja-JP" altLang="en-US" dirty="0"/>
              <a:t>遷移、</a:t>
            </a:r>
            <a:endParaRPr kumimoji="1" lang="en-US" altLang="ja-JP" dirty="0"/>
          </a:p>
          <a:p>
            <a:r>
              <a:rPr kumimoji="1" lang="ja-JP" altLang="en-US" dirty="0"/>
              <a:t>何も入力されなくても遷移できる状態の集合を表します。</a:t>
            </a:r>
            <a:endParaRPr kumimoji="1" lang="en-US" altLang="ja-JP" dirty="0"/>
          </a:p>
          <a:p>
            <a:r>
              <a:rPr kumimoji="1" lang="ja-JP" altLang="en-US" dirty="0"/>
              <a:t>また、状態 </a:t>
            </a:r>
            <a:r>
              <a:rPr kumimoji="1" lang="en-US" altLang="ja-JP" dirty="0"/>
              <a:t>q </a:t>
            </a:r>
            <a:r>
              <a:rPr kumimoji="1" lang="ja-JP" altLang="en-US" dirty="0"/>
              <a:t>で </a:t>
            </a:r>
            <a:r>
              <a:rPr kumimoji="1" lang="en-US" altLang="ja-JP" dirty="0"/>
              <a:t>a </a:t>
            </a:r>
            <a:r>
              <a:rPr kumimoji="1" lang="ja-JP" altLang="en-US" dirty="0"/>
              <a:t>が入力されたときに遷移できる状態の集合を </a:t>
            </a:r>
            <a:r>
              <a:rPr kumimoji="1" lang="en-US" altLang="ja-JP" dirty="0" err="1"/>
              <a:t>goto</a:t>
            </a:r>
            <a:r>
              <a:rPr kumimoji="1" lang="en-US" altLang="ja-JP" dirty="0"/>
              <a:t> (q, a) </a:t>
            </a:r>
            <a:r>
              <a:rPr kumimoji="1" lang="ja-JP" altLang="en-US" dirty="0"/>
              <a:t>と表します。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25</a:t>
            </a:fld>
            <a:endParaRPr kumimoji="1" lang="ja-JP" altLang="en-US"/>
          </a:p>
        </p:txBody>
      </p:sp>
    </p:spTree>
    <p:extLst>
      <p:ext uri="{BB962C8B-B14F-4D97-AF65-F5344CB8AC3E}">
        <p14:creationId xmlns:p14="http://schemas.microsoft.com/office/powerpoint/2010/main" val="1934868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例として、上の図の非決定性有限オートマトンを決定性有限オートマトンに変換してみます。</a:t>
            </a:r>
            <a:endParaRPr kumimoji="1" lang="en-US" altLang="ja-JP" dirty="0"/>
          </a:p>
          <a:p>
            <a:r>
              <a:rPr kumimoji="1" lang="ja-JP" altLang="en-US" dirty="0"/>
              <a:t>最初に、非決定性有限オートマトンの遷移表を作成します。</a:t>
            </a:r>
            <a:endParaRPr kumimoji="1" lang="en-US" altLang="ja-JP" dirty="0"/>
          </a:p>
          <a:p>
            <a:r>
              <a:rPr kumimoji="1" lang="ja-JP" altLang="en-US" dirty="0"/>
              <a:t>まず、各状態から </a:t>
            </a:r>
            <a:r>
              <a:rPr kumimoji="1" lang="en-US" altLang="ja-JP" dirty="0"/>
              <a:t>ε </a:t>
            </a:r>
            <a:r>
              <a:rPr kumimoji="1" lang="ja-JP" altLang="en-US" dirty="0"/>
              <a:t>遷移で遷移できる状態の集合、</a:t>
            </a:r>
            <a:r>
              <a:rPr kumimoji="1" lang="en-US" altLang="ja-JP" dirty="0"/>
              <a:t>ε-closure </a:t>
            </a:r>
            <a:r>
              <a:rPr kumimoji="1" lang="ja-JP" altLang="en-US" dirty="0"/>
              <a:t>を求めます。</a:t>
            </a:r>
            <a:endParaRPr kumimoji="1" lang="en-US" altLang="ja-JP" dirty="0"/>
          </a:p>
          <a:p>
            <a:r>
              <a:rPr kumimoji="1" lang="ja-JP" altLang="en-US" dirty="0"/>
              <a:t>状態 </a:t>
            </a:r>
            <a:r>
              <a:rPr kumimoji="1" lang="en-US" altLang="ja-JP" dirty="0"/>
              <a:t>q0 </a:t>
            </a:r>
            <a:r>
              <a:rPr kumimoji="1" lang="ja-JP" altLang="en-US" dirty="0"/>
              <a:t>からは </a:t>
            </a:r>
            <a:r>
              <a:rPr kumimoji="1" lang="en-US" altLang="ja-JP" dirty="0"/>
              <a:t>ε </a:t>
            </a:r>
            <a:r>
              <a:rPr kumimoji="1" lang="ja-JP" altLang="en-US" dirty="0"/>
              <a:t>遷移で </a:t>
            </a:r>
            <a:r>
              <a:rPr kumimoji="1" lang="en-US" altLang="ja-JP" dirty="0"/>
              <a:t>q0 </a:t>
            </a:r>
            <a:r>
              <a:rPr kumimoji="1" lang="ja-JP" altLang="en-US" dirty="0"/>
              <a:t>自身と </a:t>
            </a:r>
            <a:r>
              <a:rPr kumimoji="1" lang="en-US" altLang="ja-JP" dirty="0"/>
              <a:t>q1 </a:t>
            </a:r>
            <a:r>
              <a:rPr kumimoji="1" lang="ja-JP" altLang="en-US" dirty="0"/>
              <a:t>に遷移できます。</a:t>
            </a:r>
            <a:endParaRPr kumimoji="1" lang="en-US" altLang="ja-JP" dirty="0"/>
          </a:p>
          <a:p>
            <a:r>
              <a:rPr kumimoji="1" lang="ja-JP" altLang="en-US" dirty="0"/>
              <a:t>状態 </a:t>
            </a:r>
            <a:r>
              <a:rPr kumimoji="1" lang="en-US" altLang="ja-JP" dirty="0"/>
              <a:t>q1 </a:t>
            </a:r>
            <a:r>
              <a:rPr kumimoji="1" lang="ja-JP" altLang="en-US" dirty="0"/>
              <a:t>からは </a:t>
            </a:r>
            <a:r>
              <a:rPr kumimoji="1" lang="en-US" altLang="ja-JP" dirty="0"/>
              <a:t>q1 </a:t>
            </a:r>
            <a:r>
              <a:rPr kumimoji="1" lang="ja-JP" altLang="en-US" dirty="0"/>
              <a:t>自身にのみ遷移します。</a:t>
            </a:r>
            <a:endParaRPr kumimoji="1" lang="en-US" altLang="ja-JP" dirty="0"/>
          </a:p>
          <a:p>
            <a:r>
              <a:rPr kumimoji="1" lang="ja-JP" altLang="en-US" dirty="0"/>
              <a:t>同様に、 </a:t>
            </a:r>
            <a:r>
              <a:rPr kumimoji="1" lang="en-US" altLang="ja-JP" dirty="0"/>
              <a:t>q2 </a:t>
            </a:r>
            <a:r>
              <a:rPr kumimoji="1" lang="ja-JP" altLang="en-US" dirty="0"/>
              <a:t>からは </a:t>
            </a:r>
            <a:r>
              <a:rPr kumimoji="1" lang="en-US" altLang="ja-JP" dirty="0"/>
              <a:t>q2 </a:t>
            </a:r>
            <a:r>
              <a:rPr kumimoji="1" lang="ja-JP" altLang="en-US" dirty="0"/>
              <a:t>のみに遷移します。</a:t>
            </a:r>
            <a:endParaRPr kumimoji="1" lang="en-US" altLang="ja-JP" dirty="0"/>
          </a:p>
          <a:p>
            <a:r>
              <a:rPr kumimoji="1" lang="en-US" altLang="ja-JP" dirty="0"/>
              <a:t>q3 </a:t>
            </a:r>
            <a:r>
              <a:rPr kumimoji="1" lang="ja-JP" altLang="en-US" dirty="0"/>
              <a:t>からは </a:t>
            </a:r>
            <a:r>
              <a:rPr kumimoji="1" lang="en-US" altLang="ja-JP" dirty="0"/>
              <a:t>q2 </a:t>
            </a:r>
            <a:r>
              <a:rPr kumimoji="1" lang="ja-JP" altLang="en-US" dirty="0"/>
              <a:t>と </a:t>
            </a:r>
            <a:r>
              <a:rPr kumimoji="1" lang="en-US" altLang="ja-JP" dirty="0"/>
              <a:t>q3</a:t>
            </a:r>
            <a:r>
              <a:rPr kumimoji="1" lang="ja-JP" altLang="en-US" dirty="0"/>
              <a:t>、</a:t>
            </a:r>
            <a:endParaRPr kumimoji="1" lang="en-US" altLang="ja-JP" dirty="0"/>
          </a:p>
          <a:p>
            <a:r>
              <a:rPr kumimoji="1" lang="en-US" altLang="ja-JP" dirty="0" err="1"/>
              <a:t>qF</a:t>
            </a:r>
            <a:r>
              <a:rPr kumimoji="1" lang="en-US" altLang="ja-JP" dirty="0"/>
              <a:t> </a:t>
            </a:r>
            <a:r>
              <a:rPr kumimoji="1" lang="ja-JP" altLang="en-US" dirty="0"/>
              <a:t>からは </a:t>
            </a:r>
            <a:r>
              <a:rPr kumimoji="1" lang="en-US" altLang="ja-JP" dirty="0" err="1"/>
              <a:t>qF</a:t>
            </a:r>
            <a:r>
              <a:rPr kumimoji="1" lang="en-US" altLang="ja-JP" dirty="0"/>
              <a:t> </a:t>
            </a:r>
            <a:r>
              <a:rPr kumimoji="1" lang="ja-JP" altLang="en-US" dirty="0"/>
              <a:t>自身に遷移します。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26</a:t>
            </a:fld>
            <a:endParaRPr kumimoji="1" lang="ja-JP" altLang="en-US"/>
          </a:p>
        </p:txBody>
      </p:sp>
    </p:spTree>
    <p:extLst>
      <p:ext uri="{BB962C8B-B14F-4D97-AF65-F5344CB8AC3E}">
        <p14:creationId xmlns:p14="http://schemas.microsoft.com/office/powerpoint/2010/main" val="343626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次は各状態の </a:t>
            </a:r>
            <a:r>
              <a:rPr kumimoji="1" lang="en-US" altLang="ja-JP" dirty="0" err="1"/>
              <a:t>goto</a:t>
            </a:r>
            <a:r>
              <a:rPr kumimoji="1" lang="en-US" altLang="ja-JP" dirty="0"/>
              <a:t> </a:t>
            </a:r>
            <a:r>
              <a:rPr kumimoji="1" lang="ja-JP" altLang="en-US" dirty="0"/>
              <a:t>を求めます。</a:t>
            </a:r>
            <a:endParaRPr kumimoji="1" lang="en-US" altLang="ja-JP" dirty="0"/>
          </a:p>
          <a:p>
            <a:r>
              <a:rPr kumimoji="1" lang="ja-JP" altLang="en-US" dirty="0"/>
              <a:t>状態 </a:t>
            </a:r>
            <a:r>
              <a:rPr kumimoji="1" lang="en-US" altLang="ja-JP" dirty="0"/>
              <a:t>q0 </a:t>
            </a:r>
            <a:r>
              <a:rPr kumimoji="1" lang="ja-JP" altLang="en-US" dirty="0"/>
              <a:t>の </a:t>
            </a:r>
            <a:r>
              <a:rPr kumimoji="1" lang="en-US" altLang="ja-JP" dirty="0" err="1"/>
              <a:t>goto</a:t>
            </a:r>
            <a:r>
              <a:rPr kumimoji="1" lang="en-US" altLang="ja-JP" dirty="0"/>
              <a:t> </a:t>
            </a:r>
            <a:r>
              <a:rPr kumimoji="1" lang="ja-JP" altLang="en-US" dirty="0"/>
              <a:t>は、</a:t>
            </a:r>
            <a:r>
              <a:rPr kumimoji="1" lang="en-US" altLang="ja-JP" dirty="0"/>
              <a:t>q0 </a:t>
            </a:r>
            <a:r>
              <a:rPr kumimoji="1" lang="ja-JP" altLang="en-US" dirty="0"/>
              <a:t>から </a:t>
            </a:r>
            <a:r>
              <a:rPr kumimoji="1" lang="en-US" altLang="ja-JP" dirty="0"/>
              <a:t>0 </a:t>
            </a:r>
            <a:r>
              <a:rPr kumimoji="1" lang="ja-JP" altLang="en-US" dirty="0"/>
              <a:t>入力と </a:t>
            </a:r>
            <a:r>
              <a:rPr kumimoji="1" lang="en-US" altLang="ja-JP" dirty="0"/>
              <a:t>1 </a:t>
            </a:r>
            <a:r>
              <a:rPr kumimoji="1" lang="ja-JP" altLang="en-US" dirty="0"/>
              <a:t>入力それぞれで遷移できる状態の集合です。</a:t>
            </a:r>
            <a:endParaRPr kumimoji="1" lang="en-US" altLang="ja-JP" dirty="0"/>
          </a:p>
          <a:p>
            <a:r>
              <a:rPr kumimoji="1" lang="ja-JP" altLang="en-US" dirty="0"/>
              <a:t>状態 </a:t>
            </a:r>
            <a:r>
              <a:rPr kumimoji="1" lang="en-US" altLang="ja-JP" dirty="0"/>
              <a:t>q0 </a:t>
            </a:r>
            <a:r>
              <a:rPr kumimoji="1" lang="ja-JP" altLang="en-US" dirty="0"/>
              <a:t>で </a:t>
            </a:r>
            <a:r>
              <a:rPr kumimoji="1" lang="en-US" altLang="ja-JP" dirty="0"/>
              <a:t>0 </a:t>
            </a:r>
            <a:r>
              <a:rPr kumimoji="1" lang="ja-JP" altLang="en-US" dirty="0"/>
              <a:t>が入力されると、ループして </a:t>
            </a:r>
            <a:r>
              <a:rPr kumimoji="1" lang="en-US" altLang="ja-JP" dirty="0"/>
              <a:t>q0, </a:t>
            </a:r>
            <a:r>
              <a:rPr kumimoji="1" lang="ja-JP" altLang="en-US" dirty="0"/>
              <a:t>ループしてから </a:t>
            </a:r>
            <a:r>
              <a:rPr kumimoji="1" lang="en-US" altLang="ja-JP" dirty="0"/>
              <a:t>ε</a:t>
            </a:r>
            <a:r>
              <a:rPr kumimoji="1" lang="ja-JP" altLang="en-US" dirty="0"/>
              <a:t> 遷移で </a:t>
            </a:r>
            <a:r>
              <a:rPr kumimoji="1" lang="en-US" altLang="ja-JP" dirty="0"/>
              <a:t>q1 </a:t>
            </a:r>
            <a:r>
              <a:rPr kumimoji="1" lang="ja-JP" altLang="en-US" dirty="0"/>
              <a:t>に遷移できます。</a:t>
            </a:r>
            <a:endParaRPr kumimoji="1" lang="en-US" altLang="ja-JP" dirty="0"/>
          </a:p>
          <a:p>
            <a:r>
              <a:rPr kumimoji="1" lang="ja-JP" altLang="en-US" dirty="0"/>
              <a:t>状態 </a:t>
            </a:r>
            <a:r>
              <a:rPr kumimoji="1" lang="en-US" altLang="ja-JP" dirty="0"/>
              <a:t>q0 </a:t>
            </a:r>
            <a:r>
              <a:rPr kumimoji="1" lang="ja-JP" altLang="en-US" dirty="0"/>
              <a:t>で </a:t>
            </a:r>
            <a:r>
              <a:rPr kumimoji="1" lang="en-US" altLang="ja-JP" dirty="0"/>
              <a:t>1 </a:t>
            </a:r>
            <a:r>
              <a:rPr kumimoji="1" lang="ja-JP" altLang="en-US" dirty="0"/>
              <a:t>が入力されると、ループして </a:t>
            </a:r>
            <a:r>
              <a:rPr kumimoji="1" lang="en-US" altLang="ja-JP" dirty="0"/>
              <a:t>q0, </a:t>
            </a:r>
            <a:r>
              <a:rPr kumimoji="1" lang="ja-JP" altLang="en-US" dirty="0"/>
              <a:t>ループしてから </a:t>
            </a:r>
            <a:r>
              <a:rPr kumimoji="1" lang="en-US" altLang="ja-JP" dirty="0"/>
              <a:t>ε </a:t>
            </a:r>
            <a:r>
              <a:rPr kumimoji="1" lang="ja-JP" altLang="en-US" dirty="0"/>
              <a:t>遷移で </a:t>
            </a:r>
            <a:r>
              <a:rPr kumimoji="1" lang="en-US" altLang="ja-JP" dirty="0"/>
              <a:t>q1</a:t>
            </a:r>
          </a:p>
          <a:p>
            <a:r>
              <a:rPr kumimoji="1" lang="en-US" altLang="ja-JP" dirty="0"/>
              <a:t>q2</a:t>
            </a:r>
            <a:r>
              <a:rPr kumimoji="1" lang="ja-JP" altLang="en-US" dirty="0"/>
              <a:t>、</a:t>
            </a:r>
            <a:r>
              <a:rPr kumimoji="1" lang="en-US" altLang="ja-JP" dirty="0"/>
              <a:t>ε </a:t>
            </a:r>
            <a:r>
              <a:rPr kumimoji="1" lang="ja-JP" altLang="en-US" dirty="0"/>
              <a:t>遷移で</a:t>
            </a:r>
            <a:r>
              <a:rPr kumimoji="1" lang="en-US" altLang="ja-JP" dirty="0"/>
              <a:t>q1</a:t>
            </a:r>
            <a:r>
              <a:rPr kumimoji="1" lang="ja-JP" altLang="en-US" dirty="0"/>
              <a:t>へ行きそこから</a:t>
            </a:r>
            <a:r>
              <a:rPr kumimoji="1" lang="en-US" altLang="ja-JP" dirty="0"/>
              <a:t>1</a:t>
            </a:r>
            <a:r>
              <a:rPr kumimoji="1" lang="ja-JP" altLang="en-US" dirty="0"/>
              <a:t>入力で </a:t>
            </a:r>
            <a:r>
              <a:rPr kumimoji="1" lang="en-US" altLang="ja-JP" dirty="0"/>
              <a:t>q3 </a:t>
            </a:r>
            <a:r>
              <a:rPr kumimoji="1" lang="ja-JP" altLang="en-US" dirty="0"/>
              <a:t>へ遷移できます。</a:t>
            </a:r>
            <a:endParaRPr kumimoji="1" lang="en-US" altLang="ja-JP" dirty="0"/>
          </a:p>
          <a:p>
            <a:r>
              <a:rPr kumimoji="1" lang="en-US" altLang="ja-JP" dirty="0"/>
              <a:t>1</a:t>
            </a:r>
            <a:r>
              <a:rPr kumimoji="1" lang="ja-JP" altLang="en-US" dirty="0"/>
              <a:t>遷移は、</a:t>
            </a:r>
            <a:r>
              <a:rPr kumimoji="1" lang="en-US" altLang="ja-JP" dirty="0"/>
              <a:t>ε1, 1ε, ε1ε</a:t>
            </a:r>
            <a:r>
              <a:rPr kumimoji="1" lang="ja-JP" altLang="en-US" dirty="0"/>
              <a:t> など、任意の位置に</a:t>
            </a:r>
            <a:r>
              <a:rPr kumimoji="1" lang="en-US" altLang="ja-JP" dirty="0"/>
              <a:t>ε</a:t>
            </a:r>
            <a:r>
              <a:rPr kumimoji="1" lang="ja-JP" altLang="en-US" dirty="0"/>
              <a:t>が入った遷移を含むことに注意してください。</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27</a:t>
            </a:fld>
            <a:endParaRPr kumimoji="1" lang="ja-JP" altLang="en-US"/>
          </a:p>
        </p:txBody>
      </p:sp>
    </p:spTree>
    <p:extLst>
      <p:ext uri="{BB962C8B-B14F-4D97-AF65-F5344CB8AC3E}">
        <p14:creationId xmlns:p14="http://schemas.microsoft.com/office/powerpoint/2010/main" val="1007541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同様に、状態 </a:t>
            </a:r>
            <a:r>
              <a:rPr kumimoji="1" lang="en-US" altLang="ja-JP" dirty="0"/>
              <a:t>q1 </a:t>
            </a:r>
            <a:r>
              <a:rPr kumimoji="1" lang="ja-JP" altLang="en-US" dirty="0"/>
              <a:t>で </a:t>
            </a:r>
            <a:r>
              <a:rPr kumimoji="1" lang="en-US" altLang="ja-JP" dirty="0"/>
              <a:t>0 </a:t>
            </a:r>
            <a:r>
              <a:rPr kumimoji="1" lang="ja-JP" altLang="en-US" dirty="0"/>
              <a:t>が入力されると </a:t>
            </a:r>
            <a:r>
              <a:rPr kumimoji="1" lang="en-US" altLang="ja-JP" dirty="0"/>
              <a:t>q0, q1 </a:t>
            </a:r>
            <a:r>
              <a:rPr kumimoji="1" lang="ja-JP" altLang="en-US" dirty="0"/>
              <a:t>へ、</a:t>
            </a:r>
            <a:r>
              <a:rPr kumimoji="1" lang="en-US" altLang="ja-JP" dirty="0"/>
              <a:t>1 </a:t>
            </a:r>
            <a:r>
              <a:rPr kumimoji="1" lang="ja-JP" altLang="en-US" dirty="0"/>
              <a:t>が入力されると </a:t>
            </a:r>
            <a:r>
              <a:rPr kumimoji="1" lang="en-US" altLang="ja-JP" dirty="0"/>
              <a:t>q2, q3 </a:t>
            </a:r>
            <a:r>
              <a:rPr kumimoji="1" lang="ja-JP" altLang="en-US" dirty="0"/>
              <a:t>へ遷移します。</a:t>
            </a:r>
            <a:endParaRPr kumimoji="1" lang="en-US" altLang="ja-JP" dirty="0"/>
          </a:p>
          <a:p>
            <a:r>
              <a:rPr kumimoji="1" lang="ja-JP" altLang="en-US" dirty="0"/>
              <a:t>状態 </a:t>
            </a:r>
            <a:r>
              <a:rPr kumimoji="1" lang="en-US" altLang="ja-JP" dirty="0"/>
              <a:t>q2 </a:t>
            </a:r>
            <a:r>
              <a:rPr kumimoji="1" lang="ja-JP" altLang="en-US" dirty="0"/>
              <a:t>で </a:t>
            </a:r>
            <a:r>
              <a:rPr kumimoji="1" lang="en-US" altLang="ja-JP" dirty="0"/>
              <a:t>0 </a:t>
            </a:r>
            <a:r>
              <a:rPr kumimoji="1" lang="ja-JP" altLang="en-US" dirty="0"/>
              <a:t>が入力されると遷移先がありません。</a:t>
            </a:r>
            <a:endParaRPr kumimoji="1" lang="en-US" altLang="ja-JP" dirty="0"/>
          </a:p>
          <a:p>
            <a:r>
              <a:rPr kumimoji="1" lang="ja-JP" altLang="en-US" dirty="0"/>
              <a:t>遷移先無しは </a:t>
            </a:r>
            <a:r>
              <a:rPr kumimoji="1" lang="en-US" altLang="ja-JP" dirty="0"/>
              <a:t>φ </a:t>
            </a:r>
            <a:r>
              <a:rPr kumimoji="1" lang="ja-JP" altLang="en-US" dirty="0"/>
              <a:t>で表します。</a:t>
            </a:r>
            <a:endParaRPr kumimoji="1" lang="en-US" altLang="ja-JP" dirty="0"/>
          </a:p>
          <a:p>
            <a:r>
              <a:rPr kumimoji="1" lang="ja-JP" altLang="en-US" dirty="0"/>
              <a:t>以下同様に各状態の </a:t>
            </a:r>
            <a:r>
              <a:rPr kumimoji="1" lang="en-US" altLang="ja-JP" dirty="0" err="1"/>
              <a:t>goto</a:t>
            </a:r>
            <a:r>
              <a:rPr kumimoji="1" lang="en-US" altLang="ja-JP" dirty="0"/>
              <a:t> </a:t>
            </a:r>
            <a:r>
              <a:rPr kumimoji="1" lang="ja-JP" altLang="en-US" dirty="0"/>
              <a:t>を埋めていくとこうなります。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28</a:t>
            </a:fld>
            <a:endParaRPr kumimoji="1" lang="ja-JP" altLang="en-US"/>
          </a:p>
        </p:txBody>
      </p:sp>
    </p:spTree>
    <p:extLst>
      <p:ext uri="{BB962C8B-B14F-4D97-AF65-F5344CB8AC3E}">
        <p14:creationId xmlns:p14="http://schemas.microsoft.com/office/powerpoint/2010/main" val="1608220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非決定性有限オートマトンの遷移表が完成したら、こちらのアルゴリズムに従って</a:t>
            </a:r>
            <a:endParaRPr kumimoji="1" lang="en-US" altLang="ja-JP" dirty="0"/>
          </a:p>
          <a:p>
            <a:r>
              <a:rPr kumimoji="1" lang="ja-JP" altLang="en-US" dirty="0"/>
              <a:t>決定性有限オートマトンの遷移表作成します。</a:t>
            </a:r>
            <a:endParaRPr kumimoji="1" lang="en-US" altLang="ja-JP" dirty="0"/>
          </a:p>
          <a:p>
            <a:r>
              <a:rPr kumimoji="1" lang="ja-JP" altLang="en-US" dirty="0"/>
              <a:t>初期状態の </a:t>
            </a:r>
            <a:r>
              <a:rPr kumimoji="1" lang="en-US" altLang="ja-JP" dirty="0"/>
              <a:t>ε-closure </a:t>
            </a:r>
            <a:r>
              <a:rPr kumimoji="1" lang="ja-JP" altLang="en-US" dirty="0"/>
              <a:t>から初めて、</a:t>
            </a:r>
            <a:endParaRPr kumimoji="1" lang="en-US" altLang="ja-JP" dirty="0"/>
          </a:p>
          <a:p>
            <a:r>
              <a:rPr kumimoji="1" lang="ja-JP" altLang="en-US" dirty="0"/>
              <a:t>各状態の </a:t>
            </a:r>
            <a:r>
              <a:rPr kumimoji="1" lang="en-US" altLang="ja-JP" dirty="0" err="1"/>
              <a:t>goto</a:t>
            </a:r>
            <a:r>
              <a:rPr kumimoji="1" lang="en-US" altLang="ja-JP" dirty="0"/>
              <a:t> </a:t>
            </a:r>
            <a:r>
              <a:rPr kumimoji="1" lang="ja-JP" altLang="en-US" dirty="0"/>
              <a:t>で得られる状態集合を加える、という操作の繰り返しです。</a:t>
            </a:r>
            <a:endParaRPr kumimoji="1" lang="en-US" altLang="ja-JP" dirty="0"/>
          </a:p>
          <a:p>
            <a:r>
              <a:rPr kumimoji="1" lang="ja-JP" altLang="en-US" dirty="0"/>
              <a:t>分かりにくいかと思いますので、具体例を挙げて説明します。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29</a:t>
            </a:fld>
            <a:endParaRPr kumimoji="1" lang="ja-JP" altLang="en-US"/>
          </a:p>
        </p:txBody>
      </p:sp>
    </p:spTree>
    <p:extLst>
      <p:ext uri="{BB962C8B-B14F-4D97-AF65-F5344CB8AC3E}">
        <p14:creationId xmlns:p14="http://schemas.microsoft.com/office/powerpoint/2010/main" val="132686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K21</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err="1"/>
              <a:t>outputint</a:t>
            </a:r>
            <a:r>
              <a:rPr kumimoji="1" lang="en-US" altLang="ja-JP" dirty="0"/>
              <a: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コード生成系が対応するアセンブリコードを出力します。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a:t>
            </a:fld>
            <a:endParaRPr kumimoji="1" lang="ja-JP" altLang="en-US"/>
          </a:p>
        </p:txBody>
      </p:sp>
    </p:spTree>
    <p:extLst>
      <p:ext uri="{BB962C8B-B14F-4D97-AF65-F5344CB8AC3E}">
        <p14:creationId xmlns:p14="http://schemas.microsoft.com/office/powerpoint/2010/main" val="983844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先ほどの例を使って、非決定性有限オートマトンの遷移表から</a:t>
            </a:r>
            <a:endParaRPr kumimoji="1" lang="en-US" altLang="ja-JP" dirty="0"/>
          </a:p>
          <a:p>
            <a:r>
              <a:rPr kumimoji="1" lang="ja-JP" altLang="en-US" dirty="0"/>
              <a:t>決定性有限オートマトンの遷移表を作成します。</a:t>
            </a:r>
            <a:endParaRPr kumimoji="1" lang="en-US" altLang="ja-JP" dirty="0"/>
          </a:p>
          <a:p>
            <a:r>
              <a:rPr kumimoji="1" lang="ja-JP" altLang="en-US" dirty="0"/>
              <a:t>まず出発地点となるのが、初期状態の </a:t>
            </a:r>
            <a:r>
              <a:rPr kumimoji="1" lang="en-US" altLang="ja-JP" dirty="0"/>
              <a:t>ε-closure </a:t>
            </a:r>
            <a:r>
              <a:rPr kumimoji="1" lang="ja-JP" altLang="en-US" dirty="0"/>
              <a:t>です。</a:t>
            </a:r>
            <a:endParaRPr kumimoji="1" lang="en-US" altLang="ja-JP" dirty="0"/>
          </a:p>
          <a:p>
            <a:r>
              <a:rPr kumimoji="1" lang="ja-JP" altLang="en-US" dirty="0"/>
              <a:t>初期状態 </a:t>
            </a:r>
            <a:r>
              <a:rPr kumimoji="1" lang="en-US" altLang="ja-JP" dirty="0"/>
              <a:t>q0 </a:t>
            </a:r>
            <a:r>
              <a:rPr kumimoji="1" lang="ja-JP" altLang="en-US" dirty="0"/>
              <a:t>の </a:t>
            </a:r>
            <a:r>
              <a:rPr kumimoji="1" lang="en-US" altLang="ja-JP" dirty="0"/>
              <a:t>ε-closure </a:t>
            </a:r>
            <a:r>
              <a:rPr kumimoji="1" lang="ja-JP" altLang="en-US" dirty="0"/>
              <a:t>は </a:t>
            </a:r>
            <a:r>
              <a:rPr kumimoji="1" lang="en-US" altLang="ja-JP" dirty="0"/>
              <a:t>q0q1 </a:t>
            </a:r>
            <a:r>
              <a:rPr kumimoji="1" lang="ja-JP" altLang="en-US" dirty="0"/>
              <a:t>ですので、</a:t>
            </a:r>
            <a:endParaRPr kumimoji="1" lang="en-US" altLang="ja-JP" dirty="0"/>
          </a:p>
          <a:p>
            <a:r>
              <a:rPr kumimoji="1" lang="en-US" altLang="ja-JP" dirty="0"/>
              <a:t>DFA </a:t>
            </a:r>
            <a:r>
              <a:rPr kumimoji="1" lang="ja-JP" altLang="en-US" dirty="0"/>
              <a:t>の一行目として、</a:t>
            </a:r>
            <a:r>
              <a:rPr kumimoji="1" lang="en-US" altLang="ja-JP" dirty="0"/>
              <a:t>q01 </a:t>
            </a:r>
            <a:r>
              <a:rPr kumimoji="1" lang="ja-JP" altLang="en-US" dirty="0"/>
              <a:t>を書きます。</a:t>
            </a:r>
            <a:endParaRPr kumimoji="1" lang="en-US" altLang="ja-JP" dirty="0"/>
          </a:p>
          <a:p>
            <a:r>
              <a:rPr kumimoji="1" lang="ja-JP" altLang="en-US" dirty="0"/>
              <a:t>次に、</a:t>
            </a:r>
            <a:r>
              <a:rPr kumimoji="1" lang="en-US" altLang="ja-JP" dirty="0"/>
              <a:t>NFA</a:t>
            </a:r>
            <a:r>
              <a:rPr kumimoji="1" lang="ja-JP" altLang="en-US" dirty="0"/>
              <a:t> の </a:t>
            </a:r>
            <a:r>
              <a:rPr kumimoji="1" lang="en-US" altLang="ja-JP" dirty="0"/>
              <a:t>q0 </a:t>
            </a:r>
            <a:r>
              <a:rPr kumimoji="1" lang="ja-JP" altLang="en-US" dirty="0"/>
              <a:t>と </a:t>
            </a:r>
            <a:r>
              <a:rPr kumimoji="1" lang="en-US" altLang="ja-JP" dirty="0"/>
              <a:t>q1 </a:t>
            </a:r>
            <a:r>
              <a:rPr kumimoji="1" lang="ja-JP" altLang="en-US" dirty="0"/>
              <a:t>の　</a:t>
            </a:r>
            <a:r>
              <a:rPr kumimoji="1" lang="en-US" altLang="ja-JP" dirty="0"/>
              <a:t>ε-closure </a:t>
            </a:r>
            <a:r>
              <a:rPr kumimoji="1" lang="ja-JP" altLang="en-US" dirty="0"/>
              <a:t>の和集合を </a:t>
            </a:r>
            <a:r>
              <a:rPr kumimoji="1" lang="en-US" altLang="ja-JP" dirty="0"/>
              <a:t>DFA </a:t>
            </a:r>
            <a:r>
              <a:rPr kumimoji="1" lang="ja-JP" altLang="en-US" dirty="0"/>
              <a:t>の </a:t>
            </a:r>
            <a:r>
              <a:rPr kumimoji="1" lang="en-US" altLang="ja-JP" dirty="0"/>
              <a:t>ε-closure </a:t>
            </a:r>
            <a:r>
              <a:rPr kumimoji="1" lang="ja-JP" altLang="en-US" dirty="0"/>
              <a:t>の欄に書きます。</a:t>
            </a:r>
            <a:endParaRPr kumimoji="1" lang="en-US" altLang="ja-JP" dirty="0"/>
          </a:p>
          <a:p>
            <a:r>
              <a:rPr kumimoji="1" lang="ja-JP" altLang="en-US" dirty="0"/>
              <a:t>この場合ですと、</a:t>
            </a:r>
            <a:r>
              <a:rPr kumimoji="1" lang="en-US" altLang="ja-JP" dirty="0"/>
              <a:t>q0, q1 </a:t>
            </a:r>
            <a:r>
              <a:rPr kumimoji="1" lang="ja-JP" altLang="en-US" dirty="0"/>
              <a:t>と </a:t>
            </a:r>
            <a:r>
              <a:rPr kumimoji="1" lang="en-US" altLang="ja-JP" dirty="0"/>
              <a:t>q0 </a:t>
            </a:r>
            <a:r>
              <a:rPr kumimoji="1" lang="ja-JP" altLang="en-US" dirty="0"/>
              <a:t>の和ですので、</a:t>
            </a:r>
            <a:r>
              <a:rPr kumimoji="1" lang="en-US" altLang="ja-JP" dirty="0"/>
              <a:t>q0 q1 </a:t>
            </a:r>
            <a:r>
              <a:rPr kumimoji="1" lang="ja-JP" altLang="en-US" dirty="0"/>
              <a:t>です。</a:t>
            </a:r>
            <a:endParaRPr kumimoji="1" lang="en-US" altLang="ja-JP" dirty="0"/>
          </a:p>
          <a:p>
            <a:r>
              <a:rPr kumimoji="1" lang="ja-JP" altLang="en-US" dirty="0"/>
              <a:t>さらに、</a:t>
            </a:r>
            <a:r>
              <a:rPr kumimoji="1" lang="en-US" altLang="ja-JP" dirty="0"/>
              <a:t>q0 </a:t>
            </a:r>
            <a:r>
              <a:rPr kumimoji="1" lang="ja-JP" altLang="en-US" dirty="0"/>
              <a:t>と </a:t>
            </a:r>
            <a:r>
              <a:rPr kumimoji="1" lang="en-US" altLang="ja-JP" dirty="0"/>
              <a:t>q1 </a:t>
            </a:r>
            <a:r>
              <a:rPr kumimoji="1" lang="ja-JP" altLang="en-US" dirty="0"/>
              <a:t>の </a:t>
            </a:r>
            <a:r>
              <a:rPr kumimoji="1" lang="en-US" altLang="ja-JP" dirty="0" err="1"/>
              <a:t>goto</a:t>
            </a:r>
            <a:r>
              <a:rPr kumimoji="1" lang="en-US" altLang="ja-JP" dirty="0"/>
              <a:t> 0 </a:t>
            </a:r>
            <a:r>
              <a:rPr kumimoji="1" lang="ja-JP" altLang="en-US" dirty="0"/>
              <a:t>の和を </a:t>
            </a:r>
            <a:r>
              <a:rPr kumimoji="1" lang="en-US" altLang="ja-JP" dirty="0"/>
              <a:t>DFA </a:t>
            </a:r>
            <a:r>
              <a:rPr kumimoji="1" lang="ja-JP" altLang="en-US" dirty="0"/>
              <a:t>の </a:t>
            </a:r>
            <a:r>
              <a:rPr kumimoji="1" lang="en-US" altLang="ja-JP" dirty="0" err="1"/>
              <a:t>goto</a:t>
            </a:r>
            <a:r>
              <a:rPr kumimoji="1" lang="en-US" altLang="ja-JP" dirty="0"/>
              <a:t> 0 </a:t>
            </a:r>
            <a:r>
              <a:rPr kumimoji="1" lang="ja-JP" altLang="en-US" dirty="0"/>
              <a:t>の欄に書きます。</a:t>
            </a:r>
            <a:endParaRPr kumimoji="1" lang="en-US" altLang="ja-JP" dirty="0"/>
          </a:p>
          <a:p>
            <a:r>
              <a:rPr kumimoji="1" lang="ja-JP" altLang="en-US" dirty="0"/>
              <a:t>同様に、</a:t>
            </a:r>
            <a:r>
              <a:rPr kumimoji="1" lang="en-US" altLang="ja-JP" dirty="0"/>
              <a:t>q0 </a:t>
            </a:r>
            <a:r>
              <a:rPr kumimoji="1" lang="ja-JP" altLang="en-US" dirty="0"/>
              <a:t>と </a:t>
            </a:r>
            <a:r>
              <a:rPr kumimoji="1" lang="en-US" altLang="ja-JP" dirty="0"/>
              <a:t>q1 </a:t>
            </a:r>
            <a:r>
              <a:rPr kumimoji="1" lang="ja-JP" altLang="en-US" dirty="0"/>
              <a:t>の </a:t>
            </a:r>
            <a:r>
              <a:rPr kumimoji="1" lang="en-US" altLang="ja-JP" dirty="0" err="1"/>
              <a:t>goto</a:t>
            </a:r>
            <a:r>
              <a:rPr kumimoji="1" lang="en-US" altLang="ja-JP" dirty="0"/>
              <a:t> 1 </a:t>
            </a:r>
            <a:r>
              <a:rPr kumimoji="1" lang="ja-JP" altLang="en-US" dirty="0"/>
              <a:t>の和を </a:t>
            </a:r>
            <a:r>
              <a:rPr kumimoji="1" lang="en-US" altLang="ja-JP" dirty="0"/>
              <a:t>DFA </a:t>
            </a:r>
            <a:r>
              <a:rPr kumimoji="1" lang="ja-JP" altLang="en-US" dirty="0"/>
              <a:t>の </a:t>
            </a:r>
            <a:r>
              <a:rPr kumimoji="1" lang="en-US" altLang="ja-JP" dirty="0" err="1"/>
              <a:t>goto</a:t>
            </a:r>
            <a:r>
              <a:rPr kumimoji="1" lang="en-US" altLang="ja-JP" dirty="0"/>
              <a:t> 1 </a:t>
            </a:r>
            <a:r>
              <a:rPr kumimoji="1" lang="ja-JP" altLang="en-US" dirty="0"/>
              <a:t>の欄に書きます。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30</a:t>
            </a:fld>
            <a:endParaRPr kumimoji="1" lang="ja-JP" altLang="en-US"/>
          </a:p>
        </p:txBody>
      </p:sp>
    </p:spTree>
    <p:extLst>
      <p:ext uri="{BB962C8B-B14F-4D97-AF65-F5344CB8AC3E}">
        <p14:creationId xmlns:p14="http://schemas.microsoft.com/office/powerpoint/2010/main" val="14022334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 </a:t>
            </a:r>
            <a:r>
              <a:rPr kumimoji="1" lang="en-US" altLang="ja-JP" dirty="0"/>
              <a:t>DFA </a:t>
            </a:r>
            <a:r>
              <a:rPr kumimoji="1" lang="ja-JP" altLang="en-US" dirty="0"/>
              <a:t>の </a:t>
            </a:r>
            <a:r>
              <a:rPr kumimoji="1" lang="en-US" altLang="ja-JP" dirty="0" err="1"/>
              <a:t>goto</a:t>
            </a:r>
            <a:r>
              <a:rPr kumimoji="1" lang="en-US" altLang="ja-JP" dirty="0"/>
              <a:t> 0 </a:t>
            </a:r>
            <a:r>
              <a:rPr kumimoji="1" lang="ja-JP" altLang="en-US" dirty="0"/>
              <a:t>と </a:t>
            </a:r>
            <a:r>
              <a:rPr kumimoji="1" lang="en-US" altLang="ja-JP" dirty="0" err="1"/>
              <a:t>goto</a:t>
            </a:r>
            <a:r>
              <a:rPr kumimoji="1" lang="en-US" altLang="ja-JP" dirty="0"/>
              <a:t> 1 </a:t>
            </a:r>
            <a:r>
              <a:rPr kumimoji="1" lang="ja-JP" altLang="en-US" dirty="0"/>
              <a:t>を見ると、</a:t>
            </a:r>
            <a:endParaRPr kumimoji="1" lang="en-US" altLang="ja-JP" dirty="0"/>
          </a:p>
          <a:p>
            <a:r>
              <a:rPr kumimoji="1" lang="en-US" altLang="ja-JP" dirty="0" err="1"/>
              <a:t>goto</a:t>
            </a:r>
            <a:r>
              <a:rPr kumimoji="1" lang="en-US" altLang="ja-JP" dirty="0"/>
              <a:t> 0 </a:t>
            </a:r>
            <a:r>
              <a:rPr kumimoji="1" lang="ja-JP" altLang="en-US" dirty="0"/>
              <a:t>の </a:t>
            </a:r>
            <a:r>
              <a:rPr kumimoji="1" lang="en-US" altLang="ja-JP" dirty="0"/>
              <a:t>q0 q1 </a:t>
            </a:r>
            <a:r>
              <a:rPr kumimoji="1" lang="ja-JP" altLang="en-US" dirty="0"/>
              <a:t>という集合は最初からある組み合わせです。</a:t>
            </a:r>
            <a:endParaRPr kumimoji="1" lang="en-US" altLang="ja-JP" dirty="0"/>
          </a:p>
          <a:p>
            <a:r>
              <a:rPr kumimoji="1" lang="ja-JP" altLang="en-US" dirty="0"/>
              <a:t>一方、</a:t>
            </a:r>
            <a:r>
              <a:rPr kumimoji="1" lang="en-US" altLang="ja-JP" dirty="0" err="1"/>
              <a:t>goto</a:t>
            </a:r>
            <a:r>
              <a:rPr kumimoji="1" lang="en-US" altLang="ja-JP" dirty="0"/>
              <a:t> 1 </a:t>
            </a:r>
            <a:r>
              <a:rPr kumimoji="1" lang="ja-JP" altLang="en-US" dirty="0"/>
              <a:t>の </a:t>
            </a:r>
            <a:r>
              <a:rPr kumimoji="1" lang="en-US" altLang="ja-JP" dirty="0"/>
              <a:t>q0 q1 q2 q3</a:t>
            </a:r>
            <a:r>
              <a:rPr kumimoji="1" lang="ja-JP" altLang="en-US" dirty="0"/>
              <a:t>　という集合は初めて出てきた組み合わせです。</a:t>
            </a:r>
            <a:endParaRPr kumimoji="1" lang="en-US" altLang="ja-JP" dirty="0"/>
          </a:p>
          <a:p>
            <a:r>
              <a:rPr kumimoji="1" lang="ja-JP" altLang="en-US" dirty="0"/>
              <a:t>そこでこの組み合わせを、</a:t>
            </a:r>
            <a:r>
              <a:rPr kumimoji="1" lang="en-US" altLang="ja-JP" dirty="0"/>
              <a:t>DFA </a:t>
            </a:r>
            <a:r>
              <a:rPr kumimoji="1" lang="ja-JP" altLang="en-US" dirty="0"/>
              <a:t>の表の</a:t>
            </a:r>
            <a:r>
              <a:rPr kumimoji="1" lang="en-US" altLang="ja-JP" dirty="0"/>
              <a:t>2</a:t>
            </a:r>
            <a:r>
              <a:rPr kumimoji="1" lang="ja-JP" altLang="en-US" dirty="0"/>
              <a:t>行目に加えます。</a:t>
            </a:r>
            <a:endParaRPr kumimoji="1" lang="en-US" altLang="ja-JP" dirty="0"/>
          </a:p>
          <a:p>
            <a:r>
              <a:rPr kumimoji="1" lang="ja-JP" altLang="en-US" dirty="0"/>
              <a:t>今加えた</a:t>
            </a:r>
            <a:r>
              <a:rPr kumimoji="1" lang="en-US" altLang="ja-JP" dirty="0"/>
              <a:t>2</a:t>
            </a:r>
            <a:r>
              <a:rPr kumimoji="1" lang="ja-JP" altLang="en-US" dirty="0"/>
              <a:t>行目は </a:t>
            </a:r>
            <a:r>
              <a:rPr kumimoji="1" lang="en-US" altLang="ja-JP" dirty="0"/>
              <a:t>q0123 </a:t>
            </a:r>
            <a:r>
              <a:rPr kumimoji="1" lang="ja-JP" altLang="en-US" dirty="0"/>
              <a:t>ですので、</a:t>
            </a:r>
            <a:endParaRPr kumimoji="1" lang="en-US" altLang="ja-JP" dirty="0"/>
          </a:p>
          <a:p>
            <a:r>
              <a:rPr kumimoji="1" lang="en-US" altLang="ja-JP" dirty="0"/>
              <a:t>NFA</a:t>
            </a:r>
            <a:r>
              <a:rPr kumimoji="1" lang="ja-JP" altLang="en-US" dirty="0"/>
              <a:t> の </a:t>
            </a:r>
            <a:r>
              <a:rPr kumimoji="1" lang="en-US" altLang="ja-JP" dirty="0"/>
              <a:t>q0 q1 q2 q3 </a:t>
            </a:r>
            <a:r>
              <a:rPr kumimoji="1" lang="ja-JP" altLang="en-US" dirty="0"/>
              <a:t>の </a:t>
            </a:r>
            <a:r>
              <a:rPr kumimoji="1" lang="en-US" altLang="ja-JP" dirty="0"/>
              <a:t>ε-closure </a:t>
            </a:r>
            <a:r>
              <a:rPr kumimoji="1" lang="ja-JP" altLang="en-US" dirty="0"/>
              <a:t>の和を </a:t>
            </a:r>
            <a:r>
              <a:rPr kumimoji="1" lang="en-US" altLang="ja-JP" dirty="0"/>
              <a:t>DFA </a:t>
            </a:r>
            <a:r>
              <a:rPr kumimoji="1" lang="ja-JP" altLang="en-US" dirty="0"/>
              <a:t>の </a:t>
            </a:r>
            <a:r>
              <a:rPr kumimoji="1" lang="en-US" altLang="ja-JP" dirty="0"/>
              <a:t>ε-closure </a:t>
            </a:r>
            <a:r>
              <a:rPr kumimoji="1" lang="ja-JP" altLang="en-US" dirty="0"/>
              <a:t>の欄に書きます。</a:t>
            </a:r>
            <a:endParaRPr kumimoji="1" lang="en-US" altLang="ja-JP" dirty="0"/>
          </a:p>
          <a:p>
            <a:r>
              <a:rPr kumimoji="1" lang="en-US" altLang="ja-JP" dirty="0" err="1"/>
              <a:t>goto</a:t>
            </a:r>
            <a:r>
              <a:rPr kumimoji="1" lang="en-US" altLang="ja-JP" dirty="0"/>
              <a:t> 0</a:t>
            </a:r>
            <a:r>
              <a:rPr kumimoji="1" lang="ja-JP" altLang="en-US" dirty="0"/>
              <a:t> も同様に、</a:t>
            </a:r>
            <a:r>
              <a:rPr kumimoji="1" lang="en-US" altLang="ja-JP" dirty="0"/>
              <a:t>NFA </a:t>
            </a:r>
            <a:r>
              <a:rPr kumimoji="1" lang="ja-JP" altLang="en-US" dirty="0"/>
              <a:t>の </a:t>
            </a:r>
            <a:r>
              <a:rPr kumimoji="1" lang="en-US" altLang="ja-JP" dirty="0"/>
              <a:t>q0 q1 q2 q3 </a:t>
            </a:r>
            <a:r>
              <a:rPr kumimoji="1" lang="ja-JP" altLang="en-US" dirty="0"/>
              <a:t>の </a:t>
            </a:r>
            <a:r>
              <a:rPr kumimoji="1" lang="en-US" altLang="ja-JP" dirty="0" err="1"/>
              <a:t>goto</a:t>
            </a:r>
            <a:r>
              <a:rPr kumimoji="1" lang="en-US" altLang="ja-JP" dirty="0"/>
              <a:t> 0 </a:t>
            </a:r>
            <a:r>
              <a:rPr kumimoji="1" lang="ja-JP" altLang="en-US" dirty="0"/>
              <a:t>の和を </a:t>
            </a:r>
            <a:r>
              <a:rPr kumimoji="1" lang="en-US" altLang="ja-JP" dirty="0"/>
              <a:t>DFA </a:t>
            </a:r>
            <a:r>
              <a:rPr kumimoji="1" lang="ja-JP" altLang="en-US" dirty="0"/>
              <a:t>の </a:t>
            </a:r>
            <a:r>
              <a:rPr kumimoji="1" lang="en-US" altLang="ja-JP" dirty="0" err="1"/>
              <a:t>goto</a:t>
            </a:r>
            <a:r>
              <a:rPr kumimoji="1" lang="en-US" altLang="ja-JP" dirty="0"/>
              <a:t> 0 </a:t>
            </a:r>
            <a:r>
              <a:rPr kumimoji="1" lang="ja-JP" altLang="en-US" dirty="0"/>
              <a:t>の欄に書きます。</a:t>
            </a:r>
            <a:endParaRPr kumimoji="1" lang="en-US" altLang="ja-JP" dirty="0"/>
          </a:p>
          <a:p>
            <a:r>
              <a:rPr kumimoji="1" lang="en-US" altLang="ja-JP" dirty="0" err="1"/>
              <a:t>goto</a:t>
            </a:r>
            <a:r>
              <a:rPr kumimoji="1" lang="en-US" altLang="ja-JP" dirty="0"/>
              <a:t> 1 </a:t>
            </a:r>
            <a:r>
              <a:rPr kumimoji="1" lang="ja-JP" altLang="en-US" dirty="0"/>
              <a:t>も同様です。 </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31</a:t>
            </a:fld>
            <a:endParaRPr kumimoji="1" lang="ja-JP" altLang="en-US"/>
          </a:p>
        </p:txBody>
      </p:sp>
    </p:spTree>
    <p:extLst>
      <p:ext uri="{BB962C8B-B14F-4D97-AF65-F5344CB8AC3E}">
        <p14:creationId xmlns:p14="http://schemas.microsoft.com/office/powerpoint/2010/main" val="3037621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今度新たに現れた状態の組み合わせは、</a:t>
            </a:r>
            <a:r>
              <a:rPr kumimoji="1" lang="en-US" altLang="ja-JP" dirty="0"/>
              <a:t>q0, q1, q2, q3, </a:t>
            </a:r>
            <a:r>
              <a:rPr kumimoji="1" lang="en-US" altLang="ja-JP" dirty="0" err="1"/>
              <a:t>qF</a:t>
            </a:r>
            <a:r>
              <a:rPr kumimoji="1" lang="ja-JP" altLang="en-US" dirty="0"/>
              <a:t> です。</a:t>
            </a:r>
            <a:endParaRPr kumimoji="1" lang="en-US" altLang="ja-JP" dirty="0"/>
          </a:p>
          <a:p>
            <a:r>
              <a:rPr kumimoji="1" lang="ja-JP" altLang="en-US" dirty="0"/>
              <a:t>これを </a:t>
            </a:r>
            <a:r>
              <a:rPr kumimoji="1" lang="en-US" altLang="ja-JP" dirty="0"/>
              <a:t>DFA </a:t>
            </a:r>
            <a:r>
              <a:rPr kumimoji="1" lang="ja-JP" altLang="en-US" dirty="0"/>
              <a:t>の表の</a:t>
            </a:r>
            <a:r>
              <a:rPr kumimoji="1" lang="en-US" altLang="ja-JP" dirty="0"/>
              <a:t>3</a:t>
            </a:r>
            <a:r>
              <a:rPr kumimoji="1" lang="ja-JP" altLang="en-US" dirty="0"/>
              <a:t>行目に加えます。</a:t>
            </a:r>
            <a:endParaRPr kumimoji="1" lang="en-US" altLang="ja-JP" dirty="0"/>
          </a:p>
          <a:p>
            <a:r>
              <a:rPr kumimoji="1" lang="ja-JP" altLang="en-US" dirty="0"/>
              <a:t>状態 </a:t>
            </a:r>
            <a:r>
              <a:rPr kumimoji="1" lang="en-US" altLang="ja-JP" dirty="0"/>
              <a:t>q0, q1, q2, q3, </a:t>
            </a:r>
            <a:r>
              <a:rPr kumimoji="1" lang="en-US" altLang="ja-JP" dirty="0" err="1"/>
              <a:t>qF</a:t>
            </a:r>
            <a:r>
              <a:rPr kumimoji="1" lang="en-US" altLang="ja-JP" dirty="0"/>
              <a:t> </a:t>
            </a:r>
            <a:r>
              <a:rPr kumimoji="1" lang="ja-JP" altLang="en-US" dirty="0"/>
              <a:t>の </a:t>
            </a:r>
            <a:r>
              <a:rPr kumimoji="1" lang="en-US" altLang="ja-JP" dirty="0"/>
              <a:t>ε-closure </a:t>
            </a:r>
            <a:r>
              <a:rPr kumimoji="1" lang="ja-JP" altLang="en-US" dirty="0"/>
              <a:t>と </a:t>
            </a:r>
            <a:r>
              <a:rPr kumimoji="1" lang="en-US" altLang="ja-JP" dirty="0" err="1"/>
              <a:t>goto</a:t>
            </a:r>
            <a:r>
              <a:rPr kumimoji="1" lang="en-US" altLang="ja-JP" dirty="0"/>
              <a:t> </a:t>
            </a:r>
            <a:r>
              <a:rPr kumimoji="1" lang="ja-JP" altLang="en-US" dirty="0"/>
              <a:t>の和をそれぞれ求めるとこうなります。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32</a:t>
            </a:fld>
            <a:endParaRPr kumimoji="1" lang="ja-JP" altLang="en-US"/>
          </a:p>
        </p:txBody>
      </p:sp>
    </p:spTree>
    <p:extLst>
      <p:ext uri="{BB962C8B-B14F-4D97-AF65-F5344CB8AC3E}">
        <p14:creationId xmlns:p14="http://schemas.microsoft.com/office/powerpoint/2010/main" val="26122834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新たに </a:t>
            </a:r>
            <a:r>
              <a:rPr kumimoji="1" lang="en-US" altLang="ja-JP" dirty="0"/>
              <a:t>q0, q1, </a:t>
            </a:r>
            <a:r>
              <a:rPr kumimoji="1" lang="en-US" altLang="ja-JP" dirty="0" err="1"/>
              <a:t>qF</a:t>
            </a:r>
            <a:r>
              <a:rPr kumimoji="1" lang="en-US" altLang="ja-JP" dirty="0"/>
              <a:t> </a:t>
            </a:r>
            <a:r>
              <a:rPr kumimoji="1" lang="ja-JP" altLang="en-US" dirty="0"/>
              <a:t>という状態の組み合わせが現れましたので、これを</a:t>
            </a:r>
            <a:r>
              <a:rPr kumimoji="1" lang="en-US" altLang="ja-JP" dirty="0"/>
              <a:t>DFA</a:t>
            </a:r>
            <a:r>
              <a:rPr kumimoji="1" lang="ja-JP" altLang="en-US" dirty="0"/>
              <a:t>の表に加えます。</a:t>
            </a:r>
            <a:endParaRPr kumimoji="1" lang="en-US" altLang="ja-JP" dirty="0"/>
          </a:p>
          <a:p>
            <a:r>
              <a:rPr kumimoji="1" lang="ja-JP" altLang="en-US" dirty="0"/>
              <a:t>状態 </a:t>
            </a:r>
            <a:r>
              <a:rPr kumimoji="1" lang="en-US" altLang="ja-JP" dirty="0"/>
              <a:t>q0, q1, </a:t>
            </a:r>
            <a:r>
              <a:rPr kumimoji="1" lang="en-US" altLang="ja-JP" dirty="0" err="1"/>
              <a:t>qF</a:t>
            </a:r>
            <a:r>
              <a:rPr kumimoji="1" lang="en-US" altLang="ja-JP" dirty="0"/>
              <a:t> </a:t>
            </a:r>
            <a:r>
              <a:rPr kumimoji="1" lang="ja-JP" altLang="en-US" dirty="0"/>
              <a:t>の</a:t>
            </a:r>
            <a:r>
              <a:rPr kumimoji="1" lang="en-US" altLang="ja-JP" dirty="0"/>
              <a:t>ε-closure </a:t>
            </a:r>
            <a:r>
              <a:rPr kumimoji="1" lang="ja-JP" altLang="en-US" dirty="0"/>
              <a:t>と </a:t>
            </a:r>
            <a:r>
              <a:rPr kumimoji="1" lang="en-US" altLang="ja-JP" dirty="0" err="1"/>
              <a:t>goto</a:t>
            </a:r>
            <a:r>
              <a:rPr kumimoji="1" lang="en-US" altLang="ja-JP" dirty="0"/>
              <a:t> </a:t>
            </a:r>
            <a:r>
              <a:rPr kumimoji="1" lang="ja-JP" altLang="en-US" dirty="0"/>
              <a:t>の和をそれぞれ求めるとこうなります。</a:t>
            </a:r>
            <a:endParaRPr kumimoji="1" lang="en-US" altLang="ja-JP" dirty="0"/>
          </a:p>
          <a:p>
            <a:r>
              <a:rPr kumimoji="1" lang="ja-JP" altLang="en-US" dirty="0"/>
              <a:t>ここで現れた状態の組み合わせは、既存のものだけです。</a:t>
            </a:r>
            <a:endParaRPr kumimoji="1" lang="en-US" altLang="ja-JP" dirty="0"/>
          </a:p>
          <a:p>
            <a:r>
              <a:rPr kumimoji="1" lang="ja-JP" altLang="en-US" dirty="0"/>
              <a:t>新しい組み合わせが出てこなくなれば終了です。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33</a:t>
            </a:fld>
            <a:endParaRPr kumimoji="1" lang="ja-JP" altLang="en-US"/>
          </a:p>
        </p:txBody>
      </p:sp>
    </p:spTree>
    <p:extLst>
      <p:ext uri="{BB962C8B-B14F-4D97-AF65-F5344CB8AC3E}">
        <p14:creationId xmlns:p14="http://schemas.microsoft.com/office/powerpoint/2010/main" val="25867908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こうしてできた </a:t>
            </a:r>
            <a:r>
              <a:rPr kumimoji="1" lang="en-US" altLang="ja-JP" dirty="0"/>
              <a:t>DFA </a:t>
            </a:r>
            <a:r>
              <a:rPr kumimoji="1" lang="ja-JP" altLang="en-US" dirty="0"/>
              <a:t>の遷移表から、決定性有限オートマトンを作ります。</a:t>
            </a:r>
            <a:endParaRPr kumimoji="1" lang="en-US" altLang="ja-JP" dirty="0"/>
          </a:p>
          <a:p>
            <a:r>
              <a:rPr kumimoji="1" lang="en-US" altLang="ja-JP" dirty="0"/>
              <a:t>DFA </a:t>
            </a:r>
            <a:r>
              <a:rPr kumimoji="1" lang="ja-JP" altLang="en-US" dirty="0"/>
              <a:t>の遷移表の</a:t>
            </a:r>
            <a:r>
              <a:rPr kumimoji="1" lang="en-US" altLang="ja-JP" dirty="0"/>
              <a:t>1</a:t>
            </a:r>
            <a:r>
              <a:rPr kumimoji="1" lang="ja-JP" altLang="en-US" dirty="0"/>
              <a:t>行が状態を表します。</a:t>
            </a:r>
            <a:endParaRPr kumimoji="1" lang="en-US" altLang="ja-JP" dirty="0"/>
          </a:p>
          <a:p>
            <a:r>
              <a:rPr kumimoji="1" lang="ja-JP" altLang="en-US" dirty="0"/>
              <a:t>また、</a:t>
            </a:r>
            <a:r>
              <a:rPr kumimoji="1" lang="en-US" altLang="ja-JP" dirty="0" err="1"/>
              <a:t>goto</a:t>
            </a:r>
            <a:r>
              <a:rPr kumimoji="1" lang="en-US" altLang="ja-JP" dirty="0"/>
              <a:t> </a:t>
            </a:r>
            <a:r>
              <a:rPr kumimoji="1" lang="ja-JP" altLang="en-US" dirty="0"/>
              <a:t>は遷移先を表します。</a:t>
            </a:r>
            <a:endParaRPr kumimoji="1" lang="en-US" altLang="ja-JP" dirty="0"/>
          </a:p>
          <a:p>
            <a:r>
              <a:rPr kumimoji="1" lang="ja-JP" altLang="en-US" dirty="0"/>
              <a:t>初期状態は </a:t>
            </a:r>
            <a:r>
              <a:rPr kumimoji="1" lang="en-US" altLang="ja-JP" dirty="0"/>
              <a:t>q01 </a:t>
            </a:r>
            <a:r>
              <a:rPr kumimoji="1" lang="ja-JP" altLang="en-US" dirty="0"/>
              <a:t>です。</a:t>
            </a:r>
            <a:endParaRPr kumimoji="1" lang="en-US" altLang="ja-JP" dirty="0"/>
          </a:p>
          <a:p>
            <a:r>
              <a:rPr kumimoji="1" lang="ja-JP" altLang="en-US" dirty="0"/>
              <a:t>そこから </a:t>
            </a:r>
            <a:r>
              <a:rPr kumimoji="1" lang="en-US" altLang="ja-JP" dirty="0"/>
              <a:t>0 </a:t>
            </a:r>
            <a:r>
              <a:rPr kumimoji="1" lang="ja-JP" altLang="en-US" dirty="0"/>
              <a:t>遷移で自分自身にループ、 </a:t>
            </a:r>
            <a:r>
              <a:rPr kumimoji="1" lang="en-US" altLang="ja-JP" dirty="0"/>
              <a:t>1 </a:t>
            </a:r>
            <a:r>
              <a:rPr kumimoji="1" lang="ja-JP" altLang="en-US" dirty="0"/>
              <a:t>遷移で状態 </a:t>
            </a:r>
            <a:r>
              <a:rPr kumimoji="1" lang="en-US" altLang="ja-JP" dirty="0"/>
              <a:t>q0123 </a:t>
            </a:r>
            <a:r>
              <a:rPr kumimoji="1" lang="ja-JP" altLang="en-US" dirty="0"/>
              <a:t>へ行きます。</a:t>
            </a:r>
            <a:endParaRPr kumimoji="1" lang="en-US" altLang="ja-JP" dirty="0"/>
          </a:p>
          <a:p>
            <a:r>
              <a:rPr kumimoji="1" lang="ja-JP" altLang="en-US" dirty="0"/>
              <a:t>状態 </a:t>
            </a:r>
            <a:r>
              <a:rPr kumimoji="1" lang="en-US" altLang="ja-JP" dirty="0"/>
              <a:t>q0123 </a:t>
            </a:r>
            <a:r>
              <a:rPr kumimoji="1" lang="ja-JP" altLang="en-US" dirty="0"/>
              <a:t>からは </a:t>
            </a:r>
            <a:r>
              <a:rPr kumimoji="1" lang="en-US" altLang="ja-JP" dirty="0"/>
              <a:t>0 </a:t>
            </a:r>
            <a:r>
              <a:rPr kumimoji="1" lang="ja-JP" altLang="en-US" dirty="0"/>
              <a:t>遷移で状態 </a:t>
            </a:r>
            <a:r>
              <a:rPr kumimoji="1" lang="en-US" altLang="ja-JP" dirty="0"/>
              <a:t>q01 </a:t>
            </a:r>
            <a:r>
              <a:rPr kumimoji="1" lang="ja-JP" altLang="en-US" dirty="0"/>
              <a:t>へ、</a:t>
            </a:r>
            <a:r>
              <a:rPr kumimoji="1" lang="en-US" altLang="ja-JP" dirty="0"/>
              <a:t>1 </a:t>
            </a:r>
            <a:r>
              <a:rPr kumimoji="1" lang="ja-JP" altLang="en-US" dirty="0"/>
              <a:t>遷移で状態 </a:t>
            </a:r>
            <a:r>
              <a:rPr kumimoji="1" lang="en-US" altLang="ja-JP" dirty="0"/>
              <a:t>q0123F </a:t>
            </a:r>
            <a:r>
              <a:rPr kumimoji="1" lang="ja-JP" altLang="en-US" dirty="0"/>
              <a:t>へ行きます。</a:t>
            </a:r>
            <a:endParaRPr kumimoji="1" lang="en-US" altLang="ja-JP" dirty="0"/>
          </a:p>
          <a:p>
            <a:r>
              <a:rPr kumimoji="1" lang="ja-JP" altLang="en-US" dirty="0"/>
              <a:t>以下各状態から </a:t>
            </a:r>
            <a:r>
              <a:rPr kumimoji="1" lang="en-US" altLang="ja-JP" dirty="0" err="1"/>
              <a:t>goto</a:t>
            </a:r>
            <a:r>
              <a:rPr kumimoji="1" lang="en-US" altLang="ja-JP" dirty="0"/>
              <a:t> </a:t>
            </a:r>
            <a:r>
              <a:rPr kumimoji="1" lang="ja-JP" altLang="en-US" dirty="0"/>
              <a:t>の遷移先へ矢印を引くとこうなります。</a:t>
            </a:r>
            <a:endParaRPr kumimoji="1" lang="en-US" altLang="ja-JP" dirty="0"/>
          </a:p>
          <a:p>
            <a:r>
              <a:rPr kumimoji="1" lang="en-US" altLang="ja-JP" dirty="0"/>
              <a:t>NFA </a:t>
            </a:r>
            <a:r>
              <a:rPr kumimoji="1" lang="ja-JP" altLang="en-US" dirty="0"/>
              <a:t>の受理状態を含む状態は受理状態となります。</a:t>
            </a:r>
            <a:endParaRPr kumimoji="1" lang="en-US" altLang="ja-JP" dirty="0"/>
          </a:p>
          <a:p>
            <a:r>
              <a:rPr kumimoji="1" lang="ja-JP" altLang="en-US" dirty="0"/>
              <a:t>この例では、</a:t>
            </a:r>
            <a:r>
              <a:rPr kumimoji="1" lang="en-US" altLang="ja-JP" dirty="0"/>
              <a:t> </a:t>
            </a:r>
            <a:r>
              <a:rPr kumimoji="1" lang="ja-JP" altLang="en-US" dirty="0"/>
              <a:t>受理状態 </a:t>
            </a:r>
            <a:r>
              <a:rPr kumimoji="1" lang="en-US" altLang="ja-JP" dirty="0" err="1"/>
              <a:t>qF</a:t>
            </a:r>
            <a:r>
              <a:rPr kumimoji="1" lang="en-US" altLang="ja-JP" dirty="0"/>
              <a:t> </a:t>
            </a:r>
            <a:r>
              <a:rPr kumimoji="1" lang="ja-JP" altLang="en-US" dirty="0"/>
              <a:t>を含むのは </a:t>
            </a:r>
            <a:r>
              <a:rPr kumimoji="1" lang="en-US" altLang="ja-JP" dirty="0"/>
              <a:t>q0123F </a:t>
            </a:r>
            <a:r>
              <a:rPr kumimoji="1" lang="ja-JP" altLang="en-US" dirty="0"/>
              <a:t>と </a:t>
            </a:r>
            <a:r>
              <a:rPr kumimoji="1" lang="en-US" altLang="ja-JP" dirty="0"/>
              <a:t>q1F </a:t>
            </a:r>
            <a:r>
              <a:rPr kumimoji="1" lang="ja-JP" altLang="en-US" dirty="0"/>
              <a:t>の</a:t>
            </a:r>
            <a:r>
              <a:rPr kumimoji="1" lang="en-US" altLang="ja-JP" dirty="0"/>
              <a:t>2</a:t>
            </a:r>
            <a:r>
              <a:rPr kumimoji="1" lang="ja-JP" altLang="en-US" dirty="0"/>
              <a:t>つです。</a:t>
            </a:r>
            <a:endParaRPr kumimoji="1" lang="en-US" altLang="ja-JP" dirty="0"/>
          </a:p>
          <a:p>
            <a:r>
              <a:rPr kumimoji="1" lang="ja-JP" altLang="en-US" dirty="0"/>
              <a:t>なお、</a:t>
            </a:r>
            <a:r>
              <a:rPr kumimoji="1" lang="en-US" altLang="ja-JP" dirty="0"/>
              <a:t>DFA</a:t>
            </a:r>
            <a:r>
              <a:rPr kumimoji="1" lang="ja-JP" altLang="en-US" dirty="0"/>
              <a:t>の遷移表が正しく作れていれば、</a:t>
            </a:r>
            <a:r>
              <a:rPr kumimoji="1" lang="en-US" altLang="ja-JP" dirty="0"/>
              <a:t>ε-closure </a:t>
            </a:r>
            <a:r>
              <a:rPr kumimoji="1" lang="ja-JP" altLang="en-US" dirty="0"/>
              <a:t>は自分自身へのループのみになっています。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34</a:t>
            </a:fld>
            <a:endParaRPr kumimoji="1" lang="ja-JP" altLang="en-US"/>
          </a:p>
        </p:txBody>
      </p:sp>
    </p:spTree>
    <p:extLst>
      <p:ext uri="{BB962C8B-B14F-4D97-AF65-F5344CB8AC3E}">
        <p14:creationId xmlns:p14="http://schemas.microsoft.com/office/powerpoint/2010/main" val="40970287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こちらの非決定性有限オートマトン </a:t>
            </a:r>
            <a:r>
              <a:rPr kumimoji="1" lang="en-US" altLang="ja-JP" dirty="0"/>
              <a:t>NFA</a:t>
            </a:r>
            <a:r>
              <a:rPr kumimoji="1" lang="ja-JP" altLang="en-US" dirty="0"/>
              <a:t> から</a:t>
            </a:r>
            <a:endParaRPr kumimoji="1" lang="en-US" altLang="ja-JP" dirty="0"/>
          </a:p>
          <a:p>
            <a:r>
              <a:rPr kumimoji="1" lang="ja-JP" altLang="en-US" dirty="0"/>
              <a:t>下の決定性有限オートマトン </a:t>
            </a:r>
            <a:r>
              <a:rPr kumimoji="1" lang="en-US" altLang="ja-JP" dirty="0"/>
              <a:t>DFA </a:t>
            </a:r>
            <a:r>
              <a:rPr kumimoji="1" lang="ja-JP" altLang="en-US" dirty="0"/>
              <a:t>が作れました。</a:t>
            </a:r>
            <a:endParaRPr kumimoji="1" lang="en-US" altLang="ja-JP" dirty="0"/>
          </a:p>
          <a:p>
            <a:r>
              <a:rPr kumimoji="1" lang="en-US" altLang="ja-JP" dirty="0"/>
              <a:t>ε</a:t>
            </a:r>
            <a:r>
              <a:rPr kumimoji="1" lang="ja-JP" altLang="en-US" dirty="0"/>
              <a:t>遷移が無くなり、また、各状態で、ある</a:t>
            </a:r>
            <a:r>
              <a:rPr kumimoji="1" lang="en-US" altLang="ja-JP" dirty="0"/>
              <a:t>1</a:t>
            </a:r>
            <a:r>
              <a:rPr kumimoji="1" lang="ja-JP" altLang="en-US" dirty="0"/>
              <a:t>記号で出ていく矢印は</a:t>
            </a:r>
            <a:r>
              <a:rPr kumimoji="1" lang="en-US" altLang="ja-JP" dirty="0"/>
              <a:t>1</a:t>
            </a:r>
            <a:r>
              <a:rPr kumimoji="1" lang="ja-JP" altLang="en-US" dirty="0"/>
              <a:t>つだけになっています。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35</a:t>
            </a:fld>
            <a:endParaRPr kumimoji="1" lang="ja-JP" altLang="en-US"/>
          </a:p>
        </p:txBody>
      </p:sp>
    </p:spTree>
    <p:extLst>
      <p:ext uri="{BB962C8B-B14F-4D97-AF65-F5344CB8AC3E}">
        <p14:creationId xmlns:p14="http://schemas.microsoft.com/office/powerpoint/2010/main" val="29232976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ここまでの手順で、決定性有限オートマトンを作ることができました。</a:t>
            </a:r>
            <a:endParaRPr kumimoji="1" lang="en-US" altLang="ja-JP" dirty="0"/>
          </a:p>
          <a:p>
            <a:r>
              <a:rPr kumimoji="1" lang="ja-JP" altLang="en-US" dirty="0"/>
              <a:t>この時点でも、字句解析系のプログラムに取り掛かることは可能です。</a:t>
            </a:r>
            <a:endParaRPr kumimoji="1" lang="en-US" altLang="ja-JP" dirty="0"/>
          </a:p>
          <a:p>
            <a:r>
              <a:rPr kumimoji="1" lang="ja-JP" altLang="en-US" dirty="0"/>
              <a:t>しかし、ここまでの手順で作られた決定性有限オートマトンは、状態数が最小とは限りません。</a:t>
            </a:r>
            <a:endParaRPr kumimoji="1" lang="en-US" altLang="ja-JP" dirty="0"/>
          </a:p>
          <a:p>
            <a:r>
              <a:rPr kumimoji="1" lang="ja-JP" altLang="en-US" dirty="0"/>
              <a:t>そこで、状態数の最小化を行います。</a:t>
            </a:r>
            <a:endParaRPr kumimoji="1" lang="en-US" altLang="ja-JP" dirty="0"/>
          </a:p>
          <a:p>
            <a:r>
              <a:rPr kumimoji="1" lang="ja-JP" altLang="en-US" dirty="0"/>
              <a:t>状態数の最小化とは、同じ入力を受理するオートマトンで、</a:t>
            </a:r>
            <a:endParaRPr kumimoji="1" lang="en-US" altLang="ja-JP" dirty="0"/>
          </a:p>
          <a:p>
            <a:r>
              <a:rPr kumimoji="1" lang="ja-JP" altLang="en-US" dirty="0"/>
              <a:t>状態の数が最も少なくなるようにすることです。</a:t>
            </a:r>
            <a:endParaRPr kumimoji="1" lang="en-US" altLang="ja-JP" dirty="0"/>
          </a:p>
          <a:p>
            <a:r>
              <a:rPr kumimoji="1" lang="ja-JP" altLang="en-US" dirty="0"/>
              <a:t>例えば、こちらのオートマトンは</a:t>
            </a:r>
            <a:r>
              <a:rPr kumimoji="1" lang="en-US" altLang="ja-JP" dirty="0"/>
              <a:t>5</a:t>
            </a:r>
            <a:r>
              <a:rPr kumimoji="1" lang="ja-JP" altLang="en-US" dirty="0"/>
              <a:t>状態です。</a:t>
            </a:r>
            <a:endParaRPr kumimoji="1" lang="en-US" altLang="ja-JP" dirty="0"/>
          </a:p>
          <a:p>
            <a:r>
              <a:rPr kumimoji="1" lang="ja-JP" altLang="en-US" dirty="0"/>
              <a:t>これを最小化すると、右の</a:t>
            </a:r>
            <a:r>
              <a:rPr kumimoji="1" lang="en-US" altLang="ja-JP" dirty="0"/>
              <a:t>4</a:t>
            </a:r>
            <a:r>
              <a:rPr kumimoji="1" lang="ja-JP" altLang="en-US" dirty="0"/>
              <a:t>状態のオートマトンになります。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36</a:t>
            </a:fld>
            <a:endParaRPr kumimoji="1" lang="ja-JP" altLang="en-US"/>
          </a:p>
        </p:txBody>
      </p:sp>
    </p:spTree>
    <p:extLst>
      <p:ext uri="{BB962C8B-B14F-4D97-AF65-F5344CB8AC3E}">
        <p14:creationId xmlns:p14="http://schemas.microsoft.com/office/powerpoint/2010/main" val="29072479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状態の最小化は、状態の等価性を用います。</a:t>
            </a:r>
            <a:endParaRPr kumimoji="1" lang="en-US" altLang="ja-JP" dirty="0"/>
          </a:p>
          <a:p>
            <a:r>
              <a:rPr kumimoji="1" lang="ja-JP" altLang="en-US" dirty="0"/>
              <a:t>状態</a:t>
            </a:r>
            <a:r>
              <a:rPr kumimoji="1" lang="en-US" altLang="ja-JP" dirty="0"/>
              <a:t> p </a:t>
            </a:r>
            <a:r>
              <a:rPr kumimoji="1" lang="ja-JP" altLang="en-US" dirty="0"/>
              <a:t>と状態 </a:t>
            </a:r>
            <a:r>
              <a:rPr kumimoji="1" lang="en-US" altLang="ja-JP" dirty="0"/>
              <a:t>q </a:t>
            </a:r>
            <a:r>
              <a:rPr kumimoji="1" lang="ja-JP" altLang="en-US" dirty="0"/>
              <a:t>に対して、</a:t>
            </a:r>
            <a:endParaRPr kumimoji="1" lang="en-US" altLang="ja-JP" dirty="0"/>
          </a:p>
          <a:p>
            <a:r>
              <a:rPr kumimoji="1" lang="ja-JP" altLang="en-US" dirty="0"/>
              <a:t>同一の入力を与えたとき、その出力が全て同じとき、</a:t>
            </a:r>
            <a:endParaRPr kumimoji="1" lang="en-US" altLang="ja-JP" dirty="0"/>
          </a:p>
          <a:p>
            <a:r>
              <a:rPr kumimoji="1" lang="ja-JP" altLang="en-US" dirty="0"/>
              <a:t>状態 </a:t>
            </a:r>
            <a:r>
              <a:rPr kumimoji="1" lang="en-US" altLang="ja-JP" dirty="0"/>
              <a:t>p</a:t>
            </a:r>
            <a:r>
              <a:rPr kumimoji="1" lang="ja-JP" altLang="en-US" dirty="0"/>
              <a:t> と状態 </a:t>
            </a:r>
            <a:r>
              <a:rPr kumimoji="1" lang="en-US" altLang="ja-JP" dirty="0"/>
              <a:t>q </a:t>
            </a:r>
            <a:r>
              <a:rPr kumimoji="1" lang="ja-JP" altLang="en-US" dirty="0"/>
              <a:t>が等価である、と言い、</a:t>
            </a:r>
            <a:endParaRPr kumimoji="1" lang="en-US" altLang="ja-JP" dirty="0"/>
          </a:p>
          <a:p>
            <a:r>
              <a:rPr kumimoji="1" lang="ja-JP" altLang="en-US" dirty="0"/>
              <a:t>横三本線の合同記号を用いて </a:t>
            </a:r>
            <a:r>
              <a:rPr kumimoji="1" lang="en-US" altLang="ja-JP" dirty="0"/>
              <a:t>p </a:t>
            </a:r>
            <a:r>
              <a:rPr kumimoji="1" lang="ja-JP" altLang="en-US" dirty="0"/>
              <a:t>≡ </a:t>
            </a:r>
            <a:r>
              <a:rPr kumimoji="1" lang="en-US" altLang="ja-JP" dirty="0"/>
              <a:t>q </a:t>
            </a:r>
            <a:r>
              <a:rPr kumimoji="1" lang="ja-JP" altLang="en-US" dirty="0"/>
              <a:t>と表します。</a:t>
            </a:r>
            <a:endParaRPr kumimoji="1" lang="en-US" altLang="ja-JP" dirty="0"/>
          </a:p>
          <a:p>
            <a:r>
              <a:rPr kumimoji="1" lang="ja-JP" altLang="en-US" dirty="0"/>
              <a:t>状態最小化は、等価な状態をまとめて一つの状態とするのが基本的な戦略です。</a:t>
            </a:r>
            <a:endParaRPr kumimoji="1" lang="en-US" altLang="ja-JP" dirty="0"/>
          </a:p>
          <a:p>
            <a:r>
              <a:rPr kumimoji="1" lang="ja-JP" altLang="en-US" dirty="0"/>
              <a:t>なお、昨年「論理回路」の授業を受けた人は、</a:t>
            </a:r>
            <a:endParaRPr kumimoji="1" lang="en-US" altLang="ja-JP" dirty="0"/>
          </a:p>
          <a:p>
            <a:r>
              <a:rPr kumimoji="1" lang="ja-JP" altLang="en-US" dirty="0"/>
              <a:t>論理回路の第</a:t>
            </a:r>
            <a:r>
              <a:rPr kumimoji="1" lang="en-US" altLang="ja-JP" dirty="0"/>
              <a:t>13</a:t>
            </a:r>
            <a:r>
              <a:rPr kumimoji="1" lang="ja-JP" altLang="en-US" dirty="0"/>
              <a:t>回で状態数の最小化と等価性について説明していますので、</a:t>
            </a:r>
            <a:endParaRPr kumimoji="1" lang="en-US" altLang="ja-JP" dirty="0"/>
          </a:p>
          <a:p>
            <a:r>
              <a:rPr kumimoji="1" lang="ja-JP" altLang="en-US" dirty="0"/>
              <a:t>論理回路の講義資料を参照してください。</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37</a:t>
            </a:fld>
            <a:endParaRPr kumimoji="1" lang="ja-JP" altLang="en-US"/>
          </a:p>
        </p:txBody>
      </p:sp>
    </p:spTree>
    <p:extLst>
      <p:ext uri="{BB962C8B-B14F-4D97-AF65-F5344CB8AC3E}">
        <p14:creationId xmlns:p14="http://schemas.microsoft.com/office/powerpoint/2010/main" val="32998857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状態数を最小化するためには</a:t>
            </a:r>
            <a:r>
              <a:rPr kumimoji="1" lang="en-US" altLang="ja-JP" dirty="0"/>
              <a:t>2</a:t>
            </a:r>
            <a:r>
              <a:rPr kumimoji="1" lang="ja-JP" altLang="en-US" dirty="0"/>
              <a:t>つの手法があります。</a:t>
            </a:r>
            <a:endParaRPr kumimoji="1" lang="en-US" altLang="ja-JP" dirty="0"/>
          </a:p>
          <a:p>
            <a:r>
              <a:rPr kumimoji="1" lang="ja-JP" altLang="en-US" dirty="0"/>
              <a:t>一つは状態遷移表を分割していく、というやり方です。</a:t>
            </a:r>
            <a:endParaRPr kumimoji="1" lang="en-US" altLang="ja-JP" dirty="0"/>
          </a:p>
          <a:p>
            <a:r>
              <a:rPr kumimoji="1" lang="ja-JP" altLang="en-US" dirty="0"/>
              <a:t>等価な状態でない状態同士は別のグループになるように状態をグループ分けしていきます。</a:t>
            </a:r>
            <a:endParaRPr kumimoji="1" lang="en-US" altLang="ja-JP" dirty="0"/>
          </a:p>
          <a:p>
            <a:r>
              <a:rPr kumimoji="1" lang="ja-JP" altLang="en-US" dirty="0"/>
              <a:t>もう一つは、状態併合表を使うやり方です。</a:t>
            </a:r>
            <a:endParaRPr kumimoji="1" lang="en-US" altLang="ja-JP" dirty="0"/>
          </a:p>
          <a:p>
            <a:r>
              <a:rPr kumimoji="1" lang="ja-JP" altLang="en-US" dirty="0"/>
              <a:t>等価な状態ではない状態同士の✕印を付けていき、</a:t>
            </a:r>
            <a:endParaRPr kumimoji="1" lang="en-US" altLang="ja-JP" dirty="0"/>
          </a:p>
          <a:p>
            <a:r>
              <a:rPr kumimoji="1" lang="ja-JP" altLang="en-US" dirty="0"/>
              <a:t>最後まで✕が付かなかったものを等価、とするやり方です。</a:t>
            </a:r>
            <a:endParaRPr kumimoji="1" lang="en-US" altLang="ja-JP" dirty="0"/>
          </a:p>
          <a:p>
            <a:r>
              <a:rPr kumimoji="1" lang="ja-JP" altLang="en-US" dirty="0"/>
              <a:t>それぞれのやり方を例を挙げてみていきましょう。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38</a:t>
            </a:fld>
            <a:endParaRPr kumimoji="1" lang="ja-JP" altLang="en-US"/>
          </a:p>
        </p:txBody>
      </p:sp>
    </p:spTree>
    <p:extLst>
      <p:ext uri="{BB962C8B-B14F-4D97-AF65-F5344CB8AC3E}">
        <p14:creationId xmlns:p14="http://schemas.microsoft.com/office/powerpoint/2010/main" val="14176623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例として、このような有限オートマトンがあったとします。</a:t>
            </a:r>
            <a:endParaRPr kumimoji="1" lang="en-US" altLang="ja-JP" dirty="0"/>
          </a:p>
          <a:p>
            <a:r>
              <a:rPr kumimoji="1" lang="ja-JP" altLang="en-US" dirty="0"/>
              <a:t>状態を、遷移先の有無と受理・不受理でグループ分けします。</a:t>
            </a:r>
            <a:endParaRPr kumimoji="1" lang="en-US" altLang="ja-JP" dirty="0"/>
          </a:p>
          <a:p>
            <a:r>
              <a:rPr kumimoji="1" lang="ja-JP" altLang="en-US" dirty="0"/>
              <a:t>まず状態 </a:t>
            </a:r>
            <a:r>
              <a:rPr kumimoji="1" lang="en-US" altLang="ja-JP" dirty="0"/>
              <a:t>q0 </a:t>
            </a:r>
            <a:r>
              <a:rPr kumimoji="1" lang="ja-JP" altLang="en-US" dirty="0"/>
              <a:t>は入力 </a:t>
            </a:r>
            <a:r>
              <a:rPr kumimoji="1" lang="en-US" altLang="ja-JP" dirty="0"/>
              <a:t>b </a:t>
            </a:r>
            <a:r>
              <a:rPr kumimoji="1" lang="ja-JP" altLang="en-US" dirty="0"/>
              <a:t>に対する遷移先が無く、不受理です。</a:t>
            </a:r>
            <a:endParaRPr kumimoji="1" lang="en-US" altLang="ja-JP" dirty="0"/>
          </a:p>
          <a:p>
            <a:r>
              <a:rPr kumimoji="1" lang="ja-JP" altLang="en-US" dirty="0"/>
              <a:t>これをグループ </a:t>
            </a:r>
            <a:r>
              <a:rPr kumimoji="1" lang="en-US" altLang="ja-JP" dirty="0"/>
              <a:t>0 </a:t>
            </a:r>
            <a:r>
              <a:rPr kumimoji="1" lang="ja-JP" altLang="en-US" dirty="0"/>
              <a:t>とします。</a:t>
            </a:r>
            <a:endParaRPr kumimoji="1" lang="en-US" altLang="ja-JP" dirty="0"/>
          </a:p>
          <a:p>
            <a:r>
              <a:rPr kumimoji="1" lang="ja-JP" altLang="en-US" dirty="0"/>
              <a:t>状態 </a:t>
            </a:r>
            <a:r>
              <a:rPr kumimoji="1" lang="en-US" altLang="ja-JP" dirty="0"/>
              <a:t>q1 q2 q3 </a:t>
            </a:r>
            <a:r>
              <a:rPr kumimoji="1" lang="ja-JP" altLang="en-US" dirty="0"/>
              <a:t>は入力 </a:t>
            </a:r>
            <a:r>
              <a:rPr kumimoji="1" lang="en-US" altLang="ja-JP" dirty="0"/>
              <a:t>a, b </a:t>
            </a:r>
            <a:r>
              <a:rPr kumimoji="1" lang="ja-JP" altLang="en-US" dirty="0"/>
              <a:t>に対する遷移が共に存在し、不受理です。</a:t>
            </a:r>
            <a:endParaRPr kumimoji="1" lang="en-US" altLang="ja-JP" dirty="0"/>
          </a:p>
          <a:p>
            <a:r>
              <a:rPr kumimoji="1" lang="ja-JP" altLang="en-US" dirty="0"/>
              <a:t>これらをグループ </a:t>
            </a:r>
            <a:r>
              <a:rPr kumimoji="1" lang="en-US" altLang="ja-JP" dirty="0"/>
              <a:t>1</a:t>
            </a:r>
            <a:r>
              <a:rPr kumimoji="1" lang="ja-JP" altLang="en-US" dirty="0"/>
              <a:t>とします。</a:t>
            </a:r>
            <a:endParaRPr kumimoji="1" lang="en-US" altLang="ja-JP" dirty="0"/>
          </a:p>
          <a:p>
            <a:r>
              <a:rPr kumimoji="1" lang="ja-JP" altLang="en-US" dirty="0"/>
              <a:t>状態 </a:t>
            </a:r>
            <a:r>
              <a:rPr kumimoji="1" lang="en-US" altLang="ja-JP" dirty="0" err="1"/>
              <a:t>qF</a:t>
            </a:r>
            <a:r>
              <a:rPr kumimoji="1" lang="en-US" altLang="ja-JP" dirty="0"/>
              <a:t> </a:t>
            </a:r>
            <a:r>
              <a:rPr kumimoji="1" lang="ja-JP" altLang="en-US" dirty="0"/>
              <a:t>は入力 </a:t>
            </a:r>
            <a:r>
              <a:rPr kumimoji="1" lang="en-US" altLang="ja-JP" dirty="0"/>
              <a:t>a, b</a:t>
            </a:r>
            <a:r>
              <a:rPr kumimoji="1" lang="ja-JP" altLang="en-US" dirty="0"/>
              <a:t> に対する遷移が共にあり、受理です。。</a:t>
            </a:r>
            <a:endParaRPr kumimoji="1" lang="en-US" altLang="ja-JP" dirty="0"/>
          </a:p>
          <a:p>
            <a:r>
              <a:rPr kumimoji="1" lang="ja-JP" altLang="en-US" dirty="0"/>
              <a:t>これをグループ </a:t>
            </a:r>
            <a:r>
              <a:rPr kumimoji="1" lang="en-US" altLang="ja-JP" dirty="0"/>
              <a:t>2 </a:t>
            </a:r>
            <a:r>
              <a:rPr kumimoji="1" lang="ja-JP" altLang="en-US" dirty="0"/>
              <a:t>とします。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39</a:t>
            </a:fld>
            <a:endParaRPr kumimoji="1" lang="ja-JP" altLang="en-US"/>
          </a:p>
        </p:txBody>
      </p:sp>
    </p:spTree>
    <p:extLst>
      <p:ext uri="{BB962C8B-B14F-4D97-AF65-F5344CB8AC3E}">
        <p14:creationId xmlns:p14="http://schemas.microsoft.com/office/powerpoint/2010/main" val="238876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字句解析系とは、入力を </a:t>
            </a:r>
            <a:r>
              <a:rPr kumimoji="1" lang="en-US" altLang="ja-JP" dirty="0"/>
              <a:t>token </a:t>
            </a:r>
            <a:r>
              <a:rPr kumimoji="1" lang="ja-JP" altLang="en-US" dirty="0"/>
              <a:t>と呼ばれる単語単位に区切る役割をする部分です。</a:t>
            </a:r>
            <a:endParaRPr kumimoji="1" lang="en-US" altLang="ja-JP" dirty="0"/>
          </a:p>
          <a:p>
            <a:r>
              <a:rPr kumimoji="1" lang="ja-JP" altLang="en-US" dirty="0"/>
              <a:t>例えばこのような入力が与えられたとしましょう。</a:t>
            </a:r>
            <a:endParaRPr kumimoji="1" lang="en-US" altLang="ja-JP" dirty="0"/>
          </a:p>
          <a:p>
            <a:r>
              <a:rPr kumimoji="1" lang="ja-JP" altLang="en-US" dirty="0"/>
              <a:t>字句解析系は、まず空白やコメントを読み飛ばします。</a:t>
            </a:r>
            <a:endParaRPr kumimoji="1" lang="en-US" altLang="ja-JP" dirty="0"/>
          </a:p>
          <a:p>
            <a:r>
              <a:rPr kumimoji="1" lang="ja-JP" altLang="en-US" dirty="0"/>
              <a:t>そして、文字をトークンと呼ばれる単語単位に区切っていきます。</a:t>
            </a:r>
            <a:endParaRPr kumimoji="1" lang="en-US" altLang="ja-JP" dirty="0"/>
          </a:p>
          <a:p>
            <a:r>
              <a:rPr kumimoji="1" lang="en-US" altLang="ja-JP" dirty="0" err="1"/>
              <a:t>i</a:t>
            </a:r>
            <a:r>
              <a:rPr kumimoji="1" lang="en-US" altLang="ja-JP" dirty="0"/>
              <a:t> f </a:t>
            </a:r>
            <a:r>
              <a:rPr kumimoji="1" lang="ja-JP" altLang="en-US" dirty="0"/>
              <a:t>は、</a:t>
            </a:r>
            <a:r>
              <a:rPr kumimoji="1" lang="en-US" altLang="ja-JP" dirty="0"/>
              <a:t>if </a:t>
            </a:r>
            <a:r>
              <a:rPr kumimoji="1" lang="ja-JP" altLang="en-US" dirty="0"/>
              <a:t>という </a:t>
            </a:r>
            <a:r>
              <a:rPr kumimoji="1" lang="en-US" altLang="ja-JP" dirty="0"/>
              <a:t>if</a:t>
            </a:r>
            <a:r>
              <a:rPr kumimoji="1" lang="ja-JP" altLang="en-US" dirty="0"/>
              <a:t>文の開始を表す予約語だ、</a:t>
            </a:r>
            <a:endParaRPr kumimoji="1" lang="en-US" altLang="ja-JP" dirty="0"/>
          </a:p>
          <a:p>
            <a:r>
              <a:rPr kumimoji="1" lang="en-US" altLang="ja-JP" dirty="0"/>
              <a:t>( </a:t>
            </a:r>
            <a:r>
              <a:rPr kumimoji="1" lang="ja-JP" altLang="en-US" dirty="0"/>
              <a:t>は左括弧開くだ、</a:t>
            </a:r>
            <a:endParaRPr kumimoji="1" lang="en-US" altLang="ja-JP" dirty="0"/>
          </a:p>
          <a:p>
            <a:r>
              <a:rPr kumimoji="1" lang="en-US" altLang="ja-JP" dirty="0"/>
              <a:t>a n s </a:t>
            </a:r>
            <a:r>
              <a:rPr kumimoji="1" lang="ja-JP" altLang="en-US" dirty="0"/>
              <a:t>は </a:t>
            </a:r>
            <a:r>
              <a:rPr kumimoji="1" lang="en-US" altLang="ja-JP" dirty="0" err="1"/>
              <a:t>ans</a:t>
            </a:r>
            <a:r>
              <a:rPr kumimoji="1" lang="en-US" altLang="ja-JP" dirty="0"/>
              <a:t> </a:t>
            </a:r>
            <a:r>
              <a:rPr kumimoji="1" lang="ja-JP" altLang="en-US" dirty="0"/>
              <a:t>という変数だ、</a:t>
            </a:r>
            <a:endParaRPr kumimoji="1" lang="en-US" altLang="ja-JP" dirty="0"/>
          </a:p>
          <a:p>
            <a:pPr marL="0" indent="0">
              <a:buFont typeface="Wingdings" panose="05000000000000000000" pitchFamily="2" charset="2"/>
              <a:buNone/>
            </a:pPr>
            <a:r>
              <a:rPr kumimoji="1" lang="en-US" altLang="ja-JP" dirty="0"/>
              <a:t>&gt;= </a:t>
            </a:r>
            <a:r>
              <a:rPr kumimoji="1" lang="ja-JP" altLang="en-US" dirty="0"/>
              <a:t>は不等号だ、</a:t>
            </a:r>
            <a:endParaRPr kumimoji="1" lang="en-US" altLang="ja-JP" dirty="0"/>
          </a:p>
          <a:p>
            <a:pPr marL="0" indent="0">
              <a:buFont typeface="Wingdings" panose="05000000000000000000" pitchFamily="2" charset="2"/>
              <a:buNone/>
            </a:pPr>
            <a:r>
              <a:rPr kumimoji="1" lang="en-US" altLang="ja-JP" dirty="0"/>
              <a:t>1 2 3 </a:t>
            </a:r>
            <a:r>
              <a:rPr kumimoji="1" lang="ja-JP" altLang="en-US" dirty="0"/>
              <a:t>は　</a:t>
            </a:r>
            <a:r>
              <a:rPr kumimoji="1" lang="en-US" altLang="ja-JP" dirty="0"/>
              <a:t>123</a:t>
            </a:r>
            <a:r>
              <a:rPr kumimoji="1" lang="ja-JP" altLang="en-US" dirty="0"/>
              <a:t>　という整数だ、</a:t>
            </a:r>
            <a:endParaRPr kumimoji="1" lang="en-US" altLang="ja-JP" dirty="0"/>
          </a:p>
          <a:p>
            <a:pPr marL="0" indent="0">
              <a:buFont typeface="Wingdings" panose="05000000000000000000" pitchFamily="2" charset="2"/>
              <a:buNone/>
            </a:pPr>
            <a:r>
              <a:rPr kumimoji="1" lang="en-US" altLang="ja-JP" dirty="0"/>
              <a:t>) </a:t>
            </a:r>
            <a:r>
              <a:rPr kumimoji="1" lang="ja-JP" altLang="en-US" dirty="0"/>
              <a:t>は右括弧だ、</a:t>
            </a:r>
            <a:endParaRPr kumimoji="1" lang="en-US" altLang="ja-JP" dirty="0"/>
          </a:p>
          <a:p>
            <a:pPr marL="0" indent="0">
              <a:buFont typeface="Wingdings" panose="05000000000000000000" pitchFamily="2" charset="2"/>
              <a:buNone/>
            </a:pPr>
            <a:r>
              <a:rPr kumimoji="1" lang="en-US" altLang="ja-JP" dirty="0"/>
              <a:t>output </a:t>
            </a:r>
            <a:r>
              <a:rPr kumimoji="1" lang="ja-JP" altLang="en-US" dirty="0"/>
              <a:t>は出力文を表す予約語だ、</a:t>
            </a:r>
            <a:endParaRPr kumimoji="1" lang="en-US" altLang="ja-JP" dirty="0"/>
          </a:p>
          <a:p>
            <a:pPr marL="0" indent="0">
              <a:buFont typeface="Wingdings" panose="05000000000000000000" pitchFamily="2" charset="2"/>
              <a:buNone/>
            </a:pPr>
            <a:r>
              <a:rPr kumimoji="1" lang="ja-JP" altLang="en-US" dirty="0"/>
              <a:t>という具合に、単語として区切っていきます。</a:t>
            </a:r>
            <a:endParaRPr kumimoji="1" lang="en-US" altLang="ja-JP" dirty="0"/>
          </a:p>
          <a:p>
            <a:pPr marL="0" indent="0">
              <a:buFont typeface="Wingdings" panose="05000000000000000000" pitchFamily="2" charset="2"/>
              <a:buNone/>
            </a:pPr>
            <a:r>
              <a:rPr kumimoji="1" lang="ja-JP" altLang="en-US" dirty="0"/>
              <a:t>単語規則にあっていない文字の並びがあった場合は、エラーとしてはじきます。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a:t>
            </a:fld>
            <a:endParaRPr kumimoji="1" lang="ja-JP" altLang="en-US"/>
          </a:p>
        </p:txBody>
      </p:sp>
    </p:spTree>
    <p:extLst>
      <p:ext uri="{BB962C8B-B14F-4D97-AF65-F5344CB8AC3E}">
        <p14:creationId xmlns:p14="http://schemas.microsoft.com/office/powerpoint/2010/main" val="9000300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次は、各状態から、遷移先がどのグループに属するかを見ていきます。</a:t>
            </a:r>
            <a:endParaRPr kumimoji="1" lang="en-US" altLang="ja-JP" dirty="0"/>
          </a:p>
          <a:p>
            <a:r>
              <a:rPr kumimoji="1" lang="ja-JP" altLang="en-US" dirty="0"/>
              <a:t>状態 </a:t>
            </a:r>
            <a:r>
              <a:rPr kumimoji="1" lang="en-US" altLang="ja-JP" dirty="0"/>
              <a:t>q0 </a:t>
            </a:r>
            <a:r>
              <a:rPr kumimoji="1" lang="ja-JP" altLang="en-US" dirty="0"/>
              <a:t>は入力 </a:t>
            </a:r>
            <a:r>
              <a:rPr kumimoji="1" lang="en-US" altLang="ja-JP" dirty="0"/>
              <a:t>a </a:t>
            </a:r>
            <a:r>
              <a:rPr kumimoji="1" lang="ja-JP" altLang="en-US" dirty="0"/>
              <a:t>が入ると </a:t>
            </a:r>
            <a:r>
              <a:rPr kumimoji="1" lang="en-US" altLang="ja-JP" dirty="0"/>
              <a:t>q1 </a:t>
            </a:r>
            <a:r>
              <a:rPr kumimoji="1" lang="ja-JP" altLang="en-US" dirty="0"/>
              <a:t>に遷移します。</a:t>
            </a:r>
            <a:endParaRPr kumimoji="1" lang="en-US" altLang="ja-JP" dirty="0"/>
          </a:p>
          <a:p>
            <a:r>
              <a:rPr kumimoji="1" lang="en-US" altLang="ja-JP" dirty="0"/>
              <a:t>q1 </a:t>
            </a:r>
            <a:r>
              <a:rPr kumimoji="1" lang="ja-JP" altLang="en-US" dirty="0"/>
              <a:t>はグループ</a:t>
            </a:r>
            <a:r>
              <a:rPr kumimoji="1" lang="en-US" altLang="ja-JP" dirty="0"/>
              <a:t>1</a:t>
            </a:r>
            <a:r>
              <a:rPr kumimoji="1" lang="ja-JP" altLang="en-US" dirty="0"/>
              <a:t>ですので、遷移先グループに</a:t>
            </a:r>
            <a:r>
              <a:rPr kumimoji="1" lang="en-US" altLang="ja-JP" dirty="0"/>
              <a:t>1</a:t>
            </a:r>
            <a:r>
              <a:rPr kumimoji="1" lang="ja-JP" altLang="en-US" dirty="0"/>
              <a:t>と書きます。</a:t>
            </a:r>
            <a:endParaRPr kumimoji="1" lang="en-US" altLang="ja-JP" dirty="0"/>
          </a:p>
          <a:p>
            <a:r>
              <a:rPr kumimoji="1" lang="ja-JP" altLang="en-US" dirty="0"/>
              <a:t>状態 </a:t>
            </a:r>
            <a:r>
              <a:rPr kumimoji="1" lang="en-US" altLang="ja-JP" dirty="0"/>
              <a:t>q1 </a:t>
            </a:r>
            <a:r>
              <a:rPr kumimoji="1" lang="ja-JP" altLang="en-US" dirty="0"/>
              <a:t>は入力</a:t>
            </a:r>
            <a:r>
              <a:rPr kumimoji="1" lang="en-US" altLang="ja-JP" dirty="0"/>
              <a:t> a </a:t>
            </a:r>
            <a:r>
              <a:rPr kumimoji="1" lang="ja-JP" altLang="en-US" dirty="0"/>
              <a:t>で </a:t>
            </a:r>
            <a:r>
              <a:rPr kumimoji="1" lang="en-US" altLang="ja-JP" dirty="0"/>
              <a:t>q3 </a:t>
            </a:r>
            <a:r>
              <a:rPr kumimoji="1" lang="ja-JP" altLang="en-US" dirty="0"/>
              <a:t>入力 </a:t>
            </a:r>
            <a:r>
              <a:rPr kumimoji="1" lang="en-US" altLang="ja-JP" dirty="0"/>
              <a:t>b </a:t>
            </a:r>
            <a:r>
              <a:rPr kumimoji="1" lang="ja-JP" altLang="en-US" dirty="0"/>
              <a:t>で</a:t>
            </a:r>
            <a:r>
              <a:rPr kumimoji="1" lang="en-US" altLang="ja-JP" dirty="0"/>
              <a:t>q2</a:t>
            </a:r>
            <a:r>
              <a:rPr kumimoji="1" lang="ja-JP" altLang="en-US" dirty="0"/>
              <a:t>へ遷移します。</a:t>
            </a:r>
            <a:endParaRPr kumimoji="1" lang="en-US" altLang="ja-JP" dirty="0"/>
          </a:p>
          <a:p>
            <a:r>
              <a:rPr kumimoji="1" lang="en-US" altLang="ja-JP" dirty="0"/>
              <a:t>q2 q3 </a:t>
            </a:r>
            <a:r>
              <a:rPr kumimoji="1" lang="ja-JP" altLang="en-US" dirty="0"/>
              <a:t>共にグループ</a:t>
            </a:r>
            <a:r>
              <a:rPr kumimoji="1" lang="en-US" altLang="ja-JP" dirty="0"/>
              <a:t>1</a:t>
            </a:r>
            <a:r>
              <a:rPr kumimoji="1" lang="ja-JP" altLang="en-US" dirty="0"/>
              <a:t>です。</a:t>
            </a:r>
            <a:endParaRPr kumimoji="1" lang="en-US" altLang="ja-JP" dirty="0"/>
          </a:p>
          <a:p>
            <a:r>
              <a:rPr kumimoji="1" lang="ja-JP" altLang="en-US" dirty="0"/>
              <a:t>以下各状態の遷移先のグループを求めるとこうなります。</a:t>
            </a:r>
            <a:endParaRPr kumimoji="1" lang="en-US" altLang="ja-JP" dirty="0"/>
          </a:p>
          <a:p>
            <a:r>
              <a:rPr kumimoji="1" lang="ja-JP" altLang="en-US" dirty="0"/>
              <a:t>ここで、グループ</a:t>
            </a:r>
            <a:r>
              <a:rPr kumimoji="1" lang="en-US" altLang="ja-JP" dirty="0"/>
              <a:t>1</a:t>
            </a:r>
            <a:r>
              <a:rPr kumimoji="1" lang="ja-JP" altLang="en-US" dirty="0"/>
              <a:t>の状態 </a:t>
            </a:r>
            <a:r>
              <a:rPr kumimoji="1" lang="en-US" altLang="ja-JP" dirty="0"/>
              <a:t>q1 q2 q3 </a:t>
            </a:r>
            <a:r>
              <a:rPr kumimoji="1" lang="ja-JP" altLang="en-US" dirty="0"/>
              <a:t>の遷移先グループを見ると、</a:t>
            </a:r>
            <a:endParaRPr kumimoji="1" lang="en-US" altLang="ja-JP" dirty="0"/>
          </a:p>
          <a:p>
            <a:r>
              <a:rPr kumimoji="1" lang="en-US" altLang="ja-JP" dirty="0"/>
              <a:t>b</a:t>
            </a:r>
            <a:r>
              <a:rPr kumimoji="1" lang="ja-JP" altLang="en-US" dirty="0"/>
              <a:t>入力に対する遷移先が異なります。</a:t>
            </a:r>
            <a:endParaRPr kumimoji="1" lang="en-US" altLang="ja-JP" dirty="0"/>
          </a:p>
          <a:p>
            <a:r>
              <a:rPr kumimoji="1" lang="ja-JP" altLang="en-US" dirty="0"/>
              <a:t>そこでグループ</a:t>
            </a:r>
            <a:r>
              <a:rPr kumimoji="1" lang="en-US" altLang="ja-JP" dirty="0"/>
              <a:t>1</a:t>
            </a:r>
            <a:r>
              <a:rPr kumimoji="1" lang="ja-JP" altLang="en-US" dirty="0"/>
              <a:t>を、</a:t>
            </a:r>
            <a:r>
              <a:rPr kumimoji="1" lang="en-US" altLang="ja-JP" dirty="0"/>
              <a:t>q1</a:t>
            </a:r>
            <a:r>
              <a:rPr kumimoji="1" lang="ja-JP" altLang="en-US" dirty="0"/>
              <a:t> と </a:t>
            </a:r>
            <a:r>
              <a:rPr kumimoji="1" lang="en-US" altLang="ja-JP" dirty="0"/>
              <a:t>q2 </a:t>
            </a:r>
            <a:r>
              <a:rPr kumimoji="1" lang="ja-JP" altLang="en-US" dirty="0"/>
              <a:t>のグループと、</a:t>
            </a:r>
            <a:r>
              <a:rPr kumimoji="1" lang="en-US" altLang="ja-JP" dirty="0"/>
              <a:t>q3 </a:t>
            </a:r>
            <a:r>
              <a:rPr kumimoji="1" lang="ja-JP" altLang="en-US" dirty="0"/>
              <a:t>単独のグループに分割します。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40</a:t>
            </a:fld>
            <a:endParaRPr kumimoji="1" lang="ja-JP" altLang="en-US"/>
          </a:p>
        </p:txBody>
      </p:sp>
    </p:spTree>
    <p:extLst>
      <p:ext uri="{BB962C8B-B14F-4D97-AF65-F5344CB8AC3E}">
        <p14:creationId xmlns:p14="http://schemas.microsoft.com/office/powerpoint/2010/main" val="149073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今度はこちらの</a:t>
            </a:r>
            <a:r>
              <a:rPr kumimoji="1" lang="en-US" altLang="ja-JP" dirty="0"/>
              <a:t>4</a:t>
            </a:r>
            <a:r>
              <a:rPr kumimoji="1" lang="ja-JP" altLang="en-US" dirty="0"/>
              <a:t>グループで、先ほどと同じく遷移先の状態がどのグループに属するか求めていきます。</a:t>
            </a:r>
            <a:endParaRPr kumimoji="1" lang="en-US" altLang="ja-JP" dirty="0"/>
          </a:p>
          <a:p>
            <a:r>
              <a:rPr kumimoji="1" lang="ja-JP" altLang="en-US" dirty="0"/>
              <a:t>するとこのようになります。</a:t>
            </a:r>
            <a:endParaRPr kumimoji="1" lang="en-US" altLang="ja-JP" dirty="0"/>
          </a:p>
          <a:p>
            <a:r>
              <a:rPr kumimoji="1" lang="ja-JP" altLang="en-US" dirty="0"/>
              <a:t>今度は、グループ</a:t>
            </a:r>
            <a:r>
              <a:rPr kumimoji="1" lang="en-US" altLang="ja-JP" dirty="0"/>
              <a:t>1</a:t>
            </a:r>
            <a:r>
              <a:rPr kumimoji="1" lang="ja-JP" altLang="en-US" dirty="0"/>
              <a:t>に属する状態 </a:t>
            </a:r>
            <a:r>
              <a:rPr kumimoji="1" lang="en-US" altLang="ja-JP" dirty="0"/>
              <a:t>q1 </a:t>
            </a:r>
            <a:r>
              <a:rPr kumimoji="1" lang="ja-JP" altLang="en-US" dirty="0"/>
              <a:t>と </a:t>
            </a:r>
            <a:r>
              <a:rPr kumimoji="1" lang="en-US" altLang="ja-JP" dirty="0"/>
              <a:t>q2 </a:t>
            </a:r>
            <a:r>
              <a:rPr kumimoji="1" lang="ja-JP" altLang="en-US" dirty="0"/>
              <a:t>の遷移先は、</a:t>
            </a:r>
            <a:endParaRPr kumimoji="1" lang="en-US" altLang="ja-JP" dirty="0"/>
          </a:p>
          <a:p>
            <a:r>
              <a:rPr kumimoji="1" lang="ja-JP" altLang="en-US" dirty="0"/>
              <a:t>どちらも入力　</a:t>
            </a:r>
            <a:r>
              <a:rPr kumimoji="1" lang="en-US" altLang="ja-JP" dirty="0"/>
              <a:t>a </a:t>
            </a:r>
            <a:r>
              <a:rPr kumimoji="1" lang="ja-JP" altLang="en-US" dirty="0"/>
              <a:t>でグループ</a:t>
            </a:r>
            <a:r>
              <a:rPr kumimoji="1" lang="en-US" altLang="ja-JP" dirty="0"/>
              <a:t>2</a:t>
            </a:r>
            <a:r>
              <a:rPr kumimoji="1" lang="ja-JP" altLang="en-US" dirty="0"/>
              <a:t>、入力 </a:t>
            </a:r>
            <a:r>
              <a:rPr kumimoji="1" lang="en-US" altLang="ja-JP" dirty="0"/>
              <a:t>b </a:t>
            </a:r>
            <a:r>
              <a:rPr kumimoji="1" lang="ja-JP" altLang="en-US" dirty="0"/>
              <a:t>でグループ</a:t>
            </a:r>
            <a:r>
              <a:rPr kumimoji="1" lang="en-US" altLang="ja-JP" dirty="0"/>
              <a:t>1</a:t>
            </a:r>
            <a:r>
              <a:rPr kumimoji="1" lang="ja-JP" altLang="en-US" dirty="0"/>
              <a:t>です。</a:t>
            </a:r>
            <a:endParaRPr kumimoji="1" lang="en-US" altLang="ja-JP" dirty="0"/>
          </a:p>
          <a:p>
            <a:r>
              <a:rPr kumimoji="1" lang="ja-JP" altLang="en-US" dirty="0"/>
              <a:t>遷移先グループが全て同じになれば分割終了です。</a:t>
            </a:r>
            <a:endParaRPr kumimoji="1" lang="en-US" altLang="ja-JP" dirty="0"/>
          </a:p>
          <a:p>
            <a:r>
              <a:rPr kumimoji="1" lang="ja-JP" altLang="en-US" dirty="0"/>
              <a:t>最終的には、</a:t>
            </a:r>
            <a:r>
              <a:rPr kumimoji="1" lang="en-US" altLang="ja-JP" dirty="0"/>
              <a:t>q1 </a:t>
            </a:r>
            <a:r>
              <a:rPr kumimoji="1" lang="ja-JP" altLang="en-US" dirty="0"/>
              <a:t>と </a:t>
            </a:r>
            <a:r>
              <a:rPr kumimoji="1" lang="en-US" altLang="ja-JP" dirty="0"/>
              <a:t>q2 </a:t>
            </a:r>
            <a:r>
              <a:rPr kumimoji="1" lang="ja-JP" altLang="en-US" dirty="0"/>
              <a:t>が一つの状態にまとめられます。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41</a:t>
            </a:fld>
            <a:endParaRPr kumimoji="1" lang="ja-JP" altLang="en-US"/>
          </a:p>
        </p:txBody>
      </p:sp>
    </p:spTree>
    <p:extLst>
      <p:ext uri="{BB962C8B-B14F-4D97-AF65-F5344CB8AC3E}">
        <p14:creationId xmlns:p14="http://schemas.microsoft.com/office/powerpoint/2010/main" val="34590210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最小化後のオートマトンを描くとこうなります。</a:t>
            </a:r>
            <a:endParaRPr kumimoji="1" lang="en-US" altLang="ja-JP" dirty="0"/>
          </a:p>
          <a:p>
            <a:r>
              <a:rPr kumimoji="1" lang="en-US" altLang="ja-JP" dirty="0"/>
              <a:t>5</a:t>
            </a:r>
            <a:r>
              <a:rPr kumimoji="1" lang="ja-JP" altLang="en-US" dirty="0"/>
              <a:t>状態だったのが</a:t>
            </a:r>
            <a:r>
              <a:rPr kumimoji="1" lang="en-US" altLang="ja-JP" dirty="0"/>
              <a:t>4</a:t>
            </a:r>
            <a:r>
              <a:rPr kumimoji="1" lang="ja-JP" altLang="en-US" dirty="0"/>
              <a:t>状態に減りました。</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42</a:t>
            </a:fld>
            <a:endParaRPr kumimoji="1" lang="ja-JP" altLang="en-US"/>
          </a:p>
        </p:txBody>
      </p:sp>
    </p:spTree>
    <p:extLst>
      <p:ext uri="{BB962C8B-B14F-4D97-AF65-F5344CB8AC3E}">
        <p14:creationId xmlns:p14="http://schemas.microsoft.com/office/powerpoint/2010/main" val="4375158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次は状態併合表を用いたやり方を紹介します。</a:t>
            </a:r>
            <a:endParaRPr kumimoji="1" lang="en-US" altLang="ja-JP" dirty="0"/>
          </a:p>
          <a:p>
            <a:r>
              <a:rPr kumimoji="1" lang="ja-JP" altLang="en-US" dirty="0"/>
              <a:t>状態併合表は、右側の階段状の部分に、バツ印を付けていきます。</a:t>
            </a:r>
            <a:endParaRPr kumimoji="1" lang="en-US" altLang="ja-JP" dirty="0"/>
          </a:p>
          <a:p>
            <a:r>
              <a:rPr kumimoji="1" lang="ja-JP" altLang="en-US" dirty="0"/>
              <a:t>階段部分の各マスで、その上に書かれた状態とその左に書かれた状態の</a:t>
            </a:r>
            <a:endParaRPr kumimoji="1" lang="en-US" altLang="ja-JP" dirty="0"/>
          </a:p>
          <a:p>
            <a:r>
              <a:rPr kumimoji="1" lang="ja-JP" altLang="en-US" dirty="0"/>
              <a:t>遷移先・受理不受理をチェックし、異なれば✕を付けます。</a:t>
            </a:r>
            <a:endParaRPr kumimoji="1" lang="en-US" altLang="ja-JP" dirty="0"/>
          </a:p>
          <a:p>
            <a:r>
              <a:rPr kumimoji="1" lang="ja-JP" altLang="en-US" dirty="0"/>
              <a:t>最後まで✕が付かなければ等価な状態です。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43</a:t>
            </a:fld>
            <a:endParaRPr kumimoji="1" lang="ja-JP" altLang="en-US"/>
          </a:p>
        </p:txBody>
      </p:sp>
    </p:spTree>
    <p:extLst>
      <p:ext uri="{BB962C8B-B14F-4D97-AF65-F5344CB8AC3E}">
        <p14:creationId xmlns:p14="http://schemas.microsoft.com/office/powerpoint/2010/main" val="22980434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まず上に</a:t>
            </a:r>
            <a:r>
              <a:rPr kumimoji="1" lang="en-US" altLang="ja-JP" dirty="0"/>
              <a:t>0</a:t>
            </a:r>
            <a:r>
              <a:rPr kumimoji="1" lang="ja-JP" altLang="en-US" dirty="0"/>
              <a:t>左の</a:t>
            </a:r>
            <a:r>
              <a:rPr kumimoji="1" lang="en-US" altLang="ja-JP" dirty="0"/>
              <a:t>1</a:t>
            </a:r>
            <a:r>
              <a:rPr kumimoji="1" lang="ja-JP" altLang="en-US" dirty="0"/>
              <a:t>のマスを見てみましょう。</a:t>
            </a:r>
            <a:endParaRPr kumimoji="1" lang="en-US" altLang="ja-JP" dirty="0"/>
          </a:p>
          <a:p>
            <a:r>
              <a:rPr kumimoji="1" lang="ja-JP" altLang="en-US" dirty="0"/>
              <a:t>このマスでは、 </a:t>
            </a:r>
            <a:r>
              <a:rPr kumimoji="1" lang="en-US" altLang="ja-JP" dirty="0"/>
              <a:t>q0 </a:t>
            </a:r>
            <a:r>
              <a:rPr kumimoji="1" lang="ja-JP" altLang="en-US" dirty="0"/>
              <a:t>と </a:t>
            </a:r>
            <a:r>
              <a:rPr kumimoji="1" lang="en-US" altLang="ja-JP" dirty="0"/>
              <a:t>q1 </a:t>
            </a:r>
            <a:r>
              <a:rPr kumimoji="1" lang="ja-JP" altLang="en-US" dirty="0"/>
              <a:t>を比較します。</a:t>
            </a:r>
            <a:endParaRPr kumimoji="1" lang="en-US" altLang="ja-JP" dirty="0"/>
          </a:p>
          <a:p>
            <a:r>
              <a:rPr kumimoji="1" lang="en-US" altLang="ja-JP" dirty="0"/>
              <a:t>q0 </a:t>
            </a:r>
            <a:r>
              <a:rPr kumimoji="1" lang="ja-JP" altLang="en-US" dirty="0"/>
              <a:t>と </a:t>
            </a:r>
            <a:r>
              <a:rPr kumimoji="1" lang="en-US" altLang="ja-JP" dirty="0"/>
              <a:t>q1 </a:t>
            </a:r>
            <a:r>
              <a:rPr kumimoji="1" lang="ja-JP" altLang="en-US" dirty="0"/>
              <a:t>の遷移先の有無、受理不受理が異なれば✕を付けます。</a:t>
            </a:r>
            <a:endParaRPr kumimoji="1" lang="en-US" altLang="ja-JP" dirty="0"/>
          </a:p>
          <a:p>
            <a:r>
              <a:rPr kumimoji="1" lang="ja-JP" altLang="en-US" dirty="0"/>
              <a:t>入力 </a:t>
            </a:r>
            <a:r>
              <a:rPr kumimoji="1" lang="en-US" altLang="ja-JP" dirty="0"/>
              <a:t>b </a:t>
            </a:r>
            <a:r>
              <a:rPr kumimoji="1" lang="ja-JP" altLang="en-US" dirty="0"/>
              <a:t>の遷移先が </a:t>
            </a:r>
            <a:r>
              <a:rPr kumimoji="1" lang="en-US" altLang="ja-JP" dirty="0"/>
              <a:t>q0 </a:t>
            </a:r>
            <a:r>
              <a:rPr kumimoji="1" lang="ja-JP" altLang="en-US" dirty="0"/>
              <a:t>には無く、</a:t>
            </a:r>
            <a:r>
              <a:rPr kumimoji="1" lang="en-US" altLang="ja-JP" dirty="0"/>
              <a:t>q1 </a:t>
            </a:r>
            <a:r>
              <a:rPr kumimoji="1" lang="ja-JP" altLang="en-US" dirty="0"/>
              <a:t>にはありますのでこのマスは✕になります。</a:t>
            </a:r>
            <a:endParaRPr kumimoji="1" lang="en-US" altLang="ja-JP" dirty="0"/>
          </a:p>
          <a:p>
            <a:r>
              <a:rPr kumimoji="1" lang="ja-JP" altLang="en-US" dirty="0"/>
              <a:t>同様に、</a:t>
            </a:r>
            <a:r>
              <a:rPr kumimoji="1" lang="en-US" altLang="ja-JP" dirty="0"/>
              <a:t>q0 </a:t>
            </a:r>
            <a:r>
              <a:rPr kumimoji="1" lang="ja-JP" altLang="en-US" dirty="0"/>
              <a:t>と </a:t>
            </a:r>
            <a:r>
              <a:rPr kumimoji="1" lang="en-US" altLang="ja-JP" dirty="0"/>
              <a:t>q2,q3,qF </a:t>
            </a:r>
            <a:r>
              <a:rPr kumimoji="1" lang="ja-JP" altLang="en-US" dirty="0"/>
              <a:t>を比べると、遷移先の有無が異なりますので、全て✕が入ります。</a:t>
            </a:r>
            <a:endParaRPr kumimoji="1" lang="en-US" altLang="ja-JP" dirty="0"/>
          </a:p>
          <a:p>
            <a:r>
              <a:rPr kumimoji="1" lang="ja-JP" altLang="en-US" dirty="0"/>
              <a:t>残りのマスも同様に比較をすると、このように✕が埋まります。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44</a:t>
            </a:fld>
            <a:endParaRPr kumimoji="1" lang="ja-JP" altLang="en-US"/>
          </a:p>
        </p:txBody>
      </p:sp>
    </p:spTree>
    <p:extLst>
      <p:ext uri="{BB962C8B-B14F-4D97-AF65-F5344CB8AC3E}">
        <p14:creationId xmlns:p14="http://schemas.microsoft.com/office/powerpoint/2010/main" val="25560903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次は、✕の付いていないマスに、各入力に対する遷移先を書きます。</a:t>
            </a:r>
            <a:endParaRPr kumimoji="1" lang="en-US" altLang="ja-JP" dirty="0"/>
          </a:p>
          <a:p>
            <a:r>
              <a:rPr kumimoji="1" lang="en-US" altLang="ja-JP" dirty="0"/>
              <a:t>1</a:t>
            </a:r>
            <a:r>
              <a:rPr kumimoji="1" lang="ja-JP" altLang="en-US" dirty="0"/>
              <a:t>行目に入力 </a:t>
            </a:r>
            <a:r>
              <a:rPr kumimoji="1" lang="en-US" altLang="ja-JP" dirty="0"/>
              <a:t>a </a:t>
            </a:r>
            <a:r>
              <a:rPr kumimoji="1" lang="ja-JP" altLang="en-US" dirty="0"/>
              <a:t>に対する遷移先、</a:t>
            </a:r>
            <a:r>
              <a:rPr kumimoji="1" lang="en-US" altLang="ja-JP" dirty="0"/>
              <a:t>2</a:t>
            </a:r>
            <a:r>
              <a:rPr kumimoji="1" lang="ja-JP" altLang="en-US" dirty="0"/>
              <a:t>行目に入力 </a:t>
            </a:r>
            <a:r>
              <a:rPr kumimoji="1" lang="en-US" altLang="ja-JP" dirty="0"/>
              <a:t>b </a:t>
            </a:r>
            <a:r>
              <a:rPr kumimoji="1" lang="ja-JP" altLang="en-US" dirty="0"/>
              <a:t>に対する遷移先、と</a:t>
            </a:r>
            <a:r>
              <a:rPr kumimoji="1" lang="en-US" altLang="ja-JP" dirty="0"/>
              <a:t>2</a:t>
            </a:r>
            <a:r>
              <a:rPr kumimoji="1" lang="ja-JP" altLang="en-US" dirty="0"/>
              <a:t>つずつ横に並べて書きます。</a:t>
            </a:r>
            <a:endParaRPr kumimoji="1" lang="en-US" altLang="ja-JP" dirty="0"/>
          </a:p>
          <a:p>
            <a:r>
              <a:rPr kumimoji="1" lang="ja-JP" altLang="en-US" dirty="0"/>
              <a:t>例えば、状態 </a:t>
            </a:r>
            <a:r>
              <a:rPr kumimoji="1" lang="en-US" altLang="ja-JP" dirty="0"/>
              <a:t>q1 </a:t>
            </a:r>
            <a:r>
              <a:rPr kumimoji="1" lang="ja-JP" altLang="en-US" dirty="0"/>
              <a:t>と </a:t>
            </a:r>
            <a:r>
              <a:rPr kumimoji="1" lang="en-US" altLang="ja-JP" dirty="0"/>
              <a:t>q2 </a:t>
            </a:r>
            <a:r>
              <a:rPr kumimoji="1" lang="ja-JP" altLang="en-US" dirty="0"/>
              <a:t>では、入力 </a:t>
            </a:r>
            <a:r>
              <a:rPr kumimoji="1" lang="en-US" altLang="ja-JP" dirty="0"/>
              <a:t>a </a:t>
            </a:r>
            <a:r>
              <a:rPr kumimoji="1" lang="ja-JP" altLang="en-US" dirty="0"/>
              <a:t>に対する遷移先はどちらも </a:t>
            </a:r>
            <a:r>
              <a:rPr kumimoji="1" lang="en-US" altLang="ja-JP" dirty="0"/>
              <a:t>q3</a:t>
            </a:r>
            <a:r>
              <a:rPr kumimoji="1" lang="ja-JP" altLang="en-US" dirty="0"/>
              <a:t>、</a:t>
            </a:r>
            <a:endParaRPr kumimoji="1" lang="en-US" altLang="ja-JP" dirty="0"/>
          </a:p>
          <a:p>
            <a:r>
              <a:rPr kumimoji="1" lang="ja-JP" altLang="en-US" dirty="0"/>
              <a:t>入力 </a:t>
            </a:r>
            <a:r>
              <a:rPr kumimoji="1" lang="en-US" altLang="ja-JP" dirty="0"/>
              <a:t>b </a:t>
            </a:r>
            <a:r>
              <a:rPr kumimoji="1" lang="ja-JP" altLang="en-US" dirty="0"/>
              <a:t>に対する遷移先はどちらも </a:t>
            </a:r>
            <a:r>
              <a:rPr kumimoji="1" lang="en-US" altLang="ja-JP" dirty="0"/>
              <a:t>q2 </a:t>
            </a:r>
            <a:r>
              <a:rPr kumimoji="1" lang="ja-JP" altLang="en-US" dirty="0"/>
              <a:t>ですので、</a:t>
            </a:r>
            <a:r>
              <a:rPr kumimoji="1" lang="en-US" altLang="ja-JP" dirty="0"/>
              <a:t>3 3 2 2 </a:t>
            </a:r>
            <a:r>
              <a:rPr kumimoji="1" lang="ja-JP" altLang="en-US" dirty="0"/>
              <a:t>と書きます。</a:t>
            </a:r>
            <a:endParaRPr kumimoji="1" lang="en-US" altLang="ja-JP" dirty="0"/>
          </a:p>
          <a:p>
            <a:r>
              <a:rPr kumimoji="1" lang="ja-JP" altLang="en-US" dirty="0"/>
              <a:t>状態 </a:t>
            </a:r>
            <a:r>
              <a:rPr kumimoji="1" lang="en-US" altLang="ja-JP" dirty="0"/>
              <a:t>q1 </a:t>
            </a:r>
            <a:r>
              <a:rPr kumimoji="1" lang="ja-JP" altLang="en-US" dirty="0"/>
              <a:t>と </a:t>
            </a:r>
            <a:r>
              <a:rPr kumimoji="1" lang="en-US" altLang="ja-JP" dirty="0"/>
              <a:t>q3 </a:t>
            </a:r>
            <a:r>
              <a:rPr kumimoji="1" lang="ja-JP" altLang="en-US" dirty="0"/>
              <a:t>では、入力 </a:t>
            </a:r>
            <a:r>
              <a:rPr kumimoji="1" lang="en-US" altLang="ja-JP" dirty="0"/>
              <a:t>a </a:t>
            </a:r>
            <a:r>
              <a:rPr kumimoji="1" lang="ja-JP" altLang="en-US" dirty="0"/>
              <a:t>に対する遷移先はどちらも </a:t>
            </a:r>
            <a:r>
              <a:rPr kumimoji="1" lang="en-US" altLang="ja-JP" dirty="0"/>
              <a:t>q3</a:t>
            </a:r>
            <a:r>
              <a:rPr kumimoji="1" lang="ja-JP" altLang="en-US" dirty="0"/>
              <a:t>、</a:t>
            </a:r>
            <a:endParaRPr kumimoji="1" lang="en-US" altLang="ja-JP" dirty="0"/>
          </a:p>
          <a:p>
            <a:r>
              <a:rPr kumimoji="1" lang="ja-JP" altLang="en-US" dirty="0"/>
              <a:t>入力 </a:t>
            </a:r>
            <a:r>
              <a:rPr kumimoji="1" lang="en-US" altLang="ja-JP" dirty="0"/>
              <a:t>b </a:t>
            </a:r>
            <a:r>
              <a:rPr kumimoji="1" lang="ja-JP" altLang="en-US" dirty="0"/>
              <a:t>に対する遷移先は </a:t>
            </a:r>
            <a:r>
              <a:rPr kumimoji="1" lang="en-US" altLang="ja-JP" dirty="0"/>
              <a:t>q2 </a:t>
            </a:r>
            <a:r>
              <a:rPr kumimoji="1" lang="ja-JP" altLang="en-US" dirty="0"/>
              <a:t>と </a:t>
            </a:r>
            <a:r>
              <a:rPr kumimoji="1" lang="en-US" altLang="ja-JP" dirty="0" err="1"/>
              <a:t>qF</a:t>
            </a:r>
            <a:r>
              <a:rPr kumimoji="1" lang="en-US" altLang="ja-JP" dirty="0"/>
              <a:t> </a:t>
            </a:r>
            <a:r>
              <a:rPr kumimoji="1" lang="ja-JP" altLang="en-US" dirty="0"/>
              <a:t>ですので、</a:t>
            </a:r>
            <a:r>
              <a:rPr kumimoji="1" lang="en-US" altLang="ja-JP" dirty="0"/>
              <a:t>3 3 2 F </a:t>
            </a:r>
            <a:r>
              <a:rPr kumimoji="1" lang="ja-JP" altLang="en-US" dirty="0"/>
              <a:t>と書きます。</a:t>
            </a:r>
            <a:endParaRPr kumimoji="1" lang="en-US" altLang="ja-JP" dirty="0"/>
          </a:p>
          <a:p>
            <a:r>
              <a:rPr kumimoji="1" lang="ja-JP" altLang="en-US" dirty="0"/>
              <a:t>残りのマスも埋めるとこうなります。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45</a:t>
            </a:fld>
            <a:endParaRPr kumimoji="1" lang="ja-JP" altLang="en-US"/>
          </a:p>
        </p:txBody>
      </p:sp>
    </p:spTree>
    <p:extLst>
      <p:ext uri="{BB962C8B-B14F-4D97-AF65-F5344CB8AC3E}">
        <p14:creationId xmlns:p14="http://schemas.microsoft.com/office/powerpoint/2010/main" val="22500672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遷移先のうち、左右に同じ遷移先が並んでいるものは、</a:t>
            </a:r>
            <a:endParaRPr kumimoji="1" lang="en-US" altLang="ja-JP" dirty="0"/>
          </a:p>
          <a:p>
            <a:r>
              <a:rPr kumimoji="1" lang="ja-JP" altLang="en-US" dirty="0"/>
              <a:t>同一の遷移ですので判定は不要です。</a:t>
            </a:r>
            <a:endParaRPr kumimoji="1" lang="en-US" altLang="ja-JP" dirty="0"/>
          </a:p>
          <a:p>
            <a:r>
              <a:rPr kumimoji="1" lang="ja-JP" altLang="en-US" dirty="0"/>
              <a:t>左右に同じ遷移先が並んでいるものは消します。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46</a:t>
            </a:fld>
            <a:endParaRPr kumimoji="1" lang="ja-JP" altLang="en-US"/>
          </a:p>
        </p:txBody>
      </p:sp>
    </p:spTree>
    <p:extLst>
      <p:ext uri="{BB962C8B-B14F-4D97-AF65-F5344CB8AC3E}">
        <p14:creationId xmlns:p14="http://schemas.microsoft.com/office/powerpoint/2010/main" val="11172833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次は、残りの遷移先の組が指しているマスを見に行きます。</a:t>
            </a:r>
            <a:endParaRPr kumimoji="1" lang="en-US" altLang="ja-JP" dirty="0"/>
          </a:p>
          <a:p>
            <a:r>
              <a:rPr kumimoji="1" lang="en-US" altLang="ja-JP" dirty="0"/>
              <a:t>2 F </a:t>
            </a:r>
            <a:r>
              <a:rPr kumimoji="1" lang="ja-JP" altLang="en-US" dirty="0"/>
              <a:t>いう組がありますので、</a:t>
            </a:r>
            <a:r>
              <a:rPr kumimoji="1" lang="en-US" altLang="ja-JP" dirty="0"/>
              <a:t>q2 </a:t>
            </a:r>
            <a:r>
              <a:rPr kumimoji="1" lang="en-US" altLang="ja-JP" dirty="0" err="1"/>
              <a:t>qF</a:t>
            </a:r>
            <a:r>
              <a:rPr kumimoji="1" lang="en-US" altLang="ja-JP" dirty="0"/>
              <a:t> </a:t>
            </a:r>
            <a:r>
              <a:rPr kumimoji="1" lang="ja-JP" altLang="en-US" dirty="0"/>
              <a:t>のマスを見に行きます。</a:t>
            </a:r>
            <a:endParaRPr kumimoji="1" lang="en-US" altLang="ja-JP" dirty="0"/>
          </a:p>
          <a:p>
            <a:r>
              <a:rPr kumimoji="1" lang="en-US" altLang="ja-JP" dirty="0"/>
              <a:t>q2 </a:t>
            </a:r>
            <a:r>
              <a:rPr kumimoji="1" lang="en-US" altLang="ja-JP" dirty="0" err="1"/>
              <a:t>qF</a:t>
            </a:r>
            <a:r>
              <a:rPr kumimoji="1" lang="en-US" altLang="ja-JP" dirty="0"/>
              <a:t> </a:t>
            </a:r>
            <a:r>
              <a:rPr kumimoji="1" lang="ja-JP" altLang="en-US" dirty="0"/>
              <a:t>のマスは✕が付いていますので、 </a:t>
            </a:r>
            <a:r>
              <a:rPr kumimoji="1" lang="en-US" altLang="ja-JP" dirty="0"/>
              <a:t>2 F </a:t>
            </a:r>
            <a:r>
              <a:rPr kumimoji="1" lang="ja-JP" altLang="en-US" dirty="0"/>
              <a:t>の組にも✕を付けます。</a:t>
            </a:r>
            <a:endParaRPr kumimoji="1" lang="en-US" altLang="ja-JP" dirty="0"/>
          </a:p>
          <a:p>
            <a:r>
              <a:rPr kumimoji="1" lang="ja-JP" altLang="en-US" dirty="0"/>
              <a:t>こうして、遷移先のマスに✕があるものには✕を付けていきます。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47</a:t>
            </a:fld>
            <a:endParaRPr kumimoji="1" lang="ja-JP" altLang="en-US"/>
          </a:p>
        </p:txBody>
      </p:sp>
    </p:spTree>
    <p:extLst>
      <p:ext uri="{BB962C8B-B14F-4D97-AF65-F5344CB8AC3E}">
        <p14:creationId xmlns:p14="http://schemas.microsoft.com/office/powerpoint/2010/main" val="17163410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こうして、等価でないマスには✕を付けていき、最後まで✕が付かなかったマスが等価になります。</a:t>
            </a:r>
            <a:endParaRPr kumimoji="1" lang="en-US" altLang="ja-JP" dirty="0"/>
          </a:p>
          <a:p>
            <a:r>
              <a:rPr kumimoji="1" lang="ja-JP" altLang="en-US" dirty="0"/>
              <a:t>この場合ですと、状態 </a:t>
            </a:r>
            <a:r>
              <a:rPr kumimoji="1" lang="en-US" altLang="ja-JP" dirty="0"/>
              <a:t>q1 </a:t>
            </a:r>
            <a:r>
              <a:rPr kumimoji="1" lang="ja-JP" altLang="en-US" dirty="0"/>
              <a:t>と </a:t>
            </a:r>
            <a:r>
              <a:rPr kumimoji="1" lang="en-US" altLang="ja-JP" dirty="0"/>
              <a:t>q2 </a:t>
            </a:r>
            <a:r>
              <a:rPr kumimoji="1" lang="ja-JP" altLang="en-US" dirty="0"/>
              <a:t>が等価です。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48</a:t>
            </a:fld>
            <a:endParaRPr kumimoji="1" lang="ja-JP" altLang="en-US"/>
          </a:p>
        </p:txBody>
      </p:sp>
    </p:spTree>
    <p:extLst>
      <p:ext uri="{BB962C8B-B14F-4D97-AF65-F5344CB8AC3E}">
        <p14:creationId xmlns:p14="http://schemas.microsoft.com/office/powerpoint/2010/main" val="23294581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今回の例の場合、最小化前は</a:t>
            </a:r>
            <a:r>
              <a:rPr kumimoji="1" lang="en-US" altLang="ja-JP" dirty="0"/>
              <a:t>5</a:t>
            </a:r>
            <a:r>
              <a:rPr kumimoji="1" lang="ja-JP" altLang="en-US" dirty="0"/>
              <a:t>状態のオートマトンでしたが、</a:t>
            </a:r>
            <a:endParaRPr kumimoji="1" lang="en-US" altLang="ja-JP" dirty="0"/>
          </a:p>
          <a:p>
            <a:r>
              <a:rPr kumimoji="1" lang="ja-JP" altLang="en-US" dirty="0"/>
              <a:t>最小化後は</a:t>
            </a:r>
            <a:r>
              <a:rPr kumimoji="1" lang="en-US" altLang="ja-JP" dirty="0"/>
              <a:t>4</a:t>
            </a:r>
            <a:r>
              <a:rPr kumimoji="1" lang="ja-JP" altLang="en-US" dirty="0"/>
              <a:t>状態のオートマトンになります。</a:t>
            </a:r>
            <a:endParaRPr kumimoji="1" lang="en-US" altLang="ja-JP" dirty="0"/>
          </a:p>
          <a:p>
            <a:r>
              <a:rPr kumimoji="1" lang="ja-JP" altLang="en-US" dirty="0"/>
              <a:t>状態遷移表の分割と状態併合表のどちらを使っても結果は同じです。</a:t>
            </a:r>
            <a:endParaRPr kumimoji="1" lang="en-US" altLang="ja-JP" dirty="0"/>
          </a:p>
          <a:p>
            <a:r>
              <a:rPr kumimoji="1" lang="ja-JP" altLang="en-US" dirty="0"/>
              <a:t>状態数の最小化は、しなくても字句解析の作成は可能ですが、</a:t>
            </a:r>
            <a:endParaRPr kumimoji="1" lang="en-US" altLang="ja-JP" dirty="0"/>
          </a:p>
          <a:p>
            <a:r>
              <a:rPr kumimoji="1" lang="ja-JP" altLang="en-US" dirty="0"/>
              <a:t>しておいた方がプログラミングは楽に成ります。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49</a:t>
            </a:fld>
            <a:endParaRPr kumimoji="1" lang="ja-JP" altLang="en-US"/>
          </a:p>
        </p:txBody>
      </p:sp>
    </p:spTree>
    <p:extLst>
      <p:ext uri="{BB962C8B-B14F-4D97-AF65-F5344CB8AC3E}">
        <p14:creationId xmlns:p14="http://schemas.microsoft.com/office/powerpoint/2010/main" val="3237808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どのようにして単語への分割すればいいのでしょうか。</a:t>
            </a:r>
            <a:endParaRPr kumimoji="1" lang="en-US" altLang="ja-JP" dirty="0"/>
          </a:p>
          <a:p>
            <a:r>
              <a:rPr kumimoji="1" lang="ja-JP" altLang="en-US" dirty="0"/>
              <a:t>まず自然言語で考えてみましょう。</a:t>
            </a:r>
            <a:endParaRPr kumimoji="1" lang="en-US" altLang="ja-JP" dirty="0"/>
          </a:p>
          <a:p>
            <a:r>
              <a:rPr kumimoji="1" lang="ja-JP" altLang="en-US" dirty="0"/>
              <a:t>例えば、英語の場合は、単語と単語の間に空白があります。</a:t>
            </a:r>
            <a:endParaRPr kumimoji="1" lang="en-US" altLang="ja-JP" dirty="0"/>
          </a:p>
          <a:p>
            <a:r>
              <a:rPr kumimoji="1" lang="ja-JP" altLang="en-US" dirty="0"/>
              <a:t>ですので計算機が単語を区切るのは簡単です。</a:t>
            </a:r>
            <a:endParaRPr kumimoji="1" lang="en-US" altLang="ja-JP" dirty="0"/>
          </a:p>
          <a:p>
            <a:r>
              <a:rPr kumimoji="1" lang="ja-JP" altLang="en-US" dirty="0"/>
              <a:t>日本語の場合はどうでしょうか。</a:t>
            </a:r>
            <a:endParaRPr kumimoji="1" lang="en-US" altLang="ja-JP" dirty="0"/>
          </a:p>
          <a:p>
            <a:r>
              <a:rPr kumimoji="1" lang="ja-JP" altLang="en-US" dirty="0"/>
              <a:t>例えば、きんきだいがくりこうがぶ、を単語に区切ってみましょう。</a:t>
            </a:r>
            <a:endParaRPr kumimoji="1" lang="en-US" altLang="ja-JP" dirty="0"/>
          </a:p>
          <a:p>
            <a:r>
              <a:rPr kumimoji="1" lang="ja-JP" altLang="en-US" dirty="0"/>
              <a:t>もちろんこれは、近畿　大学　理工学部 と区切るのが正解です。</a:t>
            </a:r>
            <a:endParaRPr kumimoji="1" lang="en-US" altLang="ja-JP" dirty="0"/>
          </a:p>
          <a:p>
            <a:r>
              <a:rPr kumimoji="1" lang="ja-JP" altLang="en-US" dirty="0"/>
              <a:t>しかし日本語には、単語と単語の間に空白がありませんので、どこで区切るか計算機にはわかりません。</a:t>
            </a:r>
            <a:endParaRPr kumimoji="1" lang="en-US" altLang="ja-JP" dirty="0"/>
          </a:p>
          <a:p>
            <a:r>
              <a:rPr kumimoji="1" lang="ja-JP" altLang="en-US" dirty="0"/>
              <a:t>たとえば、きんきだ　いがくり　こうが　くぶ　等という区切り方をしてしますかもしれません。</a:t>
            </a:r>
            <a:endParaRPr kumimoji="1" lang="en-US" altLang="ja-JP" dirty="0"/>
          </a:p>
          <a:p>
            <a:r>
              <a:rPr kumimoji="1" lang="ja-JP" altLang="en-US" dirty="0"/>
              <a:t>計算機が区切り方を正しく決定するのは困難です。</a:t>
            </a:r>
            <a:endParaRPr kumimoji="1" lang="en-US" altLang="ja-JP" dirty="0"/>
          </a:p>
          <a:p>
            <a:r>
              <a:rPr kumimoji="1" lang="ja-JP" altLang="en-US" dirty="0"/>
              <a:t>では自然言語ではなく、計算機言語の場合はどうでしょうか。</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a:t>
            </a:fld>
            <a:endParaRPr kumimoji="1" lang="ja-JP" altLang="en-US"/>
          </a:p>
        </p:txBody>
      </p:sp>
    </p:spTree>
    <p:extLst>
      <p:ext uri="{BB962C8B-B14F-4D97-AF65-F5344CB8AC3E}">
        <p14:creationId xmlns:p14="http://schemas.microsoft.com/office/powerpoint/2010/main" val="284143402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それでは、情報システムプロジェクト</a:t>
            </a:r>
            <a:r>
              <a:rPr kumimoji="1" lang="en-US" altLang="ja-JP" dirty="0"/>
              <a:t>1</a:t>
            </a:r>
            <a:r>
              <a:rPr kumimoji="1" lang="ja-JP" altLang="en-US" dirty="0"/>
              <a:t>の場合を考えてみましょう。</a:t>
            </a:r>
            <a:endParaRPr kumimoji="1" lang="en-US" altLang="ja-JP" dirty="0"/>
          </a:p>
          <a:p>
            <a:r>
              <a:rPr kumimoji="1" lang="ja-JP" altLang="en-US" dirty="0"/>
              <a:t>皆さんは、マイクロ構文から決定性有限オートマトンを作成します。</a:t>
            </a:r>
            <a:endParaRPr kumimoji="1" lang="en-US" altLang="ja-JP" dirty="0"/>
          </a:p>
          <a:p>
            <a:r>
              <a:rPr kumimoji="1" lang="ja-JP" altLang="en-US" dirty="0"/>
              <a:t>例えば、</a:t>
            </a:r>
            <a:r>
              <a:rPr kumimoji="1" lang="en-US" altLang="ja-JP" dirty="0"/>
              <a:t>OPERATOR </a:t>
            </a:r>
            <a:r>
              <a:rPr kumimoji="1" lang="ja-JP" altLang="en-US" dirty="0"/>
              <a:t>として以下のマイクロ構文が与えられたとします。</a:t>
            </a:r>
            <a:endParaRPr kumimoji="1" lang="en-US" altLang="ja-JP" dirty="0"/>
          </a:p>
          <a:p>
            <a:r>
              <a:rPr kumimoji="1" lang="ja-JP" altLang="en-US" dirty="0"/>
              <a:t>ここで現れる入力記号は、</a:t>
            </a:r>
            <a:r>
              <a:rPr kumimoji="1" lang="en-US" altLang="ja-JP" dirty="0"/>
              <a:t>+ - = </a:t>
            </a:r>
            <a:r>
              <a:rPr kumimoji="1" lang="ja-JP" altLang="en-US" dirty="0"/>
              <a:t>ですので、</a:t>
            </a:r>
            <a:endParaRPr kumimoji="1" lang="en-US" altLang="ja-JP" dirty="0"/>
          </a:p>
          <a:p>
            <a:r>
              <a:rPr kumimoji="1" lang="ja-JP" altLang="en-US" dirty="0"/>
              <a:t>まず </a:t>
            </a:r>
            <a:r>
              <a:rPr kumimoji="1" lang="en-US" altLang="ja-JP" dirty="0"/>
              <a:t>+ - = </a:t>
            </a:r>
            <a:r>
              <a:rPr kumimoji="1" lang="ja-JP" altLang="en-US" dirty="0"/>
              <a:t>に対応する状態遷移を作ります。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50</a:t>
            </a:fld>
            <a:endParaRPr kumimoji="1" lang="ja-JP" altLang="en-US"/>
          </a:p>
        </p:txBody>
      </p:sp>
    </p:spTree>
    <p:extLst>
      <p:ext uri="{BB962C8B-B14F-4D97-AF65-F5344CB8AC3E}">
        <p14:creationId xmlns:p14="http://schemas.microsoft.com/office/powerpoint/2010/main" val="20832775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 </a:t>
            </a:r>
            <a:r>
              <a:rPr kumimoji="1" lang="ja-JP" altLang="en-US" dirty="0"/>
              <a:t>のように記号が繋がっている部分は状態遷移をそのままつなげるとできます。</a:t>
            </a:r>
            <a:endParaRPr kumimoji="1" lang="en-US" altLang="ja-JP" dirty="0"/>
          </a:p>
          <a:p>
            <a:r>
              <a:rPr kumimoji="1" lang="ja-JP" altLang="en-US" dirty="0"/>
              <a:t>ですので各状態遷移はこのようになります。</a:t>
            </a:r>
            <a:endParaRPr kumimoji="1" lang="en-US" altLang="ja-JP" dirty="0"/>
          </a:p>
          <a:p>
            <a:r>
              <a:rPr kumimoji="1" lang="ja-JP" altLang="en-US" dirty="0"/>
              <a:t>この状態遷移が、</a:t>
            </a:r>
            <a:r>
              <a:rPr kumimoji="1" lang="en-US" altLang="ja-JP" dirty="0"/>
              <a:t>| </a:t>
            </a:r>
            <a:r>
              <a:rPr kumimoji="1" lang="ja-JP" altLang="en-US" dirty="0"/>
              <a:t>または で並んでいますので、</a:t>
            </a:r>
            <a:endParaRPr kumimoji="1" lang="en-US" altLang="ja-JP" dirty="0"/>
          </a:p>
          <a:p>
            <a:r>
              <a:rPr kumimoji="1" lang="en-US" altLang="ja-JP" dirty="0"/>
              <a:t>ε </a:t>
            </a:r>
            <a:r>
              <a:rPr kumimoji="1" lang="ja-JP" altLang="en-US" dirty="0"/>
              <a:t>遷移で分岐し、</a:t>
            </a:r>
            <a:r>
              <a:rPr kumimoji="1" lang="en-US" altLang="ja-JP" dirty="0"/>
              <a:t>ε </a:t>
            </a:r>
            <a:r>
              <a:rPr kumimoji="1" lang="ja-JP" altLang="en-US" dirty="0"/>
              <a:t>遷移で合流します。</a:t>
            </a:r>
            <a:endParaRPr kumimoji="1" lang="en-US" altLang="ja-JP" dirty="0"/>
          </a:p>
          <a:p>
            <a:r>
              <a:rPr kumimoji="1" lang="ja-JP" altLang="en-US" dirty="0"/>
              <a:t>これで非決定性有限オートマトン </a:t>
            </a:r>
            <a:r>
              <a:rPr kumimoji="1" lang="en-US" altLang="ja-JP" dirty="0"/>
              <a:t>NFA </a:t>
            </a:r>
            <a:r>
              <a:rPr kumimoji="1" lang="ja-JP" altLang="en-US" dirty="0"/>
              <a:t>ができました。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51</a:t>
            </a:fld>
            <a:endParaRPr kumimoji="1" lang="ja-JP" altLang="en-US"/>
          </a:p>
        </p:txBody>
      </p:sp>
    </p:spTree>
    <p:extLst>
      <p:ext uri="{BB962C8B-B14F-4D97-AF65-F5344CB8AC3E}">
        <p14:creationId xmlns:p14="http://schemas.microsoft.com/office/powerpoint/2010/main" val="24007050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各状態の </a:t>
            </a:r>
            <a:r>
              <a:rPr kumimoji="1" lang="en-US" altLang="ja-JP" dirty="0"/>
              <a:t>ε-closure</a:t>
            </a:r>
            <a:r>
              <a:rPr kumimoji="1" lang="ja-JP" altLang="en-US" dirty="0"/>
              <a:t> と、</a:t>
            </a:r>
            <a:r>
              <a:rPr kumimoji="1" lang="en-US" altLang="ja-JP" dirty="0" err="1"/>
              <a:t>goto</a:t>
            </a:r>
            <a:r>
              <a:rPr kumimoji="1" lang="en-US" altLang="ja-JP" dirty="0"/>
              <a:t> +, </a:t>
            </a:r>
            <a:r>
              <a:rPr kumimoji="1" lang="en-US" altLang="ja-JP" dirty="0" err="1"/>
              <a:t>goto</a:t>
            </a:r>
            <a:r>
              <a:rPr kumimoji="1" lang="en-US" altLang="ja-JP" dirty="0"/>
              <a:t> – </a:t>
            </a:r>
            <a:r>
              <a:rPr kumimoji="1" lang="en-US" altLang="ja-JP" dirty="0" err="1"/>
              <a:t>goto</a:t>
            </a:r>
            <a:r>
              <a:rPr kumimoji="1" lang="en-US" altLang="ja-JP" dirty="0"/>
              <a:t> = </a:t>
            </a:r>
            <a:r>
              <a:rPr kumimoji="1" lang="ja-JP" altLang="en-US" dirty="0"/>
              <a:t>を求めて、</a:t>
            </a:r>
          </a:p>
          <a:p>
            <a:r>
              <a:rPr kumimoji="1" lang="en-US" altLang="ja-JP" dirty="0"/>
              <a:t>NFA </a:t>
            </a:r>
            <a:r>
              <a:rPr kumimoji="1" lang="ja-JP" altLang="en-US" dirty="0"/>
              <a:t>の遷移表を書くとこうなります。</a:t>
            </a:r>
            <a:endParaRPr kumimoji="1" lang="en-US" altLang="ja-JP" dirty="0"/>
          </a:p>
          <a:p>
            <a:r>
              <a:rPr kumimoji="1" lang="ja-JP" altLang="en-US" dirty="0"/>
              <a:t>ここから決定性有限オートマトン </a:t>
            </a:r>
            <a:r>
              <a:rPr kumimoji="1" lang="en-US" altLang="ja-JP" dirty="0"/>
              <a:t>DFA </a:t>
            </a:r>
            <a:r>
              <a:rPr kumimoji="1" lang="ja-JP" altLang="en-US" dirty="0"/>
              <a:t>の遷移表を作ります。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52</a:t>
            </a:fld>
            <a:endParaRPr kumimoji="1" lang="ja-JP" altLang="en-US"/>
          </a:p>
        </p:txBody>
      </p:sp>
    </p:spTree>
    <p:extLst>
      <p:ext uri="{BB962C8B-B14F-4D97-AF65-F5344CB8AC3E}">
        <p14:creationId xmlns:p14="http://schemas.microsoft.com/office/powerpoint/2010/main" val="39964112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出発地点は、初期状態 </a:t>
            </a:r>
            <a:r>
              <a:rPr kumimoji="1" lang="en-US" altLang="ja-JP" dirty="0"/>
              <a:t>q0 </a:t>
            </a:r>
            <a:r>
              <a:rPr kumimoji="1" lang="ja-JP" altLang="en-US" dirty="0"/>
              <a:t>の </a:t>
            </a:r>
            <a:r>
              <a:rPr kumimoji="1" lang="en-US" altLang="ja-JP" dirty="0"/>
              <a:t>ε-closure </a:t>
            </a:r>
            <a:r>
              <a:rPr kumimoji="1" lang="ja-JP" altLang="en-US" dirty="0"/>
              <a:t>です。</a:t>
            </a:r>
            <a:endParaRPr kumimoji="1" lang="en-US" altLang="ja-JP" dirty="0"/>
          </a:p>
          <a:p>
            <a:r>
              <a:rPr kumimoji="1" lang="en-US" altLang="ja-JP" dirty="0"/>
              <a:t>ε-closure </a:t>
            </a:r>
            <a:r>
              <a:rPr kumimoji="1" lang="ja-JP" altLang="en-US" dirty="0"/>
              <a:t>は </a:t>
            </a:r>
            <a:r>
              <a:rPr kumimoji="1" lang="en-US" altLang="ja-JP" dirty="0"/>
              <a:t>0 11, 21, 31, 41, 51, 61 </a:t>
            </a:r>
            <a:r>
              <a:rPr kumimoji="1" lang="ja-JP" altLang="en-US" dirty="0"/>
              <a:t>ですので、</a:t>
            </a:r>
            <a:endParaRPr kumimoji="1" lang="en-US" altLang="ja-JP" dirty="0"/>
          </a:p>
          <a:p>
            <a:r>
              <a:rPr kumimoji="1" lang="ja-JP" altLang="en-US" dirty="0"/>
              <a:t>これらの状態の </a:t>
            </a:r>
            <a:r>
              <a:rPr kumimoji="1" lang="en-US" altLang="ja-JP" dirty="0"/>
              <a:t>ε-closure, </a:t>
            </a:r>
            <a:r>
              <a:rPr kumimoji="1" lang="en-US" altLang="ja-JP" dirty="0" err="1"/>
              <a:t>goto</a:t>
            </a:r>
            <a:r>
              <a:rPr kumimoji="1" lang="en-US" altLang="ja-JP" dirty="0"/>
              <a:t> </a:t>
            </a:r>
            <a:r>
              <a:rPr kumimoji="1" lang="ja-JP" altLang="en-US" dirty="0"/>
              <a:t>の和集合を求めます。</a:t>
            </a:r>
            <a:endParaRPr kumimoji="1" lang="en-US" altLang="ja-JP" dirty="0"/>
          </a:p>
          <a:p>
            <a:r>
              <a:rPr kumimoji="1" lang="ja-JP" altLang="en-US" dirty="0"/>
              <a:t>新たに表れた状態集合の組あわせを表に加えます。</a:t>
            </a:r>
            <a:endParaRPr kumimoji="1" lang="en-US" altLang="ja-JP" dirty="0"/>
          </a:p>
          <a:p>
            <a:r>
              <a:rPr kumimoji="1" lang="ja-JP" altLang="en-US" dirty="0"/>
              <a:t>加えた状態集合の </a:t>
            </a:r>
            <a:r>
              <a:rPr kumimoji="1" lang="en-US" altLang="ja-JP" dirty="0"/>
              <a:t>ε-closure, </a:t>
            </a:r>
            <a:r>
              <a:rPr kumimoji="1" lang="en-US" altLang="ja-JP" dirty="0" err="1"/>
              <a:t>goto</a:t>
            </a:r>
            <a:r>
              <a:rPr kumimoji="1" lang="en-US" altLang="ja-JP" dirty="0"/>
              <a:t> </a:t>
            </a:r>
            <a:r>
              <a:rPr kumimoji="1" lang="ja-JP" altLang="en-US" dirty="0"/>
              <a:t>を求め、</a:t>
            </a:r>
            <a:endParaRPr kumimoji="1" lang="en-US" altLang="ja-JP" dirty="0"/>
          </a:p>
          <a:p>
            <a:r>
              <a:rPr kumimoji="1" lang="ja-JP" altLang="en-US" dirty="0"/>
              <a:t>また新たに表れた状態集合の組み合わせを表に加える、というのを繰り返していきます。</a:t>
            </a:r>
            <a:endParaRPr kumimoji="1" lang="en-US" altLang="ja-JP" dirty="0"/>
          </a:p>
          <a:p>
            <a:r>
              <a:rPr kumimoji="1" lang="ja-JP" altLang="en-US" dirty="0"/>
              <a:t>最終的にはこのような </a:t>
            </a:r>
            <a:r>
              <a:rPr kumimoji="1" lang="en-US" altLang="ja-JP" dirty="0"/>
              <a:t>DFA </a:t>
            </a:r>
            <a:r>
              <a:rPr kumimoji="1" lang="ja-JP" altLang="en-US" dirty="0"/>
              <a:t>の遷移表が完成します。</a:t>
            </a:r>
            <a:endParaRPr kumimoji="1" lang="en-US" altLang="ja-JP"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53</a:t>
            </a:fld>
            <a:endParaRPr kumimoji="1" lang="ja-JP" altLang="en-US"/>
          </a:p>
        </p:txBody>
      </p:sp>
    </p:spTree>
    <p:extLst>
      <p:ext uri="{BB962C8B-B14F-4D97-AF65-F5344CB8AC3E}">
        <p14:creationId xmlns:p14="http://schemas.microsoft.com/office/powerpoint/2010/main" val="3051722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DFA </a:t>
            </a:r>
            <a:r>
              <a:rPr kumimoji="1" lang="ja-JP" altLang="en-US" dirty="0"/>
              <a:t>の遷移表から、決定性有限オートマトンを描くとこうなります。</a:t>
            </a:r>
            <a:endParaRPr kumimoji="1" lang="en-US" altLang="ja-JP" dirty="0"/>
          </a:p>
          <a:p>
            <a:r>
              <a:rPr kumimoji="1" lang="ja-JP" altLang="en-US" dirty="0"/>
              <a:t>今回は、手順に従い、一旦非決定性有限オートマトンを求めた後</a:t>
            </a:r>
            <a:endParaRPr kumimoji="1" lang="en-US" altLang="ja-JP" dirty="0"/>
          </a:p>
          <a:p>
            <a:r>
              <a:rPr kumimoji="1" lang="ja-JP" altLang="en-US" dirty="0"/>
              <a:t>決定性有限オートマトンに変換しました。</a:t>
            </a:r>
            <a:endParaRPr kumimoji="1" lang="en-US" altLang="ja-JP" dirty="0"/>
          </a:p>
          <a:p>
            <a:r>
              <a:rPr kumimoji="1" lang="ja-JP" altLang="en-US" dirty="0"/>
              <a:t>しかし、システムプロジェクト</a:t>
            </a:r>
            <a:r>
              <a:rPr kumimoji="1" lang="en-US" altLang="ja-JP" dirty="0"/>
              <a:t>1 </a:t>
            </a:r>
            <a:r>
              <a:rPr kumimoji="1" lang="ja-JP" altLang="en-US" dirty="0"/>
              <a:t>のマイクロ構文は、</a:t>
            </a:r>
            <a:endParaRPr kumimoji="1" lang="en-US" altLang="ja-JP" dirty="0"/>
          </a:p>
          <a:p>
            <a:r>
              <a:rPr kumimoji="1" lang="ja-JP" altLang="en-US" dirty="0"/>
              <a:t>いきなり決定性有限オートマトンを作るはわりと簡単です。</a:t>
            </a:r>
            <a:endParaRPr kumimoji="1" lang="en-US" altLang="ja-JP" dirty="0"/>
          </a:p>
          <a:p>
            <a:r>
              <a:rPr kumimoji="1" lang="ja-JP" altLang="en-US" dirty="0"/>
              <a:t>ですので、必要無ければ非決定性有限オートマトンは作らなくてもかまいません。</a:t>
            </a:r>
            <a:endParaRPr kumimoji="1" lang="en-US" altLang="ja-JP" dirty="0"/>
          </a:p>
          <a:p>
            <a:r>
              <a:rPr kumimoji="1" lang="ja-JP" altLang="en-US" dirty="0"/>
              <a:t>また、状態数の最小化もしなくてすむようになっています。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54</a:t>
            </a:fld>
            <a:endParaRPr kumimoji="1" lang="ja-JP" altLang="en-US"/>
          </a:p>
        </p:txBody>
      </p:sp>
    </p:spTree>
    <p:extLst>
      <p:ext uri="{BB962C8B-B14F-4D97-AF65-F5344CB8AC3E}">
        <p14:creationId xmlns:p14="http://schemas.microsoft.com/office/powerpoint/2010/main" val="38794524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マイクロ構文に従って、決定性有限オートマトンを求めると、このような感じになります。</a:t>
            </a:r>
            <a:endParaRPr kumimoji="1" lang="en-US" altLang="ja-JP" dirty="0"/>
          </a:p>
          <a:p>
            <a:r>
              <a:rPr kumimoji="1" lang="en-US" altLang="ja-JP" dirty="0"/>
              <a:t>; </a:t>
            </a:r>
            <a:r>
              <a:rPr kumimoji="1" lang="ja-JP" altLang="en-US" dirty="0"/>
              <a:t>のように</a:t>
            </a:r>
            <a:r>
              <a:rPr kumimoji="1" lang="en-US" altLang="ja-JP" dirty="0"/>
              <a:t>1</a:t>
            </a:r>
            <a:r>
              <a:rPr kumimoji="1" lang="ja-JP" altLang="en-US" dirty="0"/>
              <a:t>つだけで </a:t>
            </a:r>
            <a:r>
              <a:rPr kumimoji="1" lang="en-US" altLang="ja-JP" dirty="0"/>
              <a:t>token </a:t>
            </a:r>
            <a:r>
              <a:rPr kumimoji="1" lang="ja-JP" altLang="en-US" dirty="0"/>
              <a:t>になるものは</a:t>
            </a:r>
            <a:r>
              <a:rPr kumimoji="1" lang="en-US" altLang="ja-JP" dirty="0"/>
              <a:t>1</a:t>
            </a:r>
            <a:r>
              <a:rPr kumimoji="1" lang="ja-JP" altLang="en-US" dirty="0"/>
              <a:t>回状態遷移して終わりです。</a:t>
            </a:r>
            <a:endParaRPr kumimoji="1" lang="en-US" altLang="ja-JP" dirty="0"/>
          </a:p>
          <a:p>
            <a:r>
              <a:rPr kumimoji="1" lang="en-US" altLang="ja-JP" dirty="0"/>
              <a:t>+ </a:t>
            </a:r>
            <a:r>
              <a:rPr kumimoji="1" lang="ja-JP" altLang="en-US" dirty="0"/>
              <a:t>のように、後ろに </a:t>
            </a:r>
            <a:r>
              <a:rPr kumimoji="1" lang="en-US" altLang="ja-JP" dirty="0"/>
              <a:t>= </a:t>
            </a:r>
            <a:r>
              <a:rPr kumimoji="1" lang="ja-JP" altLang="en-US" dirty="0"/>
              <a:t>や </a:t>
            </a:r>
            <a:r>
              <a:rPr kumimoji="1" lang="en-US" altLang="ja-JP" dirty="0"/>
              <a:t>+ </a:t>
            </a:r>
            <a:r>
              <a:rPr kumimoji="1" lang="ja-JP" altLang="en-US" dirty="0"/>
              <a:t>が来るものは、このように</a:t>
            </a:r>
            <a:endParaRPr kumimoji="1" lang="en-US" altLang="ja-JP" dirty="0"/>
          </a:p>
          <a:p>
            <a:r>
              <a:rPr kumimoji="1" lang="en-US" altLang="ja-JP" dirty="0"/>
              <a:t>+, +=, ++ </a:t>
            </a:r>
            <a:r>
              <a:rPr kumimoji="1" lang="ja-JP" altLang="en-US" dirty="0"/>
              <a:t>と各 </a:t>
            </a:r>
            <a:r>
              <a:rPr kumimoji="1" lang="en-US" altLang="ja-JP" dirty="0"/>
              <a:t>token </a:t>
            </a:r>
            <a:r>
              <a:rPr kumimoji="1" lang="ja-JP" altLang="en-US" dirty="0"/>
              <a:t>に分岐します。</a:t>
            </a:r>
            <a:endParaRPr kumimoji="1" lang="en-US" altLang="ja-JP" dirty="0"/>
          </a:p>
          <a:p>
            <a:r>
              <a:rPr kumimoji="1" lang="ja-JP" altLang="en-US" dirty="0"/>
              <a:t>整数は、まず </a:t>
            </a:r>
            <a:r>
              <a:rPr kumimoji="1" lang="en-US" altLang="ja-JP" dirty="0"/>
              <a:t>0 </a:t>
            </a:r>
            <a:r>
              <a:rPr kumimoji="1" lang="ja-JP" altLang="en-US" dirty="0"/>
              <a:t>は単独で整数です。</a:t>
            </a:r>
            <a:endParaRPr kumimoji="1" lang="en-US" altLang="ja-JP" dirty="0"/>
          </a:p>
          <a:p>
            <a:r>
              <a:rPr kumimoji="1" lang="ja-JP" altLang="en-US" dirty="0"/>
              <a:t>それ以外の整数は、最初に </a:t>
            </a:r>
            <a:r>
              <a:rPr kumimoji="1" lang="en-US" altLang="ja-JP" dirty="0"/>
              <a:t>1..9 </a:t>
            </a:r>
            <a:r>
              <a:rPr kumimoji="1" lang="ja-JP" altLang="en-US" dirty="0"/>
              <a:t>が来て、その後に </a:t>
            </a:r>
            <a:r>
              <a:rPr kumimoji="1" lang="en-US" altLang="ja-JP" dirty="0"/>
              <a:t>0..9 </a:t>
            </a:r>
            <a:r>
              <a:rPr kumimoji="1" lang="ja-JP" altLang="en-US" dirty="0"/>
              <a:t>がループします。</a:t>
            </a:r>
            <a:endParaRPr kumimoji="1" lang="en-US" altLang="ja-JP" dirty="0"/>
          </a:p>
          <a:p>
            <a:r>
              <a:rPr kumimoji="1" lang="ja-JP" altLang="en-US" dirty="0"/>
              <a:t>変数名は、まず英字が来て、その後に英数字がループします。</a:t>
            </a:r>
            <a:r>
              <a:rPr kumimoji="1" lang="en-US" altLang="ja-JP" dirty="0"/>
              <a:t> </a:t>
            </a:r>
          </a:p>
          <a:p>
            <a:r>
              <a:rPr kumimoji="1" lang="ja-JP" altLang="en-US" dirty="0"/>
              <a:t>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55</a:t>
            </a:fld>
            <a:endParaRPr kumimoji="1" lang="ja-JP" altLang="en-US"/>
          </a:p>
        </p:txBody>
      </p:sp>
    </p:spTree>
    <p:extLst>
      <p:ext uri="{BB962C8B-B14F-4D97-AF65-F5344CB8AC3E}">
        <p14:creationId xmlns:p14="http://schemas.microsoft.com/office/powerpoint/2010/main" val="3455809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計算機言語の場合、単語として使える記号は厳密に定義されています。</a:t>
            </a:r>
            <a:endParaRPr kumimoji="1" lang="en-US" altLang="ja-JP" dirty="0"/>
          </a:p>
          <a:p>
            <a:r>
              <a:rPr kumimoji="1" lang="ja-JP" altLang="en-US" dirty="0"/>
              <a:t>また、区切り位置をはっきりさせるために、区切り記号が使われます。</a:t>
            </a:r>
            <a:endParaRPr kumimoji="1" lang="en-US" altLang="ja-JP" dirty="0"/>
          </a:p>
          <a:p>
            <a:r>
              <a:rPr kumimoji="1" lang="ja-JP" altLang="en-US" dirty="0"/>
              <a:t>区切り記号とは、括弧やコンマなどです。</a:t>
            </a:r>
            <a:endParaRPr kumimoji="1" lang="en-US" altLang="ja-JP" dirty="0"/>
          </a:p>
          <a:p>
            <a:r>
              <a:rPr kumimoji="1" lang="ja-JP" altLang="en-US" dirty="0"/>
              <a:t>例えばこのようなプログラムを読んでいくとします。</a:t>
            </a:r>
            <a:endParaRPr kumimoji="1" lang="en-US" altLang="ja-JP" dirty="0"/>
          </a:p>
          <a:p>
            <a:r>
              <a:rPr kumimoji="1" lang="ja-JP" altLang="en-US" dirty="0"/>
              <a:t>前から、</a:t>
            </a:r>
            <a:r>
              <a:rPr kumimoji="1" lang="en-US" altLang="ja-JP" dirty="0"/>
              <a:t>m, a, </a:t>
            </a:r>
            <a:r>
              <a:rPr kumimoji="1" lang="en-US" altLang="ja-JP" dirty="0" err="1"/>
              <a:t>i</a:t>
            </a:r>
            <a:r>
              <a:rPr kumimoji="1" lang="en-US" altLang="ja-JP" dirty="0"/>
              <a:t>, n </a:t>
            </a:r>
            <a:r>
              <a:rPr kumimoji="1" lang="ja-JP" altLang="en-US" dirty="0"/>
              <a:t>と読んだところで、区切り記号の括弧がきました。</a:t>
            </a:r>
            <a:endParaRPr kumimoji="1" lang="en-US" altLang="ja-JP" dirty="0"/>
          </a:p>
          <a:p>
            <a:r>
              <a:rPr kumimoji="1" lang="ja-JP" altLang="en-US" dirty="0"/>
              <a:t>ですので区切り記号の手前で区切り、</a:t>
            </a:r>
            <a:r>
              <a:rPr kumimoji="1" lang="en-US" altLang="ja-JP" dirty="0"/>
              <a:t>main </a:t>
            </a:r>
            <a:r>
              <a:rPr kumimoji="1" lang="ja-JP" altLang="en-US" dirty="0"/>
              <a:t>という単語だと識別できます。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6</a:t>
            </a:fld>
            <a:endParaRPr kumimoji="1" lang="ja-JP" altLang="en-US"/>
          </a:p>
        </p:txBody>
      </p:sp>
    </p:spTree>
    <p:extLst>
      <p:ext uri="{BB962C8B-B14F-4D97-AF65-F5344CB8AC3E}">
        <p14:creationId xmlns:p14="http://schemas.microsoft.com/office/powerpoint/2010/main" val="3161063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a:t>
            </a:r>
            <a:r>
              <a:rPr kumimoji="1" lang="ja-JP" altLang="en-US" dirty="0"/>
              <a:t>では、単語はマイクロ構文で定義されてます。</a:t>
            </a:r>
            <a:endParaRPr kumimoji="1" lang="en-US" altLang="ja-JP" dirty="0"/>
          </a:p>
          <a:p>
            <a:r>
              <a:rPr kumimoji="1" lang="ja-JP" altLang="en-US" dirty="0"/>
              <a:t>情報システムプロジェクト</a:t>
            </a:r>
            <a:r>
              <a:rPr kumimoji="1" lang="en-US" altLang="ja-JP" dirty="0"/>
              <a:t>1 </a:t>
            </a:r>
            <a:r>
              <a:rPr kumimoji="1" lang="ja-JP" altLang="en-US" dirty="0"/>
              <a:t>の指導書 </a:t>
            </a:r>
            <a:r>
              <a:rPr kumimoji="1" lang="en-US" altLang="ja-JP" dirty="0"/>
              <a:t>p.3 </a:t>
            </a:r>
            <a:r>
              <a:rPr kumimoji="1" lang="ja-JP" altLang="en-US" dirty="0"/>
              <a:t>にマイクロ構文が書かれています。</a:t>
            </a:r>
            <a:endParaRPr kumimoji="1" lang="en-US" altLang="ja-JP" dirty="0"/>
          </a:p>
          <a:p>
            <a:r>
              <a:rPr kumimoji="1" lang="ja-JP" altLang="en-US" dirty="0"/>
              <a:t>指導書では、マイクロ構文は、</a:t>
            </a:r>
            <a:r>
              <a:rPr kumimoji="1" lang="en-US" altLang="ja-JP" dirty="0"/>
              <a:t>EBNF </a:t>
            </a:r>
            <a:r>
              <a:rPr kumimoji="1" lang="ja-JP" altLang="en-US" dirty="0"/>
              <a:t>記法 </a:t>
            </a:r>
            <a:r>
              <a:rPr kumimoji="1" lang="en-US" altLang="ja-JP" dirty="0"/>
              <a:t>extended </a:t>
            </a:r>
            <a:r>
              <a:rPr kumimoji="1" lang="en-US" altLang="ja-JP" dirty="0" err="1"/>
              <a:t>Buckus</a:t>
            </a:r>
            <a:r>
              <a:rPr kumimoji="1" lang="en-US" altLang="ja-JP" dirty="0"/>
              <a:t> </a:t>
            </a:r>
            <a:r>
              <a:rPr kumimoji="1" lang="en-US" altLang="ja-JP" dirty="0" err="1"/>
              <a:t>Naor</a:t>
            </a:r>
            <a:r>
              <a:rPr kumimoji="1" lang="en-US" altLang="ja-JP" dirty="0"/>
              <a:t> form </a:t>
            </a:r>
            <a:r>
              <a:rPr kumimoji="1" lang="ja-JP" altLang="en-US" dirty="0"/>
              <a:t>で書かれています。</a:t>
            </a:r>
            <a:endParaRPr kumimoji="1" lang="en-US" altLang="ja-JP" dirty="0"/>
          </a:p>
          <a:p>
            <a:r>
              <a:rPr kumimoji="1" lang="ja-JP" altLang="en-US" dirty="0"/>
              <a:t>それではマイクロ構文を見ていきましょう。</a:t>
            </a:r>
            <a:endParaRPr kumimoji="1" lang="en-US" altLang="ja-JP" dirty="0"/>
          </a:p>
          <a:p>
            <a:r>
              <a:rPr kumimoji="1" lang="ja-JP" altLang="en-US" dirty="0"/>
              <a:t>まずプログラムは、</a:t>
            </a:r>
            <a:r>
              <a:rPr kumimoji="1" lang="en-US" altLang="ja-JP" dirty="0"/>
              <a:t>Token </a:t>
            </a:r>
            <a:r>
              <a:rPr kumimoji="1" lang="ja-JP" altLang="en-US" dirty="0"/>
              <a:t>単語 または </a:t>
            </a:r>
            <a:r>
              <a:rPr kumimoji="1" lang="en-US" altLang="ja-JP" dirty="0"/>
              <a:t>W-Space </a:t>
            </a:r>
            <a:r>
              <a:rPr kumimoji="1" lang="ja-JP" altLang="en-US" dirty="0"/>
              <a:t>空白 が </a:t>
            </a:r>
            <a:r>
              <a:rPr kumimoji="1" lang="en-US" altLang="ja-JP" dirty="0"/>
              <a:t>0 </a:t>
            </a:r>
            <a:r>
              <a:rPr kumimoji="1" lang="ja-JP" altLang="en-US" dirty="0"/>
              <a:t>個以上繰り返され、最後にファイル末がある、と定義されています。</a:t>
            </a:r>
            <a:endParaRPr kumimoji="1" lang="en-US" altLang="ja-JP" dirty="0"/>
          </a:p>
          <a:p>
            <a:r>
              <a:rPr kumimoji="1" lang="en-US" altLang="ja-JP" dirty="0"/>
              <a:t>EBNF </a:t>
            </a:r>
            <a:r>
              <a:rPr kumimoji="1" lang="ja-JP" altLang="en-US" dirty="0"/>
              <a:t>記法ですので、縦棒は または を表します。また中括弧は</a:t>
            </a:r>
            <a:r>
              <a:rPr kumimoji="1" lang="en-US" altLang="ja-JP" dirty="0"/>
              <a:t>0</a:t>
            </a:r>
            <a:r>
              <a:rPr kumimoji="1" lang="ja-JP" altLang="en-US" dirty="0"/>
              <a:t>回以上の繰り返しです。</a:t>
            </a:r>
            <a:endParaRPr kumimoji="1" lang="en-US" altLang="ja-JP" dirty="0"/>
          </a:p>
          <a:p>
            <a:r>
              <a:rPr kumimoji="1" lang="en-US" altLang="ja-JP" dirty="0"/>
              <a:t>Token </a:t>
            </a:r>
            <a:r>
              <a:rPr kumimoji="1" lang="ja-JP" altLang="en-US" dirty="0"/>
              <a:t>単語は、</a:t>
            </a:r>
            <a:r>
              <a:rPr kumimoji="1" lang="en-US" altLang="ja-JP" dirty="0"/>
              <a:t>NAME </a:t>
            </a:r>
            <a:r>
              <a:rPr kumimoji="1" lang="ja-JP" altLang="en-US" dirty="0"/>
              <a:t>変数名 または </a:t>
            </a:r>
            <a:r>
              <a:rPr kumimoji="1" lang="en-US" altLang="ja-JP" dirty="0"/>
              <a:t>INTEGER </a:t>
            </a:r>
            <a:r>
              <a:rPr kumimoji="1" lang="ja-JP" altLang="en-US" dirty="0"/>
              <a:t>整数 または</a:t>
            </a:r>
            <a:endParaRPr kumimoji="1" lang="en-US" altLang="ja-JP" dirty="0"/>
          </a:p>
          <a:p>
            <a:r>
              <a:rPr kumimoji="1" lang="en-US" altLang="ja-JP" dirty="0"/>
              <a:t>CHARACTER </a:t>
            </a:r>
            <a:r>
              <a:rPr kumimoji="1" lang="ja-JP" altLang="en-US" dirty="0"/>
              <a:t>文字 または </a:t>
            </a:r>
            <a:r>
              <a:rPr kumimoji="1" lang="en-US" altLang="ja-JP" dirty="0"/>
              <a:t>STRING </a:t>
            </a:r>
            <a:r>
              <a:rPr kumimoji="1" lang="ja-JP" altLang="en-US" dirty="0"/>
              <a:t>文字列 または </a:t>
            </a:r>
            <a:r>
              <a:rPr kumimoji="1" lang="en-US" altLang="ja-JP" dirty="0"/>
              <a:t>KEYWORD </a:t>
            </a:r>
            <a:r>
              <a:rPr kumimoji="1" lang="ja-JP" altLang="en-US" dirty="0"/>
              <a:t>予約語 または</a:t>
            </a:r>
            <a:endParaRPr kumimoji="1" lang="en-US" altLang="ja-JP" dirty="0"/>
          </a:p>
          <a:p>
            <a:r>
              <a:rPr kumimoji="1" lang="en-US" altLang="ja-JP" dirty="0"/>
              <a:t>OPERATOR </a:t>
            </a:r>
            <a:r>
              <a:rPr kumimoji="1" lang="ja-JP" altLang="en-US" dirty="0"/>
              <a:t>演算子 または </a:t>
            </a:r>
            <a:r>
              <a:rPr kumimoji="1" lang="en-US" altLang="ja-JP" dirty="0"/>
              <a:t>DELIMITER </a:t>
            </a:r>
            <a:r>
              <a:rPr kumimoji="1" lang="ja-JP" altLang="en-US" dirty="0"/>
              <a:t>区切り記号です。</a:t>
            </a:r>
            <a:endParaRPr kumimoji="1" lang="en-US" altLang="ja-JP" dirty="0"/>
          </a:p>
          <a:p>
            <a:r>
              <a:rPr kumimoji="1" lang="en-US" altLang="ja-JP" dirty="0"/>
              <a:t>W-Space </a:t>
            </a:r>
            <a:r>
              <a:rPr kumimoji="1" lang="ja-JP" altLang="en-US" dirty="0"/>
              <a:t>空白は、スペース または タブ記号 または 改行記号 またはコメントです。</a:t>
            </a:r>
            <a:endParaRPr kumimoji="1" lang="en-US" altLang="ja-JP" dirty="0"/>
          </a:p>
          <a:p>
            <a:r>
              <a:rPr kumimoji="1" lang="ja-JP" altLang="en-US" dirty="0"/>
              <a:t>このうち、文字列とコメントは拡張課題です。</a:t>
            </a:r>
            <a:endParaRPr kumimoji="1" lang="en-US" altLang="ja-JP" dirty="0"/>
          </a:p>
          <a:p>
            <a:r>
              <a:rPr kumimoji="1" lang="ja-JP" altLang="en-US" dirty="0"/>
              <a:t>余裕のある人は文字列とコメントにも対応させてみてください。</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7</a:t>
            </a:fld>
            <a:endParaRPr kumimoji="1" lang="ja-JP" altLang="en-US"/>
          </a:p>
        </p:txBody>
      </p:sp>
    </p:spTree>
    <p:extLst>
      <p:ext uri="{BB962C8B-B14F-4D97-AF65-F5344CB8AC3E}">
        <p14:creationId xmlns:p14="http://schemas.microsoft.com/office/powerpoint/2010/main" val="400677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続いてマイクロ構文の定義を見ていきます。</a:t>
            </a:r>
            <a:endParaRPr kumimoji="1" lang="en-US" altLang="ja-JP" dirty="0"/>
          </a:p>
          <a:p>
            <a:r>
              <a:rPr kumimoji="1" lang="en-US" altLang="ja-JP" dirty="0"/>
              <a:t>NAME </a:t>
            </a:r>
            <a:r>
              <a:rPr kumimoji="1" lang="ja-JP" altLang="en-US" dirty="0"/>
              <a:t>変数名は、一文字目に英字が来て、その後に英字または数字が</a:t>
            </a:r>
            <a:r>
              <a:rPr kumimoji="1" lang="en-US" altLang="ja-JP" dirty="0"/>
              <a:t>0</a:t>
            </a:r>
            <a:r>
              <a:rPr kumimoji="1" lang="ja-JP" altLang="en-US" dirty="0"/>
              <a:t>個以上並んでいます。</a:t>
            </a:r>
            <a:endParaRPr kumimoji="1" lang="en-US" altLang="ja-JP" dirty="0"/>
          </a:p>
          <a:p>
            <a:r>
              <a:rPr kumimoji="1" lang="ja-JP" altLang="en-US" dirty="0"/>
              <a:t>英字とは、小文字の </a:t>
            </a:r>
            <a:r>
              <a:rPr kumimoji="1" lang="en-US" altLang="ja-JP" dirty="0"/>
              <a:t>a </a:t>
            </a:r>
            <a:r>
              <a:rPr kumimoji="1" lang="ja-JP" altLang="en-US" dirty="0"/>
              <a:t>から </a:t>
            </a:r>
            <a:r>
              <a:rPr kumimoji="1" lang="en-US" altLang="ja-JP" dirty="0"/>
              <a:t>z </a:t>
            </a:r>
            <a:r>
              <a:rPr kumimoji="1" lang="ja-JP" altLang="en-US" dirty="0"/>
              <a:t>、大文字の </a:t>
            </a:r>
            <a:r>
              <a:rPr kumimoji="1" lang="en-US" altLang="ja-JP" dirty="0"/>
              <a:t>A </a:t>
            </a:r>
            <a:r>
              <a:rPr kumimoji="1" lang="ja-JP" altLang="en-US" dirty="0"/>
              <a:t>から </a:t>
            </a:r>
            <a:r>
              <a:rPr kumimoji="1" lang="en-US" altLang="ja-JP" dirty="0"/>
              <a:t>Z </a:t>
            </a:r>
            <a:r>
              <a:rPr kumimoji="1" lang="ja-JP" altLang="en-US" dirty="0"/>
              <a:t>、そしてアンダーバーです。</a:t>
            </a:r>
            <a:endParaRPr kumimoji="1" lang="en-US" altLang="ja-JP" dirty="0"/>
          </a:p>
          <a:p>
            <a:r>
              <a:rPr kumimoji="1" lang="ja-JP" altLang="en-US" dirty="0"/>
              <a:t>アンダーバーを忘れる人がときどきいますので、注意してください。</a:t>
            </a:r>
            <a:endParaRPr kumimoji="1" lang="en-US" altLang="ja-JP" dirty="0"/>
          </a:p>
          <a:p>
            <a:r>
              <a:rPr kumimoji="1" lang="en-US" altLang="ja-JP" dirty="0"/>
              <a:t>INTEGER </a:t>
            </a:r>
            <a:r>
              <a:rPr kumimoji="1" lang="ja-JP" altLang="en-US" dirty="0"/>
              <a:t>整数は、まず </a:t>
            </a:r>
            <a:r>
              <a:rPr kumimoji="1" lang="en-US" altLang="ja-JP" dirty="0"/>
              <a:t>0 </a:t>
            </a:r>
            <a:r>
              <a:rPr kumimoji="1" lang="ja-JP" altLang="en-US" dirty="0"/>
              <a:t>は単独で整数です。</a:t>
            </a:r>
            <a:endParaRPr kumimoji="1" lang="en-US" altLang="ja-JP" dirty="0"/>
          </a:p>
          <a:p>
            <a:r>
              <a:rPr kumimoji="1" lang="en-US" altLang="ja-JP" dirty="0" err="1"/>
              <a:t>Pdec</a:t>
            </a:r>
            <a:r>
              <a:rPr kumimoji="1" lang="en-US" altLang="ja-JP" dirty="0"/>
              <a:t> </a:t>
            </a:r>
            <a:r>
              <a:rPr kumimoji="1" lang="ja-JP" altLang="en-US" dirty="0"/>
              <a:t>は </a:t>
            </a:r>
            <a:r>
              <a:rPr kumimoji="1" lang="en-US" altLang="ja-JP" dirty="0"/>
              <a:t>1 </a:t>
            </a:r>
            <a:r>
              <a:rPr kumimoji="1" lang="ja-JP" altLang="en-US" dirty="0"/>
              <a:t>から </a:t>
            </a:r>
            <a:r>
              <a:rPr kumimoji="1" lang="en-US" altLang="ja-JP" dirty="0"/>
              <a:t>9</a:t>
            </a:r>
            <a:r>
              <a:rPr kumimoji="1" lang="ja-JP" altLang="en-US" dirty="0"/>
              <a:t>、</a:t>
            </a:r>
            <a:r>
              <a:rPr kumimoji="1" lang="en-US" altLang="ja-JP" dirty="0"/>
              <a:t>Dec </a:t>
            </a:r>
            <a:r>
              <a:rPr kumimoji="1" lang="ja-JP" altLang="en-US" dirty="0"/>
              <a:t>は </a:t>
            </a:r>
            <a:r>
              <a:rPr kumimoji="1" lang="en-US" altLang="ja-JP" dirty="0"/>
              <a:t>0 </a:t>
            </a:r>
            <a:r>
              <a:rPr kumimoji="1" lang="ja-JP" altLang="en-US" dirty="0"/>
              <a:t>から </a:t>
            </a:r>
            <a:r>
              <a:rPr kumimoji="1" lang="en-US" altLang="ja-JP" dirty="0"/>
              <a:t>9 </a:t>
            </a:r>
            <a:r>
              <a:rPr kumimoji="1" lang="ja-JP" altLang="en-US" dirty="0"/>
              <a:t>ですので、</a:t>
            </a:r>
            <a:r>
              <a:rPr kumimoji="1" lang="en-US" altLang="ja-JP" dirty="0" err="1"/>
              <a:t>Pdec</a:t>
            </a:r>
            <a:r>
              <a:rPr kumimoji="1" lang="en-US" altLang="ja-JP" dirty="0"/>
              <a:t> Dec </a:t>
            </a:r>
            <a:r>
              <a:rPr kumimoji="1" lang="ja-JP" altLang="en-US" dirty="0"/>
              <a:t>の部分はまず </a:t>
            </a:r>
            <a:r>
              <a:rPr kumimoji="1" lang="en-US" altLang="ja-JP" dirty="0"/>
              <a:t>1</a:t>
            </a:r>
            <a:r>
              <a:rPr kumimoji="1" lang="ja-JP" altLang="en-US" dirty="0"/>
              <a:t>から</a:t>
            </a:r>
            <a:r>
              <a:rPr kumimoji="1" lang="en-US" altLang="ja-JP" dirty="0"/>
              <a:t>9 </a:t>
            </a:r>
            <a:r>
              <a:rPr kumimoji="1" lang="ja-JP" altLang="en-US" dirty="0"/>
              <a:t>が来た後、０から</a:t>
            </a:r>
            <a:r>
              <a:rPr kumimoji="1" lang="en-US" altLang="ja-JP" dirty="0"/>
              <a:t>9</a:t>
            </a:r>
            <a:r>
              <a:rPr kumimoji="1" lang="ja-JP" altLang="en-US" dirty="0"/>
              <a:t>が</a:t>
            </a:r>
            <a:r>
              <a:rPr kumimoji="1" lang="en-US" altLang="ja-JP" dirty="0"/>
              <a:t>0</a:t>
            </a:r>
            <a:r>
              <a:rPr kumimoji="1" lang="ja-JP" altLang="en-US" dirty="0"/>
              <a:t>個以上並びます。</a:t>
            </a:r>
            <a:endParaRPr kumimoji="1" lang="en-US" altLang="ja-JP" dirty="0"/>
          </a:p>
          <a:p>
            <a:r>
              <a:rPr kumimoji="1" lang="en-US" altLang="ja-JP" dirty="0" err="1"/>
              <a:t>Xdec</a:t>
            </a:r>
            <a:r>
              <a:rPr kumimoji="1" lang="en-US" altLang="ja-JP" dirty="0"/>
              <a:t> </a:t>
            </a:r>
            <a:r>
              <a:rPr kumimoji="1" lang="ja-JP" altLang="en-US" dirty="0"/>
              <a:t>は </a:t>
            </a:r>
            <a:r>
              <a:rPr kumimoji="1" lang="en-US" altLang="ja-JP" dirty="0"/>
              <a:t>0 </a:t>
            </a:r>
            <a:r>
              <a:rPr kumimoji="1" lang="ja-JP" altLang="en-US" dirty="0"/>
              <a:t>から </a:t>
            </a:r>
            <a:r>
              <a:rPr kumimoji="1" lang="en-US" altLang="ja-JP" dirty="0"/>
              <a:t>9 </a:t>
            </a:r>
            <a:r>
              <a:rPr kumimoji="1" lang="ja-JP" altLang="en-US" dirty="0"/>
              <a:t>と、大文字の </a:t>
            </a:r>
            <a:r>
              <a:rPr kumimoji="1" lang="en-US" altLang="ja-JP" dirty="0"/>
              <a:t>A </a:t>
            </a:r>
            <a:r>
              <a:rPr kumimoji="1" lang="ja-JP" altLang="en-US" dirty="0"/>
              <a:t>から </a:t>
            </a:r>
            <a:r>
              <a:rPr kumimoji="1" lang="en-US" altLang="ja-JP" dirty="0"/>
              <a:t>F </a:t>
            </a:r>
            <a:r>
              <a:rPr kumimoji="1" lang="ja-JP" altLang="en-US" dirty="0"/>
              <a:t>の</a:t>
            </a:r>
            <a:r>
              <a:rPr kumimoji="1" lang="en-US" altLang="ja-JP" dirty="0"/>
              <a:t>16</a:t>
            </a:r>
            <a:r>
              <a:rPr kumimoji="1" lang="ja-JP" altLang="en-US" dirty="0"/>
              <a:t>進数を表します。</a:t>
            </a:r>
            <a:endParaRPr kumimoji="1" lang="en-US" altLang="ja-JP" dirty="0"/>
          </a:p>
          <a:p>
            <a:r>
              <a:rPr kumimoji="1" lang="en-US" altLang="ja-JP" dirty="0"/>
              <a:t>16</a:t>
            </a:r>
            <a:r>
              <a:rPr kumimoji="1" lang="ja-JP" altLang="en-US" dirty="0"/>
              <a:t>進数では、</a:t>
            </a:r>
            <a:r>
              <a:rPr kumimoji="1" lang="en-US" altLang="ja-JP" dirty="0"/>
              <a:t>0 x </a:t>
            </a:r>
            <a:r>
              <a:rPr kumimoji="1" lang="ja-JP" altLang="en-US" dirty="0"/>
              <a:t>と来てその後に</a:t>
            </a:r>
            <a:r>
              <a:rPr kumimoji="1" lang="en-US" altLang="ja-JP" dirty="0"/>
              <a:t>16</a:t>
            </a:r>
            <a:r>
              <a:rPr kumimoji="1" lang="ja-JP" altLang="en-US" dirty="0"/>
              <a:t>進数が</a:t>
            </a:r>
            <a:r>
              <a:rPr kumimoji="1" lang="en-US" altLang="ja-JP" dirty="0"/>
              <a:t>1</a:t>
            </a:r>
            <a:r>
              <a:rPr kumimoji="1" lang="ja-JP" altLang="en-US" dirty="0"/>
              <a:t>個以上並びます。</a:t>
            </a:r>
            <a:endParaRPr kumimoji="1" lang="en-US" altLang="ja-JP" dirty="0"/>
          </a:p>
          <a:p>
            <a:r>
              <a:rPr kumimoji="1" lang="en-US" altLang="ja-JP" dirty="0"/>
              <a:t>CHARACTER </a:t>
            </a:r>
            <a:r>
              <a:rPr kumimoji="1" lang="ja-JP" altLang="en-US" dirty="0"/>
              <a:t>文字 は、シングルクォート 何か</a:t>
            </a:r>
            <a:r>
              <a:rPr kumimoji="1" lang="en-US" altLang="ja-JP" dirty="0"/>
              <a:t>1</a:t>
            </a:r>
            <a:r>
              <a:rPr kumimoji="1" lang="ja-JP" altLang="en-US" dirty="0"/>
              <a:t>文字 シングルクォート です。</a:t>
            </a:r>
            <a:endParaRPr kumimoji="1" lang="en-US" altLang="ja-JP" dirty="0"/>
          </a:p>
          <a:p>
            <a:r>
              <a:rPr kumimoji="1" lang="ja-JP" altLang="en-US" dirty="0"/>
              <a:t>シングルクォートに囲まれたものが文字と定義されています。</a:t>
            </a:r>
            <a:endParaRPr kumimoji="1" lang="en-US" altLang="ja-JP" dirty="0"/>
          </a:p>
          <a:p>
            <a:r>
              <a:rPr kumimoji="1" lang="ja-JP" altLang="en-US" dirty="0"/>
              <a:t>拡張課題ですが、 </a:t>
            </a:r>
            <a:r>
              <a:rPr kumimoji="1" lang="en-US" altLang="ja-JP" dirty="0"/>
              <a:t>STRING </a:t>
            </a:r>
            <a:r>
              <a:rPr kumimoji="1" lang="ja-JP" altLang="en-US" dirty="0"/>
              <a:t>文字列は、ダブルクォート 文字が</a:t>
            </a:r>
            <a:r>
              <a:rPr kumimoji="1" lang="en-US" altLang="ja-JP" dirty="0"/>
              <a:t>0</a:t>
            </a:r>
            <a:r>
              <a:rPr kumimoji="1" lang="ja-JP" altLang="en-US" dirty="0"/>
              <a:t>個以上 ダブルクォート 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8</a:t>
            </a:fld>
            <a:endParaRPr kumimoji="1" lang="ja-JP" altLang="en-US"/>
          </a:p>
        </p:txBody>
      </p:sp>
    </p:spTree>
    <p:extLst>
      <p:ext uri="{BB962C8B-B14F-4D97-AF65-F5344CB8AC3E}">
        <p14:creationId xmlns:p14="http://schemas.microsoft.com/office/powerpoint/2010/main" val="424078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KEYWORD </a:t>
            </a:r>
            <a:r>
              <a:rPr kumimoji="1" lang="ja-JP" altLang="en-US" dirty="0"/>
              <a:t>予約語です。</a:t>
            </a:r>
            <a:endParaRPr kumimoji="1" lang="en-US" altLang="ja-JP" dirty="0"/>
          </a:p>
          <a:p>
            <a:r>
              <a:rPr kumimoji="1" lang="ja-JP" altLang="en-US" dirty="0"/>
              <a:t>予約語は、</a:t>
            </a:r>
            <a:r>
              <a:rPr kumimoji="1" lang="en-US" altLang="ja-JP" dirty="0"/>
              <a:t>if </a:t>
            </a:r>
            <a:r>
              <a:rPr kumimoji="1" lang="ja-JP" altLang="en-US" dirty="0"/>
              <a:t>や </a:t>
            </a:r>
            <a:r>
              <a:rPr kumimoji="1" lang="en-US" altLang="ja-JP" dirty="0"/>
              <a:t>while </a:t>
            </a:r>
            <a:r>
              <a:rPr kumimoji="1" lang="ja-JP" altLang="en-US" dirty="0"/>
              <a:t>など特定の命令を表すために使われます。</a:t>
            </a:r>
            <a:endParaRPr kumimoji="1" lang="en-US" altLang="ja-JP" dirty="0"/>
          </a:p>
          <a:p>
            <a:r>
              <a:rPr kumimoji="1" lang="ja-JP" altLang="en-US" dirty="0"/>
              <a:t>以下の文字列が予約語として定義されています。</a:t>
            </a:r>
            <a:endParaRPr kumimoji="1" lang="en-US" altLang="ja-JP" dirty="0"/>
          </a:p>
          <a:p>
            <a:r>
              <a:rPr kumimoji="1" lang="en-US" altLang="ja-JP" dirty="0"/>
              <a:t>for if int </a:t>
            </a:r>
            <a:r>
              <a:rPr kumimoji="1" lang="en-US" altLang="ja-JP" dirty="0" err="1"/>
              <a:t>inputchar</a:t>
            </a:r>
            <a:r>
              <a:rPr kumimoji="1" lang="en-US" altLang="ja-JP" dirty="0"/>
              <a:t> </a:t>
            </a:r>
            <a:r>
              <a:rPr kumimoji="1" lang="en-US" altLang="ja-JP" dirty="0" err="1"/>
              <a:t>inputint</a:t>
            </a:r>
            <a:r>
              <a:rPr kumimoji="1" lang="en-US" altLang="ja-JP" dirty="0"/>
              <a:t> main </a:t>
            </a:r>
            <a:r>
              <a:rPr kumimoji="1" lang="en-US" altLang="ja-JP" dirty="0" err="1"/>
              <a:t>outputchar</a:t>
            </a:r>
            <a:r>
              <a:rPr kumimoji="1" lang="en-US" altLang="ja-JP" dirty="0"/>
              <a:t> </a:t>
            </a:r>
            <a:r>
              <a:rPr kumimoji="1" lang="en-US" altLang="ja-JP" dirty="0" err="1"/>
              <a:t>outputint</a:t>
            </a:r>
            <a:r>
              <a:rPr kumimoji="1" lang="en-US" altLang="ja-JP" dirty="0"/>
              <a:t> </a:t>
            </a:r>
            <a:r>
              <a:rPr kumimoji="1" lang="en-US" altLang="ja-JP" dirty="0" err="1"/>
              <a:t>outputstr</a:t>
            </a:r>
            <a:r>
              <a:rPr kumimoji="1" lang="en-US" altLang="ja-JP" dirty="0"/>
              <a:t> </a:t>
            </a:r>
            <a:r>
              <a:rPr kumimoji="1" lang="en-US" altLang="ja-JP" dirty="0" err="1"/>
              <a:t>setstr</a:t>
            </a:r>
            <a:r>
              <a:rPr kumimoji="1" lang="en-US" altLang="ja-JP" dirty="0"/>
              <a:t> while</a:t>
            </a:r>
          </a:p>
          <a:p>
            <a:r>
              <a:rPr kumimoji="1" lang="ja-JP" altLang="en-US" dirty="0"/>
              <a:t>予約語として定義されている文字列は、変数名には使えません。</a:t>
            </a:r>
            <a:endParaRPr kumimoji="1" lang="en-US" altLang="ja-JP" dirty="0"/>
          </a:p>
          <a:p>
            <a:r>
              <a:rPr kumimoji="1" lang="ja-JP" altLang="en-US" dirty="0"/>
              <a:t>拡張課題では </a:t>
            </a:r>
            <a:r>
              <a:rPr kumimoji="1" lang="en-US" altLang="ja-JP" dirty="0"/>
              <a:t>else </a:t>
            </a:r>
            <a:r>
              <a:rPr kumimoji="1" lang="ja-JP" altLang="en-US" dirty="0"/>
              <a:t>など新しい予約語を加えることもあります。</a:t>
            </a:r>
          </a:p>
        </p:txBody>
      </p:sp>
      <p:sp>
        <p:nvSpPr>
          <p:cNvPr id="4" name="スライド番号プレースホルダー 3"/>
          <p:cNvSpPr>
            <a:spLocks noGrp="1"/>
          </p:cNvSpPr>
          <p:nvPr>
            <p:ph type="sldNum" sz="quarter" idx="5"/>
          </p:nvPr>
        </p:nvSpPr>
        <p:spPr/>
        <p:txBody>
          <a:bodyPr/>
          <a:lstStyle/>
          <a:p>
            <a:fld id="{EB92B869-A8D0-4821-B0E2-C0BFC3EE7F0E}" type="slidenum">
              <a:rPr kumimoji="1" lang="ja-JP" altLang="en-US" smtClean="0"/>
              <a:t>9</a:t>
            </a:fld>
            <a:endParaRPr kumimoji="1" lang="ja-JP" altLang="en-US"/>
          </a:p>
        </p:txBody>
      </p:sp>
    </p:spTree>
    <p:extLst>
      <p:ext uri="{BB962C8B-B14F-4D97-AF65-F5344CB8AC3E}">
        <p14:creationId xmlns:p14="http://schemas.microsoft.com/office/powerpoint/2010/main" val="309954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fld id="{D0B07CC4-2FD6-495B-9AD6-D6FC24C7DB4F}" type="slidenum">
              <a:rPr lang="en-US" altLang="ja-JP"/>
              <a:pPr/>
              <a:t>‹#›</a:t>
            </a:fld>
            <a:endParaRPr lang="en-US" altLang="ja-JP"/>
          </a:p>
        </p:txBody>
      </p:sp>
    </p:spTree>
    <p:extLst>
      <p:ext uri="{BB962C8B-B14F-4D97-AF65-F5344CB8AC3E}">
        <p14:creationId xmlns:p14="http://schemas.microsoft.com/office/powerpoint/2010/main" val="384970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15C60AA1-9537-46E2-8003-738C32772BF8}" type="slidenum">
              <a:rPr lang="en-US" altLang="ja-JP"/>
              <a:pPr/>
              <a:t>‹#›</a:t>
            </a:fld>
            <a:endParaRPr lang="en-US" altLang="ja-JP"/>
          </a:p>
        </p:txBody>
      </p:sp>
    </p:spTree>
    <p:extLst>
      <p:ext uri="{BB962C8B-B14F-4D97-AF65-F5344CB8AC3E}">
        <p14:creationId xmlns:p14="http://schemas.microsoft.com/office/powerpoint/2010/main" val="219676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7026D883-C1CB-40DB-BFE1-E6CF3A624D14}" type="slidenum">
              <a:rPr lang="en-US" altLang="ja-JP"/>
              <a:pPr/>
              <a:t>‹#›</a:t>
            </a:fld>
            <a:endParaRPr lang="en-US" altLang="ja-JP"/>
          </a:p>
        </p:txBody>
      </p:sp>
    </p:spTree>
    <p:extLst>
      <p:ext uri="{BB962C8B-B14F-4D97-AF65-F5344CB8AC3E}">
        <p14:creationId xmlns:p14="http://schemas.microsoft.com/office/powerpoint/2010/main" val="3658828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fld id="{546041DE-A08A-439E-9791-2871029DB8D3}" type="slidenum">
              <a:rPr lang="en-US" altLang="ja-JP"/>
              <a:pPr/>
              <a:t>‹#›</a:t>
            </a:fld>
            <a:endParaRPr lang="en-US" altLang="ja-JP"/>
          </a:p>
        </p:txBody>
      </p:sp>
    </p:spTree>
    <p:extLst>
      <p:ext uri="{BB962C8B-B14F-4D97-AF65-F5344CB8AC3E}">
        <p14:creationId xmlns:p14="http://schemas.microsoft.com/office/powerpoint/2010/main" val="3180051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2BEB3EFA-197E-4303-9854-A9F9516E2ECE}" type="slidenum">
              <a:rPr lang="en-US" altLang="ja-JP"/>
              <a:pPr/>
              <a:t>‹#›</a:t>
            </a:fld>
            <a:endParaRPr lang="en-US" altLang="ja-JP"/>
          </a:p>
        </p:txBody>
      </p:sp>
    </p:spTree>
    <p:extLst>
      <p:ext uri="{BB962C8B-B14F-4D97-AF65-F5344CB8AC3E}">
        <p14:creationId xmlns:p14="http://schemas.microsoft.com/office/powerpoint/2010/main" val="210929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27028B6A-2961-4A28-99DF-EF0475BDB82B}" type="slidenum">
              <a:rPr lang="en-US" altLang="ja-JP"/>
              <a:pPr/>
              <a:t>‹#›</a:t>
            </a:fld>
            <a:endParaRPr lang="en-US" altLang="ja-JP"/>
          </a:p>
        </p:txBody>
      </p:sp>
    </p:spTree>
    <p:extLst>
      <p:ext uri="{BB962C8B-B14F-4D97-AF65-F5344CB8AC3E}">
        <p14:creationId xmlns:p14="http://schemas.microsoft.com/office/powerpoint/2010/main" val="4898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1CD8E9E4-D1FC-4DFB-BA76-F29A8FF29BD3}" type="slidenum">
              <a:rPr lang="en-US" altLang="ja-JP"/>
              <a:pPr/>
              <a:t>‹#›</a:t>
            </a:fld>
            <a:endParaRPr lang="en-US" altLang="ja-JP"/>
          </a:p>
        </p:txBody>
      </p:sp>
    </p:spTree>
    <p:extLst>
      <p:ext uri="{BB962C8B-B14F-4D97-AF65-F5344CB8AC3E}">
        <p14:creationId xmlns:p14="http://schemas.microsoft.com/office/powerpoint/2010/main" val="178428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CDAB32B8-B738-495D-B0F7-534AE24A6175}" type="slidenum">
              <a:rPr lang="en-US" altLang="ja-JP"/>
              <a:pPr/>
              <a:t>‹#›</a:t>
            </a:fld>
            <a:endParaRPr lang="en-US" altLang="ja-JP"/>
          </a:p>
        </p:txBody>
      </p:sp>
    </p:spTree>
    <p:extLst>
      <p:ext uri="{BB962C8B-B14F-4D97-AF65-F5344CB8AC3E}">
        <p14:creationId xmlns:p14="http://schemas.microsoft.com/office/powerpoint/2010/main" val="26684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fld id="{45655C70-8EB6-49E9-BE8B-63AC0305F14B}" type="slidenum">
              <a:rPr lang="en-US" altLang="ja-JP"/>
              <a:pPr/>
              <a:t>‹#›</a:t>
            </a:fld>
            <a:endParaRPr lang="en-US" altLang="ja-JP"/>
          </a:p>
        </p:txBody>
      </p:sp>
    </p:spTree>
    <p:extLst>
      <p:ext uri="{BB962C8B-B14F-4D97-AF65-F5344CB8AC3E}">
        <p14:creationId xmlns:p14="http://schemas.microsoft.com/office/powerpoint/2010/main" val="246966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fld id="{17F85A4F-A382-47D1-86AA-DFA3787B35D7}" type="slidenum">
              <a:rPr lang="en-US" altLang="ja-JP"/>
              <a:pPr/>
              <a:t>‹#›</a:t>
            </a:fld>
            <a:endParaRPr lang="en-US" altLang="ja-JP"/>
          </a:p>
        </p:txBody>
      </p:sp>
    </p:spTree>
    <p:extLst>
      <p:ext uri="{BB962C8B-B14F-4D97-AF65-F5344CB8AC3E}">
        <p14:creationId xmlns:p14="http://schemas.microsoft.com/office/powerpoint/2010/main" val="165579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fld id="{24BB7E0A-CAE7-44E8-A656-5649F4544A84}" type="slidenum">
              <a:rPr lang="en-US" altLang="ja-JP"/>
              <a:pPr/>
              <a:t>‹#›</a:t>
            </a:fld>
            <a:endParaRPr lang="en-US" altLang="ja-JP"/>
          </a:p>
        </p:txBody>
      </p:sp>
    </p:spTree>
    <p:extLst>
      <p:ext uri="{BB962C8B-B14F-4D97-AF65-F5344CB8AC3E}">
        <p14:creationId xmlns:p14="http://schemas.microsoft.com/office/powerpoint/2010/main" val="154855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B2A1BBF4-F1C9-4251-9B7C-438731648B61}" type="slidenum">
              <a:rPr lang="en-US" altLang="ja-JP"/>
              <a:pPr/>
              <a:t>‹#›</a:t>
            </a:fld>
            <a:endParaRPr lang="en-US" altLang="ja-JP"/>
          </a:p>
        </p:txBody>
      </p:sp>
    </p:spTree>
    <p:extLst>
      <p:ext uri="{BB962C8B-B14F-4D97-AF65-F5344CB8AC3E}">
        <p14:creationId xmlns:p14="http://schemas.microsoft.com/office/powerpoint/2010/main" val="269149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9DF1E1A1-1DFE-4CF1-B292-7846CD6981F0}" type="slidenum">
              <a:rPr lang="en-US" altLang="ja-JP"/>
              <a:pPr/>
              <a:t>‹#›</a:t>
            </a:fld>
            <a:endParaRPr lang="en-US" altLang="ja-JP"/>
          </a:p>
        </p:txBody>
      </p:sp>
    </p:spTree>
    <p:extLst>
      <p:ext uri="{BB962C8B-B14F-4D97-AF65-F5344CB8AC3E}">
        <p14:creationId xmlns:p14="http://schemas.microsoft.com/office/powerpoint/2010/main" val="423095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3082"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defRPr>
            </a:lvl1pPr>
          </a:lstStyle>
          <a:p>
            <a:fld id="{8090B121-95C5-46B7-A1BA-3C9102171F88}"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 id="2147483707" r:id="rId12"/>
    <p:sldLayoutId id="2147483706"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676400"/>
            <a:ext cx="7086600" cy="898525"/>
          </a:xfrm>
        </p:spPr>
        <p:txBody>
          <a:bodyPr/>
          <a:lstStyle/>
          <a:p>
            <a:pPr eaLnBrk="1" hangingPunct="1"/>
            <a:r>
              <a:rPr lang="ja-JP" altLang="en-US">
                <a:effectLst/>
              </a:rPr>
              <a:t>コンパイラ</a:t>
            </a:r>
          </a:p>
        </p:txBody>
      </p:sp>
      <p:sp>
        <p:nvSpPr>
          <p:cNvPr id="5123"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第3回 字句解析</a:t>
            </a:r>
          </a:p>
          <a:p>
            <a:pPr eaLnBrk="1" hangingPunct="1"/>
            <a:r>
              <a:rPr lang="en-US" altLang="ja-JP" dirty="0">
                <a:effectLst/>
              </a:rPr>
              <a:t> ― </a:t>
            </a:r>
            <a:r>
              <a:rPr lang="ja-JP" altLang="en-US" dirty="0">
                <a:effectLst/>
              </a:rPr>
              <a:t>決定性有限オートマトンの導出 ―</a:t>
            </a:r>
          </a:p>
          <a:p>
            <a:pPr algn="r" eaLnBrk="1" hangingPunct="1"/>
            <a:r>
              <a:rPr lang="en-US" altLang="ja-JP" dirty="0">
                <a:effectLst/>
              </a:rPr>
              <a:t>http://www.info.kindai.ac.jp/compiler</a:t>
            </a:r>
          </a:p>
          <a:p>
            <a:pPr algn="r" eaLnBrk="1" hangingPunct="1"/>
            <a:r>
              <a:rPr lang="en-US" altLang="ja-JP" dirty="0">
                <a:effectLst/>
              </a:rPr>
              <a:t>E</a:t>
            </a:r>
            <a:r>
              <a:rPr lang="ja-JP" altLang="en-US" dirty="0">
                <a:effectLst/>
              </a:rPr>
              <a:t>館</a:t>
            </a:r>
            <a:r>
              <a:rPr lang="en-US" altLang="ja-JP" dirty="0">
                <a:effectLst/>
              </a:rPr>
              <a:t>3</a:t>
            </a:r>
            <a:r>
              <a:rPr lang="ja-JP" altLang="en-US" dirty="0">
                <a:effectLst/>
              </a:rPr>
              <a:t>階</a:t>
            </a:r>
            <a:r>
              <a:rPr lang="en-US" altLang="ja-JP">
                <a:effectLst/>
              </a:rPr>
              <a:t>E-331 </a:t>
            </a:r>
            <a:r>
              <a:rPr lang="ja-JP" altLang="en-US" dirty="0">
                <a:effectLst/>
              </a:rPr>
              <a:t>内線</a:t>
            </a:r>
            <a:r>
              <a:rPr lang="en-US" altLang="ja-JP" dirty="0">
                <a:effectLst/>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1066800" y="304800"/>
            <a:ext cx="75438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マイクロ構文</a:t>
            </a:r>
            <a:r>
              <a:rPr lang="ja-JP" altLang="en-US" sz="3600">
                <a:effectLst/>
              </a:rPr>
              <a:t>(演算子, 区切り記号)</a:t>
            </a:r>
          </a:p>
        </p:txBody>
      </p:sp>
      <p:sp>
        <p:nvSpPr>
          <p:cNvPr id="273411" name="Rectangle 3"/>
          <p:cNvSpPr>
            <a:spLocks noGrp="1" noChangeArrowheads="1"/>
          </p:cNvSpPr>
          <p:nvPr>
            <p:ph type="body" idx="1"/>
          </p:nvPr>
        </p:nvSpPr>
        <p:spPr>
          <a:xfrm>
            <a:off x="609600" y="1219200"/>
            <a:ext cx="8153400" cy="518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マイクロ構文</a:t>
            </a:r>
          </a:p>
          <a:p>
            <a:pPr eaLnBrk="1" hangingPunct="1">
              <a:spcBef>
                <a:spcPct val="0"/>
              </a:spcBef>
              <a:buClrTx/>
              <a:buSzTx/>
              <a:buFontTx/>
              <a:buNone/>
            </a:pPr>
            <a:r>
              <a:rPr lang="en-US" altLang="ja-JP" sz="2800" dirty="0">
                <a:effectLst/>
              </a:rPr>
              <a:t>OPERATOR</a:t>
            </a:r>
            <a:r>
              <a:rPr lang="en-US" altLang="ja-JP" sz="2000" dirty="0">
                <a:solidFill>
                  <a:srgbClr val="FFFF66"/>
                </a:solidFill>
                <a:effectLst/>
              </a:rPr>
              <a:t>(</a:t>
            </a:r>
            <a:r>
              <a:rPr lang="ja-JP" altLang="en-US" sz="2000" dirty="0">
                <a:solidFill>
                  <a:srgbClr val="FFFF66"/>
                </a:solidFill>
                <a:effectLst/>
              </a:rPr>
              <a:t>演算子)</a:t>
            </a:r>
            <a:r>
              <a:rPr lang="ja-JP" altLang="en-US" sz="2800" dirty="0">
                <a:effectLst/>
              </a:rPr>
              <a:t> ::=</a:t>
            </a:r>
            <a:r>
              <a:rPr lang="en-US" altLang="ja-JP" sz="2800" dirty="0">
                <a:effectLst/>
              </a:rPr>
              <a:t> </a:t>
            </a:r>
          </a:p>
          <a:p>
            <a:pPr eaLnBrk="1" hangingPunct="1">
              <a:spcBef>
                <a:spcPct val="0"/>
              </a:spcBef>
              <a:buClrTx/>
              <a:buSzTx/>
              <a:buFontTx/>
              <a:buNone/>
            </a:pPr>
            <a:r>
              <a:rPr lang="en-US" altLang="ja-JP" sz="2800" dirty="0">
                <a:effectLst/>
              </a:rPr>
              <a:t>               ‘=’ ‘=’ | ‘!’ ‘=’ | ‘&lt;’ | ‘&gt;’</a:t>
            </a:r>
          </a:p>
          <a:p>
            <a:pPr eaLnBrk="1" hangingPunct="1">
              <a:spcBef>
                <a:spcPct val="0"/>
              </a:spcBef>
              <a:buClrTx/>
              <a:buSzTx/>
              <a:buFontTx/>
              <a:buNone/>
            </a:pPr>
            <a:r>
              <a:rPr lang="en-US" altLang="ja-JP" sz="2800" dirty="0">
                <a:effectLst/>
              </a:rPr>
              <a:t>             | ‘&amp;’ ‘&amp;’ | ‘|’ ‘|’ | ‘!’ </a:t>
            </a:r>
          </a:p>
          <a:p>
            <a:pPr eaLnBrk="1" hangingPunct="1">
              <a:spcBef>
                <a:spcPct val="0"/>
              </a:spcBef>
              <a:buClrTx/>
              <a:buSzTx/>
              <a:buFontTx/>
              <a:buNone/>
            </a:pPr>
            <a:r>
              <a:rPr lang="en-US" altLang="ja-JP" sz="2800" dirty="0">
                <a:effectLst/>
              </a:rPr>
              <a:t>             | ‘+’ | ‘-’ | ‘*’ | ‘/’ | ‘%’</a:t>
            </a:r>
          </a:p>
          <a:p>
            <a:pPr eaLnBrk="1" hangingPunct="1">
              <a:spcBef>
                <a:spcPct val="0"/>
              </a:spcBef>
              <a:buClrTx/>
              <a:buSzTx/>
              <a:buFontTx/>
              <a:buNone/>
            </a:pPr>
            <a:r>
              <a:rPr lang="en-US" altLang="ja-JP" sz="2800" dirty="0">
                <a:effectLst/>
              </a:rPr>
              <a:t>             | ‘=’ | ‘+’ ‘=’ | ‘-’ ‘=’ | ‘*’ ‘=’ | ‘/’ ‘=’</a:t>
            </a:r>
          </a:p>
          <a:p>
            <a:pPr eaLnBrk="1" hangingPunct="1">
              <a:spcBef>
                <a:spcPct val="0"/>
              </a:spcBef>
              <a:buClrTx/>
              <a:buSzTx/>
              <a:buFontTx/>
              <a:buNone/>
            </a:pPr>
            <a:r>
              <a:rPr lang="en-US" altLang="ja-JP" sz="2800" dirty="0">
                <a:effectLst/>
              </a:rPr>
              <a:t>             | ‘+’ ‘+’ | ‘-’ ‘-’</a:t>
            </a:r>
          </a:p>
          <a:p>
            <a:pPr eaLnBrk="1" hangingPunct="1">
              <a:spcBef>
                <a:spcPct val="0"/>
              </a:spcBef>
              <a:buClrTx/>
              <a:buSzTx/>
              <a:buFontTx/>
              <a:buNone/>
            </a:pPr>
            <a:endParaRPr lang="en-US" altLang="ja-JP" sz="2800" dirty="0">
              <a:effectLst/>
            </a:endParaRPr>
          </a:p>
          <a:p>
            <a:pPr eaLnBrk="1" hangingPunct="1">
              <a:spcBef>
                <a:spcPct val="0"/>
              </a:spcBef>
              <a:buClrTx/>
              <a:buSzTx/>
              <a:buFontTx/>
              <a:buNone/>
            </a:pPr>
            <a:r>
              <a:rPr lang="en-US" altLang="ja-JP" sz="2800" dirty="0">
                <a:effectLst/>
              </a:rPr>
              <a:t>DELIMITER</a:t>
            </a:r>
            <a:r>
              <a:rPr lang="en-US" altLang="ja-JP" sz="2000" dirty="0">
                <a:solidFill>
                  <a:srgbClr val="FFFF66"/>
                </a:solidFill>
                <a:effectLst/>
              </a:rPr>
              <a:t>(</a:t>
            </a:r>
            <a:r>
              <a:rPr lang="ja-JP" altLang="en-US" sz="2000" dirty="0">
                <a:solidFill>
                  <a:srgbClr val="FFFF66"/>
                </a:solidFill>
                <a:effectLst/>
              </a:rPr>
              <a:t>区切り記号)</a:t>
            </a:r>
            <a:r>
              <a:rPr lang="ja-JP" altLang="en-US" sz="2800" dirty="0">
                <a:effectLst/>
              </a:rPr>
              <a:t> ::= </a:t>
            </a:r>
          </a:p>
          <a:p>
            <a:pPr eaLnBrk="1" hangingPunct="1">
              <a:spcBef>
                <a:spcPct val="0"/>
              </a:spcBef>
              <a:buClrTx/>
              <a:buSzTx/>
              <a:buFontTx/>
              <a:buNone/>
            </a:pPr>
            <a:r>
              <a:rPr lang="ja-JP" altLang="en-US" sz="2800" dirty="0">
                <a:effectLst/>
              </a:rPr>
              <a:t>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err="1">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 </a:t>
            </a:r>
            <a:r>
              <a:rPr lang="en-US" altLang="ja-JP" sz="2800" dirty="0">
                <a:effectLst/>
              </a:rPr>
              <a:t>‘</a:t>
            </a:r>
            <a:r>
              <a:rPr lang="ja-JP" altLang="en-US" sz="2800" dirty="0">
                <a:effectLst/>
              </a:rPr>
              <a:t>]</a:t>
            </a:r>
            <a:r>
              <a:rPr lang="en-US" altLang="ja-JP" sz="2800" dirty="0">
                <a:effectLst/>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66800" y="76200"/>
            <a:ext cx="74676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トークンの種類</a:t>
            </a:r>
            <a:br>
              <a:rPr lang="ja-JP" altLang="en-US" dirty="0">
                <a:effectLst/>
              </a:rPr>
            </a:br>
            <a:r>
              <a:rPr lang="ja-JP" altLang="en-US" sz="3200" dirty="0">
                <a:effectLst/>
              </a:rPr>
              <a:t>(情報システムプロジェクト</a:t>
            </a:r>
            <a:r>
              <a:rPr lang="en-US" altLang="ja-JP" sz="3200" dirty="0">
                <a:effectLst/>
              </a:rPr>
              <a:t>I</a:t>
            </a:r>
            <a:r>
              <a:rPr lang="ja-JP" altLang="en-US" sz="3200" dirty="0">
                <a:effectLst/>
              </a:rPr>
              <a:t>の場合)</a:t>
            </a:r>
          </a:p>
        </p:txBody>
      </p:sp>
      <p:graphicFrame>
        <p:nvGraphicFramePr>
          <p:cNvPr id="181335" name="Group 87"/>
          <p:cNvGraphicFramePr>
            <a:graphicFrameLocks noGrp="1"/>
          </p:cNvGraphicFramePr>
          <p:nvPr>
            <p:extLst>
              <p:ext uri="{D42A27DB-BD31-4B8C-83A1-F6EECF244321}">
                <p14:modId xmlns:p14="http://schemas.microsoft.com/office/powerpoint/2010/main" val="3339888128"/>
              </p:ext>
            </p:extLst>
          </p:nvPr>
        </p:nvGraphicFramePr>
        <p:xfrm>
          <a:off x="228600" y="1143000"/>
          <a:ext cx="8763000" cy="5574534"/>
        </p:xfrm>
        <a:graphic>
          <a:graphicData uri="http://schemas.openxmlformats.org/drawingml/2006/table">
            <a:tbl>
              <a:tblPr/>
              <a:tblGrid>
                <a:gridCol w="716973">
                  <a:extLst>
                    <a:ext uri="{9D8B030D-6E8A-4147-A177-3AD203B41FA5}">
                      <a16:colId xmlns:a16="http://schemas.microsoft.com/office/drawing/2014/main" val="20000"/>
                    </a:ext>
                  </a:extLst>
                </a:gridCol>
                <a:gridCol w="2102427">
                  <a:extLst>
                    <a:ext uri="{9D8B030D-6E8A-4147-A177-3AD203B41FA5}">
                      <a16:colId xmlns:a16="http://schemas.microsoft.com/office/drawing/2014/main" val="20001"/>
                    </a:ext>
                  </a:extLst>
                </a:gridCol>
                <a:gridCol w="5943600">
                  <a:extLst>
                    <a:ext uri="{9D8B030D-6E8A-4147-A177-3AD203B41FA5}">
                      <a16:colId xmlns:a16="http://schemas.microsoft.com/office/drawing/2014/main" val="20002"/>
                    </a:ext>
                  </a:extLst>
                </a:gridCol>
              </a:tblGrid>
              <a:tr h="514582">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トークン</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19050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3018">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区切り記号</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582">
                <a:tc rowSpan="4">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0" marR="0" marT="0" marB="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比較演算子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484188"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&lt;  &gt;  </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&gt;=</a:t>
                      </a: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論理演算子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&amp;&amp;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算術演算子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90500"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905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4582">
                <a:tc v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代入演算子</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  *=  /= ++  --</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4582">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変数名</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3176">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定数</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 文字 文字列</a:t>
                      </a:r>
                      <a:endParaRPr kumimoji="1" lang="ja-JP" altLang="en-US"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389725">
                <a:tc gridSpan="2">
                  <a:txBody>
                    <a:bodyPr/>
                    <a:lstStyle>
                      <a:lvl1pPr indent="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103188"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103188"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main int if while for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inputchar</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outputchar</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outputstr</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setstr</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p>
                      <a:pPr marL="103188"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rgbClr val="FFFF00"/>
                          </a:solidFill>
                          <a:effectLst/>
                          <a:latin typeface="Times New Roman" panose="02020603050405020304" pitchFamily="18" charset="0"/>
                          <a:ea typeface="ＭＳ Ｐゴシック" panose="020B0600070205080204" pitchFamily="50" charset="-128"/>
                        </a:rPr>
                        <a:t>(else) (do) (break)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066800" y="304800"/>
            <a:ext cx="75438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トークン名</a:t>
            </a:r>
            <a:endParaRPr lang="en-US" altLang="ja-JP">
              <a:effectLst/>
            </a:endParaRPr>
          </a:p>
        </p:txBody>
      </p:sp>
      <p:graphicFrame>
        <p:nvGraphicFramePr>
          <p:cNvPr id="172146" name="Group 114"/>
          <p:cNvGraphicFramePr>
            <a:graphicFrameLocks noGrp="1"/>
          </p:cNvGraphicFramePr>
          <p:nvPr>
            <p:extLst>
              <p:ext uri="{D42A27DB-BD31-4B8C-83A1-F6EECF244321}">
                <p14:modId xmlns:p14="http://schemas.microsoft.com/office/powerpoint/2010/main" val="2289955907"/>
              </p:ext>
            </p:extLst>
          </p:nvPr>
        </p:nvGraphicFramePr>
        <p:xfrm>
          <a:off x="3429000" y="1828800"/>
          <a:ext cx="2667000" cy="3537845"/>
        </p:xfrm>
        <a:graphic>
          <a:graphicData uri="http://schemas.openxmlformats.org/drawingml/2006/table">
            <a:tbl>
              <a:tblPr/>
              <a:tblGrid>
                <a:gridCol w="762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EQUAL</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NOTEQ</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LESS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GREAT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rPr>
                        <a:t>(&lt;=)</a:t>
                      </a:r>
                      <a:endParaRPr kumimoji="1" lang="ja-JP" altLang="en-US" sz="24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LESSEQ</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1438417"/>
                  </a:ext>
                </a:extLst>
              </a:tr>
              <a:tr h="41592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rPr>
                        <a:t>(&gt;=)</a:t>
                      </a:r>
                      <a:endParaRPr kumimoji="1" lang="ja-JP" altLang="en-US" sz="24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GREATEQ</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7209271"/>
                  </a:ext>
                </a:extLst>
              </a:tr>
            </a:tbl>
          </a:graphicData>
        </a:graphic>
      </p:graphicFrame>
      <p:sp>
        <p:nvSpPr>
          <p:cNvPr id="172085" name="Text Box 53"/>
          <p:cNvSpPr txBox="1">
            <a:spLocks noChangeArrowheads="1"/>
          </p:cNvSpPr>
          <p:nvPr/>
        </p:nvSpPr>
        <p:spPr bwMode="auto">
          <a:xfrm>
            <a:off x="3352800" y="12192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比較演算子</a:t>
            </a:r>
          </a:p>
        </p:txBody>
      </p:sp>
      <p:graphicFrame>
        <p:nvGraphicFramePr>
          <p:cNvPr id="172113" name="Group 81"/>
          <p:cNvGraphicFramePr>
            <a:graphicFrameLocks noGrp="1"/>
          </p:cNvGraphicFramePr>
          <p:nvPr/>
        </p:nvGraphicFramePr>
        <p:xfrm>
          <a:off x="6248400" y="1828800"/>
          <a:ext cx="2667000" cy="1976885"/>
        </p:xfrm>
        <a:graphic>
          <a:graphicData uri="http://schemas.openxmlformats.org/drawingml/2006/table">
            <a:tbl>
              <a:tblPr/>
              <a:tblGrid>
                <a:gridCol w="762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&amp;&amp;</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OR</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NOT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2112" name="Text Box 80"/>
          <p:cNvSpPr txBox="1">
            <a:spLocks noChangeArrowheads="1"/>
          </p:cNvSpPr>
          <p:nvPr/>
        </p:nvSpPr>
        <p:spPr bwMode="auto">
          <a:xfrm>
            <a:off x="6172200" y="12192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論理演算子</a:t>
            </a:r>
          </a:p>
        </p:txBody>
      </p:sp>
      <p:graphicFrame>
        <p:nvGraphicFramePr>
          <p:cNvPr id="172194" name="Group 162"/>
          <p:cNvGraphicFramePr>
            <a:graphicFrameLocks noGrp="1"/>
          </p:cNvGraphicFramePr>
          <p:nvPr>
            <p:extLst>
              <p:ext uri="{D42A27DB-BD31-4B8C-83A1-F6EECF244321}">
                <p14:modId xmlns:p14="http://schemas.microsoft.com/office/powerpoint/2010/main" val="3403772694"/>
              </p:ext>
            </p:extLst>
          </p:nvPr>
        </p:nvGraphicFramePr>
        <p:xfrm>
          <a:off x="228600" y="1828800"/>
          <a:ext cx="3048000" cy="4578485"/>
        </p:xfrm>
        <a:graphic>
          <a:graphicData uri="http://schemas.openxmlformats.org/drawingml/2006/table">
            <a:tbl>
              <a:tblPr/>
              <a:tblGrid>
                <a:gridCol w="762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SEMICOLON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COMMA</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LPAREN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RPAREN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LBRACE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RBRACE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LBRACKET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RBRACKET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72173" name="Text Box 141"/>
          <p:cNvSpPr txBox="1">
            <a:spLocks noChangeArrowheads="1"/>
          </p:cNvSpPr>
          <p:nvPr/>
        </p:nvSpPr>
        <p:spPr bwMode="auto">
          <a:xfrm>
            <a:off x="304800" y="1219200"/>
            <a:ext cx="18684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区切り記号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172" name="Group 44"/>
          <p:cNvGraphicFramePr>
            <a:graphicFrameLocks noGrp="1"/>
          </p:cNvGraphicFramePr>
          <p:nvPr>
            <p:extLst>
              <p:ext uri="{D42A27DB-BD31-4B8C-83A1-F6EECF244321}">
                <p14:modId xmlns:p14="http://schemas.microsoft.com/office/powerpoint/2010/main" val="4219325263"/>
              </p:ext>
            </p:extLst>
          </p:nvPr>
        </p:nvGraphicFramePr>
        <p:xfrm>
          <a:off x="4876800" y="1676400"/>
          <a:ext cx="3124200" cy="4578485"/>
        </p:xfrm>
        <a:graphic>
          <a:graphicData uri="http://schemas.openxmlformats.org/drawingml/2006/table">
            <a:tbl>
              <a:tblPr/>
              <a:tblGrid>
                <a:gridCol w="7620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ASSIGNADD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ASSIGNSUB</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ASSIGNMUL</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ASSIGNDIV</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338">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rPr>
                        <a:t>(%=)</a:t>
                      </a:r>
                      <a:endParaRPr kumimoji="1" lang="ja-JP" altLang="en-US" sz="2000" b="0" i="0" u="none" strike="noStrike" cap="none" normalizeH="0" baseline="0" dirty="0">
                        <a:ln>
                          <a:noFill/>
                        </a:ln>
                        <a:solidFill>
                          <a:srgbClr val="FFFF66"/>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ASSIGNMOD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INC</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DEC</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76154" name="Text Box 26"/>
          <p:cNvSpPr txBox="1">
            <a:spLocks noChangeArrowheads="1"/>
          </p:cNvSpPr>
          <p:nvPr/>
        </p:nvSpPr>
        <p:spPr bwMode="auto">
          <a:xfrm>
            <a:off x="4800600" y="1066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代入演算子</a:t>
            </a:r>
          </a:p>
        </p:txBody>
      </p:sp>
      <p:graphicFrame>
        <p:nvGraphicFramePr>
          <p:cNvPr id="176173" name="Group 45"/>
          <p:cNvGraphicFramePr>
            <a:graphicFrameLocks noGrp="1"/>
          </p:cNvGraphicFramePr>
          <p:nvPr/>
        </p:nvGraphicFramePr>
        <p:xfrm>
          <a:off x="1371600" y="1676400"/>
          <a:ext cx="2667000" cy="3052830"/>
        </p:xfrm>
        <a:graphic>
          <a:graphicData uri="http://schemas.openxmlformats.org/drawingml/2006/table">
            <a:tbl>
              <a:tblPr/>
              <a:tblGrid>
                <a:gridCol w="762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記号</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SUB</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MUL</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9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DIV</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56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MOD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76196" name="Text Box 68"/>
          <p:cNvSpPr txBox="1">
            <a:spLocks noChangeArrowheads="1"/>
          </p:cNvSpPr>
          <p:nvPr/>
        </p:nvSpPr>
        <p:spPr bwMode="auto">
          <a:xfrm>
            <a:off x="1295400" y="10668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算術演算子</a:t>
            </a:r>
          </a:p>
        </p:txBody>
      </p:sp>
      <p:sp>
        <p:nvSpPr>
          <p:cNvPr id="176211" name="Text Box 83"/>
          <p:cNvSpPr txBox="1">
            <a:spLocks noChangeArrowheads="1"/>
          </p:cNvSpPr>
          <p:nvPr/>
        </p:nvSpPr>
        <p:spPr bwMode="auto">
          <a:xfrm>
            <a:off x="4038600" y="2590800"/>
            <a:ext cx="774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solidFill>
                  <a:srgbClr val="FFFF66"/>
                </a:solidFill>
              </a:rPr>
              <a:t>(※)</a:t>
            </a:r>
          </a:p>
        </p:txBody>
      </p:sp>
      <p:sp>
        <p:nvSpPr>
          <p:cNvPr id="176212" name="Text Box 84"/>
          <p:cNvSpPr txBox="1">
            <a:spLocks noChangeArrowheads="1"/>
          </p:cNvSpPr>
          <p:nvPr/>
        </p:nvSpPr>
        <p:spPr bwMode="auto">
          <a:xfrm>
            <a:off x="381000" y="5181600"/>
            <a:ext cx="4724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a:solidFill>
                  <a:srgbClr val="FFFF66"/>
                </a:solidFill>
              </a:rPr>
              <a:t>(※) </a:t>
            </a:r>
            <a:r>
              <a:rPr lang="ja-JP" altLang="en-US" sz="2800"/>
              <a:t>単項演算子の - と</a:t>
            </a:r>
          </a:p>
          <a:p>
            <a:r>
              <a:rPr lang="en-US" altLang="ja-JP" sz="2800"/>
              <a:t>        </a:t>
            </a:r>
            <a:r>
              <a:rPr lang="ja-JP" altLang="en-US" sz="2800"/>
              <a:t>二項演算子の - で</a:t>
            </a:r>
          </a:p>
          <a:p>
            <a:r>
              <a:rPr lang="ja-JP" altLang="en-US" sz="2800"/>
              <a:t>        共通して使用</a:t>
            </a:r>
            <a:endParaRPr lang="ja-JP" altLang="en-US" sz="2800">
              <a:solidFill>
                <a:srgbClr val="FFFF66"/>
              </a:solidFill>
            </a:endParaRPr>
          </a:p>
        </p:txBody>
      </p:sp>
      <p:sp>
        <p:nvSpPr>
          <p:cNvPr id="176213" name="Rectangle 85"/>
          <p:cNvSpPr>
            <a:spLocks noGrp="1" noChangeArrowheads="1"/>
          </p:cNvSpPr>
          <p:nvPr>
            <p:ph type="title"/>
          </p:nvPr>
        </p:nvSpPr>
        <p:spPr>
          <a:xfrm>
            <a:off x="1066800" y="304800"/>
            <a:ext cx="75438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トークン名</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914400" y="152400"/>
            <a:ext cx="73914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トークン名</a:t>
            </a:r>
          </a:p>
        </p:txBody>
      </p:sp>
      <p:graphicFrame>
        <p:nvGraphicFramePr>
          <p:cNvPr id="232541" name="Group 93"/>
          <p:cNvGraphicFramePr>
            <a:graphicFrameLocks noGrp="1"/>
          </p:cNvGraphicFramePr>
          <p:nvPr>
            <p:extLst>
              <p:ext uri="{D42A27DB-BD31-4B8C-83A1-F6EECF244321}">
                <p14:modId xmlns:p14="http://schemas.microsoft.com/office/powerpoint/2010/main" val="3152460427"/>
              </p:ext>
            </p:extLst>
          </p:nvPr>
        </p:nvGraphicFramePr>
        <p:xfrm>
          <a:off x="457200" y="1256400"/>
          <a:ext cx="6324600" cy="5601600"/>
        </p:xfrm>
        <a:graphic>
          <a:graphicData uri="http://schemas.openxmlformats.org/drawingml/2006/table">
            <a:tbl>
              <a:tblPr/>
              <a:tblGrid>
                <a:gridCol w="2590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2857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文字列</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種別</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トークン名</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数字の並び</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整数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INTEGER</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(任意の1文字)</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文字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CHARACTER</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(任意の文字列)</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文字列</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STRING</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英字の並び</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変数名</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MAIN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IF</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while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WHILE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inputint</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予約語</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INPUTINT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746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32502" name="Text Box 54"/>
          <p:cNvSpPr txBox="1">
            <a:spLocks noChangeArrowheads="1"/>
          </p:cNvSpPr>
          <p:nvPr/>
        </p:nvSpPr>
        <p:spPr bwMode="auto">
          <a:xfrm>
            <a:off x="457200" y="791003"/>
            <a:ext cx="3381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定数, 変数名, 予約語</a:t>
            </a:r>
          </a:p>
        </p:txBody>
      </p:sp>
      <p:sp>
        <p:nvSpPr>
          <p:cNvPr id="232542" name="Text Box 94"/>
          <p:cNvSpPr txBox="1">
            <a:spLocks noChangeArrowheads="1"/>
          </p:cNvSpPr>
          <p:nvPr/>
        </p:nvSpPr>
        <p:spPr bwMode="auto">
          <a:xfrm>
            <a:off x="6781800" y="3200400"/>
            <a:ext cx="22463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INTEGER </a:t>
            </a:r>
            <a:r>
              <a:rPr lang="ja-JP" altLang="en-US" sz="2800" dirty="0"/>
              <a:t>と</a:t>
            </a:r>
          </a:p>
          <a:p>
            <a:r>
              <a:rPr lang="en-US" altLang="ja-JP" sz="2800" dirty="0"/>
              <a:t>INT </a:t>
            </a:r>
            <a:r>
              <a:rPr lang="ja-JP" altLang="en-US" sz="2800" dirty="0"/>
              <a:t>の違いに</a:t>
            </a:r>
          </a:p>
          <a:p>
            <a:r>
              <a:rPr lang="ja-JP" altLang="en-US" sz="2800" dirty="0"/>
              <a:t>注意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2542"/>
                                        </p:tgtEl>
                                        <p:attrNameLst>
                                          <p:attrName>style.visibility</p:attrName>
                                        </p:attrNameLst>
                                      </p:cBhvr>
                                      <p:to>
                                        <p:strVal val="visible"/>
                                      </p:to>
                                    </p:set>
                                    <p:animEffect transition="in" filter="checkerboard(across)">
                                      <p:cBhvr>
                                        <p:cTn id="7" dur="500"/>
                                        <p:tgtEl>
                                          <p:spTgt spid="232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54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066800" y="304800"/>
            <a:ext cx="7543800"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字句解析の手順</a:t>
            </a:r>
          </a:p>
        </p:txBody>
      </p:sp>
      <p:sp>
        <p:nvSpPr>
          <p:cNvPr id="276507" name="Rectangle 27"/>
          <p:cNvSpPr>
            <a:spLocks noGrp="1" noChangeArrowheads="1"/>
          </p:cNvSpPr>
          <p:nvPr>
            <p:ph type="body" idx="1"/>
          </p:nvPr>
        </p:nvSpPr>
        <p:spPr>
          <a:xfrm>
            <a:off x="1066800" y="914400"/>
            <a:ext cx="7467600" cy="121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a:t>
            </a:r>
          </a:p>
          <a:p>
            <a:pPr lvl="1"/>
            <a:r>
              <a:rPr lang="ja-JP" altLang="en-US">
                <a:effectLst/>
              </a:rPr>
              <a:t>決定性有限オートマトンで解析</a:t>
            </a:r>
          </a:p>
        </p:txBody>
      </p:sp>
      <p:sp>
        <p:nvSpPr>
          <p:cNvPr id="276485" name="Rectangle 5"/>
          <p:cNvSpPr>
            <a:spLocks noChangeArrowheads="1"/>
          </p:cNvSpPr>
          <p:nvPr/>
        </p:nvSpPr>
        <p:spPr bwMode="auto">
          <a:xfrm>
            <a:off x="4800600" y="2667000"/>
            <a:ext cx="3962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マイクロ構文</a:t>
            </a:r>
          </a:p>
        </p:txBody>
      </p:sp>
      <p:grpSp>
        <p:nvGrpSpPr>
          <p:cNvPr id="276503" name="Group 23"/>
          <p:cNvGrpSpPr>
            <a:grpSpLocks/>
          </p:cNvGrpSpPr>
          <p:nvPr/>
        </p:nvGrpSpPr>
        <p:grpSpPr bwMode="auto">
          <a:xfrm>
            <a:off x="4800600" y="3200400"/>
            <a:ext cx="3962400" cy="838200"/>
            <a:chOff x="768" y="1536"/>
            <a:chExt cx="2496" cy="528"/>
          </a:xfrm>
        </p:grpSpPr>
        <p:sp>
          <p:nvSpPr>
            <p:cNvPr id="276486" name="Rectangle 6"/>
            <p:cNvSpPr>
              <a:spLocks noChangeArrowheads="1"/>
            </p:cNvSpPr>
            <p:nvPr/>
          </p:nvSpPr>
          <p:spPr bwMode="auto">
            <a:xfrm>
              <a:off x="768" y="1728"/>
              <a:ext cx="249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非決定性有限オートマトン</a:t>
              </a:r>
            </a:p>
          </p:txBody>
        </p:sp>
        <p:sp>
          <p:nvSpPr>
            <p:cNvPr id="276487" name="Line 7"/>
            <p:cNvSpPr>
              <a:spLocks noChangeShapeType="1"/>
            </p:cNvSpPr>
            <p:nvPr/>
          </p:nvSpPr>
          <p:spPr bwMode="auto">
            <a:xfrm>
              <a:off x="2016" y="1536"/>
              <a:ext cx="0" cy="192"/>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76502" name="Group 22"/>
          <p:cNvGrpSpPr>
            <a:grpSpLocks/>
          </p:cNvGrpSpPr>
          <p:nvPr/>
        </p:nvGrpSpPr>
        <p:grpSpPr bwMode="auto">
          <a:xfrm>
            <a:off x="4800600" y="4038600"/>
            <a:ext cx="3886200" cy="838200"/>
            <a:chOff x="768" y="2160"/>
            <a:chExt cx="2448" cy="528"/>
          </a:xfrm>
        </p:grpSpPr>
        <p:sp>
          <p:nvSpPr>
            <p:cNvPr id="276490" name="Rectangle 10"/>
            <p:cNvSpPr>
              <a:spLocks noChangeArrowheads="1"/>
            </p:cNvSpPr>
            <p:nvPr/>
          </p:nvSpPr>
          <p:spPr bwMode="auto">
            <a:xfrm>
              <a:off x="768" y="2352"/>
              <a:ext cx="244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決定性有限オートマトン</a:t>
              </a:r>
            </a:p>
          </p:txBody>
        </p:sp>
        <p:sp>
          <p:nvSpPr>
            <p:cNvPr id="276491" name="Line 11"/>
            <p:cNvSpPr>
              <a:spLocks noChangeShapeType="1"/>
            </p:cNvSpPr>
            <p:nvPr/>
          </p:nvSpPr>
          <p:spPr bwMode="auto">
            <a:xfrm>
              <a:off x="2016" y="2160"/>
              <a:ext cx="0" cy="192"/>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76501" name="Group 21"/>
          <p:cNvGrpSpPr>
            <a:grpSpLocks/>
          </p:cNvGrpSpPr>
          <p:nvPr/>
        </p:nvGrpSpPr>
        <p:grpSpPr bwMode="auto">
          <a:xfrm>
            <a:off x="4800600" y="4876800"/>
            <a:ext cx="3886200" cy="838200"/>
            <a:chOff x="768" y="2784"/>
            <a:chExt cx="2448" cy="528"/>
          </a:xfrm>
        </p:grpSpPr>
        <p:sp>
          <p:nvSpPr>
            <p:cNvPr id="276495" name="Rectangle 15"/>
            <p:cNvSpPr>
              <a:spLocks noChangeArrowheads="1"/>
            </p:cNvSpPr>
            <p:nvPr/>
          </p:nvSpPr>
          <p:spPr bwMode="auto">
            <a:xfrm>
              <a:off x="768" y="2976"/>
              <a:ext cx="244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状態最小化</a:t>
              </a:r>
            </a:p>
          </p:txBody>
        </p:sp>
        <p:sp>
          <p:nvSpPr>
            <p:cNvPr id="276496" name="Line 16"/>
            <p:cNvSpPr>
              <a:spLocks noChangeShapeType="1"/>
            </p:cNvSpPr>
            <p:nvPr/>
          </p:nvSpPr>
          <p:spPr bwMode="auto">
            <a:xfrm>
              <a:off x="2016" y="2784"/>
              <a:ext cx="0" cy="192"/>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76500" name="Group 20"/>
          <p:cNvGrpSpPr>
            <a:grpSpLocks/>
          </p:cNvGrpSpPr>
          <p:nvPr/>
        </p:nvGrpSpPr>
        <p:grpSpPr bwMode="auto">
          <a:xfrm>
            <a:off x="4800600" y="5715000"/>
            <a:ext cx="3886200" cy="838200"/>
            <a:chOff x="768" y="3408"/>
            <a:chExt cx="2448" cy="528"/>
          </a:xfrm>
        </p:grpSpPr>
        <p:sp>
          <p:nvSpPr>
            <p:cNvPr id="276498" name="Rectangle 18"/>
            <p:cNvSpPr>
              <a:spLocks noChangeArrowheads="1"/>
            </p:cNvSpPr>
            <p:nvPr/>
          </p:nvSpPr>
          <p:spPr bwMode="auto">
            <a:xfrm>
              <a:off x="768" y="3600"/>
              <a:ext cx="244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字句解析系</a:t>
              </a:r>
            </a:p>
          </p:txBody>
        </p:sp>
        <p:sp>
          <p:nvSpPr>
            <p:cNvPr id="276499" name="Line 19"/>
            <p:cNvSpPr>
              <a:spLocks noChangeShapeType="1"/>
            </p:cNvSpPr>
            <p:nvPr/>
          </p:nvSpPr>
          <p:spPr bwMode="auto">
            <a:xfrm>
              <a:off x="2016" y="3408"/>
              <a:ext cx="0" cy="192"/>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76508" name="Text Box 28"/>
          <p:cNvSpPr txBox="1">
            <a:spLocks noChangeArrowheads="1"/>
          </p:cNvSpPr>
          <p:nvPr/>
        </p:nvSpPr>
        <p:spPr bwMode="auto">
          <a:xfrm>
            <a:off x="1447800" y="2003425"/>
            <a:ext cx="56848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⇒(最小の)決定性有限オートマトンを</a:t>
            </a:r>
          </a:p>
          <a:p>
            <a:r>
              <a:rPr lang="ja-JP" altLang="en-US" sz="2800"/>
              <a:t>導出する必要がある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08"/>
                                        </p:tgtEl>
                                        <p:attrNameLst>
                                          <p:attrName>style.visibility</p:attrName>
                                        </p:attrNameLst>
                                      </p:cBhvr>
                                      <p:to>
                                        <p:strVal val="visible"/>
                                      </p:to>
                                    </p:set>
                                    <p:animEffect transition="in" filter="checkerboard(across)">
                                      <p:cBhvr>
                                        <p:cTn id="7" dur="500"/>
                                        <p:tgtEl>
                                          <p:spTgt spid="276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6485"/>
                                        </p:tgtEl>
                                        <p:attrNameLst>
                                          <p:attrName>style.visibility</p:attrName>
                                        </p:attrNameLst>
                                      </p:cBhvr>
                                      <p:to>
                                        <p:strVal val="visible"/>
                                      </p:to>
                                    </p:set>
                                    <p:animEffect transition="in" filter="wipe(up)">
                                      <p:cBhvr>
                                        <p:cTn id="12" dur="500"/>
                                        <p:tgtEl>
                                          <p:spTgt spid="2764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76503"/>
                                        </p:tgtEl>
                                        <p:attrNameLst>
                                          <p:attrName>style.visibility</p:attrName>
                                        </p:attrNameLst>
                                      </p:cBhvr>
                                      <p:to>
                                        <p:strVal val="visible"/>
                                      </p:to>
                                    </p:set>
                                    <p:animEffect transition="in" filter="wipe(up)">
                                      <p:cBhvr>
                                        <p:cTn id="17" dur="500"/>
                                        <p:tgtEl>
                                          <p:spTgt spid="2765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76502"/>
                                        </p:tgtEl>
                                        <p:attrNameLst>
                                          <p:attrName>style.visibility</p:attrName>
                                        </p:attrNameLst>
                                      </p:cBhvr>
                                      <p:to>
                                        <p:strVal val="visible"/>
                                      </p:to>
                                    </p:set>
                                    <p:animEffect transition="in" filter="wipe(up)">
                                      <p:cBhvr>
                                        <p:cTn id="22" dur="500"/>
                                        <p:tgtEl>
                                          <p:spTgt spid="2765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76501"/>
                                        </p:tgtEl>
                                        <p:attrNameLst>
                                          <p:attrName>style.visibility</p:attrName>
                                        </p:attrNameLst>
                                      </p:cBhvr>
                                      <p:to>
                                        <p:strVal val="visible"/>
                                      </p:to>
                                    </p:set>
                                    <p:animEffect transition="in" filter="wipe(up)">
                                      <p:cBhvr>
                                        <p:cTn id="27" dur="500"/>
                                        <p:tgtEl>
                                          <p:spTgt spid="2765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76500"/>
                                        </p:tgtEl>
                                        <p:attrNameLst>
                                          <p:attrName>style.visibility</p:attrName>
                                        </p:attrNameLst>
                                      </p:cBhvr>
                                      <p:to>
                                        <p:strVal val="visible"/>
                                      </p:to>
                                    </p:set>
                                    <p:animEffect transition="in" filter="wipe(up)">
                                      <p:cBhvr>
                                        <p:cTn id="32" dur="500"/>
                                        <p:tgtEl>
                                          <p:spTgt spid="27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5" grpId="0" animBg="1" autoUpdateAnimBg="0"/>
      <p:bldP spid="27650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1066800" y="304800"/>
            <a:ext cx="74676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非決定性有限オートマトンへ</a:t>
            </a:r>
          </a:p>
        </p:txBody>
      </p:sp>
      <p:sp>
        <p:nvSpPr>
          <p:cNvPr id="278531" name="Rectangle 3"/>
          <p:cNvSpPr>
            <a:spLocks noGrp="1" noChangeArrowheads="1"/>
          </p:cNvSpPr>
          <p:nvPr>
            <p:ph type="body" idx="1"/>
          </p:nvPr>
        </p:nvSpPr>
        <p:spPr>
          <a:xfrm>
            <a:off x="1066800" y="1295400"/>
            <a:ext cx="7543800" cy="525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pPr>
            <a:r>
              <a:rPr lang="ja-JP" altLang="en-US" dirty="0">
                <a:effectLst/>
              </a:rPr>
              <a:t>マイクロ構文</a:t>
            </a:r>
          </a:p>
          <a:p>
            <a:pPr marL="609600" indent="-609600">
              <a:lnSpc>
                <a:spcPct val="90000"/>
              </a:lnSpc>
              <a:buFont typeface="Wingdings" panose="05000000000000000000" pitchFamily="2" charset="2"/>
              <a:buNone/>
            </a:pPr>
            <a:r>
              <a:rPr lang="ja-JP" altLang="en-US" dirty="0">
                <a:effectLst/>
              </a:rPr>
              <a:t>→非決定性有限オートマトン(</a:t>
            </a:r>
            <a:r>
              <a:rPr lang="en-US" altLang="ja-JP" dirty="0">
                <a:effectLst/>
              </a:rPr>
              <a:t>NFA)</a:t>
            </a:r>
          </a:p>
          <a:p>
            <a:pPr marL="609600" indent="-609600">
              <a:lnSpc>
                <a:spcPct val="90000"/>
              </a:lnSpc>
              <a:buFont typeface="Wingdings" panose="05000000000000000000" pitchFamily="2" charset="2"/>
              <a:buNone/>
            </a:pPr>
            <a:r>
              <a:rPr lang="ja-JP" altLang="en-US" sz="2800" dirty="0">
                <a:effectLst/>
              </a:rPr>
              <a:t>以下の手法で帰納的に</a:t>
            </a:r>
          </a:p>
          <a:p>
            <a:pPr marL="609600" indent="-609600">
              <a:lnSpc>
                <a:spcPct val="90000"/>
              </a:lnSpc>
              <a:buFont typeface="Wingdings" panose="05000000000000000000" pitchFamily="2" charset="2"/>
              <a:buAutoNum type="arabicPeriod"/>
            </a:pPr>
            <a:r>
              <a:rPr lang="en-US" altLang="ja-JP" sz="2800" dirty="0">
                <a:effectLst/>
              </a:rPr>
              <a:t>ε</a:t>
            </a:r>
            <a:r>
              <a:rPr lang="en-US" altLang="ja-JP" sz="2000" dirty="0">
                <a:solidFill>
                  <a:srgbClr val="FFFF66"/>
                </a:solidFill>
                <a:effectLst/>
              </a:rPr>
              <a:t>(</a:t>
            </a:r>
            <a:r>
              <a:rPr lang="ja-JP" altLang="en-US" sz="2000" dirty="0">
                <a:solidFill>
                  <a:srgbClr val="FFFF66"/>
                </a:solidFill>
                <a:effectLst/>
              </a:rPr>
              <a:t>空記号列</a:t>
            </a:r>
            <a:r>
              <a:rPr lang="en-US" altLang="ja-JP" sz="2000" dirty="0">
                <a:solidFill>
                  <a:srgbClr val="FFFF66"/>
                </a:solidFill>
                <a:effectLst/>
              </a:rPr>
              <a:t>)</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φ</a:t>
            </a:r>
            <a:r>
              <a:rPr lang="en-US" altLang="ja-JP" sz="2000" dirty="0">
                <a:solidFill>
                  <a:srgbClr val="FFFF66"/>
                </a:solidFill>
                <a:effectLst/>
              </a:rPr>
              <a:t>(</a:t>
            </a:r>
            <a:r>
              <a:rPr lang="ja-JP" altLang="en-US" sz="2000" dirty="0">
                <a:solidFill>
                  <a:srgbClr val="FFFF66"/>
                </a:solidFill>
                <a:effectLst/>
              </a:rPr>
              <a:t>空遷移関数集合</a:t>
            </a:r>
            <a:r>
              <a:rPr lang="en-US" altLang="ja-JP" sz="2000" dirty="0">
                <a:solidFill>
                  <a:srgbClr val="FFFF66"/>
                </a:solidFill>
                <a:effectLst/>
              </a:rPr>
              <a:t>)</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a </a:t>
            </a:r>
            <a:r>
              <a:rPr lang="ja-JP" altLang="en-US" sz="2800" dirty="0">
                <a:effectLst/>
              </a:rPr>
              <a:t>∈</a:t>
            </a:r>
            <a:r>
              <a:rPr lang="en-US" altLang="ja-JP" sz="2800" b="1" dirty="0">
                <a:effectLst/>
              </a:rPr>
              <a:t>Σ</a:t>
            </a:r>
            <a:r>
              <a:rPr lang="en-US" altLang="ja-JP" sz="2800" dirty="0">
                <a:effectLst/>
              </a:rPr>
              <a:t> </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R</a:t>
            </a:r>
            <a:r>
              <a:rPr lang="en-US" altLang="ja-JP" sz="2800" baseline="-25000" dirty="0">
                <a:effectLst/>
              </a:rPr>
              <a:t>1</a:t>
            </a:r>
            <a:r>
              <a:rPr lang="ja-JP" altLang="en-US" sz="2800" dirty="0">
                <a:effectLst/>
              </a:rPr>
              <a:t> </a:t>
            </a:r>
            <a:r>
              <a:rPr lang="en-US" altLang="ja-JP" sz="2800" dirty="0">
                <a:effectLst/>
              </a:rPr>
              <a:t>|</a:t>
            </a:r>
            <a:r>
              <a:rPr lang="ja-JP" altLang="en-US" sz="2800" dirty="0">
                <a:effectLst/>
              </a:rPr>
              <a:t> </a:t>
            </a:r>
            <a:r>
              <a:rPr lang="en-US" altLang="ja-JP" sz="2800" dirty="0">
                <a:effectLst/>
              </a:rPr>
              <a:t>R</a:t>
            </a:r>
            <a:r>
              <a:rPr lang="en-US" altLang="ja-JP" sz="2800" baseline="-25000" dirty="0">
                <a:effectLst/>
              </a:rPr>
              <a:t>2</a:t>
            </a:r>
            <a:r>
              <a:rPr lang="en-US" altLang="ja-JP" sz="2800" dirty="0">
                <a:effectLst/>
              </a:rPr>
              <a:t> </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R</a:t>
            </a:r>
            <a:r>
              <a:rPr lang="en-US" altLang="ja-JP" sz="2800" baseline="-25000" dirty="0">
                <a:effectLst/>
              </a:rPr>
              <a:t>1</a:t>
            </a:r>
            <a:r>
              <a:rPr lang="en-US" altLang="ja-JP" sz="2800" dirty="0">
                <a:effectLst/>
              </a:rPr>
              <a:t>R</a:t>
            </a:r>
            <a:r>
              <a:rPr lang="en-US" altLang="ja-JP" sz="2800" baseline="-25000" dirty="0">
                <a:effectLst/>
              </a:rPr>
              <a:t>2</a:t>
            </a:r>
            <a:r>
              <a:rPr lang="en-US" altLang="ja-JP" sz="2800" dirty="0">
                <a:effectLst/>
              </a:rPr>
              <a:t> </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R? </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R* </a:t>
            </a:r>
            <a:r>
              <a:rPr lang="ja-JP" altLang="en-US" sz="2800" dirty="0">
                <a:effectLst/>
              </a:rPr>
              <a:t>に対する</a:t>
            </a:r>
            <a:r>
              <a:rPr lang="en-US" altLang="ja-JP" sz="2800" dirty="0">
                <a:effectLst/>
              </a:rPr>
              <a:t>NFA</a:t>
            </a:r>
          </a:p>
          <a:p>
            <a:pPr marL="609600" indent="-609600">
              <a:lnSpc>
                <a:spcPct val="90000"/>
              </a:lnSpc>
              <a:buFont typeface="Wingdings" panose="05000000000000000000" pitchFamily="2" charset="2"/>
              <a:buAutoNum type="arabicPeriod"/>
            </a:pPr>
            <a:r>
              <a:rPr lang="en-US" altLang="ja-JP" sz="2800" dirty="0">
                <a:effectLst/>
              </a:rPr>
              <a:t>R</a:t>
            </a:r>
            <a:r>
              <a:rPr lang="en-US" altLang="ja-JP" sz="2800" baseline="30000" dirty="0">
                <a:effectLst/>
              </a:rPr>
              <a:t>+</a:t>
            </a:r>
            <a:r>
              <a:rPr lang="en-US" altLang="ja-JP" sz="2800" dirty="0">
                <a:effectLst/>
              </a:rPr>
              <a:t> </a:t>
            </a:r>
            <a:r>
              <a:rPr lang="ja-JP" altLang="en-US" sz="2800" dirty="0">
                <a:effectLst/>
              </a:rPr>
              <a:t>に対する</a:t>
            </a:r>
            <a:r>
              <a:rPr lang="en-US" altLang="ja-JP" sz="2800" dirty="0">
                <a:effectLst/>
              </a:rPr>
              <a:t>NFA</a:t>
            </a:r>
          </a:p>
        </p:txBody>
      </p:sp>
      <p:sp>
        <p:nvSpPr>
          <p:cNvPr id="278532" name="Text Box 4"/>
          <p:cNvSpPr txBox="1">
            <a:spLocks noChangeArrowheads="1"/>
          </p:cNvSpPr>
          <p:nvPr/>
        </p:nvSpPr>
        <p:spPr bwMode="auto">
          <a:xfrm>
            <a:off x="5110162" y="6034087"/>
            <a:ext cx="3424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a:t>
            </a:r>
            <a:r>
              <a:rPr lang="en-US" altLang="ja-JP" sz="2800" dirty="0"/>
              <a:t>R</a:t>
            </a:r>
            <a:r>
              <a:rPr lang="en-US" altLang="ja-JP" sz="2800" baseline="-25000" dirty="0"/>
              <a:t>1</a:t>
            </a:r>
            <a:r>
              <a:rPr lang="en-US" altLang="ja-JP" sz="2800" dirty="0"/>
              <a:t>, R</a:t>
            </a:r>
            <a:r>
              <a:rPr lang="en-US" altLang="ja-JP" sz="2800" baseline="-25000" dirty="0"/>
              <a:t>2</a:t>
            </a:r>
            <a:r>
              <a:rPr lang="en-US" altLang="ja-JP" sz="2800" dirty="0"/>
              <a:t>, R : </a:t>
            </a:r>
            <a:r>
              <a:rPr lang="ja-JP" altLang="en-US" sz="2800" dirty="0"/>
              <a:t>正規表現)</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1066800" y="3048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非決定性有限オートマトンへ</a:t>
            </a:r>
          </a:p>
        </p:txBody>
      </p:sp>
      <p:sp>
        <p:nvSpPr>
          <p:cNvPr id="283651" name="Rectangle 3"/>
          <p:cNvSpPr>
            <a:spLocks noChangeArrowheads="1"/>
          </p:cNvSpPr>
          <p:nvPr/>
        </p:nvSpPr>
        <p:spPr bwMode="auto">
          <a:xfrm>
            <a:off x="1066800" y="1295400"/>
            <a:ext cx="7543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990600" indent="-53340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371600" indent="-4572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752600" indent="-3810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209800" indent="-3810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6670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31242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5814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40386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AutoNum type="arabicPeriod"/>
            </a:pPr>
            <a:r>
              <a:rPr lang="en-US" altLang="ja-JP" sz="2800" dirty="0"/>
              <a:t>ε</a:t>
            </a:r>
            <a:r>
              <a:rPr lang="en-US" altLang="ja-JP" sz="2000" dirty="0">
                <a:solidFill>
                  <a:srgbClr val="FFFF66"/>
                </a:solidFill>
              </a:rPr>
              <a:t>(</a:t>
            </a:r>
            <a:r>
              <a:rPr lang="ja-JP" altLang="en-US" sz="2000" dirty="0">
                <a:solidFill>
                  <a:srgbClr val="FFFF66"/>
                </a:solidFill>
              </a:rPr>
              <a:t>空記号列</a:t>
            </a:r>
            <a:r>
              <a:rPr lang="en-US" altLang="ja-JP" sz="2000" dirty="0">
                <a:solidFill>
                  <a:srgbClr val="FFFF66"/>
                </a:solidFill>
              </a:rPr>
              <a:t>)</a:t>
            </a:r>
            <a:r>
              <a:rPr lang="ja-JP" altLang="en-US" sz="2800" dirty="0"/>
              <a:t>に対する</a:t>
            </a:r>
            <a:r>
              <a:rPr lang="en-US" altLang="ja-JP" sz="2800" dirty="0"/>
              <a:t>NFA</a:t>
            </a:r>
          </a:p>
          <a:p>
            <a:pPr>
              <a:buFont typeface="Wingdings" panose="05000000000000000000" pitchFamily="2" charset="2"/>
              <a:buAutoNum type="arabicPeriod"/>
            </a:pPr>
            <a:endParaRPr lang="en-US" altLang="ja-JP" sz="2800" dirty="0"/>
          </a:p>
          <a:p>
            <a:pPr>
              <a:buFont typeface="Wingdings" panose="05000000000000000000" pitchFamily="2" charset="2"/>
              <a:buAutoNum type="arabicPeriod"/>
            </a:pPr>
            <a:endParaRPr lang="en-US" altLang="ja-JP" sz="2800" dirty="0"/>
          </a:p>
          <a:p>
            <a:pPr>
              <a:buFont typeface="Wingdings" panose="05000000000000000000" pitchFamily="2" charset="2"/>
              <a:buAutoNum type="arabicPeriod"/>
            </a:pPr>
            <a:r>
              <a:rPr lang="en-US" altLang="ja-JP" sz="2800" dirty="0"/>
              <a:t>φ</a:t>
            </a:r>
            <a:r>
              <a:rPr lang="en-US" altLang="ja-JP" sz="2000" dirty="0">
                <a:solidFill>
                  <a:srgbClr val="FFFF66"/>
                </a:solidFill>
              </a:rPr>
              <a:t>(</a:t>
            </a:r>
            <a:r>
              <a:rPr lang="ja-JP" altLang="en-US" sz="2000" dirty="0">
                <a:solidFill>
                  <a:srgbClr val="FFFF66"/>
                </a:solidFill>
              </a:rPr>
              <a:t>空遷移関数集合</a:t>
            </a:r>
            <a:r>
              <a:rPr lang="en-US" altLang="ja-JP" sz="2000" dirty="0">
                <a:solidFill>
                  <a:srgbClr val="FFFF66"/>
                </a:solidFill>
              </a:rPr>
              <a:t>)</a:t>
            </a:r>
            <a:r>
              <a:rPr lang="ja-JP" altLang="en-US" sz="2800" dirty="0"/>
              <a:t>に対する</a:t>
            </a:r>
            <a:r>
              <a:rPr lang="en-US" altLang="ja-JP" sz="2800" dirty="0"/>
              <a:t>NFA</a:t>
            </a:r>
          </a:p>
          <a:p>
            <a:pPr>
              <a:buFont typeface="Wingdings" panose="05000000000000000000" pitchFamily="2" charset="2"/>
              <a:buAutoNum type="arabicPeriod"/>
            </a:pPr>
            <a:endParaRPr lang="en-US" altLang="ja-JP" sz="2800" dirty="0"/>
          </a:p>
          <a:p>
            <a:pPr>
              <a:buFont typeface="Wingdings" panose="05000000000000000000" pitchFamily="2" charset="2"/>
              <a:buAutoNum type="arabicPeriod"/>
            </a:pPr>
            <a:endParaRPr lang="en-US" altLang="ja-JP" sz="2800" dirty="0"/>
          </a:p>
          <a:p>
            <a:pPr>
              <a:buFont typeface="Wingdings" panose="05000000000000000000" pitchFamily="2" charset="2"/>
              <a:buAutoNum type="arabicPeriod"/>
            </a:pPr>
            <a:r>
              <a:rPr lang="en-US" altLang="ja-JP" sz="2800" dirty="0"/>
              <a:t>a </a:t>
            </a:r>
            <a:r>
              <a:rPr lang="ja-JP" altLang="en-US" sz="2800" dirty="0"/>
              <a:t>∈</a:t>
            </a:r>
            <a:r>
              <a:rPr lang="en-US" altLang="ja-JP" sz="2800" dirty="0"/>
              <a:t>Σ </a:t>
            </a:r>
            <a:r>
              <a:rPr lang="ja-JP" altLang="en-US" sz="2800" dirty="0"/>
              <a:t>に対する</a:t>
            </a:r>
            <a:r>
              <a:rPr lang="en-US" altLang="ja-JP" sz="2800" dirty="0"/>
              <a:t>NFA</a:t>
            </a:r>
          </a:p>
        </p:txBody>
      </p:sp>
      <p:sp>
        <p:nvSpPr>
          <p:cNvPr id="283652" name="Oval 4"/>
          <p:cNvSpPr>
            <a:spLocks noChangeArrowheads="1"/>
          </p:cNvSpPr>
          <p:nvPr/>
        </p:nvSpPr>
        <p:spPr bwMode="auto">
          <a:xfrm>
            <a:off x="2286000" y="2057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3653" name="Oval 5"/>
          <p:cNvSpPr>
            <a:spLocks noChangeArrowheads="1"/>
          </p:cNvSpPr>
          <p:nvPr/>
        </p:nvSpPr>
        <p:spPr bwMode="auto">
          <a:xfrm>
            <a:off x="4572000" y="2057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grpSp>
        <p:nvGrpSpPr>
          <p:cNvPr id="283656" name="Group 8"/>
          <p:cNvGrpSpPr>
            <a:grpSpLocks/>
          </p:cNvGrpSpPr>
          <p:nvPr/>
        </p:nvGrpSpPr>
        <p:grpSpPr bwMode="auto">
          <a:xfrm>
            <a:off x="2971800" y="1905000"/>
            <a:ext cx="1600200" cy="579438"/>
            <a:chOff x="2016" y="1200"/>
            <a:chExt cx="1008" cy="365"/>
          </a:xfrm>
        </p:grpSpPr>
        <p:sp>
          <p:nvSpPr>
            <p:cNvPr id="283654" name="Line 6"/>
            <p:cNvSpPr>
              <a:spLocks noChangeShapeType="1"/>
            </p:cNvSpPr>
            <p:nvPr/>
          </p:nvSpPr>
          <p:spPr bwMode="auto">
            <a:xfrm>
              <a:off x="2016" y="1536"/>
              <a:ext cx="100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3655" name="Text Box 7"/>
            <p:cNvSpPr txBox="1">
              <a:spLocks noChangeArrowheads="1"/>
            </p:cNvSpPr>
            <p:nvPr/>
          </p:nvSpPr>
          <p:spPr bwMode="auto">
            <a:xfrm>
              <a:off x="2304" y="1200"/>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283657" name="Oval 9"/>
          <p:cNvSpPr>
            <a:spLocks noChangeArrowheads="1"/>
          </p:cNvSpPr>
          <p:nvPr/>
        </p:nvSpPr>
        <p:spPr bwMode="auto">
          <a:xfrm>
            <a:off x="2286000" y="3505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3658" name="Oval 10"/>
          <p:cNvSpPr>
            <a:spLocks noChangeArrowheads="1"/>
          </p:cNvSpPr>
          <p:nvPr/>
        </p:nvSpPr>
        <p:spPr bwMode="auto">
          <a:xfrm>
            <a:off x="4572000" y="3505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283662" name="Oval 14"/>
          <p:cNvSpPr>
            <a:spLocks noChangeArrowheads="1"/>
          </p:cNvSpPr>
          <p:nvPr/>
        </p:nvSpPr>
        <p:spPr bwMode="auto">
          <a:xfrm>
            <a:off x="2286000" y="5029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3663" name="Oval 15"/>
          <p:cNvSpPr>
            <a:spLocks noChangeArrowheads="1"/>
          </p:cNvSpPr>
          <p:nvPr/>
        </p:nvSpPr>
        <p:spPr bwMode="auto">
          <a:xfrm>
            <a:off x="4572000" y="5029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grpSp>
        <p:nvGrpSpPr>
          <p:cNvPr id="283664" name="Group 16"/>
          <p:cNvGrpSpPr>
            <a:grpSpLocks/>
          </p:cNvGrpSpPr>
          <p:nvPr/>
        </p:nvGrpSpPr>
        <p:grpSpPr bwMode="auto">
          <a:xfrm>
            <a:off x="2971800" y="4903788"/>
            <a:ext cx="1600200" cy="579437"/>
            <a:chOff x="2016" y="1217"/>
            <a:chExt cx="1008" cy="365"/>
          </a:xfrm>
        </p:grpSpPr>
        <p:sp>
          <p:nvSpPr>
            <p:cNvPr id="283665" name="Line 17"/>
            <p:cNvSpPr>
              <a:spLocks noChangeShapeType="1"/>
            </p:cNvSpPr>
            <p:nvPr/>
          </p:nvSpPr>
          <p:spPr bwMode="auto">
            <a:xfrm>
              <a:off x="2016" y="1536"/>
              <a:ext cx="100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3666" name="Text Box 18"/>
            <p:cNvSpPr txBox="1">
              <a:spLocks noChangeArrowheads="1"/>
            </p:cNvSpPr>
            <p:nvPr/>
          </p:nvSpPr>
          <p:spPr bwMode="auto">
            <a:xfrm>
              <a:off x="2304" y="1217"/>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283667" name="Text Box 19"/>
          <p:cNvSpPr txBox="1">
            <a:spLocks noChangeArrowheads="1"/>
          </p:cNvSpPr>
          <p:nvPr/>
        </p:nvSpPr>
        <p:spPr bwMode="auto">
          <a:xfrm>
            <a:off x="6096000" y="1828800"/>
            <a:ext cx="24193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入力が無くても</a:t>
            </a:r>
          </a:p>
          <a:p>
            <a:r>
              <a:rPr lang="ja-JP" altLang="en-US" sz="2800"/>
              <a:t>状態遷移</a:t>
            </a:r>
          </a:p>
        </p:txBody>
      </p:sp>
      <p:sp>
        <p:nvSpPr>
          <p:cNvPr id="283668" name="Text Box 20"/>
          <p:cNvSpPr txBox="1">
            <a:spLocks noChangeArrowheads="1"/>
          </p:cNvSpPr>
          <p:nvPr/>
        </p:nvSpPr>
        <p:spPr bwMode="auto">
          <a:xfrm>
            <a:off x="6096000" y="3581400"/>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状態遷移無し</a:t>
            </a:r>
            <a:endParaRPr lang="en-US" altLang="ja-JP" sz="2800"/>
          </a:p>
        </p:txBody>
      </p:sp>
      <p:sp>
        <p:nvSpPr>
          <p:cNvPr id="283669" name="Text Box 21"/>
          <p:cNvSpPr txBox="1">
            <a:spLocks noChangeArrowheads="1"/>
          </p:cNvSpPr>
          <p:nvPr/>
        </p:nvSpPr>
        <p:spPr bwMode="auto">
          <a:xfrm>
            <a:off x="6172200" y="4975225"/>
            <a:ext cx="16033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入力 </a:t>
            </a:r>
            <a:r>
              <a:rPr lang="en-US" altLang="ja-JP" sz="2800"/>
              <a:t>a </a:t>
            </a:r>
            <a:r>
              <a:rPr lang="ja-JP" altLang="en-US" sz="2800"/>
              <a:t>で</a:t>
            </a:r>
          </a:p>
          <a:p>
            <a:r>
              <a:rPr lang="ja-JP" altLang="en-US" sz="2800"/>
              <a:t>状態遷移</a:t>
            </a:r>
          </a:p>
        </p:txBody>
      </p:sp>
      <p:sp>
        <p:nvSpPr>
          <p:cNvPr id="283670" name="Oval 22"/>
          <p:cNvSpPr>
            <a:spLocks noChangeArrowheads="1"/>
          </p:cNvSpPr>
          <p:nvPr/>
        </p:nvSpPr>
        <p:spPr bwMode="auto">
          <a:xfrm>
            <a:off x="4648200" y="21336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3671" name="Oval 23"/>
          <p:cNvSpPr>
            <a:spLocks noChangeArrowheads="1"/>
          </p:cNvSpPr>
          <p:nvPr/>
        </p:nvSpPr>
        <p:spPr bwMode="auto">
          <a:xfrm>
            <a:off x="4648200" y="35814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3672" name="Oval 24"/>
          <p:cNvSpPr>
            <a:spLocks noChangeArrowheads="1"/>
          </p:cNvSpPr>
          <p:nvPr/>
        </p:nvSpPr>
        <p:spPr bwMode="auto">
          <a:xfrm>
            <a:off x="4648200" y="51054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extLst>
      <p:ext uri="{BB962C8B-B14F-4D97-AF65-F5344CB8AC3E}">
        <p14:creationId xmlns:p14="http://schemas.microsoft.com/office/powerpoint/2010/main" val="899411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3656"/>
                                        </p:tgtEl>
                                        <p:attrNameLst>
                                          <p:attrName>style.visibility</p:attrName>
                                        </p:attrNameLst>
                                      </p:cBhvr>
                                      <p:to>
                                        <p:strVal val="visible"/>
                                      </p:to>
                                    </p:set>
                                    <p:animEffect transition="in" filter="wipe(left)">
                                      <p:cBhvr>
                                        <p:cTn id="7" dur="500"/>
                                        <p:tgtEl>
                                          <p:spTgt spid="283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3667"/>
                                        </p:tgtEl>
                                        <p:attrNameLst>
                                          <p:attrName>style.visibility</p:attrName>
                                        </p:attrNameLst>
                                      </p:cBhvr>
                                      <p:to>
                                        <p:strVal val="visible"/>
                                      </p:to>
                                    </p:set>
                                    <p:animEffect transition="in" filter="checkerboard(across)">
                                      <p:cBhvr>
                                        <p:cTn id="12" dur="500"/>
                                        <p:tgtEl>
                                          <p:spTgt spid="2836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3668"/>
                                        </p:tgtEl>
                                        <p:attrNameLst>
                                          <p:attrName>style.visibility</p:attrName>
                                        </p:attrNameLst>
                                      </p:cBhvr>
                                      <p:to>
                                        <p:strVal val="visible"/>
                                      </p:to>
                                    </p:set>
                                    <p:animEffect transition="in" filter="checkerboard(across)">
                                      <p:cBhvr>
                                        <p:cTn id="17" dur="500"/>
                                        <p:tgtEl>
                                          <p:spTgt spid="2836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3664"/>
                                        </p:tgtEl>
                                        <p:attrNameLst>
                                          <p:attrName>style.visibility</p:attrName>
                                        </p:attrNameLst>
                                      </p:cBhvr>
                                      <p:to>
                                        <p:strVal val="visible"/>
                                      </p:to>
                                    </p:set>
                                    <p:animEffect transition="in" filter="wipe(left)">
                                      <p:cBhvr>
                                        <p:cTn id="22" dur="500"/>
                                        <p:tgtEl>
                                          <p:spTgt spid="2836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3669"/>
                                        </p:tgtEl>
                                        <p:attrNameLst>
                                          <p:attrName>style.visibility</p:attrName>
                                        </p:attrNameLst>
                                      </p:cBhvr>
                                      <p:to>
                                        <p:strVal val="visible"/>
                                      </p:to>
                                    </p:set>
                                    <p:animEffect transition="in" filter="checkerboard(across)">
                                      <p:cBhvr>
                                        <p:cTn id="27" dur="500"/>
                                        <p:tgtEl>
                                          <p:spTgt spid="283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67" grpId="0" autoUpdateAnimBg="0"/>
      <p:bldP spid="283668" grpId="0" autoUpdateAnimBg="0"/>
      <p:bldP spid="28366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66800" y="3048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非決定性有限オートマトンへ</a:t>
            </a:r>
          </a:p>
        </p:txBody>
      </p:sp>
      <p:sp>
        <p:nvSpPr>
          <p:cNvPr id="284675" name="Rectangle 3"/>
          <p:cNvSpPr>
            <a:spLocks noChangeArrowheads="1"/>
          </p:cNvSpPr>
          <p:nvPr/>
        </p:nvSpPr>
        <p:spPr bwMode="auto">
          <a:xfrm>
            <a:off x="1066800" y="1485900"/>
            <a:ext cx="7467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990600" indent="-53340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371600" indent="-4572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752600" indent="-3810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209800" indent="-3810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6670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31242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5814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40386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AutoNum type="arabicPeriod" startAt="4"/>
            </a:pPr>
            <a:r>
              <a:rPr lang="en-US" altLang="ja-JP" sz="2800" dirty="0"/>
              <a:t>R</a:t>
            </a:r>
            <a:r>
              <a:rPr lang="en-US" altLang="ja-JP" sz="2800" baseline="-25000" dirty="0"/>
              <a:t>1</a:t>
            </a:r>
            <a:r>
              <a:rPr lang="en-US" altLang="ja-JP" sz="2800" dirty="0"/>
              <a:t> | R</a:t>
            </a:r>
            <a:r>
              <a:rPr lang="en-US" altLang="ja-JP" sz="2800" baseline="-25000" dirty="0"/>
              <a:t>2</a:t>
            </a:r>
            <a:r>
              <a:rPr lang="en-US" altLang="ja-JP" sz="2800" dirty="0"/>
              <a:t> </a:t>
            </a:r>
            <a:r>
              <a:rPr lang="ja-JP" altLang="en-US" sz="2800" dirty="0"/>
              <a:t>に対する</a:t>
            </a:r>
            <a:r>
              <a:rPr lang="en-US" altLang="ja-JP" sz="2800" dirty="0"/>
              <a:t>NFA</a:t>
            </a:r>
          </a:p>
          <a:p>
            <a:pPr>
              <a:buFont typeface="Wingdings" panose="05000000000000000000" pitchFamily="2" charset="2"/>
              <a:buAutoNum type="arabicPeriod" startAt="4"/>
            </a:pPr>
            <a:endParaRPr lang="en-US" altLang="ja-JP" sz="2800" dirty="0"/>
          </a:p>
          <a:p>
            <a:pPr>
              <a:buFont typeface="Wingdings" panose="05000000000000000000" pitchFamily="2" charset="2"/>
              <a:buAutoNum type="arabicPeriod" startAt="4"/>
            </a:pPr>
            <a:endParaRPr lang="en-US" altLang="ja-JP" sz="2800" dirty="0"/>
          </a:p>
          <a:p>
            <a:pPr>
              <a:buFont typeface="Wingdings" panose="05000000000000000000" pitchFamily="2" charset="2"/>
              <a:buAutoNum type="arabicPeriod" startAt="4"/>
            </a:pPr>
            <a:endParaRPr lang="en-US" altLang="ja-JP" sz="2800" dirty="0"/>
          </a:p>
          <a:p>
            <a:pPr>
              <a:buFont typeface="Wingdings" panose="05000000000000000000" pitchFamily="2" charset="2"/>
              <a:buAutoNum type="arabicPeriod" startAt="4"/>
            </a:pPr>
            <a:endParaRPr lang="en-US" altLang="ja-JP" sz="2800" dirty="0"/>
          </a:p>
          <a:p>
            <a:pPr marL="0" indent="0">
              <a:buNone/>
            </a:pPr>
            <a:endParaRPr lang="en-US" altLang="ja-JP" sz="2800" dirty="0"/>
          </a:p>
        </p:txBody>
      </p:sp>
      <p:sp>
        <p:nvSpPr>
          <p:cNvPr id="284720" name="Text Box 48"/>
          <p:cNvSpPr txBox="1">
            <a:spLocks noChangeArrowheads="1"/>
          </p:cNvSpPr>
          <p:nvPr/>
        </p:nvSpPr>
        <p:spPr bwMode="auto">
          <a:xfrm>
            <a:off x="4838700" y="4610100"/>
            <a:ext cx="3009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a:t>
            </a:r>
            <a:r>
              <a:rPr lang="en-US" altLang="ja-JP" sz="2800" dirty="0"/>
              <a:t>R</a:t>
            </a:r>
            <a:r>
              <a:rPr lang="en-US" altLang="ja-JP" sz="2800" baseline="-25000" dirty="0"/>
              <a:t>1</a:t>
            </a:r>
            <a:r>
              <a:rPr lang="en-US" altLang="ja-JP" sz="2800" dirty="0"/>
              <a:t>, R</a:t>
            </a:r>
            <a:r>
              <a:rPr lang="en-US" altLang="ja-JP" sz="2800" baseline="-25000" dirty="0"/>
              <a:t>2</a:t>
            </a:r>
            <a:r>
              <a:rPr lang="en-US" altLang="ja-JP" sz="2800" dirty="0"/>
              <a:t> : </a:t>
            </a:r>
            <a:r>
              <a:rPr lang="ja-JP" altLang="en-US" sz="2800" dirty="0"/>
              <a:t>正規表現)</a:t>
            </a:r>
          </a:p>
        </p:txBody>
      </p:sp>
      <p:sp>
        <p:nvSpPr>
          <p:cNvPr id="36" name="Oval 4">
            <a:extLst>
              <a:ext uri="{FF2B5EF4-FFF2-40B4-BE49-F238E27FC236}">
                <a16:creationId xmlns:a16="http://schemas.microsoft.com/office/drawing/2014/main" id="{6C444B8B-AD5D-43E6-9D9E-151D5B577B02}"/>
              </a:ext>
            </a:extLst>
          </p:cNvPr>
          <p:cNvSpPr>
            <a:spLocks noChangeArrowheads="1"/>
          </p:cNvSpPr>
          <p:nvPr/>
        </p:nvSpPr>
        <p:spPr bwMode="auto">
          <a:xfrm>
            <a:off x="1981200" y="2983523"/>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37" name="Oval 5">
            <a:extLst>
              <a:ext uri="{FF2B5EF4-FFF2-40B4-BE49-F238E27FC236}">
                <a16:creationId xmlns:a16="http://schemas.microsoft.com/office/drawing/2014/main" id="{DC50BBCF-136F-4CCA-BFFC-1BA8C59E943E}"/>
              </a:ext>
            </a:extLst>
          </p:cNvPr>
          <p:cNvSpPr>
            <a:spLocks noChangeArrowheads="1"/>
          </p:cNvSpPr>
          <p:nvPr/>
        </p:nvSpPr>
        <p:spPr bwMode="auto">
          <a:xfrm>
            <a:off x="6858000" y="2983523"/>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38" name="Rectangle 19">
            <a:extLst>
              <a:ext uri="{FF2B5EF4-FFF2-40B4-BE49-F238E27FC236}">
                <a16:creationId xmlns:a16="http://schemas.microsoft.com/office/drawing/2014/main" id="{48E07596-F5E5-4855-B2EF-566DFC984A00}"/>
              </a:ext>
            </a:extLst>
          </p:cNvPr>
          <p:cNvSpPr>
            <a:spLocks noChangeArrowheads="1"/>
          </p:cNvSpPr>
          <p:nvPr/>
        </p:nvSpPr>
        <p:spPr bwMode="auto">
          <a:xfrm>
            <a:off x="4114800" y="2602523"/>
            <a:ext cx="1295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R</a:t>
            </a:r>
            <a:r>
              <a:rPr lang="en-US" altLang="ja-JP" baseline="-25000"/>
              <a:t>1</a:t>
            </a:r>
          </a:p>
        </p:txBody>
      </p:sp>
      <p:sp>
        <p:nvSpPr>
          <p:cNvPr id="39" name="Rectangle 20">
            <a:extLst>
              <a:ext uri="{FF2B5EF4-FFF2-40B4-BE49-F238E27FC236}">
                <a16:creationId xmlns:a16="http://schemas.microsoft.com/office/drawing/2014/main" id="{DFAE8242-1F33-4CA5-AB0A-055614D684DD}"/>
              </a:ext>
            </a:extLst>
          </p:cNvPr>
          <p:cNvSpPr>
            <a:spLocks noChangeArrowheads="1"/>
          </p:cNvSpPr>
          <p:nvPr/>
        </p:nvSpPr>
        <p:spPr bwMode="auto">
          <a:xfrm>
            <a:off x="4114800" y="3440723"/>
            <a:ext cx="1295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R</a:t>
            </a:r>
            <a:r>
              <a:rPr lang="en-US" altLang="ja-JP" baseline="-25000" dirty="0"/>
              <a:t>2</a:t>
            </a:r>
          </a:p>
        </p:txBody>
      </p:sp>
      <p:grpSp>
        <p:nvGrpSpPr>
          <p:cNvPr id="40" name="Group 27">
            <a:extLst>
              <a:ext uri="{FF2B5EF4-FFF2-40B4-BE49-F238E27FC236}">
                <a16:creationId xmlns:a16="http://schemas.microsoft.com/office/drawing/2014/main" id="{E67292D2-8D49-4A7E-8A42-A47D9E1A87EF}"/>
              </a:ext>
            </a:extLst>
          </p:cNvPr>
          <p:cNvGrpSpPr>
            <a:grpSpLocks/>
          </p:cNvGrpSpPr>
          <p:nvPr/>
        </p:nvGrpSpPr>
        <p:grpSpPr bwMode="auto">
          <a:xfrm>
            <a:off x="2667000" y="2526323"/>
            <a:ext cx="1447800" cy="685800"/>
            <a:chOff x="1632" y="1200"/>
            <a:chExt cx="912" cy="432"/>
          </a:xfrm>
        </p:grpSpPr>
        <p:sp>
          <p:nvSpPr>
            <p:cNvPr id="41" name="Line 23">
              <a:extLst>
                <a:ext uri="{FF2B5EF4-FFF2-40B4-BE49-F238E27FC236}">
                  <a16:creationId xmlns:a16="http://schemas.microsoft.com/office/drawing/2014/main" id="{11560366-8BF6-44AC-B461-2C0C20971BE9}"/>
                </a:ext>
              </a:extLst>
            </p:cNvPr>
            <p:cNvSpPr>
              <a:spLocks noChangeShapeType="1"/>
            </p:cNvSpPr>
            <p:nvPr/>
          </p:nvSpPr>
          <p:spPr bwMode="auto">
            <a:xfrm flipV="1">
              <a:off x="1632" y="1440"/>
              <a:ext cx="91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2" name="Text Box 24">
              <a:extLst>
                <a:ext uri="{FF2B5EF4-FFF2-40B4-BE49-F238E27FC236}">
                  <a16:creationId xmlns:a16="http://schemas.microsoft.com/office/drawing/2014/main" id="{0E30A0FC-AB2B-48CF-AAAF-D71B0503E719}"/>
                </a:ext>
              </a:extLst>
            </p:cNvPr>
            <p:cNvSpPr txBox="1">
              <a:spLocks noChangeArrowheads="1"/>
            </p:cNvSpPr>
            <p:nvPr/>
          </p:nvSpPr>
          <p:spPr bwMode="auto">
            <a:xfrm>
              <a:off x="1872" y="1200"/>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43" name="Group 28">
            <a:extLst>
              <a:ext uri="{FF2B5EF4-FFF2-40B4-BE49-F238E27FC236}">
                <a16:creationId xmlns:a16="http://schemas.microsoft.com/office/drawing/2014/main" id="{C1E619CA-C273-4336-B6E8-4B14F12F797A}"/>
              </a:ext>
            </a:extLst>
          </p:cNvPr>
          <p:cNvGrpSpPr>
            <a:grpSpLocks/>
          </p:cNvGrpSpPr>
          <p:nvPr/>
        </p:nvGrpSpPr>
        <p:grpSpPr bwMode="auto">
          <a:xfrm>
            <a:off x="2667000" y="3440723"/>
            <a:ext cx="1447800" cy="655638"/>
            <a:chOff x="1632" y="1776"/>
            <a:chExt cx="912" cy="413"/>
          </a:xfrm>
        </p:grpSpPr>
        <p:sp>
          <p:nvSpPr>
            <p:cNvPr id="44" name="Line 25">
              <a:extLst>
                <a:ext uri="{FF2B5EF4-FFF2-40B4-BE49-F238E27FC236}">
                  <a16:creationId xmlns:a16="http://schemas.microsoft.com/office/drawing/2014/main" id="{D40464FF-7CAC-442B-A534-6F713EF0DBF5}"/>
                </a:ext>
              </a:extLst>
            </p:cNvPr>
            <p:cNvSpPr>
              <a:spLocks noChangeShapeType="1"/>
            </p:cNvSpPr>
            <p:nvPr/>
          </p:nvSpPr>
          <p:spPr bwMode="auto">
            <a:xfrm>
              <a:off x="1632" y="1776"/>
              <a:ext cx="91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 name="Text Box 26">
              <a:extLst>
                <a:ext uri="{FF2B5EF4-FFF2-40B4-BE49-F238E27FC236}">
                  <a16:creationId xmlns:a16="http://schemas.microsoft.com/office/drawing/2014/main" id="{923595A4-BC0B-4BF6-A334-3BECEF965B30}"/>
                </a:ext>
              </a:extLst>
            </p:cNvPr>
            <p:cNvSpPr txBox="1">
              <a:spLocks noChangeArrowheads="1"/>
            </p:cNvSpPr>
            <p:nvPr/>
          </p:nvSpPr>
          <p:spPr bwMode="auto">
            <a:xfrm>
              <a:off x="1872" y="1824"/>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46" name="Group 35">
            <a:extLst>
              <a:ext uri="{FF2B5EF4-FFF2-40B4-BE49-F238E27FC236}">
                <a16:creationId xmlns:a16="http://schemas.microsoft.com/office/drawing/2014/main" id="{2E79AA06-6693-4285-A4A1-0C02E3F37146}"/>
              </a:ext>
            </a:extLst>
          </p:cNvPr>
          <p:cNvGrpSpPr>
            <a:grpSpLocks/>
          </p:cNvGrpSpPr>
          <p:nvPr/>
        </p:nvGrpSpPr>
        <p:grpSpPr bwMode="auto">
          <a:xfrm>
            <a:off x="5410200" y="2526323"/>
            <a:ext cx="1447800" cy="685800"/>
            <a:chOff x="3360" y="1200"/>
            <a:chExt cx="912" cy="432"/>
          </a:xfrm>
        </p:grpSpPr>
        <p:sp>
          <p:nvSpPr>
            <p:cNvPr id="47" name="Line 30">
              <a:extLst>
                <a:ext uri="{FF2B5EF4-FFF2-40B4-BE49-F238E27FC236}">
                  <a16:creationId xmlns:a16="http://schemas.microsoft.com/office/drawing/2014/main" id="{1526827E-8A9F-49A2-A371-7A4EE0EF4D50}"/>
                </a:ext>
              </a:extLst>
            </p:cNvPr>
            <p:cNvSpPr>
              <a:spLocks noChangeShapeType="1"/>
            </p:cNvSpPr>
            <p:nvPr/>
          </p:nvSpPr>
          <p:spPr bwMode="auto">
            <a:xfrm>
              <a:off x="3360" y="1440"/>
              <a:ext cx="91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8" name="Text Box 31">
              <a:extLst>
                <a:ext uri="{FF2B5EF4-FFF2-40B4-BE49-F238E27FC236}">
                  <a16:creationId xmlns:a16="http://schemas.microsoft.com/office/drawing/2014/main" id="{879EBEE2-E385-4C9B-B38C-3AFAC344488F}"/>
                </a:ext>
              </a:extLst>
            </p:cNvPr>
            <p:cNvSpPr txBox="1">
              <a:spLocks noChangeArrowheads="1"/>
            </p:cNvSpPr>
            <p:nvPr/>
          </p:nvSpPr>
          <p:spPr bwMode="auto">
            <a:xfrm>
              <a:off x="3600" y="1200"/>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49" name="Group 36">
            <a:extLst>
              <a:ext uri="{FF2B5EF4-FFF2-40B4-BE49-F238E27FC236}">
                <a16:creationId xmlns:a16="http://schemas.microsoft.com/office/drawing/2014/main" id="{52093652-8CEB-466D-804D-1022847EBBF4}"/>
              </a:ext>
            </a:extLst>
          </p:cNvPr>
          <p:cNvGrpSpPr>
            <a:grpSpLocks/>
          </p:cNvGrpSpPr>
          <p:nvPr/>
        </p:nvGrpSpPr>
        <p:grpSpPr bwMode="auto">
          <a:xfrm>
            <a:off x="5410200" y="3440723"/>
            <a:ext cx="1447800" cy="655638"/>
            <a:chOff x="3360" y="1776"/>
            <a:chExt cx="912" cy="413"/>
          </a:xfrm>
        </p:grpSpPr>
        <p:sp>
          <p:nvSpPr>
            <p:cNvPr id="50" name="Line 33">
              <a:extLst>
                <a:ext uri="{FF2B5EF4-FFF2-40B4-BE49-F238E27FC236}">
                  <a16:creationId xmlns:a16="http://schemas.microsoft.com/office/drawing/2014/main" id="{64A3714D-8EC7-48C4-8FE6-9BE0CDF52233}"/>
                </a:ext>
              </a:extLst>
            </p:cNvPr>
            <p:cNvSpPr>
              <a:spLocks noChangeShapeType="1"/>
            </p:cNvSpPr>
            <p:nvPr/>
          </p:nvSpPr>
          <p:spPr bwMode="auto">
            <a:xfrm flipV="1">
              <a:off x="3360" y="1776"/>
              <a:ext cx="91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1" name="Text Box 34">
              <a:extLst>
                <a:ext uri="{FF2B5EF4-FFF2-40B4-BE49-F238E27FC236}">
                  <a16:creationId xmlns:a16="http://schemas.microsoft.com/office/drawing/2014/main" id="{C6583ECB-26E7-453B-92EB-D2478022F4AA}"/>
                </a:ext>
              </a:extLst>
            </p:cNvPr>
            <p:cNvSpPr txBox="1">
              <a:spLocks noChangeArrowheads="1"/>
            </p:cNvSpPr>
            <p:nvPr/>
          </p:nvSpPr>
          <p:spPr bwMode="auto">
            <a:xfrm>
              <a:off x="3600" y="1824"/>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52" name="Oval 46">
            <a:extLst>
              <a:ext uri="{FF2B5EF4-FFF2-40B4-BE49-F238E27FC236}">
                <a16:creationId xmlns:a16="http://schemas.microsoft.com/office/drawing/2014/main" id="{B12228E9-3101-4FDA-A846-E8BA4651B6E4}"/>
              </a:ext>
            </a:extLst>
          </p:cNvPr>
          <p:cNvSpPr>
            <a:spLocks noChangeArrowheads="1"/>
          </p:cNvSpPr>
          <p:nvPr/>
        </p:nvSpPr>
        <p:spPr bwMode="auto">
          <a:xfrm>
            <a:off x="6934200" y="3059723"/>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extLst>
      <p:ext uri="{BB962C8B-B14F-4D97-AF65-F5344CB8AC3E}">
        <p14:creationId xmlns:p14="http://schemas.microsoft.com/office/powerpoint/2010/main" val="258581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left)">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left)">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left)">
                                      <p:cBhvr>
                                        <p:cTn id="2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66800" y="3048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非決定性有限オートマトンへ</a:t>
            </a:r>
          </a:p>
        </p:txBody>
      </p:sp>
      <p:sp>
        <p:nvSpPr>
          <p:cNvPr id="284675" name="Rectangle 3"/>
          <p:cNvSpPr>
            <a:spLocks noChangeArrowheads="1"/>
          </p:cNvSpPr>
          <p:nvPr/>
        </p:nvSpPr>
        <p:spPr bwMode="auto">
          <a:xfrm>
            <a:off x="1066800" y="1295400"/>
            <a:ext cx="7467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990600" indent="-53340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371600" indent="-4572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752600" indent="-3810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209800" indent="-3810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6670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31242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5814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40386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mj-lt"/>
              <a:buAutoNum type="arabicPeriod" startAt="5"/>
            </a:pPr>
            <a:r>
              <a:rPr lang="en-US" altLang="ja-JP" sz="2800" dirty="0"/>
              <a:t>R</a:t>
            </a:r>
            <a:r>
              <a:rPr lang="en-US" altLang="ja-JP" sz="2800" baseline="-25000" dirty="0"/>
              <a:t>1</a:t>
            </a:r>
            <a:r>
              <a:rPr lang="en-US" altLang="ja-JP" sz="2800" dirty="0"/>
              <a:t>R</a:t>
            </a:r>
            <a:r>
              <a:rPr lang="en-US" altLang="ja-JP" sz="2800" baseline="-25000" dirty="0"/>
              <a:t>2</a:t>
            </a:r>
            <a:r>
              <a:rPr lang="en-US" altLang="ja-JP" sz="2800" dirty="0"/>
              <a:t> </a:t>
            </a:r>
            <a:r>
              <a:rPr lang="ja-JP" altLang="en-US" sz="2800" dirty="0"/>
              <a:t>に対する</a:t>
            </a:r>
            <a:r>
              <a:rPr lang="en-US" altLang="ja-JP" sz="2800" dirty="0"/>
              <a:t>NFA</a:t>
            </a:r>
          </a:p>
          <a:p>
            <a:pPr>
              <a:buFont typeface="Wingdings" panose="05000000000000000000" pitchFamily="2" charset="2"/>
              <a:buAutoNum type="arabicPeriod" startAt="5"/>
            </a:pPr>
            <a:endParaRPr lang="en-US" altLang="ja-JP" sz="2800" dirty="0"/>
          </a:p>
          <a:p>
            <a:pPr>
              <a:buFont typeface="Wingdings" panose="05000000000000000000" pitchFamily="2" charset="2"/>
              <a:buAutoNum type="arabicPeriod" startAt="5"/>
            </a:pPr>
            <a:endParaRPr lang="en-US" altLang="ja-JP" sz="2800" dirty="0"/>
          </a:p>
          <a:p>
            <a:pPr marL="0" indent="0">
              <a:buNone/>
            </a:pPr>
            <a:endParaRPr lang="en-US" altLang="ja-JP" sz="2800" dirty="0"/>
          </a:p>
          <a:p>
            <a:pPr>
              <a:buFont typeface="Wingdings" panose="05000000000000000000" pitchFamily="2" charset="2"/>
              <a:buAutoNum type="arabicPeriod" startAt="6"/>
            </a:pPr>
            <a:r>
              <a:rPr lang="en-US" altLang="ja-JP" sz="2800" dirty="0"/>
              <a:t>R? </a:t>
            </a:r>
            <a:r>
              <a:rPr lang="en-US" altLang="ja-JP" sz="2000" dirty="0">
                <a:solidFill>
                  <a:srgbClr val="FFFF66"/>
                </a:solidFill>
              </a:rPr>
              <a:t>(</a:t>
            </a:r>
            <a:r>
              <a:rPr lang="ja-JP" altLang="en-US" sz="2000" dirty="0">
                <a:solidFill>
                  <a:srgbClr val="FFFF66"/>
                </a:solidFill>
              </a:rPr>
              <a:t>省略</a:t>
            </a:r>
            <a:r>
              <a:rPr lang="en-US" altLang="ja-JP" sz="2000" dirty="0">
                <a:solidFill>
                  <a:srgbClr val="FFFF66"/>
                </a:solidFill>
              </a:rPr>
              <a:t>, 0</a:t>
            </a:r>
            <a:r>
              <a:rPr lang="ja-JP" altLang="en-US" sz="2000" dirty="0">
                <a:solidFill>
                  <a:srgbClr val="FFFF66"/>
                </a:solidFill>
              </a:rPr>
              <a:t>回または</a:t>
            </a:r>
            <a:r>
              <a:rPr lang="en-US" altLang="ja-JP" sz="2000" dirty="0">
                <a:solidFill>
                  <a:srgbClr val="FFFF66"/>
                </a:solidFill>
              </a:rPr>
              <a:t>1</a:t>
            </a:r>
            <a:r>
              <a:rPr lang="ja-JP" altLang="en-US" sz="2000" dirty="0">
                <a:solidFill>
                  <a:srgbClr val="FFFF66"/>
                </a:solidFill>
              </a:rPr>
              <a:t>回) </a:t>
            </a:r>
            <a:r>
              <a:rPr lang="ja-JP" altLang="en-US" sz="2800" dirty="0"/>
              <a:t>に対する</a:t>
            </a:r>
            <a:r>
              <a:rPr lang="en-US" altLang="ja-JP" sz="2800" dirty="0"/>
              <a:t>NFA</a:t>
            </a:r>
          </a:p>
        </p:txBody>
      </p:sp>
      <p:sp>
        <p:nvSpPr>
          <p:cNvPr id="284681" name="Oval 9"/>
          <p:cNvSpPr>
            <a:spLocks noChangeArrowheads="1"/>
          </p:cNvSpPr>
          <p:nvPr/>
        </p:nvSpPr>
        <p:spPr bwMode="auto">
          <a:xfrm>
            <a:off x="1905000" y="4953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4682" name="Oval 10"/>
          <p:cNvSpPr>
            <a:spLocks noChangeArrowheads="1"/>
          </p:cNvSpPr>
          <p:nvPr/>
        </p:nvSpPr>
        <p:spPr bwMode="auto">
          <a:xfrm>
            <a:off x="6858000" y="4953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284693" name="Rectangle 21"/>
          <p:cNvSpPr>
            <a:spLocks noChangeArrowheads="1"/>
          </p:cNvSpPr>
          <p:nvPr/>
        </p:nvSpPr>
        <p:spPr bwMode="auto">
          <a:xfrm>
            <a:off x="4038600" y="4937919"/>
            <a:ext cx="1219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R</a:t>
            </a:r>
            <a:endParaRPr lang="en-US" altLang="ja-JP" baseline="-25000" dirty="0"/>
          </a:p>
        </p:txBody>
      </p:sp>
      <p:grpSp>
        <p:nvGrpSpPr>
          <p:cNvPr id="284711" name="Group 39"/>
          <p:cNvGrpSpPr>
            <a:grpSpLocks/>
          </p:cNvGrpSpPr>
          <p:nvPr/>
        </p:nvGrpSpPr>
        <p:grpSpPr bwMode="auto">
          <a:xfrm>
            <a:off x="2590800" y="4678367"/>
            <a:ext cx="1425575" cy="579438"/>
            <a:chOff x="1632" y="2947"/>
            <a:chExt cx="898" cy="365"/>
          </a:xfrm>
        </p:grpSpPr>
        <p:sp>
          <p:nvSpPr>
            <p:cNvPr id="284709" name="Line 37"/>
            <p:cNvSpPr>
              <a:spLocks noChangeShapeType="1"/>
            </p:cNvSpPr>
            <p:nvPr/>
          </p:nvSpPr>
          <p:spPr bwMode="auto">
            <a:xfrm>
              <a:off x="1632" y="3312"/>
              <a:ext cx="89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4710" name="Text Box 38"/>
            <p:cNvSpPr txBox="1">
              <a:spLocks noChangeArrowheads="1"/>
            </p:cNvSpPr>
            <p:nvPr/>
          </p:nvSpPr>
          <p:spPr bwMode="auto">
            <a:xfrm>
              <a:off x="1999" y="2947"/>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ε</a:t>
              </a:r>
            </a:p>
          </p:txBody>
        </p:sp>
      </p:grpSp>
      <p:grpSp>
        <p:nvGrpSpPr>
          <p:cNvPr id="284715" name="Group 43"/>
          <p:cNvGrpSpPr>
            <a:grpSpLocks/>
          </p:cNvGrpSpPr>
          <p:nvPr/>
        </p:nvGrpSpPr>
        <p:grpSpPr bwMode="auto">
          <a:xfrm>
            <a:off x="5257800" y="4684717"/>
            <a:ext cx="1600200" cy="579438"/>
            <a:chOff x="1008" y="2951"/>
            <a:chExt cx="1008" cy="365"/>
          </a:xfrm>
        </p:grpSpPr>
        <p:sp>
          <p:nvSpPr>
            <p:cNvPr id="284716" name="Line 44"/>
            <p:cNvSpPr>
              <a:spLocks noChangeShapeType="1"/>
            </p:cNvSpPr>
            <p:nvPr/>
          </p:nvSpPr>
          <p:spPr bwMode="auto">
            <a:xfrm>
              <a:off x="1008" y="3312"/>
              <a:ext cx="100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4717" name="Text Box 45"/>
            <p:cNvSpPr txBox="1">
              <a:spLocks noChangeArrowheads="1"/>
            </p:cNvSpPr>
            <p:nvPr/>
          </p:nvSpPr>
          <p:spPr bwMode="auto">
            <a:xfrm>
              <a:off x="1437" y="2951"/>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ε</a:t>
              </a:r>
            </a:p>
          </p:txBody>
        </p:sp>
      </p:grpSp>
      <p:sp>
        <p:nvSpPr>
          <p:cNvPr id="284719" name="Oval 47"/>
          <p:cNvSpPr>
            <a:spLocks noChangeArrowheads="1"/>
          </p:cNvSpPr>
          <p:nvPr/>
        </p:nvSpPr>
        <p:spPr bwMode="auto">
          <a:xfrm>
            <a:off x="6934200" y="50292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4720" name="Text Box 48"/>
          <p:cNvSpPr txBox="1">
            <a:spLocks noChangeArrowheads="1"/>
          </p:cNvSpPr>
          <p:nvPr/>
        </p:nvSpPr>
        <p:spPr bwMode="auto">
          <a:xfrm>
            <a:off x="5238772" y="6202233"/>
            <a:ext cx="354325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a:t>
            </a:r>
            <a:r>
              <a:rPr lang="en-US" altLang="ja-JP" sz="2800" dirty="0"/>
              <a:t>R,</a:t>
            </a:r>
            <a:r>
              <a:rPr lang="ja-JP" altLang="en-US" sz="2800" dirty="0"/>
              <a:t>  </a:t>
            </a:r>
            <a:r>
              <a:rPr lang="en-US" altLang="ja-JP" sz="2800" dirty="0"/>
              <a:t>R</a:t>
            </a:r>
            <a:r>
              <a:rPr lang="en-US" altLang="ja-JP" sz="2800" baseline="-25000" dirty="0"/>
              <a:t>1</a:t>
            </a:r>
            <a:r>
              <a:rPr lang="en-US" altLang="ja-JP" sz="2800" dirty="0"/>
              <a:t>, R</a:t>
            </a:r>
            <a:r>
              <a:rPr lang="en-US" altLang="ja-JP" sz="2800" baseline="-25000" dirty="0"/>
              <a:t>2</a:t>
            </a:r>
            <a:r>
              <a:rPr lang="en-US" altLang="ja-JP" sz="2800" dirty="0"/>
              <a:t> : </a:t>
            </a:r>
            <a:r>
              <a:rPr lang="ja-JP" altLang="en-US" sz="2800" dirty="0"/>
              <a:t>正規表現)</a:t>
            </a:r>
          </a:p>
        </p:txBody>
      </p:sp>
      <p:grpSp>
        <p:nvGrpSpPr>
          <p:cNvPr id="36" name="Group 49">
            <a:extLst>
              <a:ext uri="{FF2B5EF4-FFF2-40B4-BE49-F238E27FC236}">
                <a16:creationId xmlns:a16="http://schemas.microsoft.com/office/drawing/2014/main" id="{9490DD2B-2FBA-4F76-A932-5A1AFFC9121C}"/>
              </a:ext>
            </a:extLst>
          </p:cNvPr>
          <p:cNvGrpSpPr>
            <a:grpSpLocks/>
          </p:cNvGrpSpPr>
          <p:nvPr/>
        </p:nvGrpSpPr>
        <p:grpSpPr bwMode="auto">
          <a:xfrm>
            <a:off x="2438400" y="3698564"/>
            <a:ext cx="4572000" cy="1676400"/>
            <a:chOff x="1152" y="2976"/>
            <a:chExt cx="2880" cy="1056"/>
          </a:xfrm>
        </p:grpSpPr>
        <p:sp>
          <p:nvSpPr>
            <p:cNvPr id="37" name="Arc 46">
              <a:extLst>
                <a:ext uri="{FF2B5EF4-FFF2-40B4-BE49-F238E27FC236}">
                  <a16:creationId xmlns:a16="http://schemas.microsoft.com/office/drawing/2014/main" id="{87A55D68-1B52-49E9-B7E7-A67E4B72D98D}"/>
                </a:ext>
              </a:extLst>
            </p:cNvPr>
            <p:cNvSpPr>
              <a:spLocks/>
            </p:cNvSpPr>
            <p:nvPr/>
          </p:nvSpPr>
          <p:spPr bwMode="auto">
            <a:xfrm>
              <a:off x="2592" y="3360"/>
              <a:ext cx="1440" cy="672"/>
            </a:xfrm>
            <a:custGeom>
              <a:avLst/>
              <a:gdLst>
                <a:gd name="G0" fmla="+- 0 0 0"/>
                <a:gd name="G1" fmla="+- 21600 0 0"/>
                <a:gd name="G2" fmla="+- 21600 0 0"/>
                <a:gd name="T0" fmla="*/ 0 w 20158"/>
                <a:gd name="T1" fmla="*/ 0 h 21600"/>
                <a:gd name="T2" fmla="*/ 20158 w 20158"/>
                <a:gd name="T3" fmla="*/ 13840 h 21600"/>
                <a:gd name="T4" fmla="*/ 0 w 20158"/>
                <a:gd name="T5" fmla="*/ 21600 h 21600"/>
              </a:gdLst>
              <a:ahLst/>
              <a:cxnLst>
                <a:cxn ang="0">
                  <a:pos x="T0" y="T1"/>
                </a:cxn>
                <a:cxn ang="0">
                  <a:pos x="T2" y="T3"/>
                </a:cxn>
                <a:cxn ang="0">
                  <a:pos x="T4" y="T5"/>
                </a:cxn>
              </a:cxnLst>
              <a:rect l="0" t="0" r="r" b="b"/>
              <a:pathLst>
                <a:path w="20158" h="21600" fill="none" extrusionOk="0">
                  <a:moveTo>
                    <a:pt x="-1" y="0"/>
                  </a:moveTo>
                  <a:cubicBezTo>
                    <a:pt x="8935" y="0"/>
                    <a:pt x="16947" y="5501"/>
                    <a:pt x="20157" y="13840"/>
                  </a:cubicBezTo>
                </a:path>
                <a:path w="20158" h="21600" stroke="0" extrusionOk="0">
                  <a:moveTo>
                    <a:pt x="-1" y="0"/>
                  </a:moveTo>
                  <a:cubicBezTo>
                    <a:pt x="8935" y="0"/>
                    <a:pt x="16947" y="5501"/>
                    <a:pt x="20157" y="1384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8" name="Arc 47">
              <a:extLst>
                <a:ext uri="{FF2B5EF4-FFF2-40B4-BE49-F238E27FC236}">
                  <a16:creationId xmlns:a16="http://schemas.microsoft.com/office/drawing/2014/main" id="{F327A3A0-E9ED-4D91-8F40-6E0621E25DDB}"/>
                </a:ext>
              </a:extLst>
            </p:cNvPr>
            <p:cNvSpPr>
              <a:spLocks/>
            </p:cNvSpPr>
            <p:nvPr/>
          </p:nvSpPr>
          <p:spPr bwMode="auto">
            <a:xfrm flipH="1">
              <a:off x="1152" y="3360"/>
              <a:ext cx="1440" cy="672"/>
            </a:xfrm>
            <a:custGeom>
              <a:avLst/>
              <a:gdLst>
                <a:gd name="G0" fmla="+- 0 0 0"/>
                <a:gd name="G1" fmla="+- 21600 0 0"/>
                <a:gd name="G2" fmla="+- 21600 0 0"/>
                <a:gd name="T0" fmla="*/ 0 w 20158"/>
                <a:gd name="T1" fmla="*/ 0 h 21600"/>
                <a:gd name="T2" fmla="*/ 20158 w 20158"/>
                <a:gd name="T3" fmla="*/ 13840 h 21600"/>
                <a:gd name="T4" fmla="*/ 0 w 20158"/>
                <a:gd name="T5" fmla="*/ 21600 h 21600"/>
              </a:gdLst>
              <a:ahLst/>
              <a:cxnLst>
                <a:cxn ang="0">
                  <a:pos x="T0" y="T1"/>
                </a:cxn>
                <a:cxn ang="0">
                  <a:pos x="T2" y="T3"/>
                </a:cxn>
                <a:cxn ang="0">
                  <a:pos x="T4" y="T5"/>
                </a:cxn>
              </a:cxnLst>
              <a:rect l="0" t="0" r="r" b="b"/>
              <a:pathLst>
                <a:path w="20158" h="21600" fill="none" extrusionOk="0">
                  <a:moveTo>
                    <a:pt x="-1" y="0"/>
                  </a:moveTo>
                  <a:cubicBezTo>
                    <a:pt x="8935" y="0"/>
                    <a:pt x="16947" y="5501"/>
                    <a:pt x="20157" y="13840"/>
                  </a:cubicBezTo>
                </a:path>
                <a:path w="20158" h="21600" stroke="0" extrusionOk="0">
                  <a:moveTo>
                    <a:pt x="-1" y="0"/>
                  </a:moveTo>
                  <a:cubicBezTo>
                    <a:pt x="8935" y="0"/>
                    <a:pt x="16947" y="5501"/>
                    <a:pt x="20157" y="1384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9" name="Text Box 48">
              <a:extLst>
                <a:ext uri="{FF2B5EF4-FFF2-40B4-BE49-F238E27FC236}">
                  <a16:creationId xmlns:a16="http://schemas.microsoft.com/office/drawing/2014/main" id="{4D829A2A-9810-41BC-831A-11926B043258}"/>
                </a:ext>
              </a:extLst>
            </p:cNvPr>
            <p:cNvSpPr txBox="1">
              <a:spLocks noChangeArrowheads="1"/>
            </p:cNvSpPr>
            <p:nvPr/>
          </p:nvSpPr>
          <p:spPr bwMode="auto">
            <a:xfrm>
              <a:off x="2400" y="29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40" name="Oval 9">
            <a:extLst>
              <a:ext uri="{FF2B5EF4-FFF2-40B4-BE49-F238E27FC236}">
                <a16:creationId xmlns:a16="http://schemas.microsoft.com/office/drawing/2014/main" id="{A0EEEBF5-1940-4CB9-B906-27B5DE86306D}"/>
              </a:ext>
            </a:extLst>
          </p:cNvPr>
          <p:cNvSpPr>
            <a:spLocks noChangeArrowheads="1"/>
          </p:cNvSpPr>
          <p:nvPr/>
        </p:nvSpPr>
        <p:spPr bwMode="auto">
          <a:xfrm>
            <a:off x="1905000" y="2286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41" name="Oval 10">
            <a:extLst>
              <a:ext uri="{FF2B5EF4-FFF2-40B4-BE49-F238E27FC236}">
                <a16:creationId xmlns:a16="http://schemas.microsoft.com/office/drawing/2014/main" id="{73FDF4ED-DCF4-434C-853B-58CDEB04B350}"/>
              </a:ext>
            </a:extLst>
          </p:cNvPr>
          <p:cNvSpPr>
            <a:spLocks noChangeArrowheads="1"/>
          </p:cNvSpPr>
          <p:nvPr/>
        </p:nvSpPr>
        <p:spPr bwMode="auto">
          <a:xfrm>
            <a:off x="6858000" y="2286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42" name="Rectangle 21">
            <a:extLst>
              <a:ext uri="{FF2B5EF4-FFF2-40B4-BE49-F238E27FC236}">
                <a16:creationId xmlns:a16="http://schemas.microsoft.com/office/drawing/2014/main" id="{48BC0D3E-020D-4FBD-81C4-E3697CE96CDE}"/>
              </a:ext>
            </a:extLst>
          </p:cNvPr>
          <p:cNvSpPr>
            <a:spLocks noChangeArrowheads="1"/>
          </p:cNvSpPr>
          <p:nvPr/>
        </p:nvSpPr>
        <p:spPr bwMode="auto">
          <a:xfrm>
            <a:off x="3200400" y="2286000"/>
            <a:ext cx="1219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R</a:t>
            </a:r>
            <a:r>
              <a:rPr lang="en-US" altLang="ja-JP" baseline="-25000"/>
              <a:t>1</a:t>
            </a:r>
          </a:p>
        </p:txBody>
      </p:sp>
      <p:sp>
        <p:nvSpPr>
          <p:cNvPr id="43" name="Rectangle 22">
            <a:extLst>
              <a:ext uri="{FF2B5EF4-FFF2-40B4-BE49-F238E27FC236}">
                <a16:creationId xmlns:a16="http://schemas.microsoft.com/office/drawing/2014/main" id="{78E063A7-CA2D-46ED-9D5C-F3D05A192C9E}"/>
              </a:ext>
            </a:extLst>
          </p:cNvPr>
          <p:cNvSpPr>
            <a:spLocks noChangeArrowheads="1"/>
          </p:cNvSpPr>
          <p:nvPr/>
        </p:nvSpPr>
        <p:spPr bwMode="auto">
          <a:xfrm>
            <a:off x="5029200" y="2286000"/>
            <a:ext cx="1219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R</a:t>
            </a:r>
            <a:r>
              <a:rPr lang="en-US" altLang="ja-JP" baseline="-25000"/>
              <a:t>2</a:t>
            </a:r>
          </a:p>
        </p:txBody>
      </p:sp>
      <p:grpSp>
        <p:nvGrpSpPr>
          <p:cNvPr id="44" name="Group 39">
            <a:extLst>
              <a:ext uri="{FF2B5EF4-FFF2-40B4-BE49-F238E27FC236}">
                <a16:creationId xmlns:a16="http://schemas.microsoft.com/office/drawing/2014/main" id="{4BD35F14-3AA2-491D-82B5-442C0A3DE727}"/>
              </a:ext>
            </a:extLst>
          </p:cNvPr>
          <p:cNvGrpSpPr>
            <a:grpSpLocks/>
          </p:cNvGrpSpPr>
          <p:nvPr/>
        </p:nvGrpSpPr>
        <p:grpSpPr bwMode="auto">
          <a:xfrm>
            <a:off x="2590800" y="1981200"/>
            <a:ext cx="609600" cy="609600"/>
            <a:chOff x="1632" y="2928"/>
            <a:chExt cx="384" cy="384"/>
          </a:xfrm>
        </p:grpSpPr>
        <p:sp>
          <p:nvSpPr>
            <p:cNvPr id="45" name="Line 37">
              <a:extLst>
                <a:ext uri="{FF2B5EF4-FFF2-40B4-BE49-F238E27FC236}">
                  <a16:creationId xmlns:a16="http://schemas.microsoft.com/office/drawing/2014/main" id="{5CEFA963-C776-403D-91EE-F4A47AF720E5}"/>
                </a:ext>
              </a:extLst>
            </p:cNvPr>
            <p:cNvSpPr>
              <a:spLocks noChangeShapeType="1"/>
            </p:cNvSpPr>
            <p:nvPr/>
          </p:nvSpPr>
          <p:spPr bwMode="auto">
            <a:xfrm>
              <a:off x="1632" y="3312"/>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6" name="Text Box 38">
              <a:extLst>
                <a:ext uri="{FF2B5EF4-FFF2-40B4-BE49-F238E27FC236}">
                  <a16:creationId xmlns:a16="http://schemas.microsoft.com/office/drawing/2014/main" id="{F9BC09FC-B3FC-4FAC-B2E1-719FA8C154C0}"/>
                </a:ext>
              </a:extLst>
            </p:cNvPr>
            <p:cNvSpPr txBox="1">
              <a:spLocks noChangeArrowheads="1"/>
            </p:cNvSpPr>
            <p:nvPr/>
          </p:nvSpPr>
          <p:spPr bwMode="auto">
            <a:xfrm>
              <a:off x="1632" y="2928"/>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47" name="Group 40">
            <a:extLst>
              <a:ext uri="{FF2B5EF4-FFF2-40B4-BE49-F238E27FC236}">
                <a16:creationId xmlns:a16="http://schemas.microsoft.com/office/drawing/2014/main" id="{F412DE9A-38A0-4096-9041-D2E4BAD530C8}"/>
              </a:ext>
            </a:extLst>
          </p:cNvPr>
          <p:cNvGrpSpPr>
            <a:grpSpLocks/>
          </p:cNvGrpSpPr>
          <p:nvPr/>
        </p:nvGrpSpPr>
        <p:grpSpPr bwMode="auto">
          <a:xfrm>
            <a:off x="4419600" y="1981200"/>
            <a:ext cx="609600" cy="609600"/>
            <a:chOff x="1632" y="2928"/>
            <a:chExt cx="384" cy="384"/>
          </a:xfrm>
        </p:grpSpPr>
        <p:sp>
          <p:nvSpPr>
            <p:cNvPr id="48" name="Line 41">
              <a:extLst>
                <a:ext uri="{FF2B5EF4-FFF2-40B4-BE49-F238E27FC236}">
                  <a16:creationId xmlns:a16="http://schemas.microsoft.com/office/drawing/2014/main" id="{1E1AEC84-2836-4EF0-90BE-C35D0963D3ED}"/>
                </a:ext>
              </a:extLst>
            </p:cNvPr>
            <p:cNvSpPr>
              <a:spLocks noChangeShapeType="1"/>
            </p:cNvSpPr>
            <p:nvPr/>
          </p:nvSpPr>
          <p:spPr bwMode="auto">
            <a:xfrm>
              <a:off x="1632" y="3312"/>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9" name="Text Box 42">
              <a:extLst>
                <a:ext uri="{FF2B5EF4-FFF2-40B4-BE49-F238E27FC236}">
                  <a16:creationId xmlns:a16="http://schemas.microsoft.com/office/drawing/2014/main" id="{9FBC7B12-3BD8-4F63-B1AD-28359D0DB3F8}"/>
                </a:ext>
              </a:extLst>
            </p:cNvPr>
            <p:cNvSpPr txBox="1">
              <a:spLocks noChangeArrowheads="1"/>
            </p:cNvSpPr>
            <p:nvPr/>
          </p:nvSpPr>
          <p:spPr bwMode="auto">
            <a:xfrm>
              <a:off x="1632" y="2928"/>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50" name="Group 43">
            <a:extLst>
              <a:ext uri="{FF2B5EF4-FFF2-40B4-BE49-F238E27FC236}">
                <a16:creationId xmlns:a16="http://schemas.microsoft.com/office/drawing/2014/main" id="{FB464569-0070-470B-94B3-08E2D32F205E}"/>
              </a:ext>
            </a:extLst>
          </p:cNvPr>
          <p:cNvGrpSpPr>
            <a:grpSpLocks/>
          </p:cNvGrpSpPr>
          <p:nvPr/>
        </p:nvGrpSpPr>
        <p:grpSpPr bwMode="auto">
          <a:xfrm>
            <a:off x="6248400" y="1981200"/>
            <a:ext cx="609600" cy="609600"/>
            <a:chOff x="1632" y="2928"/>
            <a:chExt cx="384" cy="384"/>
          </a:xfrm>
        </p:grpSpPr>
        <p:sp>
          <p:nvSpPr>
            <p:cNvPr id="51" name="Line 44">
              <a:extLst>
                <a:ext uri="{FF2B5EF4-FFF2-40B4-BE49-F238E27FC236}">
                  <a16:creationId xmlns:a16="http://schemas.microsoft.com/office/drawing/2014/main" id="{4CB197C9-407C-400E-9D34-81D78C44487E}"/>
                </a:ext>
              </a:extLst>
            </p:cNvPr>
            <p:cNvSpPr>
              <a:spLocks noChangeShapeType="1"/>
            </p:cNvSpPr>
            <p:nvPr/>
          </p:nvSpPr>
          <p:spPr bwMode="auto">
            <a:xfrm>
              <a:off x="1632" y="3312"/>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52" name="Text Box 45">
              <a:extLst>
                <a:ext uri="{FF2B5EF4-FFF2-40B4-BE49-F238E27FC236}">
                  <a16:creationId xmlns:a16="http://schemas.microsoft.com/office/drawing/2014/main" id="{89DAC65B-5FF8-49C1-8FAD-3712A9613EC0}"/>
                </a:ext>
              </a:extLst>
            </p:cNvPr>
            <p:cNvSpPr txBox="1">
              <a:spLocks noChangeArrowheads="1"/>
            </p:cNvSpPr>
            <p:nvPr/>
          </p:nvSpPr>
          <p:spPr bwMode="auto">
            <a:xfrm>
              <a:off x="1632" y="2928"/>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53" name="Oval 47">
            <a:extLst>
              <a:ext uri="{FF2B5EF4-FFF2-40B4-BE49-F238E27FC236}">
                <a16:creationId xmlns:a16="http://schemas.microsoft.com/office/drawing/2014/main" id="{77EE1FD4-396E-46D3-95E1-29A21BC30CE5}"/>
              </a:ext>
            </a:extLst>
          </p:cNvPr>
          <p:cNvSpPr>
            <a:spLocks noChangeArrowheads="1"/>
          </p:cNvSpPr>
          <p:nvPr/>
        </p:nvSpPr>
        <p:spPr bwMode="auto">
          <a:xfrm>
            <a:off x="6934200" y="23622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extLst>
      <p:ext uri="{BB962C8B-B14F-4D97-AF65-F5344CB8AC3E}">
        <p14:creationId xmlns:p14="http://schemas.microsoft.com/office/powerpoint/2010/main" val="362763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left)">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left)">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4711"/>
                                        </p:tgtEl>
                                        <p:attrNameLst>
                                          <p:attrName>style.visibility</p:attrName>
                                        </p:attrNameLst>
                                      </p:cBhvr>
                                      <p:to>
                                        <p:strVal val="visible"/>
                                      </p:to>
                                    </p:set>
                                    <p:animEffect transition="in" filter="wipe(left)">
                                      <p:cBhvr>
                                        <p:cTn id="22" dur="500"/>
                                        <p:tgtEl>
                                          <p:spTgt spid="2847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4715"/>
                                        </p:tgtEl>
                                        <p:attrNameLst>
                                          <p:attrName>style.visibility</p:attrName>
                                        </p:attrNameLst>
                                      </p:cBhvr>
                                      <p:to>
                                        <p:strVal val="visible"/>
                                      </p:to>
                                    </p:set>
                                    <p:animEffect transition="in" filter="wipe(left)">
                                      <p:cBhvr>
                                        <p:cTn id="27" dur="500"/>
                                        <p:tgtEl>
                                          <p:spTgt spid="2847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2590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1066800" y="3048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非決定性有限オートマトンへ</a:t>
            </a:r>
          </a:p>
        </p:txBody>
      </p:sp>
      <p:sp>
        <p:nvSpPr>
          <p:cNvPr id="286723" name="Rectangle 3"/>
          <p:cNvSpPr>
            <a:spLocks noChangeArrowheads="1"/>
          </p:cNvSpPr>
          <p:nvPr/>
        </p:nvSpPr>
        <p:spPr bwMode="auto">
          <a:xfrm>
            <a:off x="1066800" y="1295400"/>
            <a:ext cx="7391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990600" indent="-53340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371600" indent="-4572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752600" indent="-3810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209800" indent="-3810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6670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31242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5814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4038600" indent="-3810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mj-lt"/>
              <a:buAutoNum type="arabicPeriod" startAt="7"/>
            </a:pPr>
            <a:r>
              <a:rPr lang="en-US" altLang="ja-JP" sz="2800" dirty="0"/>
              <a:t>R* </a:t>
            </a:r>
            <a:r>
              <a:rPr lang="en-US" altLang="ja-JP" sz="2000" dirty="0">
                <a:solidFill>
                  <a:srgbClr val="FFFF66"/>
                </a:solidFill>
              </a:rPr>
              <a:t>(0</a:t>
            </a:r>
            <a:r>
              <a:rPr lang="ja-JP" altLang="en-US" sz="2000" dirty="0">
                <a:solidFill>
                  <a:srgbClr val="FFFF66"/>
                </a:solidFill>
              </a:rPr>
              <a:t>回以上の繰り返し) </a:t>
            </a:r>
            <a:r>
              <a:rPr lang="ja-JP" altLang="en-US" sz="2800" dirty="0"/>
              <a:t>に対する</a:t>
            </a:r>
            <a:r>
              <a:rPr lang="en-US" altLang="ja-JP" sz="2800" dirty="0"/>
              <a:t>NFA</a:t>
            </a:r>
          </a:p>
          <a:p>
            <a:pPr>
              <a:buFont typeface="Wingdings" panose="05000000000000000000" pitchFamily="2" charset="2"/>
              <a:buAutoNum type="arabicPeriod" startAt="7"/>
            </a:pPr>
            <a:endParaRPr lang="en-US" altLang="ja-JP" sz="2800" dirty="0"/>
          </a:p>
          <a:p>
            <a:pPr>
              <a:buFont typeface="Wingdings" panose="05000000000000000000" pitchFamily="2" charset="2"/>
              <a:buAutoNum type="arabicPeriod" startAt="7"/>
            </a:pPr>
            <a:endParaRPr lang="en-US" altLang="ja-JP" sz="2800" dirty="0"/>
          </a:p>
          <a:p>
            <a:pPr>
              <a:buFont typeface="Wingdings" panose="05000000000000000000" pitchFamily="2" charset="2"/>
              <a:buAutoNum type="arabicPeriod" startAt="7"/>
            </a:pPr>
            <a:endParaRPr lang="en-US" altLang="ja-JP" sz="2800" dirty="0"/>
          </a:p>
          <a:p>
            <a:pPr>
              <a:buFont typeface="Wingdings" panose="05000000000000000000" pitchFamily="2" charset="2"/>
              <a:buAutoNum type="arabicPeriod" startAt="7"/>
            </a:pPr>
            <a:endParaRPr lang="en-US" altLang="ja-JP" sz="2800" dirty="0"/>
          </a:p>
          <a:p>
            <a:pPr>
              <a:buFont typeface="Wingdings" panose="05000000000000000000" pitchFamily="2" charset="2"/>
              <a:buAutoNum type="arabicPeriod" startAt="7"/>
            </a:pPr>
            <a:endParaRPr lang="en-US" altLang="ja-JP" sz="2800" dirty="0"/>
          </a:p>
          <a:p>
            <a:pPr>
              <a:buFont typeface="Wingdings" panose="05000000000000000000" pitchFamily="2" charset="2"/>
              <a:buAutoNum type="arabicPeriod" startAt="7"/>
            </a:pPr>
            <a:r>
              <a:rPr lang="en-US" altLang="ja-JP" sz="2800" dirty="0"/>
              <a:t>R</a:t>
            </a:r>
            <a:r>
              <a:rPr lang="en-US" altLang="ja-JP" sz="2800" baseline="30000" dirty="0"/>
              <a:t>+</a:t>
            </a:r>
            <a:r>
              <a:rPr lang="en-US" altLang="ja-JP" sz="2800" dirty="0"/>
              <a:t> </a:t>
            </a:r>
            <a:r>
              <a:rPr lang="en-US" altLang="ja-JP" sz="2000" dirty="0">
                <a:solidFill>
                  <a:srgbClr val="FFFF66"/>
                </a:solidFill>
              </a:rPr>
              <a:t>(1</a:t>
            </a:r>
            <a:r>
              <a:rPr lang="ja-JP" altLang="en-US" sz="2000" dirty="0">
                <a:solidFill>
                  <a:srgbClr val="FFFF66"/>
                </a:solidFill>
              </a:rPr>
              <a:t>回以上の繰り返し) </a:t>
            </a:r>
            <a:r>
              <a:rPr lang="ja-JP" altLang="en-US" sz="2800" dirty="0"/>
              <a:t>に対する</a:t>
            </a:r>
            <a:r>
              <a:rPr lang="en-US" altLang="ja-JP" sz="2800" dirty="0"/>
              <a:t>NFA</a:t>
            </a:r>
          </a:p>
        </p:txBody>
      </p:sp>
      <p:sp>
        <p:nvSpPr>
          <p:cNvPr id="286724" name="Oval 4"/>
          <p:cNvSpPr>
            <a:spLocks noChangeArrowheads="1"/>
          </p:cNvSpPr>
          <p:nvPr/>
        </p:nvSpPr>
        <p:spPr bwMode="auto">
          <a:xfrm>
            <a:off x="1905000" y="29718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6725" name="Oval 5"/>
          <p:cNvSpPr>
            <a:spLocks noChangeArrowheads="1"/>
          </p:cNvSpPr>
          <p:nvPr/>
        </p:nvSpPr>
        <p:spPr bwMode="auto">
          <a:xfrm>
            <a:off x="6781800" y="29718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286728" name="Rectangle 8"/>
          <p:cNvSpPr>
            <a:spLocks noChangeArrowheads="1"/>
          </p:cNvSpPr>
          <p:nvPr/>
        </p:nvSpPr>
        <p:spPr bwMode="auto">
          <a:xfrm>
            <a:off x="4038600" y="2971800"/>
            <a:ext cx="1295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R</a:t>
            </a:r>
            <a:endParaRPr lang="en-US" altLang="ja-JP" baseline="-25000"/>
          </a:p>
        </p:txBody>
      </p:sp>
      <p:grpSp>
        <p:nvGrpSpPr>
          <p:cNvPr id="286753" name="Group 33"/>
          <p:cNvGrpSpPr>
            <a:grpSpLocks/>
          </p:cNvGrpSpPr>
          <p:nvPr/>
        </p:nvGrpSpPr>
        <p:grpSpPr bwMode="auto">
          <a:xfrm>
            <a:off x="2590800" y="2590800"/>
            <a:ext cx="1447800" cy="685800"/>
            <a:chOff x="1632" y="1776"/>
            <a:chExt cx="912" cy="432"/>
          </a:xfrm>
        </p:grpSpPr>
        <p:sp>
          <p:nvSpPr>
            <p:cNvPr id="286733" name="Line 13"/>
            <p:cNvSpPr>
              <a:spLocks noChangeShapeType="1"/>
            </p:cNvSpPr>
            <p:nvPr/>
          </p:nvSpPr>
          <p:spPr bwMode="auto">
            <a:xfrm flipV="1">
              <a:off x="1632" y="2208"/>
              <a:ext cx="9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34" name="Text Box 14"/>
            <p:cNvSpPr txBox="1">
              <a:spLocks noChangeArrowheads="1"/>
            </p:cNvSpPr>
            <p:nvPr/>
          </p:nvSpPr>
          <p:spPr bwMode="auto">
            <a:xfrm>
              <a:off x="1872" y="17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286754" name="Group 34"/>
          <p:cNvGrpSpPr>
            <a:grpSpLocks/>
          </p:cNvGrpSpPr>
          <p:nvPr/>
        </p:nvGrpSpPr>
        <p:grpSpPr bwMode="auto">
          <a:xfrm>
            <a:off x="5334000" y="2590800"/>
            <a:ext cx="1447800" cy="685800"/>
            <a:chOff x="1632" y="1776"/>
            <a:chExt cx="912" cy="432"/>
          </a:xfrm>
        </p:grpSpPr>
        <p:sp>
          <p:nvSpPr>
            <p:cNvPr id="286755" name="Line 35"/>
            <p:cNvSpPr>
              <a:spLocks noChangeShapeType="1"/>
            </p:cNvSpPr>
            <p:nvPr/>
          </p:nvSpPr>
          <p:spPr bwMode="auto">
            <a:xfrm flipV="1">
              <a:off x="1632" y="2208"/>
              <a:ext cx="9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56" name="Text Box 36"/>
            <p:cNvSpPr txBox="1">
              <a:spLocks noChangeArrowheads="1"/>
            </p:cNvSpPr>
            <p:nvPr/>
          </p:nvSpPr>
          <p:spPr bwMode="auto">
            <a:xfrm>
              <a:off x="1872" y="17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286762" name="Group 42"/>
          <p:cNvGrpSpPr>
            <a:grpSpLocks/>
          </p:cNvGrpSpPr>
          <p:nvPr/>
        </p:nvGrpSpPr>
        <p:grpSpPr bwMode="auto">
          <a:xfrm>
            <a:off x="5334000" y="3352800"/>
            <a:ext cx="457200" cy="914400"/>
            <a:chOff x="3360" y="2256"/>
            <a:chExt cx="288" cy="576"/>
          </a:xfrm>
        </p:grpSpPr>
        <p:sp>
          <p:nvSpPr>
            <p:cNvPr id="286757" name="Arc 37"/>
            <p:cNvSpPr>
              <a:spLocks/>
            </p:cNvSpPr>
            <p:nvPr/>
          </p:nvSpPr>
          <p:spPr bwMode="auto">
            <a:xfrm>
              <a:off x="3360" y="22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58" name="Arc 38"/>
            <p:cNvSpPr>
              <a:spLocks/>
            </p:cNvSpPr>
            <p:nvPr/>
          </p:nvSpPr>
          <p:spPr bwMode="auto">
            <a:xfrm rot="5400000">
              <a:off x="3360" y="25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6763" name="Group 43"/>
          <p:cNvGrpSpPr>
            <a:grpSpLocks/>
          </p:cNvGrpSpPr>
          <p:nvPr/>
        </p:nvGrpSpPr>
        <p:grpSpPr bwMode="auto">
          <a:xfrm>
            <a:off x="3581400" y="3352800"/>
            <a:ext cx="457200" cy="914400"/>
            <a:chOff x="2256" y="2256"/>
            <a:chExt cx="288" cy="576"/>
          </a:xfrm>
        </p:grpSpPr>
        <p:sp>
          <p:nvSpPr>
            <p:cNvPr id="286759" name="Arc 39"/>
            <p:cNvSpPr>
              <a:spLocks/>
            </p:cNvSpPr>
            <p:nvPr/>
          </p:nvSpPr>
          <p:spPr bwMode="auto">
            <a:xfrm rot="10800000">
              <a:off x="2256" y="25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60" name="Arc 40"/>
            <p:cNvSpPr>
              <a:spLocks/>
            </p:cNvSpPr>
            <p:nvPr/>
          </p:nvSpPr>
          <p:spPr bwMode="auto">
            <a:xfrm rot="16200000">
              <a:off x="2256" y="22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6765" name="Group 45"/>
          <p:cNvGrpSpPr>
            <a:grpSpLocks/>
          </p:cNvGrpSpPr>
          <p:nvPr/>
        </p:nvGrpSpPr>
        <p:grpSpPr bwMode="auto">
          <a:xfrm>
            <a:off x="4038600" y="3733800"/>
            <a:ext cx="1295400" cy="579438"/>
            <a:chOff x="2544" y="2496"/>
            <a:chExt cx="816" cy="365"/>
          </a:xfrm>
        </p:grpSpPr>
        <p:sp>
          <p:nvSpPr>
            <p:cNvPr id="286761" name="Line 41"/>
            <p:cNvSpPr>
              <a:spLocks noChangeShapeType="1"/>
            </p:cNvSpPr>
            <p:nvPr/>
          </p:nvSpPr>
          <p:spPr bwMode="auto">
            <a:xfrm flipH="1">
              <a:off x="2544" y="2832"/>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64" name="Text Box 44"/>
            <p:cNvSpPr txBox="1">
              <a:spLocks noChangeArrowheads="1"/>
            </p:cNvSpPr>
            <p:nvPr/>
          </p:nvSpPr>
          <p:spPr bwMode="auto">
            <a:xfrm>
              <a:off x="2784" y="249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286769" name="Group 49"/>
          <p:cNvGrpSpPr>
            <a:grpSpLocks/>
          </p:cNvGrpSpPr>
          <p:nvPr/>
        </p:nvGrpSpPr>
        <p:grpSpPr bwMode="auto">
          <a:xfrm>
            <a:off x="2362200" y="1676400"/>
            <a:ext cx="4572000" cy="1676400"/>
            <a:chOff x="1152" y="2976"/>
            <a:chExt cx="2880" cy="1056"/>
          </a:xfrm>
        </p:grpSpPr>
        <p:sp>
          <p:nvSpPr>
            <p:cNvPr id="286766" name="Arc 46"/>
            <p:cNvSpPr>
              <a:spLocks/>
            </p:cNvSpPr>
            <p:nvPr/>
          </p:nvSpPr>
          <p:spPr bwMode="auto">
            <a:xfrm>
              <a:off x="2592" y="3360"/>
              <a:ext cx="1440" cy="672"/>
            </a:xfrm>
            <a:custGeom>
              <a:avLst/>
              <a:gdLst>
                <a:gd name="G0" fmla="+- 0 0 0"/>
                <a:gd name="G1" fmla="+- 21600 0 0"/>
                <a:gd name="G2" fmla="+- 21600 0 0"/>
                <a:gd name="T0" fmla="*/ 0 w 20158"/>
                <a:gd name="T1" fmla="*/ 0 h 21600"/>
                <a:gd name="T2" fmla="*/ 20158 w 20158"/>
                <a:gd name="T3" fmla="*/ 13840 h 21600"/>
                <a:gd name="T4" fmla="*/ 0 w 20158"/>
                <a:gd name="T5" fmla="*/ 21600 h 21600"/>
              </a:gdLst>
              <a:ahLst/>
              <a:cxnLst>
                <a:cxn ang="0">
                  <a:pos x="T0" y="T1"/>
                </a:cxn>
                <a:cxn ang="0">
                  <a:pos x="T2" y="T3"/>
                </a:cxn>
                <a:cxn ang="0">
                  <a:pos x="T4" y="T5"/>
                </a:cxn>
              </a:cxnLst>
              <a:rect l="0" t="0" r="r" b="b"/>
              <a:pathLst>
                <a:path w="20158" h="21600" fill="none" extrusionOk="0">
                  <a:moveTo>
                    <a:pt x="-1" y="0"/>
                  </a:moveTo>
                  <a:cubicBezTo>
                    <a:pt x="8935" y="0"/>
                    <a:pt x="16947" y="5501"/>
                    <a:pt x="20157" y="13840"/>
                  </a:cubicBezTo>
                </a:path>
                <a:path w="20158" h="21600" stroke="0" extrusionOk="0">
                  <a:moveTo>
                    <a:pt x="-1" y="0"/>
                  </a:moveTo>
                  <a:cubicBezTo>
                    <a:pt x="8935" y="0"/>
                    <a:pt x="16947" y="5501"/>
                    <a:pt x="20157" y="1384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67" name="Arc 47"/>
            <p:cNvSpPr>
              <a:spLocks/>
            </p:cNvSpPr>
            <p:nvPr/>
          </p:nvSpPr>
          <p:spPr bwMode="auto">
            <a:xfrm flipH="1">
              <a:off x="1152" y="3360"/>
              <a:ext cx="1440" cy="672"/>
            </a:xfrm>
            <a:custGeom>
              <a:avLst/>
              <a:gdLst>
                <a:gd name="G0" fmla="+- 0 0 0"/>
                <a:gd name="G1" fmla="+- 21600 0 0"/>
                <a:gd name="G2" fmla="+- 21600 0 0"/>
                <a:gd name="T0" fmla="*/ 0 w 20158"/>
                <a:gd name="T1" fmla="*/ 0 h 21600"/>
                <a:gd name="T2" fmla="*/ 20158 w 20158"/>
                <a:gd name="T3" fmla="*/ 13840 h 21600"/>
                <a:gd name="T4" fmla="*/ 0 w 20158"/>
                <a:gd name="T5" fmla="*/ 21600 h 21600"/>
              </a:gdLst>
              <a:ahLst/>
              <a:cxnLst>
                <a:cxn ang="0">
                  <a:pos x="T0" y="T1"/>
                </a:cxn>
                <a:cxn ang="0">
                  <a:pos x="T2" y="T3"/>
                </a:cxn>
                <a:cxn ang="0">
                  <a:pos x="T4" y="T5"/>
                </a:cxn>
              </a:cxnLst>
              <a:rect l="0" t="0" r="r" b="b"/>
              <a:pathLst>
                <a:path w="20158" h="21600" fill="none" extrusionOk="0">
                  <a:moveTo>
                    <a:pt x="-1" y="0"/>
                  </a:moveTo>
                  <a:cubicBezTo>
                    <a:pt x="8935" y="0"/>
                    <a:pt x="16947" y="5501"/>
                    <a:pt x="20157" y="13840"/>
                  </a:cubicBezTo>
                </a:path>
                <a:path w="20158" h="21600" stroke="0" extrusionOk="0">
                  <a:moveTo>
                    <a:pt x="-1" y="0"/>
                  </a:moveTo>
                  <a:cubicBezTo>
                    <a:pt x="8935" y="0"/>
                    <a:pt x="16947" y="5501"/>
                    <a:pt x="20157" y="1384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68" name="Text Box 48"/>
            <p:cNvSpPr txBox="1">
              <a:spLocks noChangeArrowheads="1"/>
            </p:cNvSpPr>
            <p:nvPr/>
          </p:nvSpPr>
          <p:spPr bwMode="auto">
            <a:xfrm>
              <a:off x="2400" y="29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286770" name="Oval 50"/>
          <p:cNvSpPr>
            <a:spLocks noChangeArrowheads="1"/>
          </p:cNvSpPr>
          <p:nvPr/>
        </p:nvSpPr>
        <p:spPr bwMode="auto">
          <a:xfrm>
            <a:off x="6858000" y="30480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71" name="Text Box 51"/>
          <p:cNvSpPr txBox="1">
            <a:spLocks noChangeArrowheads="1"/>
          </p:cNvSpPr>
          <p:nvPr/>
        </p:nvSpPr>
        <p:spPr bwMode="auto">
          <a:xfrm>
            <a:off x="6553200" y="6096000"/>
            <a:ext cx="2354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a:t>
            </a:r>
            <a:r>
              <a:rPr lang="en-US" altLang="ja-JP" sz="2800"/>
              <a:t>R : </a:t>
            </a:r>
            <a:r>
              <a:rPr lang="ja-JP" altLang="en-US" sz="2800"/>
              <a:t>正規表現)</a:t>
            </a:r>
          </a:p>
        </p:txBody>
      </p:sp>
      <p:sp>
        <p:nvSpPr>
          <p:cNvPr id="286772" name="Oval 52"/>
          <p:cNvSpPr>
            <a:spLocks noChangeArrowheads="1"/>
          </p:cNvSpPr>
          <p:nvPr/>
        </p:nvSpPr>
        <p:spPr bwMode="auto">
          <a:xfrm>
            <a:off x="1905000" y="5105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i</a:t>
            </a:r>
          </a:p>
        </p:txBody>
      </p:sp>
      <p:sp>
        <p:nvSpPr>
          <p:cNvPr id="286773" name="Oval 53"/>
          <p:cNvSpPr>
            <a:spLocks noChangeArrowheads="1"/>
          </p:cNvSpPr>
          <p:nvPr/>
        </p:nvSpPr>
        <p:spPr bwMode="auto">
          <a:xfrm>
            <a:off x="6781800" y="5105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f</a:t>
            </a:r>
          </a:p>
        </p:txBody>
      </p:sp>
      <p:sp>
        <p:nvSpPr>
          <p:cNvPr id="286774" name="Rectangle 54"/>
          <p:cNvSpPr>
            <a:spLocks noChangeArrowheads="1"/>
          </p:cNvSpPr>
          <p:nvPr/>
        </p:nvSpPr>
        <p:spPr bwMode="auto">
          <a:xfrm>
            <a:off x="4038600" y="5105400"/>
            <a:ext cx="1295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R</a:t>
            </a:r>
            <a:endParaRPr lang="en-US" altLang="ja-JP" baseline="-25000"/>
          </a:p>
        </p:txBody>
      </p:sp>
      <p:grpSp>
        <p:nvGrpSpPr>
          <p:cNvPr id="286775" name="Group 55"/>
          <p:cNvGrpSpPr>
            <a:grpSpLocks/>
          </p:cNvGrpSpPr>
          <p:nvPr/>
        </p:nvGrpSpPr>
        <p:grpSpPr bwMode="auto">
          <a:xfrm>
            <a:off x="2590800" y="4724400"/>
            <a:ext cx="1447800" cy="685800"/>
            <a:chOff x="1632" y="1776"/>
            <a:chExt cx="912" cy="432"/>
          </a:xfrm>
        </p:grpSpPr>
        <p:sp>
          <p:nvSpPr>
            <p:cNvPr id="286776" name="Line 56"/>
            <p:cNvSpPr>
              <a:spLocks noChangeShapeType="1"/>
            </p:cNvSpPr>
            <p:nvPr/>
          </p:nvSpPr>
          <p:spPr bwMode="auto">
            <a:xfrm flipV="1">
              <a:off x="1632" y="2208"/>
              <a:ext cx="9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77" name="Text Box 57"/>
            <p:cNvSpPr txBox="1">
              <a:spLocks noChangeArrowheads="1"/>
            </p:cNvSpPr>
            <p:nvPr/>
          </p:nvSpPr>
          <p:spPr bwMode="auto">
            <a:xfrm>
              <a:off x="1872" y="17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286778" name="Group 58"/>
          <p:cNvGrpSpPr>
            <a:grpSpLocks/>
          </p:cNvGrpSpPr>
          <p:nvPr/>
        </p:nvGrpSpPr>
        <p:grpSpPr bwMode="auto">
          <a:xfrm>
            <a:off x="5334000" y="4724400"/>
            <a:ext cx="1447800" cy="685800"/>
            <a:chOff x="1632" y="1776"/>
            <a:chExt cx="912" cy="432"/>
          </a:xfrm>
        </p:grpSpPr>
        <p:sp>
          <p:nvSpPr>
            <p:cNvPr id="286779" name="Line 59"/>
            <p:cNvSpPr>
              <a:spLocks noChangeShapeType="1"/>
            </p:cNvSpPr>
            <p:nvPr/>
          </p:nvSpPr>
          <p:spPr bwMode="auto">
            <a:xfrm flipV="1">
              <a:off x="1632" y="2208"/>
              <a:ext cx="9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80" name="Text Box 60"/>
            <p:cNvSpPr txBox="1">
              <a:spLocks noChangeArrowheads="1"/>
            </p:cNvSpPr>
            <p:nvPr/>
          </p:nvSpPr>
          <p:spPr bwMode="auto">
            <a:xfrm>
              <a:off x="1872" y="177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grpSp>
        <p:nvGrpSpPr>
          <p:cNvPr id="286781" name="Group 61"/>
          <p:cNvGrpSpPr>
            <a:grpSpLocks/>
          </p:cNvGrpSpPr>
          <p:nvPr/>
        </p:nvGrpSpPr>
        <p:grpSpPr bwMode="auto">
          <a:xfrm>
            <a:off x="5334000" y="5486400"/>
            <a:ext cx="457200" cy="914400"/>
            <a:chOff x="3360" y="2256"/>
            <a:chExt cx="288" cy="576"/>
          </a:xfrm>
        </p:grpSpPr>
        <p:sp>
          <p:nvSpPr>
            <p:cNvPr id="286782" name="Arc 62"/>
            <p:cNvSpPr>
              <a:spLocks/>
            </p:cNvSpPr>
            <p:nvPr/>
          </p:nvSpPr>
          <p:spPr bwMode="auto">
            <a:xfrm>
              <a:off x="3360" y="22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83" name="Arc 63"/>
            <p:cNvSpPr>
              <a:spLocks/>
            </p:cNvSpPr>
            <p:nvPr/>
          </p:nvSpPr>
          <p:spPr bwMode="auto">
            <a:xfrm rot="5400000">
              <a:off x="3360" y="25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6784" name="Group 64"/>
          <p:cNvGrpSpPr>
            <a:grpSpLocks/>
          </p:cNvGrpSpPr>
          <p:nvPr/>
        </p:nvGrpSpPr>
        <p:grpSpPr bwMode="auto">
          <a:xfrm>
            <a:off x="3581400" y="5486400"/>
            <a:ext cx="457200" cy="914400"/>
            <a:chOff x="2256" y="2256"/>
            <a:chExt cx="288" cy="576"/>
          </a:xfrm>
        </p:grpSpPr>
        <p:sp>
          <p:nvSpPr>
            <p:cNvPr id="286785" name="Arc 65"/>
            <p:cNvSpPr>
              <a:spLocks/>
            </p:cNvSpPr>
            <p:nvPr/>
          </p:nvSpPr>
          <p:spPr bwMode="auto">
            <a:xfrm rot="10800000">
              <a:off x="2256" y="25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86" name="Arc 66"/>
            <p:cNvSpPr>
              <a:spLocks/>
            </p:cNvSpPr>
            <p:nvPr/>
          </p:nvSpPr>
          <p:spPr bwMode="auto">
            <a:xfrm rot="16200000">
              <a:off x="2256" y="22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6787" name="Group 67"/>
          <p:cNvGrpSpPr>
            <a:grpSpLocks/>
          </p:cNvGrpSpPr>
          <p:nvPr/>
        </p:nvGrpSpPr>
        <p:grpSpPr bwMode="auto">
          <a:xfrm>
            <a:off x="4038600" y="5867400"/>
            <a:ext cx="1295400" cy="579438"/>
            <a:chOff x="2544" y="2496"/>
            <a:chExt cx="816" cy="365"/>
          </a:xfrm>
        </p:grpSpPr>
        <p:sp>
          <p:nvSpPr>
            <p:cNvPr id="286788" name="Line 68"/>
            <p:cNvSpPr>
              <a:spLocks noChangeShapeType="1"/>
            </p:cNvSpPr>
            <p:nvPr/>
          </p:nvSpPr>
          <p:spPr bwMode="auto">
            <a:xfrm flipH="1">
              <a:off x="2544" y="2832"/>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6789" name="Text Box 69"/>
            <p:cNvSpPr txBox="1">
              <a:spLocks noChangeArrowheads="1"/>
            </p:cNvSpPr>
            <p:nvPr/>
          </p:nvSpPr>
          <p:spPr bwMode="auto">
            <a:xfrm>
              <a:off x="2784" y="2496"/>
              <a:ext cx="37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ε</a:t>
              </a:r>
            </a:p>
          </p:txBody>
        </p:sp>
      </p:grpSp>
      <p:sp>
        <p:nvSpPr>
          <p:cNvPr id="286790" name="Oval 70"/>
          <p:cNvSpPr>
            <a:spLocks noChangeArrowheads="1"/>
          </p:cNvSpPr>
          <p:nvPr/>
        </p:nvSpPr>
        <p:spPr bwMode="auto">
          <a:xfrm>
            <a:off x="6858000" y="51816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6753"/>
                                        </p:tgtEl>
                                        <p:attrNameLst>
                                          <p:attrName>style.visibility</p:attrName>
                                        </p:attrNameLst>
                                      </p:cBhvr>
                                      <p:to>
                                        <p:strVal val="visible"/>
                                      </p:to>
                                    </p:set>
                                    <p:animEffect transition="in" filter="wipe(left)">
                                      <p:cBhvr>
                                        <p:cTn id="7" dur="500"/>
                                        <p:tgtEl>
                                          <p:spTgt spid="2867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762"/>
                                        </p:tgtEl>
                                        <p:attrNameLst>
                                          <p:attrName>style.visibility</p:attrName>
                                        </p:attrNameLst>
                                      </p:cBhvr>
                                      <p:to>
                                        <p:strVal val="visible"/>
                                      </p:to>
                                    </p:set>
                                    <p:animEffect transition="in" filter="wipe(up)">
                                      <p:cBhvr>
                                        <p:cTn id="12" dur="500"/>
                                        <p:tgtEl>
                                          <p:spTgt spid="286762"/>
                                        </p:tgtEl>
                                      </p:cBhvr>
                                    </p:animEffect>
                                  </p:childTnLst>
                                </p:cTn>
                              </p:par>
                            </p:childTnLst>
                          </p:cTn>
                        </p:par>
                        <p:par>
                          <p:cTn id="13" fill="hold" nodeType="afterGroup">
                            <p:stCondLst>
                              <p:cond delay="500"/>
                            </p:stCondLst>
                            <p:childTnLst>
                              <p:par>
                                <p:cTn id="14" presetID="22" presetClass="entr" presetSubtype="2" fill="hold" nodeType="afterEffect">
                                  <p:stCondLst>
                                    <p:cond delay="0"/>
                                  </p:stCondLst>
                                  <p:childTnLst>
                                    <p:set>
                                      <p:cBhvr>
                                        <p:cTn id="15" dur="1" fill="hold">
                                          <p:stCondLst>
                                            <p:cond delay="0"/>
                                          </p:stCondLst>
                                        </p:cTn>
                                        <p:tgtEl>
                                          <p:spTgt spid="286765"/>
                                        </p:tgtEl>
                                        <p:attrNameLst>
                                          <p:attrName>style.visibility</p:attrName>
                                        </p:attrNameLst>
                                      </p:cBhvr>
                                      <p:to>
                                        <p:strVal val="visible"/>
                                      </p:to>
                                    </p:set>
                                    <p:animEffect transition="in" filter="wipe(right)">
                                      <p:cBhvr>
                                        <p:cTn id="16" dur="500"/>
                                        <p:tgtEl>
                                          <p:spTgt spid="286765"/>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86763"/>
                                        </p:tgtEl>
                                        <p:attrNameLst>
                                          <p:attrName>style.visibility</p:attrName>
                                        </p:attrNameLst>
                                      </p:cBhvr>
                                      <p:to>
                                        <p:strVal val="visible"/>
                                      </p:to>
                                    </p:set>
                                    <p:animEffect transition="in" filter="wipe(down)">
                                      <p:cBhvr>
                                        <p:cTn id="20" dur="500"/>
                                        <p:tgtEl>
                                          <p:spTgt spid="2867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86754"/>
                                        </p:tgtEl>
                                        <p:attrNameLst>
                                          <p:attrName>style.visibility</p:attrName>
                                        </p:attrNameLst>
                                      </p:cBhvr>
                                      <p:to>
                                        <p:strVal val="visible"/>
                                      </p:to>
                                    </p:set>
                                    <p:animEffect transition="in" filter="wipe(left)">
                                      <p:cBhvr>
                                        <p:cTn id="25" dur="500"/>
                                        <p:tgtEl>
                                          <p:spTgt spid="28675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86769"/>
                                        </p:tgtEl>
                                        <p:attrNameLst>
                                          <p:attrName>style.visibility</p:attrName>
                                        </p:attrNameLst>
                                      </p:cBhvr>
                                      <p:to>
                                        <p:strVal val="visible"/>
                                      </p:to>
                                    </p:set>
                                    <p:animEffect transition="in" filter="wipe(left)">
                                      <p:cBhvr>
                                        <p:cTn id="30" dur="500"/>
                                        <p:tgtEl>
                                          <p:spTgt spid="28676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86775"/>
                                        </p:tgtEl>
                                        <p:attrNameLst>
                                          <p:attrName>style.visibility</p:attrName>
                                        </p:attrNameLst>
                                      </p:cBhvr>
                                      <p:to>
                                        <p:strVal val="visible"/>
                                      </p:to>
                                    </p:set>
                                    <p:animEffect transition="in" filter="wipe(left)">
                                      <p:cBhvr>
                                        <p:cTn id="35" dur="500"/>
                                        <p:tgtEl>
                                          <p:spTgt spid="28677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86781"/>
                                        </p:tgtEl>
                                        <p:attrNameLst>
                                          <p:attrName>style.visibility</p:attrName>
                                        </p:attrNameLst>
                                      </p:cBhvr>
                                      <p:to>
                                        <p:strVal val="visible"/>
                                      </p:to>
                                    </p:set>
                                    <p:animEffect transition="in" filter="wipe(up)">
                                      <p:cBhvr>
                                        <p:cTn id="40" dur="500"/>
                                        <p:tgtEl>
                                          <p:spTgt spid="286781"/>
                                        </p:tgtEl>
                                      </p:cBhvr>
                                    </p:animEffect>
                                  </p:childTnLst>
                                </p:cTn>
                              </p:par>
                            </p:childTnLst>
                          </p:cTn>
                        </p:par>
                        <p:par>
                          <p:cTn id="41" fill="hold" nodeType="afterGroup">
                            <p:stCondLst>
                              <p:cond delay="500"/>
                            </p:stCondLst>
                            <p:childTnLst>
                              <p:par>
                                <p:cTn id="42" presetID="22" presetClass="entr" presetSubtype="2" fill="hold" nodeType="afterEffect">
                                  <p:stCondLst>
                                    <p:cond delay="0"/>
                                  </p:stCondLst>
                                  <p:childTnLst>
                                    <p:set>
                                      <p:cBhvr>
                                        <p:cTn id="43" dur="1" fill="hold">
                                          <p:stCondLst>
                                            <p:cond delay="0"/>
                                          </p:stCondLst>
                                        </p:cTn>
                                        <p:tgtEl>
                                          <p:spTgt spid="286787"/>
                                        </p:tgtEl>
                                        <p:attrNameLst>
                                          <p:attrName>style.visibility</p:attrName>
                                        </p:attrNameLst>
                                      </p:cBhvr>
                                      <p:to>
                                        <p:strVal val="visible"/>
                                      </p:to>
                                    </p:set>
                                    <p:animEffect transition="in" filter="wipe(right)">
                                      <p:cBhvr>
                                        <p:cTn id="44" dur="500"/>
                                        <p:tgtEl>
                                          <p:spTgt spid="286787"/>
                                        </p:tgtEl>
                                      </p:cBhvr>
                                    </p:animEffect>
                                  </p:childTnLst>
                                </p:cTn>
                              </p:par>
                            </p:childTnLst>
                          </p:cTn>
                        </p:par>
                        <p:par>
                          <p:cTn id="45" fill="hold" nodeType="afterGroup">
                            <p:stCondLst>
                              <p:cond delay="1000"/>
                            </p:stCondLst>
                            <p:childTnLst>
                              <p:par>
                                <p:cTn id="46" presetID="22" presetClass="entr" presetSubtype="4" fill="hold" nodeType="afterEffect">
                                  <p:stCondLst>
                                    <p:cond delay="0"/>
                                  </p:stCondLst>
                                  <p:childTnLst>
                                    <p:set>
                                      <p:cBhvr>
                                        <p:cTn id="47" dur="1" fill="hold">
                                          <p:stCondLst>
                                            <p:cond delay="0"/>
                                          </p:stCondLst>
                                        </p:cTn>
                                        <p:tgtEl>
                                          <p:spTgt spid="286784"/>
                                        </p:tgtEl>
                                        <p:attrNameLst>
                                          <p:attrName>style.visibility</p:attrName>
                                        </p:attrNameLst>
                                      </p:cBhvr>
                                      <p:to>
                                        <p:strVal val="visible"/>
                                      </p:to>
                                    </p:set>
                                    <p:animEffect transition="in" filter="wipe(down)">
                                      <p:cBhvr>
                                        <p:cTn id="48" dur="500"/>
                                        <p:tgtEl>
                                          <p:spTgt spid="28678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286778"/>
                                        </p:tgtEl>
                                        <p:attrNameLst>
                                          <p:attrName>style.visibility</p:attrName>
                                        </p:attrNameLst>
                                      </p:cBhvr>
                                      <p:to>
                                        <p:strVal val="visible"/>
                                      </p:to>
                                    </p:set>
                                    <p:animEffect transition="in" filter="wipe(left)">
                                      <p:cBhvr>
                                        <p:cTn id="53" dur="500"/>
                                        <p:tgtEl>
                                          <p:spTgt spid="286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1066800" y="304800"/>
            <a:ext cx="75438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非決定性オートマトンへ</a:t>
            </a:r>
          </a:p>
        </p:txBody>
      </p:sp>
      <p:sp>
        <p:nvSpPr>
          <p:cNvPr id="285700" name="Text Box 4"/>
          <p:cNvSpPr txBox="1">
            <a:spLocks noChangeArrowheads="1"/>
          </p:cNvSpPr>
          <p:nvPr/>
        </p:nvSpPr>
        <p:spPr bwMode="auto">
          <a:xfrm>
            <a:off x="1066800" y="1219200"/>
            <a:ext cx="288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r ::= a (a|b)* a b </a:t>
            </a:r>
            <a:endParaRPr lang="ja-JP" altLang="en-US"/>
          </a:p>
        </p:txBody>
      </p:sp>
      <p:sp>
        <p:nvSpPr>
          <p:cNvPr id="285701" name="Text Box 5"/>
          <p:cNvSpPr txBox="1">
            <a:spLocks noChangeArrowheads="1"/>
          </p:cNvSpPr>
          <p:nvPr/>
        </p:nvSpPr>
        <p:spPr bwMode="auto">
          <a:xfrm>
            <a:off x="1219200" y="192405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285707" name="Text Box 11"/>
          <p:cNvSpPr txBox="1">
            <a:spLocks noChangeArrowheads="1"/>
          </p:cNvSpPr>
          <p:nvPr/>
        </p:nvSpPr>
        <p:spPr bwMode="auto">
          <a:xfrm>
            <a:off x="4572000" y="192405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5751" name="Text Box 55"/>
          <p:cNvSpPr txBox="1">
            <a:spLocks noChangeArrowheads="1"/>
          </p:cNvSpPr>
          <p:nvPr/>
        </p:nvSpPr>
        <p:spPr bwMode="auto">
          <a:xfrm>
            <a:off x="1066800" y="3124200"/>
            <a:ext cx="646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a:t>
            </a:r>
          </a:p>
        </p:txBody>
      </p:sp>
      <p:grpSp>
        <p:nvGrpSpPr>
          <p:cNvPr id="285753" name="Group 57"/>
          <p:cNvGrpSpPr>
            <a:grpSpLocks/>
          </p:cNvGrpSpPr>
          <p:nvPr/>
        </p:nvGrpSpPr>
        <p:grpSpPr bwMode="auto">
          <a:xfrm>
            <a:off x="2833688" y="2514600"/>
            <a:ext cx="2133600" cy="762000"/>
            <a:chOff x="1152" y="1536"/>
            <a:chExt cx="1344" cy="480"/>
          </a:xfrm>
        </p:grpSpPr>
        <p:sp>
          <p:nvSpPr>
            <p:cNvPr id="285754" name="Oval 58"/>
            <p:cNvSpPr>
              <a:spLocks noChangeArrowheads="1"/>
            </p:cNvSpPr>
            <p:nvPr/>
          </p:nvSpPr>
          <p:spPr bwMode="auto">
            <a:xfrm>
              <a:off x="11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55" name="Line 59"/>
            <p:cNvSpPr>
              <a:spLocks noChangeShapeType="1"/>
            </p:cNvSpPr>
            <p:nvPr/>
          </p:nvSpPr>
          <p:spPr bwMode="auto">
            <a:xfrm>
              <a:off x="1440" y="1872"/>
              <a:ext cx="76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56" name="Text Box 60"/>
            <p:cNvSpPr txBox="1">
              <a:spLocks noChangeArrowheads="1"/>
            </p:cNvSpPr>
            <p:nvPr/>
          </p:nvSpPr>
          <p:spPr bwMode="auto">
            <a:xfrm>
              <a:off x="1680" y="153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285757" name="Oval 61"/>
            <p:cNvSpPr>
              <a:spLocks noChangeArrowheads="1"/>
            </p:cNvSpPr>
            <p:nvPr/>
          </p:nvSpPr>
          <p:spPr bwMode="auto">
            <a:xfrm>
              <a:off x="2208"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5758" name="Group 62"/>
          <p:cNvGrpSpPr>
            <a:grpSpLocks/>
          </p:cNvGrpSpPr>
          <p:nvPr/>
        </p:nvGrpSpPr>
        <p:grpSpPr bwMode="auto">
          <a:xfrm>
            <a:off x="2819400" y="3276600"/>
            <a:ext cx="2133600" cy="762000"/>
            <a:chOff x="1152" y="1536"/>
            <a:chExt cx="1344" cy="480"/>
          </a:xfrm>
        </p:grpSpPr>
        <p:sp>
          <p:nvSpPr>
            <p:cNvPr id="285759" name="Oval 63"/>
            <p:cNvSpPr>
              <a:spLocks noChangeArrowheads="1"/>
            </p:cNvSpPr>
            <p:nvPr/>
          </p:nvSpPr>
          <p:spPr bwMode="auto">
            <a:xfrm>
              <a:off x="11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60" name="Line 64"/>
            <p:cNvSpPr>
              <a:spLocks noChangeShapeType="1"/>
            </p:cNvSpPr>
            <p:nvPr/>
          </p:nvSpPr>
          <p:spPr bwMode="auto">
            <a:xfrm>
              <a:off x="1440" y="1872"/>
              <a:ext cx="76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61" name="Text Box 65"/>
            <p:cNvSpPr txBox="1">
              <a:spLocks noChangeArrowheads="1"/>
            </p:cNvSpPr>
            <p:nvPr/>
          </p:nvSpPr>
          <p:spPr bwMode="auto">
            <a:xfrm>
              <a:off x="1680" y="153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5762" name="Oval 66"/>
            <p:cNvSpPr>
              <a:spLocks noChangeArrowheads="1"/>
            </p:cNvSpPr>
            <p:nvPr/>
          </p:nvSpPr>
          <p:spPr bwMode="auto">
            <a:xfrm>
              <a:off x="2208"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85715" name="Text Box 19"/>
          <p:cNvSpPr txBox="1">
            <a:spLocks noChangeArrowheads="1"/>
          </p:cNvSpPr>
          <p:nvPr/>
        </p:nvSpPr>
        <p:spPr bwMode="auto">
          <a:xfrm>
            <a:off x="685800" y="5105400"/>
            <a:ext cx="11191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a:t>
            </a:r>
          </a:p>
        </p:txBody>
      </p:sp>
      <p:grpSp>
        <p:nvGrpSpPr>
          <p:cNvPr id="285800" name="Group 104"/>
          <p:cNvGrpSpPr>
            <a:grpSpLocks/>
          </p:cNvGrpSpPr>
          <p:nvPr/>
        </p:nvGrpSpPr>
        <p:grpSpPr bwMode="auto">
          <a:xfrm>
            <a:off x="1843088" y="1752600"/>
            <a:ext cx="2119312" cy="762000"/>
            <a:chOff x="1161" y="1104"/>
            <a:chExt cx="1335" cy="480"/>
          </a:xfrm>
        </p:grpSpPr>
        <p:sp>
          <p:nvSpPr>
            <p:cNvPr id="285704" name="Text Box 8"/>
            <p:cNvSpPr txBox="1">
              <a:spLocks noChangeArrowheads="1"/>
            </p:cNvSpPr>
            <p:nvPr/>
          </p:nvSpPr>
          <p:spPr bwMode="auto">
            <a:xfrm>
              <a:off x="1689" y="1104"/>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285702" name="Oval 6"/>
            <p:cNvSpPr>
              <a:spLocks noChangeArrowheads="1"/>
            </p:cNvSpPr>
            <p:nvPr/>
          </p:nvSpPr>
          <p:spPr bwMode="auto">
            <a:xfrm>
              <a:off x="1161" y="12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03" name="Line 7"/>
            <p:cNvSpPr>
              <a:spLocks noChangeShapeType="1"/>
            </p:cNvSpPr>
            <p:nvPr/>
          </p:nvSpPr>
          <p:spPr bwMode="auto">
            <a:xfrm>
              <a:off x="1449" y="1440"/>
              <a:ext cx="759"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05" name="Oval 9"/>
            <p:cNvSpPr>
              <a:spLocks noChangeArrowheads="1"/>
            </p:cNvSpPr>
            <p:nvPr/>
          </p:nvSpPr>
          <p:spPr bwMode="auto">
            <a:xfrm>
              <a:off x="2208" y="12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97" name="Oval 101"/>
            <p:cNvSpPr>
              <a:spLocks noChangeArrowheads="1"/>
            </p:cNvSpPr>
            <p:nvPr/>
          </p:nvSpPr>
          <p:spPr bwMode="auto">
            <a:xfrm>
              <a:off x="2256" y="1344"/>
              <a:ext cx="192" cy="19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5801" name="Group 105"/>
          <p:cNvGrpSpPr>
            <a:grpSpLocks/>
          </p:cNvGrpSpPr>
          <p:nvPr/>
        </p:nvGrpSpPr>
        <p:grpSpPr bwMode="auto">
          <a:xfrm>
            <a:off x="5195888" y="1752600"/>
            <a:ext cx="2119312" cy="762000"/>
            <a:chOff x="3273" y="1104"/>
            <a:chExt cx="1335" cy="480"/>
          </a:xfrm>
        </p:grpSpPr>
        <p:sp>
          <p:nvSpPr>
            <p:cNvPr id="285709" name="Oval 13"/>
            <p:cNvSpPr>
              <a:spLocks noChangeArrowheads="1"/>
            </p:cNvSpPr>
            <p:nvPr/>
          </p:nvSpPr>
          <p:spPr bwMode="auto">
            <a:xfrm>
              <a:off x="3273" y="12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10" name="Line 14"/>
            <p:cNvSpPr>
              <a:spLocks noChangeShapeType="1"/>
            </p:cNvSpPr>
            <p:nvPr/>
          </p:nvSpPr>
          <p:spPr bwMode="auto">
            <a:xfrm>
              <a:off x="3561" y="1440"/>
              <a:ext cx="759"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11" name="Text Box 15"/>
            <p:cNvSpPr txBox="1">
              <a:spLocks noChangeArrowheads="1"/>
            </p:cNvSpPr>
            <p:nvPr/>
          </p:nvSpPr>
          <p:spPr bwMode="auto">
            <a:xfrm>
              <a:off x="3801" y="11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5712" name="Oval 16"/>
            <p:cNvSpPr>
              <a:spLocks noChangeArrowheads="1"/>
            </p:cNvSpPr>
            <p:nvPr/>
          </p:nvSpPr>
          <p:spPr bwMode="auto">
            <a:xfrm>
              <a:off x="4320" y="12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98" name="Oval 102"/>
            <p:cNvSpPr>
              <a:spLocks noChangeArrowheads="1"/>
            </p:cNvSpPr>
            <p:nvPr/>
          </p:nvSpPr>
          <p:spPr bwMode="auto">
            <a:xfrm>
              <a:off x="4368" y="1344"/>
              <a:ext cx="192" cy="19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5803" name="Group 107"/>
          <p:cNvGrpSpPr>
            <a:grpSpLocks/>
          </p:cNvGrpSpPr>
          <p:nvPr/>
        </p:nvGrpSpPr>
        <p:grpSpPr bwMode="auto">
          <a:xfrm>
            <a:off x="1828800" y="2743200"/>
            <a:ext cx="4114800" cy="1295400"/>
            <a:chOff x="1152" y="1728"/>
            <a:chExt cx="2592" cy="816"/>
          </a:xfrm>
        </p:grpSpPr>
        <p:sp>
          <p:nvSpPr>
            <p:cNvPr id="285804" name="Oval 108"/>
            <p:cNvSpPr>
              <a:spLocks noChangeArrowheads="1"/>
            </p:cNvSpPr>
            <p:nvPr/>
          </p:nvSpPr>
          <p:spPr bwMode="auto">
            <a:xfrm>
              <a:off x="1152" y="201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05" name="Line 109"/>
            <p:cNvSpPr>
              <a:spLocks noChangeShapeType="1"/>
            </p:cNvSpPr>
            <p:nvPr/>
          </p:nvSpPr>
          <p:spPr bwMode="auto">
            <a:xfrm flipV="1">
              <a:off x="1440" y="1920"/>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06" name="Line 110"/>
            <p:cNvSpPr>
              <a:spLocks noChangeShapeType="1"/>
            </p:cNvSpPr>
            <p:nvPr/>
          </p:nvSpPr>
          <p:spPr bwMode="auto">
            <a:xfrm>
              <a:off x="1440" y="2208"/>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07" name="Text Box 111"/>
            <p:cNvSpPr txBox="1">
              <a:spLocks noChangeArrowheads="1"/>
            </p:cNvSpPr>
            <p:nvPr/>
          </p:nvSpPr>
          <p:spPr bwMode="auto">
            <a:xfrm>
              <a:off x="1440" y="225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08" name="Text Box 112"/>
            <p:cNvSpPr txBox="1">
              <a:spLocks noChangeArrowheads="1"/>
            </p:cNvSpPr>
            <p:nvPr/>
          </p:nvSpPr>
          <p:spPr bwMode="auto">
            <a:xfrm>
              <a:off x="1440" y="172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09" name="Oval 113"/>
            <p:cNvSpPr>
              <a:spLocks noChangeArrowheads="1"/>
            </p:cNvSpPr>
            <p:nvPr/>
          </p:nvSpPr>
          <p:spPr bwMode="auto">
            <a:xfrm>
              <a:off x="3456" y="201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10" name="Line 114"/>
            <p:cNvSpPr>
              <a:spLocks noChangeShapeType="1"/>
            </p:cNvSpPr>
            <p:nvPr/>
          </p:nvSpPr>
          <p:spPr bwMode="auto">
            <a:xfrm flipV="1">
              <a:off x="3120" y="2208"/>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11" name="Line 115"/>
            <p:cNvSpPr>
              <a:spLocks noChangeShapeType="1"/>
            </p:cNvSpPr>
            <p:nvPr/>
          </p:nvSpPr>
          <p:spPr bwMode="auto">
            <a:xfrm>
              <a:off x="3120" y="1920"/>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12" name="Text Box 116"/>
            <p:cNvSpPr txBox="1">
              <a:spLocks noChangeArrowheads="1"/>
            </p:cNvSpPr>
            <p:nvPr/>
          </p:nvSpPr>
          <p:spPr bwMode="auto">
            <a:xfrm>
              <a:off x="3168" y="172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13" name="Text Box 117"/>
            <p:cNvSpPr txBox="1">
              <a:spLocks noChangeArrowheads="1"/>
            </p:cNvSpPr>
            <p:nvPr/>
          </p:nvSpPr>
          <p:spPr bwMode="auto">
            <a:xfrm>
              <a:off x="3168" y="225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14" name="Oval 118"/>
            <p:cNvSpPr>
              <a:spLocks noChangeArrowheads="1"/>
            </p:cNvSpPr>
            <p:nvPr/>
          </p:nvSpPr>
          <p:spPr bwMode="auto">
            <a:xfrm>
              <a:off x="3504" y="2064"/>
              <a:ext cx="192" cy="19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5818" name="Group 122"/>
          <p:cNvGrpSpPr>
            <a:grpSpLocks/>
          </p:cNvGrpSpPr>
          <p:nvPr/>
        </p:nvGrpSpPr>
        <p:grpSpPr bwMode="auto">
          <a:xfrm>
            <a:off x="1828800" y="4114800"/>
            <a:ext cx="6096000" cy="2362200"/>
            <a:chOff x="1152" y="2592"/>
            <a:chExt cx="3840" cy="1488"/>
          </a:xfrm>
        </p:grpSpPr>
        <p:grpSp>
          <p:nvGrpSpPr>
            <p:cNvPr id="285792" name="Group 96"/>
            <p:cNvGrpSpPr>
              <a:grpSpLocks/>
            </p:cNvGrpSpPr>
            <p:nvPr/>
          </p:nvGrpSpPr>
          <p:grpSpPr bwMode="auto">
            <a:xfrm>
              <a:off x="1488" y="3456"/>
              <a:ext cx="3168" cy="624"/>
              <a:chOff x="1680" y="3456"/>
              <a:chExt cx="3168" cy="624"/>
            </a:xfrm>
          </p:grpSpPr>
          <p:sp>
            <p:nvSpPr>
              <p:cNvPr id="285780" name="Arc 84"/>
              <p:cNvSpPr>
                <a:spLocks/>
              </p:cNvSpPr>
              <p:nvPr/>
            </p:nvSpPr>
            <p:spPr bwMode="auto">
              <a:xfrm>
                <a:off x="4560" y="34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81" name="Arc 85"/>
              <p:cNvSpPr>
                <a:spLocks/>
              </p:cNvSpPr>
              <p:nvPr/>
            </p:nvSpPr>
            <p:spPr bwMode="auto">
              <a:xfrm rot="5400000">
                <a:off x="4560" y="37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83" name="Arc 87"/>
              <p:cNvSpPr>
                <a:spLocks/>
              </p:cNvSpPr>
              <p:nvPr/>
            </p:nvSpPr>
            <p:spPr bwMode="auto">
              <a:xfrm rot="10800000">
                <a:off x="1680" y="374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84" name="Arc 88"/>
              <p:cNvSpPr>
                <a:spLocks/>
              </p:cNvSpPr>
              <p:nvPr/>
            </p:nvSpPr>
            <p:spPr bwMode="auto">
              <a:xfrm rot="16200000">
                <a:off x="1680" y="3456"/>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85" name="Line 89"/>
              <p:cNvSpPr>
                <a:spLocks noChangeShapeType="1"/>
              </p:cNvSpPr>
              <p:nvPr/>
            </p:nvSpPr>
            <p:spPr bwMode="auto">
              <a:xfrm>
                <a:off x="1920" y="4032"/>
                <a:ext cx="26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87" name="Text Box 91"/>
              <p:cNvSpPr txBox="1">
                <a:spLocks noChangeArrowheads="1"/>
              </p:cNvSpPr>
              <p:nvPr/>
            </p:nvSpPr>
            <p:spPr bwMode="auto">
              <a:xfrm>
                <a:off x="3120" y="3792"/>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5794" name="Group 98"/>
            <p:cNvGrpSpPr>
              <a:grpSpLocks/>
            </p:cNvGrpSpPr>
            <p:nvPr/>
          </p:nvGrpSpPr>
          <p:grpSpPr bwMode="auto">
            <a:xfrm>
              <a:off x="1392" y="2592"/>
              <a:ext cx="3360" cy="1200"/>
              <a:chOff x="2208" y="2304"/>
              <a:chExt cx="3360" cy="1200"/>
            </a:xfrm>
          </p:grpSpPr>
          <p:sp>
            <p:nvSpPr>
              <p:cNvPr id="285788" name="Arc 92"/>
              <p:cNvSpPr>
                <a:spLocks/>
              </p:cNvSpPr>
              <p:nvPr/>
            </p:nvSpPr>
            <p:spPr bwMode="auto">
              <a:xfrm>
                <a:off x="388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89" name="Arc 93"/>
              <p:cNvSpPr>
                <a:spLocks/>
              </p:cNvSpPr>
              <p:nvPr/>
            </p:nvSpPr>
            <p:spPr bwMode="auto">
              <a:xfrm flipH="1">
                <a:off x="220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93" name="Text Box 97"/>
              <p:cNvSpPr txBox="1">
                <a:spLocks noChangeArrowheads="1"/>
              </p:cNvSpPr>
              <p:nvPr/>
            </p:nvSpPr>
            <p:spPr bwMode="auto">
              <a:xfrm>
                <a:off x="3696" y="2304"/>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5817" name="Group 121"/>
            <p:cNvGrpSpPr>
              <a:grpSpLocks/>
            </p:cNvGrpSpPr>
            <p:nvPr/>
          </p:nvGrpSpPr>
          <p:grpSpPr bwMode="auto">
            <a:xfrm>
              <a:off x="1152" y="3168"/>
              <a:ext cx="3840" cy="432"/>
              <a:chOff x="1152" y="3168"/>
              <a:chExt cx="3840" cy="432"/>
            </a:xfrm>
          </p:grpSpPr>
          <p:grpSp>
            <p:nvGrpSpPr>
              <p:cNvPr id="285791" name="Group 95"/>
              <p:cNvGrpSpPr>
                <a:grpSpLocks/>
              </p:cNvGrpSpPr>
              <p:nvPr/>
            </p:nvGrpSpPr>
            <p:grpSpPr bwMode="auto">
              <a:xfrm>
                <a:off x="1152" y="3168"/>
                <a:ext cx="642" cy="432"/>
                <a:chOff x="1344" y="3168"/>
                <a:chExt cx="642" cy="432"/>
              </a:xfrm>
            </p:grpSpPr>
            <p:sp>
              <p:nvSpPr>
                <p:cNvPr id="285774" name="Oval 78"/>
                <p:cNvSpPr>
                  <a:spLocks noChangeArrowheads="1"/>
                </p:cNvSpPr>
                <p:nvPr/>
              </p:nvSpPr>
              <p:spPr bwMode="auto">
                <a:xfrm>
                  <a:off x="1344" y="331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75" name="Line 79"/>
                <p:cNvSpPr>
                  <a:spLocks noChangeShapeType="1"/>
                </p:cNvSpPr>
                <p:nvPr/>
              </p:nvSpPr>
              <p:spPr bwMode="auto">
                <a:xfrm>
                  <a:off x="1632" y="345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76" name="Text Box 80"/>
                <p:cNvSpPr txBox="1">
                  <a:spLocks noChangeArrowheads="1"/>
                </p:cNvSpPr>
                <p:nvPr/>
              </p:nvSpPr>
              <p:spPr bwMode="auto">
                <a:xfrm>
                  <a:off x="1680"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5816" name="Group 120"/>
              <p:cNvGrpSpPr>
                <a:grpSpLocks/>
              </p:cNvGrpSpPr>
              <p:nvPr/>
            </p:nvGrpSpPr>
            <p:grpSpPr bwMode="auto">
              <a:xfrm>
                <a:off x="4368" y="3168"/>
                <a:ext cx="624" cy="432"/>
                <a:chOff x="4368" y="3168"/>
                <a:chExt cx="624" cy="432"/>
              </a:xfrm>
            </p:grpSpPr>
            <p:sp>
              <p:nvSpPr>
                <p:cNvPr id="285777" name="Oval 81"/>
                <p:cNvSpPr>
                  <a:spLocks noChangeArrowheads="1"/>
                </p:cNvSpPr>
                <p:nvPr/>
              </p:nvSpPr>
              <p:spPr bwMode="auto">
                <a:xfrm>
                  <a:off x="4704" y="331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78" name="Line 82"/>
                <p:cNvSpPr>
                  <a:spLocks noChangeShapeType="1"/>
                </p:cNvSpPr>
                <p:nvPr/>
              </p:nvSpPr>
              <p:spPr bwMode="auto">
                <a:xfrm>
                  <a:off x="4368" y="345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779" name="Text Box 83"/>
                <p:cNvSpPr txBox="1">
                  <a:spLocks noChangeArrowheads="1"/>
                </p:cNvSpPr>
                <p:nvPr/>
              </p:nvSpPr>
              <p:spPr bwMode="auto">
                <a:xfrm>
                  <a:off x="4416"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15" name="Oval 119"/>
                <p:cNvSpPr>
                  <a:spLocks noChangeArrowheads="1"/>
                </p:cNvSpPr>
                <p:nvPr/>
              </p:nvSpPr>
              <p:spPr bwMode="auto">
                <a:xfrm>
                  <a:off x="4752" y="3360"/>
                  <a:ext cx="192" cy="19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grpSp>
        <p:nvGrpSpPr>
          <p:cNvPr id="285819" name="Group 123"/>
          <p:cNvGrpSpPr>
            <a:grpSpLocks/>
          </p:cNvGrpSpPr>
          <p:nvPr/>
        </p:nvGrpSpPr>
        <p:grpSpPr bwMode="auto">
          <a:xfrm>
            <a:off x="2819400" y="4572000"/>
            <a:ext cx="4114800" cy="1524000"/>
            <a:chOff x="1296" y="2496"/>
            <a:chExt cx="2592" cy="960"/>
          </a:xfrm>
        </p:grpSpPr>
        <p:grpSp>
          <p:nvGrpSpPr>
            <p:cNvPr id="285820" name="Group 124"/>
            <p:cNvGrpSpPr>
              <a:grpSpLocks/>
            </p:cNvGrpSpPr>
            <p:nvPr/>
          </p:nvGrpSpPr>
          <p:grpSpPr bwMode="auto">
            <a:xfrm>
              <a:off x="1929" y="2496"/>
              <a:ext cx="1344" cy="480"/>
              <a:chOff x="1152" y="1536"/>
              <a:chExt cx="1344" cy="480"/>
            </a:xfrm>
          </p:grpSpPr>
          <p:sp>
            <p:nvSpPr>
              <p:cNvPr id="285821" name="Oval 125"/>
              <p:cNvSpPr>
                <a:spLocks noChangeArrowheads="1"/>
              </p:cNvSpPr>
              <p:nvPr/>
            </p:nvSpPr>
            <p:spPr bwMode="auto">
              <a:xfrm>
                <a:off x="11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22" name="Line 126"/>
              <p:cNvSpPr>
                <a:spLocks noChangeShapeType="1"/>
              </p:cNvSpPr>
              <p:nvPr/>
            </p:nvSpPr>
            <p:spPr bwMode="auto">
              <a:xfrm>
                <a:off x="1440" y="1872"/>
                <a:ext cx="76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23" name="Text Box 127"/>
              <p:cNvSpPr txBox="1">
                <a:spLocks noChangeArrowheads="1"/>
              </p:cNvSpPr>
              <p:nvPr/>
            </p:nvSpPr>
            <p:spPr bwMode="auto">
              <a:xfrm>
                <a:off x="1680" y="153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285824" name="Oval 128"/>
              <p:cNvSpPr>
                <a:spLocks noChangeArrowheads="1"/>
              </p:cNvSpPr>
              <p:nvPr/>
            </p:nvSpPr>
            <p:spPr bwMode="auto">
              <a:xfrm>
                <a:off x="2208"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5825" name="Group 129"/>
            <p:cNvGrpSpPr>
              <a:grpSpLocks/>
            </p:cNvGrpSpPr>
            <p:nvPr/>
          </p:nvGrpSpPr>
          <p:grpSpPr bwMode="auto">
            <a:xfrm>
              <a:off x="1920" y="2976"/>
              <a:ext cx="1344" cy="480"/>
              <a:chOff x="1152" y="1536"/>
              <a:chExt cx="1344" cy="480"/>
            </a:xfrm>
          </p:grpSpPr>
          <p:sp>
            <p:nvSpPr>
              <p:cNvPr id="285826" name="Oval 130"/>
              <p:cNvSpPr>
                <a:spLocks noChangeArrowheads="1"/>
              </p:cNvSpPr>
              <p:nvPr/>
            </p:nvSpPr>
            <p:spPr bwMode="auto">
              <a:xfrm>
                <a:off x="11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27" name="Line 131"/>
              <p:cNvSpPr>
                <a:spLocks noChangeShapeType="1"/>
              </p:cNvSpPr>
              <p:nvPr/>
            </p:nvSpPr>
            <p:spPr bwMode="auto">
              <a:xfrm>
                <a:off x="1440" y="1872"/>
                <a:ext cx="76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28" name="Text Box 132"/>
              <p:cNvSpPr txBox="1">
                <a:spLocks noChangeArrowheads="1"/>
              </p:cNvSpPr>
              <p:nvPr/>
            </p:nvSpPr>
            <p:spPr bwMode="auto">
              <a:xfrm>
                <a:off x="1680" y="153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5829" name="Oval 133"/>
              <p:cNvSpPr>
                <a:spLocks noChangeArrowheads="1"/>
              </p:cNvSpPr>
              <p:nvPr/>
            </p:nvSpPr>
            <p:spPr bwMode="auto">
              <a:xfrm>
                <a:off x="2208"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85830" name="Oval 134"/>
            <p:cNvSpPr>
              <a:spLocks noChangeArrowheads="1"/>
            </p:cNvSpPr>
            <p:nvPr/>
          </p:nvSpPr>
          <p:spPr bwMode="auto">
            <a:xfrm>
              <a:off x="1296"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31" name="Line 135"/>
            <p:cNvSpPr>
              <a:spLocks noChangeShapeType="1"/>
            </p:cNvSpPr>
            <p:nvPr/>
          </p:nvSpPr>
          <p:spPr bwMode="auto">
            <a:xfrm flipV="1">
              <a:off x="1584" y="2832"/>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32" name="Line 136"/>
            <p:cNvSpPr>
              <a:spLocks noChangeShapeType="1"/>
            </p:cNvSpPr>
            <p:nvPr/>
          </p:nvSpPr>
          <p:spPr bwMode="auto">
            <a:xfrm>
              <a:off x="1584" y="3120"/>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33" name="Oval 137"/>
            <p:cNvSpPr>
              <a:spLocks noChangeArrowheads="1"/>
            </p:cNvSpPr>
            <p:nvPr/>
          </p:nvSpPr>
          <p:spPr bwMode="auto">
            <a:xfrm>
              <a:off x="3600"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834" name="Line 138"/>
            <p:cNvSpPr>
              <a:spLocks noChangeShapeType="1"/>
            </p:cNvSpPr>
            <p:nvPr/>
          </p:nvSpPr>
          <p:spPr bwMode="auto">
            <a:xfrm flipV="1">
              <a:off x="3264" y="3120"/>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35" name="Line 139"/>
            <p:cNvSpPr>
              <a:spLocks noChangeShapeType="1"/>
            </p:cNvSpPr>
            <p:nvPr/>
          </p:nvSpPr>
          <p:spPr bwMode="auto">
            <a:xfrm>
              <a:off x="3264" y="2832"/>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5836" name="Text Box 140"/>
            <p:cNvSpPr txBox="1">
              <a:spLocks noChangeArrowheads="1"/>
            </p:cNvSpPr>
            <p:nvPr/>
          </p:nvSpPr>
          <p:spPr bwMode="auto">
            <a:xfrm>
              <a:off x="1584"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37" name="Text Box 141"/>
            <p:cNvSpPr txBox="1">
              <a:spLocks noChangeArrowheads="1"/>
            </p:cNvSpPr>
            <p:nvPr/>
          </p:nvSpPr>
          <p:spPr bwMode="auto">
            <a:xfrm>
              <a:off x="3312" y="264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38" name="Text Box 142"/>
            <p:cNvSpPr txBox="1">
              <a:spLocks noChangeArrowheads="1"/>
            </p:cNvSpPr>
            <p:nvPr/>
          </p:nvSpPr>
          <p:spPr bwMode="auto">
            <a:xfrm>
              <a:off x="1584" y="264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5839" name="Text Box 143"/>
            <p:cNvSpPr txBox="1">
              <a:spLocks noChangeArrowheads="1"/>
            </p:cNvSpPr>
            <p:nvPr/>
          </p:nvSpPr>
          <p:spPr bwMode="auto">
            <a:xfrm>
              <a:off x="3312"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5701"/>
                                        </p:tgtEl>
                                        <p:attrNameLst>
                                          <p:attrName>style.visibility</p:attrName>
                                        </p:attrNameLst>
                                      </p:cBhvr>
                                      <p:to>
                                        <p:strVal val="visible"/>
                                      </p:to>
                                    </p:set>
                                    <p:animEffect transition="in" filter="checkerboard(across)">
                                      <p:cBhvr>
                                        <p:cTn id="7" dur="500"/>
                                        <p:tgtEl>
                                          <p:spTgt spid="285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5800"/>
                                        </p:tgtEl>
                                        <p:attrNameLst>
                                          <p:attrName>style.visibility</p:attrName>
                                        </p:attrNameLst>
                                      </p:cBhvr>
                                      <p:to>
                                        <p:strVal val="visible"/>
                                      </p:to>
                                    </p:set>
                                    <p:animEffect transition="in" filter="wipe(left)">
                                      <p:cBhvr>
                                        <p:cTn id="12" dur="500"/>
                                        <p:tgtEl>
                                          <p:spTgt spid="2858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5707"/>
                                        </p:tgtEl>
                                        <p:attrNameLst>
                                          <p:attrName>style.visibility</p:attrName>
                                        </p:attrNameLst>
                                      </p:cBhvr>
                                      <p:to>
                                        <p:strVal val="visible"/>
                                      </p:to>
                                    </p:set>
                                    <p:animEffect transition="in" filter="checkerboard(across)">
                                      <p:cBhvr>
                                        <p:cTn id="17" dur="500"/>
                                        <p:tgtEl>
                                          <p:spTgt spid="2857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5801"/>
                                        </p:tgtEl>
                                        <p:attrNameLst>
                                          <p:attrName>style.visibility</p:attrName>
                                        </p:attrNameLst>
                                      </p:cBhvr>
                                      <p:to>
                                        <p:strVal val="visible"/>
                                      </p:to>
                                    </p:set>
                                    <p:animEffect transition="in" filter="wipe(left)">
                                      <p:cBhvr>
                                        <p:cTn id="22" dur="500"/>
                                        <p:tgtEl>
                                          <p:spTgt spid="2858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5751"/>
                                        </p:tgtEl>
                                        <p:attrNameLst>
                                          <p:attrName>style.visibility</p:attrName>
                                        </p:attrNameLst>
                                      </p:cBhvr>
                                      <p:to>
                                        <p:strVal val="visible"/>
                                      </p:to>
                                    </p:set>
                                    <p:animEffect transition="in" filter="checkerboard(across)">
                                      <p:cBhvr>
                                        <p:cTn id="27" dur="500"/>
                                        <p:tgtEl>
                                          <p:spTgt spid="2857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85753"/>
                                        </p:tgtEl>
                                        <p:attrNameLst>
                                          <p:attrName>style.visibility</p:attrName>
                                        </p:attrNameLst>
                                      </p:cBhvr>
                                      <p:to>
                                        <p:strVal val="visible"/>
                                      </p:to>
                                    </p:set>
                                    <p:animEffect transition="in" filter="wipe(left)">
                                      <p:cBhvr>
                                        <p:cTn id="32" dur="500"/>
                                        <p:tgtEl>
                                          <p:spTgt spid="28575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85758"/>
                                        </p:tgtEl>
                                        <p:attrNameLst>
                                          <p:attrName>style.visibility</p:attrName>
                                        </p:attrNameLst>
                                      </p:cBhvr>
                                      <p:to>
                                        <p:strVal val="visible"/>
                                      </p:to>
                                    </p:set>
                                    <p:animEffect transition="in" filter="wipe(left)">
                                      <p:cBhvr>
                                        <p:cTn id="37" dur="500"/>
                                        <p:tgtEl>
                                          <p:spTgt spid="2857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85803"/>
                                        </p:tgtEl>
                                        <p:attrNameLst>
                                          <p:attrName>style.visibility</p:attrName>
                                        </p:attrNameLst>
                                      </p:cBhvr>
                                      <p:to>
                                        <p:strVal val="visible"/>
                                      </p:to>
                                    </p:set>
                                    <p:animEffect transition="in" filter="wipe(left)">
                                      <p:cBhvr>
                                        <p:cTn id="42" dur="500"/>
                                        <p:tgtEl>
                                          <p:spTgt spid="28580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85715"/>
                                        </p:tgtEl>
                                        <p:attrNameLst>
                                          <p:attrName>style.visibility</p:attrName>
                                        </p:attrNameLst>
                                      </p:cBhvr>
                                      <p:to>
                                        <p:strVal val="visible"/>
                                      </p:to>
                                    </p:set>
                                    <p:animEffect transition="in" filter="checkerboard(across)">
                                      <p:cBhvr>
                                        <p:cTn id="47" dur="500"/>
                                        <p:tgtEl>
                                          <p:spTgt spid="28571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85819"/>
                                        </p:tgtEl>
                                        <p:attrNameLst>
                                          <p:attrName>style.visibility</p:attrName>
                                        </p:attrNameLst>
                                      </p:cBhvr>
                                      <p:to>
                                        <p:strVal val="visible"/>
                                      </p:to>
                                    </p:set>
                                    <p:animEffect transition="in" filter="wipe(left)">
                                      <p:cBhvr>
                                        <p:cTn id="52" dur="500"/>
                                        <p:tgtEl>
                                          <p:spTgt spid="28581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85818"/>
                                        </p:tgtEl>
                                        <p:attrNameLst>
                                          <p:attrName>style.visibility</p:attrName>
                                        </p:attrNameLst>
                                      </p:cBhvr>
                                      <p:to>
                                        <p:strVal val="visible"/>
                                      </p:to>
                                    </p:set>
                                    <p:animEffect transition="in" filter="wipe(left)">
                                      <p:cBhvr>
                                        <p:cTn id="57" dur="500"/>
                                        <p:tgtEl>
                                          <p:spTgt spid="285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1" grpId="0" autoUpdateAnimBg="0"/>
      <p:bldP spid="285707" grpId="0" autoUpdateAnimBg="0"/>
      <p:bldP spid="285751" grpId="0" autoUpdateAnimBg="0"/>
      <p:bldP spid="28571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1066800" y="304800"/>
            <a:ext cx="75438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非決定性オートマトンへ</a:t>
            </a:r>
          </a:p>
        </p:txBody>
      </p:sp>
      <p:sp>
        <p:nvSpPr>
          <p:cNvPr id="287747" name="Text Box 3"/>
          <p:cNvSpPr txBox="1">
            <a:spLocks noChangeArrowheads="1"/>
          </p:cNvSpPr>
          <p:nvPr/>
        </p:nvSpPr>
        <p:spPr bwMode="auto">
          <a:xfrm>
            <a:off x="1066800" y="1219200"/>
            <a:ext cx="288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r ::= a (a|b)* a b </a:t>
            </a:r>
            <a:endParaRPr lang="ja-JP" altLang="en-US"/>
          </a:p>
        </p:txBody>
      </p:sp>
      <p:grpSp>
        <p:nvGrpSpPr>
          <p:cNvPr id="287851" name="Group 107"/>
          <p:cNvGrpSpPr>
            <a:grpSpLocks/>
          </p:cNvGrpSpPr>
          <p:nvPr/>
        </p:nvGrpSpPr>
        <p:grpSpPr bwMode="auto">
          <a:xfrm>
            <a:off x="1295400" y="2362200"/>
            <a:ext cx="5486400" cy="2286000"/>
            <a:chOff x="816" y="1488"/>
            <a:chExt cx="3456" cy="1440"/>
          </a:xfrm>
        </p:grpSpPr>
        <p:sp>
          <p:nvSpPr>
            <p:cNvPr id="287791" name="Oval 47"/>
            <p:cNvSpPr>
              <a:spLocks noChangeArrowheads="1"/>
            </p:cNvSpPr>
            <p:nvPr/>
          </p:nvSpPr>
          <p:spPr bwMode="auto">
            <a:xfrm>
              <a:off x="2064" y="240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792" name="Line 48"/>
            <p:cNvSpPr>
              <a:spLocks noChangeShapeType="1"/>
            </p:cNvSpPr>
            <p:nvPr/>
          </p:nvSpPr>
          <p:spPr bwMode="auto">
            <a:xfrm>
              <a:off x="2352" y="2544"/>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793" name="Text Box 49"/>
            <p:cNvSpPr txBox="1">
              <a:spLocks noChangeArrowheads="1"/>
            </p:cNvSpPr>
            <p:nvPr/>
          </p:nvSpPr>
          <p:spPr bwMode="auto">
            <a:xfrm>
              <a:off x="2400" y="220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7794" name="Oval 50"/>
            <p:cNvSpPr>
              <a:spLocks noChangeArrowheads="1"/>
            </p:cNvSpPr>
            <p:nvPr/>
          </p:nvSpPr>
          <p:spPr bwMode="auto">
            <a:xfrm>
              <a:off x="2736" y="240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795" name="Oval 51"/>
            <p:cNvSpPr>
              <a:spLocks noChangeArrowheads="1"/>
            </p:cNvSpPr>
            <p:nvPr/>
          </p:nvSpPr>
          <p:spPr bwMode="auto">
            <a:xfrm>
              <a:off x="1440"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796" name="Line 52"/>
            <p:cNvSpPr>
              <a:spLocks noChangeShapeType="1"/>
            </p:cNvSpPr>
            <p:nvPr/>
          </p:nvSpPr>
          <p:spPr bwMode="auto">
            <a:xfrm flipV="1">
              <a:off x="1728" y="2064"/>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797" name="Line 53"/>
            <p:cNvSpPr>
              <a:spLocks noChangeShapeType="1"/>
            </p:cNvSpPr>
            <p:nvPr/>
          </p:nvSpPr>
          <p:spPr bwMode="auto">
            <a:xfrm>
              <a:off x="1728" y="2352"/>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798" name="Oval 54"/>
            <p:cNvSpPr>
              <a:spLocks noChangeArrowheads="1"/>
            </p:cNvSpPr>
            <p:nvPr/>
          </p:nvSpPr>
          <p:spPr bwMode="auto">
            <a:xfrm>
              <a:off x="3360"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799" name="Line 55"/>
            <p:cNvSpPr>
              <a:spLocks noChangeShapeType="1"/>
            </p:cNvSpPr>
            <p:nvPr/>
          </p:nvSpPr>
          <p:spPr bwMode="auto">
            <a:xfrm flipV="1">
              <a:off x="3024" y="2352"/>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00" name="Line 56"/>
            <p:cNvSpPr>
              <a:spLocks noChangeShapeType="1"/>
            </p:cNvSpPr>
            <p:nvPr/>
          </p:nvSpPr>
          <p:spPr bwMode="auto">
            <a:xfrm>
              <a:off x="3024" y="2064"/>
              <a:ext cx="33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01" name="Text Box 57"/>
            <p:cNvSpPr txBox="1">
              <a:spLocks noChangeArrowheads="1"/>
            </p:cNvSpPr>
            <p:nvPr/>
          </p:nvSpPr>
          <p:spPr bwMode="auto">
            <a:xfrm>
              <a:off x="1728" y="240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7802" name="Text Box 58"/>
            <p:cNvSpPr txBox="1">
              <a:spLocks noChangeArrowheads="1"/>
            </p:cNvSpPr>
            <p:nvPr/>
          </p:nvSpPr>
          <p:spPr bwMode="auto">
            <a:xfrm>
              <a:off x="3072" y="1872"/>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7803" name="Text Box 59"/>
            <p:cNvSpPr txBox="1">
              <a:spLocks noChangeArrowheads="1"/>
            </p:cNvSpPr>
            <p:nvPr/>
          </p:nvSpPr>
          <p:spPr bwMode="auto">
            <a:xfrm>
              <a:off x="1728" y="1872"/>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7804" name="Text Box 60"/>
            <p:cNvSpPr txBox="1">
              <a:spLocks noChangeArrowheads="1"/>
            </p:cNvSpPr>
            <p:nvPr/>
          </p:nvSpPr>
          <p:spPr bwMode="auto">
            <a:xfrm>
              <a:off x="3072" y="240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nvGrpSpPr>
            <p:cNvPr id="287805" name="Group 61"/>
            <p:cNvGrpSpPr>
              <a:grpSpLocks/>
            </p:cNvGrpSpPr>
            <p:nvPr/>
          </p:nvGrpSpPr>
          <p:grpSpPr bwMode="auto">
            <a:xfrm>
              <a:off x="816" y="2016"/>
              <a:ext cx="642" cy="432"/>
              <a:chOff x="1344" y="3168"/>
              <a:chExt cx="642" cy="432"/>
            </a:xfrm>
          </p:grpSpPr>
          <p:sp>
            <p:nvSpPr>
              <p:cNvPr id="287806" name="Oval 62"/>
              <p:cNvSpPr>
                <a:spLocks noChangeArrowheads="1"/>
              </p:cNvSpPr>
              <p:nvPr/>
            </p:nvSpPr>
            <p:spPr bwMode="auto">
              <a:xfrm>
                <a:off x="1344" y="331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07" name="Line 63"/>
              <p:cNvSpPr>
                <a:spLocks noChangeShapeType="1"/>
              </p:cNvSpPr>
              <p:nvPr/>
            </p:nvSpPr>
            <p:spPr bwMode="auto">
              <a:xfrm>
                <a:off x="1632" y="345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08" name="Text Box 64"/>
              <p:cNvSpPr txBox="1">
                <a:spLocks noChangeArrowheads="1"/>
              </p:cNvSpPr>
              <p:nvPr/>
            </p:nvSpPr>
            <p:spPr bwMode="auto">
              <a:xfrm>
                <a:off x="1680"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7809" name="Group 65"/>
            <p:cNvGrpSpPr>
              <a:grpSpLocks/>
            </p:cNvGrpSpPr>
            <p:nvPr/>
          </p:nvGrpSpPr>
          <p:grpSpPr bwMode="auto">
            <a:xfrm>
              <a:off x="3648" y="2016"/>
              <a:ext cx="624" cy="432"/>
              <a:chOff x="4560" y="3168"/>
              <a:chExt cx="624" cy="432"/>
            </a:xfrm>
          </p:grpSpPr>
          <p:sp>
            <p:nvSpPr>
              <p:cNvPr id="287810" name="Oval 66"/>
              <p:cNvSpPr>
                <a:spLocks noChangeArrowheads="1"/>
              </p:cNvSpPr>
              <p:nvPr/>
            </p:nvSpPr>
            <p:spPr bwMode="auto">
              <a:xfrm>
                <a:off x="4896" y="331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11" name="Line 67"/>
              <p:cNvSpPr>
                <a:spLocks noChangeShapeType="1"/>
              </p:cNvSpPr>
              <p:nvPr/>
            </p:nvSpPr>
            <p:spPr bwMode="auto">
              <a:xfrm>
                <a:off x="4560" y="345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12" name="Text Box 68"/>
              <p:cNvSpPr txBox="1">
                <a:spLocks noChangeArrowheads="1"/>
              </p:cNvSpPr>
              <p:nvPr/>
            </p:nvSpPr>
            <p:spPr bwMode="auto">
              <a:xfrm>
                <a:off x="4608" y="31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7849" name="Group 105"/>
            <p:cNvGrpSpPr>
              <a:grpSpLocks/>
            </p:cNvGrpSpPr>
            <p:nvPr/>
          </p:nvGrpSpPr>
          <p:grpSpPr bwMode="auto">
            <a:xfrm>
              <a:off x="1152" y="2352"/>
              <a:ext cx="2784" cy="576"/>
              <a:chOff x="1200" y="3072"/>
              <a:chExt cx="2784" cy="576"/>
            </a:xfrm>
          </p:grpSpPr>
          <p:sp>
            <p:nvSpPr>
              <p:cNvPr id="287814" name="Arc 70"/>
              <p:cNvSpPr>
                <a:spLocks/>
              </p:cNvSpPr>
              <p:nvPr/>
            </p:nvSpPr>
            <p:spPr bwMode="auto">
              <a:xfrm>
                <a:off x="3696" y="3072"/>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15" name="Arc 71"/>
              <p:cNvSpPr>
                <a:spLocks/>
              </p:cNvSpPr>
              <p:nvPr/>
            </p:nvSpPr>
            <p:spPr bwMode="auto">
              <a:xfrm rot="5400000">
                <a:off x="3696" y="3360"/>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16" name="Arc 72"/>
              <p:cNvSpPr>
                <a:spLocks/>
              </p:cNvSpPr>
              <p:nvPr/>
            </p:nvSpPr>
            <p:spPr bwMode="auto">
              <a:xfrm rot="10800000">
                <a:off x="1200" y="3360"/>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17" name="Arc 73"/>
              <p:cNvSpPr>
                <a:spLocks/>
              </p:cNvSpPr>
              <p:nvPr/>
            </p:nvSpPr>
            <p:spPr bwMode="auto">
              <a:xfrm rot="16200000">
                <a:off x="1200" y="3072"/>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18" name="Line 74"/>
              <p:cNvSpPr>
                <a:spLocks noChangeShapeType="1"/>
              </p:cNvSpPr>
              <p:nvPr/>
            </p:nvSpPr>
            <p:spPr bwMode="auto">
              <a:xfrm>
                <a:off x="1440" y="3648"/>
                <a:ext cx="22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19" name="Text Box 75"/>
              <p:cNvSpPr txBox="1">
                <a:spLocks noChangeArrowheads="1"/>
              </p:cNvSpPr>
              <p:nvPr/>
            </p:nvSpPr>
            <p:spPr bwMode="auto">
              <a:xfrm>
                <a:off x="2448" y="336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7820" name="Group 76"/>
            <p:cNvGrpSpPr>
              <a:grpSpLocks/>
            </p:cNvGrpSpPr>
            <p:nvPr/>
          </p:nvGrpSpPr>
          <p:grpSpPr bwMode="auto">
            <a:xfrm>
              <a:off x="1056" y="1488"/>
              <a:ext cx="2976" cy="1152"/>
              <a:chOff x="2208" y="2304"/>
              <a:chExt cx="3360" cy="1200"/>
            </a:xfrm>
          </p:grpSpPr>
          <p:sp>
            <p:nvSpPr>
              <p:cNvPr id="287821" name="Arc 77"/>
              <p:cNvSpPr>
                <a:spLocks/>
              </p:cNvSpPr>
              <p:nvPr/>
            </p:nvSpPr>
            <p:spPr bwMode="auto">
              <a:xfrm>
                <a:off x="388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22" name="Arc 78"/>
              <p:cNvSpPr>
                <a:spLocks/>
              </p:cNvSpPr>
              <p:nvPr/>
            </p:nvSpPr>
            <p:spPr bwMode="auto">
              <a:xfrm flipH="1">
                <a:off x="220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23" name="Text Box 79"/>
              <p:cNvSpPr txBox="1">
                <a:spLocks noChangeArrowheads="1"/>
              </p:cNvSpPr>
              <p:nvPr/>
            </p:nvSpPr>
            <p:spPr bwMode="auto">
              <a:xfrm>
                <a:off x="3696" y="2304"/>
                <a:ext cx="346"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sp>
          <p:nvSpPr>
            <p:cNvPr id="287833" name="Text Box 89"/>
            <p:cNvSpPr txBox="1">
              <a:spLocks noChangeArrowheads="1"/>
            </p:cNvSpPr>
            <p:nvPr/>
          </p:nvSpPr>
          <p:spPr bwMode="auto">
            <a:xfrm>
              <a:off x="2400" y="172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7834" name="Oval 90"/>
            <p:cNvSpPr>
              <a:spLocks noChangeArrowheads="1"/>
            </p:cNvSpPr>
            <p:nvPr/>
          </p:nvSpPr>
          <p:spPr bwMode="auto">
            <a:xfrm>
              <a:off x="2073" y="192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35" name="Line 91"/>
            <p:cNvSpPr>
              <a:spLocks noChangeShapeType="1"/>
            </p:cNvSpPr>
            <p:nvPr/>
          </p:nvSpPr>
          <p:spPr bwMode="auto">
            <a:xfrm>
              <a:off x="2361" y="2064"/>
              <a:ext cx="375"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36" name="Oval 92"/>
            <p:cNvSpPr>
              <a:spLocks noChangeArrowheads="1"/>
            </p:cNvSpPr>
            <p:nvPr/>
          </p:nvSpPr>
          <p:spPr bwMode="auto">
            <a:xfrm>
              <a:off x="2745" y="192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87854" name="Group 110"/>
          <p:cNvGrpSpPr>
            <a:grpSpLocks/>
          </p:cNvGrpSpPr>
          <p:nvPr/>
        </p:nvGrpSpPr>
        <p:grpSpPr bwMode="auto">
          <a:xfrm>
            <a:off x="228600" y="3124200"/>
            <a:ext cx="8686800" cy="762000"/>
            <a:chOff x="144" y="1968"/>
            <a:chExt cx="5472" cy="480"/>
          </a:xfrm>
        </p:grpSpPr>
        <p:sp>
          <p:nvSpPr>
            <p:cNvPr id="287828" name="Text Box 84"/>
            <p:cNvSpPr txBox="1">
              <a:spLocks noChangeArrowheads="1"/>
            </p:cNvSpPr>
            <p:nvPr/>
          </p:nvSpPr>
          <p:spPr bwMode="auto">
            <a:xfrm>
              <a:off x="480"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7829" name="Oval 85"/>
            <p:cNvSpPr>
              <a:spLocks noChangeArrowheads="1"/>
            </p:cNvSpPr>
            <p:nvPr/>
          </p:nvSpPr>
          <p:spPr bwMode="auto">
            <a:xfrm>
              <a:off x="144"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30" name="Line 86"/>
            <p:cNvSpPr>
              <a:spLocks noChangeShapeType="1"/>
            </p:cNvSpPr>
            <p:nvPr/>
          </p:nvSpPr>
          <p:spPr bwMode="auto">
            <a:xfrm>
              <a:off x="432" y="2304"/>
              <a:ext cx="375"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38" name="Text Box 94"/>
            <p:cNvSpPr txBox="1">
              <a:spLocks noChangeArrowheads="1"/>
            </p:cNvSpPr>
            <p:nvPr/>
          </p:nvSpPr>
          <p:spPr bwMode="auto">
            <a:xfrm>
              <a:off x="4263"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7840" name="Line 96"/>
            <p:cNvSpPr>
              <a:spLocks noChangeShapeType="1"/>
            </p:cNvSpPr>
            <p:nvPr/>
          </p:nvSpPr>
          <p:spPr bwMode="auto">
            <a:xfrm>
              <a:off x="4263" y="2304"/>
              <a:ext cx="375"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41" name="Oval 97"/>
            <p:cNvSpPr>
              <a:spLocks noChangeArrowheads="1"/>
            </p:cNvSpPr>
            <p:nvPr/>
          </p:nvSpPr>
          <p:spPr bwMode="auto">
            <a:xfrm>
              <a:off x="4656"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44" name="Line 100"/>
            <p:cNvSpPr>
              <a:spLocks noChangeShapeType="1"/>
            </p:cNvSpPr>
            <p:nvPr/>
          </p:nvSpPr>
          <p:spPr bwMode="auto">
            <a:xfrm>
              <a:off x="4944" y="2304"/>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7845" name="Text Box 101"/>
            <p:cNvSpPr txBox="1">
              <a:spLocks noChangeArrowheads="1"/>
            </p:cNvSpPr>
            <p:nvPr/>
          </p:nvSpPr>
          <p:spPr bwMode="auto">
            <a:xfrm>
              <a:off x="4992" y="196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nvGrpSpPr>
            <p:cNvPr id="287853" name="Group 109"/>
            <p:cNvGrpSpPr>
              <a:grpSpLocks/>
            </p:cNvGrpSpPr>
            <p:nvPr/>
          </p:nvGrpSpPr>
          <p:grpSpPr bwMode="auto">
            <a:xfrm>
              <a:off x="5328" y="2160"/>
              <a:ext cx="288" cy="288"/>
              <a:chOff x="5328" y="2160"/>
              <a:chExt cx="288" cy="288"/>
            </a:xfrm>
          </p:grpSpPr>
          <p:sp>
            <p:nvSpPr>
              <p:cNvPr id="287846" name="Oval 102"/>
              <p:cNvSpPr>
                <a:spLocks noChangeArrowheads="1"/>
              </p:cNvSpPr>
              <p:nvPr/>
            </p:nvSpPr>
            <p:spPr bwMode="auto">
              <a:xfrm>
                <a:off x="5328"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852" name="Oval 108"/>
              <p:cNvSpPr>
                <a:spLocks noChangeArrowheads="1"/>
              </p:cNvSpPr>
              <p:nvPr/>
            </p:nvSpPr>
            <p:spPr bwMode="auto">
              <a:xfrm>
                <a:off x="5376" y="2208"/>
                <a:ext cx="192" cy="19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7851"/>
                                        </p:tgtEl>
                                        <p:attrNameLst>
                                          <p:attrName>style.visibility</p:attrName>
                                        </p:attrNameLst>
                                      </p:cBhvr>
                                      <p:to>
                                        <p:strVal val="visible"/>
                                      </p:to>
                                    </p:set>
                                    <p:animEffect transition="in" filter="wipe(left)">
                                      <p:cBhvr>
                                        <p:cTn id="7" dur="500"/>
                                        <p:tgtEl>
                                          <p:spTgt spid="287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7854"/>
                                        </p:tgtEl>
                                        <p:attrNameLst>
                                          <p:attrName>style.visibility</p:attrName>
                                        </p:attrNameLst>
                                      </p:cBhvr>
                                      <p:to>
                                        <p:strVal val="visible"/>
                                      </p:to>
                                    </p:set>
                                    <p:animEffect transition="in" filter="wipe(left)">
                                      <p:cBhvr>
                                        <p:cTn id="12" dur="500"/>
                                        <p:tgtEl>
                                          <p:spTgt spid="287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非決定性有限オートマトンの</a:t>
            </a:r>
            <a:br>
              <a:rPr lang="ja-JP" altLang="en-US">
                <a:effectLst/>
              </a:rPr>
            </a:br>
            <a:r>
              <a:rPr lang="ja-JP" altLang="en-US">
                <a:effectLst/>
              </a:rPr>
              <a:t>問題点</a:t>
            </a:r>
          </a:p>
        </p:txBody>
      </p:sp>
      <p:sp>
        <p:nvSpPr>
          <p:cNvPr id="314371" name="Rectangle 3"/>
          <p:cNvSpPr>
            <a:spLocks noGrp="1" noChangeArrowheads="1"/>
          </p:cNvSpPr>
          <p:nvPr>
            <p:ph type="body" idx="1"/>
          </p:nvPr>
        </p:nvSpPr>
        <p:spPr>
          <a:xfrm>
            <a:off x="1066800" y="1981200"/>
            <a:ext cx="75438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非決定性有限オートマトン</a:t>
            </a:r>
          </a:p>
          <a:p>
            <a:pPr lvl="1"/>
            <a:r>
              <a:rPr lang="ja-JP" altLang="en-US">
                <a:effectLst/>
              </a:rPr>
              <a:t>同一入力に対する状態遷移が複数存在</a:t>
            </a:r>
          </a:p>
          <a:p>
            <a:pPr lvl="1">
              <a:buFontTx/>
              <a:buNone/>
            </a:pPr>
            <a:r>
              <a:rPr lang="ja-JP" altLang="en-US">
                <a:effectLst/>
              </a:rPr>
              <a:t>⇒複数の遷移を全て解析する必要がある</a:t>
            </a:r>
          </a:p>
        </p:txBody>
      </p:sp>
      <p:sp>
        <p:nvSpPr>
          <p:cNvPr id="314372" name="Oval 4"/>
          <p:cNvSpPr>
            <a:spLocks noChangeArrowheads="1"/>
          </p:cNvSpPr>
          <p:nvPr/>
        </p:nvSpPr>
        <p:spPr bwMode="auto">
          <a:xfrm>
            <a:off x="1143000" y="5181600"/>
            <a:ext cx="533400" cy="5334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314391" name="Group 23"/>
          <p:cNvGrpSpPr>
            <a:grpSpLocks/>
          </p:cNvGrpSpPr>
          <p:nvPr/>
        </p:nvGrpSpPr>
        <p:grpSpPr bwMode="auto">
          <a:xfrm>
            <a:off x="1600200" y="4572000"/>
            <a:ext cx="1295400" cy="1600200"/>
            <a:chOff x="1104" y="2736"/>
            <a:chExt cx="816" cy="1008"/>
          </a:xfrm>
        </p:grpSpPr>
        <p:sp>
          <p:nvSpPr>
            <p:cNvPr id="314373" name="Line 5"/>
            <p:cNvSpPr>
              <a:spLocks noChangeShapeType="1"/>
            </p:cNvSpPr>
            <p:nvPr/>
          </p:nvSpPr>
          <p:spPr bwMode="auto">
            <a:xfrm flipV="1">
              <a:off x="1104" y="2928"/>
              <a:ext cx="48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74" name="Text Box 6"/>
            <p:cNvSpPr txBox="1">
              <a:spLocks noChangeArrowheads="1"/>
            </p:cNvSpPr>
            <p:nvPr/>
          </p:nvSpPr>
          <p:spPr bwMode="auto">
            <a:xfrm>
              <a:off x="1200" y="273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14375" name="Line 7"/>
            <p:cNvSpPr>
              <a:spLocks noChangeShapeType="1"/>
            </p:cNvSpPr>
            <p:nvPr/>
          </p:nvSpPr>
          <p:spPr bwMode="auto">
            <a:xfrm>
              <a:off x="1104" y="336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76" name="Text Box 8"/>
            <p:cNvSpPr txBox="1">
              <a:spLocks noChangeArrowheads="1"/>
            </p:cNvSpPr>
            <p:nvPr/>
          </p:nvSpPr>
          <p:spPr bwMode="auto">
            <a:xfrm>
              <a:off x="1200" y="3360"/>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14377" name="Oval 9"/>
            <p:cNvSpPr>
              <a:spLocks noChangeArrowheads="1"/>
            </p:cNvSpPr>
            <p:nvPr/>
          </p:nvSpPr>
          <p:spPr bwMode="auto">
            <a:xfrm>
              <a:off x="1584" y="278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84" name="Oval 16"/>
            <p:cNvSpPr>
              <a:spLocks noChangeArrowheads="1"/>
            </p:cNvSpPr>
            <p:nvPr/>
          </p:nvSpPr>
          <p:spPr bwMode="auto">
            <a:xfrm>
              <a:off x="1584" y="340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14392" name="Group 24"/>
          <p:cNvGrpSpPr>
            <a:grpSpLocks/>
          </p:cNvGrpSpPr>
          <p:nvPr/>
        </p:nvGrpSpPr>
        <p:grpSpPr bwMode="auto">
          <a:xfrm>
            <a:off x="2895600" y="4191000"/>
            <a:ext cx="1447800" cy="2408238"/>
            <a:chOff x="1920" y="2496"/>
            <a:chExt cx="912" cy="1517"/>
          </a:xfrm>
        </p:grpSpPr>
        <p:sp>
          <p:nvSpPr>
            <p:cNvPr id="314378" name="Line 10"/>
            <p:cNvSpPr>
              <a:spLocks noChangeShapeType="1"/>
            </p:cNvSpPr>
            <p:nvPr/>
          </p:nvSpPr>
          <p:spPr bwMode="auto">
            <a:xfrm flipV="1">
              <a:off x="1920" y="2688"/>
              <a:ext cx="57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79" name="Text Box 11"/>
            <p:cNvSpPr txBox="1">
              <a:spLocks noChangeArrowheads="1"/>
            </p:cNvSpPr>
            <p:nvPr/>
          </p:nvSpPr>
          <p:spPr bwMode="auto">
            <a:xfrm>
              <a:off x="2016" y="249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14380" name="Line 12"/>
            <p:cNvSpPr>
              <a:spLocks noChangeShapeType="1"/>
            </p:cNvSpPr>
            <p:nvPr/>
          </p:nvSpPr>
          <p:spPr bwMode="auto">
            <a:xfrm>
              <a:off x="1920" y="2976"/>
              <a:ext cx="576"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81" name="Text Box 13"/>
            <p:cNvSpPr txBox="1">
              <a:spLocks noChangeArrowheads="1"/>
            </p:cNvSpPr>
            <p:nvPr/>
          </p:nvSpPr>
          <p:spPr bwMode="auto">
            <a:xfrm>
              <a:off x="2016" y="29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14382" name="Oval 14"/>
            <p:cNvSpPr>
              <a:spLocks noChangeArrowheads="1"/>
            </p:cNvSpPr>
            <p:nvPr/>
          </p:nvSpPr>
          <p:spPr bwMode="auto">
            <a:xfrm>
              <a:off x="2496" y="249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83" name="Oval 15"/>
            <p:cNvSpPr>
              <a:spLocks noChangeArrowheads="1"/>
            </p:cNvSpPr>
            <p:nvPr/>
          </p:nvSpPr>
          <p:spPr bwMode="auto">
            <a:xfrm>
              <a:off x="2496" y="288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85" name="Line 17"/>
            <p:cNvSpPr>
              <a:spLocks noChangeShapeType="1"/>
            </p:cNvSpPr>
            <p:nvPr/>
          </p:nvSpPr>
          <p:spPr bwMode="auto">
            <a:xfrm flipV="1">
              <a:off x="1920" y="3456"/>
              <a:ext cx="576" cy="9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86" name="Text Box 18"/>
            <p:cNvSpPr txBox="1">
              <a:spLocks noChangeArrowheads="1"/>
            </p:cNvSpPr>
            <p:nvPr/>
          </p:nvSpPr>
          <p:spPr bwMode="auto">
            <a:xfrm>
              <a:off x="2016" y="321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14387" name="Line 19"/>
            <p:cNvSpPr>
              <a:spLocks noChangeShapeType="1"/>
            </p:cNvSpPr>
            <p:nvPr/>
          </p:nvSpPr>
          <p:spPr bwMode="auto">
            <a:xfrm>
              <a:off x="1920" y="3648"/>
              <a:ext cx="57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88" name="Text Box 20"/>
            <p:cNvSpPr txBox="1">
              <a:spLocks noChangeArrowheads="1"/>
            </p:cNvSpPr>
            <p:nvPr/>
          </p:nvSpPr>
          <p:spPr bwMode="auto">
            <a:xfrm>
              <a:off x="2016" y="364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14389" name="Oval 21"/>
            <p:cNvSpPr>
              <a:spLocks noChangeArrowheads="1"/>
            </p:cNvSpPr>
            <p:nvPr/>
          </p:nvSpPr>
          <p:spPr bwMode="auto">
            <a:xfrm>
              <a:off x="2496" y="326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90" name="Oval 22"/>
            <p:cNvSpPr>
              <a:spLocks noChangeArrowheads="1"/>
            </p:cNvSpPr>
            <p:nvPr/>
          </p:nvSpPr>
          <p:spPr bwMode="auto">
            <a:xfrm>
              <a:off x="2496" y="364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14393" name="Text Box 25"/>
          <p:cNvSpPr txBox="1">
            <a:spLocks noChangeArrowheads="1"/>
          </p:cNvSpPr>
          <p:nvPr/>
        </p:nvSpPr>
        <p:spPr bwMode="auto">
          <a:xfrm>
            <a:off x="1447800" y="3581400"/>
            <a:ext cx="6570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⇒決定性有限オートマトンに変形する</a:t>
            </a:r>
          </a:p>
        </p:txBody>
      </p:sp>
      <p:grpSp>
        <p:nvGrpSpPr>
          <p:cNvPr id="314401" name="Group 33"/>
          <p:cNvGrpSpPr>
            <a:grpSpLocks/>
          </p:cNvGrpSpPr>
          <p:nvPr/>
        </p:nvGrpSpPr>
        <p:grpSpPr bwMode="auto">
          <a:xfrm>
            <a:off x="5257800" y="4800600"/>
            <a:ext cx="3124200" cy="838200"/>
            <a:chOff x="3312" y="3024"/>
            <a:chExt cx="1968" cy="528"/>
          </a:xfrm>
        </p:grpSpPr>
        <p:sp>
          <p:nvSpPr>
            <p:cNvPr id="314394" name="Oval 26"/>
            <p:cNvSpPr>
              <a:spLocks noChangeArrowheads="1"/>
            </p:cNvSpPr>
            <p:nvPr/>
          </p:nvSpPr>
          <p:spPr bwMode="auto">
            <a:xfrm>
              <a:off x="3312"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95" name="Line 27"/>
            <p:cNvSpPr>
              <a:spLocks noChangeShapeType="1"/>
            </p:cNvSpPr>
            <p:nvPr/>
          </p:nvSpPr>
          <p:spPr bwMode="auto">
            <a:xfrm>
              <a:off x="3648" y="3360"/>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96" name="Text Box 28"/>
            <p:cNvSpPr txBox="1">
              <a:spLocks noChangeArrowheads="1"/>
            </p:cNvSpPr>
            <p:nvPr/>
          </p:nvSpPr>
          <p:spPr bwMode="auto">
            <a:xfrm>
              <a:off x="3744" y="3024"/>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14397" name="Oval 29"/>
            <p:cNvSpPr>
              <a:spLocks noChangeArrowheads="1"/>
            </p:cNvSpPr>
            <p:nvPr/>
          </p:nvSpPr>
          <p:spPr bwMode="auto">
            <a:xfrm>
              <a:off x="4128"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4398" name="Line 30"/>
            <p:cNvSpPr>
              <a:spLocks noChangeShapeType="1"/>
            </p:cNvSpPr>
            <p:nvPr/>
          </p:nvSpPr>
          <p:spPr bwMode="auto">
            <a:xfrm>
              <a:off x="4464" y="3360"/>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4399" name="Text Box 31"/>
            <p:cNvSpPr txBox="1">
              <a:spLocks noChangeArrowheads="1"/>
            </p:cNvSpPr>
            <p:nvPr/>
          </p:nvSpPr>
          <p:spPr bwMode="auto">
            <a:xfrm>
              <a:off x="4560"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14400" name="Oval 32"/>
            <p:cNvSpPr>
              <a:spLocks noChangeArrowheads="1"/>
            </p:cNvSpPr>
            <p:nvPr/>
          </p:nvSpPr>
          <p:spPr bwMode="auto">
            <a:xfrm>
              <a:off x="4944"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372"/>
                                        </p:tgtEl>
                                        <p:attrNameLst>
                                          <p:attrName>style.visibility</p:attrName>
                                        </p:attrNameLst>
                                      </p:cBhvr>
                                      <p:to>
                                        <p:strVal val="visible"/>
                                      </p:to>
                                    </p:set>
                                    <p:animEffect transition="in" filter="wipe(left)">
                                      <p:cBhvr>
                                        <p:cTn id="7" dur="500"/>
                                        <p:tgtEl>
                                          <p:spTgt spid="314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4391"/>
                                        </p:tgtEl>
                                        <p:attrNameLst>
                                          <p:attrName>style.visibility</p:attrName>
                                        </p:attrNameLst>
                                      </p:cBhvr>
                                      <p:to>
                                        <p:strVal val="visible"/>
                                      </p:to>
                                    </p:set>
                                    <p:animEffect transition="in" filter="wipe(left)">
                                      <p:cBhvr>
                                        <p:cTn id="12" dur="500"/>
                                        <p:tgtEl>
                                          <p:spTgt spid="314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14392"/>
                                        </p:tgtEl>
                                        <p:attrNameLst>
                                          <p:attrName>style.visibility</p:attrName>
                                        </p:attrNameLst>
                                      </p:cBhvr>
                                      <p:to>
                                        <p:strVal val="visible"/>
                                      </p:to>
                                    </p:set>
                                    <p:animEffect transition="in" filter="wipe(left)">
                                      <p:cBhvr>
                                        <p:cTn id="17" dur="500"/>
                                        <p:tgtEl>
                                          <p:spTgt spid="3143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14393"/>
                                        </p:tgtEl>
                                        <p:attrNameLst>
                                          <p:attrName>style.visibility</p:attrName>
                                        </p:attrNameLst>
                                      </p:cBhvr>
                                      <p:to>
                                        <p:strVal val="visible"/>
                                      </p:to>
                                    </p:set>
                                    <p:animEffect transition="in" filter="checkerboard(across)">
                                      <p:cBhvr>
                                        <p:cTn id="22" dur="500"/>
                                        <p:tgtEl>
                                          <p:spTgt spid="3143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14401"/>
                                        </p:tgtEl>
                                        <p:attrNameLst>
                                          <p:attrName>style.visibility</p:attrName>
                                        </p:attrNameLst>
                                      </p:cBhvr>
                                      <p:to>
                                        <p:strVal val="visible"/>
                                      </p:to>
                                    </p:set>
                                    <p:animEffect transition="in" filter="wipe(left)">
                                      <p:cBhvr>
                                        <p:cTn id="27" dur="500"/>
                                        <p:tgtEl>
                                          <p:spTgt spid="314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2" grpId="0" animBg="1"/>
      <p:bldP spid="31439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1066800" y="304800"/>
            <a:ext cx="74676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288771" name="Rectangle 3"/>
          <p:cNvSpPr>
            <a:spLocks noGrp="1" noChangeArrowheads="1"/>
          </p:cNvSpPr>
          <p:nvPr>
            <p:ph type="body" idx="1"/>
          </p:nvPr>
        </p:nvSpPr>
        <p:spPr>
          <a:xfrm>
            <a:off x="609600" y="1295400"/>
            <a:ext cx="8305800"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非決定性有限オートマトン(</a:t>
            </a:r>
            <a:r>
              <a:rPr lang="en-US" altLang="ja-JP">
                <a:effectLst/>
              </a:rPr>
              <a:t>NFA)</a:t>
            </a:r>
          </a:p>
          <a:p>
            <a:pPr marL="609600" indent="-609600">
              <a:buFont typeface="Wingdings" panose="05000000000000000000" pitchFamily="2" charset="2"/>
              <a:buNone/>
            </a:pPr>
            <a:r>
              <a:rPr lang="ja-JP" altLang="en-US">
                <a:effectLst/>
              </a:rPr>
              <a:t>→決定性有限オートマトン(</a:t>
            </a:r>
            <a:r>
              <a:rPr lang="en-US" altLang="ja-JP">
                <a:effectLst/>
              </a:rPr>
              <a:t>DFA)</a:t>
            </a:r>
          </a:p>
          <a:p>
            <a:pPr marL="609600" indent="-609600">
              <a:buFont typeface="Wingdings" panose="05000000000000000000" pitchFamily="2" charset="2"/>
              <a:buNone/>
            </a:pPr>
            <a:r>
              <a:rPr lang="ja-JP" altLang="en-US" sz="2800">
                <a:effectLst/>
              </a:rPr>
              <a:t>同一の入力で遷移できる状態を1つの状態にまとめる</a:t>
            </a:r>
          </a:p>
        </p:txBody>
      </p:sp>
      <p:sp>
        <p:nvSpPr>
          <p:cNvPr id="288774" name="Line 6"/>
          <p:cNvSpPr>
            <a:spLocks noChangeShapeType="1"/>
          </p:cNvSpPr>
          <p:nvPr/>
        </p:nvSpPr>
        <p:spPr bwMode="auto">
          <a:xfrm>
            <a:off x="3733800" y="4724400"/>
            <a:ext cx="609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75" name="Text Box 7"/>
          <p:cNvSpPr txBox="1">
            <a:spLocks noChangeArrowheads="1"/>
          </p:cNvSpPr>
          <p:nvPr/>
        </p:nvSpPr>
        <p:spPr bwMode="auto">
          <a:xfrm>
            <a:off x="3810000" y="4191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8778" name="Line 10"/>
          <p:cNvSpPr>
            <a:spLocks noChangeShapeType="1"/>
          </p:cNvSpPr>
          <p:nvPr/>
        </p:nvSpPr>
        <p:spPr bwMode="auto">
          <a:xfrm flipV="1">
            <a:off x="2743200" y="3962400"/>
            <a:ext cx="5334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79" name="Line 11"/>
          <p:cNvSpPr>
            <a:spLocks noChangeShapeType="1"/>
          </p:cNvSpPr>
          <p:nvPr/>
        </p:nvSpPr>
        <p:spPr bwMode="auto">
          <a:xfrm>
            <a:off x="2743200" y="4419600"/>
            <a:ext cx="5334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81" name="Line 13"/>
          <p:cNvSpPr>
            <a:spLocks noChangeShapeType="1"/>
          </p:cNvSpPr>
          <p:nvPr/>
        </p:nvSpPr>
        <p:spPr bwMode="auto">
          <a:xfrm flipV="1">
            <a:off x="4800600" y="4419600"/>
            <a:ext cx="5334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82" name="Line 14"/>
          <p:cNvSpPr>
            <a:spLocks noChangeShapeType="1"/>
          </p:cNvSpPr>
          <p:nvPr/>
        </p:nvSpPr>
        <p:spPr bwMode="auto">
          <a:xfrm>
            <a:off x="4800600" y="3962400"/>
            <a:ext cx="5334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83" name="Text Box 15"/>
          <p:cNvSpPr txBox="1">
            <a:spLocks noChangeArrowheads="1"/>
          </p:cNvSpPr>
          <p:nvPr/>
        </p:nvSpPr>
        <p:spPr bwMode="auto">
          <a:xfrm>
            <a:off x="2743200" y="44958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8784" name="Text Box 16"/>
          <p:cNvSpPr txBox="1">
            <a:spLocks noChangeArrowheads="1"/>
          </p:cNvSpPr>
          <p:nvPr/>
        </p:nvSpPr>
        <p:spPr bwMode="auto">
          <a:xfrm>
            <a:off x="4876800" y="36576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8785" name="Text Box 17"/>
          <p:cNvSpPr txBox="1">
            <a:spLocks noChangeArrowheads="1"/>
          </p:cNvSpPr>
          <p:nvPr/>
        </p:nvSpPr>
        <p:spPr bwMode="auto">
          <a:xfrm>
            <a:off x="2743200" y="36576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8786" name="Text Box 18"/>
          <p:cNvSpPr txBox="1">
            <a:spLocks noChangeArrowheads="1"/>
          </p:cNvSpPr>
          <p:nvPr/>
        </p:nvSpPr>
        <p:spPr bwMode="auto">
          <a:xfrm>
            <a:off x="4876800" y="44958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8789" name="Line 21"/>
          <p:cNvSpPr>
            <a:spLocks noChangeShapeType="1"/>
          </p:cNvSpPr>
          <p:nvPr/>
        </p:nvSpPr>
        <p:spPr bwMode="auto">
          <a:xfrm>
            <a:off x="1752600" y="4343400"/>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90" name="Text Box 22"/>
          <p:cNvSpPr txBox="1">
            <a:spLocks noChangeArrowheads="1"/>
          </p:cNvSpPr>
          <p:nvPr/>
        </p:nvSpPr>
        <p:spPr bwMode="auto">
          <a:xfrm>
            <a:off x="1828800" y="38862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288793" name="Line 25"/>
          <p:cNvSpPr>
            <a:spLocks noChangeShapeType="1"/>
          </p:cNvSpPr>
          <p:nvPr/>
        </p:nvSpPr>
        <p:spPr bwMode="auto">
          <a:xfrm>
            <a:off x="5791200" y="4343400"/>
            <a:ext cx="533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794" name="Text Box 26"/>
          <p:cNvSpPr txBox="1">
            <a:spLocks noChangeArrowheads="1"/>
          </p:cNvSpPr>
          <p:nvPr/>
        </p:nvSpPr>
        <p:spPr bwMode="auto">
          <a:xfrm>
            <a:off x="5867400" y="38862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nvGrpSpPr>
          <p:cNvPr id="288795" name="Group 27"/>
          <p:cNvGrpSpPr>
            <a:grpSpLocks/>
          </p:cNvGrpSpPr>
          <p:nvPr/>
        </p:nvGrpSpPr>
        <p:grpSpPr bwMode="auto">
          <a:xfrm>
            <a:off x="1828800" y="4419600"/>
            <a:ext cx="4419600" cy="914400"/>
            <a:chOff x="1200" y="3072"/>
            <a:chExt cx="2784" cy="576"/>
          </a:xfrm>
        </p:grpSpPr>
        <p:sp>
          <p:nvSpPr>
            <p:cNvPr id="288796" name="Arc 28"/>
            <p:cNvSpPr>
              <a:spLocks/>
            </p:cNvSpPr>
            <p:nvPr/>
          </p:nvSpPr>
          <p:spPr bwMode="auto">
            <a:xfrm>
              <a:off x="3696" y="3072"/>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797" name="Arc 29"/>
            <p:cNvSpPr>
              <a:spLocks/>
            </p:cNvSpPr>
            <p:nvPr/>
          </p:nvSpPr>
          <p:spPr bwMode="auto">
            <a:xfrm rot="5400000">
              <a:off x="3696" y="3360"/>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798" name="Arc 30"/>
            <p:cNvSpPr>
              <a:spLocks/>
            </p:cNvSpPr>
            <p:nvPr/>
          </p:nvSpPr>
          <p:spPr bwMode="auto">
            <a:xfrm rot="10800000">
              <a:off x="1200" y="3360"/>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799" name="Arc 31"/>
            <p:cNvSpPr>
              <a:spLocks/>
            </p:cNvSpPr>
            <p:nvPr/>
          </p:nvSpPr>
          <p:spPr bwMode="auto">
            <a:xfrm rot="16200000">
              <a:off x="1200" y="3072"/>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00" name="Line 32"/>
            <p:cNvSpPr>
              <a:spLocks noChangeShapeType="1"/>
            </p:cNvSpPr>
            <p:nvPr/>
          </p:nvSpPr>
          <p:spPr bwMode="auto">
            <a:xfrm>
              <a:off x="1440" y="3648"/>
              <a:ext cx="22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01" name="Text Box 33"/>
            <p:cNvSpPr txBox="1">
              <a:spLocks noChangeArrowheads="1"/>
            </p:cNvSpPr>
            <p:nvPr/>
          </p:nvSpPr>
          <p:spPr bwMode="auto">
            <a:xfrm>
              <a:off x="2448" y="336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grpSp>
        <p:nvGrpSpPr>
          <p:cNvPr id="288802" name="Group 34"/>
          <p:cNvGrpSpPr>
            <a:grpSpLocks/>
          </p:cNvGrpSpPr>
          <p:nvPr/>
        </p:nvGrpSpPr>
        <p:grpSpPr bwMode="auto">
          <a:xfrm>
            <a:off x="1676400" y="3048000"/>
            <a:ext cx="4724400" cy="1828800"/>
            <a:chOff x="2208" y="2304"/>
            <a:chExt cx="3360" cy="1200"/>
          </a:xfrm>
        </p:grpSpPr>
        <p:sp>
          <p:nvSpPr>
            <p:cNvPr id="288803" name="Arc 35"/>
            <p:cNvSpPr>
              <a:spLocks/>
            </p:cNvSpPr>
            <p:nvPr/>
          </p:nvSpPr>
          <p:spPr bwMode="auto">
            <a:xfrm>
              <a:off x="388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04" name="Arc 36"/>
            <p:cNvSpPr>
              <a:spLocks/>
            </p:cNvSpPr>
            <p:nvPr/>
          </p:nvSpPr>
          <p:spPr bwMode="auto">
            <a:xfrm flipH="1">
              <a:off x="2208" y="2592"/>
              <a:ext cx="1680" cy="912"/>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05" name="Text Box 37"/>
            <p:cNvSpPr txBox="1">
              <a:spLocks noChangeArrowheads="1"/>
            </p:cNvSpPr>
            <p:nvPr/>
          </p:nvSpPr>
          <p:spPr bwMode="auto">
            <a:xfrm>
              <a:off x="3696" y="2304"/>
              <a:ext cx="346"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grpSp>
      <p:sp>
        <p:nvSpPr>
          <p:cNvPr id="288806" name="Text Box 38"/>
          <p:cNvSpPr txBox="1">
            <a:spLocks noChangeArrowheads="1"/>
          </p:cNvSpPr>
          <p:nvPr/>
        </p:nvSpPr>
        <p:spPr bwMode="auto">
          <a:xfrm>
            <a:off x="762000" y="38100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8807" name="Oval 39"/>
          <p:cNvSpPr>
            <a:spLocks noChangeArrowheads="1"/>
          </p:cNvSpPr>
          <p:nvPr/>
        </p:nvSpPr>
        <p:spPr bwMode="auto">
          <a:xfrm>
            <a:off x="2286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a:t>
            </a:r>
          </a:p>
        </p:txBody>
      </p:sp>
      <p:sp>
        <p:nvSpPr>
          <p:cNvPr id="288808" name="Line 40"/>
          <p:cNvSpPr>
            <a:spLocks noChangeShapeType="1"/>
          </p:cNvSpPr>
          <p:nvPr/>
        </p:nvSpPr>
        <p:spPr bwMode="auto">
          <a:xfrm>
            <a:off x="685800" y="4343400"/>
            <a:ext cx="595313"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09" name="Text Box 41"/>
          <p:cNvSpPr txBox="1">
            <a:spLocks noChangeArrowheads="1"/>
          </p:cNvSpPr>
          <p:nvPr/>
        </p:nvSpPr>
        <p:spPr bwMode="auto">
          <a:xfrm>
            <a:off x="3810000" y="34290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8811" name="Line 43"/>
          <p:cNvSpPr>
            <a:spLocks noChangeShapeType="1"/>
          </p:cNvSpPr>
          <p:nvPr/>
        </p:nvSpPr>
        <p:spPr bwMode="auto">
          <a:xfrm>
            <a:off x="3748088" y="3962400"/>
            <a:ext cx="595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13" name="Text Box 45"/>
          <p:cNvSpPr txBox="1">
            <a:spLocks noChangeArrowheads="1"/>
          </p:cNvSpPr>
          <p:nvPr/>
        </p:nvSpPr>
        <p:spPr bwMode="auto">
          <a:xfrm>
            <a:off x="6767513" y="38100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a</a:t>
            </a:r>
          </a:p>
        </p:txBody>
      </p:sp>
      <p:sp>
        <p:nvSpPr>
          <p:cNvPr id="288814" name="Line 46"/>
          <p:cNvSpPr>
            <a:spLocks noChangeShapeType="1"/>
          </p:cNvSpPr>
          <p:nvPr/>
        </p:nvSpPr>
        <p:spPr bwMode="auto">
          <a:xfrm>
            <a:off x="6767513" y="4343400"/>
            <a:ext cx="595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16" name="Line 48"/>
          <p:cNvSpPr>
            <a:spLocks noChangeShapeType="1"/>
          </p:cNvSpPr>
          <p:nvPr/>
        </p:nvSpPr>
        <p:spPr bwMode="auto">
          <a:xfrm>
            <a:off x="7848600" y="4343400"/>
            <a:ext cx="609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17" name="Text Box 49"/>
          <p:cNvSpPr txBox="1">
            <a:spLocks noChangeArrowheads="1"/>
          </p:cNvSpPr>
          <p:nvPr/>
        </p:nvSpPr>
        <p:spPr bwMode="auto">
          <a:xfrm>
            <a:off x="7924800" y="38100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288818" name="Oval 50"/>
          <p:cNvSpPr>
            <a:spLocks noChangeArrowheads="1"/>
          </p:cNvSpPr>
          <p:nvPr/>
        </p:nvSpPr>
        <p:spPr bwMode="auto">
          <a:xfrm>
            <a:off x="84582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a:p>
        </p:txBody>
      </p:sp>
      <p:sp>
        <p:nvSpPr>
          <p:cNvPr id="288820" name="Oval 52"/>
          <p:cNvSpPr>
            <a:spLocks noChangeArrowheads="1"/>
          </p:cNvSpPr>
          <p:nvPr/>
        </p:nvSpPr>
        <p:spPr bwMode="auto">
          <a:xfrm>
            <a:off x="8534400" y="4191000"/>
            <a:ext cx="304800" cy="304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21" name="Text Box 53"/>
          <p:cNvSpPr txBox="1">
            <a:spLocks noChangeArrowheads="1"/>
          </p:cNvSpPr>
          <p:nvPr/>
        </p:nvSpPr>
        <p:spPr bwMode="auto">
          <a:xfrm>
            <a:off x="762000" y="5508625"/>
            <a:ext cx="6102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i="1"/>
              <a:t>q</a:t>
            </a:r>
            <a:r>
              <a:rPr lang="en-US" altLang="ja-JP" sz="2800" baseline="-25000"/>
              <a:t>1</a:t>
            </a:r>
            <a:r>
              <a:rPr lang="en-US" altLang="ja-JP" sz="2800"/>
              <a:t> </a:t>
            </a:r>
            <a:r>
              <a:rPr lang="ja-JP" altLang="en-US" sz="2800"/>
              <a:t>から</a:t>
            </a:r>
            <a:r>
              <a:rPr lang="en-US" altLang="ja-JP" sz="2800"/>
              <a:t>ε</a:t>
            </a:r>
            <a:r>
              <a:rPr lang="ja-JP" altLang="en-US" sz="2800"/>
              <a:t>入力で </a:t>
            </a:r>
            <a:r>
              <a:rPr lang="en-US" altLang="ja-JP" sz="2800" i="1"/>
              <a:t>q</a:t>
            </a:r>
            <a:r>
              <a:rPr lang="en-US" altLang="ja-JP" sz="2800" baseline="-25000"/>
              <a:t>2</a:t>
            </a:r>
            <a:r>
              <a:rPr lang="en-US" altLang="ja-JP" sz="2800"/>
              <a:t> </a:t>
            </a:r>
            <a:r>
              <a:rPr lang="en-US" altLang="ja-JP" sz="2800" i="1"/>
              <a:t>q</a:t>
            </a:r>
            <a:r>
              <a:rPr lang="en-US" altLang="ja-JP" sz="2800" baseline="-25000"/>
              <a:t>3</a:t>
            </a:r>
            <a:r>
              <a:rPr lang="en-US" altLang="ja-JP" sz="2800"/>
              <a:t> </a:t>
            </a:r>
            <a:r>
              <a:rPr lang="en-US" altLang="ja-JP" sz="2800" i="1"/>
              <a:t>q</a:t>
            </a:r>
            <a:r>
              <a:rPr lang="en-US" altLang="ja-JP" sz="2800" baseline="-25000"/>
              <a:t>4</a:t>
            </a:r>
            <a:r>
              <a:rPr lang="en-US" altLang="ja-JP" sz="2800"/>
              <a:t> </a:t>
            </a:r>
            <a:r>
              <a:rPr lang="en-US" altLang="ja-JP" sz="2800" i="1"/>
              <a:t>q</a:t>
            </a:r>
            <a:r>
              <a:rPr lang="en-US" altLang="ja-JP" sz="2800" baseline="-25000"/>
              <a:t>8</a:t>
            </a:r>
            <a:r>
              <a:rPr lang="en-US" altLang="ja-JP" sz="2800"/>
              <a:t> </a:t>
            </a:r>
            <a:r>
              <a:rPr lang="ja-JP" altLang="en-US" sz="2800"/>
              <a:t> へ遷移可能</a:t>
            </a:r>
          </a:p>
        </p:txBody>
      </p:sp>
      <p:sp>
        <p:nvSpPr>
          <p:cNvPr id="288823" name="Text Box 55"/>
          <p:cNvSpPr txBox="1">
            <a:spLocks noChangeArrowheads="1"/>
          </p:cNvSpPr>
          <p:nvPr/>
        </p:nvSpPr>
        <p:spPr bwMode="auto">
          <a:xfrm>
            <a:off x="762000" y="6019800"/>
            <a:ext cx="4751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a:t>
            </a:r>
            <a:r>
              <a:rPr lang="en-US" altLang="ja-JP" i="1"/>
              <a:t>q</a:t>
            </a:r>
            <a:r>
              <a:rPr lang="en-US" altLang="ja-JP" baseline="-25000"/>
              <a:t>1</a:t>
            </a:r>
            <a:r>
              <a:rPr lang="en-US" altLang="ja-JP"/>
              <a:t> </a:t>
            </a:r>
            <a:r>
              <a:rPr lang="en-US" altLang="ja-JP" i="1"/>
              <a:t>q</a:t>
            </a:r>
            <a:r>
              <a:rPr lang="en-US" altLang="ja-JP" baseline="-25000"/>
              <a:t>2</a:t>
            </a:r>
            <a:r>
              <a:rPr lang="en-US" altLang="ja-JP"/>
              <a:t> </a:t>
            </a:r>
            <a:r>
              <a:rPr lang="en-US" altLang="ja-JP" i="1"/>
              <a:t>q</a:t>
            </a:r>
            <a:r>
              <a:rPr lang="en-US" altLang="ja-JP" baseline="-25000"/>
              <a:t>3</a:t>
            </a:r>
            <a:r>
              <a:rPr lang="en-US" altLang="ja-JP"/>
              <a:t> </a:t>
            </a:r>
            <a:r>
              <a:rPr lang="en-US" altLang="ja-JP" i="1"/>
              <a:t>q</a:t>
            </a:r>
            <a:r>
              <a:rPr lang="en-US" altLang="ja-JP" baseline="-25000"/>
              <a:t>4</a:t>
            </a:r>
            <a:r>
              <a:rPr lang="en-US" altLang="ja-JP"/>
              <a:t> </a:t>
            </a:r>
            <a:r>
              <a:rPr lang="en-US" altLang="ja-JP" i="1"/>
              <a:t>q</a:t>
            </a:r>
            <a:r>
              <a:rPr lang="en-US" altLang="ja-JP" baseline="-25000"/>
              <a:t>8</a:t>
            </a:r>
            <a:r>
              <a:rPr lang="en-US" altLang="ja-JP"/>
              <a:t>  </a:t>
            </a:r>
            <a:r>
              <a:rPr lang="ja-JP" altLang="en-US"/>
              <a:t>をまとめる</a:t>
            </a:r>
          </a:p>
        </p:txBody>
      </p:sp>
      <p:sp>
        <p:nvSpPr>
          <p:cNvPr id="288824" name="Oval 56"/>
          <p:cNvSpPr>
            <a:spLocks noChangeArrowheads="1"/>
          </p:cNvSpPr>
          <p:nvPr/>
        </p:nvSpPr>
        <p:spPr bwMode="auto">
          <a:xfrm>
            <a:off x="12192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1</a:t>
            </a:r>
          </a:p>
        </p:txBody>
      </p:sp>
      <p:sp>
        <p:nvSpPr>
          <p:cNvPr id="288826" name="Oval 58"/>
          <p:cNvSpPr>
            <a:spLocks noChangeArrowheads="1"/>
          </p:cNvSpPr>
          <p:nvPr/>
        </p:nvSpPr>
        <p:spPr bwMode="auto">
          <a:xfrm>
            <a:off x="22860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2</a:t>
            </a:r>
          </a:p>
        </p:txBody>
      </p:sp>
      <p:sp>
        <p:nvSpPr>
          <p:cNvPr id="288827" name="Oval 59"/>
          <p:cNvSpPr>
            <a:spLocks noChangeArrowheads="1"/>
          </p:cNvSpPr>
          <p:nvPr/>
        </p:nvSpPr>
        <p:spPr bwMode="auto">
          <a:xfrm>
            <a:off x="3276600" y="3733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3</a:t>
            </a:r>
          </a:p>
        </p:txBody>
      </p:sp>
      <p:sp>
        <p:nvSpPr>
          <p:cNvPr id="288828" name="Oval 60"/>
          <p:cNvSpPr>
            <a:spLocks noChangeArrowheads="1"/>
          </p:cNvSpPr>
          <p:nvPr/>
        </p:nvSpPr>
        <p:spPr bwMode="auto">
          <a:xfrm>
            <a:off x="3276600" y="4495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4</a:t>
            </a:r>
          </a:p>
        </p:txBody>
      </p:sp>
      <p:sp>
        <p:nvSpPr>
          <p:cNvPr id="288829" name="Oval 61"/>
          <p:cNvSpPr>
            <a:spLocks noChangeArrowheads="1"/>
          </p:cNvSpPr>
          <p:nvPr/>
        </p:nvSpPr>
        <p:spPr bwMode="auto">
          <a:xfrm>
            <a:off x="4343400" y="3733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5</a:t>
            </a:r>
          </a:p>
        </p:txBody>
      </p:sp>
      <p:sp>
        <p:nvSpPr>
          <p:cNvPr id="288830" name="Oval 62"/>
          <p:cNvSpPr>
            <a:spLocks noChangeArrowheads="1"/>
          </p:cNvSpPr>
          <p:nvPr/>
        </p:nvSpPr>
        <p:spPr bwMode="auto">
          <a:xfrm>
            <a:off x="4343400" y="4495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6</a:t>
            </a:r>
          </a:p>
        </p:txBody>
      </p:sp>
      <p:sp>
        <p:nvSpPr>
          <p:cNvPr id="288831" name="Oval 63"/>
          <p:cNvSpPr>
            <a:spLocks noChangeArrowheads="1"/>
          </p:cNvSpPr>
          <p:nvPr/>
        </p:nvSpPr>
        <p:spPr bwMode="auto">
          <a:xfrm>
            <a:off x="53340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7</a:t>
            </a:r>
          </a:p>
        </p:txBody>
      </p:sp>
      <p:sp>
        <p:nvSpPr>
          <p:cNvPr id="288832" name="Oval 64"/>
          <p:cNvSpPr>
            <a:spLocks noChangeArrowheads="1"/>
          </p:cNvSpPr>
          <p:nvPr/>
        </p:nvSpPr>
        <p:spPr bwMode="auto">
          <a:xfrm>
            <a:off x="63246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8</a:t>
            </a:r>
          </a:p>
        </p:txBody>
      </p:sp>
      <p:sp>
        <p:nvSpPr>
          <p:cNvPr id="288833" name="Oval 65"/>
          <p:cNvSpPr>
            <a:spLocks noChangeArrowheads="1"/>
          </p:cNvSpPr>
          <p:nvPr/>
        </p:nvSpPr>
        <p:spPr bwMode="auto">
          <a:xfrm>
            <a:off x="7315200" y="4114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9</a:t>
            </a:r>
          </a:p>
        </p:txBody>
      </p:sp>
      <p:grpSp>
        <p:nvGrpSpPr>
          <p:cNvPr id="288834" name="Group 66"/>
          <p:cNvGrpSpPr>
            <a:grpSpLocks/>
          </p:cNvGrpSpPr>
          <p:nvPr/>
        </p:nvGrpSpPr>
        <p:grpSpPr bwMode="auto">
          <a:xfrm>
            <a:off x="1752600" y="3886200"/>
            <a:ext cx="990600" cy="685800"/>
            <a:chOff x="1104" y="2448"/>
            <a:chExt cx="624" cy="432"/>
          </a:xfrm>
        </p:grpSpPr>
        <p:sp>
          <p:nvSpPr>
            <p:cNvPr id="288835" name="Line 67"/>
            <p:cNvSpPr>
              <a:spLocks noChangeShapeType="1"/>
            </p:cNvSpPr>
            <p:nvPr/>
          </p:nvSpPr>
          <p:spPr bwMode="auto">
            <a:xfrm>
              <a:off x="1104" y="2736"/>
              <a:ext cx="336" cy="0"/>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36" name="Text Box 68"/>
            <p:cNvSpPr txBox="1">
              <a:spLocks noChangeArrowheads="1"/>
            </p:cNvSpPr>
            <p:nvPr/>
          </p:nvSpPr>
          <p:spPr bwMode="auto">
            <a:xfrm>
              <a:off x="1152" y="244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66CC"/>
                  </a:solidFill>
                </a:rPr>
                <a:t>ε</a:t>
              </a:r>
            </a:p>
          </p:txBody>
        </p:sp>
        <p:sp>
          <p:nvSpPr>
            <p:cNvPr id="288837" name="Oval 69"/>
            <p:cNvSpPr>
              <a:spLocks noChangeArrowheads="1"/>
            </p:cNvSpPr>
            <p:nvPr/>
          </p:nvSpPr>
          <p:spPr bwMode="auto">
            <a:xfrm>
              <a:off x="1440" y="2592"/>
              <a:ext cx="288" cy="288"/>
            </a:xfrm>
            <a:prstGeom prst="ellipse">
              <a:avLst/>
            </a:pr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solidFill>
                    <a:srgbClr val="FF66CC"/>
                  </a:solidFill>
                </a:rPr>
                <a:t>q</a:t>
              </a:r>
              <a:r>
                <a:rPr lang="en-US" altLang="ja-JP" sz="2800" baseline="-25000">
                  <a:solidFill>
                    <a:srgbClr val="FF66CC"/>
                  </a:solidFill>
                </a:rPr>
                <a:t>2</a:t>
              </a:r>
            </a:p>
          </p:txBody>
        </p:sp>
      </p:grpSp>
      <p:grpSp>
        <p:nvGrpSpPr>
          <p:cNvPr id="288838" name="Group 70"/>
          <p:cNvGrpSpPr>
            <a:grpSpLocks/>
          </p:cNvGrpSpPr>
          <p:nvPr/>
        </p:nvGrpSpPr>
        <p:grpSpPr bwMode="auto">
          <a:xfrm>
            <a:off x="2743200" y="3657600"/>
            <a:ext cx="990600" cy="609600"/>
            <a:chOff x="1728" y="2304"/>
            <a:chExt cx="624" cy="384"/>
          </a:xfrm>
        </p:grpSpPr>
        <p:sp>
          <p:nvSpPr>
            <p:cNvPr id="288839" name="Line 71"/>
            <p:cNvSpPr>
              <a:spLocks noChangeShapeType="1"/>
            </p:cNvSpPr>
            <p:nvPr/>
          </p:nvSpPr>
          <p:spPr bwMode="auto">
            <a:xfrm flipV="1">
              <a:off x="1728" y="2496"/>
              <a:ext cx="336" cy="192"/>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40" name="Text Box 72"/>
            <p:cNvSpPr txBox="1">
              <a:spLocks noChangeArrowheads="1"/>
            </p:cNvSpPr>
            <p:nvPr/>
          </p:nvSpPr>
          <p:spPr bwMode="auto">
            <a:xfrm>
              <a:off x="1728" y="2304"/>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66CC"/>
                  </a:solidFill>
                </a:rPr>
                <a:t>ε</a:t>
              </a:r>
            </a:p>
          </p:txBody>
        </p:sp>
        <p:sp>
          <p:nvSpPr>
            <p:cNvPr id="288841" name="Oval 73"/>
            <p:cNvSpPr>
              <a:spLocks noChangeArrowheads="1"/>
            </p:cNvSpPr>
            <p:nvPr/>
          </p:nvSpPr>
          <p:spPr bwMode="auto">
            <a:xfrm>
              <a:off x="2064" y="2352"/>
              <a:ext cx="288" cy="288"/>
            </a:xfrm>
            <a:prstGeom prst="ellipse">
              <a:avLst/>
            </a:pr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solidFill>
                    <a:srgbClr val="FF66CC"/>
                  </a:solidFill>
                </a:rPr>
                <a:t>q</a:t>
              </a:r>
              <a:r>
                <a:rPr lang="en-US" altLang="ja-JP" sz="2800" baseline="-25000">
                  <a:solidFill>
                    <a:srgbClr val="FF66CC"/>
                  </a:solidFill>
                </a:rPr>
                <a:t>3</a:t>
              </a:r>
            </a:p>
          </p:txBody>
        </p:sp>
      </p:grpSp>
      <p:grpSp>
        <p:nvGrpSpPr>
          <p:cNvPr id="288842" name="Group 74"/>
          <p:cNvGrpSpPr>
            <a:grpSpLocks/>
          </p:cNvGrpSpPr>
          <p:nvPr/>
        </p:nvGrpSpPr>
        <p:grpSpPr bwMode="auto">
          <a:xfrm>
            <a:off x="2743200" y="4419600"/>
            <a:ext cx="990600" cy="533400"/>
            <a:chOff x="1728" y="2784"/>
            <a:chExt cx="624" cy="336"/>
          </a:xfrm>
        </p:grpSpPr>
        <p:sp>
          <p:nvSpPr>
            <p:cNvPr id="288843" name="Line 75"/>
            <p:cNvSpPr>
              <a:spLocks noChangeShapeType="1"/>
            </p:cNvSpPr>
            <p:nvPr/>
          </p:nvSpPr>
          <p:spPr bwMode="auto">
            <a:xfrm>
              <a:off x="1728" y="2784"/>
              <a:ext cx="336" cy="192"/>
            </a:xfrm>
            <a:prstGeom prst="line">
              <a:avLst/>
            </a:prstGeom>
            <a:noFill/>
            <a:ln w="1905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88844" name="Text Box 76"/>
            <p:cNvSpPr txBox="1">
              <a:spLocks noChangeArrowheads="1"/>
            </p:cNvSpPr>
            <p:nvPr/>
          </p:nvSpPr>
          <p:spPr bwMode="auto">
            <a:xfrm>
              <a:off x="1728" y="2832"/>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66CC"/>
                  </a:solidFill>
                </a:rPr>
                <a:t>ε</a:t>
              </a:r>
            </a:p>
          </p:txBody>
        </p:sp>
        <p:sp>
          <p:nvSpPr>
            <p:cNvPr id="288845" name="Oval 77"/>
            <p:cNvSpPr>
              <a:spLocks noChangeArrowheads="1"/>
            </p:cNvSpPr>
            <p:nvPr/>
          </p:nvSpPr>
          <p:spPr bwMode="auto">
            <a:xfrm>
              <a:off x="2064" y="2832"/>
              <a:ext cx="288" cy="288"/>
            </a:xfrm>
            <a:prstGeom prst="ellipse">
              <a:avLst/>
            </a:pr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solidFill>
                    <a:srgbClr val="FF66CC"/>
                  </a:solidFill>
                </a:rPr>
                <a:t>q</a:t>
              </a:r>
              <a:r>
                <a:rPr lang="en-US" altLang="ja-JP" sz="2800" baseline="-25000">
                  <a:solidFill>
                    <a:srgbClr val="FF66CC"/>
                  </a:solidFill>
                </a:rPr>
                <a:t>4</a:t>
              </a:r>
            </a:p>
          </p:txBody>
        </p:sp>
      </p:grpSp>
      <p:grpSp>
        <p:nvGrpSpPr>
          <p:cNvPr id="288850" name="Group 82"/>
          <p:cNvGrpSpPr>
            <a:grpSpLocks/>
          </p:cNvGrpSpPr>
          <p:nvPr/>
        </p:nvGrpSpPr>
        <p:grpSpPr bwMode="auto">
          <a:xfrm>
            <a:off x="1676400" y="3048000"/>
            <a:ext cx="5105400" cy="1828800"/>
            <a:chOff x="1056" y="1920"/>
            <a:chExt cx="3216" cy="1152"/>
          </a:xfrm>
        </p:grpSpPr>
        <p:grpSp>
          <p:nvGrpSpPr>
            <p:cNvPr id="288851" name="Group 83"/>
            <p:cNvGrpSpPr>
              <a:grpSpLocks/>
            </p:cNvGrpSpPr>
            <p:nvPr/>
          </p:nvGrpSpPr>
          <p:grpSpPr bwMode="auto">
            <a:xfrm>
              <a:off x="1056" y="1920"/>
              <a:ext cx="2976" cy="1152"/>
              <a:chOff x="1056" y="1920"/>
              <a:chExt cx="2976" cy="1152"/>
            </a:xfrm>
          </p:grpSpPr>
          <p:sp>
            <p:nvSpPr>
              <p:cNvPr id="288852" name="Arc 84"/>
              <p:cNvSpPr>
                <a:spLocks/>
              </p:cNvSpPr>
              <p:nvPr/>
            </p:nvSpPr>
            <p:spPr bwMode="auto">
              <a:xfrm>
                <a:off x="2544" y="2196"/>
                <a:ext cx="1488" cy="876"/>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53" name="Arc 85"/>
              <p:cNvSpPr>
                <a:spLocks/>
              </p:cNvSpPr>
              <p:nvPr/>
            </p:nvSpPr>
            <p:spPr bwMode="auto">
              <a:xfrm flipH="1">
                <a:off x="1056" y="2196"/>
                <a:ext cx="1488" cy="876"/>
              </a:xfrm>
              <a:custGeom>
                <a:avLst/>
                <a:gdLst>
                  <a:gd name="G0" fmla="+- 0 0 0"/>
                  <a:gd name="G1" fmla="+- 21600 0 0"/>
                  <a:gd name="G2" fmla="+- 21600 0 0"/>
                  <a:gd name="T0" fmla="*/ 0 w 18685"/>
                  <a:gd name="T1" fmla="*/ 0 h 21600"/>
                  <a:gd name="T2" fmla="*/ 18685 w 18685"/>
                  <a:gd name="T3" fmla="*/ 10764 h 21600"/>
                  <a:gd name="T4" fmla="*/ 0 w 18685"/>
                  <a:gd name="T5" fmla="*/ 21600 h 21600"/>
                </a:gdLst>
                <a:ahLst/>
                <a:cxnLst>
                  <a:cxn ang="0">
                    <a:pos x="T0" y="T1"/>
                  </a:cxn>
                  <a:cxn ang="0">
                    <a:pos x="T2" y="T3"/>
                  </a:cxn>
                  <a:cxn ang="0">
                    <a:pos x="T4" y="T5"/>
                  </a:cxn>
                </a:cxnLst>
                <a:rect l="0" t="0" r="r" b="b"/>
                <a:pathLst>
                  <a:path w="18685" h="21600" fill="none" extrusionOk="0">
                    <a:moveTo>
                      <a:pt x="-1" y="0"/>
                    </a:moveTo>
                    <a:cubicBezTo>
                      <a:pt x="7702" y="0"/>
                      <a:pt x="14821" y="4101"/>
                      <a:pt x="18685" y="10763"/>
                    </a:cubicBezTo>
                  </a:path>
                  <a:path w="18685" h="21600" stroke="0" extrusionOk="0">
                    <a:moveTo>
                      <a:pt x="-1" y="0"/>
                    </a:moveTo>
                    <a:cubicBezTo>
                      <a:pt x="7702" y="0"/>
                      <a:pt x="14821" y="4101"/>
                      <a:pt x="18685" y="10763"/>
                    </a:cubicBezTo>
                    <a:lnTo>
                      <a:pt x="0" y="21600"/>
                    </a:lnTo>
                    <a:close/>
                  </a:path>
                </a:pathLst>
              </a:cu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8854" name="Text Box 86"/>
              <p:cNvSpPr txBox="1">
                <a:spLocks noChangeArrowheads="1"/>
              </p:cNvSpPr>
              <p:nvPr/>
            </p:nvSpPr>
            <p:spPr bwMode="auto">
              <a:xfrm>
                <a:off x="2374" y="192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66CC"/>
                    </a:solidFill>
                  </a:rPr>
                  <a:t>ε</a:t>
                </a:r>
              </a:p>
            </p:txBody>
          </p:sp>
        </p:grpSp>
        <p:sp>
          <p:nvSpPr>
            <p:cNvPr id="288855" name="Oval 87"/>
            <p:cNvSpPr>
              <a:spLocks noChangeArrowheads="1"/>
            </p:cNvSpPr>
            <p:nvPr/>
          </p:nvSpPr>
          <p:spPr bwMode="auto">
            <a:xfrm>
              <a:off x="3984" y="2592"/>
              <a:ext cx="288" cy="288"/>
            </a:xfrm>
            <a:prstGeom prst="ellipse">
              <a:avLst/>
            </a:prstGeom>
            <a:noFill/>
            <a:ln w="1905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solidFill>
                    <a:srgbClr val="FF66CC"/>
                  </a:solidFill>
                </a:rPr>
                <a:t>q</a:t>
              </a:r>
              <a:r>
                <a:rPr lang="en-US" altLang="ja-JP" sz="2800" baseline="-25000">
                  <a:solidFill>
                    <a:srgbClr val="FF66CC"/>
                  </a:solidFill>
                </a:rPr>
                <a:t>8</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8834"/>
                                        </p:tgtEl>
                                        <p:attrNameLst>
                                          <p:attrName>style.visibility</p:attrName>
                                        </p:attrNameLst>
                                      </p:cBhvr>
                                      <p:to>
                                        <p:strVal val="visible"/>
                                      </p:to>
                                    </p:set>
                                    <p:animEffect transition="in" filter="wipe(left)">
                                      <p:cBhvr>
                                        <p:cTn id="7" dur="500"/>
                                        <p:tgtEl>
                                          <p:spTgt spid="288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8838"/>
                                        </p:tgtEl>
                                        <p:attrNameLst>
                                          <p:attrName>style.visibility</p:attrName>
                                        </p:attrNameLst>
                                      </p:cBhvr>
                                      <p:to>
                                        <p:strVal val="visible"/>
                                      </p:to>
                                    </p:set>
                                    <p:animEffect transition="in" filter="wipe(left)">
                                      <p:cBhvr>
                                        <p:cTn id="12" dur="500"/>
                                        <p:tgtEl>
                                          <p:spTgt spid="2888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88842"/>
                                        </p:tgtEl>
                                        <p:attrNameLst>
                                          <p:attrName>style.visibility</p:attrName>
                                        </p:attrNameLst>
                                      </p:cBhvr>
                                      <p:to>
                                        <p:strVal val="visible"/>
                                      </p:to>
                                    </p:set>
                                    <p:animEffect transition="in" filter="wipe(left)">
                                      <p:cBhvr>
                                        <p:cTn id="17" dur="500"/>
                                        <p:tgtEl>
                                          <p:spTgt spid="2888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8850"/>
                                        </p:tgtEl>
                                        <p:attrNameLst>
                                          <p:attrName>style.visibility</p:attrName>
                                        </p:attrNameLst>
                                      </p:cBhvr>
                                      <p:to>
                                        <p:strVal val="visible"/>
                                      </p:to>
                                    </p:set>
                                    <p:animEffect transition="in" filter="wipe(left)">
                                      <p:cBhvr>
                                        <p:cTn id="22" dur="500"/>
                                        <p:tgtEl>
                                          <p:spTgt spid="2888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8821"/>
                                        </p:tgtEl>
                                        <p:attrNameLst>
                                          <p:attrName>style.visibility</p:attrName>
                                        </p:attrNameLst>
                                      </p:cBhvr>
                                      <p:to>
                                        <p:strVal val="visible"/>
                                      </p:to>
                                    </p:set>
                                    <p:animEffect transition="in" filter="checkerboard(across)">
                                      <p:cBhvr>
                                        <p:cTn id="27" dur="500"/>
                                        <p:tgtEl>
                                          <p:spTgt spid="2888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88823"/>
                                        </p:tgtEl>
                                        <p:attrNameLst>
                                          <p:attrName>style.visibility</p:attrName>
                                        </p:attrNameLst>
                                      </p:cBhvr>
                                      <p:to>
                                        <p:strVal val="visible"/>
                                      </p:to>
                                    </p:set>
                                    <p:animEffect transition="in" filter="checkerboard(across)">
                                      <p:cBhvr>
                                        <p:cTn id="32" dur="500"/>
                                        <p:tgtEl>
                                          <p:spTgt spid="288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821" grpId="0" autoUpdateAnimBg="0"/>
      <p:bldP spid="28882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292867" name="Rectangle 3"/>
          <p:cNvSpPr>
            <a:spLocks noGrp="1" noChangeArrowheads="1"/>
          </p:cNvSpPr>
          <p:nvPr>
            <p:ph type="body" idx="1"/>
          </p:nvPr>
        </p:nvSpPr>
        <p:spPr>
          <a:xfrm>
            <a:off x="381000" y="1981200"/>
            <a:ext cx="8534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NFA N = (</a:t>
            </a:r>
            <a:r>
              <a:rPr lang="en-US" altLang="ja-JP" b="1">
                <a:effectLst/>
              </a:rPr>
              <a:t>Q</a:t>
            </a:r>
            <a:r>
              <a:rPr lang="en-US" altLang="ja-JP" baseline="-25000">
                <a:effectLst/>
              </a:rPr>
              <a:t>N</a:t>
            </a:r>
            <a:r>
              <a:rPr lang="en-US" altLang="ja-JP">
                <a:effectLst/>
              </a:rPr>
              <a:t>, </a:t>
            </a:r>
            <a:r>
              <a:rPr lang="en-US" altLang="ja-JP" b="1">
                <a:effectLst/>
              </a:rPr>
              <a:t>Σ</a:t>
            </a:r>
            <a:r>
              <a:rPr lang="en-US" altLang="ja-JP">
                <a:effectLst/>
              </a:rPr>
              <a:t>, </a:t>
            </a:r>
            <a:r>
              <a:rPr lang="en-US" altLang="ja-JP" i="1">
                <a:effectLst/>
              </a:rPr>
              <a:t>δ</a:t>
            </a:r>
            <a:r>
              <a:rPr lang="en-US" altLang="ja-JP" baseline="-25000">
                <a:effectLst/>
              </a:rPr>
              <a:t>N</a:t>
            </a:r>
            <a:r>
              <a:rPr lang="en-US" altLang="ja-JP">
                <a:effectLst/>
              </a:rPr>
              <a:t>, </a:t>
            </a:r>
            <a:r>
              <a:rPr lang="en-US" altLang="ja-JP" i="1">
                <a:effectLst/>
              </a:rPr>
              <a:t>q</a:t>
            </a:r>
            <a:r>
              <a:rPr lang="en-US" altLang="ja-JP" baseline="-25000">
                <a:effectLst/>
              </a:rPr>
              <a:t>N0</a:t>
            </a:r>
            <a:r>
              <a:rPr lang="en-US" altLang="ja-JP">
                <a:effectLst/>
              </a:rPr>
              <a:t>, </a:t>
            </a:r>
            <a:r>
              <a:rPr lang="en-US" altLang="ja-JP" b="1">
                <a:effectLst/>
              </a:rPr>
              <a:t>F</a:t>
            </a:r>
            <a:r>
              <a:rPr lang="en-US" altLang="ja-JP" baseline="-25000">
                <a:effectLst/>
              </a:rPr>
              <a:t>N</a:t>
            </a:r>
            <a:r>
              <a:rPr lang="en-US" altLang="ja-JP">
                <a:effectLst/>
              </a:rPr>
              <a:t>)</a:t>
            </a:r>
          </a:p>
          <a:p>
            <a:pPr>
              <a:buFont typeface="Wingdings" panose="05000000000000000000" pitchFamily="2" charset="2"/>
              <a:buNone/>
            </a:pPr>
            <a:r>
              <a:rPr lang="ja-JP" altLang="en-US">
                <a:effectLst/>
              </a:rPr>
              <a:t>⇒ </a:t>
            </a:r>
            <a:r>
              <a:rPr lang="en-US" altLang="ja-JP">
                <a:effectLst/>
              </a:rPr>
              <a:t>DFA D = (</a:t>
            </a:r>
            <a:r>
              <a:rPr lang="en-US" altLang="ja-JP" b="1">
                <a:effectLst/>
              </a:rPr>
              <a:t>Q</a:t>
            </a:r>
            <a:r>
              <a:rPr lang="en-US" altLang="ja-JP" baseline="-25000">
                <a:effectLst/>
              </a:rPr>
              <a:t>D</a:t>
            </a:r>
            <a:r>
              <a:rPr lang="en-US" altLang="ja-JP">
                <a:effectLst/>
              </a:rPr>
              <a:t>, </a:t>
            </a:r>
            <a:r>
              <a:rPr lang="en-US" altLang="ja-JP" b="1">
                <a:effectLst/>
              </a:rPr>
              <a:t>Σ</a:t>
            </a:r>
            <a:r>
              <a:rPr lang="en-US" altLang="ja-JP">
                <a:effectLst/>
              </a:rPr>
              <a:t> </a:t>
            </a:r>
            <a:r>
              <a:rPr lang="en-US" altLang="ja-JP" i="1">
                <a:effectLst/>
              </a:rPr>
              <a:t>δ</a:t>
            </a:r>
            <a:r>
              <a:rPr lang="en-US" altLang="ja-JP" baseline="-25000">
                <a:effectLst/>
              </a:rPr>
              <a:t>D</a:t>
            </a:r>
            <a:r>
              <a:rPr lang="en-US" altLang="ja-JP">
                <a:effectLst/>
              </a:rPr>
              <a:t>, </a:t>
            </a:r>
            <a:r>
              <a:rPr lang="en-US" altLang="ja-JP" i="1">
                <a:effectLst/>
              </a:rPr>
              <a:t>q</a:t>
            </a:r>
            <a:r>
              <a:rPr lang="en-US" altLang="ja-JP" baseline="-25000">
                <a:effectLst/>
              </a:rPr>
              <a:t>D0</a:t>
            </a:r>
            <a:r>
              <a:rPr lang="en-US" altLang="ja-JP">
                <a:effectLst/>
              </a:rPr>
              <a:t>, </a:t>
            </a:r>
            <a:r>
              <a:rPr lang="en-US" altLang="ja-JP" b="1">
                <a:effectLst/>
              </a:rPr>
              <a:t>F</a:t>
            </a:r>
            <a:r>
              <a:rPr lang="en-US" altLang="ja-JP" baseline="-25000">
                <a:effectLst/>
              </a:rPr>
              <a:t>D</a:t>
            </a:r>
            <a:r>
              <a:rPr lang="en-US" altLang="ja-JP">
                <a:effectLst/>
              </a:rPr>
              <a:t>)</a:t>
            </a:r>
          </a:p>
          <a:p>
            <a:pPr>
              <a:buFont typeface="Wingdings" panose="05000000000000000000" pitchFamily="2" charset="2"/>
              <a:buNone/>
            </a:pPr>
            <a:endParaRPr lang="en-US" altLang="ja-JP">
              <a:effectLst/>
            </a:endParaRPr>
          </a:p>
          <a:p>
            <a:pPr>
              <a:buFont typeface="Wingdings" panose="05000000000000000000" pitchFamily="2" charset="2"/>
              <a:buNone/>
            </a:pPr>
            <a:r>
              <a:rPr lang="en-US" altLang="ja-JP" sz="2800">
                <a:effectLst/>
              </a:rPr>
              <a:t>ε-closure (</a:t>
            </a:r>
            <a:r>
              <a:rPr lang="en-US" altLang="ja-JP" sz="2800" i="1">
                <a:effectLst/>
              </a:rPr>
              <a:t>q</a:t>
            </a:r>
            <a:r>
              <a:rPr lang="en-US" altLang="ja-JP" sz="2800">
                <a:effectLst/>
              </a:rPr>
              <a:t>) </a:t>
            </a:r>
          </a:p>
          <a:p>
            <a:pPr>
              <a:buFont typeface="Wingdings" panose="05000000000000000000" pitchFamily="2" charset="2"/>
              <a:buNone/>
            </a:pPr>
            <a:r>
              <a:rPr lang="en-US" altLang="ja-JP" sz="2800">
                <a:effectLst/>
              </a:rPr>
              <a:t>    ::= </a:t>
            </a:r>
            <a:r>
              <a:rPr lang="en-US" altLang="ja-JP" sz="2800" i="1">
                <a:effectLst/>
              </a:rPr>
              <a:t>q</a:t>
            </a:r>
            <a:r>
              <a:rPr lang="en-US" altLang="ja-JP" sz="2800">
                <a:effectLst/>
              </a:rPr>
              <a:t> </a:t>
            </a:r>
            <a:r>
              <a:rPr lang="ja-JP" altLang="en-US" sz="2800">
                <a:effectLst/>
              </a:rPr>
              <a:t>∈{</a:t>
            </a:r>
            <a:r>
              <a:rPr lang="en-US" altLang="ja-JP" sz="2800" b="1">
                <a:effectLst/>
              </a:rPr>
              <a:t>Q</a:t>
            </a:r>
            <a:r>
              <a:rPr lang="en-US" altLang="ja-JP" sz="2800" baseline="-25000">
                <a:effectLst/>
              </a:rPr>
              <a:t>N</a:t>
            </a:r>
            <a:r>
              <a:rPr lang="ja-JP" altLang="en-US" sz="2800">
                <a:effectLst/>
              </a:rPr>
              <a:t>∪</a:t>
            </a:r>
            <a:r>
              <a:rPr lang="en-US" altLang="ja-JP" sz="2800" b="1">
                <a:effectLst/>
              </a:rPr>
              <a:t>Q</a:t>
            </a:r>
            <a:r>
              <a:rPr lang="en-US" altLang="ja-JP" sz="2800" baseline="-25000">
                <a:effectLst/>
              </a:rPr>
              <a:t>D</a:t>
            </a:r>
            <a:r>
              <a:rPr lang="en-US" altLang="ja-JP" sz="2800">
                <a:effectLst/>
              </a:rPr>
              <a:t>} </a:t>
            </a:r>
            <a:r>
              <a:rPr lang="ja-JP" altLang="en-US" sz="2800">
                <a:effectLst/>
              </a:rPr>
              <a:t>から</a:t>
            </a:r>
            <a:r>
              <a:rPr lang="en-US" altLang="ja-JP" sz="2800">
                <a:effectLst/>
              </a:rPr>
              <a:t>ε</a:t>
            </a:r>
            <a:r>
              <a:rPr lang="ja-JP" altLang="en-US" sz="2800">
                <a:effectLst/>
              </a:rPr>
              <a:t>遷移できる状態集合</a:t>
            </a:r>
          </a:p>
          <a:p>
            <a:pPr>
              <a:buFont typeface="Wingdings" panose="05000000000000000000" pitchFamily="2" charset="2"/>
              <a:buNone/>
            </a:pPr>
            <a:r>
              <a:rPr lang="en-US" altLang="ja-JP" sz="2800">
                <a:effectLst/>
              </a:rPr>
              <a:t>goto (</a:t>
            </a:r>
            <a:r>
              <a:rPr lang="en-US" altLang="ja-JP" sz="2800" i="1">
                <a:effectLst/>
              </a:rPr>
              <a:t>q</a:t>
            </a:r>
            <a:r>
              <a:rPr lang="en-US" altLang="ja-JP" sz="2800">
                <a:effectLst/>
              </a:rPr>
              <a:t>, a) </a:t>
            </a:r>
          </a:p>
          <a:p>
            <a:pPr>
              <a:buFont typeface="Wingdings" panose="05000000000000000000" pitchFamily="2" charset="2"/>
              <a:buNone/>
            </a:pPr>
            <a:r>
              <a:rPr lang="en-US" altLang="ja-JP" sz="2800">
                <a:effectLst/>
              </a:rPr>
              <a:t>    ::= </a:t>
            </a:r>
            <a:r>
              <a:rPr lang="en-US" altLang="ja-JP" sz="2800" i="1">
                <a:effectLst/>
              </a:rPr>
              <a:t>q</a:t>
            </a:r>
            <a:r>
              <a:rPr lang="en-US" altLang="ja-JP" sz="2800">
                <a:effectLst/>
              </a:rPr>
              <a:t> </a:t>
            </a:r>
            <a:r>
              <a:rPr lang="ja-JP" altLang="en-US" sz="2800">
                <a:effectLst/>
              </a:rPr>
              <a:t>∈{</a:t>
            </a:r>
            <a:r>
              <a:rPr lang="en-US" altLang="ja-JP" sz="2800" b="1">
                <a:effectLst/>
              </a:rPr>
              <a:t>Q</a:t>
            </a:r>
            <a:r>
              <a:rPr lang="en-US" altLang="ja-JP" sz="2800" baseline="-25000">
                <a:effectLst/>
              </a:rPr>
              <a:t>N</a:t>
            </a:r>
            <a:r>
              <a:rPr lang="ja-JP" altLang="en-US" sz="2800">
                <a:effectLst/>
              </a:rPr>
              <a:t>∪</a:t>
            </a:r>
            <a:r>
              <a:rPr lang="en-US" altLang="ja-JP" sz="2800" b="1">
                <a:effectLst/>
              </a:rPr>
              <a:t>Q</a:t>
            </a:r>
            <a:r>
              <a:rPr lang="en-US" altLang="ja-JP" sz="2800" baseline="-25000">
                <a:effectLst/>
              </a:rPr>
              <a:t>D</a:t>
            </a:r>
            <a:r>
              <a:rPr lang="en-US" altLang="ja-JP" sz="2800">
                <a:effectLst/>
              </a:rPr>
              <a:t>} </a:t>
            </a:r>
            <a:r>
              <a:rPr lang="ja-JP" altLang="en-US" sz="2800">
                <a:effectLst/>
              </a:rPr>
              <a:t>から </a:t>
            </a:r>
            <a:r>
              <a:rPr lang="en-US" altLang="ja-JP" sz="2800">
                <a:effectLst/>
              </a:rPr>
              <a:t>a </a:t>
            </a:r>
            <a:r>
              <a:rPr lang="ja-JP" altLang="en-US" sz="2800">
                <a:effectLst/>
              </a:rPr>
              <a:t>∈</a:t>
            </a:r>
            <a:r>
              <a:rPr lang="en-US" altLang="ja-JP" sz="2800" b="1">
                <a:effectLst/>
              </a:rPr>
              <a:t>Σ</a:t>
            </a:r>
            <a:r>
              <a:rPr lang="ja-JP" altLang="en-US" sz="2800">
                <a:effectLst/>
              </a:rPr>
              <a:t>で遷移できる状態集合</a:t>
            </a:r>
            <a:endParaRPr lang="en-US" altLang="ja-JP" sz="280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1066800" y="2286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294915" name="Oval 3"/>
          <p:cNvSpPr>
            <a:spLocks noChangeArrowheads="1"/>
          </p:cNvSpPr>
          <p:nvPr/>
        </p:nvSpPr>
        <p:spPr bwMode="auto">
          <a:xfrm>
            <a:off x="2057400" y="19050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grpSp>
        <p:nvGrpSpPr>
          <p:cNvPr id="295033" name="Group 121"/>
          <p:cNvGrpSpPr>
            <a:grpSpLocks/>
          </p:cNvGrpSpPr>
          <p:nvPr/>
        </p:nvGrpSpPr>
        <p:grpSpPr bwMode="auto">
          <a:xfrm>
            <a:off x="1371600" y="1295400"/>
            <a:ext cx="790575" cy="1219200"/>
            <a:chOff x="864" y="816"/>
            <a:chExt cx="498" cy="768"/>
          </a:xfrm>
        </p:grpSpPr>
        <p:sp>
          <p:nvSpPr>
            <p:cNvPr id="294916" name="Arc 4"/>
            <p:cNvSpPr>
              <a:spLocks/>
            </p:cNvSpPr>
            <p:nvPr/>
          </p:nvSpPr>
          <p:spPr bwMode="auto">
            <a:xfrm>
              <a:off x="1104" y="120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17" name="Arc 5"/>
            <p:cNvSpPr>
              <a:spLocks/>
            </p:cNvSpPr>
            <p:nvPr/>
          </p:nvSpPr>
          <p:spPr bwMode="auto">
            <a:xfrm rot="5400000">
              <a:off x="1104" y="139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18" name="Arc 6"/>
            <p:cNvSpPr>
              <a:spLocks/>
            </p:cNvSpPr>
            <p:nvPr/>
          </p:nvSpPr>
          <p:spPr bwMode="auto">
            <a:xfrm rot="10800000">
              <a:off x="912" y="139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19" name="Arc 7"/>
            <p:cNvSpPr>
              <a:spLocks/>
            </p:cNvSpPr>
            <p:nvPr/>
          </p:nvSpPr>
          <p:spPr bwMode="auto">
            <a:xfrm rot="16200000">
              <a:off x="912" y="120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20" name="Text Box 8"/>
            <p:cNvSpPr txBox="1">
              <a:spLocks noChangeArrowheads="1"/>
            </p:cNvSpPr>
            <p:nvPr/>
          </p:nvSpPr>
          <p:spPr bwMode="auto">
            <a:xfrm>
              <a:off x="864" y="816"/>
              <a:ext cx="49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0, 1</a:t>
              </a:r>
            </a:p>
          </p:txBody>
        </p:sp>
      </p:grpSp>
      <p:sp>
        <p:nvSpPr>
          <p:cNvPr id="294921" name="Oval 9"/>
          <p:cNvSpPr>
            <a:spLocks noChangeArrowheads="1"/>
          </p:cNvSpPr>
          <p:nvPr/>
        </p:nvSpPr>
        <p:spPr bwMode="auto">
          <a:xfrm>
            <a:off x="3733800" y="14478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sp>
        <p:nvSpPr>
          <p:cNvPr id="294924" name="Oval 12"/>
          <p:cNvSpPr>
            <a:spLocks noChangeArrowheads="1"/>
          </p:cNvSpPr>
          <p:nvPr/>
        </p:nvSpPr>
        <p:spPr bwMode="auto">
          <a:xfrm>
            <a:off x="3733800" y="2362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grpSp>
        <p:nvGrpSpPr>
          <p:cNvPr id="295036" name="Group 124"/>
          <p:cNvGrpSpPr>
            <a:grpSpLocks/>
          </p:cNvGrpSpPr>
          <p:nvPr/>
        </p:nvGrpSpPr>
        <p:grpSpPr bwMode="auto">
          <a:xfrm>
            <a:off x="2667000" y="1447800"/>
            <a:ext cx="1066800" cy="609600"/>
            <a:chOff x="1680" y="912"/>
            <a:chExt cx="672" cy="384"/>
          </a:xfrm>
        </p:grpSpPr>
        <p:sp>
          <p:nvSpPr>
            <p:cNvPr id="294922" name="Line 10"/>
            <p:cNvSpPr>
              <a:spLocks noChangeShapeType="1"/>
            </p:cNvSpPr>
            <p:nvPr/>
          </p:nvSpPr>
          <p:spPr bwMode="auto">
            <a:xfrm flipV="1">
              <a:off x="1680" y="1104"/>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94927" name="Text Box 15"/>
            <p:cNvSpPr txBox="1">
              <a:spLocks noChangeArrowheads="1"/>
            </p:cNvSpPr>
            <p:nvPr/>
          </p:nvSpPr>
          <p:spPr bwMode="auto">
            <a:xfrm>
              <a:off x="1824" y="912"/>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grpSp>
      <p:grpSp>
        <p:nvGrpSpPr>
          <p:cNvPr id="295037" name="Group 125"/>
          <p:cNvGrpSpPr>
            <a:grpSpLocks/>
          </p:cNvGrpSpPr>
          <p:nvPr/>
        </p:nvGrpSpPr>
        <p:grpSpPr bwMode="auto">
          <a:xfrm>
            <a:off x="2667000" y="1828800"/>
            <a:ext cx="1066800" cy="579438"/>
            <a:chOff x="1680" y="1152"/>
            <a:chExt cx="672" cy="365"/>
          </a:xfrm>
        </p:grpSpPr>
        <p:sp>
          <p:nvSpPr>
            <p:cNvPr id="294923" name="Text Box 11"/>
            <p:cNvSpPr txBox="1">
              <a:spLocks noChangeArrowheads="1"/>
            </p:cNvSpPr>
            <p:nvPr/>
          </p:nvSpPr>
          <p:spPr bwMode="auto">
            <a:xfrm>
              <a:off x="1968" y="11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294928" name="Line 16"/>
            <p:cNvSpPr>
              <a:spLocks noChangeShapeType="1"/>
            </p:cNvSpPr>
            <p:nvPr/>
          </p:nvSpPr>
          <p:spPr bwMode="auto">
            <a:xfrm flipH="1">
              <a:off x="1680" y="1152"/>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95035" name="Group 123"/>
          <p:cNvGrpSpPr>
            <a:grpSpLocks/>
          </p:cNvGrpSpPr>
          <p:nvPr/>
        </p:nvGrpSpPr>
        <p:grpSpPr bwMode="auto">
          <a:xfrm>
            <a:off x="2667000" y="2286000"/>
            <a:ext cx="1066800" cy="731838"/>
            <a:chOff x="1680" y="1440"/>
            <a:chExt cx="672" cy="461"/>
          </a:xfrm>
        </p:grpSpPr>
        <p:sp>
          <p:nvSpPr>
            <p:cNvPr id="294925" name="Line 13"/>
            <p:cNvSpPr>
              <a:spLocks noChangeShapeType="1"/>
            </p:cNvSpPr>
            <p:nvPr/>
          </p:nvSpPr>
          <p:spPr bwMode="auto">
            <a:xfrm>
              <a:off x="1680" y="1440"/>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94929" name="Text Box 17"/>
            <p:cNvSpPr txBox="1">
              <a:spLocks noChangeArrowheads="1"/>
            </p:cNvSpPr>
            <p:nvPr/>
          </p:nvSpPr>
          <p:spPr bwMode="auto">
            <a:xfrm>
              <a:off x="1968" y="153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sp>
        <p:nvSpPr>
          <p:cNvPr id="294930" name="Oval 18"/>
          <p:cNvSpPr>
            <a:spLocks noChangeArrowheads="1"/>
          </p:cNvSpPr>
          <p:nvPr/>
        </p:nvSpPr>
        <p:spPr bwMode="auto">
          <a:xfrm>
            <a:off x="5562600" y="9906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grpSp>
        <p:nvGrpSpPr>
          <p:cNvPr id="295041" name="Group 129"/>
          <p:cNvGrpSpPr>
            <a:grpSpLocks/>
          </p:cNvGrpSpPr>
          <p:nvPr/>
        </p:nvGrpSpPr>
        <p:grpSpPr bwMode="auto">
          <a:xfrm>
            <a:off x="4343400" y="990600"/>
            <a:ext cx="1219200" cy="685800"/>
            <a:chOff x="2736" y="624"/>
            <a:chExt cx="768" cy="432"/>
          </a:xfrm>
        </p:grpSpPr>
        <p:sp>
          <p:nvSpPr>
            <p:cNvPr id="294932" name="Line 20"/>
            <p:cNvSpPr>
              <a:spLocks noChangeShapeType="1"/>
            </p:cNvSpPr>
            <p:nvPr/>
          </p:nvSpPr>
          <p:spPr bwMode="auto">
            <a:xfrm flipV="1">
              <a:off x="2736" y="864"/>
              <a:ext cx="768"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94933" name="Text Box 21"/>
            <p:cNvSpPr txBox="1">
              <a:spLocks noChangeArrowheads="1"/>
            </p:cNvSpPr>
            <p:nvPr/>
          </p:nvSpPr>
          <p:spPr bwMode="auto">
            <a:xfrm>
              <a:off x="3024" y="6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295038" name="Group 126"/>
          <p:cNvGrpSpPr>
            <a:grpSpLocks/>
          </p:cNvGrpSpPr>
          <p:nvPr/>
        </p:nvGrpSpPr>
        <p:grpSpPr bwMode="auto">
          <a:xfrm>
            <a:off x="4343400" y="2667000"/>
            <a:ext cx="1219200" cy="655638"/>
            <a:chOff x="2736" y="1680"/>
            <a:chExt cx="768" cy="413"/>
          </a:xfrm>
        </p:grpSpPr>
        <p:sp>
          <p:nvSpPr>
            <p:cNvPr id="294934" name="Line 22"/>
            <p:cNvSpPr>
              <a:spLocks noChangeShapeType="1"/>
            </p:cNvSpPr>
            <p:nvPr/>
          </p:nvSpPr>
          <p:spPr bwMode="auto">
            <a:xfrm>
              <a:off x="2736" y="1680"/>
              <a:ext cx="768"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94935" name="Text Box 23"/>
            <p:cNvSpPr txBox="1">
              <a:spLocks noChangeArrowheads="1"/>
            </p:cNvSpPr>
            <p:nvPr/>
          </p:nvSpPr>
          <p:spPr bwMode="auto">
            <a:xfrm>
              <a:off x="3024"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295034" name="Group 122"/>
          <p:cNvGrpSpPr>
            <a:grpSpLocks/>
          </p:cNvGrpSpPr>
          <p:nvPr/>
        </p:nvGrpSpPr>
        <p:grpSpPr bwMode="auto">
          <a:xfrm>
            <a:off x="6172200" y="2667000"/>
            <a:ext cx="993775" cy="655638"/>
            <a:chOff x="3888" y="1680"/>
            <a:chExt cx="626" cy="413"/>
          </a:xfrm>
        </p:grpSpPr>
        <p:sp>
          <p:nvSpPr>
            <p:cNvPr id="294938" name="Arc 26"/>
            <p:cNvSpPr>
              <a:spLocks/>
            </p:cNvSpPr>
            <p:nvPr/>
          </p:nvSpPr>
          <p:spPr bwMode="auto">
            <a:xfrm>
              <a:off x="4080" y="16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39" name="Arc 27"/>
            <p:cNvSpPr>
              <a:spLocks/>
            </p:cNvSpPr>
            <p:nvPr/>
          </p:nvSpPr>
          <p:spPr bwMode="auto">
            <a:xfrm rot="5400000">
              <a:off x="4080"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40" name="Arc 28"/>
            <p:cNvSpPr>
              <a:spLocks/>
            </p:cNvSpPr>
            <p:nvPr/>
          </p:nvSpPr>
          <p:spPr bwMode="auto">
            <a:xfrm rot="10800000">
              <a:off x="3888"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41" name="Arc 29"/>
            <p:cNvSpPr>
              <a:spLocks/>
            </p:cNvSpPr>
            <p:nvPr/>
          </p:nvSpPr>
          <p:spPr bwMode="auto">
            <a:xfrm rot="16200000">
              <a:off x="3888" y="16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94942" name="Text Box 30"/>
            <p:cNvSpPr txBox="1">
              <a:spLocks noChangeArrowheads="1"/>
            </p:cNvSpPr>
            <p:nvPr/>
          </p:nvSpPr>
          <p:spPr bwMode="auto">
            <a:xfrm>
              <a:off x="4272"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nvGrpSpPr>
          <p:cNvPr id="295039" name="Group 127"/>
          <p:cNvGrpSpPr>
            <a:grpSpLocks/>
          </p:cNvGrpSpPr>
          <p:nvPr/>
        </p:nvGrpSpPr>
        <p:grpSpPr bwMode="auto">
          <a:xfrm>
            <a:off x="5562600" y="2667000"/>
            <a:ext cx="609600" cy="609600"/>
            <a:chOff x="3504" y="1680"/>
            <a:chExt cx="384" cy="384"/>
          </a:xfrm>
        </p:grpSpPr>
        <p:sp>
          <p:nvSpPr>
            <p:cNvPr id="294931" name="Oval 19"/>
            <p:cNvSpPr>
              <a:spLocks noChangeArrowheads="1"/>
            </p:cNvSpPr>
            <p:nvPr/>
          </p:nvSpPr>
          <p:spPr bwMode="auto">
            <a:xfrm>
              <a:off x="3504" y="168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294943" name="Oval 31"/>
            <p:cNvSpPr>
              <a:spLocks noChangeArrowheads="1"/>
            </p:cNvSpPr>
            <p:nvPr/>
          </p:nvSpPr>
          <p:spPr bwMode="auto">
            <a:xfrm>
              <a:off x="35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95042" name="Group 130"/>
          <p:cNvGrpSpPr>
            <a:grpSpLocks/>
          </p:cNvGrpSpPr>
          <p:nvPr/>
        </p:nvGrpSpPr>
        <p:grpSpPr bwMode="auto">
          <a:xfrm>
            <a:off x="4267200" y="1524000"/>
            <a:ext cx="1371600" cy="990600"/>
            <a:chOff x="2688" y="960"/>
            <a:chExt cx="864" cy="624"/>
          </a:xfrm>
        </p:grpSpPr>
        <p:sp>
          <p:nvSpPr>
            <p:cNvPr id="294937" name="Text Box 25"/>
            <p:cNvSpPr txBox="1">
              <a:spLocks noChangeArrowheads="1"/>
            </p:cNvSpPr>
            <p:nvPr/>
          </p:nvSpPr>
          <p:spPr bwMode="auto">
            <a:xfrm>
              <a:off x="2880" y="1056"/>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294944" name="Line 32"/>
            <p:cNvSpPr>
              <a:spLocks noChangeShapeType="1"/>
            </p:cNvSpPr>
            <p:nvPr/>
          </p:nvSpPr>
          <p:spPr bwMode="auto">
            <a:xfrm flipH="1">
              <a:off x="2688" y="960"/>
              <a:ext cx="86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95040" name="Group 128"/>
          <p:cNvGrpSpPr>
            <a:grpSpLocks/>
          </p:cNvGrpSpPr>
          <p:nvPr/>
        </p:nvGrpSpPr>
        <p:grpSpPr bwMode="auto">
          <a:xfrm>
            <a:off x="5791200" y="1600200"/>
            <a:ext cx="384175" cy="1066800"/>
            <a:chOff x="3648" y="1008"/>
            <a:chExt cx="242" cy="672"/>
          </a:xfrm>
        </p:grpSpPr>
        <p:sp>
          <p:nvSpPr>
            <p:cNvPr id="294936" name="Line 24"/>
            <p:cNvSpPr>
              <a:spLocks noChangeShapeType="1"/>
            </p:cNvSpPr>
            <p:nvPr/>
          </p:nvSpPr>
          <p:spPr bwMode="auto">
            <a:xfrm>
              <a:off x="3696" y="1008"/>
              <a:ext cx="0"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94945" name="Text Box 33"/>
            <p:cNvSpPr txBox="1">
              <a:spLocks noChangeArrowheads="1"/>
            </p:cNvSpPr>
            <p:nvPr/>
          </p:nvSpPr>
          <p:spPr bwMode="auto">
            <a:xfrm>
              <a:off x="3648" y="11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aphicFrame>
        <p:nvGraphicFramePr>
          <p:cNvPr id="295024" name="Group 112"/>
          <p:cNvGraphicFramePr>
            <a:graphicFrameLocks noGrp="1"/>
          </p:cNvGraphicFramePr>
          <p:nvPr/>
        </p:nvGraphicFramePr>
        <p:xfrm>
          <a:off x="228600" y="3429000"/>
          <a:ext cx="8686800" cy="312192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5025" name="Text Box 113"/>
          <p:cNvSpPr txBox="1">
            <a:spLocks noChangeArrowheads="1"/>
          </p:cNvSpPr>
          <p:nvPr/>
        </p:nvSpPr>
        <p:spPr bwMode="auto">
          <a:xfrm>
            <a:off x="228600" y="28956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sp>
        <p:nvSpPr>
          <p:cNvPr id="295026" name="Rectangle 114"/>
          <p:cNvSpPr>
            <a:spLocks noChangeArrowheads="1"/>
          </p:cNvSpPr>
          <p:nvPr/>
        </p:nvSpPr>
        <p:spPr bwMode="auto">
          <a:xfrm>
            <a:off x="1600200" y="3948113"/>
            <a:ext cx="2514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a:t>
            </a:r>
            <a:r>
              <a:rPr lang="en-US" altLang="ja-JP" i="1"/>
              <a:t>q</a:t>
            </a:r>
            <a:r>
              <a:rPr lang="en-US" altLang="ja-JP" baseline="-25000"/>
              <a:t>0</a:t>
            </a:r>
            <a:r>
              <a:rPr lang="en-US" altLang="ja-JP"/>
              <a:t>, </a:t>
            </a:r>
            <a:r>
              <a:rPr lang="en-US" altLang="ja-JP" i="1"/>
              <a:t>q</a:t>
            </a:r>
            <a:r>
              <a:rPr lang="en-US" altLang="ja-JP" baseline="-25000"/>
              <a:t>1</a:t>
            </a:r>
            <a:r>
              <a:rPr lang="en-US" altLang="ja-JP"/>
              <a:t>}</a:t>
            </a:r>
          </a:p>
        </p:txBody>
      </p:sp>
      <p:sp>
        <p:nvSpPr>
          <p:cNvPr id="295027" name="Rectangle 115"/>
          <p:cNvSpPr>
            <a:spLocks noChangeArrowheads="1"/>
          </p:cNvSpPr>
          <p:nvPr/>
        </p:nvSpPr>
        <p:spPr bwMode="auto">
          <a:xfrm>
            <a:off x="1600200" y="4467225"/>
            <a:ext cx="251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1</a:t>
            </a:r>
            <a:r>
              <a:rPr lang="en-US" altLang="ja-JP"/>
              <a:t>}</a:t>
            </a:r>
            <a:endParaRPr lang="ja-JP" altLang="en-US"/>
          </a:p>
        </p:txBody>
      </p:sp>
      <p:grpSp>
        <p:nvGrpSpPr>
          <p:cNvPr id="295028" name="Group 116"/>
          <p:cNvGrpSpPr>
            <a:grpSpLocks/>
          </p:cNvGrpSpPr>
          <p:nvPr/>
        </p:nvGrpSpPr>
        <p:grpSpPr bwMode="auto">
          <a:xfrm>
            <a:off x="1600200" y="4986338"/>
            <a:ext cx="2514600" cy="1557337"/>
            <a:chOff x="1008" y="3141"/>
            <a:chExt cx="1584" cy="981"/>
          </a:xfrm>
        </p:grpSpPr>
        <p:sp>
          <p:nvSpPr>
            <p:cNvPr id="295029" name="Rectangle 117"/>
            <p:cNvSpPr>
              <a:spLocks noChangeArrowheads="1"/>
            </p:cNvSpPr>
            <p:nvPr/>
          </p:nvSpPr>
          <p:spPr bwMode="auto">
            <a:xfrm>
              <a:off x="1008" y="3795"/>
              <a:ext cx="15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F</a:t>
              </a:r>
              <a:r>
                <a:rPr lang="en-US" altLang="ja-JP"/>
                <a:t>}</a:t>
              </a:r>
              <a:endParaRPr lang="ja-JP" altLang="en-US"/>
            </a:p>
          </p:txBody>
        </p:sp>
        <p:sp>
          <p:nvSpPr>
            <p:cNvPr id="295030" name="Rectangle 118"/>
            <p:cNvSpPr>
              <a:spLocks noChangeArrowheads="1"/>
            </p:cNvSpPr>
            <p:nvPr/>
          </p:nvSpPr>
          <p:spPr bwMode="auto">
            <a:xfrm>
              <a:off x="1008" y="3468"/>
              <a:ext cx="15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2</a:t>
              </a:r>
              <a:r>
                <a:rPr lang="en-US" altLang="ja-JP"/>
                <a:t>, </a:t>
              </a:r>
              <a:r>
                <a:rPr lang="en-US" altLang="ja-JP" i="1"/>
                <a:t>q</a:t>
              </a:r>
              <a:r>
                <a:rPr lang="en-US" altLang="ja-JP" baseline="-25000"/>
                <a:t>3</a:t>
              </a:r>
              <a:r>
                <a:rPr lang="en-US" altLang="ja-JP"/>
                <a:t>}</a:t>
              </a:r>
              <a:endParaRPr lang="ja-JP" altLang="en-US"/>
            </a:p>
          </p:txBody>
        </p:sp>
        <p:sp>
          <p:nvSpPr>
            <p:cNvPr id="295031" name="Rectangle 119"/>
            <p:cNvSpPr>
              <a:spLocks noChangeArrowheads="1"/>
            </p:cNvSpPr>
            <p:nvPr/>
          </p:nvSpPr>
          <p:spPr bwMode="auto">
            <a:xfrm>
              <a:off x="1008" y="3141"/>
              <a:ext cx="15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2</a:t>
              </a:r>
              <a:r>
                <a:rPr lang="en-US" altLang="ja-JP"/>
                <a:t>}</a:t>
              </a:r>
            </a:p>
          </p:txBody>
        </p:sp>
      </p:grpSp>
      <p:sp useBgFill="1">
        <p:nvSpPr>
          <p:cNvPr id="295032" name="AutoShape 120"/>
          <p:cNvSpPr>
            <a:spLocks noChangeArrowheads="1"/>
          </p:cNvSpPr>
          <p:nvPr/>
        </p:nvSpPr>
        <p:spPr bwMode="auto">
          <a:xfrm>
            <a:off x="4267200" y="3962400"/>
            <a:ext cx="2667000" cy="533400"/>
          </a:xfrm>
          <a:prstGeom prst="wedgeRoundRectCallout">
            <a:avLst>
              <a:gd name="adj1" fmla="val -79403"/>
              <a:gd name="adj2" fmla="val 654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i="1"/>
              <a:t>q</a:t>
            </a:r>
            <a:r>
              <a:rPr lang="en-US" altLang="ja-JP" sz="2800" baseline="-25000"/>
              <a:t>0</a:t>
            </a:r>
            <a:r>
              <a:rPr lang="en-US" altLang="ja-JP" sz="2800"/>
              <a:t> </a:t>
            </a:r>
            <a:r>
              <a:rPr lang="ja-JP" altLang="en-US" sz="2800"/>
              <a:t>の</a:t>
            </a:r>
            <a:r>
              <a:rPr lang="en-US" altLang="ja-JP" sz="2800"/>
              <a:t>ε-</a:t>
            </a:r>
            <a:r>
              <a:rPr lang="ja-JP" altLang="en-US" sz="2800"/>
              <a:t>遷移先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95036"/>
                                        </p:tgtEl>
                                        <p:attrNameLst>
                                          <p:attrName>style.visibility</p:attrName>
                                        </p:attrNameLst>
                                      </p:cBhvr>
                                      <p:to>
                                        <p:strVal val="visible"/>
                                      </p:to>
                                    </p:set>
                                    <p:animEffect transition="in" filter="wipe(left)">
                                      <p:cBhvr>
                                        <p:cTn id="7" dur="500"/>
                                        <p:tgtEl>
                                          <p:spTgt spid="29503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95033"/>
                                        </p:tgtEl>
                                        <p:attrNameLst>
                                          <p:attrName>style.visibility</p:attrName>
                                        </p:attrNameLst>
                                      </p:cBhvr>
                                      <p:to>
                                        <p:strVal val="visible"/>
                                      </p:to>
                                    </p:set>
                                    <p:animEffect transition="in" filter="checkerboard(across)">
                                      <p:cBhvr>
                                        <p:cTn id="11" dur="500"/>
                                        <p:tgtEl>
                                          <p:spTgt spid="295033"/>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95035"/>
                                        </p:tgtEl>
                                        <p:attrNameLst>
                                          <p:attrName>style.visibility</p:attrName>
                                        </p:attrNameLst>
                                      </p:cBhvr>
                                      <p:to>
                                        <p:strVal val="visible"/>
                                      </p:to>
                                    </p:set>
                                    <p:animEffect transition="in" filter="wipe(left)">
                                      <p:cBhvr>
                                        <p:cTn id="15" dur="500"/>
                                        <p:tgtEl>
                                          <p:spTgt spid="295035"/>
                                        </p:tgtEl>
                                      </p:cBhvr>
                                    </p:animEffect>
                                  </p:childTnLst>
                                </p:cTn>
                              </p:par>
                            </p:childTnLst>
                          </p:cTn>
                        </p:par>
                        <p:par>
                          <p:cTn id="16" fill="hold" nodeType="afterGroup">
                            <p:stCondLst>
                              <p:cond delay="1500"/>
                            </p:stCondLst>
                            <p:childTnLst>
                              <p:par>
                                <p:cTn id="17" presetID="22" presetClass="entr" presetSubtype="2" fill="hold" nodeType="afterEffect">
                                  <p:stCondLst>
                                    <p:cond delay="0"/>
                                  </p:stCondLst>
                                  <p:childTnLst>
                                    <p:set>
                                      <p:cBhvr>
                                        <p:cTn id="18" dur="1" fill="hold">
                                          <p:stCondLst>
                                            <p:cond delay="0"/>
                                          </p:stCondLst>
                                        </p:cTn>
                                        <p:tgtEl>
                                          <p:spTgt spid="295037"/>
                                        </p:tgtEl>
                                        <p:attrNameLst>
                                          <p:attrName>style.visibility</p:attrName>
                                        </p:attrNameLst>
                                      </p:cBhvr>
                                      <p:to>
                                        <p:strVal val="visible"/>
                                      </p:to>
                                    </p:set>
                                    <p:animEffect transition="in" filter="wipe(right)">
                                      <p:cBhvr>
                                        <p:cTn id="19" dur="500"/>
                                        <p:tgtEl>
                                          <p:spTgt spid="295037"/>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95041"/>
                                        </p:tgtEl>
                                        <p:attrNameLst>
                                          <p:attrName>style.visibility</p:attrName>
                                        </p:attrNameLst>
                                      </p:cBhvr>
                                      <p:to>
                                        <p:strVal val="visible"/>
                                      </p:to>
                                    </p:set>
                                    <p:animEffect transition="in" filter="wipe(left)">
                                      <p:cBhvr>
                                        <p:cTn id="23" dur="500"/>
                                        <p:tgtEl>
                                          <p:spTgt spid="295041"/>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295038"/>
                                        </p:tgtEl>
                                        <p:attrNameLst>
                                          <p:attrName>style.visibility</p:attrName>
                                        </p:attrNameLst>
                                      </p:cBhvr>
                                      <p:to>
                                        <p:strVal val="visible"/>
                                      </p:to>
                                    </p:set>
                                    <p:animEffect transition="in" filter="wipe(left)">
                                      <p:cBhvr>
                                        <p:cTn id="27" dur="500"/>
                                        <p:tgtEl>
                                          <p:spTgt spid="295038"/>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295042"/>
                                        </p:tgtEl>
                                        <p:attrNameLst>
                                          <p:attrName>style.visibility</p:attrName>
                                        </p:attrNameLst>
                                      </p:cBhvr>
                                      <p:to>
                                        <p:strVal val="visible"/>
                                      </p:to>
                                    </p:set>
                                    <p:animEffect transition="in" filter="wipe(right)">
                                      <p:cBhvr>
                                        <p:cTn id="31" dur="500"/>
                                        <p:tgtEl>
                                          <p:spTgt spid="295042"/>
                                        </p:tgtEl>
                                      </p:cBhvr>
                                    </p:animEffect>
                                  </p:childTnLst>
                                </p:cTn>
                              </p:par>
                            </p:childTnLst>
                          </p:cTn>
                        </p:par>
                        <p:par>
                          <p:cTn id="32" fill="hold" nodeType="afterGroup">
                            <p:stCondLst>
                              <p:cond delay="3500"/>
                            </p:stCondLst>
                            <p:childTnLst>
                              <p:par>
                                <p:cTn id="33" presetID="22" presetClass="entr" presetSubtype="1" fill="hold" nodeType="afterEffect">
                                  <p:stCondLst>
                                    <p:cond delay="0"/>
                                  </p:stCondLst>
                                  <p:childTnLst>
                                    <p:set>
                                      <p:cBhvr>
                                        <p:cTn id="34" dur="1" fill="hold">
                                          <p:stCondLst>
                                            <p:cond delay="0"/>
                                          </p:stCondLst>
                                        </p:cTn>
                                        <p:tgtEl>
                                          <p:spTgt spid="295040"/>
                                        </p:tgtEl>
                                        <p:attrNameLst>
                                          <p:attrName>style.visibility</p:attrName>
                                        </p:attrNameLst>
                                      </p:cBhvr>
                                      <p:to>
                                        <p:strVal val="visible"/>
                                      </p:to>
                                    </p:set>
                                    <p:animEffect transition="in" filter="wipe(up)">
                                      <p:cBhvr>
                                        <p:cTn id="35" dur="500"/>
                                        <p:tgtEl>
                                          <p:spTgt spid="295040"/>
                                        </p:tgtEl>
                                      </p:cBhvr>
                                    </p:animEffect>
                                  </p:childTnLst>
                                </p:cTn>
                              </p:par>
                            </p:childTnLst>
                          </p:cTn>
                        </p:par>
                        <p:par>
                          <p:cTn id="36" fill="hold" nodeType="afterGroup">
                            <p:stCondLst>
                              <p:cond delay="4000"/>
                            </p:stCondLst>
                            <p:childTnLst>
                              <p:par>
                                <p:cTn id="37" presetID="5" presetClass="entr" presetSubtype="10" fill="hold" nodeType="afterEffect">
                                  <p:stCondLst>
                                    <p:cond delay="0"/>
                                  </p:stCondLst>
                                  <p:childTnLst>
                                    <p:set>
                                      <p:cBhvr>
                                        <p:cTn id="38" dur="1" fill="hold">
                                          <p:stCondLst>
                                            <p:cond delay="0"/>
                                          </p:stCondLst>
                                        </p:cTn>
                                        <p:tgtEl>
                                          <p:spTgt spid="295034"/>
                                        </p:tgtEl>
                                        <p:attrNameLst>
                                          <p:attrName>style.visibility</p:attrName>
                                        </p:attrNameLst>
                                      </p:cBhvr>
                                      <p:to>
                                        <p:strVal val="visible"/>
                                      </p:to>
                                    </p:set>
                                    <p:animEffect transition="in" filter="checkerboard(across)">
                                      <p:cBhvr>
                                        <p:cTn id="39" dur="500"/>
                                        <p:tgtEl>
                                          <p:spTgt spid="29503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95025"/>
                                        </p:tgtEl>
                                        <p:attrNameLst>
                                          <p:attrName>style.visibility</p:attrName>
                                        </p:attrNameLst>
                                      </p:cBhvr>
                                      <p:to>
                                        <p:strVal val="visible"/>
                                      </p:to>
                                    </p:set>
                                    <p:animEffect transition="in" filter="checkerboard(across)">
                                      <p:cBhvr>
                                        <p:cTn id="44" dur="500"/>
                                        <p:tgtEl>
                                          <p:spTgt spid="295025"/>
                                        </p:tgtEl>
                                      </p:cBhvr>
                                    </p:animEffect>
                                  </p:childTnLst>
                                </p:cTn>
                              </p:par>
                            </p:childTnLst>
                          </p:cTn>
                        </p:par>
                        <p:par>
                          <p:cTn id="45" fill="hold" nodeType="afterGroup">
                            <p:stCondLst>
                              <p:cond delay="500"/>
                            </p:stCondLst>
                            <p:childTnLst>
                              <p:par>
                                <p:cTn id="46" presetID="5" presetClass="entr" presetSubtype="10" fill="hold" nodeType="afterEffect">
                                  <p:stCondLst>
                                    <p:cond delay="0"/>
                                  </p:stCondLst>
                                  <p:childTnLst>
                                    <p:set>
                                      <p:cBhvr>
                                        <p:cTn id="47" dur="1" fill="hold">
                                          <p:stCondLst>
                                            <p:cond delay="0"/>
                                          </p:stCondLst>
                                        </p:cTn>
                                        <p:tgtEl>
                                          <p:spTgt spid="295024"/>
                                        </p:tgtEl>
                                        <p:attrNameLst>
                                          <p:attrName>style.visibility</p:attrName>
                                        </p:attrNameLst>
                                      </p:cBhvr>
                                      <p:to>
                                        <p:strVal val="visible"/>
                                      </p:to>
                                    </p:set>
                                    <p:animEffect transition="in" filter="checkerboard(across)">
                                      <p:cBhvr>
                                        <p:cTn id="48" dur="500"/>
                                        <p:tgtEl>
                                          <p:spTgt spid="29502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95026"/>
                                        </p:tgtEl>
                                        <p:attrNameLst>
                                          <p:attrName>style.visibility</p:attrName>
                                        </p:attrNameLst>
                                      </p:cBhvr>
                                      <p:to>
                                        <p:strVal val="visible"/>
                                      </p:to>
                                    </p:set>
                                    <p:animEffect transition="in" filter="checkerboard(across)">
                                      <p:cBhvr>
                                        <p:cTn id="53" dur="500"/>
                                        <p:tgtEl>
                                          <p:spTgt spid="29502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295032"/>
                                        </p:tgtEl>
                                        <p:attrNameLst>
                                          <p:attrName>style.visibility</p:attrName>
                                        </p:attrNameLst>
                                      </p:cBhvr>
                                      <p:to>
                                        <p:strVal val="visible"/>
                                      </p:to>
                                    </p:set>
                                    <p:animEffect transition="in" filter="checkerboard(across)">
                                      <p:cBhvr>
                                        <p:cTn id="58" dur="500"/>
                                        <p:tgtEl>
                                          <p:spTgt spid="29503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95027"/>
                                        </p:tgtEl>
                                        <p:attrNameLst>
                                          <p:attrName>style.visibility</p:attrName>
                                        </p:attrNameLst>
                                      </p:cBhvr>
                                      <p:to>
                                        <p:strVal val="visible"/>
                                      </p:to>
                                    </p:set>
                                    <p:animEffect transition="in" filter="checkerboard(across)">
                                      <p:cBhvr>
                                        <p:cTn id="63" dur="500"/>
                                        <p:tgtEl>
                                          <p:spTgt spid="29502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nodeType="clickEffect">
                                  <p:stCondLst>
                                    <p:cond delay="0"/>
                                  </p:stCondLst>
                                  <p:childTnLst>
                                    <p:set>
                                      <p:cBhvr>
                                        <p:cTn id="67" dur="1" fill="hold">
                                          <p:stCondLst>
                                            <p:cond delay="0"/>
                                          </p:stCondLst>
                                        </p:cTn>
                                        <p:tgtEl>
                                          <p:spTgt spid="295028"/>
                                        </p:tgtEl>
                                        <p:attrNameLst>
                                          <p:attrName>style.visibility</p:attrName>
                                        </p:attrNameLst>
                                      </p:cBhvr>
                                      <p:to>
                                        <p:strVal val="visible"/>
                                      </p:to>
                                    </p:set>
                                    <p:animEffect transition="in" filter="checkerboard(across)">
                                      <p:cBhvr>
                                        <p:cTn id="68" dur="500"/>
                                        <p:tgtEl>
                                          <p:spTgt spid="295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025" grpId="0" autoUpdateAnimBg="0"/>
      <p:bldP spid="295026" grpId="0" autoUpdateAnimBg="0"/>
      <p:bldP spid="295027" grpId="0" autoUpdateAnimBg="0"/>
      <p:bldP spid="29503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1066800" y="2286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315395" name="Oval 3"/>
          <p:cNvSpPr>
            <a:spLocks noChangeArrowheads="1"/>
          </p:cNvSpPr>
          <p:nvPr/>
        </p:nvSpPr>
        <p:spPr bwMode="auto">
          <a:xfrm>
            <a:off x="2057400" y="19050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sp>
        <p:nvSpPr>
          <p:cNvPr id="315396" name="Arc 4"/>
          <p:cNvSpPr>
            <a:spLocks/>
          </p:cNvSpPr>
          <p:nvPr/>
        </p:nvSpPr>
        <p:spPr bwMode="auto">
          <a:xfrm>
            <a:off x="1752600" y="1905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397" name="Arc 5"/>
          <p:cNvSpPr>
            <a:spLocks/>
          </p:cNvSpPr>
          <p:nvPr/>
        </p:nvSpPr>
        <p:spPr bwMode="auto">
          <a:xfrm rot="5400000">
            <a:off x="1752600" y="2209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398" name="Arc 6"/>
          <p:cNvSpPr>
            <a:spLocks/>
          </p:cNvSpPr>
          <p:nvPr/>
        </p:nvSpPr>
        <p:spPr bwMode="auto">
          <a:xfrm rot="10800000">
            <a:off x="1447800" y="2209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399" name="Arc 7"/>
          <p:cNvSpPr>
            <a:spLocks/>
          </p:cNvSpPr>
          <p:nvPr/>
        </p:nvSpPr>
        <p:spPr bwMode="auto">
          <a:xfrm rot="16200000">
            <a:off x="1447800" y="1905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00" name="Text Box 8"/>
          <p:cNvSpPr txBox="1">
            <a:spLocks noChangeArrowheads="1"/>
          </p:cNvSpPr>
          <p:nvPr/>
        </p:nvSpPr>
        <p:spPr bwMode="auto">
          <a:xfrm>
            <a:off x="1371600" y="1295400"/>
            <a:ext cx="790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0, 1</a:t>
            </a:r>
          </a:p>
        </p:txBody>
      </p:sp>
      <p:sp>
        <p:nvSpPr>
          <p:cNvPr id="315401" name="Oval 9"/>
          <p:cNvSpPr>
            <a:spLocks noChangeArrowheads="1"/>
          </p:cNvSpPr>
          <p:nvPr/>
        </p:nvSpPr>
        <p:spPr bwMode="auto">
          <a:xfrm>
            <a:off x="3733800" y="14478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sp>
        <p:nvSpPr>
          <p:cNvPr id="315402" name="Line 10"/>
          <p:cNvSpPr>
            <a:spLocks noChangeShapeType="1"/>
          </p:cNvSpPr>
          <p:nvPr/>
        </p:nvSpPr>
        <p:spPr bwMode="auto">
          <a:xfrm flipV="1">
            <a:off x="2667000" y="17526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03" name="Text Box 11"/>
          <p:cNvSpPr txBox="1">
            <a:spLocks noChangeArrowheads="1"/>
          </p:cNvSpPr>
          <p:nvPr/>
        </p:nvSpPr>
        <p:spPr bwMode="auto">
          <a:xfrm>
            <a:off x="3124200" y="1828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315404" name="Oval 12"/>
          <p:cNvSpPr>
            <a:spLocks noChangeArrowheads="1"/>
          </p:cNvSpPr>
          <p:nvPr/>
        </p:nvSpPr>
        <p:spPr bwMode="auto">
          <a:xfrm>
            <a:off x="3733800" y="2362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sp>
        <p:nvSpPr>
          <p:cNvPr id="315405" name="Line 13"/>
          <p:cNvSpPr>
            <a:spLocks noChangeShapeType="1"/>
          </p:cNvSpPr>
          <p:nvPr/>
        </p:nvSpPr>
        <p:spPr bwMode="auto">
          <a:xfrm>
            <a:off x="2667000" y="22860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06" name="Text Box 14"/>
          <p:cNvSpPr txBox="1">
            <a:spLocks noChangeArrowheads="1"/>
          </p:cNvSpPr>
          <p:nvPr/>
        </p:nvSpPr>
        <p:spPr bwMode="auto">
          <a:xfrm>
            <a:off x="2895600" y="1447800"/>
            <a:ext cx="536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15407" name="Line 15"/>
          <p:cNvSpPr>
            <a:spLocks noChangeShapeType="1"/>
          </p:cNvSpPr>
          <p:nvPr/>
        </p:nvSpPr>
        <p:spPr bwMode="auto">
          <a:xfrm flipH="1">
            <a:off x="2667000" y="18288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08" name="Text Box 16"/>
          <p:cNvSpPr txBox="1">
            <a:spLocks noChangeArrowheads="1"/>
          </p:cNvSpPr>
          <p:nvPr/>
        </p:nvSpPr>
        <p:spPr bwMode="auto">
          <a:xfrm>
            <a:off x="3124200" y="24384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5409" name="Oval 17"/>
          <p:cNvSpPr>
            <a:spLocks noChangeArrowheads="1"/>
          </p:cNvSpPr>
          <p:nvPr/>
        </p:nvSpPr>
        <p:spPr bwMode="auto">
          <a:xfrm>
            <a:off x="5562600" y="9906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sp>
        <p:nvSpPr>
          <p:cNvPr id="315410" name="Oval 18"/>
          <p:cNvSpPr>
            <a:spLocks noChangeArrowheads="1"/>
          </p:cNvSpPr>
          <p:nvPr/>
        </p:nvSpPr>
        <p:spPr bwMode="auto">
          <a:xfrm>
            <a:off x="5562600" y="26670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315411" name="Line 19"/>
          <p:cNvSpPr>
            <a:spLocks noChangeShapeType="1"/>
          </p:cNvSpPr>
          <p:nvPr/>
        </p:nvSpPr>
        <p:spPr bwMode="auto">
          <a:xfrm flipV="1">
            <a:off x="4343400" y="1371600"/>
            <a:ext cx="1219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12" name="Text Box 20"/>
          <p:cNvSpPr txBox="1">
            <a:spLocks noChangeArrowheads="1"/>
          </p:cNvSpPr>
          <p:nvPr/>
        </p:nvSpPr>
        <p:spPr bwMode="auto">
          <a:xfrm>
            <a:off x="4800600" y="9906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5413" name="Line 21"/>
          <p:cNvSpPr>
            <a:spLocks noChangeShapeType="1"/>
          </p:cNvSpPr>
          <p:nvPr/>
        </p:nvSpPr>
        <p:spPr bwMode="auto">
          <a:xfrm>
            <a:off x="4343400" y="2667000"/>
            <a:ext cx="1219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14" name="Text Box 22"/>
          <p:cNvSpPr txBox="1">
            <a:spLocks noChangeArrowheads="1"/>
          </p:cNvSpPr>
          <p:nvPr/>
        </p:nvSpPr>
        <p:spPr bwMode="auto">
          <a:xfrm>
            <a:off x="4800600" y="2743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5415" name="Line 23"/>
          <p:cNvSpPr>
            <a:spLocks noChangeShapeType="1"/>
          </p:cNvSpPr>
          <p:nvPr/>
        </p:nvSpPr>
        <p:spPr bwMode="auto">
          <a:xfrm>
            <a:off x="5867400" y="1600200"/>
            <a:ext cx="0" cy="1066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16" name="Text Box 24"/>
          <p:cNvSpPr txBox="1">
            <a:spLocks noChangeArrowheads="1"/>
          </p:cNvSpPr>
          <p:nvPr/>
        </p:nvSpPr>
        <p:spPr bwMode="auto">
          <a:xfrm>
            <a:off x="4572000" y="1676400"/>
            <a:ext cx="536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15417" name="Arc 25"/>
          <p:cNvSpPr>
            <a:spLocks/>
          </p:cNvSpPr>
          <p:nvPr/>
        </p:nvSpPr>
        <p:spPr bwMode="auto">
          <a:xfrm>
            <a:off x="6477000" y="2667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18" name="Arc 26"/>
          <p:cNvSpPr>
            <a:spLocks/>
          </p:cNvSpPr>
          <p:nvPr/>
        </p:nvSpPr>
        <p:spPr bwMode="auto">
          <a:xfrm rot="5400000">
            <a:off x="6477000" y="2971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19" name="Arc 27"/>
          <p:cNvSpPr>
            <a:spLocks/>
          </p:cNvSpPr>
          <p:nvPr/>
        </p:nvSpPr>
        <p:spPr bwMode="auto">
          <a:xfrm rot="10800000">
            <a:off x="6172200" y="2971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20" name="Arc 28"/>
          <p:cNvSpPr>
            <a:spLocks/>
          </p:cNvSpPr>
          <p:nvPr/>
        </p:nvSpPr>
        <p:spPr bwMode="auto">
          <a:xfrm rot="16200000">
            <a:off x="6172200" y="2667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21" name="Text Box 29"/>
          <p:cNvSpPr txBox="1">
            <a:spLocks noChangeArrowheads="1"/>
          </p:cNvSpPr>
          <p:nvPr/>
        </p:nvSpPr>
        <p:spPr bwMode="auto">
          <a:xfrm>
            <a:off x="6781800" y="2743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315422" name="Oval 30"/>
          <p:cNvSpPr>
            <a:spLocks noChangeArrowheads="1"/>
          </p:cNvSpPr>
          <p:nvPr/>
        </p:nvSpPr>
        <p:spPr bwMode="auto">
          <a:xfrm>
            <a:off x="5638800" y="27432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5423" name="Line 31"/>
          <p:cNvSpPr>
            <a:spLocks noChangeShapeType="1"/>
          </p:cNvSpPr>
          <p:nvPr/>
        </p:nvSpPr>
        <p:spPr bwMode="auto">
          <a:xfrm flipH="1">
            <a:off x="4267200" y="1524000"/>
            <a:ext cx="13716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5424" name="Text Box 32"/>
          <p:cNvSpPr txBox="1">
            <a:spLocks noChangeArrowheads="1"/>
          </p:cNvSpPr>
          <p:nvPr/>
        </p:nvSpPr>
        <p:spPr bwMode="auto">
          <a:xfrm>
            <a:off x="5791200" y="1828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aphicFrame>
        <p:nvGraphicFramePr>
          <p:cNvPr id="315425" name="Group 33"/>
          <p:cNvGraphicFramePr>
            <a:graphicFrameLocks noGrp="1"/>
          </p:cNvGraphicFramePr>
          <p:nvPr/>
        </p:nvGraphicFramePr>
        <p:xfrm>
          <a:off x="228600" y="3429000"/>
          <a:ext cx="8686800" cy="312192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5462" name="Text Box 70"/>
          <p:cNvSpPr txBox="1">
            <a:spLocks noChangeArrowheads="1"/>
          </p:cNvSpPr>
          <p:nvPr/>
        </p:nvSpPr>
        <p:spPr bwMode="auto">
          <a:xfrm>
            <a:off x="228600" y="28956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sp>
        <p:nvSpPr>
          <p:cNvPr id="315463" name="Rectangle 71"/>
          <p:cNvSpPr>
            <a:spLocks noChangeArrowheads="1"/>
          </p:cNvSpPr>
          <p:nvPr/>
        </p:nvSpPr>
        <p:spPr bwMode="auto">
          <a:xfrm>
            <a:off x="4114800" y="3948113"/>
            <a:ext cx="2438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0</a:t>
            </a:r>
            <a:r>
              <a:rPr lang="en-US" altLang="ja-JP"/>
              <a:t>, </a:t>
            </a:r>
            <a:r>
              <a:rPr lang="en-US" altLang="ja-JP" i="1"/>
              <a:t>q</a:t>
            </a:r>
            <a:r>
              <a:rPr lang="en-US" altLang="ja-JP" baseline="-25000"/>
              <a:t>1</a:t>
            </a:r>
            <a:r>
              <a:rPr lang="en-US" altLang="ja-JP"/>
              <a:t>}</a:t>
            </a:r>
          </a:p>
        </p:txBody>
      </p:sp>
      <p:sp>
        <p:nvSpPr>
          <p:cNvPr id="315464" name="Rectangle 72"/>
          <p:cNvSpPr>
            <a:spLocks noChangeArrowheads="1"/>
          </p:cNvSpPr>
          <p:nvPr/>
        </p:nvSpPr>
        <p:spPr bwMode="auto">
          <a:xfrm>
            <a:off x="6553200" y="3948113"/>
            <a:ext cx="2362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0</a:t>
            </a:r>
            <a:r>
              <a:rPr lang="en-US" altLang="ja-JP"/>
              <a:t>, </a:t>
            </a:r>
            <a:r>
              <a:rPr lang="en-US" altLang="ja-JP" i="1"/>
              <a:t>q</a:t>
            </a:r>
            <a:r>
              <a:rPr lang="en-US" altLang="ja-JP" baseline="-25000"/>
              <a:t>1</a:t>
            </a:r>
            <a:r>
              <a:rPr lang="en-US" altLang="ja-JP"/>
              <a:t>, </a:t>
            </a:r>
            <a:r>
              <a:rPr lang="en-US" altLang="ja-JP" i="1"/>
              <a:t>q</a:t>
            </a:r>
            <a:r>
              <a:rPr lang="en-US" altLang="ja-JP" baseline="-25000"/>
              <a:t>2</a:t>
            </a:r>
            <a:r>
              <a:rPr lang="en-US" altLang="ja-JP"/>
              <a:t>, </a:t>
            </a:r>
            <a:r>
              <a:rPr lang="en-US" altLang="ja-JP" i="1"/>
              <a:t>q</a:t>
            </a:r>
            <a:r>
              <a:rPr lang="en-US" altLang="ja-JP" baseline="-25000"/>
              <a:t>3</a:t>
            </a:r>
            <a:r>
              <a:rPr lang="en-US" altLang="ja-JP"/>
              <a:t>}</a:t>
            </a:r>
            <a:endParaRPr lang="ja-JP" altLang="en-US"/>
          </a:p>
        </p:txBody>
      </p:sp>
      <p:sp useBgFill="1">
        <p:nvSpPr>
          <p:cNvPr id="315465" name="AutoShape 73"/>
          <p:cNvSpPr>
            <a:spLocks noChangeArrowheads="1"/>
          </p:cNvSpPr>
          <p:nvPr/>
        </p:nvSpPr>
        <p:spPr bwMode="auto">
          <a:xfrm>
            <a:off x="4267200" y="4724400"/>
            <a:ext cx="2057400" cy="914400"/>
          </a:xfrm>
          <a:prstGeom prst="wedgeRoundRectCallout">
            <a:avLst>
              <a:gd name="adj1" fmla="val -4014"/>
              <a:gd name="adj2" fmla="val -7881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a:t>{</a:t>
            </a:r>
            <a:r>
              <a:rPr lang="en-US" altLang="ja-JP" sz="2800" i="1"/>
              <a:t>q</a:t>
            </a:r>
            <a:r>
              <a:rPr lang="en-US" altLang="ja-JP" sz="2800" baseline="-25000"/>
              <a:t>0</a:t>
            </a:r>
            <a:r>
              <a:rPr lang="ja-JP" altLang="en-US" sz="2800"/>
              <a:t>, </a:t>
            </a:r>
            <a:r>
              <a:rPr lang="en-US" altLang="ja-JP" sz="2800" i="1"/>
              <a:t>q</a:t>
            </a:r>
            <a:r>
              <a:rPr lang="en-US" altLang="ja-JP" sz="2800" baseline="-25000"/>
              <a:t>1</a:t>
            </a:r>
            <a:r>
              <a:rPr lang="en-US" altLang="ja-JP" sz="2800"/>
              <a:t>}</a:t>
            </a:r>
            <a:r>
              <a:rPr lang="ja-JP" altLang="en-US" sz="2400"/>
              <a:t>の</a:t>
            </a:r>
          </a:p>
          <a:p>
            <a:pPr algn="ctr"/>
            <a:r>
              <a:rPr lang="ja-JP" altLang="en-US" sz="2400"/>
              <a:t>0入力遷移先</a:t>
            </a:r>
          </a:p>
        </p:txBody>
      </p:sp>
      <p:sp useBgFill="1">
        <p:nvSpPr>
          <p:cNvPr id="315466" name="AutoShape 74"/>
          <p:cNvSpPr>
            <a:spLocks noChangeArrowheads="1"/>
          </p:cNvSpPr>
          <p:nvPr/>
        </p:nvSpPr>
        <p:spPr bwMode="auto">
          <a:xfrm>
            <a:off x="6477000" y="4724400"/>
            <a:ext cx="2438400" cy="914400"/>
          </a:xfrm>
          <a:prstGeom prst="wedgeRoundRectCallout">
            <a:avLst>
              <a:gd name="adj1" fmla="val -12954"/>
              <a:gd name="adj2" fmla="val -7951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a:t>{</a:t>
            </a:r>
            <a:r>
              <a:rPr lang="en-US" altLang="ja-JP" sz="2800" i="1"/>
              <a:t>q</a:t>
            </a:r>
            <a:r>
              <a:rPr lang="en-US" altLang="ja-JP" sz="2800" baseline="-25000"/>
              <a:t>0</a:t>
            </a:r>
            <a:r>
              <a:rPr lang="ja-JP" altLang="en-US" sz="2800"/>
              <a:t>, </a:t>
            </a:r>
            <a:r>
              <a:rPr lang="en-US" altLang="ja-JP" sz="2800" i="1"/>
              <a:t>q</a:t>
            </a:r>
            <a:r>
              <a:rPr lang="en-US" altLang="ja-JP" sz="2800" baseline="-25000"/>
              <a:t>1</a:t>
            </a:r>
            <a:r>
              <a:rPr lang="ja-JP" altLang="en-US" sz="2800"/>
              <a:t>}</a:t>
            </a:r>
            <a:r>
              <a:rPr lang="ja-JP" altLang="en-US" sz="2400"/>
              <a:t>の</a:t>
            </a:r>
          </a:p>
          <a:p>
            <a:pPr algn="ctr"/>
            <a:r>
              <a:rPr lang="ja-JP" altLang="en-US" sz="2400"/>
              <a:t>1入力遷移先</a:t>
            </a:r>
          </a:p>
        </p:txBody>
      </p:sp>
      <p:sp useBgFill="1">
        <p:nvSpPr>
          <p:cNvPr id="315468" name="Text Box 76"/>
          <p:cNvSpPr txBox="1">
            <a:spLocks noChangeArrowheads="1"/>
          </p:cNvSpPr>
          <p:nvPr/>
        </p:nvSpPr>
        <p:spPr bwMode="auto">
          <a:xfrm>
            <a:off x="6248400" y="1447800"/>
            <a:ext cx="2039639" cy="1571842"/>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1    </a:t>
            </a:r>
            <a:r>
              <a:rPr lang="ja-JP" altLang="en-US" sz="2000" dirty="0"/>
              <a:t>- 遷移は</a:t>
            </a:r>
          </a:p>
          <a:p>
            <a:r>
              <a:rPr lang="en-US" altLang="ja-JP" sz="2200" dirty="0"/>
              <a:t>ε</a:t>
            </a:r>
            <a:r>
              <a:rPr lang="en-US" altLang="ja-JP" sz="2400" dirty="0"/>
              <a:t>1   </a:t>
            </a:r>
            <a:r>
              <a:rPr lang="en-US" altLang="ja-JP" sz="2000" dirty="0"/>
              <a:t>- </a:t>
            </a:r>
            <a:r>
              <a:rPr lang="ja-JP" altLang="en-US" sz="2000" dirty="0"/>
              <a:t>遷移</a:t>
            </a:r>
          </a:p>
          <a:p>
            <a:r>
              <a:rPr lang="ja-JP" altLang="en-US" sz="2400" dirty="0"/>
              <a:t>1</a:t>
            </a:r>
            <a:r>
              <a:rPr lang="en-US" altLang="ja-JP" sz="2200" dirty="0"/>
              <a:t>ε</a:t>
            </a:r>
            <a:r>
              <a:rPr lang="en-US" altLang="ja-JP" sz="2400" dirty="0"/>
              <a:t>   </a:t>
            </a:r>
            <a:r>
              <a:rPr lang="en-US" altLang="ja-JP" sz="2000" dirty="0"/>
              <a:t>- </a:t>
            </a:r>
            <a:r>
              <a:rPr lang="ja-JP" altLang="en-US" sz="2000" dirty="0"/>
              <a:t>遷移</a:t>
            </a:r>
          </a:p>
          <a:p>
            <a:r>
              <a:rPr lang="en-US" altLang="ja-JP" sz="2200" dirty="0"/>
              <a:t>ε</a:t>
            </a:r>
            <a:r>
              <a:rPr lang="en-US" altLang="ja-JP" sz="2400" dirty="0"/>
              <a:t>1</a:t>
            </a:r>
            <a:r>
              <a:rPr lang="en-US" altLang="ja-JP" sz="2200" dirty="0"/>
              <a:t>ε</a:t>
            </a:r>
            <a:r>
              <a:rPr lang="en-US" altLang="ja-JP" sz="2400" dirty="0"/>
              <a:t> </a:t>
            </a:r>
            <a:r>
              <a:rPr lang="en-US" altLang="ja-JP" sz="2000" dirty="0"/>
              <a:t>- </a:t>
            </a:r>
            <a:r>
              <a:rPr lang="ja-JP" altLang="en-US" sz="2000" dirty="0"/>
              <a:t>遷移を含む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5463"/>
                                        </p:tgtEl>
                                        <p:attrNameLst>
                                          <p:attrName>style.visibility</p:attrName>
                                        </p:attrNameLst>
                                      </p:cBhvr>
                                      <p:to>
                                        <p:strVal val="visible"/>
                                      </p:to>
                                    </p:set>
                                    <p:animEffect transition="in" filter="checkerboard(across)">
                                      <p:cBhvr>
                                        <p:cTn id="7" dur="500"/>
                                        <p:tgtEl>
                                          <p:spTgt spid="3154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5465"/>
                                        </p:tgtEl>
                                        <p:attrNameLst>
                                          <p:attrName>style.visibility</p:attrName>
                                        </p:attrNameLst>
                                      </p:cBhvr>
                                      <p:to>
                                        <p:strVal val="visible"/>
                                      </p:to>
                                    </p:set>
                                    <p:animEffect transition="in" filter="checkerboard(across)">
                                      <p:cBhvr>
                                        <p:cTn id="12" dur="500"/>
                                        <p:tgtEl>
                                          <p:spTgt spid="3154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5464"/>
                                        </p:tgtEl>
                                        <p:attrNameLst>
                                          <p:attrName>style.visibility</p:attrName>
                                        </p:attrNameLst>
                                      </p:cBhvr>
                                      <p:to>
                                        <p:strVal val="visible"/>
                                      </p:to>
                                    </p:set>
                                    <p:animEffect transition="in" filter="checkerboard(across)">
                                      <p:cBhvr>
                                        <p:cTn id="17" dur="500"/>
                                        <p:tgtEl>
                                          <p:spTgt spid="3154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15466"/>
                                        </p:tgtEl>
                                        <p:attrNameLst>
                                          <p:attrName>style.visibility</p:attrName>
                                        </p:attrNameLst>
                                      </p:cBhvr>
                                      <p:to>
                                        <p:strVal val="visible"/>
                                      </p:to>
                                    </p:set>
                                    <p:animEffect transition="in" filter="checkerboard(across)">
                                      <p:cBhvr>
                                        <p:cTn id="22" dur="500"/>
                                        <p:tgtEl>
                                          <p:spTgt spid="3154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5468"/>
                                        </p:tgtEl>
                                        <p:attrNameLst>
                                          <p:attrName>style.visibility</p:attrName>
                                        </p:attrNameLst>
                                      </p:cBhvr>
                                      <p:to>
                                        <p:strVal val="visible"/>
                                      </p:to>
                                    </p:set>
                                    <p:animEffect transition="in" filter="checkerboard(across)">
                                      <p:cBhvr>
                                        <p:cTn id="27" dur="500"/>
                                        <p:tgtEl>
                                          <p:spTgt spid="315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463" grpId="0" autoUpdateAnimBg="0"/>
      <p:bldP spid="315464" grpId="0" autoUpdateAnimBg="0"/>
      <p:bldP spid="315465" grpId="0" animBg="1" autoUpdateAnimBg="0"/>
      <p:bldP spid="315466" grpId="0" animBg="1" autoUpdateAnimBg="0"/>
      <p:bldP spid="315468"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1066800" y="2286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317443" name="Oval 3"/>
          <p:cNvSpPr>
            <a:spLocks noChangeArrowheads="1"/>
          </p:cNvSpPr>
          <p:nvPr/>
        </p:nvSpPr>
        <p:spPr bwMode="auto">
          <a:xfrm>
            <a:off x="2057400" y="19050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sp>
        <p:nvSpPr>
          <p:cNvPr id="317444" name="Arc 4"/>
          <p:cNvSpPr>
            <a:spLocks/>
          </p:cNvSpPr>
          <p:nvPr/>
        </p:nvSpPr>
        <p:spPr bwMode="auto">
          <a:xfrm>
            <a:off x="1752600" y="1905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45" name="Arc 5"/>
          <p:cNvSpPr>
            <a:spLocks/>
          </p:cNvSpPr>
          <p:nvPr/>
        </p:nvSpPr>
        <p:spPr bwMode="auto">
          <a:xfrm rot="5400000">
            <a:off x="1752600" y="2209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46" name="Arc 6"/>
          <p:cNvSpPr>
            <a:spLocks/>
          </p:cNvSpPr>
          <p:nvPr/>
        </p:nvSpPr>
        <p:spPr bwMode="auto">
          <a:xfrm rot="10800000">
            <a:off x="1447800" y="2209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47" name="Arc 7"/>
          <p:cNvSpPr>
            <a:spLocks/>
          </p:cNvSpPr>
          <p:nvPr/>
        </p:nvSpPr>
        <p:spPr bwMode="auto">
          <a:xfrm rot="16200000">
            <a:off x="1447800" y="1905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48" name="Text Box 8"/>
          <p:cNvSpPr txBox="1">
            <a:spLocks noChangeArrowheads="1"/>
          </p:cNvSpPr>
          <p:nvPr/>
        </p:nvSpPr>
        <p:spPr bwMode="auto">
          <a:xfrm>
            <a:off x="1371600" y="1295400"/>
            <a:ext cx="790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0, 1</a:t>
            </a:r>
          </a:p>
        </p:txBody>
      </p:sp>
      <p:sp>
        <p:nvSpPr>
          <p:cNvPr id="317449" name="Oval 9"/>
          <p:cNvSpPr>
            <a:spLocks noChangeArrowheads="1"/>
          </p:cNvSpPr>
          <p:nvPr/>
        </p:nvSpPr>
        <p:spPr bwMode="auto">
          <a:xfrm>
            <a:off x="3733800" y="14478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sp>
        <p:nvSpPr>
          <p:cNvPr id="317450" name="Line 10"/>
          <p:cNvSpPr>
            <a:spLocks noChangeShapeType="1"/>
          </p:cNvSpPr>
          <p:nvPr/>
        </p:nvSpPr>
        <p:spPr bwMode="auto">
          <a:xfrm flipV="1">
            <a:off x="2667000" y="17526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51" name="Text Box 11"/>
          <p:cNvSpPr txBox="1">
            <a:spLocks noChangeArrowheads="1"/>
          </p:cNvSpPr>
          <p:nvPr/>
        </p:nvSpPr>
        <p:spPr bwMode="auto">
          <a:xfrm>
            <a:off x="3124200" y="1828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317452" name="Oval 12"/>
          <p:cNvSpPr>
            <a:spLocks noChangeArrowheads="1"/>
          </p:cNvSpPr>
          <p:nvPr/>
        </p:nvSpPr>
        <p:spPr bwMode="auto">
          <a:xfrm>
            <a:off x="3733800" y="2362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sp>
        <p:nvSpPr>
          <p:cNvPr id="317453" name="Line 13"/>
          <p:cNvSpPr>
            <a:spLocks noChangeShapeType="1"/>
          </p:cNvSpPr>
          <p:nvPr/>
        </p:nvSpPr>
        <p:spPr bwMode="auto">
          <a:xfrm>
            <a:off x="2667000" y="22860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54" name="Text Box 14"/>
          <p:cNvSpPr txBox="1">
            <a:spLocks noChangeArrowheads="1"/>
          </p:cNvSpPr>
          <p:nvPr/>
        </p:nvSpPr>
        <p:spPr bwMode="auto">
          <a:xfrm>
            <a:off x="2895600" y="1447800"/>
            <a:ext cx="536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17455" name="Line 15"/>
          <p:cNvSpPr>
            <a:spLocks noChangeShapeType="1"/>
          </p:cNvSpPr>
          <p:nvPr/>
        </p:nvSpPr>
        <p:spPr bwMode="auto">
          <a:xfrm flipH="1">
            <a:off x="2667000" y="1828800"/>
            <a:ext cx="10668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56" name="Text Box 16"/>
          <p:cNvSpPr txBox="1">
            <a:spLocks noChangeArrowheads="1"/>
          </p:cNvSpPr>
          <p:nvPr/>
        </p:nvSpPr>
        <p:spPr bwMode="auto">
          <a:xfrm>
            <a:off x="3124200" y="24384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7457" name="Oval 17"/>
          <p:cNvSpPr>
            <a:spLocks noChangeArrowheads="1"/>
          </p:cNvSpPr>
          <p:nvPr/>
        </p:nvSpPr>
        <p:spPr bwMode="auto">
          <a:xfrm>
            <a:off x="5562600" y="9906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sp>
        <p:nvSpPr>
          <p:cNvPr id="317458" name="Oval 18"/>
          <p:cNvSpPr>
            <a:spLocks noChangeArrowheads="1"/>
          </p:cNvSpPr>
          <p:nvPr/>
        </p:nvSpPr>
        <p:spPr bwMode="auto">
          <a:xfrm>
            <a:off x="5562600" y="26670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317459" name="Line 19"/>
          <p:cNvSpPr>
            <a:spLocks noChangeShapeType="1"/>
          </p:cNvSpPr>
          <p:nvPr/>
        </p:nvSpPr>
        <p:spPr bwMode="auto">
          <a:xfrm flipV="1">
            <a:off x="4343400" y="1371600"/>
            <a:ext cx="1219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60" name="Text Box 20"/>
          <p:cNvSpPr txBox="1">
            <a:spLocks noChangeArrowheads="1"/>
          </p:cNvSpPr>
          <p:nvPr/>
        </p:nvSpPr>
        <p:spPr bwMode="auto">
          <a:xfrm>
            <a:off x="4800600" y="9906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7461" name="Line 21"/>
          <p:cNvSpPr>
            <a:spLocks noChangeShapeType="1"/>
          </p:cNvSpPr>
          <p:nvPr/>
        </p:nvSpPr>
        <p:spPr bwMode="auto">
          <a:xfrm>
            <a:off x="4343400" y="2667000"/>
            <a:ext cx="1219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62" name="Text Box 22"/>
          <p:cNvSpPr txBox="1">
            <a:spLocks noChangeArrowheads="1"/>
          </p:cNvSpPr>
          <p:nvPr/>
        </p:nvSpPr>
        <p:spPr bwMode="auto">
          <a:xfrm>
            <a:off x="4800600" y="2743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317463" name="Line 23"/>
          <p:cNvSpPr>
            <a:spLocks noChangeShapeType="1"/>
          </p:cNvSpPr>
          <p:nvPr/>
        </p:nvSpPr>
        <p:spPr bwMode="auto">
          <a:xfrm>
            <a:off x="5867400" y="1600200"/>
            <a:ext cx="0" cy="1066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64" name="Text Box 24"/>
          <p:cNvSpPr txBox="1">
            <a:spLocks noChangeArrowheads="1"/>
          </p:cNvSpPr>
          <p:nvPr/>
        </p:nvSpPr>
        <p:spPr bwMode="auto">
          <a:xfrm>
            <a:off x="4572000" y="1676400"/>
            <a:ext cx="536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17465" name="Arc 25"/>
          <p:cNvSpPr>
            <a:spLocks/>
          </p:cNvSpPr>
          <p:nvPr/>
        </p:nvSpPr>
        <p:spPr bwMode="auto">
          <a:xfrm>
            <a:off x="6477000" y="2667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66" name="Arc 26"/>
          <p:cNvSpPr>
            <a:spLocks/>
          </p:cNvSpPr>
          <p:nvPr/>
        </p:nvSpPr>
        <p:spPr bwMode="auto">
          <a:xfrm rot="5400000">
            <a:off x="6477000" y="2971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67" name="Arc 27"/>
          <p:cNvSpPr>
            <a:spLocks/>
          </p:cNvSpPr>
          <p:nvPr/>
        </p:nvSpPr>
        <p:spPr bwMode="auto">
          <a:xfrm rot="10800000">
            <a:off x="6172200" y="29718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68" name="Arc 28"/>
          <p:cNvSpPr>
            <a:spLocks/>
          </p:cNvSpPr>
          <p:nvPr/>
        </p:nvSpPr>
        <p:spPr bwMode="auto">
          <a:xfrm rot="16200000">
            <a:off x="6172200" y="2667000"/>
            <a:ext cx="3048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69" name="Text Box 29"/>
          <p:cNvSpPr txBox="1">
            <a:spLocks noChangeArrowheads="1"/>
          </p:cNvSpPr>
          <p:nvPr/>
        </p:nvSpPr>
        <p:spPr bwMode="auto">
          <a:xfrm>
            <a:off x="6781800" y="2743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317470" name="Oval 30"/>
          <p:cNvSpPr>
            <a:spLocks noChangeArrowheads="1"/>
          </p:cNvSpPr>
          <p:nvPr/>
        </p:nvSpPr>
        <p:spPr bwMode="auto">
          <a:xfrm>
            <a:off x="5638800" y="27432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7471" name="Line 31"/>
          <p:cNvSpPr>
            <a:spLocks noChangeShapeType="1"/>
          </p:cNvSpPr>
          <p:nvPr/>
        </p:nvSpPr>
        <p:spPr bwMode="auto">
          <a:xfrm flipH="1">
            <a:off x="4267200" y="1524000"/>
            <a:ext cx="13716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7472" name="Text Box 32"/>
          <p:cNvSpPr txBox="1">
            <a:spLocks noChangeArrowheads="1"/>
          </p:cNvSpPr>
          <p:nvPr/>
        </p:nvSpPr>
        <p:spPr bwMode="auto">
          <a:xfrm>
            <a:off x="5791200" y="18288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aphicFrame>
        <p:nvGraphicFramePr>
          <p:cNvPr id="317514" name="Group 74"/>
          <p:cNvGraphicFramePr>
            <a:graphicFrameLocks noGrp="1"/>
          </p:cNvGraphicFramePr>
          <p:nvPr/>
        </p:nvGraphicFramePr>
        <p:xfrm>
          <a:off x="228600" y="3429000"/>
          <a:ext cx="8686800" cy="312192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7510" name="Text Box 70"/>
          <p:cNvSpPr txBox="1">
            <a:spLocks noChangeArrowheads="1"/>
          </p:cNvSpPr>
          <p:nvPr/>
        </p:nvSpPr>
        <p:spPr bwMode="auto">
          <a:xfrm>
            <a:off x="228600" y="28956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sp>
        <p:nvSpPr>
          <p:cNvPr id="317515" name="Rectangle 75"/>
          <p:cNvSpPr>
            <a:spLocks noChangeArrowheads="1"/>
          </p:cNvSpPr>
          <p:nvPr/>
        </p:nvSpPr>
        <p:spPr bwMode="auto">
          <a:xfrm>
            <a:off x="4114800" y="4467225"/>
            <a:ext cx="243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0</a:t>
            </a:r>
            <a:r>
              <a:rPr lang="en-US" altLang="ja-JP"/>
              <a:t>, </a:t>
            </a:r>
            <a:r>
              <a:rPr lang="en-US" altLang="ja-JP" i="1"/>
              <a:t>q</a:t>
            </a:r>
            <a:r>
              <a:rPr lang="en-US" altLang="ja-JP" baseline="-25000"/>
              <a:t>1</a:t>
            </a:r>
            <a:r>
              <a:rPr lang="en-US" altLang="ja-JP"/>
              <a:t>}</a:t>
            </a:r>
            <a:endParaRPr lang="ja-JP" altLang="en-US"/>
          </a:p>
        </p:txBody>
      </p:sp>
      <p:sp>
        <p:nvSpPr>
          <p:cNvPr id="317516" name="Rectangle 76"/>
          <p:cNvSpPr>
            <a:spLocks noChangeArrowheads="1"/>
          </p:cNvSpPr>
          <p:nvPr/>
        </p:nvSpPr>
        <p:spPr bwMode="auto">
          <a:xfrm>
            <a:off x="6553200" y="4467225"/>
            <a:ext cx="236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a:t>
            </a:r>
            <a:r>
              <a:rPr lang="en-US" altLang="ja-JP" i="1"/>
              <a:t>q</a:t>
            </a:r>
            <a:r>
              <a:rPr lang="en-US" altLang="ja-JP" baseline="-25000"/>
              <a:t>2</a:t>
            </a:r>
            <a:r>
              <a:rPr lang="en-US" altLang="ja-JP"/>
              <a:t>, </a:t>
            </a:r>
            <a:r>
              <a:rPr lang="en-US" altLang="ja-JP" i="1"/>
              <a:t>q</a:t>
            </a:r>
            <a:r>
              <a:rPr lang="en-US" altLang="ja-JP" baseline="-25000"/>
              <a:t>3</a:t>
            </a:r>
            <a:r>
              <a:rPr lang="en-US" altLang="ja-JP"/>
              <a:t>}</a:t>
            </a:r>
            <a:endParaRPr lang="ja-JP" altLang="en-US"/>
          </a:p>
        </p:txBody>
      </p:sp>
      <p:grpSp>
        <p:nvGrpSpPr>
          <p:cNvPr id="317517" name="Group 77"/>
          <p:cNvGrpSpPr>
            <a:grpSpLocks/>
          </p:cNvGrpSpPr>
          <p:nvPr/>
        </p:nvGrpSpPr>
        <p:grpSpPr bwMode="auto">
          <a:xfrm>
            <a:off x="4114800" y="4986338"/>
            <a:ext cx="4800600" cy="1557337"/>
            <a:chOff x="2592" y="3141"/>
            <a:chExt cx="3024" cy="981"/>
          </a:xfrm>
        </p:grpSpPr>
        <p:sp>
          <p:nvSpPr>
            <p:cNvPr id="317518" name="Rectangle 78"/>
            <p:cNvSpPr>
              <a:spLocks noChangeArrowheads="1"/>
            </p:cNvSpPr>
            <p:nvPr/>
          </p:nvSpPr>
          <p:spPr bwMode="auto">
            <a:xfrm>
              <a:off x="2592" y="3795"/>
              <a:ext cx="1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F</a:t>
              </a:r>
              <a:r>
                <a:rPr lang="en-US" altLang="ja-JP"/>
                <a:t>}</a:t>
              </a:r>
              <a:endParaRPr lang="ja-JP" altLang="en-US"/>
            </a:p>
          </p:txBody>
        </p:sp>
        <p:sp>
          <p:nvSpPr>
            <p:cNvPr id="317519" name="Rectangle 79"/>
            <p:cNvSpPr>
              <a:spLocks noChangeArrowheads="1"/>
            </p:cNvSpPr>
            <p:nvPr/>
          </p:nvSpPr>
          <p:spPr bwMode="auto">
            <a:xfrm>
              <a:off x="2592" y="3468"/>
              <a:ext cx="1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φ</a:t>
              </a:r>
            </a:p>
          </p:txBody>
        </p:sp>
        <p:sp>
          <p:nvSpPr>
            <p:cNvPr id="317520" name="Rectangle 80"/>
            <p:cNvSpPr>
              <a:spLocks noChangeArrowheads="1"/>
            </p:cNvSpPr>
            <p:nvPr/>
          </p:nvSpPr>
          <p:spPr bwMode="auto">
            <a:xfrm>
              <a:off x="2592" y="3141"/>
              <a:ext cx="15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φ</a:t>
              </a:r>
            </a:p>
          </p:txBody>
        </p:sp>
        <p:sp>
          <p:nvSpPr>
            <p:cNvPr id="317521" name="Rectangle 81"/>
            <p:cNvSpPr>
              <a:spLocks noChangeArrowheads="1"/>
            </p:cNvSpPr>
            <p:nvPr/>
          </p:nvSpPr>
          <p:spPr bwMode="auto">
            <a:xfrm>
              <a:off x="4128" y="3795"/>
              <a:ext cx="14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φ</a:t>
              </a:r>
            </a:p>
          </p:txBody>
        </p:sp>
        <p:sp>
          <p:nvSpPr>
            <p:cNvPr id="317522" name="Rectangle 82"/>
            <p:cNvSpPr>
              <a:spLocks noChangeArrowheads="1"/>
            </p:cNvSpPr>
            <p:nvPr/>
          </p:nvSpPr>
          <p:spPr bwMode="auto">
            <a:xfrm>
              <a:off x="4128" y="3468"/>
              <a:ext cx="14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F</a:t>
              </a:r>
              <a:r>
                <a:rPr lang="en-US" altLang="ja-JP"/>
                <a:t>}</a:t>
              </a:r>
              <a:endParaRPr lang="ja-JP" altLang="en-US"/>
            </a:p>
          </p:txBody>
        </p:sp>
        <p:sp>
          <p:nvSpPr>
            <p:cNvPr id="317523" name="Rectangle 83"/>
            <p:cNvSpPr>
              <a:spLocks noChangeArrowheads="1"/>
            </p:cNvSpPr>
            <p:nvPr/>
          </p:nvSpPr>
          <p:spPr bwMode="auto">
            <a:xfrm>
              <a:off x="4128" y="3141"/>
              <a:ext cx="14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r>
                <a:rPr lang="en-US" altLang="ja-JP" i="1"/>
                <a:t>q</a:t>
              </a:r>
              <a:r>
                <a:rPr lang="en-US" altLang="ja-JP" baseline="-25000"/>
                <a:t>F</a:t>
              </a:r>
              <a:r>
                <a:rPr lang="en-US" altLang="ja-JP"/>
                <a:t>}</a:t>
              </a: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515"/>
                                        </p:tgtEl>
                                        <p:attrNameLst>
                                          <p:attrName>style.visibility</p:attrName>
                                        </p:attrNameLst>
                                      </p:cBhvr>
                                      <p:to>
                                        <p:strVal val="visible"/>
                                      </p:to>
                                    </p:set>
                                    <p:animEffect transition="in" filter="checkerboard(across)">
                                      <p:cBhvr>
                                        <p:cTn id="7" dur="500"/>
                                        <p:tgtEl>
                                          <p:spTgt spid="317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516"/>
                                        </p:tgtEl>
                                        <p:attrNameLst>
                                          <p:attrName>style.visibility</p:attrName>
                                        </p:attrNameLst>
                                      </p:cBhvr>
                                      <p:to>
                                        <p:strVal val="visible"/>
                                      </p:to>
                                    </p:set>
                                    <p:animEffect transition="in" filter="checkerboard(across)">
                                      <p:cBhvr>
                                        <p:cTn id="12" dur="500"/>
                                        <p:tgtEl>
                                          <p:spTgt spid="317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17517"/>
                                        </p:tgtEl>
                                        <p:attrNameLst>
                                          <p:attrName>style.visibility</p:attrName>
                                        </p:attrNameLst>
                                      </p:cBhvr>
                                      <p:to>
                                        <p:strVal val="visible"/>
                                      </p:to>
                                    </p:set>
                                    <p:animEffect transition="in" filter="checkerboard(across)">
                                      <p:cBhvr>
                                        <p:cTn id="17" dur="500"/>
                                        <p:tgtEl>
                                          <p:spTgt spid="317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5" grpId="0" autoUpdateAnimBg="0"/>
      <p:bldP spid="3175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1066800" y="304800"/>
            <a:ext cx="75438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sp>
        <p:nvSpPr>
          <p:cNvPr id="293891" name="Rectangle 3"/>
          <p:cNvSpPr>
            <a:spLocks noGrp="1" noChangeArrowheads="1"/>
          </p:cNvSpPr>
          <p:nvPr>
            <p:ph type="body" idx="1"/>
          </p:nvPr>
        </p:nvSpPr>
        <p:spPr>
          <a:xfrm>
            <a:off x="1066800" y="1219200"/>
            <a:ext cx="7543800" cy="53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ja-JP" b="1">
                <a:effectLst/>
              </a:rPr>
              <a:t>NFA</a:t>
            </a:r>
            <a:r>
              <a:rPr lang="ja-JP" altLang="en-US" b="1">
                <a:effectLst/>
              </a:rPr>
              <a:t>⇒</a:t>
            </a:r>
            <a:r>
              <a:rPr lang="en-US" altLang="ja-JP" b="1">
                <a:effectLst/>
              </a:rPr>
              <a:t>DFA</a:t>
            </a:r>
            <a:r>
              <a:rPr lang="ja-JP" altLang="en-US" b="1">
                <a:effectLst/>
              </a:rPr>
              <a:t>アルゴリズム</a:t>
            </a:r>
          </a:p>
        </p:txBody>
      </p:sp>
      <p:grpSp>
        <p:nvGrpSpPr>
          <p:cNvPr id="293894" name="Group 6"/>
          <p:cNvGrpSpPr>
            <a:grpSpLocks/>
          </p:cNvGrpSpPr>
          <p:nvPr/>
        </p:nvGrpSpPr>
        <p:grpSpPr bwMode="auto">
          <a:xfrm>
            <a:off x="685800" y="1752600"/>
            <a:ext cx="8077200" cy="4800600"/>
            <a:chOff x="432" y="1104"/>
            <a:chExt cx="5088" cy="3024"/>
          </a:xfrm>
        </p:grpSpPr>
        <mc:AlternateContent xmlns:mc="http://schemas.openxmlformats.org/markup-compatibility/2006" xmlns:a14="http://schemas.microsoft.com/office/drawing/2010/main">
          <mc:Choice Requires="a14">
            <p:sp>
              <p:nvSpPr>
                <p:cNvPr id="293893" name="Rectangle 5"/>
                <p:cNvSpPr>
                  <a:spLocks noChangeArrowheads="1"/>
                </p:cNvSpPr>
                <p:nvPr/>
              </p:nvSpPr>
              <p:spPr bwMode="auto">
                <a:xfrm>
                  <a:off x="432" y="1104"/>
                  <a:ext cx="5088" cy="3024"/>
                </a:xfrm>
                <a:prstGeom prst="rect">
                  <a:avLst/>
                </a:prstGeom>
                <a:solidFill>
                  <a:srgbClr val="000000"/>
                </a:solidFill>
                <a:ln w="9525">
                  <a:solidFill>
                    <a:schemeClr val="tx1"/>
                  </a:solidFill>
                  <a:miter lim="800000"/>
                  <a:headEnd/>
                  <a:tailEnd/>
                </a:ln>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en-US" altLang="ja-JP" sz="2800" b="1" dirty="0"/>
                    <a:t>Q</a:t>
                  </a:r>
                  <a:r>
                    <a:rPr lang="en-US" altLang="ja-JP" sz="2800" baseline="-25000" dirty="0"/>
                    <a:t>D</a:t>
                  </a:r>
                  <a:r>
                    <a:rPr lang="en-US" altLang="ja-JP" sz="2800" dirty="0"/>
                    <a:t> := {ε-closure (</a:t>
                  </a:r>
                  <a:r>
                    <a:rPr lang="en-US" altLang="ja-JP" sz="2800" i="1" dirty="0"/>
                    <a:t>q</a:t>
                  </a:r>
                  <a:r>
                    <a:rPr lang="en-US" altLang="ja-JP" sz="2800" baseline="-25000" dirty="0"/>
                    <a:t>N0</a:t>
                  </a:r>
                  <a:r>
                    <a:rPr lang="en-US" altLang="ja-JP" sz="2800" dirty="0"/>
                    <a:t>) };  </a:t>
                  </a:r>
                  <a:r>
                    <a:rPr lang="en-US" altLang="ja-JP" sz="2000" dirty="0">
                      <a:solidFill>
                        <a:srgbClr val="FFFF66"/>
                      </a:solidFill>
                    </a:rPr>
                    <a:t>/* </a:t>
                  </a:r>
                  <a:r>
                    <a:rPr lang="en-US" altLang="ja-JP" sz="2000" b="1" dirty="0">
                      <a:solidFill>
                        <a:srgbClr val="FFFF66"/>
                      </a:solidFill>
                    </a:rPr>
                    <a:t>Q</a:t>
                  </a:r>
                  <a:r>
                    <a:rPr lang="en-US" altLang="ja-JP" sz="2000" baseline="-25000" dirty="0">
                      <a:solidFill>
                        <a:srgbClr val="FFFF66"/>
                      </a:solidFill>
                    </a:rPr>
                    <a:t>D</a:t>
                  </a:r>
                  <a:r>
                    <a:rPr lang="en-US" altLang="ja-JP" sz="2000" dirty="0">
                      <a:solidFill>
                        <a:srgbClr val="FFFF66"/>
                      </a:solidFill>
                    </a:rPr>
                    <a:t> </a:t>
                  </a:r>
                  <a:r>
                    <a:rPr lang="ja-JP" altLang="en-US" sz="2000" dirty="0">
                      <a:solidFill>
                        <a:srgbClr val="FFFF66"/>
                      </a:solidFill>
                    </a:rPr>
                    <a:t>の初期入力 */</a:t>
                  </a:r>
                </a:p>
                <a:p>
                  <a:pPr>
                    <a:buFont typeface="Wingdings" panose="05000000000000000000" pitchFamily="2" charset="2"/>
                    <a:buNone/>
                  </a:pPr>
                  <a:r>
                    <a:rPr lang="en-US" altLang="ja-JP" sz="2800" dirty="0"/>
                    <a:t>for each </a:t>
                  </a:r>
                  <a:r>
                    <a:rPr lang="en-US" altLang="ja-JP" sz="2800" i="1" dirty="0"/>
                    <a:t>q</a:t>
                  </a:r>
                  <a:r>
                    <a:rPr lang="ja-JP" altLang="en-US" sz="2800" dirty="0"/>
                    <a:t>∈</a:t>
                  </a:r>
                  <a:r>
                    <a:rPr lang="en-US" altLang="ja-JP" sz="2800" b="1" dirty="0"/>
                    <a:t>Q</a:t>
                  </a:r>
                  <a:r>
                    <a:rPr lang="en-US" altLang="ja-JP" sz="2800" baseline="-25000" dirty="0"/>
                    <a:t>D</a:t>
                  </a:r>
                  <a:r>
                    <a:rPr lang="en-US" altLang="ja-JP" sz="2800" dirty="0"/>
                    <a:t> {            </a:t>
                  </a:r>
                  <a:r>
                    <a:rPr lang="en-US" altLang="ja-JP" sz="2000" dirty="0">
                      <a:solidFill>
                        <a:srgbClr val="FFFF66"/>
                      </a:solidFill>
                    </a:rPr>
                    <a:t>/* </a:t>
                  </a:r>
                  <a:r>
                    <a:rPr lang="en-US" altLang="ja-JP" sz="2000" b="1" dirty="0">
                      <a:solidFill>
                        <a:srgbClr val="FFFF66"/>
                      </a:solidFill>
                    </a:rPr>
                    <a:t>Q</a:t>
                  </a:r>
                  <a:r>
                    <a:rPr lang="en-US" altLang="ja-JP" sz="2000" baseline="-25000" dirty="0">
                      <a:solidFill>
                        <a:srgbClr val="FFFF66"/>
                      </a:solidFill>
                    </a:rPr>
                    <a:t>D</a:t>
                  </a:r>
                  <a:r>
                    <a:rPr lang="ja-JP" altLang="en-US" sz="2000" dirty="0">
                      <a:solidFill>
                        <a:srgbClr val="FFFF66"/>
                      </a:solidFill>
                    </a:rPr>
                    <a:t>内の未実行の要素に対して実行*/</a:t>
                  </a:r>
                </a:p>
                <a:p>
                  <a:pPr>
                    <a:buFont typeface="Wingdings" panose="05000000000000000000" pitchFamily="2" charset="2"/>
                    <a:buNone/>
                  </a:pPr>
                  <a:r>
                    <a:rPr lang="en-US" altLang="ja-JP" sz="2800" dirty="0"/>
                    <a:t>    for each a</a:t>
                  </a:r>
                  <a:r>
                    <a:rPr lang="ja-JP" altLang="en-US" sz="2800" dirty="0"/>
                    <a:t>∈</a:t>
                  </a:r>
                  <a:r>
                    <a:rPr lang="en-US" altLang="ja-JP" sz="2800" b="1" dirty="0"/>
                    <a:t>Σ</a:t>
                  </a:r>
                  <a:r>
                    <a:rPr lang="en-US" altLang="ja-JP" sz="2800" dirty="0"/>
                    <a:t> {</a:t>
                  </a:r>
                </a:p>
                <a:p>
                  <a:pPr>
                    <a:buFont typeface="Wingdings" panose="05000000000000000000" pitchFamily="2" charset="2"/>
                    <a:buNone/>
                  </a:pPr>
                  <a:r>
                    <a:rPr lang="en-US" altLang="ja-JP" sz="2800" dirty="0"/>
                    <a:t>        </a:t>
                  </a:r>
                  <a:r>
                    <a:rPr lang="en-US" altLang="ja-JP" sz="2800" i="1" dirty="0"/>
                    <a:t>r</a:t>
                  </a:r>
                  <a:r>
                    <a:rPr lang="en-US" altLang="ja-JP" sz="2800" dirty="0"/>
                    <a:t> := ε-closure (</a:t>
                  </a:r>
                  <a:r>
                    <a:rPr lang="en-US" altLang="ja-JP" sz="2800" dirty="0" err="1"/>
                    <a:t>goto</a:t>
                  </a:r>
                  <a:r>
                    <a:rPr lang="en-US" altLang="ja-JP" sz="2800" dirty="0"/>
                    <a:t> (</a:t>
                  </a:r>
                  <a:r>
                    <a:rPr lang="en-US" altLang="ja-JP" sz="2800" i="1" dirty="0"/>
                    <a:t>q</a:t>
                  </a:r>
                  <a:r>
                    <a:rPr lang="en-US" altLang="ja-JP" sz="2800" dirty="0"/>
                    <a:t>, a));</a:t>
                  </a:r>
                </a:p>
                <a:p>
                  <a:pPr>
                    <a:buFont typeface="Wingdings" panose="05000000000000000000" pitchFamily="2" charset="2"/>
                    <a:buNone/>
                  </a:pPr>
                  <a:r>
                    <a:rPr lang="en-US" altLang="ja-JP" sz="2800" dirty="0"/>
                    <a:t>        if (</a:t>
                  </a:r>
                  <a:r>
                    <a:rPr lang="en-US" altLang="ja-JP" sz="2800" i="1" dirty="0"/>
                    <a:t>r</a:t>
                  </a:r>
                  <a:r>
                    <a:rPr lang="en-US" altLang="ja-JP" sz="2800" dirty="0"/>
                    <a:t> </a:t>
                  </a:r>
                  <a14:m>
                    <m:oMath xmlns:m="http://schemas.openxmlformats.org/officeDocument/2006/math">
                      <m:r>
                        <a:rPr lang="ja-JP" altLang="en-US" sz="2800" i="1" smtClean="0">
                          <a:latin typeface="Cambria Math" panose="02040503050406030204" pitchFamily="18" charset="0"/>
                        </a:rPr>
                        <m:t>∉</m:t>
                      </m:r>
                    </m:oMath>
                  </a14:m>
                  <a:r>
                    <a:rPr lang="en-US" altLang="ja-JP" sz="2800" dirty="0"/>
                    <a:t> </a:t>
                  </a:r>
                  <a:r>
                    <a:rPr lang="en-US" altLang="ja-JP" sz="2800" b="1" dirty="0"/>
                    <a:t>Q</a:t>
                  </a:r>
                  <a:r>
                    <a:rPr lang="en-US" altLang="ja-JP" sz="2800" baseline="-25000" dirty="0"/>
                    <a:t>D</a:t>
                  </a:r>
                  <a:r>
                    <a:rPr lang="en-US" altLang="ja-JP" sz="2800" dirty="0"/>
                    <a:t>)                 </a:t>
                  </a:r>
                  <a:r>
                    <a:rPr lang="en-US" altLang="ja-JP" sz="2000" dirty="0">
                      <a:solidFill>
                        <a:srgbClr val="FFFF66"/>
                      </a:solidFill>
                    </a:rPr>
                    <a:t>/* </a:t>
                  </a:r>
                  <a:r>
                    <a:rPr lang="en-US" altLang="ja-JP" sz="2000" i="1" dirty="0">
                      <a:solidFill>
                        <a:srgbClr val="FFFF66"/>
                      </a:solidFill>
                    </a:rPr>
                    <a:t>r</a:t>
                  </a:r>
                  <a:r>
                    <a:rPr lang="en-US" altLang="ja-JP" sz="2000" dirty="0">
                      <a:solidFill>
                        <a:srgbClr val="FFFF66"/>
                      </a:solidFill>
                    </a:rPr>
                    <a:t> </a:t>
                  </a:r>
                  <a:r>
                    <a:rPr lang="ja-JP" altLang="en-US" sz="2000" dirty="0">
                      <a:solidFill>
                        <a:srgbClr val="FFFF66"/>
                      </a:solidFill>
                    </a:rPr>
                    <a:t>は</a:t>
                  </a:r>
                  <a:r>
                    <a:rPr lang="en-US" altLang="ja-JP" sz="2000" b="1" dirty="0">
                      <a:solidFill>
                        <a:srgbClr val="FFFF66"/>
                      </a:solidFill>
                    </a:rPr>
                    <a:t>Q</a:t>
                  </a:r>
                  <a:r>
                    <a:rPr lang="en-US" altLang="ja-JP" sz="2000" baseline="-25000" dirty="0">
                      <a:solidFill>
                        <a:srgbClr val="FFFF66"/>
                      </a:solidFill>
                    </a:rPr>
                    <a:t>D</a:t>
                  </a:r>
                  <a:r>
                    <a:rPr lang="ja-JP" altLang="en-US" sz="2000" dirty="0">
                      <a:solidFill>
                        <a:srgbClr val="FFFF66"/>
                      </a:solidFill>
                    </a:rPr>
                    <a:t>の中に無いか？ */</a:t>
                  </a:r>
                </a:p>
                <a:p>
                  <a:pPr>
                    <a:buFont typeface="Wingdings" panose="05000000000000000000" pitchFamily="2" charset="2"/>
                    <a:buNone/>
                  </a:pPr>
                  <a:r>
                    <a:rPr lang="en-US" altLang="ja-JP" sz="2800" dirty="0"/>
                    <a:t>                </a:t>
                  </a:r>
                  <a:r>
                    <a:rPr lang="en-US" altLang="ja-JP" sz="2800" b="1" dirty="0"/>
                    <a:t>Q</a:t>
                  </a:r>
                  <a:r>
                    <a:rPr lang="en-US" altLang="ja-JP" sz="2800" baseline="-25000" dirty="0"/>
                    <a:t>D</a:t>
                  </a:r>
                  <a:r>
                    <a:rPr lang="en-US" altLang="ja-JP" sz="2800" dirty="0"/>
                    <a:t> := </a:t>
                  </a:r>
                  <a:r>
                    <a:rPr lang="en-US" altLang="ja-JP" sz="2800" b="1" dirty="0"/>
                    <a:t>Q</a:t>
                  </a:r>
                  <a:r>
                    <a:rPr lang="en-US" altLang="ja-JP" sz="2800" baseline="-25000" dirty="0"/>
                    <a:t>D</a:t>
                  </a:r>
                  <a:r>
                    <a:rPr lang="en-US" altLang="ja-JP" sz="2800" dirty="0"/>
                    <a:t> </a:t>
                  </a:r>
                  <a:r>
                    <a:rPr lang="ja-JP" altLang="en-US" sz="2800" dirty="0"/>
                    <a:t>∪</a:t>
                  </a:r>
                  <a:r>
                    <a:rPr lang="en-US" altLang="ja-JP" sz="2800" i="1" dirty="0"/>
                    <a:t>r</a:t>
                  </a:r>
                  <a:r>
                    <a:rPr lang="en-US" altLang="ja-JP" sz="2800" dirty="0"/>
                    <a:t>;     </a:t>
                  </a:r>
                  <a:r>
                    <a:rPr lang="en-US" altLang="ja-JP" sz="2000" dirty="0">
                      <a:solidFill>
                        <a:srgbClr val="FFFF66"/>
                      </a:solidFill>
                    </a:rPr>
                    <a:t>/* </a:t>
                  </a:r>
                  <a:r>
                    <a:rPr lang="en-US" altLang="ja-JP" sz="2000" i="1" dirty="0">
                      <a:solidFill>
                        <a:srgbClr val="FFFF66"/>
                      </a:solidFill>
                    </a:rPr>
                    <a:t>r</a:t>
                  </a:r>
                  <a:r>
                    <a:rPr lang="en-US" altLang="ja-JP" sz="2000" dirty="0">
                      <a:solidFill>
                        <a:srgbClr val="FFFF66"/>
                      </a:solidFill>
                    </a:rPr>
                    <a:t> </a:t>
                  </a:r>
                  <a:r>
                    <a:rPr lang="ja-JP" altLang="en-US" sz="2000" dirty="0">
                      <a:solidFill>
                        <a:srgbClr val="FFFF66"/>
                      </a:solidFill>
                    </a:rPr>
                    <a:t>を</a:t>
                  </a:r>
                  <a:r>
                    <a:rPr lang="en-US" altLang="ja-JP" sz="2000" b="1" dirty="0">
                      <a:solidFill>
                        <a:srgbClr val="FFFF66"/>
                      </a:solidFill>
                    </a:rPr>
                    <a:t>Q</a:t>
                  </a:r>
                  <a:r>
                    <a:rPr lang="en-US" altLang="ja-JP" sz="2000" baseline="-25000" dirty="0">
                      <a:solidFill>
                        <a:srgbClr val="FFFF66"/>
                      </a:solidFill>
                    </a:rPr>
                    <a:t>D</a:t>
                  </a:r>
                  <a:r>
                    <a:rPr lang="ja-JP" altLang="en-US" sz="2000" dirty="0">
                      <a:solidFill>
                        <a:srgbClr val="FFFF66"/>
                      </a:solidFill>
                    </a:rPr>
                    <a:t>に加える */</a:t>
                  </a:r>
                  <a:endParaRPr lang="en-US" altLang="ja-JP" sz="2800" dirty="0"/>
                </a:p>
                <a:p>
                  <a:pPr>
                    <a:buFont typeface="Wingdings" panose="05000000000000000000" pitchFamily="2" charset="2"/>
                    <a:buNone/>
                  </a:pPr>
                  <a:r>
                    <a:rPr lang="en-US" altLang="ja-JP" sz="2800" dirty="0"/>
                    <a:t>        </a:t>
                  </a:r>
                  <a:r>
                    <a:rPr lang="en-US" altLang="ja-JP" sz="2800" i="1" dirty="0" err="1"/>
                    <a:t>δ</a:t>
                  </a:r>
                  <a:r>
                    <a:rPr lang="en-US" altLang="ja-JP" sz="2800" baseline="-25000" dirty="0" err="1"/>
                    <a:t>D</a:t>
                  </a:r>
                  <a:r>
                    <a:rPr lang="en-US" altLang="ja-JP" sz="2800" dirty="0"/>
                    <a:t>(</a:t>
                  </a:r>
                  <a:r>
                    <a:rPr lang="en-US" altLang="ja-JP" sz="2800" i="1" dirty="0"/>
                    <a:t>q</a:t>
                  </a:r>
                  <a:r>
                    <a:rPr lang="en-US" altLang="ja-JP" sz="2800" dirty="0"/>
                    <a:t>, a) := </a:t>
                  </a:r>
                  <a:r>
                    <a:rPr lang="en-US" altLang="ja-JP" sz="2800" i="1" dirty="0"/>
                    <a:t>r</a:t>
                  </a:r>
                  <a:r>
                    <a:rPr lang="en-US" altLang="ja-JP" sz="2800" dirty="0"/>
                    <a:t>;</a:t>
                  </a:r>
                </a:p>
                <a:p>
                  <a:pPr>
                    <a:buFont typeface="Wingdings" panose="05000000000000000000" pitchFamily="2" charset="2"/>
                    <a:buNone/>
                  </a:pPr>
                  <a:r>
                    <a:rPr lang="en-US" altLang="ja-JP" sz="2800" dirty="0"/>
                    <a:t>    }</a:t>
                  </a:r>
                </a:p>
                <a:p>
                  <a:pPr>
                    <a:buFont typeface="Wingdings" panose="05000000000000000000" pitchFamily="2" charset="2"/>
                    <a:buNone/>
                  </a:pPr>
                  <a:r>
                    <a:rPr lang="en-US" altLang="ja-JP" sz="2800" dirty="0"/>
                    <a:t>} </a:t>
                  </a:r>
                </a:p>
              </p:txBody>
            </p:sp>
          </mc:Choice>
          <mc:Fallback xmlns="">
            <p:sp>
              <p:nvSpPr>
                <p:cNvPr id="293893" name="Rectangle 5"/>
                <p:cNvSpPr>
                  <a:spLocks noRot="1" noChangeAspect="1" noMove="1" noResize="1" noEditPoints="1" noAdjustHandles="1" noChangeArrowheads="1" noChangeShapeType="1" noTextEdit="1"/>
                </p:cNvSpPr>
                <p:nvPr/>
              </p:nvSpPr>
              <p:spPr bwMode="auto">
                <a:xfrm>
                  <a:off x="432" y="1104"/>
                  <a:ext cx="5088" cy="3024"/>
                </a:xfrm>
                <a:prstGeom prst="rect">
                  <a:avLst/>
                </a:prstGeom>
                <a:blipFill rotWithShape="0">
                  <a:blip r:embed="rId3" cstate="print"/>
                  <a:stretch>
                    <a:fillRect l="-1507" t="-1267"/>
                  </a:stretch>
                </a:blipFill>
                <a:ln w="9525">
                  <a:solidFill>
                    <a:schemeClr val="tx1"/>
                  </a:solidFill>
                  <a:miter lim="800000"/>
                  <a:headEnd/>
                  <a:tailEnd/>
                </a:ln>
              </p:spPr>
              <p:txBody>
                <a:bodyPr/>
                <a:lstStyle/>
                <a:p>
                  <a:r>
                    <a:rPr lang="ja-JP" altLang="en-US">
                      <a:noFill/>
                    </a:rPr>
                    <a:t> </a:t>
                  </a:r>
                </a:p>
              </p:txBody>
            </p:sp>
          </mc:Fallback>
        </mc:AlternateContent>
        <p:sp>
          <p:nvSpPr>
            <p:cNvPr id="293892" name="Line 4"/>
            <p:cNvSpPr>
              <a:spLocks noChangeShapeType="1"/>
            </p:cNvSpPr>
            <p:nvPr/>
          </p:nvSpPr>
          <p:spPr bwMode="auto">
            <a:xfrm flipH="1">
              <a:off x="1392" y="2448"/>
              <a:ext cx="96"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処理の流れ</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字句解析系</a:t>
              </a:r>
              <a:endParaRPr lang="en-US" altLang="ja-JP"/>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構文解析系</a:t>
              </a:r>
              <a:endParaRPr lang="en-US" altLang="ja-JP"/>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6" name="Group 28"/>
          <p:cNvGrpSpPr>
            <a:grpSpLocks/>
          </p:cNvGrpSpPr>
          <p:nvPr/>
        </p:nvGrpSpPr>
        <p:grpSpPr bwMode="auto">
          <a:xfrm>
            <a:off x="381000" y="4343397"/>
            <a:ext cx="8582029" cy="815975"/>
            <a:chOff x="576" y="2784"/>
            <a:chExt cx="5406" cy="514"/>
          </a:xfrm>
        </p:grpSpPr>
        <p:sp>
          <p:nvSpPr>
            <p:cNvPr id="258064" name="Text Box 16"/>
            <p:cNvSpPr txBox="1">
              <a:spLocks noChangeArrowheads="1"/>
            </p:cNvSpPr>
            <p:nvPr/>
          </p:nvSpPr>
          <p:spPr bwMode="auto">
            <a:xfrm>
              <a:off x="576" y="2928"/>
              <a:ext cx="5406"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0082" name="Group 2"/>
          <p:cNvGraphicFramePr>
            <a:graphicFrameLocks noGrp="1"/>
          </p:cNvGraphicFramePr>
          <p:nvPr/>
        </p:nvGraphicFramePr>
        <p:xfrm>
          <a:off x="228600" y="990600"/>
          <a:ext cx="8686800" cy="27561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30119" name="Text Box 39"/>
          <p:cNvSpPr txBox="1">
            <a:spLocks noChangeArrowheads="1"/>
          </p:cNvSpPr>
          <p:nvPr/>
        </p:nvSpPr>
        <p:spPr bwMode="auto">
          <a:xfrm>
            <a:off x="228600" y="457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graphicFrame>
        <p:nvGraphicFramePr>
          <p:cNvPr id="430120" name="Group 40"/>
          <p:cNvGraphicFramePr>
            <a:graphicFrameLocks noGrp="1"/>
          </p:cNvGraphicFramePr>
          <p:nvPr/>
        </p:nvGraphicFramePr>
        <p:xfrm>
          <a:off x="228600" y="4343400"/>
          <a:ext cx="8686800" cy="229680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30152" name="Text Box 72"/>
          <p:cNvSpPr txBox="1">
            <a:spLocks noChangeArrowheads="1"/>
          </p:cNvSpPr>
          <p:nvPr/>
        </p:nvSpPr>
        <p:spPr bwMode="auto">
          <a:xfrm>
            <a:off x="228600" y="38100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0153" name="Rectangle 73"/>
          <p:cNvSpPr>
            <a:spLocks noGrp="1" noChangeArrowheads="1"/>
          </p:cNvSpPr>
          <p:nvPr>
            <p:ph type="title"/>
          </p:nvPr>
        </p:nvSpPr>
        <p:spPr>
          <a:xfrm>
            <a:off x="1150938" y="152400"/>
            <a:ext cx="7612062"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solidFill>
                  <a:schemeClr val="tx1"/>
                </a:solidFill>
                <a:effectLst/>
              </a:rPr>
              <a:t>決定性有限オートマトンへ</a:t>
            </a:r>
          </a:p>
        </p:txBody>
      </p:sp>
      <p:sp>
        <p:nvSpPr>
          <p:cNvPr id="430154" name="AutoShape 74"/>
          <p:cNvSpPr>
            <a:spLocks noChangeArrowheads="1"/>
          </p:cNvSpPr>
          <p:nvPr/>
        </p:nvSpPr>
        <p:spPr bwMode="auto">
          <a:xfrm>
            <a:off x="2209800" y="1447800"/>
            <a:ext cx="12954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0155" name="Line 75"/>
          <p:cNvSpPr>
            <a:spLocks noChangeShapeType="1"/>
          </p:cNvSpPr>
          <p:nvPr/>
        </p:nvSpPr>
        <p:spPr bwMode="auto">
          <a:xfrm flipH="1">
            <a:off x="1295400" y="1905000"/>
            <a:ext cx="990600" cy="2971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156" name="AutoShape 76"/>
          <p:cNvSpPr>
            <a:spLocks noChangeArrowheads="1"/>
          </p:cNvSpPr>
          <p:nvPr/>
        </p:nvSpPr>
        <p:spPr bwMode="auto">
          <a:xfrm>
            <a:off x="2057400" y="1447800"/>
            <a:ext cx="1600200" cy="9144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0157" name="Line 77"/>
          <p:cNvSpPr>
            <a:spLocks noChangeShapeType="1"/>
          </p:cNvSpPr>
          <p:nvPr/>
        </p:nvSpPr>
        <p:spPr bwMode="auto">
          <a:xfrm>
            <a:off x="3429000" y="2362200"/>
            <a:ext cx="0" cy="25146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158" name="AutoShape 78"/>
          <p:cNvSpPr>
            <a:spLocks noChangeArrowheads="1"/>
          </p:cNvSpPr>
          <p:nvPr/>
        </p:nvSpPr>
        <p:spPr bwMode="auto">
          <a:xfrm>
            <a:off x="4495800" y="1447800"/>
            <a:ext cx="1600200" cy="9144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0159" name="Line 79"/>
          <p:cNvSpPr>
            <a:spLocks noChangeShapeType="1"/>
          </p:cNvSpPr>
          <p:nvPr/>
        </p:nvSpPr>
        <p:spPr bwMode="auto">
          <a:xfrm>
            <a:off x="5867400" y="2362200"/>
            <a:ext cx="0" cy="25146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160" name="AutoShape 80"/>
          <p:cNvSpPr>
            <a:spLocks noChangeArrowheads="1"/>
          </p:cNvSpPr>
          <p:nvPr/>
        </p:nvSpPr>
        <p:spPr bwMode="auto">
          <a:xfrm>
            <a:off x="6934200" y="1447800"/>
            <a:ext cx="1600200" cy="9144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0161" name="Line 81"/>
          <p:cNvSpPr>
            <a:spLocks noChangeShapeType="1"/>
          </p:cNvSpPr>
          <p:nvPr/>
        </p:nvSpPr>
        <p:spPr bwMode="auto">
          <a:xfrm>
            <a:off x="8305800" y="2362200"/>
            <a:ext cx="0" cy="25146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0162" name="AutoShape 82"/>
          <p:cNvSpPr>
            <a:spLocks noChangeArrowheads="1"/>
          </p:cNvSpPr>
          <p:nvPr/>
        </p:nvSpPr>
        <p:spPr bwMode="auto">
          <a:xfrm>
            <a:off x="2362200" y="5410200"/>
            <a:ext cx="1752600" cy="838200"/>
          </a:xfrm>
          <a:prstGeom prst="wedgeRoundRectCallout">
            <a:avLst>
              <a:gd name="adj1" fmla="val -4801"/>
              <a:gd name="adj2" fmla="val -70074"/>
              <a:gd name="adj3" fmla="val 16667"/>
            </a:avLst>
          </a:prstGeom>
          <a:solidFill>
            <a:srgbClr val="003300"/>
          </a:solidFill>
          <a:ln w="19050">
            <a:solidFill>
              <a:schemeClr val="tx1"/>
            </a:solidFill>
            <a:miter lim="800000"/>
            <a:headEnd/>
            <a:tailEnd/>
          </a:ln>
          <a:effectLst/>
        </p:spPr>
        <p:txBody>
          <a:bodyPr lIns="90000" tIns="46800" rIns="90000" bIns="46800"/>
          <a:lstStyle/>
          <a:p>
            <a:r>
              <a:rPr lang="en-US" altLang="ja-JP" sz="2400" dirty="0"/>
              <a:t>ε-closure ({</a:t>
            </a:r>
            <a:r>
              <a:rPr lang="en-US" altLang="ja-JP" sz="2400" i="1" dirty="0"/>
              <a:t>q</a:t>
            </a:r>
            <a:r>
              <a:rPr lang="en-US" altLang="ja-JP" sz="2400" baseline="-25000" dirty="0"/>
              <a:t>0</a:t>
            </a:r>
            <a:r>
              <a:rPr lang="ja-JP" altLang="en-US" sz="2400" dirty="0"/>
              <a:t>∪</a:t>
            </a:r>
            <a:r>
              <a:rPr lang="en-US" altLang="ja-JP" sz="2400" i="1" dirty="0"/>
              <a:t>q</a:t>
            </a:r>
            <a:r>
              <a:rPr lang="en-US" altLang="ja-JP" sz="2400" baseline="-25000" dirty="0"/>
              <a:t>1</a:t>
            </a:r>
            <a:r>
              <a:rPr lang="en-US" altLang="ja-JP" sz="2400" dirty="0"/>
              <a:t>})</a:t>
            </a:r>
            <a:endParaRPr lang="ja-JP" altLang="en-US" sz="2400" dirty="0"/>
          </a:p>
        </p:txBody>
      </p:sp>
      <p:sp>
        <p:nvSpPr>
          <p:cNvPr id="430163" name="AutoShape 83"/>
          <p:cNvSpPr>
            <a:spLocks noChangeArrowheads="1"/>
          </p:cNvSpPr>
          <p:nvPr/>
        </p:nvSpPr>
        <p:spPr bwMode="auto">
          <a:xfrm>
            <a:off x="4495800" y="5410200"/>
            <a:ext cx="1905000" cy="838200"/>
          </a:xfrm>
          <a:prstGeom prst="wedgeRoundRectCallout">
            <a:avLst>
              <a:gd name="adj1" fmla="val 7500"/>
              <a:gd name="adj2" fmla="val -68560"/>
              <a:gd name="adj3" fmla="val 16667"/>
            </a:avLst>
          </a:prstGeom>
          <a:solidFill>
            <a:srgbClr val="003300"/>
          </a:solidFill>
          <a:ln w="19050">
            <a:solidFill>
              <a:schemeClr val="tx1"/>
            </a:solidFill>
            <a:miter lim="800000"/>
            <a:headEnd/>
            <a:tailEnd/>
          </a:ln>
          <a:effectLst/>
        </p:spPr>
        <p:txBody>
          <a:bodyPr lIns="90000" tIns="46800" rIns="90000" bIns="46800"/>
          <a:lstStyle/>
          <a:p>
            <a:r>
              <a:rPr lang="en-US" altLang="ja-JP" sz="2400" dirty="0" err="1"/>
              <a:t>goto</a:t>
            </a:r>
            <a:r>
              <a:rPr lang="en-US" altLang="ja-JP" sz="2400" dirty="0"/>
              <a:t> ({</a:t>
            </a:r>
            <a:r>
              <a:rPr lang="en-US" altLang="ja-JP" sz="2400" i="1" dirty="0"/>
              <a:t>q</a:t>
            </a:r>
            <a:r>
              <a:rPr lang="en-US" altLang="ja-JP" sz="2400" baseline="-25000" dirty="0"/>
              <a:t>0</a:t>
            </a:r>
            <a:r>
              <a:rPr lang="ja-JP" altLang="en-US" sz="2400" dirty="0"/>
              <a:t>∪</a:t>
            </a:r>
            <a:r>
              <a:rPr lang="en-US" altLang="ja-JP" sz="2400" i="1" dirty="0"/>
              <a:t>q</a:t>
            </a:r>
            <a:r>
              <a:rPr lang="en-US" altLang="ja-JP" sz="2400" baseline="-25000" dirty="0"/>
              <a:t>1</a:t>
            </a:r>
            <a:r>
              <a:rPr lang="en-US" altLang="ja-JP" sz="2400" dirty="0"/>
              <a:t>}, 0)</a:t>
            </a:r>
            <a:endParaRPr lang="ja-JP" altLang="en-US" sz="2400" dirty="0"/>
          </a:p>
        </p:txBody>
      </p:sp>
      <p:sp>
        <p:nvSpPr>
          <p:cNvPr id="430164" name="AutoShape 84"/>
          <p:cNvSpPr>
            <a:spLocks noChangeArrowheads="1"/>
          </p:cNvSpPr>
          <p:nvPr/>
        </p:nvSpPr>
        <p:spPr bwMode="auto">
          <a:xfrm>
            <a:off x="6781800" y="5410200"/>
            <a:ext cx="1905000" cy="838200"/>
          </a:xfrm>
          <a:prstGeom prst="wedgeRoundRectCallout">
            <a:avLst>
              <a:gd name="adj1" fmla="val 19667"/>
              <a:gd name="adj2" fmla="val -68940"/>
              <a:gd name="adj3" fmla="val 16667"/>
            </a:avLst>
          </a:prstGeom>
          <a:solidFill>
            <a:srgbClr val="003300"/>
          </a:solidFill>
          <a:ln w="19050">
            <a:solidFill>
              <a:schemeClr val="tx1"/>
            </a:solidFill>
            <a:miter lim="800000"/>
            <a:headEnd/>
            <a:tailEnd/>
          </a:ln>
          <a:effectLst/>
        </p:spPr>
        <p:txBody>
          <a:bodyPr lIns="90000" tIns="46800" rIns="90000" bIns="46800"/>
          <a:lstStyle/>
          <a:p>
            <a:r>
              <a:rPr lang="en-US" altLang="ja-JP" sz="2400"/>
              <a:t>goto ({</a:t>
            </a:r>
            <a:r>
              <a:rPr lang="en-US" altLang="ja-JP" sz="2400" i="1"/>
              <a:t>q</a:t>
            </a:r>
            <a:r>
              <a:rPr lang="en-US" altLang="ja-JP" sz="2400" baseline="-25000"/>
              <a:t>0</a:t>
            </a:r>
            <a:r>
              <a:rPr lang="ja-JP" altLang="en-US" sz="2400"/>
              <a:t>∪</a:t>
            </a:r>
            <a:r>
              <a:rPr lang="en-US" altLang="ja-JP" sz="2400" i="1"/>
              <a:t>q</a:t>
            </a:r>
            <a:r>
              <a:rPr lang="en-US" altLang="ja-JP" sz="2400" baseline="-25000"/>
              <a:t>1</a:t>
            </a:r>
            <a:r>
              <a:rPr lang="en-US" altLang="ja-JP" sz="2400"/>
              <a:t>}, 1)</a:t>
            </a:r>
            <a:endParaRPr lang="ja-JP" altLang="en-US" sz="2400"/>
          </a:p>
        </p:txBody>
      </p:sp>
      <p:sp>
        <p:nvSpPr>
          <p:cNvPr id="430165" name="Rectangle 85"/>
          <p:cNvSpPr>
            <a:spLocks noChangeArrowheads="1"/>
          </p:cNvSpPr>
          <p:nvPr/>
        </p:nvSpPr>
        <p:spPr bwMode="auto">
          <a:xfrm>
            <a:off x="228600" y="48006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i="1"/>
              <a:t>q</a:t>
            </a:r>
            <a:r>
              <a:rPr lang="en-US" altLang="ja-JP" sz="2400" baseline="-25000"/>
              <a:t>0,1</a:t>
            </a:r>
            <a:endParaRPr lang="ja-JP" altLang="en-US" sz="2400" baseline="-25000"/>
          </a:p>
        </p:txBody>
      </p:sp>
      <p:sp>
        <p:nvSpPr>
          <p:cNvPr id="430166" name="Rectangle 86"/>
          <p:cNvSpPr>
            <a:spLocks noChangeArrowheads="1"/>
          </p:cNvSpPr>
          <p:nvPr/>
        </p:nvSpPr>
        <p:spPr bwMode="auto">
          <a:xfrm>
            <a:off x="1600200" y="48006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a:t>
            </a:r>
          </a:p>
        </p:txBody>
      </p:sp>
      <p:sp>
        <p:nvSpPr>
          <p:cNvPr id="430167" name="Rectangle 87"/>
          <p:cNvSpPr>
            <a:spLocks noChangeArrowheads="1"/>
          </p:cNvSpPr>
          <p:nvPr/>
        </p:nvSpPr>
        <p:spPr bwMode="auto">
          <a:xfrm>
            <a:off x="4114800" y="4800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a:t>
            </a:r>
            <a:endParaRPr lang="ja-JP" altLang="en-US" sz="2400"/>
          </a:p>
        </p:txBody>
      </p:sp>
      <p:sp>
        <p:nvSpPr>
          <p:cNvPr id="430168" name="Rectangle 88"/>
          <p:cNvSpPr>
            <a:spLocks noChangeArrowheads="1"/>
          </p:cNvSpPr>
          <p:nvPr/>
        </p:nvSpPr>
        <p:spPr bwMode="auto">
          <a:xfrm>
            <a:off x="6553200" y="48006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a:t>
            </a:r>
            <a:r>
              <a:rPr lang="en-US" altLang="ja-JP"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54"/>
                                        </p:tgtEl>
                                        <p:attrNameLst>
                                          <p:attrName>style.visibility</p:attrName>
                                        </p:attrNameLst>
                                      </p:cBhvr>
                                      <p:to>
                                        <p:strVal val="visible"/>
                                      </p:to>
                                    </p:set>
                                    <p:animEffect transition="in" filter="checkerboard(across)">
                                      <p:cBhvr>
                                        <p:cTn id="7" dur="500"/>
                                        <p:tgtEl>
                                          <p:spTgt spid="43015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0155"/>
                                        </p:tgtEl>
                                        <p:attrNameLst>
                                          <p:attrName>style.visibility</p:attrName>
                                        </p:attrNameLst>
                                      </p:cBhvr>
                                      <p:to>
                                        <p:strVal val="visible"/>
                                      </p:to>
                                    </p:set>
                                    <p:animEffect transition="in" filter="wipe(up)">
                                      <p:cBhvr>
                                        <p:cTn id="11" dur="500"/>
                                        <p:tgtEl>
                                          <p:spTgt spid="43015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30165"/>
                                        </p:tgtEl>
                                        <p:attrNameLst>
                                          <p:attrName>style.visibility</p:attrName>
                                        </p:attrNameLst>
                                      </p:cBhvr>
                                      <p:to>
                                        <p:strVal val="visible"/>
                                      </p:to>
                                    </p:set>
                                    <p:animEffect transition="in" filter="checkerboard(across)">
                                      <p:cBhvr>
                                        <p:cTn id="16" dur="500"/>
                                        <p:tgtEl>
                                          <p:spTgt spid="4301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30156"/>
                                        </p:tgtEl>
                                        <p:attrNameLst>
                                          <p:attrName>style.visibility</p:attrName>
                                        </p:attrNameLst>
                                      </p:cBhvr>
                                      <p:to>
                                        <p:strVal val="visible"/>
                                      </p:to>
                                    </p:set>
                                    <p:animEffect transition="in" filter="checkerboard(across)">
                                      <p:cBhvr>
                                        <p:cTn id="21" dur="500"/>
                                        <p:tgtEl>
                                          <p:spTgt spid="430156"/>
                                        </p:tgtEl>
                                      </p:cBhvr>
                                    </p:animEffect>
                                  </p:childTnLst>
                                </p:cTn>
                              </p:par>
                            </p:childTnLst>
                          </p:cTn>
                        </p:par>
                        <p:par>
                          <p:cTn id="22" fill="hold" nodeType="afterGroup">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430157"/>
                                        </p:tgtEl>
                                        <p:attrNameLst>
                                          <p:attrName>style.visibility</p:attrName>
                                        </p:attrNameLst>
                                      </p:cBhvr>
                                      <p:to>
                                        <p:strVal val="visible"/>
                                      </p:to>
                                    </p:set>
                                    <p:animEffect transition="in" filter="wipe(up)">
                                      <p:cBhvr>
                                        <p:cTn id="25" dur="500"/>
                                        <p:tgtEl>
                                          <p:spTgt spid="4301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30166"/>
                                        </p:tgtEl>
                                        <p:attrNameLst>
                                          <p:attrName>style.visibility</p:attrName>
                                        </p:attrNameLst>
                                      </p:cBhvr>
                                      <p:to>
                                        <p:strVal val="visible"/>
                                      </p:to>
                                    </p:set>
                                    <p:animEffect transition="in" filter="checkerboard(across)">
                                      <p:cBhvr>
                                        <p:cTn id="30" dur="500"/>
                                        <p:tgtEl>
                                          <p:spTgt spid="43016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30162"/>
                                        </p:tgtEl>
                                        <p:attrNameLst>
                                          <p:attrName>style.visibility</p:attrName>
                                        </p:attrNameLst>
                                      </p:cBhvr>
                                      <p:to>
                                        <p:strVal val="visible"/>
                                      </p:to>
                                    </p:set>
                                    <p:animEffect transition="in" filter="checkerboard(across)">
                                      <p:cBhvr>
                                        <p:cTn id="35" dur="500"/>
                                        <p:tgtEl>
                                          <p:spTgt spid="43016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30158"/>
                                        </p:tgtEl>
                                        <p:attrNameLst>
                                          <p:attrName>style.visibility</p:attrName>
                                        </p:attrNameLst>
                                      </p:cBhvr>
                                      <p:to>
                                        <p:strVal val="visible"/>
                                      </p:to>
                                    </p:set>
                                    <p:animEffect transition="in" filter="checkerboard(across)">
                                      <p:cBhvr>
                                        <p:cTn id="40" dur="500"/>
                                        <p:tgtEl>
                                          <p:spTgt spid="430158"/>
                                        </p:tgtEl>
                                      </p:cBhvr>
                                    </p:animEffect>
                                  </p:childTnLst>
                                </p:cTn>
                              </p:par>
                            </p:childTnLst>
                          </p:cTn>
                        </p:par>
                        <p:par>
                          <p:cTn id="41" fill="hold" nodeType="afterGroup">
                            <p:stCondLst>
                              <p:cond delay="500"/>
                            </p:stCondLst>
                            <p:childTnLst>
                              <p:par>
                                <p:cTn id="42" presetID="22" presetClass="entr" presetSubtype="1" fill="hold" grpId="0" nodeType="afterEffect">
                                  <p:stCondLst>
                                    <p:cond delay="0"/>
                                  </p:stCondLst>
                                  <p:childTnLst>
                                    <p:set>
                                      <p:cBhvr>
                                        <p:cTn id="43" dur="1" fill="hold">
                                          <p:stCondLst>
                                            <p:cond delay="0"/>
                                          </p:stCondLst>
                                        </p:cTn>
                                        <p:tgtEl>
                                          <p:spTgt spid="430159"/>
                                        </p:tgtEl>
                                        <p:attrNameLst>
                                          <p:attrName>style.visibility</p:attrName>
                                        </p:attrNameLst>
                                      </p:cBhvr>
                                      <p:to>
                                        <p:strVal val="visible"/>
                                      </p:to>
                                    </p:set>
                                    <p:animEffect transition="in" filter="wipe(up)">
                                      <p:cBhvr>
                                        <p:cTn id="44" dur="500"/>
                                        <p:tgtEl>
                                          <p:spTgt spid="43015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430167"/>
                                        </p:tgtEl>
                                        <p:attrNameLst>
                                          <p:attrName>style.visibility</p:attrName>
                                        </p:attrNameLst>
                                      </p:cBhvr>
                                      <p:to>
                                        <p:strVal val="visible"/>
                                      </p:to>
                                    </p:set>
                                    <p:animEffect transition="in" filter="checkerboard(across)">
                                      <p:cBhvr>
                                        <p:cTn id="49" dur="500"/>
                                        <p:tgtEl>
                                          <p:spTgt spid="43016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430163"/>
                                        </p:tgtEl>
                                        <p:attrNameLst>
                                          <p:attrName>style.visibility</p:attrName>
                                        </p:attrNameLst>
                                      </p:cBhvr>
                                      <p:to>
                                        <p:strVal val="visible"/>
                                      </p:to>
                                    </p:set>
                                    <p:animEffect transition="in" filter="checkerboard(across)">
                                      <p:cBhvr>
                                        <p:cTn id="54" dur="500"/>
                                        <p:tgtEl>
                                          <p:spTgt spid="43016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430160"/>
                                        </p:tgtEl>
                                        <p:attrNameLst>
                                          <p:attrName>style.visibility</p:attrName>
                                        </p:attrNameLst>
                                      </p:cBhvr>
                                      <p:to>
                                        <p:strVal val="visible"/>
                                      </p:to>
                                    </p:set>
                                    <p:animEffect transition="in" filter="checkerboard(across)">
                                      <p:cBhvr>
                                        <p:cTn id="59" dur="500"/>
                                        <p:tgtEl>
                                          <p:spTgt spid="430160"/>
                                        </p:tgtEl>
                                      </p:cBhvr>
                                    </p:animEffect>
                                  </p:childTnLst>
                                </p:cTn>
                              </p:par>
                            </p:childTnLst>
                          </p:cTn>
                        </p:par>
                        <p:par>
                          <p:cTn id="60" fill="hold" nodeType="afterGroup">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430161"/>
                                        </p:tgtEl>
                                        <p:attrNameLst>
                                          <p:attrName>style.visibility</p:attrName>
                                        </p:attrNameLst>
                                      </p:cBhvr>
                                      <p:to>
                                        <p:strVal val="visible"/>
                                      </p:to>
                                    </p:set>
                                    <p:animEffect transition="in" filter="wipe(up)">
                                      <p:cBhvr>
                                        <p:cTn id="63" dur="500"/>
                                        <p:tgtEl>
                                          <p:spTgt spid="43016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430168"/>
                                        </p:tgtEl>
                                        <p:attrNameLst>
                                          <p:attrName>style.visibility</p:attrName>
                                        </p:attrNameLst>
                                      </p:cBhvr>
                                      <p:to>
                                        <p:strVal val="visible"/>
                                      </p:to>
                                    </p:set>
                                    <p:animEffect transition="in" filter="checkerboard(across)">
                                      <p:cBhvr>
                                        <p:cTn id="68" dur="500"/>
                                        <p:tgtEl>
                                          <p:spTgt spid="43016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430164"/>
                                        </p:tgtEl>
                                        <p:attrNameLst>
                                          <p:attrName>style.visibility</p:attrName>
                                        </p:attrNameLst>
                                      </p:cBhvr>
                                      <p:to>
                                        <p:strVal val="visible"/>
                                      </p:to>
                                    </p:set>
                                    <p:animEffect transition="in" filter="checkerboard(across)">
                                      <p:cBhvr>
                                        <p:cTn id="73" dur="500"/>
                                        <p:tgtEl>
                                          <p:spTgt spid="430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4" grpId="0" animBg="1"/>
      <p:bldP spid="430155" grpId="0" animBg="1"/>
      <p:bldP spid="430156" grpId="0" animBg="1"/>
      <p:bldP spid="430157" grpId="0" animBg="1"/>
      <p:bldP spid="430158" grpId="0" animBg="1"/>
      <p:bldP spid="430159" grpId="0" animBg="1"/>
      <p:bldP spid="430160" grpId="0" animBg="1"/>
      <p:bldP spid="430161" grpId="0" animBg="1"/>
      <p:bldP spid="430162" grpId="0" animBg="1" autoUpdateAnimBg="0"/>
      <p:bldP spid="430163" grpId="0" animBg="1" autoUpdateAnimBg="0"/>
      <p:bldP spid="430164" grpId="0" animBg="1" autoUpdateAnimBg="0"/>
      <p:bldP spid="430165" grpId="0" autoUpdateAnimBg="0"/>
      <p:bldP spid="430166" grpId="0" autoUpdateAnimBg="0"/>
      <p:bldP spid="430167" grpId="0" autoUpdateAnimBg="0"/>
      <p:bldP spid="43016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1106" name="Group 2"/>
          <p:cNvGraphicFramePr>
            <a:graphicFrameLocks noGrp="1"/>
          </p:cNvGraphicFramePr>
          <p:nvPr/>
        </p:nvGraphicFramePr>
        <p:xfrm>
          <a:off x="228600" y="990600"/>
          <a:ext cx="8686800" cy="27561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31143" name="Text Box 39"/>
          <p:cNvSpPr txBox="1">
            <a:spLocks noChangeArrowheads="1"/>
          </p:cNvSpPr>
          <p:nvPr/>
        </p:nvSpPr>
        <p:spPr bwMode="auto">
          <a:xfrm>
            <a:off x="228600" y="457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graphicFrame>
        <p:nvGraphicFramePr>
          <p:cNvPr id="431144" name="Group 40"/>
          <p:cNvGraphicFramePr>
            <a:graphicFrameLocks noGrp="1"/>
          </p:cNvGraphicFramePr>
          <p:nvPr/>
        </p:nvGraphicFramePr>
        <p:xfrm>
          <a:off x="228600" y="4343400"/>
          <a:ext cx="8686800" cy="229680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31176" name="Text Box 72"/>
          <p:cNvSpPr txBox="1">
            <a:spLocks noChangeArrowheads="1"/>
          </p:cNvSpPr>
          <p:nvPr/>
        </p:nvSpPr>
        <p:spPr bwMode="auto">
          <a:xfrm>
            <a:off x="228600" y="38100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1177" name="Rectangle 73"/>
          <p:cNvSpPr>
            <a:spLocks noGrp="1" noChangeArrowheads="1"/>
          </p:cNvSpPr>
          <p:nvPr>
            <p:ph type="title"/>
          </p:nvPr>
        </p:nvSpPr>
        <p:spPr>
          <a:xfrm>
            <a:off x="1150938" y="152400"/>
            <a:ext cx="7612062"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solidFill>
                  <a:schemeClr val="tx1"/>
                </a:solidFill>
                <a:effectLst/>
              </a:rPr>
              <a:t>決定性有限オートマトンへ</a:t>
            </a:r>
          </a:p>
        </p:txBody>
      </p:sp>
      <p:sp>
        <p:nvSpPr>
          <p:cNvPr id="431178" name="AutoShape 74"/>
          <p:cNvSpPr>
            <a:spLocks noChangeArrowheads="1"/>
          </p:cNvSpPr>
          <p:nvPr/>
        </p:nvSpPr>
        <p:spPr bwMode="auto">
          <a:xfrm>
            <a:off x="6629400" y="4800600"/>
            <a:ext cx="22098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1179" name="Line 75"/>
          <p:cNvSpPr>
            <a:spLocks noChangeShapeType="1"/>
          </p:cNvSpPr>
          <p:nvPr/>
        </p:nvSpPr>
        <p:spPr bwMode="auto">
          <a:xfrm flipH="1">
            <a:off x="1524000" y="5181600"/>
            <a:ext cx="5105400" cy="152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1180" name="AutoShape 76"/>
          <p:cNvSpPr>
            <a:spLocks noChangeArrowheads="1"/>
          </p:cNvSpPr>
          <p:nvPr/>
        </p:nvSpPr>
        <p:spPr bwMode="auto">
          <a:xfrm>
            <a:off x="2057400" y="1447800"/>
            <a:ext cx="1600200" cy="18288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1181" name="Line 77"/>
          <p:cNvSpPr>
            <a:spLocks noChangeShapeType="1"/>
          </p:cNvSpPr>
          <p:nvPr/>
        </p:nvSpPr>
        <p:spPr bwMode="auto">
          <a:xfrm>
            <a:off x="3429000" y="3276600"/>
            <a:ext cx="0" cy="2057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1182" name="AutoShape 78"/>
          <p:cNvSpPr>
            <a:spLocks noChangeArrowheads="1"/>
          </p:cNvSpPr>
          <p:nvPr/>
        </p:nvSpPr>
        <p:spPr bwMode="auto">
          <a:xfrm>
            <a:off x="4419600" y="1447800"/>
            <a:ext cx="1752600" cy="18288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1183" name="Line 79"/>
          <p:cNvSpPr>
            <a:spLocks noChangeShapeType="1"/>
          </p:cNvSpPr>
          <p:nvPr/>
        </p:nvSpPr>
        <p:spPr bwMode="auto">
          <a:xfrm>
            <a:off x="5867400" y="3276600"/>
            <a:ext cx="0" cy="2057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1184" name="AutoShape 80"/>
          <p:cNvSpPr>
            <a:spLocks noChangeArrowheads="1"/>
          </p:cNvSpPr>
          <p:nvPr/>
        </p:nvSpPr>
        <p:spPr bwMode="auto">
          <a:xfrm>
            <a:off x="6858000" y="1447800"/>
            <a:ext cx="1752600" cy="18288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1185" name="Line 81"/>
          <p:cNvSpPr>
            <a:spLocks noChangeShapeType="1"/>
          </p:cNvSpPr>
          <p:nvPr/>
        </p:nvSpPr>
        <p:spPr bwMode="auto">
          <a:xfrm>
            <a:off x="8305800" y="3276600"/>
            <a:ext cx="0" cy="2057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mc:AlternateContent xmlns:mc="http://schemas.openxmlformats.org/markup-compatibility/2006" xmlns:a14="http://schemas.microsoft.com/office/drawing/2010/main">
        <mc:Choice Requires="a14">
          <p:sp>
            <p:nvSpPr>
              <p:cNvPr id="431187" name="AutoShape 83"/>
              <p:cNvSpPr>
                <a:spLocks noChangeArrowheads="1"/>
              </p:cNvSpPr>
              <p:nvPr/>
            </p:nvSpPr>
            <p:spPr bwMode="auto">
              <a:xfrm>
                <a:off x="3981220" y="3822700"/>
                <a:ext cx="1295400" cy="381000"/>
              </a:xfrm>
              <a:prstGeom prst="wedgeRoundRectCallout">
                <a:avLst>
                  <a:gd name="adj1" fmla="val -995"/>
                  <a:gd name="adj2" fmla="val 222795"/>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m:t>
                          </m:r>
                        </m:sub>
                      </m:sSub>
                      <m:r>
                        <a:rPr lang="en-US" altLang="ja-JP" sz="2000" i="1" smtClean="0">
                          <a:latin typeface="Cambria Math" panose="02040503050406030204" pitchFamily="18" charset="0"/>
                          <a:ea typeface="Cambria Math" panose="02040503050406030204" pitchFamily="18" charset="0"/>
                        </a:rPr>
                        <m:t>∈</m:t>
                      </m:r>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𝑄</m:t>
                          </m:r>
                        </m:e>
                        <m:sub>
                          <m:r>
                            <a:rPr lang="en-US" altLang="ja-JP" sz="2000" b="0" i="1" smtClean="0">
                              <a:latin typeface="Cambria Math" panose="02040503050406030204" pitchFamily="18" charset="0"/>
                              <a:ea typeface="Cambria Math" panose="02040503050406030204" pitchFamily="18" charset="0"/>
                            </a:rPr>
                            <m:t>𝐷</m:t>
                          </m:r>
                        </m:sub>
                      </m:sSub>
                    </m:oMath>
                  </m:oMathPara>
                </a14:m>
                <a:endParaRPr lang="en-US" altLang="ja-JP" sz="2000" dirty="0"/>
              </a:p>
            </p:txBody>
          </p:sp>
        </mc:Choice>
        <mc:Fallback xmlns="">
          <p:sp>
            <p:nvSpPr>
              <p:cNvPr id="431187" name="AutoShape 83"/>
              <p:cNvSpPr>
                <a:spLocks noRot="1" noChangeAspect="1" noMove="1" noResize="1" noEditPoints="1" noAdjustHandles="1" noChangeArrowheads="1" noChangeShapeType="1" noTextEdit="1"/>
              </p:cNvSpPr>
              <p:nvPr/>
            </p:nvSpPr>
            <p:spPr bwMode="auto">
              <a:xfrm>
                <a:off x="3981220" y="3822700"/>
                <a:ext cx="1295400" cy="381000"/>
              </a:xfrm>
              <a:prstGeom prst="wedgeRoundRectCallout">
                <a:avLst>
                  <a:gd name="adj1" fmla="val -995"/>
                  <a:gd name="adj2" fmla="val 222795"/>
                  <a:gd name="adj3" fmla="val 16667"/>
                </a:avLst>
              </a:prstGeom>
              <a:blipFill rotWithShape="0">
                <a:blip r:embed="rId4"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p:graphicFrame>
        <p:nvGraphicFramePr>
          <p:cNvPr id="431188" name="Object 84"/>
          <p:cNvGraphicFramePr>
            <a:graphicFrameLocks noChangeAspect="1"/>
          </p:cNvGraphicFramePr>
          <p:nvPr>
            <p:extLst>
              <p:ext uri="{D42A27DB-BD31-4B8C-83A1-F6EECF244321}">
                <p14:modId xmlns:p14="http://schemas.microsoft.com/office/powerpoint/2010/main" val="3656146950"/>
              </p:ext>
            </p:extLst>
          </p:nvPr>
        </p:nvGraphicFramePr>
        <p:xfrm>
          <a:off x="1809538" y="3787654"/>
          <a:ext cx="1042988" cy="406400"/>
        </p:xfrm>
        <a:graphic>
          <a:graphicData uri="http://schemas.openxmlformats.org/presentationml/2006/ole">
            <mc:AlternateContent xmlns:mc="http://schemas.openxmlformats.org/markup-compatibility/2006">
              <mc:Choice xmlns:v="urn:schemas-microsoft-com:vml" Requires="v">
                <p:oleObj spid="_x0000_s1029" name="数式" r:id="rId5" imgW="685440" imgH="254520" progId="Equation.3">
                  <p:embed/>
                </p:oleObj>
              </mc:Choice>
              <mc:Fallback>
                <p:oleObj name="数式" r:id="rId5" imgW="685440" imgH="254520" progId="Equation.3">
                  <p:embed/>
                  <p:pic>
                    <p:nvPicPr>
                      <p:cNvPr id="0" name="Picture 1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9538" y="3787654"/>
                        <a:ext cx="1042988"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431190" name="AutoShape 86"/>
              <p:cNvSpPr>
                <a:spLocks noChangeArrowheads="1"/>
              </p:cNvSpPr>
              <p:nvPr/>
            </p:nvSpPr>
            <p:spPr bwMode="auto">
              <a:xfrm>
                <a:off x="6095999" y="3810000"/>
                <a:ext cx="1676401" cy="381000"/>
              </a:xfrm>
              <a:prstGeom prst="wedgeRoundRectCallout">
                <a:avLst>
                  <a:gd name="adj1" fmla="val -5852"/>
                  <a:gd name="adj2" fmla="val 225833"/>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0,1,2,3</m:t>
                          </m:r>
                        </m:sub>
                      </m:sSub>
                      <m:r>
                        <a:rPr lang="en-US" altLang="ja-JP" sz="2000" i="1" smtClean="0">
                          <a:latin typeface="Cambria Math" panose="02040503050406030204" pitchFamily="18" charset="0"/>
                          <a:ea typeface="Cambria Math" panose="02040503050406030204" pitchFamily="18" charset="0"/>
                        </a:rPr>
                        <m:t>∉</m:t>
                      </m:r>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𝑄</m:t>
                          </m:r>
                        </m:e>
                        <m:sub>
                          <m:r>
                            <a:rPr lang="en-US" altLang="ja-JP" sz="2000" b="0" i="1" smtClean="0">
                              <a:latin typeface="Cambria Math" panose="02040503050406030204" pitchFamily="18" charset="0"/>
                              <a:ea typeface="Cambria Math" panose="02040503050406030204" pitchFamily="18" charset="0"/>
                            </a:rPr>
                            <m:t>𝐷</m:t>
                          </m:r>
                        </m:sub>
                      </m:sSub>
                    </m:oMath>
                  </m:oMathPara>
                </a14:m>
                <a:endParaRPr lang="en-US" altLang="ja-JP" sz="2000" baseline="-25000" dirty="0"/>
              </a:p>
            </p:txBody>
          </p:sp>
        </mc:Choice>
        <mc:Fallback xmlns="">
          <p:sp>
            <p:nvSpPr>
              <p:cNvPr id="431190" name="AutoShape 86"/>
              <p:cNvSpPr>
                <a:spLocks noRot="1" noChangeAspect="1" noMove="1" noResize="1" noEditPoints="1" noAdjustHandles="1" noChangeArrowheads="1" noChangeShapeType="1" noTextEdit="1"/>
              </p:cNvSpPr>
              <p:nvPr/>
            </p:nvSpPr>
            <p:spPr bwMode="auto">
              <a:xfrm>
                <a:off x="6095999" y="3810000"/>
                <a:ext cx="1676401" cy="381000"/>
              </a:xfrm>
              <a:prstGeom prst="wedgeRoundRectCallout">
                <a:avLst>
                  <a:gd name="adj1" fmla="val -5852"/>
                  <a:gd name="adj2" fmla="val 225833"/>
                  <a:gd name="adj3" fmla="val 16667"/>
                </a:avLst>
              </a:prstGeom>
              <a:blipFill rotWithShape="0">
                <a:blip r:embed="rId7"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p:sp>
        <p:nvSpPr>
          <p:cNvPr id="431194" name="Rectangle 90"/>
          <p:cNvSpPr>
            <a:spLocks noChangeArrowheads="1"/>
          </p:cNvSpPr>
          <p:nvPr/>
        </p:nvSpPr>
        <p:spPr bwMode="auto">
          <a:xfrm>
            <a:off x="228600" y="5257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i="1"/>
              <a:t>q</a:t>
            </a:r>
            <a:r>
              <a:rPr lang="en-US" altLang="ja-JP" sz="2400" baseline="-25000"/>
              <a:t>0, 1, 2, 3</a:t>
            </a:r>
            <a:endParaRPr lang="ja-JP" altLang="en-US" sz="2400" baseline="-25000"/>
          </a:p>
        </p:txBody>
      </p:sp>
      <p:sp>
        <p:nvSpPr>
          <p:cNvPr id="431195" name="Rectangle 91"/>
          <p:cNvSpPr>
            <a:spLocks noChangeArrowheads="1"/>
          </p:cNvSpPr>
          <p:nvPr/>
        </p:nvSpPr>
        <p:spPr bwMode="auto">
          <a:xfrm>
            <a:off x="1600200" y="5257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a:t>
            </a:r>
            <a:r>
              <a:rPr lang="en-US" altLang="ja-JP" sz="2400"/>
              <a:t>}</a:t>
            </a:r>
            <a:endParaRPr lang="ja-JP" altLang="en-US" sz="2400"/>
          </a:p>
        </p:txBody>
      </p:sp>
      <p:sp>
        <p:nvSpPr>
          <p:cNvPr id="431196" name="Rectangle 92"/>
          <p:cNvSpPr>
            <a:spLocks noChangeArrowheads="1"/>
          </p:cNvSpPr>
          <p:nvPr/>
        </p:nvSpPr>
        <p:spPr bwMode="auto">
          <a:xfrm>
            <a:off x="4114800" y="5257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a:t>
            </a:r>
            <a:endParaRPr lang="ja-JP" altLang="en-US" sz="2400"/>
          </a:p>
        </p:txBody>
      </p:sp>
      <p:sp>
        <p:nvSpPr>
          <p:cNvPr id="431197" name="Rectangle 93"/>
          <p:cNvSpPr>
            <a:spLocks noChangeArrowheads="1"/>
          </p:cNvSpPr>
          <p:nvPr/>
        </p:nvSpPr>
        <p:spPr bwMode="auto">
          <a:xfrm>
            <a:off x="6553200" y="52578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rIns="5715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a:t>
            </a:r>
            <a:r>
              <a:rPr lang="en-US" altLang="ja-JP" sz="2400"/>
              <a:t>, </a:t>
            </a:r>
            <a:r>
              <a:rPr lang="en-US" altLang="ja-JP" sz="2400" i="1"/>
              <a:t>q</a:t>
            </a:r>
            <a:r>
              <a:rPr lang="en-US" altLang="ja-JP" sz="2400" baseline="-25000"/>
              <a:t>F</a:t>
            </a:r>
            <a:r>
              <a:rPr lang="en-US" altLang="ja-JP"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1187"/>
                                        </p:tgtEl>
                                        <p:attrNameLst>
                                          <p:attrName>style.visibility</p:attrName>
                                        </p:attrNameLst>
                                      </p:cBhvr>
                                      <p:to>
                                        <p:strVal val="visible"/>
                                      </p:to>
                                    </p:set>
                                    <p:animEffect transition="in" filter="checkerboard(across)">
                                      <p:cBhvr>
                                        <p:cTn id="7" dur="500"/>
                                        <p:tgtEl>
                                          <p:spTgt spid="43118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1190"/>
                                        </p:tgtEl>
                                        <p:attrNameLst>
                                          <p:attrName>style.visibility</p:attrName>
                                        </p:attrNameLst>
                                      </p:cBhvr>
                                      <p:to>
                                        <p:strVal val="visible"/>
                                      </p:to>
                                    </p:set>
                                    <p:animEffect transition="in" filter="checkerboard(across)">
                                      <p:cBhvr>
                                        <p:cTn id="12" dur="500"/>
                                        <p:tgtEl>
                                          <p:spTgt spid="43119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1178"/>
                                        </p:tgtEl>
                                        <p:attrNameLst>
                                          <p:attrName>style.visibility</p:attrName>
                                        </p:attrNameLst>
                                      </p:cBhvr>
                                      <p:to>
                                        <p:strVal val="visible"/>
                                      </p:to>
                                    </p:set>
                                    <p:animEffect transition="in" filter="checkerboard(across)">
                                      <p:cBhvr>
                                        <p:cTn id="17" dur="500"/>
                                        <p:tgtEl>
                                          <p:spTgt spid="4311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31179"/>
                                        </p:tgtEl>
                                        <p:attrNameLst>
                                          <p:attrName>style.visibility</p:attrName>
                                        </p:attrNameLst>
                                      </p:cBhvr>
                                      <p:to>
                                        <p:strVal val="visible"/>
                                      </p:to>
                                    </p:set>
                                    <p:animEffect transition="in" filter="wipe(right)">
                                      <p:cBhvr>
                                        <p:cTn id="22" dur="500"/>
                                        <p:tgtEl>
                                          <p:spTgt spid="43117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1194"/>
                                        </p:tgtEl>
                                        <p:attrNameLst>
                                          <p:attrName>style.visibility</p:attrName>
                                        </p:attrNameLst>
                                      </p:cBhvr>
                                      <p:to>
                                        <p:strVal val="visible"/>
                                      </p:to>
                                    </p:set>
                                    <p:animEffect transition="in" filter="checkerboard(across)">
                                      <p:cBhvr>
                                        <p:cTn id="27" dur="500"/>
                                        <p:tgtEl>
                                          <p:spTgt spid="43119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31180"/>
                                        </p:tgtEl>
                                        <p:attrNameLst>
                                          <p:attrName>style.visibility</p:attrName>
                                        </p:attrNameLst>
                                      </p:cBhvr>
                                      <p:to>
                                        <p:strVal val="visible"/>
                                      </p:to>
                                    </p:set>
                                    <p:animEffect transition="in" filter="checkerboard(across)">
                                      <p:cBhvr>
                                        <p:cTn id="32" dur="500"/>
                                        <p:tgtEl>
                                          <p:spTgt spid="431180"/>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431181"/>
                                        </p:tgtEl>
                                        <p:attrNameLst>
                                          <p:attrName>style.visibility</p:attrName>
                                        </p:attrNameLst>
                                      </p:cBhvr>
                                      <p:to>
                                        <p:strVal val="visible"/>
                                      </p:to>
                                    </p:set>
                                    <p:animEffect transition="in" filter="wipe(up)">
                                      <p:cBhvr>
                                        <p:cTn id="36" dur="500"/>
                                        <p:tgtEl>
                                          <p:spTgt spid="431181"/>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31195"/>
                                        </p:tgtEl>
                                        <p:attrNameLst>
                                          <p:attrName>style.visibility</p:attrName>
                                        </p:attrNameLst>
                                      </p:cBhvr>
                                      <p:to>
                                        <p:strVal val="visible"/>
                                      </p:to>
                                    </p:set>
                                    <p:animEffect transition="in" filter="checkerboard(across)">
                                      <p:cBhvr>
                                        <p:cTn id="41" dur="500"/>
                                        <p:tgtEl>
                                          <p:spTgt spid="431195"/>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431182"/>
                                        </p:tgtEl>
                                        <p:attrNameLst>
                                          <p:attrName>style.visibility</p:attrName>
                                        </p:attrNameLst>
                                      </p:cBhvr>
                                      <p:to>
                                        <p:strVal val="visible"/>
                                      </p:to>
                                    </p:set>
                                    <p:animEffect transition="in" filter="checkerboard(across)">
                                      <p:cBhvr>
                                        <p:cTn id="46" dur="500"/>
                                        <p:tgtEl>
                                          <p:spTgt spid="431182"/>
                                        </p:tgtEl>
                                      </p:cBhvr>
                                    </p:animEffect>
                                  </p:childTnLst>
                                </p:cTn>
                              </p:par>
                            </p:childTnLst>
                          </p:cTn>
                        </p:par>
                        <p:par>
                          <p:cTn id="47" fill="hold">
                            <p:stCondLst>
                              <p:cond delay="500"/>
                            </p:stCondLst>
                            <p:childTnLst>
                              <p:par>
                                <p:cTn id="48" presetID="22" presetClass="entr" presetSubtype="1" fill="hold" grpId="0" nodeType="afterEffect">
                                  <p:stCondLst>
                                    <p:cond delay="0"/>
                                  </p:stCondLst>
                                  <p:childTnLst>
                                    <p:set>
                                      <p:cBhvr>
                                        <p:cTn id="49" dur="1" fill="hold">
                                          <p:stCondLst>
                                            <p:cond delay="0"/>
                                          </p:stCondLst>
                                        </p:cTn>
                                        <p:tgtEl>
                                          <p:spTgt spid="431183"/>
                                        </p:tgtEl>
                                        <p:attrNameLst>
                                          <p:attrName>style.visibility</p:attrName>
                                        </p:attrNameLst>
                                      </p:cBhvr>
                                      <p:to>
                                        <p:strVal val="visible"/>
                                      </p:to>
                                    </p:set>
                                    <p:animEffect transition="in" filter="wipe(up)">
                                      <p:cBhvr>
                                        <p:cTn id="50" dur="500"/>
                                        <p:tgtEl>
                                          <p:spTgt spid="431183"/>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431196"/>
                                        </p:tgtEl>
                                        <p:attrNameLst>
                                          <p:attrName>style.visibility</p:attrName>
                                        </p:attrNameLst>
                                      </p:cBhvr>
                                      <p:to>
                                        <p:strVal val="visible"/>
                                      </p:to>
                                    </p:set>
                                    <p:animEffect transition="in" filter="checkerboard(across)">
                                      <p:cBhvr>
                                        <p:cTn id="55" dur="500"/>
                                        <p:tgtEl>
                                          <p:spTgt spid="431196"/>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431184"/>
                                        </p:tgtEl>
                                        <p:attrNameLst>
                                          <p:attrName>style.visibility</p:attrName>
                                        </p:attrNameLst>
                                      </p:cBhvr>
                                      <p:to>
                                        <p:strVal val="visible"/>
                                      </p:to>
                                    </p:set>
                                    <p:animEffect transition="in" filter="checkerboard(across)">
                                      <p:cBhvr>
                                        <p:cTn id="60" dur="500"/>
                                        <p:tgtEl>
                                          <p:spTgt spid="431184"/>
                                        </p:tgtEl>
                                      </p:cBhvr>
                                    </p:animEffect>
                                  </p:childTnLst>
                                </p:cTn>
                              </p:par>
                            </p:childTnLst>
                          </p:cTn>
                        </p:par>
                        <p:par>
                          <p:cTn id="61" fill="hold">
                            <p:stCondLst>
                              <p:cond delay="500"/>
                            </p:stCondLst>
                            <p:childTnLst>
                              <p:par>
                                <p:cTn id="62" presetID="22" presetClass="entr" presetSubtype="1" fill="hold" grpId="0" nodeType="afterEffect">
                                  <p:stCondLst>
                                    <p:cond delay="0"/>
                                  </p:stCondLst>
                                  <p:childTnLst>
                                    <p:set>
                                      <p:cBhvr>
                                        <p:cTn id="63" dur="1" fill="hold">
                                          <p:stCondLst>
                                            <p:cond delay="0"/>
                                          </p:stCondLst>
                                        </p:cTn>
                                        <p:tgtEl>
                                          <p:spTgt spid="431185"/>
                                        </p:tgtEl>
                                        <p:attrNameLst>
                                          <p:attrName>style.visibility</p:attrName>
                                        </p:attrNameLst>
                                      </p:cBhvr>
                                      <p:to>
                                        <p:strVal val="visible"/>
                                      </p:to>
                                    </p:set>
                                    <p:animEffect transition="in" filter="wipe(up)">
                                      <p:cBhvr>
                                        <p:cTn id="64" dur="500"/>
                                        <p:tgtEl>
                                          <p:spTgt spid="431185"/>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431197"/>
                                        </p:tgtEl>
                                        <p:attrNameLst>
                                          <p:attrName>style.visibility</p:attrName>
                                        </p:attrNameLst>
                                      </p:cBhvr>
                                      <p:to>
                                        <p:strVal val="visible"/>
                                      </p:to>
                                    </p:set>
                                    <p:animEffect transition="in" filter="checkerboard(across)">
                                      <p:cBhvr>
                                        <p:cTn id="69" dur="500"/>
                                        <p:tgtEl>
                                          <p:spTgt spid="431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78" grpId="0" animBg="1"/>
      <p:bldP spid="431179" grpId="0" animBg="1"/>
      <p:bldP spid="431180" grpId="0" animBg="1"/>
      <p:bldP spid="431181" grpId="0" animBg="1"/>
      <p:bldP spid="431182" grpId="0" animBg="1"/>
      <p:bldP spid="431183" grpId="0" animBg="1"/>
      <p:bldP spid="431184" grpId="0" animBg="1"/>
      <p:bldP spid="431185" grpId="0" animBg="1"/>
      <p:bldP spid="431187" grpId="0" animBg="1"/>
      <p:bldP spid="431190" grpId="0" animBg="1"/>
      <p:bldP spid="431194" grpId="0" autoUpdateAnimBg="0"/>
      <p:bldP spid="431195" grpId="0" autoUpdateAnimBg="0"/>
      <p:bldP spid="431196" grpId="0" autoUpdateAnimBg="0"/>
      <p:bldP spid="43119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2130" name="Group 2"/>
          <p:cNvGraphicFramePr>
            <a:graphicFrameLocks noGrp="1"/>
          </p:cNvGraphicFramePr>
          <p:nvPr/>
        </p:nvGraphicFramePr>
        <p:xfrm>
          <a:off x="228600" y="990600"/>
          <a:ext cx="8686800" cy="27561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32167" name="Text Box 39"/>
          <p:cNvSpPr txBox="1">
            <a:spLocks noChangeArrowheads="1"/>
          </p:cNvSpPr>
          <p:nvPr/>
        </p:nvSpPr>
        <p:spPr bwMode="auto">
          <a:xfrm>
            <a:off x="228600" y="457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graphicFrame>
        <p:nvGraphicFramePr>
          <p:cNvPr id="432205" name="Group 77"/>
          <p:cNvGraphicFramePr>
            <a:graphicFrameLocks noGrp="1"/>
          </p:cNvGraphicFramePr>
          <p:nvPr/>
        </p:nvGraphicFramePr>
        <p:xfrm>
          <a:off x="228600" y="4343400"/>
          <a:ext cx="8686800" cy="229680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0, 1, 2, 3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32200" name="Text Box 72"/>
          <p:cNvSpPr txBox="1">
            <a:spLocks noChangeArrowheads="1"/>
          </p:cNvSpPr>
          <p:nvPr/>
        </p:nvSpPr>
        <p:spPr bwMode="auto">
          <a:xfrm>
            <a:off x="228600" y="38100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2201" name="Rectangle 73"/>
          <p:cNvSpPr>
            <a:spLocks noGrp="1" noChangeArrowheads="1"/>
          </p:cNvSpPr>
          <p:nvPr>
            <p:ph type="title"/>
          </p:nvPr>
        </p:nvSpPr>
        <p:spPr>
          <a:xfrm>
            <a:off x="1150938" y="152400"/>
            <a:ext cx="7612062"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solidFill>
                  <a:schemeClr val="tx1"/>
                </a:solidFill>
                <a:effectLst/>
              </a:rPr>
              <a:t>決定性有限オートマトンへ</a:t>
            </a:r>
          </a:p>
        </p:txBody>
      </p:sp>
      <p:sp>
        <p:nvSpPr>
          <p:cNvPr id="432202" name="AutoShape 74"/>
          <p:cNvSpPr>
            <a:spLocks noChangeArrowheads="1"/>
          </p:cNvSpPr>
          <p:nvPr/>
        </p:nvSpPr>
        <p:spPr bwMode="auto">
          <a:xfrm>
            <a:off x="6629400" y="5257800"/>
            <a:ext cx="22098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2203" name="Line 75"/>
          <p:cNvSpPr>
            <a:spLocks noChangeShapeType="1"/>
          </p:cNvSpPr>
          <p:nvPr/>
        </p:nvSpPr>
        <p:spPr bwMode="auto">
          <a:xfrm flipH="1">
            <a:off x="1524000" y="5638800"/>
            <a:ext cx="5105400" cy="152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2206" name="Rectangle 78"/>
          <p:cNvSpPr>
            <a:spLocks noChangeArrowheads="1"/>
          </p:cNvSpPr>
          <p:nvPr/>
        </p:nvSpPr>
        <p:spPr bwMode="auto">
          <a:xfrm>
            <a:off x="228600" y="57150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i="1"/>
              <a:t>q</a:t>
            </a:r>
            <a:r>
              <a:rPr lang="en-US" altLang="ja-JP" sz="2400" baseline="-25000"/>
              <a:t>0, 1, 2, 3,F</a:t>
            </a:r>
            <a:endParaRPr lang="ja-JP" altLang="en-US" sz="2400" baseline="-25000"/>
          </a:p>
        </p:txBody>
      </p:sp>
      <p:sp>
        <p:nvSpPr>
          <p:cNvPr id="432207" name="Rectangle 79"/>
          <p:cNvSpPr>
            <a:spLocks noChangeArrowheads="1"/>
          </p:cNvSpPr>
          <p:nvPr/>
        </p:nvSpPr>
        <p:spPr bwMode="auto">
          <a:xfrm>
            <a:off x="1600200" y="57150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 </a:t>
            </a:r>
            <a:r>
              <a:rPr lang="en-US" altLang="ja-JP" sz="2400"/>
              <a:t>, </a:t>
            </a:r>
            <a:r>
              <a:rPr lang="en-US" altLang="ja-JP" sz="2400" i="1"/>
              <a:t>q</a:t>
            </a:r>
            <a:r>
              <a:rPr lang="en-US" altLang="ja-JP" sz="2400" baseline="-25000"/>
              <a:t>F</a:t>
            </a:r>
            <a:r>
              <a:rPr lang="en-US" altLang="ja-JP" sz="2400"/>
              <a:t>}</a:t>
            </a:r>
            <a:endParaRPr lang="ja-JP" altLang="en-US" sz="2400"/>
          </a:p>
        </p:txBody>
      </p:sp>
      <p:sp>
        <p:nvSpPr>
          <p:cNvPr id="432208" name="Rectangle 80"/>
          <p:cNvSpPr>
            <a:spLocks noChangeArrowheads="1"/>
          </p:cNvSpPr>
          <p:nvPr/>
        </p:nvSpPr>
        <p:spPr bwMode="auto">
          <a:xfrm>
            <a:off x="4114800" y="5715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F</a:t>
            </a:r>
            <a:r>
              <a:rPr lang="en-US" altLang="ja-JP" sz="2400"/>
              <a:t>}</a:t>
            </a:r>
            <a:endParaRPr lang="ja-JP" altLang="en-US" sz="2400"/>
          </a:p>
        </p:txBody>
      </p:sp>
      <p:sp>
        <p:nvSpPr>
          <p:cNvPr id="432209" name="Rectangle 81"/>
          <p:cNvSpPr>
            <a:spLocks noChangeArrowheads="1"/>
          </p:cNvSpPr>
          <p:nvPr/>
        </p:nvSpPr>
        <p:spPr bwMode="auto">
          <a:xfrm>
            <a:off x="6553200" y="5715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rIns="5715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a:t>
            </a:r>
            <a:r>
              <a:rPr lang="en-US" altLang="ja-JP" sz="2400"/>
              <a:t>, </a:t>
            </a:r>
            <a:r>
              <a:rPr lang="en-US" altLang="ja-JP" sz="2400" i="1"/>
              <a:t>q</a:t>
            </a:r>
            <a:r>
              <a:rPr lang="en-US" altLang="ja-JP" sz="2400" baseline="-25000"/>
              <a:t>F</a:t>
            </a:r>
            <a:r>
              <a:rPr lang="en-US" altLang="ja-JP" sz="2400"/>
              <a:t>}</a:t>
            </a:r>
          </a:p>
        </p:txBody>
      </p:sp>
      <p:sp>
        <p:nvSpPr>
          <p:cNvPr id="432211" name="AutoShape 83"/>
          <p:cNvSpPr>
            <a:spLocks noChangeArrowheads="1"/>
          </p:cNvSpPr>
          <p:nvPr/>
        </p:nvSpPr>
        <p:spPr bwMode="auto">
          <a:xfrm>
            <a:off x="2057400" y="1447800"/>
            <a:ext cx="1600200" cy="22860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2212" name="Line 84"/>
          <p:cNvSpPr>
            <a:spLocks noChangeShapeType="1"/>
          </p:cNvSpPr>
          <p:nvPr/>
        </p:nvSpPr>
        <p:spPr bwMode="auto">
          <a:xfrm>
            <a:off x="3429000" y="3733800"/>
            <a:ext cx="0" cy="19812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2213" name="AutoShape 85"/>
          <p:cNvSpPr>
            <a:spLocks noChangeArrowheads="1"/>
          </p:cNvSpPr>
          <p:nvPr/>
        </p:nvSpPr>
        <p:spPr bwMode="auto">
          <a:xfrm>
            <a:off x="4419600" y="1447800"/>
            <a:ext cx="1752600" cy="22860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2214" name="Line 86"/>
          <p:cNvSpPr>
            <a:spLocks noChangeShapeType="1"/>
          </p:cNvSpPr>
          <p:nvPr/>
        </p:nvSpPr>
        <p:spPr bwMode="auto">
          <a:xfrm>
            <a:off x="5867400" y="3733800"/>
            <a:ext cx="0" cy="19812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2215" name="AutoShape 87"/>
          <p:cNvSpPr>
            <a:spLocks noChangeArrowheads="1"/>
          </p:cNvSpPr>
          <p:nvPr/>
        </p:nvSpPr>
        <p:spPr bwMode="auto">
          <a:xfrm>
            <a:off x="6858000" y="1447800"/>
            <a:ext cx="1676400" cy="2286000"/>
          </a:xfrm>
          <a:prstGeom prst="roundRect">
            <a:avLst>
              <a:gd name="adj" fmla="val 16667"/>
            </a:avLst>
          </a:prstGeom>
          <a:noFill/>
          <a:ln w="28575">
            <a:solidFill>
              <a:srgbClr val="FFFF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2216" name="Line 88"/>
          <p:cNvSpPr>
            <a:spLocks noChangeShapeType="1"/>
          </p:cNvSpPr>
          <p:nvPr/>
        </p:nvSpPr>
        <p:spPr bwMode="auto">
          <a:xfrm>
            <a:off x="8305800" y="3733800"/>
            <a:ext cx="0" cy="19812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mc:AlternateContent xmlns:mc="http://schemas.openxmlformats.org/markup-compatibility/2006" xmlns:a14="http://schemas.microsoft.com/office/drawing/2010/main">
        <mc:Choice Requires="a14">
          <p:sp>
            <p:nvSpPr>
              <p:cNvPr id="92" name="AutoShape 83"/>
              <p:cNvSpPr>
                <a:spLocks noChangeArrowheads="1"/>
              </p:cNvSpPr>
              <p:nvPr/>
            </p:nvSpPr>
            <p:spPr bwMode="auto">
              <a:xfrm>
                <a:off x="3981220" y="3822700"/>
                <a:ext cx="1295400" cy="381000"/>
              </a:xfrm>
              <a:prstGeom prst="wedgeRoundRectCallout">
                <a:avLst>
                  <a:gd name="adj1" fmla="val -3675"/>
                  <a:gd name="adj2" fmla="val 344314"/>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m:t>
                          </m:r>
                        </m:sub>
                      </m:sSub>
                      <m:r>
                        <a:rPr lang="en-US" altLang="ja-JP" sz="2000" i="1" smtClean="0">
                          <a:latin typeface="Cambria Math" panose="02040503050406030204" pitchFamily="18" charset="0"/>
                          <a:ea typeface="Cambria Math" panose="02040503050406030204" pitchFamily="18" charset="0"/>
                        </a:rPr>
                        <m:t>∈</m:t>
                      </m:r>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𝑄</m:t>
                          </m:r>
                        </m:e>
                        <m:sub>
                          <m:r>
                            <a:rPr lang="en-US" altLang="ja-JP" sz="2000" b="0" i="1" smtClean="0">
                              <a:latin typeface="Cambria Math" panose="02040503050406030204" pitchFamily="18" charset="0"/>
                              <a:ea typeface="Cambria Math" panose="02040503050406030204" pitchFamily="18" charset="0"/>
                            </a:rPr>
                            <m:t>𝐷</m:t>
                          </m:r>
                        </m:sub>
                      </m:sSub>
                    </m:oMath>
                  </m:oMathPara>
                </a14:m>
                <a:endParaRPr lang="en-US" altLang="ja-JP" sz="2000" dirty="0"/>
              </a:p>
            </p:txBody>
          </p:sp>
        </mc:Choice>
        <mc:Fallback xmlns="">
          <p:sp>
            <p:nvSpPr>
              <p:cNvPr id="92" name="AutoShape 83"/>
              <p:cNvSpPr>
                <a:spLocks noRot="1" noChangeAspect="1" noMove="1" noResize="1" noEditPoints="1" noAdjustHandles="1" noChangeArrowheads="1" noChangeShapeType="1" noTextEdit="1"/>
              </p:cNvSpPr>
              <p:nvPr/>
            </p:nvSpPr>
            <p:spPr bwMode="auto">
              <a:xfrm>
                <a:off x="3981220" y="3822700"/>
                <a:ext cx="1295400" cy="381000"/>
              </a:xfrm>
              <a:prstGeom prst="wedgeRoundRectCallout">
                <a:avLst>
                  <a:gd name="adj1" fmla="val -3675"/>
                  <a:gd name="adj2" fmla="val 344314"/>
                  <a:gd name="adj3" fmla="val 16667"/>
                </a:avLst>
              </a:prstGeom>
              <a:blipFill rotWithShape="0">
                <a:blip r:embed="rId3"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3" name="AutoShape 86"/>
              <p:cNvSpPr>
                <a:spLocks noChangeArrowheads="1"/>
              </p:cNvSpPr>
              <p:nvPr/>
            </p:nvSpPr>
            <p:spPr bwMode="auto">
              <a:xfrm>
                <a:off x="6095999" y="3810000"/>
                <a:ext cx="1905002" cy="381000"/>
              </a:xfrm>
              <a:prstGeom prst="wedgeRoundRectCallout">
                <a:avLst>
                  <a:gd name="adj1" fmla="val -5852"/>
                  <a:gd name="adj2" fmla="val 326086"/>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0,1,2,3,</m:t>
                          </m:r>
                          <m:r>
                            <a:rPr lang="en-US" altLang="ja-JP" sz="2000" b="0" i="1" smtClean="0">
                              <a:latin typeface="Cambria Math" panose="02040503050406030204" pitchFamily="18" charset="0"/>
                            </a:rPr>
                            <m:t>𝐹</m:t>
                          </m:r>
                        </m:sub>
                      </m:sSub>
                      <m:r>
                        <a:rPr lang="en-US" altLang="ja-JP" sz="2000" i="1" smtClean="0">
                          <a:latin typeface="Cambria Math" panose="02040503050406030204" pitchFamily="18" charset="0"/>
                          <a:ea typeface="Cambria Math" panose="02040503050406030204" pitchFamily="18" charset="0"/>
                        </a:rPr>
                        <m:t>∉</m:t>
                      </m:r>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𝑄</m:t>
                          </m:r>
                        </m:e>
                        <m:sub>
                          <m:r>
                            <a:rPr lang="en-US" altLang="ja-JP" sz="2000" b="0" i="1" smtClean="0">
                              <a:latin typeface="Cambria Math" panose="02040503050406030204" pitchFamily="18" charset="0"/>
                              <a:ea typeface="Cambria Math" panose="02040503050406030204" pitchFamily="18" charset="0"/>
                            </a:rPr>
                            <m:t>𝐷</m:t>
                          </m:r>
                        </m:sub>
                      </m:sSub>
                    </m:oMath>
                  </m:oMathPara>
                </a14:m>
                <a:endParaRPr lang="en-US" altLang="ja-JP" sz="2000" baseline="-25000" dirty="0"/>
              </a:p>
            </p:txBody>
          </p:sp>
        </mc:Choice>
        <mc:Fallback xmlns="">
          <p:sp>
            <p:nvSpPr>
              <p:cNvPr id="93" name="AutoShape 86"/>
              <p:cNvSpPr>
                <a:spLocks noRot="1" noChangeAspect="1" noMove="1" noResize="1" noEditPoints="1" noAdjustHandles="1" noChangeArrowheads="1" noChangeShapeType="1" noTextEdit="1"/>
              </p:cNvSpPr>
              <p:nvPr/>
            </p:nvSpPr>
            <p:spPr bwMode="auto">
              <a:xfrm>
                <a:off x="6095999" y="3810000"/>
                <a:ext cx="1905002" cy="381000"/>
              </a:xfrm>
              <a:prstGeom prst="wedgeRoundRectCallout">
                <a:avLst>
                  <a:gd name="adj1" fmla="val -5852"/>
                  <a:gd name="adj2" fmla="val 326086"/>
                  <a:gd name="adj3" fmla="val 16667"/>
                </a:avLst>
              </a:prstGeom>
              <a:blipFill rotWithShape="0">
                <a:blip r:embed="rId4"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checkerboard(across)">
                                      <p:cBhvr>
                                        <p:cTn id="7" dur="500"/>
                                        <p:tgtEl>
                                          <p:spTgt spid="9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checkerboard(across)">
                                      <p:cBhvr>
                                        <p:cTn id="12" dur="500"/>
                                        <p:tgtEl>
                                          <p:spTgt spid="9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2202"/>
                                        </p:tgtEl>
                                        <p:attrNameLst>
                                          <p:attrName>style.visibility</p:attrName>
                                        </p:attrNameLst>
                                      </p:cBhvr>
                                      <p:to>
                                        <p:strVal val="visible"/>
                                      </p:to>
                                    </p:set>
                                    <p:animEffect transition="in" filter="checkerboard(across)">
                                      <p:cBhvr>
                                        <p:cTn id="17" dur="500"/>
                                        <p:tgtEl>
                                          <p:spTgt spid="432202"/>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432203"/>
                                        </p:tgtEl>
                                        <p:attrNameLst>
                                          <p:attrName>style.visibility</p:attrName>
                                        </p:attrNameLst>
                                      </p:cBhvr>
                                      <p:to>
                                        <p:strVal val="visible"/>
                                      </p:to>
                                    </p:set>
                                    <p:animEffect transition="in" filter="wipe(right)">
                                      <p:cBhvr>
                                        <p:cTn id="21" dur="500"/>
                                        <p:tgtEl>
                                          <p:spTgt spid="432203"/>
                                        </p:tgtEl>
                                      </p:cBhvr>
                                    </p:animEffect>
                                  </p:childTnLst>
                                </p:cTn>
                              </p:par>
                            </p:childTnLst>
                          </p:cTn>
                        </p:par>
                        <p:par>
                          <p:cTn id="22" fill="hold">
                            <p:stCondLst>
                              <p:cond delay="1000"/>
                            </p:stCondLst>
                            <p:childTnLst>
                              <p:par>
                                <p:cTn id="23" presetID="5" presetClass="entr" presetSubtype="10" fill="hold" grpId="0" nodeType="afterEffect">
                                  <p:stCondLst>
                                    <p:cond delay="0"/>
                                  </p:stCondLst>
                                  <p:childTnLst>
                                    <p:set>
                                      <p:cBhvr>
                                        <p:cTn id="24" dur="1" fill="hold">
                                          <p:stCondLst>
                                            <p:cond delay="0"/>
                                          </p:stCondLst>
                                        </p:cTn>
                                        <p:tgtEl>
                                          <p:spTgt spid="432206"/>
                                        </p:tgtEl>
                                        <p:attrNameLst>
                                          <p:attrName>style.visibility</p:attrName>
                                        </p:attrNameLst>
                                      </p:cBhvr>
                                      <p:to>
                                        <p:strVal val="visible"/>
                                      </p:to>
                                    </p:set>
                                    <p:animEffect transition="in" filter="checkerboard(across)">
                                      <p:cBhvr>
                                        <p:cTn id="25" dur="500"/>
                                        <p:tgtEl>
                                          <p:spTgt spid="432206"/>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32211"/>
                                        </p:tgtEl>
                                        <p:attrNameLst>
                                          <p:attrName>style.visibility</p:attrName>
                                        </p:attrNameLst>
                                      </p:cBhvr>
                                      <p:to>
                                        <p:strVal val="visible"/>
                                      </p:to>
                                    </p:set>
                                    <p:animEffect transition="in" filter="checkerboard(across)">
                                      <p:cBhvr>
                                        <p:cTn id="30" dur="500"/>
                                        <p:tgtEl>
                                          <p:spTgt spid="432211"/>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432212"/>
                                        </p:tgtEl>
                                        <p:attrNameLst>
                                          <p:attrName>style.visibility</p:attrName>
                                        </p:attrNameLst>
                                      </p:cBhvr>
                                      <p:to>
                                        <p:strVal val="visible"/>
                                      </p:to>
                                    </p:set>
                                    <p:animEffect transition="in" filter="wipe(up)">
                                      <p:cBhvr>
                                        <p:cTn id="34" dur="500"/>
                                        <p:tgtEl>
                                          <p:spTgt spid="432212"/>
                                        </p:tgtEl>
                                      </p:cBhvr>
                                    </p:animEffect>
                                  </p:childTnLst>
                                </p:cTn>
                              </p:par>
                            </p:childTnLst>
                          </p:cTn>
                        </p:par>
                        <p:par>
                          <p:cTn id="35" fill="hold">
                            <p:stCondLst>
                              <p:cond delay="1000"/>
                            </p:stCondLst>
                            <p:childTnLst>
                              <p:par>
                                <p:cTn id="36" presetID="5" presetClass="entr" presetSubtype="10" fill="hold" grpId="0" nodeType="afterEffect">
                                  <p:stCondLst>
                                    <p:cond delay="0"/>
                                  </p:stCondLst>
                                  <p:childTnLst>
                                    <p:set>
                                      <p:cBhvr>
                                        <p:cTn id="37" dur="1" fill="hold">
                                          <p:stCondLst>
                                            <p:cond delay="0"/>
                                          </p:stCondLst>
                                        </p:cTn>
                                        <p:tgtEl>
                                          <p:spTgt spid="432207"/>
                                        </p:tgtEl>
                                        <p:attrNameLst>
                                          <p:attrName>style.visibility</p:attrName>
                                        </p:attrNameLst>
                                      </p:cBhvr>
                                      <p:to>
                                        <p:strVal val="visible"/>
                                      </p:to>
                                    </p:set>
                                    <p:animEffect transition="in" filter="checkerboard(across)">
                                      <p:cBhvr>
                                        <p:cTn id="38" dur="500"/>
                                        <p:tgtEl>
                                          <p:spTgt spid="432207"/>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432213"/>
                                        </p:tgtEl>
                                        <p:attrNameLst>
                                          <p:attrName>style.visibility</p:attrName>
                                        </p:attrNameLst>
                                      </p:cBhvr>
                                      <p:to>
                                        <p:strVal val="visible"/>
                                      </p:to>
                                    </p:set>
                                    <p:animEffect transition="in" filter="checkerboard(across)">
                                      <p:cBhvr>
                                        <p:cTn id="43" dur="500"/>
                                        <p:tgtEl>
                                          <p:spTgt spid="432213"/>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432214"/>
                                        </p:tgtEl>
                                        <p:attrNameLst>
                                          <p:attrName>style.visibility</p:attrName>
                                        </p:attrNameLst>
                                      </p:cBhvr>
                                      <p:to>
                                        <p:strVal val="visible"/>
                                      </p:to>
                                    </p:set>
                                    <p:animEffect transition="in" filter="wipe(up)">
                                      <p:cBhvr>
                                        <p:cTn id="47" dur="500"/>
                                        <p:tgtEl>
                                          <p:spTgt spid="432214"/>
                                        </p:tgtEl>
                                      </p:cBhvr>
                                    </p:animEffect>
                                  </p:childTnLst>
                                </p:cTn>
                              </p:par>
                            </p:childTnLst>
                          </p:cTn>
                        </p:par>
                        <p:par>
                          <p:cTn id="48" fill="hold">
                            <p:stCondLst>
                              <p:cond delay="1000"/>
                            </p:stCondLst>
                            <p:childTnLst>
                              <p:par>
                                <p:cTn id="49" presetID="5" presetClass="entr" presetSubtype="10" fill="hold" grpId="0" nodeType="afterEffect">
                                  <p:stCondLst>
                                    <p:cond delay="0"/>
                                  </p:stCondLst>
                                  <p:childTnLst>
                                    <p:set>
                                      <p:cBhvr>
                                        <p:cTn id="50" dur="1" fill="hold">
                                          <p:stCondLst>
                                            <p:cond delay="0"/>
                                          </p:stCondLst>
                                        </p:cTn>
                                        <p:tgtEl>
                                          <p:spTgt spid="432208"/>
                                        </p:tgtEl>
                                        <p:attrNameLst>
                                          <p:attrName>style.visibility</p:attrName>
                                        </p:attrNameLst>
                                      </p:cBhvr>
                                      <p:to>
                                        <p:strVal val="visible"/>
                                      </p:to>
                                    </p:set>
                                    <p:animEffect transition="in" filter="checkerboard(across)">
                                      <p:cBhvr>
                                        <p:cTn id="51" dur="500"/>
                                        <p:tgtEl>
                                          <p:spTgt spid="432208"/>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432215"/>
                                        </p:tgtEl>
                                        <p:attrNameLst>
                                          <p:attrName>style.visibility</p:attrName>
                                        </p:attrNameLst>
                                      </p:cBhvr>
                                      <p:to>
                                        <p:strVal val="visible"/>
                                      </p:to>
                                    </p:set>
                                    <p:animEffect transition="in" filter="checkerboard(across)">
                                      <p:cBhvr>
                                        <p:cTn id="56" dur="500"/>
                                        <p:tgtEl>
                                          <p:spTgt spid="432215"/>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432216"/>
                                        </p:tgtEl>
                                        <p:attrNameLst>
                                          <p:attrName>style.visibility</p:attrName>
                                        </p:attrNameLst>
                                      </p:cBhvr>
                                      <p:to>
                                        <p:strVal val="visible"/>
                                      </p:to>
                                    </p:set>
                                    <p:animEffect transition="in" filter="wipe(up)">
                                      <p:cBhvr>
                                        <p:cTn id="60" dur="500"/>
                                        <p:tgtEl>
                                          <p:spTgt spid="432216"/>
                                        </p:tgtEl>
                                      </p:cBhvr>
                                    </p:animEffect>
                                  </p:childTnLst>
                                </p:cTn>
                              </p:par>
                            </p:childTnLst>
                          </p:cTn>
                        </p:par>
                        <p:par>
                          <p:cTn id="61" fill="hold">
                            <p:stCondLst>
                              <p:cond delay="1000"/>
                            </p:stCondLst>
                            <p:childTnLst>
                              <p:par>
                                <p:cTn id="62" presetID="5" presetClass="entr" presetSubtype="10" fill="hold" grpId="0" nodeType="afterEffect">
                                  <p:stCondLst>
                                    <p:cond delay="0"/>
                                  </p:stCondLst>
                                  <p:childTnLst>
                                    <p:set>
                                      <p:cBhvr>
                                        <p:cTn id="63" dur="1" fill="hold">
                                          <p:stCondLst>
                                            <p:cond delay="0"/>
                                          </p:stCondLst>
                                        </p:cTn>
                                        <p:tgtEl>
                                          <p:spTgt spid="432209"/>
                                        </p:tgtEl>
                                        <p:attrNameLst>
                                          <p:attrName>style.visibility</p:attrName>
                                        </p:attrNameLst>
                                      </p:cBhvr>
                                      <p:to>
                                        <p:strVal val="visible"/>
                                      </p:to>
                                    </p:set>
                                    <p:animEffect transition="in" filter="checkerboard(across)">
                                      <p:cBhvr>
                                        <p:cTn id="64" dur="500"/>
                                        <p:tgtEl>
                                          <p:spTgt spid="432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202" grpId="0" animBg="1"/>
      <p:bldP spid="432203" grpId="0" animBg="1"/>
      <p:bldP spid="432206" grpId="0" autoUpdateAnimBg="0"/>
      <p:bldP spid="432207" grpId="0" autoUpdateAnimBg="0"/>
      <p:bldP spid="432208" grpId="0" autoUpdateAnimBg="0"/>
      <p:bldP spid="432209" grpId="0" autoUpdateAnimBg="0"/>
      <p:bldP spid="432211" grpId="0" animBg="1"/>
      <p:bldP spid="432212" grpId="0" animBg="1"/>
      <p:bldP spid="432213" grpId="0" animBg="1"/>
      <p:bldP spid="432214" grpId="0" animBg="1"/>
      <p:bldP spid="432215" grpId="0" animBg="1"/>
      <p:bldP spid="432216" grpId="0" animBg="1"/>
      <p:bldP spid="92" grpId="0" animBg="1"/>
      <p:bldP spid="93"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3154" name="Group 2"/>
          <p:cNvGraphicFramePr>
            <a:graphicFrameLocks noGrp="1"/>
          </p:cNvGraphicFramePr>
          <p:nvPr/>
        </p:nvGraphicFramePr>
        <p:xfrm>
          <a:off x="228600" y="990600"/>
          <a:ext cx="8686800" cy="27561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φ</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33191" name="Text Box 39"/>
          <p:cNvSpPr txBox="1">
            <a:spLocks noChangeArrowheads="1"/>
          </p:cNvSpPr>
          <p:nvPr/>
        </p:nvSpPr>
        <p:spPr bwMode="auto">
          <a:xfrm>
            <a:off x="228600" y="457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graphicFrame>
        <p:nvGraphicFramePr>
          <p:cNvPr id="433233" name="Group 81"/>
          <p:cNvGraphicFramePr>
            <a:graphicFrameLocks noGrp="1"/>
          </p:cNvGraphicFramePr>
          <p:nvPr/>
        </p:nvGraphicFramePr>
        <p:xfrm>
          <a:off x="228600" y="4343400"/>
          <a:ext cx="8686800" cy="229680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0, 1, 2, 3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2, 3,F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err="1">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33224" name="Text Box 72"/>
          <p:cNvSpPr txBox="1">
            <a:spLocks noChangeArrowheads="1"/>
          </p:cNvSpPr>
          <p:nvPr/>
        </p:nvSpPr>
        <p:spPr bwMode="auto">
          <a:xfrm>
            <a:off x="228600" y="38100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3225" name="Rectangle 73"/>
          <p:cNvSpPr>
            <a:spLocks noGrp="1" noChangeArrowheads="1"/>
          </p:cNvSpPr>
          <p:nvPr>
            <p:ph type="title"/>
          </p:nvPr>
        </p:nvSpPr>
        <p:spPr>
          <a:xfrm>
            <a:off x="1150938" y="152400"/>
            <a:ext cx="7612062"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solidFill>
                  <a:schemeClr val="tx1"/>
                </a:solidFill>
                <a:effectLst/>
              </a:rPr>
              <a:t>決定性有限オートマトンへ</a:t>
            </a:r>
          </a:p>
        </p:txBody>
      </p:sp>
      <p:sp>
        <p:nvSpPr>
          <p:cNvPr id="433226" name="AutoShape 74"/>
          <p:cNvSpPr>
            <a:spLocks noChangeArrowheads="1"/>
          </p:cNvSpPr>
          <p:nvPr/>
        </p:nvSpPr>
        <p:spPr bwMode="auto">
          <a:xfrm>
            <a:off x="4267200" y="5715000"/>
            <a:ext cx="21336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433243" name="Group 91"/>
          <p:cNvGrpSpPr>
            <a:grpSpLocks/>
          </p:cNvGrpSpPr>
          <p:nvPr/>
        </p:nvGrpSpPr>
        <p:grpSpPr bwMode="auto">
          <a:xfrm>
            <a:off x="1828800" y="1447800"/>
            <a:ext cx="2133600" cy="2286000"/>
            <a:chOff x="1056" y="912"/>
            <a:chExt cx="1440" cy="1440"/>
          </a:xfrm>
        </p:grpSpPr>
        <p:sp>
          <p:nvSpPr>
            <p:cNvPr id="433244" name="Line 92"/>
            <p:cNvSpPr>
              <a:spLocks noChangeShapeType="1"/>
            </p:cNvSpPr>
            <p:nvPr/>
          </p:nvSpPr>
          <p:spPr bwMode="auto">
            <a:xfrm>
              <a:off x="1056" y="1104"/>
              <a:ext cx="0" cy="1056"/>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45" name="Arc 93"/>
            <p:cNvSpPr>
              <a:spLocks/>
            </p:cNvSpPr>
            <p:nvPr/>
          </p:nvSpPr>
          <p:spPr bwMode="auto">
            <a:xfrm rot="-5400000">
              <a:off x="1056"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46" name="Arc 94"/>
            <p:cNvSpPr>
              <a:spLocks/>
            </p:cNvSpPr>
            <p:nvPr/>
          </p:nvSpPr>
          <p:spPr bwMode="auto">
            <a:xfrm>
              <a:off x="2304"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47" name="Arc 95"/>
            <p:cNvSpPr>
              <a:spLocks/>
            </p:cNvSpPr>
            <p:nvPr/>
          </p:nvSpPr>
          <p:spPr bwMode="auto">
            <a:xfrm rot="-10800000">
              <a:off x="1056" y="216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48" name="Line 96"/>
            <p:cNvSpPr>
              <a:spLocks noChangeShapeType="1"/>
            </p:cNvSpPr>
            <p:nvPr/>
          </p:nvSpPr>
          <p:spPr bwMode="auto">
            <a:xfrm>
              <a:off x="1248" y="912"/>
              <a:ext cx="1056"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49" name="Line 97"/>
            <p:cNvSpPr>
              <a:spLocks noChangeShapeType="1"/>
            </p:cNvSpPr>
            <p:nvPr/>
          </p:nvSpPr>
          <p:spPr bwMode="auto">
            <a:xfrm>
              <a:off x="1440" y="1488"/>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50" name="Arc 98"/>
            <p:cNvSpPr>
              <a:spLocks/>
            </p:cNvSpPr>
            <p:nvPr/>
          </p:nvSpPr>
          <p:spPr bwMode="auto">
            <a:xfrm rot="5400000">
              <a:off x="2304" y="129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51" name="Line 99"/>
            <p:cNvSpPr>
              <a:spLocks noChangeShapeType="1"/>
            </p:cNvSpPr>
            <p:nvPr/>
          </p:nvSpPr>
          <p:spPr bwMode="auto">
            <a:xfrm>
              <a:off x="2496" y="1104"/>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52" name="Arc 100"/>
            <p:cNvSpPr>
              <a:spLocks/>
            </p:cNvSpPr>
            <p:nvPr/>
          </p:nvSpPr>
          <p:spPr bwMode="auto">
            <a:xfrm rot="-5400000">
              <a:off x="1248" y="14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53" name="Arc 101"/>
            <p:cNvSpPr>
              <a:spLocks/>
            </p:cNvSpPr>
            <p:nvPr/>
          </p:nvSpPr>
          <p:spPr bwMode="auto">
            <a:xfrm rot="-10800000">
              <a:off x="1248"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54" name="Line 102"/>
            <p:cNvSpPr>
              <a:spLocks noChangeShapeType="1"/>
            </p:cNvSpPr>
            <p:nvPr/>
          </p:nvSpPr>
          <p:spPr bwMode="auto">
            <a:xfrm>
              <a:off x="1248" y="1680"/>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55" name="Line 103"/>
            <p:cNvSpPr>
              <a:spLocks noChangeShapeType="1"/>
            </p:cNvSpPr>
            <p:nvPr/>
          </p:nvSpPr>
          <p:spPr bwMode="auto">
            <a:xfrm>
              <a:off x="1440" y="2064"/>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56" name="Arc 104"/>
            <p:cNvSpPr>
              <a:spLocks/>
            </p:cNvSpPr>
            <p:nvPr/>
          </p:nvSpPr>
          <p:spPr bwMode="auto">
            <a:xfrm>
              <a:off x="2304" y="2064"/>
              <a:ext cx="19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57" name="Arc 105"/>
            <p:cNvSpPr>
              <a:spLocks/>
            </p:cNvSpPr>
            <p:nvPr/>
          </p:nvSpPr>
          <p:spPr bwMode="auto">
            <a:xfrm rot="5400000">
              <a:off x="2328" y="2184"/>
              <a:ext cx="144"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58" name="Line 106"/>
            <p:cNvSpPr>
              <a:spLocks noChangeShapeType="1"/>
            </p:cNvSpPr>
            <p:nvPr/>
          </p:nvSpPr>
          <p:spPr bwMode="auto">
            <a:xfrm>
              <a:off x="1200" y="2352"/>
              <a:ext cx="110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33259" name="Line 107"/>
          <p:cNvSpPr>
            <a:spLocks noChangeShapeType="1"/>
          </p:cNvSpPr>
          <p:nvPr/>
        </p:nvSpPr>
        <p:spPr bwMode="auto">
          <a:xfrm>
            <a:off x="3429000" y="3733800"/>
            <a:ext cx="0" cy="2438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433261" name="Group 109"/>
          <p:cNvGrpSpPr>
            <a:grpSpLocks/>
          </p:cNvGrpSpPr>
          <p:nvPr/>
        </p:nvGrpSpPr>
        <p:grpSpPr bwMode="auto">
          <a:xfrm>
            <a:off x="4343400" y="1447800"/>
            <a:ext cx="2133600" cy="2286000"/>
            <a:chOff x="1056" y="912"/>
            <a:chExt cx="1440" cy="1440"/>
          </a:xfrm>
        </p:grpSpPr>
        <p:sp>
          <p:nvSpPr>
            <p:cNvPr id="433262" name="Line 110"/>
            <p:cNvSpPr>
              <a:spLocks noChangeShapeType="1"/>
            </p:cNvSpPr>
            <p:nvPr/>
          </p:nvSpPr>
          <p:spPr bwMode="auto">
            <a:xfrm>
              <a:off x="1056" y="1104"/>
              <a:ext cx="0" cy="1056"/>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63" name="Arc 111"/>
            <p:cNvSpPr>
              <a:spLocks/>
            </p:cNvSpPr>
            <p:nvPr/>
          </p:nvSpPr>
          <p:spPr bwMode="auto">
            <a:xfrm rot="-5400000">
              <a:off x="1056"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64" name="Arc 112"/>
            <p:cNvSpPr>
              <a:spLocks/>
            </p:cNvSpPr>
            <p:nvPr/>
          </p:nvSpPr>
          <p:spPr bwMode="auto">
            <a:xfrm>
              <a:off x="2304"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65" name="Arc 113"/>
            <p:cNvSpPr>
              <a:spLocks/>
            </p:cNvSpPr>
            <p:nvPr/>
          </p:nvSpPr>
          <p:spPr bwMode="auto">
            <a:xfrm rot="-10800000">
              <a:off x="1056" y="216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66" name="Line 114"/>
            <p:cNvSpPr>
              <a:spLocks noChangeShapeType="1"/>
            </p:cNvSpPr>
            <p:nvPr/>
          </p:nvSpPr>
          <p:spPr bwMode="auto">
            <a:xfrm>
              <a:off x="1248" y="912"/>
              <a:ext cx="1056"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67" name="Line 115"/>
            <p:cNvSpPr>
              <a:spLocks noChangeShapeType="1"/>
            </p:cNvSpPr>
            <p:nvPr/>
          </p:nvSpPr>
          <p:spPr bwMode="auto">
            <a:xfrm>
              <a:off x="1440" y="1488"/>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68" name="Arc 116"/>
            <p:cNvSpPr>
              <a:spLocks/>
            </p:cNvSpPr>
            <p:nvPr/>
          </p:nvSpPr>
          <p:spPr bwMode="auto">
            <a:xfrm rot="5400000">
              <a:off x="2304" y="129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69" name="Line 117"/>
            <p:cNvSpPr>
              <a:spLocks noChangeShapeType="1"/>
            </p:cNvSpPr>
            <p:nvPr/>
          </p:nvSpPr>
          <p:spPr bwMode="auto">
            <a:xfrm>
              <a:off x="2496" y="1104"/>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70" name="Arc 118"/>
            <p:cNvSpPr>
              <a:spLocks/>
            </p:cNvSpPr>
            <p:nvPr/>
          </p:nvSpPr>
          <p:spPr bwMode="auto">
            <a:xfrm rot="-5400000">
              <a:off x="1248" y="14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71" name="Arc 119"/>
            <p:cNvSpPr>
              <a:spLocks/>
            </p:cNvSpPr>
            <p:nvPr/>
          </p:nvSpPr>
          <p:spPr bwMode="auto">
            <a:xfrm rot="-10800000">
              <a:off x="1248"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72" name="Line 120"/>
            <p:cNvSpPr>
              <a:spLocks noChangeShapeType="1"/>
            </p:cNvSpPr>
            <p:nvPr/>
          </p:nvSpPr>
          <p:spPr bwMode="auto">
            <a:xfrm>
              <a:off x="1248" y="1680"/>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73" name="Line 121"/>
            <p:cNvSpPr>
              <a:spLocks noChangeShapeType="1"/>
            </p:cNvSpPr>
            <p:nvPr/>
          </p:nvSpPr>
          <p:spPr bwMode="auto">
            <a:xfrm>
              <a:off x="1440" y="2064"/>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74" name="Arc 122"/>
            <p:cNvSpPr>
              <a:spLocks/>
            </p:cNvSpPr>
            <p:nvPr/>
          </p:nvSpPr>
          <p:spPr bwMode="auto">
            <a:xfrm>
              <a:off x="2304" y="2064"/>
              <a:ext cx="19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75" name="Arc 123"/>
            <p:cNvSpPr>
              <a:spLocks/>
            </p:cNvSpPr>
            <p:nvPr/>
          </p:nvSpPr>
          <p:spPr bwMode="auto">
            <a:xfrm rot="5400000">
              <a:off x="2328" y="2184"/>
              <a:ext cx="144"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76" name="Line 124"/>
            <p:cNvSpPr>
              <a:spLocks noChangeShapeType="1"/>
            </p:cNvSpPr>
            <p:nvPr/>
          </p:nvSpPr>
          <p:spPr bwMode="auto">
            <a:xfrm>
              <a:off x="1200" y="2352"/>
              <a:ext cx="110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33277" name="Line 125"/>
          <p:cNvSpPr>
            <a:spLocks noChangeShapeType="1"/>
          </p:cNvSpPr>
          <p:nvPr/>
        </p:nvSpPr>
        <p:spPr bwMode="auto">
          <a:xfrm>
            <a:off x="5943600" y="3733800"/>
            <a:ext cx="0" cy="2438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433278" name="Group 126"/>
          <p:cNvGrpSpPr>
            <a:grpSpLocks/>
          </p:cNvGrpSpPr>
          <p:nvPr/>
        </p:nvGrpSpPr>
        <p:grpSpPr bwMode="auto">
          <a:xfrm>
            <a:off x="6781800" y="1447800"/>
            <a:ext cx="2057400" cy="2286000"/>
            <a:chOff x="1056" y="912"/>
            <a:chExt cx="1440" cy="1440"/>
          </a:xfrm>
        </p:grpSpPr>
        <p:sp>
          <p:nvSpPr>
            <p:cNvPr id="433279" name="Line 127"/>
            <p:cNvSpPr>
              <a:spLocks noChangeShapeType="1"/>
            </p:cNvSpPr>
            <p:nvPr/>
          </p:nvSpPr>
          <p:spPr bwMode="auto">
            <a:xfrm>
              <a:off x="1056" y="1104"/>
              <a:ext cx="0" cy="1056"/>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80" name="Arc 128"/>
            <p:cNvSpPr>
              <a:spLocks/>
            </p:cNvSpPr>
            <p:nvPr/>
          </p:nvSpPr>
          <p:spPr bwMode="auto">
            <a:xfrm rot="-5400000">
              <a:off x="1056"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1" name="Arc 129"/>
            <p:cNvSpPr>
              <a:spLocks/>
            </p:cNvSpPr>
            <p:nvPr/>
          </p:nvSpPr>
          <p:spPr bwMode="auto">
            <a:xfrm>
              <a:off x="2304" y="91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2" name="Arc 130"/>
            <p:cNvSpPr>
              <a:spLocks/>
            </p:cNvSpPr>
            <p:nvPr/>
          </p:nvSpPr>
          <p:spPr bwMode="auto">
            <a:xfrm rot="-10800000">
              <a:off x="1056" y="216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3" name="Line 131"/>
            <p:cNvSpPr>
              <a:spLocks noChangeShapeType="1"/>
            </p:cNvSpPr>
            <p:nvPr/>
          </p:nvSpPr>
          <p:spPr bwMode="auto">
            <a:xfrm>
              <a:off x="1248" y="912"/>
              <a:ext cx="1056"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84" name="Line 132"/>
            <p:cNvSpPr>
              <a:spLocks noChangeShapeType="1"/>
            </p:cNvSpPr>
            <p:nvPr/>
          </p:nvSpPr>
          <p:spPr bwMode="auto">
            <a:xfrm>
              <a:off x="1440" y="1488"/>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85" name="Arc 133"/>
            <p:cNvSpPr>
              <a:spLocks/>
            </p:cNvSpPr>
            <p:nvPr/>
          </p:nvSpPr>
          <p:spPr bwMode="auto">
            <a:xfrm rot="5400000">
              <a:off x="2304" y="129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6" name="Line 134"/>
            <p:cNvSpPr>
              <a:spLocks noChangeShapeType="1"/>
            </p:cNvSpPr>
            <p:nvPr/>
          </p:nvSpPr>
          <p:spPr bwMode="auto">
            <a:xfrm>
              <a:off x="2496" y="1104"/>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87" name="Arc 135"/>
            <p:cNvSpPr>
              <a:spLocks/>
            </p:cNvSpPr>
            <p:nvPr/>
          </p:nvSpPr>
          <p:spPr bwMode="auto">
            <a:xfrm rot="-5400000">
              <a:off x="1248" y="14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8" name="Arc 136"/>
            <p:cNvSpPr>
              <a:spLocks/>
            </p:cNvSpPr>
            <p:nvPr/>
          </p:nvSpPr>
          <p:spPr bwMode="auto">
            <a:xfrm rot="-10800000">
              <a:off x="1248"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89" name="Line 137"/>
            <p:cNvSpPr>
              <a:spLocks noChangeShapeType="1"/>
            </p:cNvSpPr>
            <p:nvPr/>
          </p:nvSpPr>
          <p:spPr bwMode="auto">
            <a:xfrm>
              <a:off x="1248" y="1680"/>
              <a:ext cx="0" cy="192"/>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90" name="Line 138"/>
            <p:cNvSpPr>
              <a:spLocks noChangeShapeType="1"/>
            </p:cNvSpPr>
            <p:nvPr/>
          </p:nvSpPr>
          <p:spPr bwMode="auto">
            <a:xfrm>
              <a:off x="1440" y="2064"/>
              <a:ext cx="86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3291" name="Arc 139"/>
            <p:cNvSpPr>
              <a:spLocks/>
            </p:cNvSpPr>
            <p:nvPr/>
          </p:nvSpPr>
          <p:spPr bwMode="auto">
            <a:xfrm>
              <a:off x="2304" y="2064"/>
              <a:ext cx="19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92" name="Arc 140"/>
            <p:cNvSpPr>
              <a:spLocks/>
            </p:cNvSpPr>
            <p:nvPr/>
          </p:nvSpPr>
          <p:spPr bwMode="auto">
            <a:xfrm rot="5400000">
              <a:off x="2328" y="2184"/>
              <a:ext cx="144"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66"/>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a:p>
              <a:pPr algn="ctr"/>
              <a:endParaRPr lang="ja-JP" altLang="en-US" sz="2400">
                <a:latin typeface="Tahoma" panose="020B0604030504040204" pitchFamily="34" charset="0"/>
              </a:endParaRPr>
            </a:p>
          </p:txBody>
        </p:sp>
        <p:sp>
          <p:nvSpPr>
            <p:cNvPr id="433293" name="Line 141"/>
            <p:cNvSpPr>
              <a:spLocks noChangeShapeType="1"/>
            </p:cNvSpPr>
            <p:nvPr/>
          </p:nvSpPr>
          <p:spPr bwMode="auto">
            <a:xfrm>
              <a:off x="1200" y="2352"/>
              <a:ext cx="1104" cy="0"/>
            </a:xfrm>
            <a:prstGeom prst="line">
              <a:avLst/>
            </a:prstGeom>
            <a:noFill/>
            <a:ln w="28575">
              <a:solidFill>
                <a:srgbClr val="FFFF66"/>
              </a:solidFill>
              <a:prstDash val="solid"/>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433294" name="Line 142"/>
          <p:cNvSpPr>
            <a:spLocks noChangeShapeType="1"/>
          </p:cNvSpPr>
          <p:nvPr/>
        </p:nvSpPr>
        <p:spPr bwMode="auto">
          <a:xfrm>
            <a:off x="8534400" y="3733800"/>
            <a:ext cx="0" cy="2438400"/>
          </a:xfrm>
          <a:prstGeom prst="line">
            <a:avLst/>
          </a:prstGeom>
          <a:noFill/>
          <a:ln w="28575">
            <a:solidFill>
              <a:srgbClr val="FFFF66"/>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3227" name="Line 75"/>
          <p:cNvSpPr>
            <a:spLocks noChangeShapeType="1"/>
          </p:cNvSpPr>
          <p:nvPr/>
        </p:nvSpPr>
        <p:spPr bwMode="auto">
          <a:xfrm flipH="1">
            <a:off x="1524000" y="6096000"/>
            <a:ext cx="2743200" cy="152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3295" name="Rectangle 143"/>
          <p:cNvSpPr>
            <a:spLocks noChangeArrowheads="1"/>
          </p:cNvSpPr>
          <p:nvPr/>
        </p:nvSpPr>
        <p:spPr bwMode="auto">
          <a:xfrm>
            <a:off x="228600" y="61722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sz="2400" i="1"/>
              <a:t>q</a:t>
            </a:r>
            <a:r>
              <a:rPr lang="en-US" altLang="ja-JP" sz="2400" baseline="-25000"/>
              <a:t>0, 1 ,F</a:t>
            </a:r>
            <a:endParaRPr lang="ja-JP" altLang="en-US" sz="2400" baseline="-25000"/>
          </a:p>
        </p:txBody>
      </p:sp>
      <p:sp>
        <p:nvSpPr>
          <p:cNvPr id="433296" name="Rectangle 144"/>
          <p:cNvSpPr>
            <a:spLocks noChangeArrowheads="1"/>
          </p:cNvSpPr>
          <p:nvPr/>
        </p:nvSpPr>
        <p:spPr bwMode="auto">
          <a:xfrm>
            <a:off x="1600200" y="61722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F</a:t>
            </a:r>
            <a:r>
              <a:rPr lang="en-US" altLang="ja-JP" sz="2400"/>
              <a:t>}</a:t>
            </a:r>
            <a:endParaRPr lang="ja-JP" altLang="en-US" sz="2400"/>
          </a:p>
        </p:txBody>
      </p:sp>
      <p:sp>
        <p:nvSpPr>
          <p:cNvPr id="433297" name="Rectangle 145"/>
          <p:cNvSpPr>
            <a:spLocks noChangeArrowheads="1"/>
          </p:cNvSpPr>
          <p:nvPr/>
        </p:nvSpPr>
        <p:spPr bwMode="auto">
          <a:xfrm>
            <a:off x="4114800" y="61722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F</a:t>
            </a:r>
            <a:r>
              <a:rPr lang="en-US" altLang="ja-JP" sz="2400"/>
              <a:t>}</a:t>
            </a:r>
            <a:endParaRPr lang="ja-JP" altLang="en-US" sz="2400"/>
          </a:p>
        </p:txBody>
      </p:sp>
      <p:sp>
        <p:nvSpPr>
          <p:cNvPr id="433298" name="Rectangle 146"/>
          <p:cNvSpPr>
            <a:spLocks noChangeArrowheads="1"/>
          </p:cNvSpPr>
          <p:nvPr/>
        </p:nvSpPr>
        <p:spPr bwMode="auto">
          <a:xfrm>
            <a:off x="6553200" y="61722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a:t>
            </a:r>
            <a:r>
              <a:rPr lang="en-US" altLang="ja-JP" sz="2400" i="1"/>
              <a:t>q</a:t>
            </a:r>
            <a:r>
              <a:rPr lang="en-US" altLang="ja-JP" sz="2400" baseline="-25000"/>
              <a:t>0</a:t>
            </a:r>
            <a:r>
              <a:rPr lang="en-US" altLang="ja-JP" sz="2400"/>
              <a:t>, </a:t>
            </a:r>
            <a:r>
              <a:rPr lang="en-US" altLang="ja-JP" sz="2400" i="1"/>
              <a:t>q</a:t>
            </a:r>
            <a:r>
              <a:rPr lang="en-US" altLang="ja-JP" sz="2400" baseline="-25000"/>
              <a:t>1</a:t>
            </a:r>
            <a:r>
              <a:rPr lang="en-US" altLang="ja-JP" sz="2400"/>
              <a:t>, </a:t>
            </a:r>
            <a:r>
              <a:rPr lang="en-US" altLang="ja-JP" sz="2400" i="1"/>
              <a:t>q</a:t>
            </a:r>
            <a:r>
              <a:rPr lang="en-US" altLang="ja-JP" sz="2400" baseline="-25000"/>
              <a:t>2</a:t>
            </a:r>
            <a:r>
              <a:rPr lang="en-US" altLang="ja-JP" sz="2400"/>
              <a:t>, </a:t>
            </a:r>
            <a:r>
              <a:rPr lang="en-US" altLang="ja-JP" sz="2400" i="1"/>
              <a:t>q</a:t>
            </a:r>
            <a:r>
              <a:rPr lang="en-US" altLang="ja-JP" sz="2400" baseline="-25000"/>
              <a:t>3 </a:t>
            </a:r>
            <a:r>
              <a:rPr lang="en-US" altLang="ja-JP" sz="2400"/>
              <a:t>}</a:t>
            </a:r>
          </a:p>
        </p:txBody>
      </p:sp>
      <mc:AlternateContent xmlns:mc="http://schemas.openxmlformats.org/markup-compatibility/2006" xmlns:a14="http://schemas.microsoft.com/office/drawing/2010/main">
        <mc:Choice Requires="a14">
          <p:sp>
            <p:nvSpPr>
              <p:cNvPr id="137" name="AutoShape 83"/>
              <p:cNvSpPr>
                <a:spLocks noChangeArrowheads="1"/>
              </p:cNvSpPr>
              <p:nvPr/>
            </p:nvSpPr>
            <p:spPr bwMode="auto">
              <a:xfrm>
                <a:off x="3993266" y="3822700"/>
                <a:ext cx="1493134" cy="381000"/>
              </a:xfrm>
              <a:prstGeom prst="wedgeRoundRectCallout">
                <a:avLst>
                  <a:gd name="adj1" fmla="val -3675"/>
                  <a:gd name="adj2" fmla="val 444567"/>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m:t>
                          </m:r>
                          <m:r>
                            <a:rPr lang="en-US" altLang="ja-JP" sz="2000" b="0" i="1" smtClean="0">
                              <a:latin typeface="Cambria Math" panose="02040503050406030204" pitchFamily="18" charset="0"/>
                            </a:rPr>
                            <m:t>𝐹</m:t>
                          </m:r>
                        </m:sub>
                      </m:sSub>
                      <m:r>
                        <a:rPr lang="en-US" altLang="ja-JP" sz="2000" i="1" smtClean="0">
                          <a:latin typeface="Cambria Math" panose="02040503050406030204" pitchFamily="18" charset="0"/>
                          <a:ea typeface="Cambria Math" panose="02040503050406030204" pitchFamily="18" charset="0"/>
                        </a:rPr>
                        <m:t>∉</m:t>
                      </m:r>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𝑄</m:t>
                          </m:r>
                        </m:e>
                        <m:sub>
                          <m:r>
                            <m:rPr>
                              <m:sty m:val="p"/>
                            </m:rPr>
                            <a:rPr lang="en-US" altLang="ja-JP" sz="2000" b="0" i="1" smtClean="0">
                              <a:latin typeface="Cambria Math" panose="02040503050406030204" pitchFamily="18" charset="0"/>
                              <a:ea typeface="Cambria Math" panose="02040503050406030204" pitchFamily="18" charset="0"/>
                            </a:rPr>
                            <m:t>D</m:t>
                          </m:r>
                        </m:sub>
                      </m:sSub>
                    </m:oMath>
                  </m:oMathPara>
                </a14:m>
                <a:endParaRPr lang="en-US" altLang="ja-JP" sz="2000" dirty="0"/>
              </a:p>
            </p:txBody>
          </p:sp>
        </mc:Choice>
        <mc:Fallback xmlns="">
          <p:sp>
            <p:nvSpPr>
              <p:cNvPr id="137" name="AutoShape 83"/>
              <p:cNvSpPr>
                <a:spLocks noRot="1" noChangeAspect="1" noMove="1" noResize="1" noEditPoints="1" noAdjustHandles="1" noChangeArrowheads="1" noChangeShapeType="1" noTextEdit="1"/>
              </p:cNvSpPr>
              <p:nvPr/>
            </p:nvSpPr>
            <p:spPr bwMode="auto">
              <a:xfrm>
                <a:off x="3993266" y="3822700"/>
                <a:ext cx="1493134" cy="381000"/>
              </a:xfrm>
              <a:prstGeom prst="wedgeRoundRectCallout">
                <a:avLst>
                  <a:gd name="adj1" fmla="val -3675"/>
                  <a:gd name="adj2" fmla="val 444567"/>
                  <a:gd name="adj3" fmla="val 16667"/>
                </a:avLst>
              </a:prstGeom>
              <a:blipFill rotWithShape="0">
                <a:blip r:embed="rId3"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8" name="AutoShape 86"/>
              <p:cNvSpPr>
                <a:spLocks noChangeArrowheads="1"/>
              </p:cNvSpPr>
              <p:nvPr/>
            </p:nvSpPr>
            <p:spPr bwMode="auto">
              <a:xfrm>
                <a:off x="6095999" y="3810000"/>
                <a:ext cx="1905002" cy="381000"/>
              </a:xfrm>
              <a:prstGeom prst="wedgeRoundRectCallout">
                <a:avLst>
                  <a:gd name="adj1" fmla="val -9498"/>
                  <a:gd name="adj2" fmla="val 438491"/>
                  <a:gd name="adj3" fmla="val 16667"/>
                </a:avLst>
              </a:prstGeom>
              <a:solidFill>
                <a:srgbClr val="003300"/>
              </a:solidFill>
              <a:ln w="19050">
                <a:solidFill>
                  <a:schemeClr val="tx1"/>
                </a:solidFill>
                <a:miter lim="800000"/>
                <a:headEnd/>
                <a:tailEnd/>
              </a:ln>
              <a:effectLst/>
            </p:spPr>
            <p:txBody>
              <a:bodyPr lIns="90000" tIns="46800" rIns="90000" bIns="46800"/>
              <a:lstStyle/>
              <a:p>
                <a:pPr algn="ctr"/>
                <a14:m>
                  <m:oMathPara xmlns:m="http://schemas.openxmlformats.org/officeDocument/2006/math">
                    <m:oMathParaPr>
                      <m:jc m:val="centerGroup"/>
                    </m:oMathParaPr>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𝑞</m:t>
                          </m:r>
                        </m:e>
                        <m:sub>
                          <m:r>
                            <a:rPr lang="en-US" altLang="ja-JP" sz="2000" b="0" i="1" smtClean="0">
                              <a:latin typeface="Cambria Math" panose="02040503050406030204" pitchFamily="18" charset="0"/>
                            </a:rPr>
                            <m:t>0,1,2,3,</m:t>
                          </m:r>
                          <m:r>
                            <a:rPr lang="en-US" altLang="ja-JP" sz="2000" b="0" i="1" smtClean="0">
                              <a:latin typeface="Cambria Math" panose="02040503050406030204" pitchFamily="18" charset="0"/>
                            </a:rPr>
                            <m:t>𝐹</m:t>
                          </m:r>
                        </m:sub>
                      </m:sSub>
                      <m:sSub>
                        <m:sSubPr>
                          <m:ctrlPr>
                            <a:rPr lang="en-US" altLang="ja-JP" sz="2000" i="1" smtClean="0">
                              <a:latin typeface="Cambria Math" panose="02040503050406030204" pitchFamily="18" charset="0"/>
                              <a:ea typeface="Cambria Math" panose="02040503050406030204" pitchFamily="18" charset="0"/>
                            </a:rPr>
                          </m:ctrlPr>
                        </m:sSubPr>
                        <m:e>
                          <m:r>
                            <a:rPr lang="en-US" altLang="ja-JP" sz="2000" i="1" smtClean="0">
                              <a:latin typeface="Cambria Math" panose="02040503050406030204" pitchFamily="18" charset="0"/>
                              <a:ea typeface="Cambria Math" panose="02040503050406030204" pitchFamily="18" charset="0"/>
                            </a:rPr>
                            <m:t>∈</m:t>
                          </m:r>
                          <m:r>
                            <a:rPr lang="en-US" altLang="ja-JP" sz="2000" b="0" i="1" smtClean="0">
                              <a:latin typeface="Cambria Math" panose="02040503050406030204" pitchFamily="18" charset="0"/>
                              <a:ea typeface="Cambria Math" panose="02040503050406030204" pitchFamily="18" charset="0"/>
                            </a:rPr>
                            <m:t>𝑄</m:t>
                          </m:r>
                        </m:e>
                        <m:sub>
                          <m:r>
                            <a:rPr lang="en-US" altLang="ja-JP" sz="2000" b="0" i="1" smtClean="0">
                              <a:latin typeface="Cambria Math" panose="02040503050406030204" pitchFamily="18" charset="0"/>
                              <a:ea typeface="Cambria Math" panose="02040503050406030204" pitchFamily="18" charset="0"/>
                            </a:rPr>
                            <m:t>𝐷</m:t>
                          </m:r>
                        </m:sub>
                      </m:sSub>
                    </m:oMath>
                  </m:oMathPara>
                </a14:m>
                <a:endParaRPr lang="en-US" altLang="ja-JP" sz="2000" baseline="-25000" dirty="0"/>
              </a:p>
            </p:txBody>
          </p:sp>
        </mc:Choice>
        <mc:Fallback xmlns="">
          <p:sp>
            <p:nvSpPr>
              <p:cNvPr id="138" name="AutoShape 86"/>
              <p:cNvSpPr>
                <a:spLocks noRot="1" noChangeAspect="1" noMove="1" noResize="1" noEditPoints="1" noAdjustHandles="1" noChangeArrowheads="1" noChangeShapeType="1" noTextEdit="1"/>
              </p:cNvSpPr>
              <p:nvPr/>
            </p:nvSpPr>
            <p:spPr bwMode="auto">
              <a:xfrm>
                <a:off x="6095999" y="3810000"/>
                <a:ext cx="1905002" cy="381000"/>
              </a:xfrm>
              <a:prstGeom prst="wedgeRoundRectCallout">
                <a:avLst>
                  <a:gd name="adj1" fmla="val -9498"/>
                  <a:gd name="adj2" fmla="val 438491"/>
                  <a:gd name="adj3" fmla="val 16667"/>
                </a:avLst>
              </a:prstGeom>
              <a:blipFill rotWithShape="0">
                <a:blip r:embed="rId4" cstate="print"/>
                <a:stretch>
                  <a:fillRect/>
                </a:stretch>
              </a:blipFill>
              <a:ln w="19050">
                <a:solidFill>
                  <a:schemeClr val="tx1"/>
                </a:solidFill>
                <a:miter lim="800000"/>
                <a:headEnd/>
                <a:tailEnd/>
              </a:ln>
              <a:effectLst/>
              <a:extLst/>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checkerboard(across)">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checkerboard(across)">
                                      <p:cBhvr>
                                        <p:cTn id="12" dur="500"/>
                                        <p:tgtEl>
                                          <p:spTgt spid="13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3226"/>
                                        </p:tgtEl>
                                        <p:attrNameLst>
                                          <p:attrName>style.visibility</p:attrName>
                                        </p:attrNameLst>
                                      </p:cBhvr>
                                      <p:to>
                                        <p:strVal val="visible"/>
                                      </p:to>
                                    </p:set>
                                    <p:animEffect transition="in" filter="checkerboard(across)">
                                      <p:cBhvr>
                                        <p:cTn id="17" dur="500"/>
                                        <p:tgtEl>
                                          <p:spTgt spid="433226"/>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433227"/>
                                        </p:tgtEl>
                                        <p:attrNameLst>
                                          <p:attrName>style.visibility</p:attrName>
                                        </p:attrNameLst>
                                      </p:cBhvr>
                                      <p:to>
                                        <p:strVal val="visible"/>
                                      </p:to>
                                    </p:set>
                                    <p:animEffect transition="in" filter="wipe(right)">
                                      <p:cBhvr>
                                        <p:cTn id="21" dur="500"/>
                                        <p:tgtEl>
                                          <p:spTgt spid="433227"/>
                                        </p:tgtEl>
                                      </p:cBhvr>
                                    </p:animEffect>
                                  </p:childTnLst>
                                </p:cTn>
                              </p:par>
                            </p:childTnLst>
                          </p:cTn>
                        </p:par>
                        <p:par>
                          <p:cTn id="22" fill="hold">
                            <p:stCondLst>
                              <p:cond delay="1000"/>
                            </p:stCondLst>
                            <p:childTnLst>
                              <p:par>
                                <p:cTn id="23" presetID="5" presetClass="entr" presetSubtype="10" fill="hold" grpId="0" nodeType="afterEffect">
                                  <p:stCondLst>
                                    <p:cond delay="0"/>
                                  </p:stCondLst>
                                  <p:childTnLst>
                                    <p:set>
                                      <p:cBhvr>
                                        <p:cTn id="24" dur="1" fill="hold">
                                          <p:stCondLst>
                                            <p:cond delay="0"/>
                                          </p:stCondLst>
                                        </p:cTn>
                                        <p:tgtEl>
                                          <p:spTgt spid="433295"/>
                                        </p:tgtEl>
                                        <p:attrNameLst>
                                          <p:attrName>style.visibility</p:attrName>
                                        </p:attrNameLst>
                                      </p:cBhvr>
                                      <p:to>
                                        <p:strVal val="visible"/>
                                      </p:to>
                                    </p:set>
                                    <p:animEffect transition="in" filter="checkerboard(across)">
                                      <p:cBhvr>
                                        <p:cTn id="25" dur="500"/>
                                        <p:tgtEl>
                                          <p:spTgt spid="433295"/>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433243"/>
                                        </p:tgtEl>
                                        <p:attrNameLst>
                                          <p:attrName>style.visibility</p:attrName>
                                        </p:attrNameLst>
                                      </p:cBhvr>
                                      <p:to>
                                        <p:strVal val="visible"/>
                                      </p:to>
                                    </p:set>
                                    <p:animEffect transition="in" filter="checkerboard(across)">
                                      <p:cBhvr>
                                        <p:cTn id="30" dur="500"/>
                                        <p:tgtEl>
                                          <p:spTgt spid="433243"/>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433259"/>
                                        </p:tgtEl>
                                        <p:attrNameLst>
                                          <p:attrName>style.visibility</p:attrName>
                                        </p:attrNameLst>
                                      </p:cBhvr>
                                      <p:to>
                                        <p:strVal val="visible"/>
                                      </p:to>
                                    </p:set>
                                    <p:animEffect transition="in" filter="wipe(up)">
                                      <p:cBhvr>
                                        <p:cTn id="34" dur="500"/>
                                        <p:tgtEl>
                                          <p:spTgt spid="433259"/>
                                        </p:tgtEl>
                                      </p:cBhvr>
                                    </p:animEffect>
                                  </p:childTnLst>
                                </p:cTn>
                              </p:par>
                            </p:childTnLst>
                          </p:cTn>
                        </p:par>
                        <p:par>
                          <p:cTn id="35" fill="hold">
                            <p:stCondLst>
                              <p:cond delay="1000"/>
                            </p:stCondLst>
                            <p:childTnLst>
                              <p:par>
                                <p:cTn id="36" presetID="5" presetClass="entr" presetSubtype="10" fill="hold" grpId="0" nodeType="afterEffect">
                                  <p:stCondLst>
                                    <p:cond delay="0"/>
                                  </p:stCondLst>
                                  <p:childTnLst>
                                    <p:set>
                                      <p:cBhvr>
                                        <p:cTn id="37" dur="1" fill="hold">
                                          <p:stCondLst>
                                            <p:cond delay="0"/>
                                          </p:stCondLst>
                                        </p:cTn>
                                        <p:tgtEl>
                                          <p:spTgt spid="433296"/>
                                        </p:tgtEl>
                                        <p:attrNameLst>
                                          <p:attrName>style.visibility</p:attrName>
                                        </p:attrNameLst>
                                      </p:cBhvr>
                                      <p:to>
                                        <p:strVal val="visible"/>
                                      </p:to>
                                    </p:set>
                                    <p:animEffect transition="in" filter="checkerboard(across)">
                                      <p:cBhvr>
                                        <p:cTn id="38" dur="500"/>
                                        <p:tgtEl>
                                          <p:spTgt spid="43329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433261"/>
                                        </p:tgtEl>
                                        <p:attrNameLst>
                                          <p:attrName>style.visibility</p:attrName>
                                        </p:attrNameLst>
                                      </p:cBhvr>
                                      <p:to>
                                        <p:strVal val="visible"/>
                                      </p:to>
                                    </p:set>
                                    <p:animEffect transition="in" filter="checkerboard(across)">
                                      <p:cBhvr>
                                        <p:cTn id="43" dur="500"/>
                                        <p:tgtEl>
                                          <p:spTgt spid="433261"/>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433277"/>
                                        </p:tgtEl>
                                        <p:attrNameLst>
                                          <p:attrName>style.visibility</p:attrName>
                                        </p:attrNameLst>
                                      </p:cBhvr>
                                      <p:to>
                                        <p:strVal val="visible"/>
                                      </p:to>
                                    </p:set>
                                    <p:animEffect transition="in" filter="wipe(up)">
                                      <p:cBhvr>
                                        <p:cTn id="47" dur="500"/>
                                        <p:tgtEl>
                                          <p:spTgt spid="433277"/>
                                        </p:tgtEl>
                                      </p:cBhvr>
                                    </p:animEffect>
                                  </p:childTnLst>
                                </p:cTn>
                              </p:par>
                            </p:childTnLst>
                          </p:cTn>
                        </p:par>
                        <p:par>
                          <p:cTn id="48" fill="hold">
                            <p:stCondLst>
                              <p:cond delay="1000"/>
                            </p:stCondLst>
                            <p:childTnLst>
                              <p:par>
                                <p:cTn id="49" presetID="5" presetClass="entr" presetSubtype="10" fill="hold" grpId="0" nodeType="afterEffect">
                                  <p:stCondLst>
                                    <p:cond delay="0"/>
                                  </p:stCondLst>
                                  <p:childTnLst>
                                    <p:set>
                                      <p:cBhvr>
                                        <p:cTn id="50" dur="1" fill="hold">
                                          <p:stCondLst>
                                            <p:cond delay="0"/>
                                          </p:stCondLst>
                                        </p:cTn>
                                        <p:tgtEl>
                                          <p:spTgt spid="433297"/>
                                        </p:tgtEl>
                                        <p:attrNameLst>
                                          <p:attrName>style.visibility</p:attrName>
                                        </p:attrNameLst>
                                      </p:cBhvr>
                                      <p:to>
                                        <p:strVal val="visible"/>
                                      </p:to>
                                    </p:set>
                                    <p:animEffect transition="in" filter="checkerboard(across)">
                                      <p:cBhvr>
                                        <p:cTn id="51" dur="500"/>
                                        <p:tgtEl>
                                          <p:spTgt spid="433297"/>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433278"/>
                                        </p:tgtEl>
                                        <p:attrNameLst>
                                          <p:attrName>style.visibility</p:attrName>
                                        </p:attrNameLst>
                                      </p:cBhvr>
                                      <p:to>
                                        <p:strVal val="visible"/>
                                      </p:to>
                                    </p:set>
                                    <p:animEffect transition="in" filter="checkerboard(across)">
                                      <p:cBhvr>
                                        <p:cTn id="56" dur="500"/>
                                        <p:tgtEl>
                                          <p:spTgt spid="433278"/>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433294"/>
                                        </p:tgtEl>
                                        <p:attrNameLst>
                                          <p:attrName>style.visibility</p:attrName>
                                        </p:attrNameLst>
                                      </p:cBhvr>
                                      <p:to>
                                        <p:strVal val="visible"/>
                                      </p:to>
                                    </p:set>
                                    <p:animEffect transition="in" filter="wipe(up)">
                                      <p:cBhvr>
                                        <p:cTn id="60" dur="500"/>
                                        <p:tgtEl>
                                          <p:spTgt spid="433294"/>
                                        </p:tgtEl>
                                      </p:cBhvr>
                                    </p:animEffect>
                                  </p:childTnLst>
                                </p:cTn>
                              </p:par>
                            </p:childTnLst>
                          </p:cTn>
                        </p:par>
                        <p:par>
                          <p:cTn id="61" fill="hold">
                            <p:stCondLst>
                              <p:cond delay="1000"/>
                            </p:stCondLst>
                            <p:childTnLst>
                              <p:par>
                                <p:cTn id="62" presetID="5" presetClass="entr" presetSubtype="10" fill="hold" grpId="0" nodeType="afterEffect">
                                  <p:stCondLst>
                                    <p:cond delay="0"/>
                                  </p:stCondLst>
                                  <p:childTnLst>
                                    <p:set>
                                      <p:cBhvr>
                                        <p:cTn id="63" dur="1" fill="hold">
                                          <p:stCondLst>
                                            <p:cond delay="0"/>
                                          </p:stCondLst>
                                        </p:cTn>
                                        <p:tgtEl>
                                          <p:spTgt spid="433298"/>
                                        </p:tgtEl>
                                        <p:attrNameLst>
                                          <p:attrName>style.visibility</p:attrName>
                                        </p:attrNameLst>
                                      </p:cBhvr>
                                      <p:to>
                                        <p:strVal val="visible"/>
                                      </p:to>
                                    </p:set>
                                    <p:animEffect transition="in" filter="checkerboard(across)">
                                      <p:cBhvr>
                                        <p:cTn id="64" dur="500"/>
                                        <p:tgtEl>
                                          <p:spTgt spid="433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226" grpId="0" animBg="1"/>
      <p:bldP spid="433259" grpId="0" animBg="1"/>
      <p:bldP spid="433277" grpId="0" animBg="1"/>
      <p:bldP spid="433294" grpId="0" animBg="1"/>
      <p:bldP spid="433227" grpId="0" animBg="1"/>
      <p:bldP spid="433295" grpId="0" autoUpdateAnimBg="0"/>
      <p:bldP spid="433296" grpId="0" autoUpdateAnimBg="0"/>
      <p:bldP spid="433297" grpId="0" autoUpdateAnimBg="0"/>
      <p:bldP spid="433298" grpId="0" autoUpdateAnimBg="0"/>
      <p:bldP spid="137" grpId="0" animBg="1"/>
      <p:bldP spid="13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4178" name="Text Box 2"/>
          <p:cNvSpPr txBox="1">
            <a:spLocks noChangeArrowheads="1"/>
          </p:cNvSpPr>
          <p:nvPr/>
        </p:nvSpPr>
        <p:spPr bwMode="auto">
          <a:xfrm>
            <a:off x="228600" y="8382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4179" name="Rectangle 3"/>
          <p:cNvSpPr>
            <a:spLocks noGrp="1" noChangeArrowheads="1"/>
          </p:cNvSpPr>
          <p:nvPr>
            <p:ph type="title"/>
          </p:nvPr>
        </p:nvSpPr>
        <p:spPr>
          <a:xfrm>
            <a:off x="1066800" y="304800"/>
            <a:ext cx="7543800" cy="611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solidFill>
                  <a:schemeClr val="tx1"/>
                </a:solidFill>
                <a:effectLst/>
              </a:rPr>
              <a:t>決定性有限オートマトンへ</a:t>
            </a:r>
          </a:p>
        </p:txBody>
      </p:sp>
      <p:graphicFrame>
        <p:nvGraphicFramePr>
          <p:cNvPr id="434180" name="Group 4"/>
          <p:cNvGraphicFramePr>
            <a:graphicFrameLocks noGrp="1"/>
          </p:cNvGraphicFramePr>
          <p:nvPr/>
        </p:nvGraphicFramePr>
        <p:xfrm>
          <a:off x="228600" y="1447800"/>
          <a:ext cx="8686800" cy="228600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200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D</a:t>
                      </a:r>
                    </a:p>
                  </a:txBody>
                  <a:tcPr marL="57150" marR="571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ε-closure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0)</a:t>
                      </a: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goto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0,1</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0, 1, 2, 3</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2, 3, 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 1 ,F</a:t>
                      </a:r>
                      <a:endParaRPr kumimoji="1" lang="ja-JP" altLang="en-US"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F</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57150" marR="571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3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57150" marR="571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434250" name="Group 74"/>
          <p:cNvGrpSpPr>
            <a:grpSpLocks/>
          </p:cNvGrpSpPr>
          <p:nvPr/>
        </p:nvGrpSpPr>
        <p:grpSpPr bwMode="auto">
          <a:xfrm>
            <a:off x="1371600" y="4876800"/>
            <a:ext cx="990600" cy="609600"/>
            <a:chOff x="864" y="3072"/>
            <a:chExt cx="624" cy="384"/>
          </a:xfrm>
        </p:grpSpPr>
        <p:sp>
          <p:nvSpPr>
            <p:cNvPr id="434217" name="Arc 41"/>
            <p:cNvSpPr>
              <a:spLocks/>
            </p:cNvSpPr>
            <p:nvPr/>
          </p:nvSpPr>
          <p:spPr bwMode="auto">
            <a:xfrm>
              <a:off x="1296" y="30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18" name="Arc 42"/>
            <p:cNvSpPr>
              <a:spLocks/>
            </p:cNvSpPr>
            <p:nvPr/>
          </p:nvSpPr>
          <p:spPr bwMode="auto">
            <a:xfrm rot="5400000">
              <a:off x="1296" y="326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19" name="Arc 43"/>
            <p:cNvSpPr>
              <a:spLocks/>
            </p:cNvSpPr>
            <p:nvPr/>
          </p:nvSpPr>
          <p:spPr bwMode="auto">
            <a:xfrm rot="10800000">
              <a:off x="1104" y="326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0" name="Arc 44"/>
            <p:cNvSpPr>
              <a:spLocks/>
            </p:cNvSpPr>
            <p:nvPr/>
          </p:nvSpPr>
          <p:spPr bwMode="auto">
            <a:xfrm rot="16200000">
              <a:off x="1104" y="30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1" name="Text Box 45"/>
            <p:cNvSpPr txBox="1">
              <a:spLocks noChangeArrowheads="1"/>
            </p:cNvSpPr>
            <p:nvPr/>
          </p:nvSpPr>
          <p:spPr bwMode="auto">
            <a:xfrm>
              <a:off x="864"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nvGrpSpPr>
          <p:cNvPr id="434254" name="Group 78"/>
          <p:cNvGrpSpPr>
            <a:grpSpLocks/>
          </p:cNvGrpSpPr>
          <p:nvPr/>
        </p:nvGrpSpPr>
        <p:grpSpPr bwMode="auto">
          <a:xfrm>
            <a:off x="6858000" y="5638800"/>
            <a:ext cx="917575" cy="609600"/>
            <a:chOff x="4320" y="3552"/>
            <a:chExt cx="578" cy="384"/>
          </a:xfrm>
        </p:grpSpPr>
        <p:sp>
          <p:nvSpPr>
            <p:cNvPr id="434222" name="Arc 46"/>
            <p:cNvSpPr>
              <a:spLocks/>
            </p:cNvSpPr>
            <p:nvPr/>
          </p:nvSpPr>
          <p:spPr bwMode="auto">
            <a:xfrm>
              <a:off x="4512" y="355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3" name="Arc 47"/>
            <p:cNvSpPr>
              <a:spLocks/>
            </p:cNvSpPr>
            <p:nvPr/>
          </p:nvSpPr>
          <p:spPr bwMode="auto">
            <a:xfrm rot="5400000">
              <a:off x="4512" y="374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4" name="Arc 48"/>
            <p:cNvSpPr>
              <a:spLocks/>
            </p:cNvSpPr>
            <p:nvPr/>
          </p:nvSpPr>
          <p:spPr bwMode="auto">
            <a:xfrm rot="10800000">
              <a:off x="4320" y="374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5" name="Arc 49"/>
            <p:cNvSpPr>
              <a:spLocks/>
            </p:cNvSpPr>
            <p:nvPr/>
          </p:nvSpPr>
          <p:spPr bwMode="auto">
            <a:xfrm rot="16200000">
              <a:off x="4320" y="355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26" name="Text Box 50"/>
            <p:cNvSpPr txBox="1">
              <a:spLocks noChangeArrowheads="1"/>
            </p:cNvSpPr>
            <p:nvPr/>
          </p:nvSpPr>
          <p:spPr bwMode="auto">
            <a:xfrm>
              <a:off x="4656" y="35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4227" name="Group 51"/>
          <p:cNvGrpSpPr>
            <a:grpSpLocks/>
          </p:cNvGrpSpPr>
          <p:nvPr/>
        </p:nvGrpSpPr>
        <p:grpSpPr bwMode="auto">
          <a:xfrm>
            <a:off x="4648200" y="5410200"/>
            <a:ext cx="1371600" cy="579438"/>
            <a:chOff x="3120" y="3072"/>
            <a:chExt cx="864" cy="365"/>
          </a:xfrm>
        </p:grpSpPr>
        <p:sp>
          <p:nvSpPr>
            <p:cNvPr id="434228" name="Line 52"/>
            <p:cNvSpPr>
              <a:spLocks noChangeShapeType="1"/>
            </p:cNvSpPr>
            <p:nvPr/>
          </p:nvSpPr>
          <p:spPr bwMode="auto">
            <a:xfrm>
              <a:off x="3120" y="3408"/>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4229" name="Text Box 53"/>
            <p:cNvSpPr txBox="1">
              <a:spLocks noChangeArrowheads="1"/>
            </p:cNvSpPr>
            <p:nvPr/>
          </p:nvSpPr>
          <p:spPr bwMode="auto">
            <a:xfrm>
              <a:off x="3456"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4230" name="Group 54"/>
          <p:cNvGrpSpPr>
            <a:grpSpLocks/>
          </p:cNvGrpSpPr>
          <p:nvPr/>
        </p:nvGrpSpPr>
        <p:grpSpPr bwMode="auto">
          <a:xfrm>
            <a:off x="2438400" y="5334000"/>
            <a:ext cx="1371600" cy="579438"/>
            <a:chOff x="1728" y="3024"/>
            <a:chExt cx="864" cy="365"/>
          </a:xfrm>
        </p:grpSpPr>
        <p:sp>
          <p:nvSpPr>
            <p:cNvPr id="434231" name="Line 55"/>
            <p:cNvSpPr>
              <a:spLocks noChangeShapeType="1"/>
            </p:cNvSpPr>
            <p:nvPr/>
          </p:nvSpPr>
          <p:spPr bwMode="auto">
            <a:xfrm>
              <a:off x="1728" y="3360"/>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4232" name="Text Box 56"/>
            <p:cNvSpPr txBox="1">
              <a:spLocks noChangeArrowheads="1"/>
            </p:cNvSpPr>
            <p:nvPr/>
          </p:nvSpPr>
          <p:spPr bwMode="auto">
            <a:xfrm>
              <a:off x="2064"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4233" name="Group 57"/>
          <p:cNvGrpSpPr>
            <a:grpSpLocks/>
          </p:cNvGrpSpPr>
          <p:nvPr/>
        </p:nvGrpSpPr>
        <p:grpSpPr bwMode="auto">
          <a:xfrm>
            <a:off x="2438400" y="5943600"/>
            <a:ext cx="1371600" cy="579438"/>
            <a:chOff x="1728" y="3408"/>
            <a:chExt cx="864" cy="365"/>
          </a:xfrm>
        </p:grpSpPr>
        <p:sp>
          <p:nvSpPr>
            <p:cNvPr id="434234" name="Line 58"/>
            <p:cNvSpPr>
              <a:spLocks noChangeShapeType="1"/>
            </p:cNvSpPr>
            <p:nvPr/>
          </p:nvSpPr>
          <p:spPr bwMode="auto">
            <a:xfrm flipH="1">
              <a:off x="1728" y="3408"/>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4235" name="Text Box 59"/>
            <p:cNvSpPr txBox="1">
              <a:spLocks noChangeArrowheads="1"/>
            </p:cNvSpPr>
            <p:nvPr/>
          </p:nvSpPr>
          <p:spPr bwMode="auto">
            <a:xfrm>
              <a:off x="2064" y="340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sp>
        <p:nvSpPr>
          <p:cNvPr id="434236" name="AutoShape 60"/>
          <p:cNvSpPr>
            <a:spLocks noChangeArrowheads="1"/>
          </p:cNvSpPr>
          <p:nvPr/>
        </p:nvSpPr>
        <p:spPr bwMode="auto">
          <a:xfrm>
            <a:off x="304800" y="3886200"/>
            <a:ext cx="3581400" cy="381000"/>
          </a:xfrm>
          <a:prstGeom prst="wedgeRoundRectCallout">
            <a:avLst>
              <a:gd name="adj1" fmla="val 22162"/>
              <a:gd name="adj2" fmla="val -95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000"/>
              <a:t>ε</a:t>
            </a:r>
            <a:r>
              <a:rPr lang="ja-JP" altLang="en-US" sz="2000"/>
              <a:t>は自分自身への遷移のみ</a:t>
            </a:r>
          </a:p>
        </p:txBody>
      </p:sp>
      <p:grpSp>
        <p:nvGrpSpPr>
          <p:cNvPr id="434253" name="Group 77"/>
          <p:cNvGrpSpPr>
            <a:grpSpLocks/>
          </p:cNvGrpSpPr>
          <p:nvPr/>
        </p:nvGrpSpPr>
        <p:grpSpPr bwMode="auto">
          <a:xfrm>
            <a:off x="5791200" y="4267200"/>
            <a:ext cx="993775" cy="609600"/>
            <a:chOff x="3648" y="2688"/>
            <a:chExt cx="626" cy="384"/>
          </a:xfrm>
        </p:grpSpPr>
        <p:sp>
          <p:nvSpPr>
            <p:cNvPr id="434242" name="Arc 66"/>
            <p:cNvSpPr>
              <a:spLocks/>
            </p:cNvSpPr>
            <p:nvPr/>
          </p:nvSpPr>
          <p:spPr bwMode="auto">
            <a:xfrm>
              <a:off x="3840" y="26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43" name="Arc 67"/>
            <p:cNvSpPr>
              <a:spLocks/>
            </p:cNvSpPr>
            <p:nvPr/>
          </p:nvSpPr>
          <p:spPr bwMode="auto">
            <a:xfrm rot="5400000">
              <a:off x="3840" y="28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44" name="Arc 68"/>
            <p:cNvSpPr>
              <a:spLocks/>
            </p:cNvSpPr>
            <p:nvPr/>
          </p:nvSpPr>
          <p:spPr bwMode="auto">
            <a:xfrm rot="10800000">
              <a:off x="3648" y="28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45" name="Arc 69"/>
            <p:cNvSpPr>
              <a:spLocks/>
            </p:cNvSpPr>
            <p:nvPr/>
          </p:nvSpPr>
          <p:spPr bwMode="auto">
            <a:xfrm rot="16200000">
              <a:off x="3648" y="26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4246" name="Text Box 70"/>
            <p:cNvSpPr txBox="1">
              <a:spLocks noChangeArrowheads="1"/>
            </p:cNvSpPr>
            <p:nvPr/>
          </p:nvSpPr>
          <p:spPr bwMode="auto">
            <a:xfrm>
              <a:off x="4032" y="26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nvGrpSpPr>
          <p:cNvPr id="434251" name="Group 75"/>
          <p:cNvGrpSpPr>
            <a:grpSpLocks/>
          </p:cNvGrpSpPr>
          <p:nvPr/>
        </p:nvGrpSpPr>
        <p:grpSpPr bwMode="auto">
          <a:xfrm>
            <a:off x="4495800" y="4800600"/>
            <a:ext cx="685800" cy="762000"/>
            <a:chOff x="2832" y="3024"/>
            <a:chExt cx="432" cy="480"/>
          </a:xfrm>
        </p:grpSpPr>
        <p:sp>
          <p:nvSpPr>
            <p:cNvPr id="434241" name="Line 65"/>
            <p:cNvSpPr>
              <a:spLocks noChangeShapeType="1"/>
            </p:cNvSpPr>
            <p:nvPr/>
          </p:nvSpPr>
          <p:spPr bwMode="auto">
            <a:xfrm flipH="1">
              <a:off x="2832" y="3072"/>
              <a:ext cx="432" cy="432"/>
            </a:xfrm>
            <a:prstGeom prst="line">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4247" name="Text Box 71"/>
            <p:cNvSpPr txBox="1">
              <a:spLocks noChangeArrowheads="1"/>
            </p:cNvSpPr>
            <p:nvPr/>
          </p:nvSpPr>
          <p:spPr bwMode="auto">
            <a:xfrm>
              <a:off x="2832"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4252" name="Group 76"/>
          <p:cNvGrpSpPr>
            <a:grpSpLocks/>
          </p:cNvGrpSpPr>
          <p:nvPr/>
        </p:nvGrpSpPr>
        <p:grpSpPr bwMode="auto">
          <a:xfrm>
            <a:off x="5486400" y="4800600"/>
            <a:ext cx="688975" cy="762000"/>
            <a:chOff x="3456" y="3024"/>
            <a:chExt cx="434" cy="480"/>
          </a:xfrm>
        </p:grpSpPr>
        <p:sp>
          <p:nvSpPr>
            <p:cNvPr id="434240" name="Line 64"/>
            <p:cNvSpPr>
              <a:spLocks noChangeShapeType="1"/>
            </p:cNvSpPr>
            <p:nvPr/>
          </p:nvSpPr>
          <p:spPr bwMode="auto">
            <a:xfrm flipH="1" flipV="1">
              <a:off x="3456" y="3072"/>
              <a:ext cx="432" cy="432"/>
            </a:xfrm>
            <a:prstGeom prst="line">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4248" name="Text Box 72"/>
            <p:cNvSpPr txBox="1">
              <a:spLocks noChangeArrowheads="1"/>
            </p:cNvSpPr>
            <p:nvPr/>
          </p:nvSpPr>
          <p:spPr bwMode="auto">
            <a:xfrm>
              <a:off x="3648"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sp>
        <p:nvSpPr>
          <p:cNvPr id="434249" name="AutoShape 73"/>
          <p:cNvSpPr>
            <a:spLocks noChangeArrowheads="1"/>
          </p:cNvSpPr>
          <p:nvPr/>
        </p:nvSpPr>
        <p:spPr bwMode="auto">
          <a:xfrm>
            <a:off x="7162800" y="4267200"/>
            <a:ext cx="1752600" cy="838200"/>
          </a:xfrm>
          <a:prstGeom prst="wedgeRoundRectCallout">
            <a:avLst>
              <a:gd name="adj1" fmla="val -69023"/>
              <a:gd name="adj2" fmla="val 11401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400" i="1"/>
              <a:t>q</a:t>
            </a:r>
            <a:r>
              <a:rPr lang="en-US" altLang="ja-JP" sz="2400" baseline="-25000"/>
              <a:t>F</a:t>
            </a:r>
            <a:r>
              <a:rPr lang="en-US" altLang="ja-JP" sz="2000"/>
              <a:t> </a:t>
            </a:r>
            <a:r>
              <a:rPr lang="ja-JP" altLang="en-US" sz="2000"/>
              <a:t>を含めば</a:t>
            </a:r>
          </a:p>
          <a:p>
            <a:pPr algn="ctr"/>
            <a:r>
              <a:rPr lang="ja-JP" altLang="en-US" sz="2000"/>
              <a:t>受理状態</a:t>
            </a:r>
          </a:p>
        </p:txBody>
      </p:sp>
      <p:grpSp>
        <p:nvGrpSpPr>
          <p:cNvPr id="434255" name="Group 79"/>
          <p:cNvGrpSpPr>
            <a:grpSpLocks/>
          </p:cNvGrpSpPr>
          <p:nvPr/>
        </p:nvGrpSpPr>
        <p:grpSpPr bwMode="auto">
          <a:xfrm>
            <a:off x="1600200" y="4114800"/>
            <a:ext cx="5257800" cy="2209800"/>
            <a:chOff x="1008" y="2592"/>
            <a:chExt cx="3312" cy="1392"/>
          </a:xfrm>
        </p:grpSpPr>
        <p:sp>
          <p:nvSpPr>
            <p:cNvPr id="434256" name="Oval 80"/>
            <p:cNvSpPr>
              <a:spLocks noChangeArrowheads="1"/>
            </p:cNvSpPr>
            <p:nvPr/>
          </p:nvSpPr>
          <p:spPr bwMode="auto">
            <a:xfrm>
              <a:off x="1008"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a:t>
              </a:r>
            </a:p>
          </p:txBody>
        </p:sp>
        <p:sp>
          <p:nvSpPr>
            <p:cNvPr id="434257" name="Oval 81"/>
            <p:cNvSpPr>
              <a:spLocks noChangeArrowheads="1"/>
            </p:cNvSpPr>
            <p:nvPr/>
          </p:nvSpPr>
          <p:spPr bwMode="auto">
            <a:xfrm>
              <a:off x="2400"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0,1,2,3</a:t>
              </a:r>
            </a:p>
          </p:txBody>
        </p:sp>
        <p:grpSp>
          <p:nvGrpSpPr>
            <p:cNvPr id="434258" name="Group 82"/>
            <p:cNvGrpSpPr>
              <a:grpSpLocks/>
            </p:cNvGrpSpPr>
            <p:nvPr/>
          </p:nvGrpSpPr>
          <p:grpSpPr bwMode="auto">
            <a:xfrm>
              <a:off x="3120" y="2592"/>
              <a:ext cx="528" cy="528"/>
              <a:chOff x="3264" y="2592"/>
              <a:chExt cx="528" cy="528"/>
            </a:xfrm>
          </p:grpSpPr>
          <p:sp>
            <p:nvSpPr>
              <p:cNvPr id="434259" name="Oval 83"/>
              <p:cNvSpPr>
                <a:spLocks noChangeArrowheads="1"/>
              </p:cNvSpPr>
              <p:nvPr/>
            </p:nvSpPr>
            <p:spPr bwMode="auto">
              <a:xfrm>
                <a:off x="3264" y="2592"/>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dirty="0"/>
                  <a:t>q</a:t>
                </a:r>
                <a:r>
                  <a:rPr lang="en-US" altLang="ja-JP" sz="2800" baseline="-25000" dirty="0"/>
                  <a:t>0,1,F</a:t>
                </a:r>
              </a:p>
            </p:txBody>
          </p:sp>
          <p:sp>
            <p:nvSpPr>
              <p:cNvPr id="434260" name="Oval 84"/>
              <p:cNvSpPr>
                <a:spLocks noChangeArrowheads="1"/>
              </p:cNvSpPr>
              <p:nvPr/>
            </p:nvSpPr>
            <p:spPr bwMode="auto">
              <a:xfrm>
                <a:off x="3312" y="264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34261" name="Group 85"/>
            <p:cNvGrpSpPr>
              <a:grpSpLocks/>
            </p:cNvGrpSpPr>
            <p:nvPr/>
          </p:nvGrpSpPr>
          <p:grpSpPr bwMode="auto">
            <a:xfrm>
              <a:off x="3792" y="3456"/>
              <a:ext cx="528" cy="528"/>
              <a:chOff x="3984" y="3456"/>
              <a:chExt cx="528" cy="528"/>
            </a:xfrm>
          </p:grpSpPr>
          <p:sp>
            <p:nvSpPr>
              <p:cNvPr id="434262" name="Oval 86"/>
              <p:cNvSpPr>
                <a:spLocks noChangeArrowheads="1"/>
              </p:cNvSpPr>
              <p:nvPr/>
            </p:nvSpPr>
            <p:spPr bwMode="auto">
              <a:xfrm>
                <a:off x="3984"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0,1,2,3,F</a:t>
                </a:r>
              </a:p>
            </p:txBody>
          </p:sp>
          <p:sp>
            <p:nvSpPr>
              <p:cNvPr id="434263" name="Oval 87"/>
              <p:cNvSpPr>
                <a:spLocks noChangeArrowheads="1"/>
              </p:cNvSpPr>
              <p:nvPr/>
            </p:nvSpPr>
            <p:spPr bwMode="auto">
              <a:xfrm>
                <a:off x="4032" y="350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34255"/>
                                        </p:tgtEl>
                                        <p:attrNameLst>
                                          <p:attrName>style.visibility</p:attrName>
                                        </p:attrNameLst>
                                      </p:cBhvr>
                                      <p:to>
                                        <p:strVal val="visible"/>
                                      </p:to>
                                    </p:set>
                                    <p:animEffect transition="in" filter="checkerboard(across)">
                                      <p:cBhvr>
                                        <p:cTn id="7" dur="500"/>
                                        <p:tgtEl>
                                          <p:spTgt spid="434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34250"/>
                                        </p:tgtEl>
                                        <p:attrNameLst>
                                          <p:attrName>style.visibility</p:attrName>
                                        </p:attrNameLst>
                                      </p:cBhvr>
                                      <p:to>
                                        <p:strVal val="visible"/>
                                      </p:to>
                                    </p:set>
                                    <p:animEffect transition="in" filter="checkerboard(across)">
                                      <p:cBhvr>
                                        <p:cTn id="12" dur="500"/>
                                        <p:tgtEl>
                                          <p:spTgt spid="434250"/>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434230"/>
                                        </p:tgtEl>
                                        <p:attrNameLst>
                                          <p:attrName>style.visibility</p:attrName>
                                        </p:attrNameLst>
                                      </p:cBhvr>
                                      <p:to>
                                        <p:strVal val="visible"/>
                                      </p:to>
                                    </p:set>
                                    <p:animEffect transition="in" filter="wipe(left)">
                                      <p:cBhvr>
                                        <p:cTn id="16" dur="500"/>
                                        <p:tgtEl>
                                          <p:spTgt spid="434230"/>
                                        </p:tgtEl>
                                      </p:cBhvr>
                                    </p:animEffect>
                                  </p:childTnLst>
                                </p:cTn>
                              </p:par>
                            </p:childTnLst>
                          </p:cTn>
                        </p:par>
                        <p:par>
                          <p:cTn id="17" fill="hold" nodeType="afterGroup">
                            <p:stCondLst>
                              <p:cond delay="1000"/>
                            </p:stCondLst>
                            <p:childTnLst>
                              <p:par>
                                <p:cTn id="18" presetID="22" presetClass="entr" presetSubtype="2" fill="hold" nodeType="afterEffect">
                                  <p:stCondLst>
                                    <p:cond delay="0"/>
                                  </p:stCondLst>
                                  <p:childTnLst>
                                    <p:set>
                                      <p:cBhvr>
                                        <p:cTn id="19" dur="1" fill="hold">
                                          <p:stCondLst>
                                            <p:cond delay="0"/>
                                          </p:stCondLst>
                                        </p:cTn>
                                        <p:tgtEl>
                                          <p:spTgt spid="434233"/>
                                        </p:tgtEl>
                                        <p:attrNameLst>
                                          <p:attrName>style.visibility</p:attrName>
                                        </p:attrNameLst>
                                      </p:cBhvr>
                                      <p:to>
                                        <p:strVal val="visible"/>
                                      </p:to>
                                    </p:set>
                                    <p:animEffect transition="in" filter="wipe(right)">
                                      <p:cBhvr>
                                        <p:cTn id="20" dur="500"/>
                                        <p:tgtEl>
                                          <p:spTgt spid="434233"/>
                                        </p:tgtEl>
                                      </p:cBhvr>
                                    </p:animEffect>
                                  </p:childTnLst>
                                </p:cTn>
                              </p:par>
                            </p:childTnLst>
                          </p:cTn>
                        </p:par>
                        <p:par>
                          <p:cTn id="21" fill="hold" nodeType="afterGroup">
                            <p:stCondLst>
                              <p:cond delay="1500"/>
                            </p:stCondLst>
                            <p:childTnLst>
                              <p:par>
                                <p:cTn id="22" presetID="22" presetClass="entr" presetSubtype="8" fill="hold" nodeType="afterEffect">
                                  <p:stCondLst>
                                    <p:cond delay="0"/>
                                  </p:stCondLst>
                                  <p:childTnLst>
                                    <p:set>
                                      <p:cBhvr>
                                        <p:cTn id="23" dur="1" fill="hold">
                                          <p:stCondLst>
                                            <p:cond delay="0"/>
                                          </p:stCondLst>
                                        </p:cTn>
                                        <p:tgtEl>
                                          <p:spTgt spid="434227"/>
                                        </p:tgtEl>
                                        <p:attrNameLst>
                                          <p:attrName>style.visibility</p:attrName>
                                        </p:attrNameLst>
                                      </p:cBhvr>
                                      <p:to>
                                        <p:strVal val="visible"/>
                                      </p:to>
                                    </p:set>
                                    <p:animEffect transition="in" filter="wipe(left)">
                                      <p:cBhvr>
                                        <p:cTn id="24" dur="500"/>
                                        <p:tgtEl>
                                          <p:spTgt spid="434227"/>
                                        </p:tgtEl>
                                      </p:cBhvr>
                                    </p:animEffect>
                                  </p:childTnLst>
                                </p:cTn>
                              </p:par>
                            </p:childTnLst>
                          </p:cTn>
                        </p:par>
                        <p:par>
                          <p:cTn id="25" fill="hold" nodeType="afterGroup">
                            <p:stCondLst>
                              <p:cond delay="2000"/>
                            </p:stCondLst>
                            <p:childTnLst>
                              <p:par>
                                <p:cTn id="26" presetID="22" presetClass="entr" presetSubtype="2" fill="hold" nodeType="afterEffect">
                                  <p:stCondLst>
                                    <p:cond delay="0"/>
                                  </p:stCondLst>
                                  <p:childTnLst>
                                    <p:set>
                                      <p:cBhvr>
                                        <p:cTn id="27" dur="1" fill="hold">
                                          <p:stCondLst>
                                            <p:cond delay="0"/>
                                          </p:stCondLst>
                                        </p:cTn>
                                        <p:tgtEl>
                                          <p:spTgt spid="434252"/>
                                        </p:tgtEl>
                                        <p:attrNameLst>
                                          <p:attrName>style.visibility</p:attrName>
                                        </p:attrNameLst>
                                      </p:cBhvr>
                                      <p:to>
                                        <p:strVal val="visible"/>
                                      </p:to>
                                    </p:set>
                                    <p:animEffect transition="in" filter="wipe(right)">
                                      <p:cBhvr>
                                        <p:cTn id="28" dur="500"/>
                                        <p:tgtEl>
                                          <p:spTgt spid="434252"/>
                                        </p:tgtEl>
                                      </p:cBhvr>
                                    </p:animEffect>
                                  </p:childTnLst>
                                </p:cTn>
                              </p:par>
                            </p:childTnLst>
                          </p:cTn>
                        </p:par>
                        <p:par>
                          <p:cTn id="29" fill="hold" nodeType="afterGroup">
                            <p:stCondLst>
                              <p:cond delay="2500"/>
                            </p:stCondLst>
                            <p:childTnLst>
                              <p:par>
                                <p:cTn id="30" presetID="5" presetClass="entr" presetSubtype="10" fill="hold" nodeType="afterEffect">
                                  <p:stCondLst>
                                    <p:cond delay="0"/>
                                  </p:stCondLst>
                                  <p:childTnLst>
                                    <p:set>
                                      <p:cBhvr>
                                        <p:cTn id="31" dur="1" fill="hold">
                                          <p:stCondLst>
                                            <p:cond delay="0"/>
                                          </p:stCondLst>
                                        </p:cTn>
                                        <p:tgtEl>
                                          <p:spTgt spid="434254"/>
                                        </p:tgtEl>
                                        <p:attrNameLst>
                                          <p:attrName>style.visibility</p:attrName>
                                        </p:attrNameLst>
                                      </p:cBhvr>
                                      <p:to>
                                        <p:strVal val="visible"/>
                                      </p:to>
                                    </p:set>
                                    <p:animEffect transition="in" filter="checkerboard(across)">
                                      <p:cBhvr>
                                        <p:cTn id="32" dur="500"/>
                                        <p:tgtEl>
                                          <p:spTgt spid="434254"/>
                                        </p:tgtEl>
                                      </p:cBhvr>
                                    </p:animEffect>
                                  </p:childTnLst>
                                </p:cTn>
                              </p:par>
                            </p:childTnLst>
                          </p:cTn>
                        </p:par>
                        <p:par>
                          <p:cTn id="33" fill="hold" nodeType="afterGroup">
                            <p:stCondLst>
                              <p:cond delay="3000"/>
                            </p:stCondLst>
                            <p:childTnLst>
                              <p:par>
                                <p:cTn id="34" presetID="5" presetClass="entr" presetSubtype="10" fill="hold" nodeType="afterEffect">
                                  <p:stCondLst>
                                    <p:cond delay="0"/>
                                  </p:stCondLst>
                                  <p:childTnLst>
                                    <p:set>
                                      <p:cBhvr>
                                        <p:cTn id="35" dur="1" fill="hold">
                                          <p:stCondLst>
                                            <p:cond delay="0"/>
                                          </p:stCondLst>
                                        </p:cTn>
                                        <p:tgtEl>
                                          <p:spTgt spid="434253"/>
                                        </p:tgtEl>
                                        <p:attrNameLst>
                                          <p:attrName>style.visibility</p:attrName>
                                        </p:attrNameLst>
                                      </p:cBhvr>
                                      <p:to>
                                        <p:strVal val="visible"/>
                                      </p:to>
                                    </p:set>
                                    <p:animEffect transition="in" filter="checkerboard(across)">
                                      <p:cBhvr>
                                        <p:cTn id="36" dur="500"/>
                                        <p:tgtEl>
                                          <p:spTgt spid="434253"/>
                                        </p:tgtEl>
                                      </p:cBhvr>
                                    </p:animEffect>
                                  </p:childTnLst>
                                </p:cTn>
                              </p:par>
                            </p:childTnLst>
                          </p:cTn>
                        </p:par>
                        <p:par>
                          <p:cTn id="37" fill="hold" nodeType="afterGroup">
                            <p:stCondLst>
                              <p:cond delay="3500"/>
                            </p:stCondLst>
                            <p:childTnLst>
                              <p:par>
                                <p:cTn id="38" presetID="22" presetClass="entr" presetSubtype="1" fill="hold" nodeType="afterEffect">
                                  <p:stCondLst>
                                    <p:cond delay="0"/>
                                  </p:stCondLst>
                                  <p:childTnLst>
                                    <p:set>
                                      <p:cBhvr>
                                        <p:cTn id="39" dur="1" fill="hold">
                                          <p:stCondLst>
                                            <p:cond delay="0"/>
                                          </p:stCondLst>
                                        </p:cTn>
                                        <p:tgtEl>
                                          <p:spTgt spid="434251"/>
                                        </p:tgtEl>
                                        <p:attrNameLst>
                                          <p:attrName>style.visibility</p:attrName>
                                        </p:attrNameLst>
                                      </p:cBhvr>
                                      <p:to>
                                        <p:strVal val="visible"/>
                                      </p:to>
                                    </p:set>
                                    <p:animEffect transition="in" filter="wipe(up)">
                                      <p:cBhvr>
                                        <p:cTn id="40" dur="500"/>
                                        <p:tgtEl>
                                          <p:spTgt spid="43425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434236"/>
                                        </p:tgtEl>
                                        <p:attrNameLst>
                                          <p:attrName>style.visibility</p:attrName>
                                        </p:attrNameLst>
                                      </p:cBhvr>
                                      <p:to>
                                        <p:strVal val="visible"/>
                                      </p:to>
                                    </p:set>
                                    <p:animEffect transition="in" filter="checkerboard(across)">
                                      <p:cBhvr>
                                        <p:cTn id="45" dur="500"/>
                                        <p:tgtEl>
                                          <p:spTgt spid="43423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434249"/>
                                        </p:tgtEl>
                                        <p:attrNameLst>
                                          <p:attrName>style.visibility</p:attrName>
                                        </p:attrNameLst>
                                      </p:cBhvr>
                                      <p:to>
                                        <p:strVal val="visible"/>
                                      </p:to>
                                    </p:set>
                                    <p:animEffect transition="in" filter="checkerboard(across)">
                                      <p:cBhvr>
                                        <p:cTn id="50" dur="500"/>
                                        <p:tgtEl>
                                          <p:spTgt spid="434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36" grpId="0" animBg="1" autoUpdateAnimBg="0"/>
      <p:bldP spid="434249"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a:xfrm>
            <a:off x="1066800" y="304800"/>
            <a:ext cx="7369175" cy="1039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決定性有限オートマトンへ</a:t>
            </a:r>
          </a:p>
        </p:txBody>
      </p:sp>
      <p:grpSp>
        <p:nvGrpSpPr>
          <p:cNvPr id="435203" name="Group 3"/>
          <p:cNvGrpSpPr>
            <a:grpSpLocks/>
          </p:cNvGrpSpPr>
          <p:nvPr/>
        </p:nvGrpSpPr>
        <p:grpSpPr bwMode="auto">
          <a:xfrm>
            <a:off x="1676400" y="1524000"/>
            <a:ext cx="5794375" cy="2332038"/>
            <a:chOff x="1056" y="960"/>
            <a:chExt cx="3650" cy="1469"/>
          </a:xfrm>
        </p:grpSpPr>
        <p:sp>
          <p:nvSpPr>
            <p:cNvPr id="435204" name="Oval 4"/>
            <p:cNvSpPr>
              <a:spLocks noChangeArrowheads="1"/>
            </p:cNvSpPr>
            <p:nvPr/>
          </p:nvSpPr>
          <p:spPr bwMode="auto">
            <a:xfrm>
              <a:off x="1488" y="1536"/>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grpSp>
          <p:nvGrpSpPr>
            <p:cNvPr id="435205" name="Group 5"/>
            <p:cNvGrpSpPr>
              <a:grpSpLocks/>
            </p:cNvGrpSpPr>
            <p:nvPr/>
          </p:nvGrpSpPr>
          <p:grpSpPr bwMode="auto">
            <a:xfrm>
              <a:off x="1056" y="1152"/>
              <a:ext cx="498" cy="768"/>
              <a:chOff x="864" y="816"/>
              <a:chExt cx="498" cy="768"/>
            </a:xfrm>
          </p:grpSpPr>
          <p:sp>
            <p:nvSpPr>
              <p:cNvPr id="435206" name="Arc 6"/>
              <p:cNvSpPr>
                <a:spLocks/>
              </p:cNvSpPr>
              <p:nvPr/>
            </p:nvSpPr>
            <p:spPr bwMode="auto">
              <a:xfrm>
                <a:off x="1104" y="120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07" name="Arc 7"/>
              <p:cNvSpPr>
                <a:spLocks/>
              </p:cNvSpPr>
              <p:nvPr/>
            </p:nvSpPr>
            <p:spPr bwMode="auto">
              <a:xfrm rot="5400000">
                <a:off x="1104" y="139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08" name="Arc 8"/>
              <p:cNvSpPr>
                <a:spLocks/>
              </p:cNvSpPr>
              <p:nvPr/>
            </p:nvSpPr>
            <p:spPr bwMode="auto">
              <a:xfrm rot="10800000">
                <a:off x="912" y="139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09" name="Arc 9"/>
              <p:cNvSpPr>
                <a:spLocks/>
              </p:cNvSpPr>
              <p:nvPr/>
            </p:nvSpPr>
            <p:spPr bwMode="auto">
              <a:xfrm rot="16200000">
                <a:off x="912" y="120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10" name="Text Box 10"/>
              <p:cNvSpPr txBox="1">
                <a:spLocks noChangeArrowheads="1"/>
              </p:cNvSpPr>
              <p:nvPr/>
            </p:nvSpPr>
            <p:spPr bwMode="auto">
              <a:xfrm>
                <a:off x="864" y="816"/>
                <a:ext cx="49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0, 1</a:t>
                </a:r>
              </a:p>
            </p:txBody>
          </p:sp>
        </p:grpSp>
        <p:sp>
          <p:nvSpPr>
            <p:cNvPr id="435211" name="Oval 11"/>
            <p:cNvSpPr>
              <a:spLocks noChangeArrowheads="1"/>
            </p:cNvSpPr>
            <p:nvPr/>
          </p:nvSpPr>
          <p:spPr bwMode="auto">
            <a:xfrm>
              <a:off x="2544" y="1248"/>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sp>
          <p:nvSpPr>
            <p:cNvPr id="435212" name="Oval 12"/>
            <p:cNvSpPr>
              <a:spLocks noChangeArrowheads="1"/>
            </p:cNvSpPr>
            <p:nvPr/>
          </p:nvSpPr>
          <p:spPr bwMode="auto">
            <a:xfrm>
              <a:off x="2544" y="1824"/>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grpSp>
          <p:nvGrpSpPr>
            <p:cNvPr id="435213" name="Group 13"/>
            <p:cNvGrpSpPr>
              <a:grpSpLocks/>
            </p:cNvGrpSpPr>
            <p:nvPr/>
          </p:nvGrpSpPr>
          <p:grpSpPr bwMode="auto">
            <a:xfrm>
              <a:off x="1872" y="1248"/>
              <a:ext cx="672" cy="384"/>
              <a:chOff x="1680" y="912"/>
              <a:chExt cx="672" cy="384"/>
            </a:xfrm>
          </p:grpSpPr>
          <p:sp>
            <p:nvSpPr>
              <p:cNvPr id="435214" name="Line 14"/>
              <p:cNvSpPr>
                <a:spLocks noChangeShapeType="1"/>
              </p:cNvSpPr>
              <p:nvPr/>
            </p:nvSpPr>
            <p:spPr bwMode="auto">
              <a:xfrm flipV="1">
                <a:off x="1680" y="1104"/>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15" name="Text Box 15"/>
              <p:cNvSpPr txBox="1">
                <a:spLocks noChangeArrowheads="1"/>
              </p:cNvSpPr>
              <p:nvPr/>
            </p:nvSpPr>
            <p:spPr bwMode="auto">
              <a:xfrm>
                <a:off x="1824" y="912"/>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grpSp>
        <p:grpSp>
          <p:nvGrpSpPr>
            <p:cNvPr id="435216" name="Group 16"/>
            <p:cNvGrpSpPr>
              <a:grpSpLocks/>
            </p:cNvGrpSpPr>
            <p:nvPr/>
          </p:nvGrpSpPr>
          <p:grpSpPr bwMode="auto">
            <a:xfrm>
              <a:off x="1872" y="1488"/>
              <a:ext cx="672" cy="365"/>
              <a:chOff x="1680" y="1152"/>
              <a:chExt cx="672" cy="365"/>
            </a:xfrm>
          </p:grpSpPr>
          <p:sp>
            <p:nvSpPr>
              <p:cNvPr id="435217" name="Text Box 17"/>
              <p:cNvSpPr txBox="1">
                <a:spLocks noChangeArrowheads="1"/>
              </p:cNvSpPr>
              <p:nvPr/>
            </p:nvSpPr>
            <p:spPr bwMode="auto">
              <a:xfrm>
                <a:off x="1968" y="11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435218" name="Line 18"/>
              <p:cNvSpPr>
                <a:spLocks noChangeShapeType="1"/>
              </p:cNvSpPr>
              <p:nvPr/>
            </p:nvSpPr>
            <p:spPr bwMode="auto">
              <a:xfrm flipH="1">
                <a:off x="1680" y="1152"/>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435219" name="Group 19"/>
            <p:cNvGrpSpPr>
              <a:grpSpLocks/>
            </p:cNvGrpSpPr>
            <p:nvPr/>
          </p:nvGrpSpPr>
          <p:grpSpPr bwMode="auto">
            <a:xfrm>
              <a:off x="1872" y="1776"/>
              <a:ext cx="672" cy="461"/>
              <a:chOff x="1680" y="1440"/>
              <a:chExt cx="672" cy="461"/>
            </a:xfrm>
          </p:grpSpPr>
          <p:sp>
            <p:nvSpPr>
              <p:cNvPr id="435220" name="Line 20"/>
              <p:cNvSpPr>
                <a:spLocks noChangeShapeType="1"/>
              </p:cNvSpPr>
              <p:nvPr/>
            </p:nvSpPr>
            <p:spPr bwMode="auto">
              <a:xfrm>
                <a:off x="1680" y="1440"/>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21" name="Text Box 21"/>
              <p:cNvSpPr txBox="1">
                <a:spLocks noChangeArrowheads="1"/>
              </p:cNvSpPr>
              <p:nvPr/>
            </p:nvSpPr>
            <p:spPr bwMode="auto">
              <a:xfrm>
                <a:off x="1968" y="153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sp>
          <p:nvSpPr>
            <p:cNvPr id="435222" name="Oval 22"/>
            <p:cNvSpPr>
              <a:spLocks noChangeArrowheads="1"/>
            </p:cNvSpPr>
            <p:nvPr/>
          </p:nvSpPr>
          <p:spPr bwMode="auto">
            <a:xfrm>
              <a:off x="3696" y="96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grpSp>
          <p:nvGrpSpPr>
            <p:cNvPr id="435223" name="Group 23"/>
            <p:cNvGrpSpPr>
              <a:grpSpLocks/>
            </p:cNvGrpSpPr>
            <p:nvPr/>
          </p:nvGrpSpPr>
          <p:grpSpPr bwMode="auto">
            <a:xfrm>
              <a:off x="2928" y="960"/>
              <a:ext cx="768" cy="432"/>
              <a:chOff x="2736" y="624"/>
              <a:chExt cx="768" cy="432"/>
            </a:xfrm>
          </p:grpSpPr>
          <p:sp>
            <p:nvSpPr>
              <p:cNvPr id="435224" name="Line 24"/>
              <p:cNvSpPr>
                <a:spLocks noChangeShapeType="1"/>
              </p:cNvSpPr>
              <p:nvPr/>
            </p:nvSpPr>
            <p:spPr bwMode="auto">
              <a:xfrm flipV="1">
                <a:off x="2736" y="864"/>
                <a:ext cx="768"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25" name="Text Box 25"/>
              <p:cNvSpPr txBox="1">
                <a:spLocks noChangeArrowheads="1"/>
              </p:cNvSpPr>
              <p:nvPr/>
            </p:nvSpPr>
            <p:spPr bwMode="auto">
              <a:xfrm>
                <a:off x="3024" y="6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5226" name="Group 26"/>
            <p:cNvGrpSpPr>
              <a:grpSpLocks/>
            </p:cNvGrpSpPr>
            <p:nvPr/>
          </p:nvGrpSpPr>
          <p:grpSpPr bwMode="auto">
            <a:xfrm>
              <a:off x="2928" y="2016"/>
              <a:ext cx="768" cy="413"/>
              <a:chOff x="2736" y="1680"/>
              <a:chExt cx="768" cy="413"/>
            </a:xfrm>
          </p:grpSpPr>
          <p:sp>
            <p:nvSpPr>
              <p:cNvPr id="435227" name="Line 27"/>
              <p:cNvSpPr>
                <a:spLocks noChangeShapeType="1"/>
              </p:cNvSpPr>
              <p:nvPr/>
            </p:nvSpPr>
            <p:spPr bwMode="auto">
              <a:xfrm>
                <a:off x="2736" y="1680"/>
                <a:ext cx="768"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28" name="Text Box 28"/>
              <p:cNvSpPr txBox="1">
                <a:spLocks noChangeArrowheads="1"/>
              </p:cNvSpPr>
              <p:nvPr/>
            </p:nvSpPr>
            <p:spPr bwMode="auto">
              <a:xfrm>
                <a:off x="3024"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5229" name="Group 29"/>
            <p:cNvGrpSpPr>
              <a:grpSpLocks/>
            </p:cNvGrpSpPr>
            <p:nvPr/>
          </p:nvGrpSpPr>
          <p:grpSpPr bwMode="auto">
            <a:xfrm>
              <a:off x="4080" y="2016"/>
              <a:ext cx="626" cy="413"/>
              <a:chOff x="3888" y="1680"/>
              <a:chExt cx="626" cy="413"/>
            </a:xfrm>
          </p:grpSpPr>
          <p:sp>
            <p:nvSpPr>
              <p:cNvPr id="435230" name="Arc 30"/>
              <p:cNvSpPr>
                <a:spLocks/>
              </p:cNvSpPr>
              <p:nvPr/>
            </p:nvSpPr>
            <p:spPr bwMode="auto">
              <a:xfrm>
                <a:off x="4080" y="16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31" name="Arc 31"/>
              <p:cNvSpPr>
                <a:spLocks/>
              </p:cNvSpPr>
              <p:nvPr/>
            </p:nvSpPr>
            <p:spPr bwMode="auto">
              <a:xfrm rot="5400000">
                <a:off x="4080"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32" name="Arc 32"/>
              <p:cNvSpPr>
                <a:spLocks/>
              </p:cNvSpPr>
              <p:nvPr/>
            </p:nvSpPr>
            <p:spPr bwMode="auto">
              <a:xfrm rot="10800000">
                <a:off x="3888" y="18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33" name="Arc 33"/>
              <p:cNvSpPr>
                <a:spLocks/>
              </p:cNvSpPr>
              <p:nvPr/>
            </p:nvSpPr>
            <p:spPr bwMode="auto">
              <a:xfrm rot="16200000">
                <a:off x="3888" y="16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34" name="Text Box 34"/>
              <p:cNvSpPr txBox="1">
                <a:spLocks noChangeArrowheads="1"/>
              </p:cNvSpPr>
              <p:nvPr/>
            </p:nvSpPr>
            <p:spPr bwMode="auto">
              <a:xfrm>
                <a:off x="4272"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nvGrpSpPr>
            <p:cNvPr id="435235" name="Group 35"/>
            <p:cNvGrpSpPr>
              <a:grpSpLocks/>
            </p:cNvGrpSpPr>
            <p:nvPr/>
          </p:nvGrpSpPr>
          <p:grpSpPr bwMode="auto">
            <a:xfrm>
              <a:off x="3696" y="2016"/>
              <a:ext cx="384" cy="384"/>
              <a:chOff x="3504" y="1680"/>
              <a:chExt cx="384" cy="384"/>
            </a:xfrm>
          </p:grpSpPr>
          <p:sp>
            <p:nvSpPr>
              <p:cNvPr id="435236" name="Oval 36"/>
              <p:cNvSpPr>
                <a:spLocks noChangeArrowheads="1"/>
              </p:cNvSpPr>
              <p:nvPr/>
            </p:nvSpPr>
            <p:spPr bwMode="auto">
              <a:xfrm>
                <a:off x="3504" y="168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435237" name="Oval 37"/>
              <p:cNvSpPr>
                <a:spLocks noChangeArrowheads="1"/>
              </p:cNvSpPr>
              <p:nvPr/>
            </p:nvSpPr>
            <p:spPr bwMode="auto">
              <a:xfrm>
                <a:off x="3552" y="17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35238" name="Group 38"/>
            <p:cNvGrpSpPr>
              <a:grpSpLocks/>
            </p:cNvGrpSpPr>
            <p:nvPr/>
          </p:nvGrpSpPr>
          <p:grpSpPr bwMode="auto">
            <a:xfrm>
              <a:off x="2880" y="1296"/>
              <a:ext cx="864" cy="624"/>
              <a:chOff x="2688" y="960"/>
              <a:chExt cx="864" cy="624"/>
            </a:xfrm>
          </p:grpSpPr>
          <p:sp>
            <p:nvSpPr>
              <p:cNvPr id="435239" name="Text Box 39"/>
              <p:cNvSpPr txBox="1">
                <a:spLocks noChangeArrowheads="1"/>
              </p:cNvSpPr>
              <p:nvPr/>
            </p:nvSpPr>
            <p:spPr bwMode="auto">
              <a:xfrm>
                <a:off x="2880" y="1056"/>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435240" name="Line 40"/>
              <p:cNvSpPr>
                <a:spLocks noChangeShapeType="1"/>
              </p:cNvSpPr>
              <p:nvPr/>
            </p:nvSpPr>
            <p:spPr bwMode="auto">
              <a:xfrm flipH="1">
                <a:off x="2688" y="960"/>
                <a:ext cx="86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435241" name="Group 41"/>
            <p:cNvGrpSpPr>
              <a:grpSpLocks/>
            </p:cNvGrpSpPr>
            <p:nvPr/>
          </p:nvGrpSpPr>
          <p:grpSpPr bwMode="auto">
            <a:xfrm>
              <a:off x="3840" y="1344"/>
              <a:ext cx="242" cy="672"/>
              <a:chOff x="3648" y="1008"/>
              <a:chExt cx="242" cy="672"/>
            </a:xfrm>
          </p:grpSpPr>
          <p:sp>
            <p:nvSpPr>
              <p:cNvPr id="435242" name="Line 42"/>
              <p:cNvSpPr>
                <a:spLocks noChangeShapeType="1"/>
              </p:cNvSpPr>
              <p:nvPr/>
            </p:nvSpPr>
            <p:spPr bwMode="auto">
              <a:xfrm>
                <a:off x="3696" y="1008"/>
                <a:ext cx="0"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43" name="Text Box 43"/>
              <p:cNvSpPr txBox="1">
                <a:spLocks noChangeArrowheads="1"/>
              </p:cNvSpPr>
              <p:nvPr/>
            </p:nvSpPr>
            <p:spPr bwMode="auto">
              <a:xfrm>
                <a:off x="3648" y="11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sp>
        <p:nvSpPr>
          <p:cNvPr id="435245" name="Text Box 45"/>
          <p:cNvSpPr txBox="1">
            <a:spLocks noChangeArrowheads="1"/>
          </p:cNvSpPr>
          <p:nvPr/>
        </p:nvSpPr>
        <p:spPr bwMode="auto">
          <a:xfrm>
            <a:off x="838200" y="30480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NFA</a:t>
            </a:r>
          </a:p>
        </p:txBody>
      </p:sp>
      <p:grpSp>
        <p:nvGrpSpPr>
          <p:cNvPr id="435284" name="Group 84"/>
          <p:cNvGrpSpPr>
            <a:grpSpLocks/>
          </p:cNvGrpSpPr>
          <p:nvPr/>
        </p:nvGrpSpPr>
        <p:grpSpPr bwMode="auto">
          <a:xfrm>
            <a:off x="838200" y="3810000"/>
            <a:ext cx="7165975" cy="2713038"/>
            <a:chOff x="528" y="2400"/>
            <a:chExt cx="4514" cy="1709"/>
          </a:xfrm>
        </p:grpSpPr>
        <p:sp>
          <p:nvSpPr>
            <p:cNvPr id="435244" name="AutoShape 44"/>
            <p:cNvSpPr>
              <a:spLocks noChangeArrowheads="1"/>
            </p:cNvSpPr>
            <p:nvPr/>
          </p:nvSpPr>
          <p:spPr bwMode="auto">
            <a:xfrm>
              <a:off x="2640" y="2400"/>
              <a:ext cx="528" cy="52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46" name="Text Box 46"/>
            <p:cNvSpPr txBox="1">
              <a:spLocks noChangeArrowheads="1"/>
            </p:cNvSpPr>
            <p:nvPr/>
          </p:nvSpPr>
          <p:spPr bwMode="auto">
            <a:xfrm>
              <a:off x="528" y="3552"/>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DFA</a:t>
              </a:r>
            </a:p>
          </p:txBody>
        </p:sp>
        <p:sp>
          <p:nvSpPr>
            <p:cNvPr id="435247" name="Text Box 47"/>
            <p:cNvSpPr txBox="1">
              <a:spLocks noChangeArrowheads="1"/>
            </p:cNvSpPr>
            <p:nvPr/>
          </p:nvSpPr>
          <p:spPr bwMode="auto">
            <a:xfrm>
              <a:off x="1008"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nvGrpSpPr>
            <p:cNvPr id="435248" name="Group 48"/>
            <p:cNvGrpSpPr>
              <a:grpSpLocks/>
            </p:cNvGrpSpPr>
            <p:nvPr/>
          </p:nvGrpSpPr>
          <p:grpSpPr bwMode="auto">
            <a:xfrm>
              <a:off x="1152" y="2592"/>
              <a:ext cx="3890" cy="1517"/>
              <a:chOff x="1152" y="2592"/>
              <a:chExt cx="3890" cy="1517"/>
            </a:xfrm>
          </p:grpSpPr>
          <p:sp>
            <p:nvSpPr>
              <p:cNvPr id="435249" name="Oval 49"/>
              <p:cNvSpPr>
                <a:spLocks noChangeArrowheads="1"/>
              </p:cNvSpPr>
              <p:nvPr/>
            </p:nvSpPr>
            <p:spPr bwMode="auto">
              <a:xfrm>
                <a:off x="1152"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a:t>
                </a:r>
              </a:p>
            </p:txBody>
          </p:sp>
          <p:sp>
            <p:nvSpPr>
              <p:cNvPr id="435250" name="Oval 50"/>
              <p:cNvSpPr>
                <a:spLocks noChangeArrowheads="1"/>
              </p:cNvSpPr>
              <p:nvPr/>
            </p:nvSpPr>
            <p:spPr bwMode="auto">
              <a:xfrm>
                <a:off x="2544"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0,1,2,3</a:t>
                </a:r>
              </a:p>
            </p:txBody>
          </p:sp>
          <p:grpSp>
            <p:nvGrpSpPr>
              <p:cNvPr id="435251" name="Group 51"/>
              <p:cNvGrpSpPr>
                <a:grpSpLocks/>
              </p:cNvGrpSpPr>
              <p:nvPr/>
            </p:nvGrpSpPr>
            <p:grpSpPr bwMode="auto">
              <a:xfrm>
                <a:off x="3936" y="3456"/>
                <a:ext cx="528" cy="528"/>
                <a:chOff x="3984" y="3456"/>
                <a:chExt cx="528" cy="528"/>
              </a:xfrm>
            </p:grpSpPr>
            <p:sp>
              <p:nvSpPr>
                <p:cNvPr id="435252" name="Oval 52"/>
                <p:cNvSpPr>
                  <a:spLocks noChangeArrowheads="1"/>
                </p:cNvSpPr>
                <p:nvPr/>
              </p:nvSpPr>
              <p:spPr bwMode="auto">
                <a:xfrm>
                  <a:off x="3984" y="3456"/>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0,1,2,3,F</a:t>
                  </a:r>
                </a:p>
              </p:txBody>
            </p:sp>
            <p:sp>
              <p:nvSpPr>
                <p:cNvPr id="435253" name="Oval 53"/>
                <p:cNvSpPr>
                  <a:spLocks noChangeArrowheads="1"/>
                </p:cNvSpPr>
                <p:nvPr/>
              </p:nvSpPr>
              <p:spPr bwMode="auto">
                <a:xfrm>
                  <a:off x="4032" y="350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35254" name="Arc 54"/>
              <p:cNvSpPr>
                <a:spLocks/>
              </p:cNvSpPr>
              <p:nvPr/>
            </p:nvSpPr>
            <p:spPr bwMode="auto">
              <a:xfrm>
                <a:off x="1440" y="30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55" name="Arc 55"/>
              <p:cNvSpPr>
                <a:spLocks/>
              </p:cNvSpPr>
              <p:nvPr/>
            </p:nvSpPr>
            <p:spPr bwMode="auto">
              <a:xfrm rot="5400000">
                <a:off x="1440" y="326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56" name="Arc 56"/>
              <p:cNvSpPr>
                <a:spLocks/>
              </p:cNvSpPr>
              <p:nvPr/>
            </p:nvSpPr>
            <p:spPr bwMode="auto">
              <a:xfrm rot="10800000">
                <a:off x="1248" y="326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57" name="Arc 57"/>
              <p:cNvSpPr>
                <a:spLocks/>
              </p:cNvSpPr>
              <p:nvPr/>
            </p:nvSpPr>
            <p:spPr bwMode="auto">
              <a:xfrm rot="16200000">
                <a:off x="1248" y="307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58" name="Arc 58"/>
              <p:cNvSpPr>
                <a:spLocks/>
              </p:cNvSpPr>
              <p:nvPr/>
            </p:nvSpPr>
            <p:spPr bwMode="auto">
              <a:xfrm>
                <a:off x="4656" y="355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59" name="Arc 59"/>
              <p:cNvSpPr>
                <a:spLocks/>
              </p:cNvSpPr>
              <p:nvPr/>
            </p:nvSpPr>
            <p:spPr bwMode="auto">
              <a:xfrm rot="5400000">
                <a:off x="4656" y="374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60" name="Arc 60"/>
              <p:cNvSpPr>
                <a:spLocks/>
              </p:cNvSpPr>
              <p:nvPr/>
            </p:nvSpPr>
            <p:spPr bwMode="auto">
              <a:xfrm rot="10800000">
                <a:off x="4464" y="374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61" name="Arc 61"/>
              <p:cNvSpPr>
                <a:spLocks/>
              </p:cNvSpPr>
              <p:nvPr/>
            </p:nvSpPr>
            <p:spPr bwMode="auto">
              <a:xfrm rot="16200000">
                <a:off x="4464" y="355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62" name="Text Box 62"/>
              <p:cNvSpPr txBox="1">
                <a:spLocks noChangeArrowheads="1"/>
              </p:cNvSpPr>
              <p:nvPr/>
            </p:nvSpPr>
            <p:spPr bwMode="auto">
              <a:xfrm>
                <a:off x="4800" y="35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nvGrpSpPr>
              <p:cNvPr id="435263" name="Group 63"/>
              <p:cNvGrpSpPr>
                <a:grpSpLocks/>
              </p:cNvGrpSpPr>
              <p:nvPr/>
            </p:nvGrpSpPr>
            <p:grpSpPr bwMode="auto">
              <a:xfrm>
                <a:off x="3072" y="3408"/>
                <a:ext cx="864" cy="365"/>
                <a:chOff x="3120" y="3072"/>
                <a:chExt cx="864" cy="365"/>
              </a:xfrm>
            </p:grpSpPr>
            <p:sp>
              <p:nvSpPr>
                <p:cNvPr id="435264" name="Line 64"/>
                <p:cNvSpPr>
                  <a:spLocks noChangeShapeType="1"/>
                </p:cNvSpPr>
                <p:nvPr/>
              </p:nvSpPr>
              <p:spPr bwMode="auto">
                <a:xfrm>
                  <a:off x="3120" y="3408"/>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65" name="Text Box 65"/>
                <p:cNvSpPr txBox="1">
                  <a:spLocks noChangeArrowheads="1"/>
                </p:cNvSpPr>
                <p:nvPr/>
              </p:nvSpPr>
              <p:spPr bwMode="auto">
                <a:xfrm>
                  <a:off x="3456"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5266" name="Group 66"/>
              <p:cNvGrpSpPr>
                <a:grpSpLocks/>
              </p:cNvGrpSpPr>
              <p:nvPr/>
            </p:nvGrpSpPr>
            <p:grpSpPr bwMode="auto">
              <a:xfrm>
                <a:off x="1680" y="3360"/>
                <a:ext cx="864" cy="365"/>
                <a:chOff x="1728" y="3024"/>
                <a:chExt cx="864" cy="365"/>
              </a:xfrm>
            </p:grpSpPr>
            <p:sp>
              <p:nvSpPr>
                <p:cNvPr id="435267" name="Line 67"/>
                <p:cNvSpPr>
                  <a:spLocks noChangeShapeType="1"/>
                </p:cNvSpPr>
                <p:nvPr/>
              </p:nvSpPr>
              <p:spPr bwMode="auto">
                <a:xfrm>
                  <a:off x="1728" y="3360"/>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68" name="Text Box 68"/>
                <p:cNvSpPr txBox="1">
                  <a:spLocks noChangeArrowheads="1"/>
                </p:cNvSpPr>
                <p:nvPr/>
              </p:nvSpPr>
              <p:spPr bwMode="auto">
                <a:xfrm>
                  <a:off x="2064"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grpSp>
          <p:grpSp>
            <p:nvGrpSpPr>
              <p:cNvPr id="435269" name="Group 69"/>
              <p:cNvGrpSpPr>
                <a:grpSpLocks/>
              </p:cNvGrpSpPr>
              <p:nvPr/>
            </p:nvGrpSpPr>
            <p:grpSpPr bwMode="auto">
              <a:xfrm>
                <a:off x="1680" y="3744"/>
                <a:ext cx="864" cy="365"/>
                <a:chOff x="1728" y="3408"/>
                <a:chExt cx="864" cy="365"/>
              </a:xfrm>
            </p:grpSpPr>
            <p:sp>
              <p:nvSpPr>
                <p:cNvPr id="435270" name="Line 70"/>
                <p:cNvSpPr>
                  <a:spLocks noChangeShapeType="1"/>
                </p:cNvSpPr>
                <p:nvPr/>
              </p:nvSpPr>
              <p:spPr bwMode="auto">
                <a:xfrm flipH="1">
                  <a:off x="1728" y="3408"/>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35271" name="Text Box 71"/>
                <p:cNvSpPr txBox="1">
                  <a:spLocks noChangeArrowheads="1"/>
                </p:cNvSpPr>
                <p:nvPr/>
              </p:nvSpPr>
              <p:spPr bwMode="auto">
                <a:xfrm>
                  <a:off x="2064" y="340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nvGrpSpPr>
              <p:cNvPr id="435272" name="Group 72"/>
              <p:cNvGrpSpPr>
                <a:grpSpLocks/>
              </p:cNvGrpSpPr>
              <p:nvPr/>
            </p:nvGrpSpPr>
            <p:grpSpPr bwMode="auto">
              <a:xfrm>
                <a:off x="3264" y="2592"/>
                <a:ext cx="528" cy="528"/>
                <a:chOff x="3264" y="2592"/>
                <a:chExt cx="528" cy="528"/>
              </a:xfrm>
            </p:grpSpPr>
            <p:sp>
              <p:nvSpPr>
                <p:cNvPr id="435273" name="Oval 73"/>
                <p:cNvSpPr>
                  <a:spLocks noChangeArrowheads="1"/>
                </p:cNvSpPr>
                <p:nvPr/>
              </p:nvSpPr>
              <p:spPr bwMode="auto">
                <a:xfrm>
                  <a:off x="3264" y="2592"/>
                  <a:ext cx="528"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i="1"/>
                    <a:t>q</a:t>
                  </a:r>
                  <a:r>
                    <a:rPr lang="en-US" altLang="ja-JP" sz="2800" baseline="-25000"/>
                    <a:t>0,1,F</a:t>
                  </a:r>
                </a:p>
              </p:txBody>
            </p:sp>
            <p:sp>
              <p:nvSpPr>
                <p:cNvPr id="435274" name="Oval 74"/>
                <p:cNvSpPr>
                  <a:spLocks noChangeArrowheads="1"/>
                </p:cNvSpPr>
                <p:nvPr/>
              </p:nvSpPr>
              <p:spPr bwMode="auto">
                <a:xfrm>
                  <a:off x="3312" y="264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35275" name="Line 75"/>
              <p:cNvSpPr>
                <a:spLocks noChangeShapeType="1"/>
              </p:cNvSpPr>
              <p:nvPr/>
            </p:nvSpPr>
            <p:spPr bwMode="auto">
              <a:xfrm flipH="1" flipV="1">
                <a:off x="3600" y="3072"/>
                <a:ext cx="432" cy="432"/>
              </a:xfrm>
              <a:prstGeom prst="line">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5276" name="Line 76"/>
              <p:cNvSpPr>
                <a:spLocks noChangeShapeType="1"/>
              </p:cNvSpPr>
              <p:nvPr/>
            </p:nvSpPr>
            <p:spPr bwMode="auto">
              <a:xfrm flipH="1">
                <a:off x="2976" y="3072"/>
                <a:ext cx="432" cy="432"/>
              </a:xfrm>
              <a:prstGeom prst="line">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5277" name="Arc 77"/>
              <p:cNvSpPr>
                <a:spLocks/>
              </p:cNvSpPr>
              <p:nvPr/>
            </p:nvSpPr>
            <p:spPr bwMode="auto">
              <a:xfrm>
                <a:off x="3984" y="26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78" name="Arc 78"/>
              <p:cNvSpPr>
                <a:spLocks/>
              </p:cNvSpPr>
              <p:nvPr/>
            </p:nvSpPr>
            <p:spPr bwMode="auto">
              <a:xfrm rot="5400000">
                <a:off x="3984" y="28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79" name="Arc 79"/>
              <p:cNvSpPr>
                <a:spLocks/>
              </p:cNvSpPr>
              <p:nvPr/>
            </p:nvSpPr>
            <p:spPr bwMode="auto">
              <a:xfrm rot="10800000">
                <a:off x="3792" y="288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80" name="Arc 80"/>
              <p:cNvSpPr>
                <a:spLocks/>
              </p:cNvSpPr>
              <p:nvPr/>
            </p:nvSpPr>
            <p:spPr bwMode="auto">
              <a:xfrm rot="16200000">
                <a:off x="3792" y="268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35281" name="Text Box 81"/>
              <p:cNvSpPr txBox="1">
                <a:spLocks noChangeArrowheads="1"/>
              </p:cNvSpPr>
              <p:nvPr/>
            </p:nvSpPr>
            <p:spPr bwMode="auto">
              <a:xfrm>
                <a:off x="4176" y="26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sp>
            <p:nvSpPr>
              <p:cNvPr id="435282" name="Text Box 82"/>
              <p:cNvSpPr txBox="1">
                <a:spLocks noChangeArrowheads="1"/>
              </p:cNvSpPr>
              <p:nvPr/>
            </p:nvSpPr>
            <p:spPr bwMode="auto">
              <a:xfrm>
                <a:off x="2976"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a:t>
                </a:r>
              </a:p>
            </p:txBody>
          </p:sp>
          <p:sp>
            <p:nvSpPr>
              <p:cNvPr id="435283" name="Text Box 83"/>
              <p:cNvSpPr txBox="1">
                <a:spLocks noChangeArrowheads="1"/>
              </p:cNvSpPr>
              <p:nvPr/>
            </p:nvSpPr>
            <p:spPr bwMode="auto">
              <a:xfrm>
                <a:off x="3792" y="302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35284"/>
                                        </p:tgtEl>
                                        <p:attrNameLst>
                                          <p:attrName>style.visibility</p:attrName>
                                        </p:attrNameLst>
                                      </p:cBhvr>
                                      <p:to>
                                        <p:strVal val="visible"/>
                                      </p:to>
                                    </p:set>
                                    <p:animEffect transition="in" filter="wipe(up)">
                                      <p:cBhvr>
                                        <p:cTn id="7" dur="500"/>
                                        <p:tgtEl>
                                          <p:spTgt spid="435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決定性有限オートマトンの</a:t>
            </a:r>
            <a:br>
              <a:rPr lang="ja-JP" altLang="en-US">
                <a:effectLst/>
              </a:rPr>
            </a:br>
            <a:r>
              <a:rPr lang="ja-JP" altLang="en-US">
                <a:effectLst/>
              </a:rPr>
              <a:t>問題点</a:t>
            </a:r>
          </a:p>
        </p:txBody>
      </p:sp>
      <p:sp>
        <p:nvSpPr>
          <p:cNvPr id="350211" name="Rectangle 3"/>
          <p:cNvSpPr>
            <a:spLocks noGrp="1" noChangeArrowheads="1"/>
          </p:cNvSpPr>
          <p:nvPr>
            <p:ph type="body" idx="1"/>
          </p:nvPr>
        </p:nvSpPr>
        <p:spPr>
          <a:xfrm>
            <a:off x="1066800" y="1752600"/>
            <a:ext cx="7543800" cy="144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導出で得られた有限オートマトン</a:t>
            </a:r>
          </a:p>
          <a:p>
            <a:pPr lvl="1"/>
            <a:r>
              <a:rPr lang="ja-JP" altLang="en-US" sz="3200">
                <a:effectLst/>
              </a:rPr>
              <a:t>状態数が最小とは限らない</a:t>
            </a:r>
          </a:p>
        </p:txBody>
      </p:sp>
      <p:sp>
        <p:nvSpPr>
          <p:cNvPr id="350212" name="Text Box 4"/>
          <p:cNvSpPr txBox="1">
            <a:spLocks noChangeArrowheads="1"/>
          </p:cNvSpPr>
          <p:nvPr/>
        </p:nvSpPr>
        <p:spPr bwMode="auto">
          <a:xfrm>
            <a:off x="1524000" y="2895600"/>
            <a:ext cx="4473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⇒状態数の最小化を行う</a:t>
            </a:r>
          </a:p>
        </p:txBody>
      </p:sp>
      <p:grpSp>
        <p:nvGrpSpPr>
          <p:cNvPr id="350281" name="Group 73"/>
          <p:cNvGrpSpPr>
            <a:grpSpLocks/>
          </p:cNvGrpSpPr>
          <p:nvPr/>
        </p:nvGrpSpPr>
        <p:grpSpPr bwMode="auto">
          <a:xfrm>
            <a:off x="228600" y="3581400"/>
            <a:ext cx="4114800" cy="2789238"/>
            <a:chOff x="240" y="2256"/>
            <a:chExt cx="2592" cy="1757"/>
          </a:xfrm>
        </p:grpSpPr>
        <p:sp>
          <p:nvSpPr>
            <p:cNvPr id="350214" name="Oval 6"/>
            <p:cNvSpPr>
              <a:spLocks noChangeArrowheads="1"/>
            </p:cNvSpPr>
            <p:nvPr/>
          </p:nvSpPr>
          <p:spPr bwMode="auto">
            <a:xfrm>
              <a:off x="240" y="297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15" name="Oval 7"/>
            <p:cNvSpPr>
              <a:spLocks noChangeArrowheads="1"/>
            </p:cNvSpPr>
            <p:nvPr/>
          </p:nvSpPr>
          <p:spPr bwMode="auto">
            <a:xfrm>
              <a:off x="960" y="297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16" name="Line 8"/>
            <p:cNvSpPr>
              <a:spLocks noChangeShapeType="1"/>
            </p:cNvSpPr>
            <p:nvPr/>
          </p:nvSpPr>
          <p:spPr bwMode="auto">
            <a:xfrm>
              <a:off x="576" y="3120"/>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17" name="Text Box 9"/>
            <p:cNvSpPr txBox="1">
              <a:spLocks noChangeArrowheads="1"/>
            </p:cNvSpPr>
            <p:nvPr/>
          </p:nvSpPr>
          <p:spPr bwMode="auto">
            <a:xfrm>
              <a:off x="624" y="2784"/>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50218" name="Oval 10"/>
            <p:cNvSpPr>
              <a:spLocks noChangeArrowheads="1"/>
            </p:cNvSpPr>
            <p:nvPr/>
          </p:nvSpPr>
          <p:spPr bwMode="auto">
            <a:xfrm>
              <a:off x="1728" y="259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grpSp>
          <p:nvGrpSpPr>
            <p:cNvPr id="350219" name="Group 11"/>
            <p:cNvGrpSpPr>
              <a:grpSpLocks/>
            </p:cNvGrpSpPr>
            <p:nvPr/>
          </p:nvGrpSpPr>
          <p:grpSpPr bwMode="auto">
            <a:xfrm>
              <a:off x="1248" y="2640"/>
              <a:ext cx="480" cy="432"/>
              <a:chOff x="2160" y="1776"/>
              <a:chExt cx="480" cy="432"/>
            </a:xfrm>
          </p:grpSpPr>
          <p:sp>
            <p:nvSpPr>
              <p:cNvPr id="350220" name="Line 12"/>
              <p:cNvSpPr>
                <a:spLocks noChangeShapeType="1"/>
              </p:cNvSpPr>
              <p:nvPr/>
            </p:nvSpPr>
            <p:spPr bwMode="auto">
              <a:xfrm flipV="1">
                <a:off x="2160" y="1920"/>
                <a:ext cx="48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21" name="Text Box 13"/>
              <p:cNvSpPr txBox="1">
                <a:spLocks noChangeArrowheads="1"/>
              </p:cNvSpPr>
              <p:nvPr/>
            </p:nvSpPr>
            <p:spPr bwMode="auto">
              <a:xfrm>
                <a:off x="2256" y="177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sp>
          <p:nvSpPr>
            <p:cNvPr id="350222" name="Oval 14"/>
            <p:cNvSpPr>
              <a:spLocks noChangeArrowheads="1"/>
            </p:cNvSpPr>
            <p:nvPr/>
          </p:nvSpPr>
          <p:spPr bwMode="auto">
            <a:xfrm>
              <a:off x="1728" y="336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grpSp>
          <p:nvGrpSpPr>
            <p:cNvPr id="350223" name="Group 15"/>
            <p:cNvGrpSpPr>
              <a:grpSpLocks/>
            </p:cNvGrpSpPr>
            <p:nvPr/>
          </p:nvGrpSpPr>
          <p:grpSpPr bwMode="auto">
            <a:xfrm>
              <a:off x="1248" y="3216"/>
              <a:ext cx="480" cy="413"/>
              <a:chOff x="2160" y="2400"/>
              <a:chExt cx="480" cy="413"/>
            </a:xfrm>
          </p:grpSpPr>
          <p:sp>
            <p:nvSpPr>
              <p:cNvPr id="350224" name="Text Box 16"/>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50225" name="Line 17"/>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350226" name="Oval 18"/>
            <p:cNvSpPr>
              <a:spLocks noChangeArrowheads="1"/>
            </p:cNvSpPr>
            <p:nvPr/>
          </p:nvSpPr>
          <p:spPr bwMode="auto">
            <a:xfrm>
              <a:off x="2496" y="297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27" name="Oval 19"/>
            <p:cNvSpPr>
              <a:spLocks noChangeArrowheads="1"/>
            </p:cNvSpPr>
            <p:nvPr/>
          </p:nvSpPr>
          <p:spPr bwMode="auto">
            <a:xfrm>
              <a:off x="2544" y="3024"/>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350228" name="Group 20"/>
            <p:cNvGrpSpPr>
              <a:grpSpLocks/>
            </p:cNvGrpSpPr>
            <p:nvPr/>
          </p:nvGrpSpPr>
          <p:grpSpPr bwMode="auto">
            <a:xfrm>
              <a:off x="1632" y="2928"/>
              <a:ext cx="240" cy="432"/>
              <a:chOff x="2592" y="2064"/>
              <a:chExt cx="240" cy="432"/>
            </a:xfrm>
          </p:grpSpPr>
          <p:sp>
            <p:nvSpPr>
              <p:cNvPr id="350229" name="Line 21"/>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30" name="Text Box 22"/>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50231" name="Group 23"/>
            <p:cNvGrpSpPr>
              <a:grpSpLocks/>
            </p:cNvGrpSpPr>
            <p:nvPr/>
          </p:nvGrpSpPr>
          <p:grpSpPr bwMode="auto">
            <a:xfrm>
              <a:off x="2016" y="2592"/>
              <a:ext cx="480" cy="432"/>
              <a:chOff x="3072" y="1728"/>
              <a:chExt cx="480" cy="432"/>
            </a:xfrm>
          </p:grpSpPr>
          <p:sp>
            <p:nvSpPr>
              <p:cNvPr id="350232" name="Text Box 24"/>
              <p:cNvSpPr txBox="1">
                <a:spLocks noChangeArrowheads="1"/>
              </p:cNvSpPr>
              <p:nvPr/>
            </p:nvSpPr>
            <p:spPr bwMode="auto">
              <a:xfrm>
                <a:off x="3264"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50233" name="Line 25"/>
              <p:cNvSpPr>
                <a:spLocks noChangeShapeType="1"/>
              </p:cNvSpPr>
              <p:nvPr/>
            </p:nvSpPr>
            <p:spPr bwMode="auto">
              <a:xfrm flipH="1" flipV="1">
                <a:off x="3072" y="192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50234" name="Group 26"/>
            <p:cNvGrpSpPr>
              <a:grpSpLocks/>
            </p:cNvGrpSpPr>
            <p:nvPr/>
          </p:nvGrpSpPr>
          <p:grpSpPr bwMode="auto">
            <a:xfrm>
              <a:off x="2016" y="3024"/>
              <a:ext cx="480" cy="432"/>
              <a:chOff x="3072" y="2160"/>
              <a:chExt cx="480" cy="432"/>
            </a:xfrm>
          </p:grpSpPr>
          <p:sp>
            <p:nvSpPr>
              <p:cNvPr id="350235" name="Line 27"/>
              <p:cNvSpPr>
                <a:spLocks noChangeShapeType="1"/>
              </p:cNvSpPr>
              <p:nvPr/>
            </p:nvSpPr>
            <p:spPr bwMode="auto">
              <a:xfrm flipV="1">
                <a:off x="3072" y="2352"/>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36" name="Text Box 28"/>
              <p:cNvSpPr txBox="1">
                <a:spLocks noChangeArrowheads="1"/>
              </p:cNvSpPr>
              <p:nvPr/>
            </p:nvSpPr>
            <p:spPr bwMode="auto">
              <a:xfrm>
                <a:off x="3120" y="2160"/>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50237" name="Group 29"/>
            <p:cNvGrpSpPr>
              <a:grpSpLocks/>
            </p:cNvGrpSpPr>
            <p:nvPr/>
          </p:nvGrpSpPr>
          <p:grpSpPr bwMode="auto">
            <a:xfrm>
              <a:off x="2016" y="3264"/>
              <a:ext cx="480" cy="413"/>
              <a:chOff x="3072" y="2448"/>
              <a:chExt cx="480" cy="413"/>
            </a:xfrm>
          </p:grpSpPr>
          <p:sp>
            <p:nvSpPr>
              <p:cNvPr id="350238" name="Line 30"/>
              <p:cNvSpPr>
                <a:spLocks noChangeShapeType="1"/>
              </p:cNvSpPr>
              <p:nvPr/>
            </p:nvSpPr>
            <p:spPr bwMode="auto">
              <a:xfrm flipH="1">
                <a:off x="3072" y="2448"/>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39" name="Text Box 31"/>
              <p:cNvSpPr txBox="1">
                <a:spLocks noChangeArrowheads="1"/>
              </p:cNvSpPr>
              <p:nvPr/>
            </p:nvSpPr>
            <p:spPr bwMode="auto">
              <a:xfrm>
                <a:off x="3216" y="249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350240" name="Arc 32"/>
            <p:cNvSpPr>
              <a:spLocks/>
            </p:cNvSpPr>
            <p:nvPr/>
          </p:nvSpPr>
          <p:spPr bwMode="auto">
            <a:xfrm>
              <a:off x="1872" y="230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1" name="Arc 33"/>
            <p:cNvSpPr>
              <a:spLocks/>
            </p:cNvSpPr>
            <p:nvPr/>
          </p:nvSpPr>
          <p:spPr bwMode="auto">
            <a:xfrm rot="5400000">
              <a:off x="1872" y="244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2" name="Arc 34"/>
            <p:cNvSpPr>
              <a:spLocks/>
            </p:cNvSpPr>
            <p:nvPr/>
          </p:nvSpPr>
          <p:spPr bwMode="auto">
            <a:xfrm rot="10800000">
              <a:off x="1728" y="244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3" name="Arc 35"/>
            <p:cNvSpPr>
              <a:spLocks/>
            </p:cNvSpPr>
            <p:nvPr/>
          </p:nvSpPr>
          <p:spPr bwMode="auto">
            <a:xfrm rot="16200000">
              <a:off x="1728" y="230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4" name="Text Box 36"/>
            <p:cNvSpPr txBox="1">
              <a:spLocks noChangeArrowheads="1"/>
            </p:cNvSpPr>
            <p:nvPr/>
          </p:nvSpPr>
          <p:spPr bwMode="auto">
            <a:xfrm>
              <a:off x="2016" y="225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50245" name="Arc 37"/>
            <p:cNvSpPr>
              <a:spLocks/>
            </p:cNvSpPr>
            <p:nvPr/>
          </p:nvSpPr>
          <p:spPr bwMode="auto">
            <a:xfrm>
              <a:off x="1872" y="369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6" name="Arc 38"/>
            <p:cNvSpPr>
              <a:spLocks/>
            </p:cNvSpPr>
            <p:nvPr/>
          </p:nvSpPr>
          <p:spPr bwMode="auto">
            <a:xfrm rot="5400000">
              <a:off x="1872" y="38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7" name="Arc 39"/>
            <p:cNvSpPr>
              <a:spLocks/>
            </p:cNvSpPr>
            <p:nvPr/>
          </p:nvSpPr>
          <p:spPr bwMode="auto">
            <a:xfrm rot="10800000">
              <a:off x="1728" y="38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8" name="Arc 40"/>
            <p:cNvSpPr>
              <a:spLocks/>
            </p:cNvSpPr>
            <p:nvPr/>
          </p:nvSpPr>
          <p:spPr bwMode="auto">
            <a:xfrm rot="16200000">
              <a:off x="1728" y="369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49" name="Text Box 41"/>
            <p:cNvSpPr txBox="1">
              <a:spLocks noChangeArrowheads="1"/>
            </p:cNvSpPr>
            <p:nvPr/>
          </p:nvSpPr>
          <p:spPr bwMode="auto">
            <a:xfrm>
              <a:off x="2016" y="36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50283" name="Group 75"/>
          <p:cNvGrpSpPr>
            <a:grpSpLocks/>
          </p:cNvGrpSpPr>
          <p:nvPr/>
        </p:nvGrpSpPr>
        <p:grpSpPr bwMode="auto">
          <a:xfrm>
            <a:off x="4572000" y="3733800"/>
            <a:ext cx="4038600" cy="2484438"/>
            <a:chOff x="2880" y="2352"/>
            <a:chExt cx="2544" cy="1565"/>
          </a:xfrm>
        </p:grpSpPr>
        <p:grpSp>
          <p:nvGrpSpPr>
            <p:cNvPr id="350280" name="Group 72"/>
            <p:cNvGrpSpPr>
              <a:grpSpLocks/>
            </p:cNvGrpSpPr>
            <p:nvPr/>
          </p:nvGrpSpPr>
          <p:grpSpPr bwMode="auto">
            <a:xfrm>
              <a:off x="3264" y="2352"/>
              <a:ext cx="2160" cy="1565"/>
              <a:chOff x="3216" y="2352"/>
              <a:chExt cx="2160" cy="1565"/>
            </a:xfrm>
          </p:grpSpPr>
          <p:sp>
            <p:nvSpPr>
              <p:cNvPr id="350251" name="Line 43"/>
              <p:cNvSpPr>
                <a:spLocks noChangeShapeType="1"/>
              </p:cNvSpPr>
              <p:nvPr/>
            </p:nvSpPr>
            <p:spPr bwMode="auto">
              <a:xfrm>
                <a:off x="3552" y="3120"/>
                <a:ext cx="38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52" name="Text Box 44"/>
              <p:cNvSpPr txBox="1">
                <a:spLocks noChangeArrowheads="1"/>
              </p:cNvSpPr>
              <p:nvPr/>
            </p:nvSpPr>
            <p:spPr bwMode="auto">
              <a:xfrm>
                <a:off x="3600" y="2784"/>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nvGrpSpPr>
              <p:cNvPr id="350253" name="Group 45"/>
              <p:cNvGrpSpPr>
                <a:grpSpLocks/>
              </p:cNvGrpSpPr>
              <p:nvPr/>
            </p:nvGrpSpPr>
            <p:grpSpPr bwMode="auto">
              <a:xfrm>
                <a:off x="4272" y="3216"/>
                <a:ext cx="480" cy="413"/>
                <a:chOff x="2160" y="2400"/>
                <a:chExt cx="480" cy="413"/>
              </a:xfrm>
            </p:grpSpPr>
            <p:sp>
              <p:nvSpPr>
                <p:cNvPr id="350254" name="Text Box 46"/>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50255" name="Line 47"/>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50256" name="Group 48"/>
              <p:cNvGrpSpPr>
                <a:grpSpLocks/>
              </p:cNvGrpSpPr>
              <p:nvPr/>
            </p:nvGrpSpPr>
            <p:grpSpPr bwMode="auto">
              <a:xfrm>
                <a:off x="4656" y="2880"/>
                <a:ext cx="240" cy="432"/>
                <a:chOff x="2592" y="2064"/>
                <a:chExt cx="240" cy="432"/>
              </a:xfrm>
            </p:grpSpPr>
            <p:sp>
              <p:nvSpPr>
                <p:cNvPr id="350257" name="Line 49"/>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58" name="Text Box 50"/>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350259" name="Arc 51"/>
              <p:cNvSpPr>
                <a:spLocks/>
              </p:cNvSpPr>
              <p:nvPr/>
            </p:nvSpPr>
            <p:spPr bwMode="auto">
              <a:xfrm>
                <a:off x="4080" y="268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0" name="Arc 52"/>
              <p:cNvSpPr>
                <a:spLocks/>
              </p:cNvSpPr>
              <p:nvPr/>
            </p:nvSpPr>
            <p:spPr bwMode="auto">
              <a:xfrm rot="5400000">
                <a:off x="4080" y="283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1" name="Arc 53"/>
              <p:cNvSpPr>
                <a:spLocks/>
              </p:cNvSpPr>
              <p:nvPr/>
            </p:nvSpPr>
            <p:spPr bwMode="auto">
              <a:xfrm rot="10800000">
                <a:off x="3936" y="283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2" name="Arc 54"/>
              <p:cNvSpPr>
                <a:spLocks/>
              </p:cNvSpPr>
              <p:nvPr/>
            </p:nvSpPr>
            <p:spPr bwMode="auto">
              <a:xfrm rot="16200000">
                <a:off x="3936" y="268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3" name="Text Box 55"/>
              <p:cNvSpPr txBox="1">
                <a:spLocks noChangeArrowheads="1"/>
              </p:cNvSpPr>
              <p:nvPr/>
            </p:nvSpPr>
            <p:spPr bwMode="auto">
              <a:xfrm>
                <a:off x="3936" y="235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50264" name="Arc 56"/>
              <p:cNvSpPr>
                <a:spLocks/>
              </p:cNvSpPr>
              <p:nvPr/>
            </p:nvSpPr>
            <p:spPr bwMode="auto">
              <a:xfrm>
                <a:off x="5232" y="336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5" name="Arc 57"/>
              <p:cNvSpPr>
                <a:spLocks/>
              </p:cNvSpPr>
              <p:nvPr/>
            </p:nvSpPr>
            <p:spPr bwMode="auto">
              <a:xfrm rot="5400000">
                <a:off x="5232" y="350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6" name="Arc 58"/>
              <p:cNvSpPr>
                <a:spLocks/>
              </p:cNvSpPr>
              <p:nvPr/>
            </p:nvSpPr>
            <p:spPr bwMode="auto">
              <a:xfrm rot="10800000">
                <a:off x="5088" y="350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7" name="Arc 59"/>
              <p:cNvSpPr>
                <a:spLocks/>
              </p:cNvSpPr>
              <p:nvPr/>
            </p:nvSpPr>
            <p:spPr bwMode="auto">
              <a:xfrm rot="16200000">
                <a:off x="5088" y="336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68" name="Text Box 60"/>
              <p:cNvSpPr txBox="1">
                <a:spLocks noChangeArrowheads="1"/>
              </p:cNvSpPr>
              <p:nvPr/>
            </p:nvSpPr>
            <p:spPr bwMode="auto">
              <a:xfrm>
                <a:off x="5136" y="355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nvGrpSpPr>
              <p:cNvPr id="350269" name="Group 61"/>
              <p:cNvGrpSpPr>
                <a:grpSpLocks/>
              </p:cNvGrpSpPr>
              <p:nvPr/>
            </p:nvGrpSpPr>
            <p:grpSpPr bwMode="auto">
              <a:xfrm>
                <a:off x="4224" y="2544"/>
                <a:ext cx="528" cy="480"/>
                <a:chOff x="1872" y="2688"/>
                <a:chExt cx="528" cy="480"/>
              </a:xfrm>
            </p:grpSpPr>
            <p:sp>
              <p:nvSpPr>
                <p:cNvPr id="350270" name="Line 62"/>
                <p:cNvSpPr>
                  <a:spLocks noChangeShapeType="1"/>
                </p:cNvSpPr>
                <p:nvPr/>
              </p:nvSpPr>
              <p:spPr bwMode="auto">
                <a:xfrm flipH="1">
                  <a:off x="1872" y="2880"/>
                  <a:ext cx="52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71" name="Text Box 63"/>
                <p:cNvSpPr txBox="1">
                  <a:spLocks noChangeArrowheads="1"/>
                </p:cNvSpPr>
                <p:nvPr/>
              </p:nvSpPr>
              <p:spPr bwMode="auto">
                <a:xfrm>
                  <a:off x="2016" y="26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50272" name="Group 64"/>
              <p:cNvGrpSpPr>
                <a:grpSpLocks/>
              </p:cNvGrpSpPr>
              <p:nvPr/>
            </p:nvGrpSpPr>
            <p:grpSpPr bwMode="auto">
              <a:xfrm>
                <a:off x="4944" y="2880"/>
                <a:ext cx="290" cy="432"/>
                <a:chOff x="2640" y="3024"/>
                <a:chExt cx="290" cy="432"/>
              </a:xfrm>
            </p:grpSpPr>
            <p:sp>
              <p:nvSpPr>
                <p:cNvPr id="350273" name="Line 65"/>
                <p:cNvSpPr>
                  <a:spLocks noChangeShapeType="1"/>
                </p:cNvSpPr>
                <p:nvPr/>
              </p:nvSpPr>
              <p:spPr bwMode="auto">
                <a:xfrm flipV="1">
                  <a:off x="2640" y="30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50274" name="Text Box 66"/>
                <p:cNvSpPr txBox="1">
                  <a:spLocks noChangeArrowheads="1"/>
                </p:cNvSpPr>
                <p:nvPr/>
              </p:nvSpPr>
              <p:spPr bwMode="auto">
                <a:xfrm>
                  <a:off x="2688"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sp>
            <p:nvSpPr>
              <p:cNvPr id="350275" name="Oval 67"/>
              <p:cNvSpPr>
                <a:spLocks noChangeArrowheads="1"/>
              </p:cNvSpPr>
              <p:nvPr/>
            </p:nvSpPr>
            <p:spPr bwMode="auto">
              <a:xfrm>
                <a:off x="3216" y="297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76" name="Oval 68"/>
              <p:cNvSpPr>
                <a:spLocks noChangeArrowheads="1"/>
              </p:cNvSpPr>
              <p:nvPr/>
            </p:nvSpPr>
            <p:spPr bwMode="auto">
              <a:xfrm>
                <a:off x="3936" y="297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77" name="Oval 69"/>
              <p:cNvSpPr>
                <a:spLocks noChangeArrowheads="1"/>
              </p:cNvSpPr>
              <p:nvPr/>
            </p:nvSpPr>
            <p:spPr bwMode="auto">
              <a:xfrm>
                <a:off x="4752" y="25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350278" name="Oval 70"/>
              <p:cNvSpPr>
                <a:spLocks noChangeArrowheads="1"/>
              </p:cNvSpPr>
              <p:nvPr/>
            </p:nvSpPr>
            <p:spPr bwMode="auto">
              <a:xfrm>
                <a:off x="4800" y="259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0279" name="Oval 71"/>
              <p:cNvSpPr>
                <a:spLocks noChangeArrowheads="1"/>
              </p:cNvSpPr>
              <p:nvPr/>
            </p:nvSpPr>
            <p:spPr bwMode="auto">
              <a:xfrm>
                <a:off x="4752" y="33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grpSp>
        <p:sp>
          <p:nvSpPr>
            <p:cNvPr id="350282" name="AutoShape 74"/>
            <p:cNvSpPr>
              <a:spLocks noChangeArrowheads="1"/>
            </p:cNvSpPr>
            <p:nvPr/>
          </p:nvSpPr>
          <p:spPr bwMode="auto">
            <a:xfrm>
              <a:off x="2880" y="2928"/>
              <a:ext cx="288"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0212"/>
                                        </p:tgtEl>
                                        <p:attrNameLst>
                                          <p:attrName>style.visibility</p:attrName>
                                        </p:attrNameLst>
                                      </p:cBhvr>
                                      <p:to>
                                        <p:strVal val="visible"/>
                                      </p:to>
                                    </p:set>
                                    <p:animEffect transition="in" filter="checkerboard(across)">
                                      <p:cBhvr>
                                        <p:cTn id="7" dur="500"/>
                                        <p:tgtEl>
                                          <p:spTgt spid="350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50281"/>
                                        </p:tgtEl>
                                        <p:attrNameLst>
                                          <p:attrName>style.visibility</p:attrName>
                                        </p:attrNameLst>
                                      </p:cBhvr>
                                      <p:to>
                                        <p:strVal val="visible"/>
                                      </p:to>
                                    </p:set>
                                    <p:animEffect transition="in" filter="wipe(left)">
                                      <p:cBhvr>
                                        <p:cTn id="12" dur="500"/>
                                        <p:tgtEl>
                                          <p:spTgt spid="350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50283"/>
                                        </p:tgtEl>
                                        <p:attrNameLst>
                                          <p:attrName>style.visibility</p:attrName>
                                        </p:attrNameLst>
                                      </p:cBhvr>
                                      <p:to>
                                        <p:strVal val="visible"/>
                                      </p:to>
                                    </p:set>
                                    <p:animEffect transition="in" filter="wipe(left)">
                                      <p:cBhvr>
                                        <p:cTn id="17" dur="500"/>
                                        <p:tgtEl>
                                          <p:spTgt spid="350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2"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状態最小化</a:t>
            </a:r>
          </a:p>
        </p:txBody>
      </p:sp>
      <p:sp>
        <p:nvSpPr>
          <p:cNvPr id="303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状態最小化</a:t>
            </a:r>
          </a:p>
          <a:p>
            <a:pPr lvl="1"/>
            <a:r>
              <a:rPr lang="ja-JP" altLang="en-US">
                <a:effectLst/>
              </a:rPr>
              <a:t>状態の等価性を用いて</a:t>
            </a:r>
            <a:r>
              <a:rPr lang="en-US" altLang="ja-JP">
                <a:effectLst/>
              </a:rPr>
              <a:t>DFA</a:t>
            </a:r>
            <a:r>
              <a:rPr lang="ja-JP" altLang="en-US">
                <a:effectLst/>
              </a:rPr>
              <a:t>を最適化</a:t>
            </a:r>
          </a:p>
          <a:p>
            <a:pPr lvl="1"/>
            <a:endParaRPr lang="ja-JP" altLang="en-US">
              <a:effectLst/>
            </a:endParaRPr>
          </a:p>
          <a:p>
            <a:r>
              <a:rPr lang="ja-JP" altLang="en-US">
                <a:effectLst/>
              </a:rPr>
              <a:t>状態の等価性</a:t>
            </a:r>
          </a:p>
          <a:p>
            <a:pPr lvl="1"/>
            <a:r>
              <a:rPr lang="ja-JP" altLang="en-US">
                <a:effectLst/>
              </a:rPr>
              <a:t>状態 </a:t>
            </a:r>
            <a:r>
              <a:rPr lang="en-US" altLang="ja-JP" i="1">
                <a:effectLst/>
              </a:rPr>
              <a:t>p</a:t>
            </a:r>
            <a:r>
              <a:rPr lang="en-US" altLang="ja-JP">
                <a:effectLst/>
              </a:rPr>
              <a:t> </a:t>
            </a:r>
            <a:r>
              <a:rPr lang="ja-JP" altLang="en-US">
                <a:effectLst/>
              </a:rPr>
              <a:t>と状態 </a:t>
            </a:r>
            <a:r>
              <a:rPr lang="en-US" altLang="ja-JP" i="1">
                <a:effectLst/>
              </a:rPr>
              <a:t>q</a:t>
            </a:r>
            <a:r>
              <a:rPr lang="en-US" altLang="ja-JP">
                <a:effectLst/>
              </a:rPr>
              <a:t> </a:t>
            </a:r>
            <a:r>
              <a:rPr lang="ja-JP" altLang="en-US">
                <a:effectLst/>
              </a:rPr>
              <a:t>に対して同一の入力列を与えたとき、その出力</a:t>
            </a:r>
            <a:r>
              <a:rPr lang="ja-JP" altLang="en-US" sz="2400">
                <a:effectLst/>
              </a:rPr>
              <a:t>(受理, 不受理)</a:t>
            </a:r>
            <a:r>
              <a:rPr lang="ja-JP" altLang="en-US">
                <a:effectLst/>
              </a:rPr>
              <a:t>が</a:t>
            </a:r>
            <a:r>
              <a:rPr lang="ja-JP" altLang="en-US" u="sng">
                <a:effectLst/>
              </a:rPr>
              <a:t>全て</a:t>
            </a:r>
            <a:r>
              <a:rPr lang="ja-JP" altLang="en-US">
                <a:effectLst/>
              </a:rPr>
              <a:t>同じ</a:t>
            </a:r>
          </a:p>
          <a:p>
            <a:pPr lvl="1">
              <a:buFontTx/>
              <a:buNone/>
            </a:pPr>
            <a:r>
              <a:rPr lang="ja-JP" altLang="en-US">
                <a:effectLst/>
              </a:rPr>
              <a:t>⇒状態 </a:t>
            </a:r>
            <a:r>
              <a:rPr lang="en-US" altLang="ja-JP" i="1">
                <a:effectLst/>
              </a:rPr>
              <a:t>p</a:t>
            </a:r>
            <a:r>
              <a:rPr lang="en-US" altLang="ja-JP">
                <a:effectLst/>
              </a:rPr>
              <a:t> </a:t>
            </a:r>
            <a:r>
              <a:rPr lang="ja-JP" altLang="en-US">
                <a:effectLst/>
              </a:rPr>
              <a:t>と状態 </a:t>
            </a:r>
            <a:r>
              <a:rPr lang="en-US" altLang="ja-JP" i="1">
                <a:effectLst/>
              </a:rPr>
              <a:t>q</a:t>
            </a:r>
            <a:r>
              <a:rPr lang="en-US" altLang="ja-JP">
                <a:effectLst/>
              </a:rPr>
              <a:t> </a:t>
            </a:r>
            <a:r>
              <a:rPr lang="ja-JP" altLang="en-US">
                <a:effectLst/>
              </a:rPr>
              <a:t>が等価である (</a:t>
            </a:r>
            <a:r>
              <a:rPr lang="en-US" altLang="ja-JP" i="1">
                <a:effectLst/>
              </a:rPr>
              <a:t>p </a:t>
            </a:r>
            <a:r>
              <a:rPr lang="en-US" altLang="ja-JP">
                <a:effectLst/>
              </a:rPr>
              <a:t>≡</a:t>
            </a:r>
            <a:r>
              <a:rPr lang="en-US" altLang="ja-JP" i="1">
                <a:effectLst/>
              </a:rPr>
              <a:t>q</a:t>
            </a:r>
            <a:r>
              <a:rPr lang="en-US" altLang="ja-JP">
                <a:effectLst/>
              </a:rPr>
              <a:t>)</a:t>
            </a:r>
            <a:endParaRPr lang="ja-JP" altLang="en-US">
              <a:effectLst/>
            </a:endParaRPr>
          </a:p>
        </p:txBody>
      </p:sp>
      <p:sp>
        <p:nvSpPr>
          <p:cNvPr id="303108" name="Text Box 4"/>
          <p:cNvSpPr txBox="1">
            <a:spLocks noChangeArrowheads="1"/>
          </p:cNvSpPr>
          <p:nvPr/>
        </p:nvSpPr>
        <p:spPr bwMode="auto">
          <a:xfrm>
            <a:off x="304800" y="5867400"/>
            <a:ext cx="795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 等価性についての詳細は</a:t>
            </a:r>
            <a:r>
              <a:rPr lang="en-US" altLang="ja-JP" sz="2400"/>
              <a:t>「</a:t>
            </a:r>
            <a:r>
              <a:rPr lang="ja-JP" altLang="en-US" sz="2400"/>
              <a:t>論理回路」第13回講義を参照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3108"/>
                                        </p:tgtEl>
                                        <p:attrNameLst>
                                          <p:attrName>style.visibility</p:attrName>
                                        </p:attrNameLst>
                                      </p:cBhvr>
                                      <p:to>
                                        <p:strVal val="visible"/>
                                      </p:to>
                                    </p:set>
                                    <p:anim calcmode="lin" valueType="num">
                                      <p:cBhvr additive="base">
                                        <p:cTn id="7" dur="500" fill="hold"/>
                                        <p:tgtEl>
                                          <p:spTgt spid="303108"/>
                                        </p:tgtEl>
                                        <p:attrNameLst>
                                          <p:attrName>ppt_x</p:attrName>
                                        </p:attrNameLst>
                                      </p:cBhvr>
                                      <p:tavLst>
                                        <p:tav tm="0">
                                          <p:val>
                                            <p:strVal val="#ppt_x"/>
                                          </p:val>
                                        </p:tav>
                                        <p:tav tm="100000">
                                          <p:val>
                                            <p:strVal val="#ppt_x"/>
                                          </p:val>
                                        </p:tav>
                                      </p:tavLst>
                                    </p:anim>
                                    <p:anim calcmode="lin" valueType="num">
                                      <p:cBhvr additive="base">
                                        <p:cTn id="8" dur="500" fill="hold"/>
                                        <p:tgtEl>
                                          <p:spTgt spid="303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066800" y="152400"/>
            <a:ext cx="7543800"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状態数最小化の手順</a:t>
            </a:r>
          </a:p>
        </p:txBody>
      </p:sp>
      <p:sp>
        <p:nvSpPr>
          <p:cNvPr id="304131" name="Rectangle 3"/>
          <p:cNvSpPr>
            <a:spLocks noGrp="1" noChangeArrowheads="1"/>
          </p:cNvSpPr>
          <p:nvPr>
            <p:ph type="body" idx="1"/>
          </p:nvPr>
        </p:nvSpPr>
        <p:spPr>
          <a:xfrm>
            <a:off x="304800" y="914400"/>
            <a:ext cx="8610600" cy="579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pPr>
            <a:r>
              <a:rPr lang="ja-JP" altLang="en-US">
                <a:effectLst/>
              </a:rPr>
              <a:t>手法1 状態遷移表の分割</a:t>
            </a:r>
          </a:p>
          <a:p>
            <a:pPr marL="990600" lvl="1" indent="-533400">
              <a:lnSpc>
                <a:spcPct val="90000"/>
              </a:lnSpc>
              <a:buFontTx/>
              <a:buAutoNum type="arabicPeriod"/>
            </a:pPr>
            <a:r>
              <a:rPr lang="ja-JP" altLang="en-US">
                <a:effectLst/>
              </a:rPr>
              <a:t>異なる出力を生成する状態対をグループに分割</a:t>
            </a:r>
          </a:p>
          <a:p>
            <a:pPr marL="990600" lvl="1" indent="-533400">
              <a:lnSpc>
                <a:spcPct val="90000"/>
              </a:lnSpc>
              <a:buFontTx/>
              <a:buAutoNum type="arabicPeriod"/>
            </a:pPr>
            <a:r>
              <a:rPr lang="ja-JP" altLang="en-US">
                <a:effectLst/>
              </a:rPr>
              <a:t>以下を分割できなくなるまで繰り返す</a:t>
            </a:r>
          </a:p>
          <a:p>
            <a:pPr marL="1371600" lvl="2" indent="-457200">
              <a:lnSpc>
                <a:spcPct val="90000"/>
              </a:lnSpc>
              <a:buClr>
                <a:schemeClr val="tx1"/>
              </a:buClr>
              <a:buFont typeface="Tahoma" panose="020B0604030504040204" pitchFamily="34" charset="0"/>
              <a:buChar char="–"/>
            </a:pPr>
            <a:r>
              <a:rPr lang="ja-JP" altLang="en-US">
                <a:effectLst/>
              </a:rPr>
              <a:t>同一の入力に対し、遷移先の状態が異なるグループに属すればその状態対をグループに分割</a:t>
            </a:r>
          </a:p>
          <a:p>
            <a:pPr marL="990600" lvl="1" indent="-533400">
              <a:lnSpc>
                <a:spcPct val="90000"/>
              </a:lnSpc>
              <a:buFontTx/>
              <a:buAutoNum type="arabicPeriod"/>
            </a:pPr>
            <a:r>
              <a:rPr lang="ja-JP" altLang="en-US">
                <a:effectLst/>
              </a:rPr>
              <a:t>グループごとに1つの状態に併合</a:t>
            </a:r>
          </a:p>
          <a:p>
            <a:pPr marL="609600" indent="-609600">
              <a:lnSpc>
                <a:spcPct val="90000"/>
              </a:lnSpc>
            </a:pPr>
            <a:r>
              <a:rPr lang="ja-JP" altLang="en-US">
                <a:effectLst/>
              </a:rPr>
              <a:t>手法2 状態併合表</a:t>
            </a:r>
          </a:p>
          <a:p>
            <a:pPr marL="990600" lvl="1" indent="-533400">
              <a:lnSpc>
                <a:spcPct val="90000"/>
              </a:lnSpc>
              <a:buFontTx/>
              <a:buAutoNum type="arabicPeriod"/>
            </a:pPr>
            <a:r>
              <a:rPr lang="ja-JP" altLang="en-US">
                <a:effectLst/>
              </a:rPr>
              <a:t>異なる出力を持つ状態対に×を付ける</a:t>
            </a:r>
          </a:p>
          <a:p>
            <a:pPr marL="990600" lvl="1" indent="-533400">
              <a:lnSpc>
                <a:spcPct val="90000"/>
              </a:lnSpc>
              <a:buFontTx/>
              <a:buAutoNum type="arabicPeriod"/>
            </a:pPr>
            <a:r>
              <a:rPr lang="ja-JP" altLang="en-US">
                <a:effectLst/>
              </a:rPr>
              <a:t>遷移先の状態対を記入</a:t>
            </a:r>
          </a:p>
          <a:p>
            <a:pPr marL="990600" lvl="1" indent="-533400">
              <a:lnSpc>
                <a:spcPct val="90000"/>
              </a:lnSpc>
              <a:buFontTx/>
              <a:buAutoNum type="arabicPeriod"/>
            </a:pPr>
            <a:r>
              <a:rPr lang="ja-JP" altLang="en-US">
                <a:effectLst/>
              </a:rPr>
              <a:t>以下を×が付かなくなくなるまで繰り返す</a:t>
            </a:r>
          </a:p>
          <a:p>
            <a:pPr marL="1371600" lvl="2" indent="-457200">
              <a:lnSpc>
                <a:spcPct val="90000"/>
              </a:lnSpc>
              <a:buFont typeface="Tahoma" panose="020B0604030504040204" pitchFamily="34" charset="0"/>
              <a:buChar char="–"/>
            </a:pPr>
            <a:r>
              <a:rPr lang="ja-JP" altLang="en-US">
                <a:effectLst/>
              </a:rPr>
              <a:t>遷移先に×が付いていればその状態対に×を付ける</a:t>
            </a:r>
          </a:p>
          <a:p>
            <a:pPr marL="990600" lvl="1" indent="-533400">
              <a:lnSpc>
                <a:spcPct val="90000"/>
              </a:lnSpc>
              <a:buFontTx/>
              <a:buAutoNum type="arabicPeriod"/>
            </a:pPr>
            <a:r>
              <a:rPr lang="ja-JP" altLang="en-US">
                <a:effectLst/>
              </a:rPr>
              <a:t>等価な状態対を決定</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Oval 2"/>
          <p:cNvSpPr>
            <a:spLocks noChangeArrowheads="1"/>
          </p:cNvSpPr>
          <p:nvPr/>
        </p:nvSpPr>
        <p:spPr bwMode="auto">
          <a:xfrm>
            <a:off x="3810000" y="1600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sp>
        <p:nvSpPr>
          <p:cNvPr id="307203" name="Oval 3"/>
          <p:cNvSpPr>
            <a:spLocks noChangeArrowheads="1"/>
          </p:cNvSpPr>
          <p:nvPr/>
        </p:nvSpPr>
        <p:spPr bwMode="auto">
          <a:xfrm>
            <a:off x="5334000" y="16002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grpSp>
        <p:nvGrpSpPr>
          <p:cNvPr id="307204" name="Group 4"/>
          <p:cNvGrpSpPr>
            <a:grpSpLocks/>
          </p:cNvGrpSpPr>
          <p:nvPr/>
        </p:nvGrpSpPr>
        <p:grpSpPr bwMode="auto">
          <a:xfrm>
            <a:off x="4495800" y="1447800"/>
            <a:ext cx="838200" cy="579438"/>
            <a:chOff x="1248" y="1968"/>
            <a:chExt cx="528" cy="365"/>
          </a:xfrm>
        </p:grpSpPr>
        <p:sp>
          <p:nvSpPr>
            <p:cNvPr id="307205" name="Line 5"/>
            <p:cNvSpPr>
              <a:spLocks noChangeShapeType="1"/>
            </p:cNvSpPr>
            <p:nvPr/>
          </p:nvSpPr>
          <p:spPr bwMode="auto">
            <a:xfrm>
              <a:off x="1248" y="2304"/>
              <a:ext cx="52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206" name="Text Box 6"/>
            <p:cNvSpPr txBox="1">
              <a:spLocks noChangeArrowheads="1"/>
            </p:cNvSpPr>
            <p:nvPr/>
          </p:nvSpPr>
          <p:spPr bwMode="auto">
            <a:xfrm>
              <a:off x="1392"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307207" name="Oval 7"/>
          <p:cNvSpPr>
            <a:spLocks noChangeArrowheads="1"/>
          </p:cNvSpPr>
          <p:nvPr/>
        </p:nvSpPr>
        <p:spPr bwMode="auto">
          <a:xfrm>
            <a:off x="6705600" y="914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grpSp>
        <p:nvGrpSpPr>
          <p:cNvPr id="307208" name="Group 8"/>
          <p:cNvGrpSpPr>
            <a:grpSpLocks/>
          </p:cNvGrpSpPr>
          <p:nvPr/>
        </p:nvGrpSpPr>
        <p:grpSpPr bwMode="auto">
          <a:xfrm>
            <a:off x="5943600" y="1143000"/>
            <a:ext cx="762000" cy="685800"/>
            <a:chOff x="2160" y="1776"/>
            <a:chExt cx="480" cy="432"/>
          </a:xfrm>
        </p:grpSpPr>
        <p:sp>
          <p:nvSpPr>
            <p:cNvPr id="307209" name="Line 9"/>
            <p:cNvSpPr>
              <a:spLocks noChangeShapeType="1"/>
            </p:cNvSpPr>
            <p:nvPr/>
          </p:nvSpPr>
          <p:spPr bwMode="auto">
            <a:xfrm flipV="1">
              <a:off x="2160" y="1920"/>
              <a:ext cx="48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210" name="Text Box 10"/>
            <p:cNvSpPr txBox="1">
              <a:spLocks noChangeArrowheads="1"/>
            </p:cNvSpPr>
            <p:nvPr/>
          </p:nvSpPr>
          <p:spPr bwMode="auto">
            <a:xfrm>
              <a:off x="2256" y="177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sp>
        <p:nvSpPr>
          <p:cNvPr id="307211" name="Oval 11"/>
          <p:cNvSpPr>
            <a:spLocks noChangeArrowheads="1"/>
          </p:cNvSpPr>
          <p:nvPr/>
        </p:nvSpPr>
        <p:spPr bwMode="auto">
          <a:xfrm>
            <a:off x="6705600" y="22860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grpSp>
        <p:nvGrpSpPr>
          <p:cNvPr id="307212" name="Group 12"/>
          <p:cNvGrpSpPr>
            <a:grpSpLocks/>
          </p:cNvGrpSpPr>
          <p:nvPr/>
        </p:nvGrpSpPr>
        <p:grpSpPr bwMode="auto">
          <a:xfrm>
            <a:off x="5943600" y="2133600"/>
            <a:ext cx="762000" cy="655638"/>
            <a:chOff x="2160" y="2400"/>
            <a:chExt cx="480" cy="413"/>
          </a:xfrm>
        </p:grpSpPr>
        <p:sp>
          <p:nvSpPr>
            <p:cNvPr id="307213" name="Text Box 13"/>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07214" name="Line 14"/>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07215" name="Group 15"/>
          <p:cNvGrpSpPr>
            <a:grpSpLocks/>
          </p:cNvGrpSpPr>
          <p:nvPr/>
        </p:nvGrpSpPr>
        <p:grpSpPr bwMode="auto">
          <a:xfrm>
            <a:off x="8153400" y="1600200"/>
            <a:ext cx="685800" cy="685800"/>
            <a:chOff x="3552" y="2064"/>
            <a:chExt cx="432" cy="432"/>
          </a:xfrm>
        </p:grpSpPr>
        <p:sp>
          <p:nvSpPr>
            <p:cNvPr id="307216" name="Oval 16"/>
            <p:cNvSpPr>
              <a:spLocks noChangeArrowheads="1"/>
            </p:cNvSpPr>
            <p:nvPr/>
          </p:nvSpPr>
          <p:spPr bwMode="auto">
            <a:xfrm>
              <a:off x="3552" y="206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307217" name="Oval 17"/>
            <p:cNvSpPr>
              <a:spLocks noChangeArrowheads="1"/>
            </p:cNvSpPr>
            <p:nvPr/>
          </p:nvSpPr>
          <p:spPr bwMode="auto">
            <a:xfrm>
              <a:off x="360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07218" name="Group 18"/>
          <p:cNvGrpSpPr>
            <a:grpSpLocks/>
          </p:cNvGrpSpPr>
          <p:nvPr/>
        </p:nvGrpSpPr>
        <p:grpSpPr bwMode="auto">
          <a:xfrm>
            <a:off x="6629400" y="1600200"/>
            <a:ext cx="381000" cy="685800"/>
            <a:chOff x="2592" y="2064"/>
            <a:chExt cx="240" cy="432"/>
          </a:xfrm>
        </p:grpSpPr>
        <p:sp>
          <p:nvSpPr>
            <p:cNvPr id="307219" name="Line 19"/>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220" name="Text Box 20"/>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7221" name="Group 21"/>
          <p:cNvGrpSpPr>
            <a:grpSpLocks/>
          </p:cNvGrpSpPr>
          <p:nvPr/>
        </p:nvGrpSpPr>
        <p:grpSpPr bwMode="auto">
          <a:xfrm>
            <a:off x="7391400" y="1066800"/>
            <a:ext cx="762000" cy="685800"/>
            <a:chOff x="3072" y="1728"/>
            <a:chExt cx="480" cy="432"/>
          </a:xfrm>
        </p:grpSpPr>
        <p:sp>
          <p:nvSpPr>
            <p:cNvPr id="307222" name="Text Box 22"/>
            <p:cNvSpPr txBox="1">
              <a:spLocks noChangeArrowheads="1"/>
            </p:cNvSpPr>
            <p:nvPr/>
          </p:nvSpPr>
          <p:spPr bwMode="auto">
            <a:xfrm>
              <a:off x="3264"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07223" name="Line 23"/>
            <p:cNvSpPr>
              <a:spLocks noChangeShapeType="1"/>
            </p:cNvSpPr>
            <p:nvPr/>
          </p:nvSpPr>
          <p:spPr bwMode="auto">
            <a:xfrm flipH="1" flipV="1">
              <a:off x="3072" y="192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07224" name="Group 24"/>
          <p:cNvGrpSpPr>
            <a:grpSpLocks/>
          </p:cNvGrpSpPr>
          <p:nvPr/>
        </p:nvGrpSpPr>
        <p:grpSpPr bwMode="auto">
          <a:xfrm>
            <a:off x="7391400" y="1752600"/>
            <a:ext cx="762000" cy="685800"/>
            <a:chOff x="3072" y="2160"/>
            <a:chExt cx="480" cy="432"/>
          </a:xfrm>
        </p:grpSpPr>
        <p:sp>
          <p:nvSpPr>
            <p:cNvPr id="307225" name="Line 25"/>
            <p:cNvSpPr>
              <a:spLocks noChangeShapeType="1"/>
            </p:cNvSpPr>
            <p:nvPr/>
          </p:nvSpPr>
          <p:spPr bwMode="auto">
            <a:xfrm flipV="1">
              <a:off x="3072" y="2352"/>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226" name="Text Box 26"/>
            <p:cNvSpPr txBox="1">
              <a:spLocks noChangeArrowheads="1"/>
            </p:cNvSpPr>
            <p:nvPr/>
          </p:nvSpPr>
          <p:spPr bwMode="auto">
            <a:xfrm>
              <a:off x="3120" y="2160"/>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7227" name="Group 27"/>
          <p:cNvGrpSpPr>
            <a:grpSpLocks/>
          </p:cNvGrpSpPr>
          <p:nvPr/>
        </p:nvGrpSpPr>
        <p:grpSpPr bwMode="auto">
          <a:xfrm>
            <a:off x="7391400" y="2209800"/>
            <a:ext cx="762000" cy="655638"/>
            <a:chOff x="3072" y="2448"/>
            <a:chExt cx="480" cy="413"/>
          </a:xfrm>
        </p:grpSpPr>
        <p:sp>
          <p:nvSpPr>
            <p:cNvPr id="307228" name="Line 28"/>
            <p:cNvSpPr>
              <a:spLocks noChangeShapeType="1"/>
            </p:cNvSpPr>
            <p:nvPr/>
          </p:nvSpPr>
          <p:spPr bwMode="auto">
            <a:xfrm flipH="1">
              <a:off x="3072" y="2448"/>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7229" name="Text Box 29"/>
            <p:cNvSpPr txBox="1">
              <a:spLocks noChangeArrowheads="1"/>
            </p:cNvSpPr>
            <p:nvPr/>
          </p:nvSpPr>
          <p:spPr bwMode="auto">
            <a:xfrm>
              <a:off x="3216" y="249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7230" name="Group 30"/>
          <p:cNvGrpSpPr>
            <a:grpSpLocks/>
          </p:cNvGrpSpPr>
          <p:nvPr/>
        </p:nvGrpSpPr>
        <p:grpSpPr bwMode="auto">
          <a:xfrm>
            <a:off x="6705600" y="304800"/>
            <a:ext cx="993775" cy="609600"/>
            <a:chOff x="2640" y="1248"/>
            <a:chExt cx="626" cy="384"/>
          </a:xfrm>
        </p:grpSpPr>
        <p:sp>
          <p:nvSpPr>
            <p:cNvPr id="307231" name="Arc 31"/>
            <p:cNvSpPr>
              <a:spLocks/>
            </p:cNvSpPr>
            <p:nvPr/>
          </p:nvSpPr>
          <p:spPr bwMode="auto">
            <a:xfrm>
              <a:off x="2832" y="12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2" name="Arc 32"/>
            <p:cNvSpPr>
              <a:spLocks/>
            </p:cNvSpPr>
            <p:nvPr/>
          </p:nvSpPr>
          <p:spPr bwMode="auto">
            <a:xfrm rot="5400000">
              <a:off x="2832" y="14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3" name="Arc 33"/>
            <p:cNvSpPr>
              <a:spLocks/>
            </p:cNvSpPr>
            <p:nvPr/>
          </p:nvSpPr>
          <p:spPr bwMode="auto">
            <a:xfrm rot="10800000">
              <a:off x="2640" y="14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4" name="Arc 34"/>
            <p:cNvSpPr>
              <a:spLocks/>
            </p:cNvSpPr>
            <p:nvPr/>
          </p:nvSpPr>
          <p:spPr bwMode="auto">
            <a:xfrm rot="16200000">
              <a:off x="2640" y="12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5" name="Text Box 35"/>
            <p:cNvSpPr txBox="1">
              <a:spLocks noChangeArrowheads="1"/>
            </p:cNvSpPr>
            <p:nvPr/>
          </p:nvSpPr>
          <p:spPr bwMode="auto">
            <a:xfrm>
              <a:off x="3024" y="124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7236" name="Group 36"/>
          <p:cNvGrpSpPr>
            <a:grpSpLocks/>
          </p:cNvGrpSpPr>
          <p:nvPr/>
        </p:nvGrpSpPr>
        <p:grpSpPr bwMode="auto">
          <a:xfrm>
            <a:off x="6705600" y="2971800"/>
            <a:ext cx="971550" cy="609600"/>
            <a:chOff x="2688" y="2928"/>
            <a:chExt cx="612" cy="384"/>
          </a:xfrm>
        </p:grpSpPr>
        <p:sp>
          <p:nvSpPr>
            <p:cNvPr id="307237" name="Arc 37"/>
            <p:cNvSpPr>
              <a:spLocks/>
            </p:cNvSpPr>
            <p:nvPr/>
          </p:nvSpPr>
          <p:spPr bwMode="auto">
            <a:xfrm>
              <a:off x="2880" y="292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8" name="Arc 38"/>
            <p:cNvSpPr>
              <a:spLocks/>
            </p:cNvSpPr>
            <p:nvPr/>
          </p:nvSpPr>
          <p:spPr bwMode="auto">
            <a:xfrm rot="5400000">
              <a:off x="2880" y="31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39" name="Arc 39"/>
            <p:cNvSpPr>
              <a:spLocks/>
            </p:cNvSpPr>
            <p:nvPr/>
          </p:nvSpPr>
          <p:spPr bwMode="auto">
            <a:xfrm rot="10800000">
              <a:off x="2688" y="31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40" name="Arc 40"/>
            <p:cNvSpPr>
              <a:spLocks/>
            </p:cNvSpPr>
            <p:nvPr/>
          </p:nvSpPr>
          <p:spPr bwMode="auto">
            <a:xfrm rot="16200000">
              <a:off x="2688" y="292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7241" name="Text Box 41"/>
            <p:cNvSpPr txBox="1">
              <a:spLocks noChangeArrowheads="1"/>
            </p:cNvSpPr>
            <p:nvPr/>
          </p:nvSpPr>
          <p:spPr bwMode="auto">
            <a:xfrm>
              <a:off x="3072" y="292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aphicFrame>
        <p:nvGraphicFramePr>
          <p:cNvPr id="307242" name="Group 42"/>
          <p:cNvGraphicFramePr>
            <a:graphicFrameLocks noGrp="1"/>
          </p:cNvGraphicFramePr>
          <p:nvPr>
            <p:extLst>
              <p:ext uri="{D42A27DB-BD31-4B8C-83A1-F6EECF244321}">
                <p14:modId xmlns:p14="http://schemas.microsoft.com/office/powerpoint/2010/main" val="1776925653"/>
              </p:ext>
            </p:extLst>
          </p:nvPr>
        </p:nvGraphicFramePr>
        <p:xfrm>
          <a:off x="304800" y="2819400"/>
          <a:ext cx="5791200" cy="3581401"/>
        </p:xfrm>
        <a:graphic>
          <a:graphicData uri="http://schemas.openxmlformats.org/drawingml/2006/table">
            <a:tbl>
              <a:tblPr/>
              <a:tblGrid>
                <a:gridCol w="1158875">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1155700">
                  <a:extLst>
                    <a:ext uri="{9D8B030D-6E8A-4147-A177-3AD203B41FA5}">
                      <a16:colId xmlns:a16="http://schemas.microsoft.com/office/drawing/2014/main" val="20002"/>
                    </a:ext>
                  </a:extLst>
                </a:gridCol>
                <a:gridCol w="1158875">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tblGrid>
              <a:tr h="460375">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グループ</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t>
                      </a:r>
                      <a:r>
                        <a:rPr kumimoji="1" lang="en-US" altLang="ja-JP"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状態</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7288" name="Text Box 88"/>
          <p:cNvSpPr txBox="1">
            <a:spLocks noChangeArrowheads="1"/>
          </p:cNvSpPr>
          <p:nvPr/>
        </p:nvSpPr>
        <p:spPr bwMode="auto">
          <a:xfrm>
            <a:off x="6248400" y="3886200"/>
            <a:ext cx="2457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遷移先, 受理で</a:t>
            </a:r>
          </a:p>
          <a:p>
            <a:r>
              <a:rPr lang="ja-JP" altLang="en-US" sz="2800"/>
              <a:t>グループ分け</a:t>
            </a:r>
          </a:p>
        </p:txBody>
      </p:sp>
      <p:sp>
        <p:nvSpPr>
          <p:cNvPr id="307289" name="Text Box 89"/>
          <p:cNvSpPr txBox="1">
            <a:spLocks noChangeArrowheads="1"/>
          </p:cNvSpPr>
          <p:nvPr/>
        </p:nvSpPr>
        <p:spPr bwMode="auto">
          <a:xfrm>
            <a:off x="6400800" y="4800600"/>
            <a:ext cx="19875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i="1"/>
              <a:t>q</a:t>
            </a:r>
            <a:r>
              <a:rPr lang="en-US" altLang="ja-JP" baseline="-25000"/>
              <a:t>0</a:t>
            </a:r>
            <a:r>
              <a:rPr lang="en-US" altLang="ja-JP"/>
              <a:t>}</a:t>
            </a:r>
          </a:p>
          <a:p>
            <a:r>
              <a:rPr lang="en-US" altLang="ja-JP"/>
              <a:t>{</a:t>
            </a:r>
            <a:r>
              <a:rPr lang="en-US" altLang="ja-JP" i="1"/>
              <a:t>q</a:t>
            </a:r>
            <a:r>
              <a:rPr lang="en-US" altLang="ja-JP" baseline="-25000"/>
              <a:t>1</a:t>
            </a:r>
            <a:r>
              <a:rPr lang="en-US" altLang="ja-JP"/>
              <a:t>, </a:t>
            </a:r>
            <a:r>
              <a:rPr lang="en-US" altLang="ja-JP" i="1"/>
              <a:t>q</a:t>
            </a:r>
            <a:r>
              <a:rPr lang="en-US" altLang="ja-JP" baseline="-25000"/>
              <a:t>2</a:t>
            </a:r>
            <a:r>
              <a:rPr lang="en-US" altLang="ja-JP"/>
              <a:t>, </a:t>
            </a:r>
            <a:r>
              <a:rPr lang="en-US" altLang="ja-JP" i="1"/>
              <a:t>q</a:t>
            </a:r>
            <a:r>
              <a:rPr lang="en-US" altLang="ja-JP" baseline="-25000"/>
              <a:t>3</a:t>
            </a:r>
            <a:r>
              <a:rPr lang="en-US" altLang="ja-JP"/>
              <a:t>}</a:t>
            </a:r>
          </a:p>
          <a:p>
            <a:r>
              <a:rPr lang="ja-JP" altLang="en-US"/>
              <a:t>{</a:t>
            </a:r>
            <a:r>
              <a:rPr lang="en-US" altLang="ja-JP" i="1"/>
              <a:t>q</a:t>
            </a:r>
            <a:r>
              <a:rPr lang="en-US" altLang="ja-JP" baseline="-25000"/>
              <a:t>F</a:t>
            </a:r>
            <a:r>
              <a:rPr lang="en-US" altLang="ja-JP"/>
              <a:t>}</a:t>
            </a:r>
          </a:p>
        </p:txBody>
      </p:sp>
      <p:sp>
        <p:nvSpPr>
          <p:cNvPr id="307290" name="Rectangle 90"/>
          <p:cNvSpPr>
            <a:spLocks noGrp="1" noChangeArrowheads="1"/>
          </p:cNvSpPr>
          <p:nvPr>
            <p:ph type="title"/>
          </p:nvPr>
        </p:nvSpPr>
        <p:spPr>
          <a:xfrm>
            <a:off x="1066800" y="228600"/>
            <a:ext cx="7467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状態遷移表を用いた</a:t>
            </a:r>
            <a:br>
              <a:rPr lang="ja-JP" altLang="en-US">
                <a:effectLst/>
              </a:rPr>
            </a:br>
            <a:r>
              <a:rPr lang="ja-JP" altLang="en-US">
                <a:effectLst/>
              </a:rPr>
              <a:t>最小化</a:t>
            </a:r>
          </a:p>
        </p:txBody>
      </p:sp>
      <p:grpSp>
        <p:nvGrpSpPr>
          <p:cNvPr id="307291" name="Group 91"/>
          <p:cNvGrpSpPr>
            <a:grpSpLocks/>
          </p:cNvGrpSpPr>
          <p:nvPr/>
        </p:nvGrpSpPr>
        <p:grpSpPr bwMode="auto">
          <a:xfrm>
            <a:off x="304800" y="3798888"/>
            <a:ext cx="1158875" cy="2601912"/>
            <a:chOff x="192" y="2393"/>
            <a:chExt cx="730" cy="1639"/>
          </a:xfrm>
        </p:grpSpPr>
        <p:sp>
          <p:nvSpPr>
            <p:cNvPr id="307292" name="Rectangle 92"/>
            <p:cNvSpPr>
              <a:spLocks noChangeArrowheads="1"/>
            </p:cNvSpPr>
            <p:nvPr/>
          </p:nvSpPr>
          <p:spPr bwMode="auto">
            <a:xfrm>
              <a:off x="192" y="3704"/>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p>
          </p:txBody>
        </p:sp>
        <p:sp>
          <p:nvSpPr>
            <p:cNvPr id="307293" name="Rectangle 93"/>
            <p:cNvSpPr>
              <a:spLocks noChangeArrowheads="1"/>
            </p:cNvSpPr>
            <p:nvPr/>
          </p:nvSpPr>
          <p:spPr bwMode="auto">
            <a:xfrm>
              <a:off x="192" y="3377"/>
              <a:ext cx="73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p>
          </p:txBody>
        </p:sp>
        <p:sp>
          <p:nvSpPr>
            <p:cNvPr id="307294" name="Rectangle 94"/>
            <p:cNvSpPr>
              <a:spLocks noChangeArrowheads="1"/>
            </p:cNvSpPr>
            <p:nvPr/>
          </p:nvSpPr>
          <p:spPr bwMode="auto">
            <a:xfrm>
              <a:off x="192" y="3049"/>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p>
          </p:txBody>
        </p:sp>
        <p:sp>
          <p:nvSpPr>
            <p:cNvPr id="307295" name="Rectangle 95"/>
            <p:cNvSpPr>
              <a:spLocks noChangeArrowheads="1"/>
            </p:cNvSpPr>
            <p:nvPr/>
          </p:nvSpPr>
          <p:spPr bwMode="auto">
            <a:xfrm>
              <a:off x="192" y="2721"/>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p>
          </p:txBody>
        </p:sp>
        <p:sp>
          <p:nvSpPr>
            <p:cNvPr id="307296" name="Rectangle 96"/>
            <p:cNvSpPr>
              <a:spLocks noChangeArrowheads="1"/>
            </p:cNvSpPr>
            <p:nvPr/>
          </p:nvSpPr>
          <p:spPr bwMode="auto">
            <a:xfrm>
              <a:off x="192" y="2393"/>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204"/>
                                        </p:tgtEl>
                                        <p:attrNameLst>
                                          <p:attrName>style.visibility</p:attrName>
                                        </p:attrNameLst>
                                      </p:cBhvr>
                                      <p:to>
                                        <p:strVal val="visible"/>
                                      </p:to>
                                    </p:set>
                                    <p:animEffect transition="in" filter="wipe(left)">
                                      <p:cBhvr>
                                        <p:cTn id="7" dur="500"/>
                                        <p:tgtEl>
                                          <p:spTgt spid="30720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208"/>
                                        </p:tgtEl>
                                        <p:attrNameLst>
                                          <p:attrName>style.visibility</p:attrName>
                                        </p:attrNameLst>
                                      </p:cBhvr>
                                      <p:to>
                                        <p:strVal val="visible"/>
                                      </p:to>
                                    </p:set>
                                    <p:animEffect transition="in" filter="wipe(left)">
                                      <p:cBhvr>
                                        <p:cTn id="11" dur="500"/>
                                        <p:tgtEl>
                                          <p:spTgt spid="307208"/>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7212"/>
                                        </p:tgtEl>
                                        <p:attrNameLst>
                                          <p:attrName>style.visibility</p:attrName>
                                        </p:attrNameLst>
                                      </p:cBhvr>
                                      <p:to>
                                        <p:strVal val="visible"/>
                                      </p:to>
                                    </p:set>
                                    <p:animEffect transition="in" filter="wipe(left)">
                                      <p:cBhvr>
                                        <p:cTn id="15" dur="500"/>
                                        <p:tgtEl>
                                          <p:spTgt spid="307212"/>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307230"/>
                                        </p:tgtEl>
                                        <p:attrNameLst>
                                          <p:attrName>style.visibility</p:attrName>
                                        </p:attrNameLst>
                                      </p:cBhvr>
                                      <p:to>
                                        <p:strVal val="visible"/>
                                      </p:to>
                                    </p:set>
                                    <p:animEffect transition="in" filter="checkerboard(across)">
                                      <p:cBhvr>
                                        <p:cTn id="19" dur="500"/>
                                        <p:tgtEl>
                                          <p:spTgt spid="307230"/>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307218"/>
                                        </p:tgtEl>
                                        <p:attrNameLst>
                                          <p:attrName>style.visibility</p:attrName>
                                        </p:attrNameLst>
                                      </p:cBhvr>
                                      <p:to>
                                        <p:strVal val="visible"/>
                                      </p:to>
                                    </p:set>
                                    <p:animEffect transition="in" filter="wipe(up)">
                                      <p:cBhvr>
                                        <p:cTn id="23" dur="500"/>
                                        <p:tgtEl>
                                          <p:spTgt spid="307218"/>
                                        </p:tgtEl>
                                      </p:cBhvr>
                                    </p:animEffect>
                                  </p:childTnLst>
                                </p:cTn>
                              </p:par>
                            </p:childTnLst>
                          </p:cTn>
                        </p:par>
                        <p:par>
                          <p:cTn id="24" fill="hold" nodeType="afterGroup">
                            <p:stCondLst>
                              <p:cond delay="2500"/>
                            </p:stCondLst>
                            <p:childTnLst>
                              <p:par>
                                <p:cTn id="25" presetID="5" presetClass="entr" presetSubtype="10" fill="hold" nodeType="afterEffect">
                                  <p:stCondLst>
                                    <p:cond delay="0"/>
                                  </p:stCondLst>
                                  <p:childTnLst>
                                    <p:set>
                                      <p:cBhvr>
                                        <p:cTn id="26" dur="1" fill="hold">
                                          <p:stCondLst>
                                            <p:cond delay="0"/>
                                          </p:stCondLst>
                                        </p:cTn>
                                        <p:tgtEl>
                                          <p:spTgt spid="307236"/>
                                        </p:tgtEl>
                                        <p:attrNameLst>
                                          <p:attrName>style.visibility</p:attrName>
                                        </p:attrNameLst>
                                      </p:cBhvr>
                                      <p:to>
                                        <p:strVal val="visible"/>
                                      </p:to>
                                    </p:set>
                                    <p:animEffect transition="in" filter="checkerboard(across)">
                                      <p:cBhvr>
                                        <p:cTn id="27" dur="500"/>
                                        <p:tgtEl>
                                          <p:spTgt spid="307236"/>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307224"/>
                                        </p:tgtEl>
                                        <p:attrNameLst>
                                          <p:attrName>style.visibility</p:attrName>
                                        </p:attrNameLst>
                                      </p:cBhvr>
                                      <p:to>
                                        <p:strVal val="visible"/>
                                      </p:to>
                                    </p:set>
                                    <p:animEffect transition="in" filter="wipe(left)">
                                      <p:cBhvr>
                                        <p:cTn id="31" dur="500"/>
                                        <p:tgtEl>
                                          <p:spTgt spid="307224"/>
                                        </p:tgtEl>
                                      </p:cBhvr>
                                    </p:animEffect>
                                  </p:childTnLst>
                                </p:cTn>
                              </p:par>
                            </p:childTnLst>
                          </p:cTn>
                        </p:par>
                        <p:par>
                          <p:cTn id="32" fill="hold" nodeType="afterGroup">
                            <p:stCondLst>
                              <p:cond delay="3500"/>
                            </p:stCondLst>
                            <p:childTnLst>
                              <p:par>
                                <p:cTn id="33" presetID="22" presetClass="entr" presetSubtype="2" fill="hold" nodeType="afterEffect">
                                  <p:stCondLst>
                                    <p:cond delay="0"/>
                                  </p:stCondLst>
                                  <p:childTnLst>
                                    <p:set>
                                      <p:cBhvr>
                                        <p:cTn id="34" dur="1" fill="hold">
                                          <p:stCondLst>
                                            <p:cond delay="0"/>
                                          </p:stCondLst>
                                        </p:cTn>
                                        <p:tgtEl>
                                          <p:spTgt spid="307227"/>
                                        </p:tgtEl>
                                        <p:attrNameLst>
                                          <p:attrName>style.visibility</p:attrName>
                                        </p:attrNameLst>
                                      </p:cBhvr>
                                      <p:to>
                                        <p:strVal val="visible"/>
                                      </p:to>
                                    </p:set>
                                    <p:animEffect transition="in" filter="wipe(right)">
                                      <p:cBhvr>
                                        <p:cTn id="35" dur="500"/>
                                        <p:tgtEl>
                                          <p:spTgt spid="307227"/>
                                        </p:tgtEl>
                                      </p:cBhvr>
                                    </p:animEffect>
                                  </p:childTnLst>
                                </p:cTn>
                              </p:par>
                            </p:childTnLst>
                          </p:cTn>
                        </p:par>
                        <p:par>
                          <p:cTn id="36" fill="hold" nodeType="afterGroup">
                            <p:stCondLst>
                              <p:cond delay="4000"/>
                            </p:stCondLst>
                            <p:childTnLst>
                              <p:par>
                                <p:cTn id="37" presetID="22" presetClass="entr" presetSubtype="2" fill="hold" nodeType="afterEffect">
                                  <p:stCondLst>
                                    <p:cond delay="0"/>
                                  </p:stCondLst>
                                  <p:childTnLst>
                                    <p:set>
                                      <p:cBhvr>
                                        <p:cTn id="38" dur="1" fill="hold">
                                          <p:stCondLst>
                                            <p:cond delay="0"/>
                                          </p:stCondLst>
                                        </p:cTn>
                                        <p:tgtEl>
                                          <p:spTgt spid="307221"/>
                                        </p:tgtEl>
                                        <p:attrNameLst>
                                          <p:attrName>style.visibility</p:attrName>
                                        </p:attrNameLst>
                                      </p:cBhvr>
                                      <p:to>
                                        <p:strVal val="visible"/>
                                      </p:to>
                                    </p:set>
                                    <p:animEffect transition="in" filter="wipe(right)">
                                      <p:cBhvr>
                                        <p:cTn id="39" dur="500"/>
                                        <p:tgtEl>
                                          <p:spTgt spid="30722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307242"/>
                                        </p:tgtEl>
                                        <p:attrNameLst>
                                          <p:attrName>style.visibility</p:attrName>
                                        </p:attrNameLst>
                                      </p:cBhvr>
                                      <p:to>
                                        <p:strVal val="visible"/>
                                      </p:to>
                                    </p:set>
                                    <p:animEffect transition="in" filter="checkerboard(across)">
                                      <p:cBhvr>
                                        <p:cTn id="44" dur="500"/>
                                        <p:tgtEl>
                                          <p:spTgt spid="30724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07288"/>
                                        </p:tgtEl>
                                        <p:attrNameLst>
                                          <p:attrName>style.visibility</p:attrName>
                                        </p:attrNameLst>
                                      </p:cBhvr>
                                      <p:to>
                                        <p:strVal val="visible"/>
                                      </p:to>
                                    </p:set>
                                    <p:animEffect transition="in" filter="checkerboard(across)">
                                      <p:cBhvr>
                                        <p:cTn id="49" dur="500"/>
                                        <p:tgtEl>
                                          <p:spTgt spid="30728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07289"/>
                                        </p:tgtEl>
                                        <p:attrNameLst>
                                          <p:attrName>style.visibility</p:attrName>
                                        </p:attrNameLst>
                                      </p:cBhvr>
                                      <p:to>
                                        <p:strVal val="visible"/>
                                      </p:to>
                                    </p:set>
                                    <p:animEffect transition="in" filter="checkerboard(across)">
                                      <p:cBhvr>
                                        <p:cTn id="54" dur="500"/>
                                        <p:tgtEl>
                                          <p:spTgt spid="30728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nodeType="clickEffect">
                                  <p:stCondLst>
                                    <p:cond delay="0"/>
                                  </p:stCondLst>
                                  <p:childTnLst>
                                    <p:set>
                                      <p:cBhvr>
                                        <p:cTn id="58" dur="1" fill="hold">
                                          <p:stCondLst>
                                            <p:cond delay="0"/>
                                          </p:stCondLst>
                                        </p:cTn>
                                        <p:tgtEl>
                                          <p:spTgt spid="307291"/>
                                        </p:tgtEl>
                                        <p:attrNameLst>
                                          <p:attrName>style.visibility</p:attrName>
                                        </p:attrNameLst>
                                      </p:cBhvr>
                                      <p:to>
                                        <p:strVal val="visible"/>
                                      </p:to>
                                    </p:set>
                                    <p:animEffect transition="in" filter="checkerboard(across)">
                                      <p:cBhvr>
                                        <p:cTn id="59" dur="500"/>
                                        <p:tgtEl>
                                          <p:spTgt spid="307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8" grpId="0" autoUpdateAnimBg="0"/>
      <p:bldP spid="30728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br>
              <a:rPr lang="ja-JP" altLang="en-US">
                <a:effectLst/>
              </a:rPr>
            </a:br>
            <a:r>
              <a:rPr lang="ja-JP" altLang="en-US" sz="4000">
                <a:effectLst/>
              </a:rPr>
              <a:t>(</a:t>
            </a:r>
            <a:r>
              <a:rPr lang="en-US" altLang="ja-JP" sz="4000">
                <a:effectLst/>
              </a:rPr>
              <a:t>lexical analyzer, scanner)</a:t>
            </a:r>
          </a:p>
        </p:txBody>
      </p:sp>
      <p:sp>
        <p:nvSpPr>
          <p:cNvPr id="125955" name="Rectangle 3"/>
          <p:cNvSpPr>
            <a:spLocks noGrp="1" noChangeArrowheads="1"/>
          </p:cNvSpPr>
          <p:nvPr>
            <p:ph type="body" idx="1"/>
          </p:nvPr>
        </p:nvSpPr>
        <p:spPr>
          <a:xfrm>
            <a:off x="1066800" y="1981200"/>
            <a:ext cx="7543800" cy="220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字句解析系</a:t>
            </a:r>
          </a:p>
          <a:p>
            <a:pPr lvl="1"/>
            <a:r>
              <a:rPr lang="ja-JP" altLang="en-US" dirty="0">
                <a:effectLst/>
              </a:rPr>
              <a:t>空白、コメントを読み飛ばす</a:t>
            </a:r>
          </a:p>
          <a:p>
            <a:pPr lvl="1"/>
            <a:r>
              <a:rPr lang="ja-JP" altLang="en-US" dirty="0">
                <a:effectLst/>
              </a:rPr>
              <a:t>単語(</a:t>
            </a:r>
            <a:r>
              <a:rPr lang="en-US" altLang="ja-JP" dirty="0">
                <a:effectLst/>
              </a:rPr>
              <a:t>token)</a:t>
            </a:r>
            <a:r>
              <a:rPr lang="ja-JP" altLang="en-US" dirty="0">
                <a:effectLst/>
              </a:rPr>
              <a:t>に区切る</a:t>
            </a:r>
          </a:p>
          <a:p>
            <a:pPr lvl="1"/>
            <a:r>
              <a:rPr lang="ja-JP" altLang="en-US" dirty="0">
                <a:effectLst/>
              </a:rPr>
              <a:t>マイクロ構文エラーを検出</a:t>
            </a:r>
          </a:p>
        </p:txBody>
      </p:sp>
      <p:sp>
        <p:nvSpPr>
          <p:cNvPr id="125956" name="Rectangle 4"/>
          <p:cNvSpPr>
            <a:spLocks noChangeArrowheads="1"/>
          </p:cNvSpPr>
          <p:nvPr/>
        </p:nvSpPr>
        <p:spPr bwMode="auto">
          <a:xfrm>
            <a:off x="76200" y="4426272"/>
            <a:ext cx="64770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a:t>if (</a:t>
            </a:r>
            <a:r>
              <a:rPr lang="en-US" altLang="ja-JP" dirty="0" err="1"/>
              <a:t>ans</a:t>
            </a:r>
            <a:r>
              <a:rPr lang="en-US" altLang="ja-JP" dirty="0"/>
              <a:t> &gt;= 123 ) /* </a:t>
            </a:r>
            <a:r>
              <a:rPr lang="en-US" altLang="ja-JP" dirty="0" err="1"/>
              <a:t>ans</a:t>
            </a:r>
            <a:r>
              <a:rPr lang="ja-JP" altLang="en-US" sz="2400" dirty="0"/>
              <a:t>の値で分岐</a:t>
            </a:r>
            <a:r>
              <a:rPr lang="ja-JP" altLang="en-US" dirty="0"/>
              <a:t> */ </a:t>
            </a:r>
            <a:r>
              <a:rPr lang="ja-JP" altLang="en-US" sz="2000" dirty="0">
                <a:solidFill>
                  <a:srgbClr val="FFFF66"/>
                </a:solidFill>
              </a:rPr>
              <a:t>(改行)</a:t>
            </a:r>
          </a:p>
          <a:p>
            <a:r>
              <a:rPr lang="en-US" altLang="ja-JP" dirty="0"/>
              <a:t>    </a:t>
            </a:r>
            <a:r>
              <a:rPr lang="en-US" altLang="ja-JP" sz="2000" dirty="0">
                <a:solidFill>
                  <a:srgbClr val="FFFF66"/>
                </a:solidFill>
              </a:rPr>
              <a:t>(</a:t>
            </a:r>
            <a:r>
              <a:rPr lang="ja-JP" altLang="en-US" sz="2000" dirty="0">
                <a:solidFill>
                  <a:srgbClr val="FFFF66"/>
                </a:solidFill>
              </a:rPr>
              <a:t>空白)</a:t>
            </a:r>
            <a:r>
              <a:rPr lang="en-US" altLang="ja-JP" dirty="0"/>
              <a:t>output (‘1’) ; </a:t>
            </a:r>
          </a:p>
        </p:txBody>
      </p:sp>
      <p:sp>
        <p:nvSpPr>
          <p:cNvPr id="125958" name="Text Box 6"/>
          <p:cNvSpPr txBox="1">
            <a:spLocks noChangeArrowheads="1"/>
          </p:cNvSpPr>
          <p:nvPr/>
        </p:nvSpPr>
        <p:spPr bwMode="auto">
          <a:xfrm>
            <a:off x="6477000" y="3200400"/>
            <a:ext cx="2583056" cy="35416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予約語 </a:t>
            </a:r>
            <a:r>
              <a:rPr lang="en-US" altLang="ja-JP" sz="2800" dirty="0"/>
              <a:t>“if”</a:t>
            </a:r>
          </a:p>
          <a:p>
            <a:r>
              <a:rPr lang="ja-JP" altLang="en-US" sz="2800" dirty="0"/>
              <a:t>左括弧 </a:t>
            </a:r>
            <a:r>
              <a:rPr lang="en-US" altLang="ja-JP" sz="2800" dirty="0"/>
              <a:t>“</a:t>
            </a:r>
            <a:r>
              <a:rPr lang="ja-JP" altLang="en-US" sz="2800" dirty="0"/>
              <a:t>(</a:t>
            </a:r>
            <a:r>
              <a:rPr lang="en-US" altLang="ja-JP" sz="2800" dirty="0"/>
              <a:t>”</a:t>
            </a:r>
            <a:endParaRPr lang="ja-JP" altLang="en-US" sz="2800" dirty="0"/>
          </a:p>
          <a:p>
            <a:r>
              <a:rPr lang="ja-JP" altLang="en-US" sz="2800" dirty="0"/>
              <a:t>変数     </a:t>
            </a:r>
            <a:r>
              <a:rPr lang="en-US" altLang="ja-JP" sz="2800" dirty="0"/>
              <a:t>“</a:t>
            </a:r>
            <a:r>
              <a:rPr lang="en-US" altLang="ja-JP" sz="2800" dirty="0" err="1"/>
              <a:t>ans</a:t>
            </a:r>
            <a:r>
              <a:rPr lang="en-US" altLang="ja-JP" sz="2800" dirty="0"/>
              <a:t>”</a:t>
            </a:r>
          </a:p>
          <a:p>
            <a:r>
              <a:rPr lang="ja-JP" altLang="en-US" sz="2800" dirty="0"/>
              <a:t>不等号 </a:t>
            </a:r>
            <a:r>
              <a:rPr lang="en-US" altLang="ja-JP" sz="2800" dirty="0"/>
              <a:t>“</a:t>
            </a:r>
            <a:r>
              <a:rPr lang="ja-JP" altLang="en-US" sz="2800" dirty="0"/>
              <a:t>&gt;=</a:t>
            </a:r>
            <a:r>
              <a:rPr lang="en-US" altLang="ja-JP" sz="2800" dirty="0"/>
              <a:t>”</a:t>
            </a:r>
            <a:endParaRPr lang="ja-JP" altLang="en-US" sz="2800" dirty="0"/>
          </a:p>
          <a:p>
            <a:r>
              <a:rPr lang="ja-JP" altLang="en-US" sz="2800" dirty="0"/>
              <a:t>整数  　</a:t>
            </a:r>
            <a:r>
              <a:rPr lang="en-US" altLang="ja-JP" sz="2800" dirty="0"/>
              <a:t>“</a:t>
            </a:r>
            <a:r>
              <a:rPr lang="ja-JP" altLang="en-US" sz="2800" dirty="0"/>
              <a:t>123</a:t>
            </a:r>
            <a:r>
              <a:rPr lang="en-US" altLang="ja-JP" sz="2800" dirty="0"/>
              <a:t>”</a:t>
            </a:r>
            <a:endParaRPr lang="ja-JP" altLang="en-US" sz="2800" dirty="0"/>
          </a:p>
          <a:p>
            <a:r>
              <a:rPr lang="ja-JP" altLang="en-US" sz="2800" dirty="0"/>
              <a:t>右括弧 </a:t>
            </a:r>
            <a:r>
              <a:rPr lang="en-US" altLang="ja-JP" sz="2800" dirty="0"/>
              <a:t>“</a:t>
            </a:r>
            <a:r>
              <a:rPr lang="ja-JP" altLang="en-US" sz="2800" dirty="0"/>
              <a:t>)</a:t>
            </a:r>
            <a:r>
              <a:rPr lang="en-US" altLang="ja-JP" sz="2800" dirty="0"/>
              <a:t>”</a:t>
            </a:r>
            <a:endParaRPr lang="ja-JP" altLang="en-US" sz="2800" dirty="0"/>
          </a:p>
          <a:p>
            <a:r>
              <a:rPr lang="ja-JP" altLang="en-US" sz="2800" dirty="0"/>
              <a:t>予約語 </a:t>
            </a:r>
            <a:r>
              <a:rPr lang="en-US" altLang="ja-JP" sz="2800" dirty="0"/>
              <a:t>“output”</a:t>
            </a:r>
          </a:p>
          <a:p>
            <a:r>
              <a:rPr lang="en-US" altLang="ja-JP" sz="28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checkerboard(across)">
                                      <p:cBhvr>
                                        <p:cTn id="7" dur="500"/>
                                        <p:tgtEl>
                                          <p:spTgt spid="125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checkerboard(across)">
                                      <p:cBhvr>
                                        <p:cTn id="12" dur="500"/>
                                        <p:tgtEl>
                                          <p:spTgt spid="125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autoUpdateAnimBg="0"/>
      <p:bldP spid="125958"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545" name="Group 81"/>
          <p:cNvGraphicFramePr>
            <a:graphicFrameLocks noGrp="1"/>
          </p:cNvGraphicFramePr>
          <p:nvPr>
            <p:extLst>
              <p:ext uri="{D42A27DB-BD31-4B8C-83A1-F6EECF244321}">
                <p14:modId xmlns:p14="http://schemas.microsoft.com/office/powerpoint/2010/main" val="2372884759"/>
              </p:ext>
            </p:extLst>
          </p:nvPr>
        </p:nvGraphicFramePr>
        <p:xfrm>
          <a:off x="533400" y="914400"/>
          <a:ext cx="8108950" cy="3640773"/>
        </p:xfrm>
        <a:graphic>
          <a:graphicData uri="http://schemas.openxmlformats.org/drawingml/2006/table">
            <a:tbl>
              <a:tblPr/>
              <a:tblGrid>
                <a:gridCol w="1158875">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1155700">
                  <a:extLst>
                    <a:ext uri="{9D8B030D-6E8A-4147-A177-3AD203B41FA5}">
                      <a16:colId xmlns:a16="http://schemas.microsoft.com/office/drawing/2014/main" val="20002"/>
                    </a:ext>
                  </a:extLst>
                </a:gridCol>
                <a:gridCol w="1158875">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158875">
                  <a:extLst>
                    <a:ext uri="{9D8B030D-6E8A-4147-A177-3AD203B41FA5}">
                      <a16:colId xmlns:a16="http://schemas.microsoft.com/office/drawing/2014/main" val="20005"/>
                    </a:ext>
                  </a:extLst>
                </a:gridCol>
                <a:gridCol w="1158875">
                  <a:extLst>
                    <a:ext uri="{9D8B030D-6E8A-4147-A177-3AD203B41FA5}">
                      <a16:colId xmlns:a16="http://schemas.microsoft.com/office/drawing/2014/main" val="20006"/>
                    </a:ext>
                  </a:extLst>
                </a:gridCol>
              </a:tblGrid>
              <a:tr h="520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グループ</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t>
                      </a:r>
                      <a:r>
                        <a:rPr kumimoji="1" lang="en-US" altLang="ja-JP"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状態</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遷移先グループ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row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3713">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8527" name="Text Box 63"/>
          <p:cNvSpPr txBox="1">
            <a:spLocks noChangeArrowheads="1"/>
          </p:cNvSpPr>
          <p:nvPr/>
        </p:nvSpPr>
        <p:spPr bwMode="auto">
          <a:xfrm>
            <a:off x="6400800" y="4495800"/>
            <a:ext cx="14478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i="1"/>
              <a:t>q</a:t>
            </a:r>
            <a:r>
              <a:rPr lang="en-US" altLang="ja-JP" baseline="-25000"/>
              <a:t>0</a:t>
            </a:r>
            <a:r>
              <a:rPr lang="en-US" altLang="ja-JP"/>
              <a:t>}</a:t>
            </a:r>
          </a:p>
          <a:p>
            <a:r>
              <a:rPr lang="en-US" altLang="ja-JP"/>
              <a:t>{</a:t>
            </a:r>
            <a:r>
              <a:rPr lang="en-US" altLang="ja-JP" i="1"/>
              <a:t>q</a:t>
            </a:r>
            <a:r>
              <a:rPr lang="en-US" altLang="ja-JP" baseline="-25000"/>
              <a:t>1</a:t>
            </a:r>
            <a:r>
              <a:rPr lang="en-US" altLang="ja-JP"/>
              <a:t>, </a:t>
            </a:r>
            <a:r>
              <a:rPr lang="en-US" altLang="ja-JP" i="1"/>
              <a:t>q</a:t>
            </a:r>
            <a:r>
              <a:rPr lang="en-US" altLang="ja-JP" baseline="-25000"/>
              <a:t>2</a:t>
            </a:r>
            <a:r>
              <a:rPr lang="en-US" altLang="ja-JP"/>
              <a:t>}</a:t>
            </a:r>
          </a:p>
          <a:p>
            <a:r>
              <a:rPr lang="en-US" altLang="ja-JP"/>
              <a:t>{</a:t>
            </a:r>
            <a:r>
              <a:rPr lang="en-US" altLang="ja-JP" i="1"/>
              <a:t>q</a:t>
            </a:r>
            <a:r>
              <a:rPr lang="en-US" altLang="ja-JP" baseline="-25000"/>
              <a:t>3</a:t>
            </a:r>
            <a:r>
              <a:rPr lang="en-US" altLang="ja-JP"/>
              <a:t>}</a:t>
            </a:r>
          </a:p>
          <a:p>
            <a:r>
              <a:rPr lang="ja-JP" altLang="en-US"/>
              <a:t>{</a:t>
            </a:r>
            <a:r>
              <a:rPr lang="en-US" altLang="ja-JP" i="1"/>
              <a:t>q</a:t>
            </a:r>
            <a:r>
              <a:rPr lang="en-US" altLang="ja-JP" baseline="-25000"/>
              <a:t>F</a:t>
            </a:r>
            <a:r>
              <a:rPr lang="en-US" altLang="ja-JP"/>
              <a:t>}</a:t>
            </a:r>
          </a:p>
        </p:txBody>
      </p:sp>
      <p:sp>
        <p:nvSpPr>
          <p:cNvPr id="318528" name="Text Box 64"/>
          <p:cNvSpPr txBox="1">
            <a:spLocks noChangeArrowheads="1"/>
          </p:cNvSpPr>
          <p:nvPr/>
        </p:nvSpPr>
        <p:spPr bwMode="auto">
          <a:xfrm>
            <a:off x="838200" y="5715000"/>
            <a:ext cx="4721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a:t>
            </a:r>
            <a:r>
              <a:rPr lang="en-US" altLang="ja-JP" i="1"/>
              <a:t>r</a:t>
            </a:r>
            <a:r>
              <a:rPr lang="en-US" altLang="ja-JP" baseline="-25000"/>
              <a:t>1</a:t>
            </a:r>
            <a:r>
              <a:rPr lang="en-US" altLang="ja-JP"/>
              <a:t> </a:t>
            </a:r>
            <a:r>
              <a:rPr lang="ja-JP" altLang="en-US"/>
              <a:t>を {</a:t>
            </a:r>
            <a:r>
              <a:rPr lang="en-US" altLang="ja-JP" i="1"/>
              <a:t>q</a:t>
            </a:r>
            <a:r>
              <a:rPr lang="en-US" altLang="ja-JP" baseline="-25000"/>
              <a:t>1</a:t>
            </a:r>
            <a:r>
              <a:rPr lang="en-US" altLang="ja-JP"/>
              <a:t>, </a:t>
            </a:r>
            <a:r>
              <a:rPr lang="en-US" altLang="ja-JP" i="1"/>
              <a:t>q</a:t>
            </a:r>
            <a:r>
              <a:rPr lang="en-US" altLang="ja-JP" baseline="-25000"/>
              <a:t>2</a:t>
            </a:r>
            <a:r>
              <a:rPr lang="en-US" altLang="ja-JP"/>
              <a:t>}{</a:t>
            </a:r>
            <a:r>
              <a:rPr lang="en-US" altLang="ja-JP" i="1"/>
              <a:t>q</a:t>
            </a:r>
            <a:r>
              <a:rPr lang="en-US" altLang="ja-JP" baseline="-25000"/>
              <a:t>3</a:t>
            </a:r>
            <a:r>
              <a:rPr lang="en-US" altLang="ja-JP"/>
              <a:t>}</a:t>
            </a:r>
            <a:r>
              <a:rPr lang="ja-JP" altLang="en-US"/>
              <a:t>に分割</a:t>
            </a:r>
          </a:p>
        </p:txBody>
      </p:sp>
      <p:sp>
        <p:nvSpPr>
          <p:cNvPr id="318529" name="AutoShape 65"/>
          <p:cNvSpPr>
            <a:spLocks noChangeArrowheads="1"/>
          </p:cNvSpPr>
          <p:nvPr/>
        </p:nvSpPr>
        <p:spPr bwMode="auto">
          <a:xfrm>
            <a:off x="5257800" y="2514600"/>
            <a:ext cx="2133600" cy="14478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8530" name="Text Box 66"/>
          <p:cNvSpPr txBox="1">
            <a:spLocks noChangeArrowheads="1"/>
          </p:cNvSpPr>
          <p:nvPr/>
        </p:nvSpPr>
        <p:spPr bwMode="auto">
          <a:xfrm>
            <a:off x="762000" y="4648200"/>
            <a:ext cx="48212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i="1"/>
              <a:t>q</a:t>
            </a:r>
            <a:r>
              <a:rPr lang="en-US" altLang="ja-JP" baseline="-25000"/>
              <a:t>1</a:t>
            </a:r>
            <a:r>
              <a:rPr lang="en-US" altLang="ja-JP"/>
              <a:t>, </a:t>
            </a:r>
            <a:r>
              <a:rPr lang="en-US" altLang="ja-JP" i="1"/>
              <a:t>q</a:t>
            </a:r>
            <a:r>
              <a:rPr lang="en-US" altLang="ja-JP" baseline="-25000"/>
              <a:t>2</a:t>
            </a:r>
            <a:r>
              <a:rPr lang="en-US" altLang="ja-JP"/>
              <a:t> </a:t>
            </a:r>
            <a:r>
              <a:rPr lang="ja-JP" altLang="en-US" sz="2800"/>
              <a:t>と</a:t>
            </a:r>
            <a:r>
              <a:rPr lang="ja-JP" altLang="en-US"/>
              <a:t> </a:t>
            </a:r>
            <a:r>
              <a:rPr lang="en-US" altLang="ja-JP" i="1"/>
              <a:t>q</a:t>
            </a:r>
            <a:r>
              <a:rPr lang="en-US" altLang="ja-JP" baseline="-25000"/>
              <a:t>3</a:t>
            </a:r>
            <a:r>
              <a:rPr lang="en-US" altLang="ja-JP"/>
              <a:t> </a:t>
            </a:r>
            <a:r>
              <a:rPr lang="ja-JP" altLang="en-US" sz="2800"/>
              <a:t>の</a:t>
            </a:r>
          </a:p>
          <a:p>
            <a:r>
              <a:rPr lang="en-US" altLang="ja-JP" sz="2800"/>
              <a:t>b</a:t>
            </a:r>
            <a:r>
              <a:rPr lang="ja-JP" altLang="en-US" sz="2800"/>
              <a:t>入力遷移先グループが異なる</a:t>
            </a:r>
          </a:p>
        </p:txBody>
      </p:sp>
      <p:sp>
        <p:nvSpPr>
          <p:cNvPr id="318531" name="Rectangle 67"/>
          <p:cNvSpPr>
            <a:spLocks noGrp="1" noChangeArrowheads="1"/>
          </p:cNvSpPr>
          <p:nvPr>
            <p:ph type="title"/>
          </p:nvPr>
        </p:nvSpPr>
        <p:spPr>
          <a:xfrm>
            <a:off x="1066800" y="228600"/>
            <a:ext cx="74676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状態遷移表を用いた最小化</a:t>
            </a:r>
          </a:p>
        </p:txBody>
      </p:sp>
      <p:sp>
        <p:nvSpPr>
          <p:cNvPr id="318532" name="Rectangle 68"/>
          <p:cNvSpPr>
            <a:spLocks noChangeArrowheads="1"/>
          </p:cNvSpPr>
          <p:nvPr/>
        </p:nvSpPr>
        <p:spPr bwMode="auto">
          <a:xfrm>
            <a:off x="5165725" y="1955800"/>
            <a:ext cx="1158875"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grpSp>
        <p:nvGrpSpPr>
          <p:cNvPr id="318533" name="Group 69"/>
          <p:cNvGrpSpPr>
            <a:grpSpLocks/>
          </p:cNvGrpSpPr>
          <p:nvPr/>
        </p:nvGrpSpPr>
        <p:grpSpPr bwMode="auto">
          <a:xfrm>
            <a:off x="5165725" y="2476500"/>
            <a:ext cx="2317750" cy="520700"/>
            <a:chOff x="3254" y="1560"/>
            <a:chExt cx="1460" cy="328"/>
          </a:xfrm>
        </p:grpSpPr>
        <p:sp>
          <p:nvSpPr>
            <p:cNvPr id="318534" name="Rectangle 70"/>
            <p:cNvSpPr>
              <a:spLocks noChangeArrowheads="1"/>
            </p:cNvSpPr>
            <p:nvPr/>
          </p:nvSpPr>
          <p:spPr bwMode="auto">
            <a:xfrm>
              <a:off x="3254" y="1560"/>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18535" name="Rectangle 71"/>
            <p:cNvSpPr>
              <a:spLocks noChangeArrowheads="1"/>
            </p:cNvSpPr>
            <p:nvPr/>
          </p:nvSpPr>
          <p:spPr bwMode="auto">
            <a:xfrm>
              <a:off x="3984" y="1560"/>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grpSp>
      <p:grpSp>
        <p:nvGrpSpPr>
          <p:cNvPr id="318536" name="Group 72"/>
          <p:cNvGrpSpPr>
            <a:grpSpLocks/>
          </p:cNvGrpSpPr>
          <p:nvPr/>
        </p:nvGrpSpPr>
        <p:grpSpPr bwMode="auto">
          <a:xfrm>
            <a:off x="5165725" y="2997200"/>
            <a:ext cx="2317750" cy="1557338"/>
            <a:chOff x="3254" y="1888"/>
            <a:chExt cx="1460" cy="981"/>
          </a:xfrm>
        </p:grpSpPr>
        <p:sp>
          <p:nvSpPr>
            <p:cNvPr id="318537" name="Rectangle 73"/>
            <p:cNvSpPr>
              <a:spLocks noChangeArrowheads="1"/>
            </p:cNvSpPr>
            <p:nvPr/>
          </p:nvSpPr>
          <p:spPr bwMode="auto">
            <a:xfrm>
              <a:off x="3254" y="2541"/>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18538" name="Rectangle 74"/>
            <p:cNvSpPr>
              <a:spLocks noChangeArrowheads="1"/>
            </p:cNvSpPr>
            <p:nvPr/>
          </p:nvSpPr>
          <p:spPr bwMode="auto">
            <a:xfrm>
              <a:off x="3254" y="2214"/>
              <a:ext cx="73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18539" name="Rectangle 75"/>
            <p:cNvSpPr>
              <a:spLocks noChangeArrowheads="1"/>
            </p:cNvSpPr>
            <p:nvPr/>
          </p:nvSpPr>
          <p:spPr bwMode="auto">
            <a:xfrm>
              <a:off x="3254" y="1888"/>
              <a:ext cx="7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18540" name="Rectangle 76"/>
            <p:cNvSpPr>
              <a:spLocks noChangeArrowheads="1"/>
            </p:cNvSpPr>
            <p:nvPr/>
          </p:nvSpPr>
          <p:spPr bwMode="auto">
            <a:xfrm>
              <a:off x="3984" y="2541"/>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18541" name="Rectangle 77"/>
            <p:cNvSpPr>
              <a:spLocks noChangeArrowheads="1"/>
            </p:cNvSpPr>
            <p:nvPr/>
          </p:nvSpPr>
          <p:spPr bwMode="auto">
            <a:xfrm>
              <a:off x="3984" y="2214"/>
              <a:ext cx="73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endParaRPr lang="ja-JP" altLang="en-US" dirty="0"/>
            </a:p>
          </p:txBody>
        </p:sp>
        <p:sp>
          <p:nvSpPr>
            <p:cNvPr id="318542" name="Rectangle 78"/>
            <p:cNvSpPr>
              <a:spLocks noChangeArrowheads="1"/>
            </p:cNvSpPr>
            <p:nvPr/>
          </p:nvSpPr>
          <p:spPr bwMode="auto">
            <a:xfrm>
              <a:off x="3984" y="1888"/>
              <a:ext cx="7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8532"/>
                                        </p:tgtEl>
                                        <p:attrNameLst>
                                          <p:attrName>style.visibility</p:attrName>
                                        </p:attrNameLst>
                                      </p:cBhvr>
                                      <p:to>
                                        <p:strVal val="visible"/>
                                      </p:to>
                                    </p:set>
                                    <p:animEffect transition="in" filter="checkerboard(across)">
                                      <p:cBhvr>
                                        <p:cTn id="7" dur="500"/>
                                        <p:tgtEl>
                                          <p:spTgt spid="318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8533"/>
                                        </p:tgtEl>
                                        <p:attrNameLst>
                                          <p:attrName>style.visibility</p:attrName>
                                        </p:attrNameLst>
                                      </p:cBhvr>
                                      <p:to>
                                        <p:strVal val="visible"/>
                                      </p:to>
                                    </p:set>
                                    <p:animEffect transition="in" filter="checkerboard(across)">
                                      <p:cBhvr>
                                        <p:cTn id="12" dur="500"/>
                                        <p:tgtEl>
                                          <p:spTgt spid="318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18536"/>
                                        </p:tgtEl>
                                        <p:attrNameLst>
                                          <p:attrName>style.visibility</p:attrName>
                                        </p:attrNameLst>
                                      </p:cBhvr>
                                      <p:to>
                                        <p:strVal val="visible"/>
                                      </p:to>
                                    </p:set>
                                    <p:animEffect transition="in" filter="checkerboard(across)">
                                      <p:cBhvr>
                                        <p:cTn id="17" dur="500"/>
                                        <p:tgtEl>
                                          <p:spTgt spid="3185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18529"/>
                                        </p:tgtEl>
                                        <p:attrNameLst>
                                          <p:attrName>style.visibility</p:attrName>
                                        </p:attrNameLst>
                                      </p:cBhvr>
                                      <p:to>
                                        <p:strVal val="visible"/>
                                      </p:to>
                                    </p:set>
                                    <p:animEffect transition="in" filter="checkerboard(across)">
                                      <p:cBhvr>
                                        <p:cTn id="22" dur="500"/>
                                        <p:tgtEl>
                                          <p:spTgt spid="3185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8530"/>
                                        </p:tgtEl>
                                        <p:attrNameLst>
                                          <p:attrName>style.visibility</p:attrName>
                                        </p:attrNameLst>
                                      </p:cBhvr>
                                      <p:to>
                                        <p:strVal val="visible"/>
                                      </p:to>
                                    </p:set>
                                    <p:animEffect transition="in" filter="checkerboard(across)">
                                      <p:cBhvr>
                                        <p:cTn id="27" dur="500"/>
                                        <p:tgtEl>
                                          <p:spTgt spid="3185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18528"/>
                                        </p:tgtEl>
                                        <p:attrNameLst>
                                          <p:attrName>style.visibility</p:attrName>
                                        </p:attrNameLst>
                                      </p:cBhvr>
                                      <p:to>
                                        <p:strVal val="visible"/>
                                      </p:to>
                                    </p:set>
                                    <p:animEffect transition="in" filter="checkerboard(across)">
                                      <p:cBhvr>
                                        <p:cTn id="32" dur="500"/>
                                        <p:tgtEl>
                                          <p:spTgt spid="3185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18527"/>
                                        </p:tgtEl>
                                        <p:attrNameLst>
                                          <p:attrName>style.visibility</p:attrName>
                                        </p:attrNameLst>
                                      </p:cBhvr>
                                      <p:to>
                                        <p:strVal val="visible"/>
                                      </p:to>
                                    </p:set>
                                    <p:animEffect transition="in" filter="checkerboard(across)">
                                      <p:cBhvr>
                                        <p:cTn id="37" dur="500"/>
                                        <p:tgtEl>
                                          <p:spTgt spid="318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527" grpId="0" autoUpdateAnimBg="0"/>
      <p:bldP spid="318528" grpId="0" autoUpdateAnimBg="0"/>
      <p:bldP spid="318529" grpId="0" animBg="1"/>
      <p:bldP spid="318530" grpId="0" autoUpdateAnimBg="0"/>
      <p:bldP spid="31853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5449" name="Group 297"/>
          <p:cNvGraphicFramePr>
            <a:graphicFrameLocks noGrp="1"/>
          </p:cNvGraphicFramePr>
          <p:nvPr>
            <p:extLst>
              <p:ext uri="{D42A27DB-BD31-4B8C-83A1-F6EECF244321}">
                <p14:modId xmlns:p14="http://schemas.microsoft.com/office/powerpoint/2010/main" val="3871729247"/>
              </p:ext>
            </p:extLst>
          </p:nvPr>
        </p:nvGraphicFramePr>
        <p:xfrm>
          <a:off x="533400" y="914400"/>
          <a:ext cx="8108950" cy="3640773"/>
        </p:xfrm>
        <a:graphic>
          <a:graphicData uri="http://schemas.openxmlformats.org/drawingml/2006/table">
            <a:tbl>
              <a:tblPr/>
              <a:tblGrid>
                <a:gridCol w="1158875">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1155700">
                  <a:extLst>
                    <a:ext uri="{9D8B030D-6E8A-4147-A177-3AD203B41FA5}">
                      <a16:colId xmlns:a16="http://schemas.microsoft.com/office/drawing/2014/main" val="20002"/>
                    </a:ext>
                  </a:extLst>
                </a:gridCol>
                <a:gridCol w="1158875">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158875">
                  <a:extLst>
                    <a:ext uri="{9D8B030D-6E8A-4147-A177-3AD203B41FA5}">
                      <a16:colId xmlns:a16="http://schemas.microsoft.com/office/drawing/2014/main" val="20005"/>
                    </a:ext>
                  </a:extLst>
                </a:gridCol>
                <a:gridCol w="1158875">
                  <a:extLst>
                    <a:ext uri="{9D8B030D-6E8A-4147-A177-3AD203B41FA5}">
                      <a16:colId xmlns:a16="http://schemas.microsoft.com/office/drawing/2014/main" val="20006"/>
                    </a:ext>
                  </a:extLst>
                </a:gridCol>
              </a:tblGrid>
              <a:tr h="520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グループ</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t>
                      </a:r>
                      <a:r>
                        <a:rPr kumimoji="1" lang="en-US" altLang="ja-JP"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状態</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遷移先グループ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3713">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5431" name="Text Box 279"/>
          <p:cNvSpPr txBox="1">
            <a:spLocks noChangeArrowheads="1"/>
          </p:cNvSpPr>
          <p:nvPr/>
        </p:nvSpPr>
        <p:spPr bwMode="auto">
          <a:xfrm>
            <a:off x="6553200" y="4495800"/>
            <a:ext cx="14478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i="1"/>
              <a:t>q</a:t>
            </a:r>
            <a:r>
              <a:rPr lang="en-US" altLang="ja-JP" baseline="-25000"/>
              <a:t>0</a:t>
            </a:r>
            <a:r>
              <a:rPr lang="en-US" altLang="ja-JP"/>
              <a:t>}</a:t>
            </a:r>
          </a:p>
          <a:p>
            <a:r>
              <a:rPr lang="en-US" altLang="ja-JP"/>
              <a:t>{</a:t>
            </a:r>
            <a:r>
              <a:rPr lang="en-US" altLang="ja-JP" i="1"/>
              <a:t>q</a:t>
            </a:r>
            <a:r>
              <a:rPr lang="en-US" altLang="ja-JP" baseline="-25000"/>
              <a:t>1</a:t>
            </a:r>
            <a:r>
              <a:rPr lang="en-US" altLang="ja-JP"/>
              <a:t>, </a:t>
            </a:r>
            <a:r>
              <a:rPr lang="en-US" altLang="ja-JP" i="1"/>
              <a:t>q</a:t>
            </a:r>
            <a:r>
              <a:rPr lang="en-US" altLang="ja-JP" baseline="-25000"/>
              <a:t>2</a:t>
            </a:r>
            <a:r>
              <a:rPr lang="en-US" altLang="ja-JP"/>
              <a:t>}</a:t>
            </a:r>
          </a:p>
          <a:p>
            <a:r>
              <a:rPr lang="en-US" altLang="ja-JP"/>
              <a:t>{</a:t>
            </a:r>
            <a:r>
              <a:rPr lang="en-US" altLang="ja-JP" i="1"/>
              <a:t>q</a:t>
            </a:r>
            <a:r>
              <a:rPr lang="en-US" altLang="ja-JP" baseline="-25000"/>
              <a:t>3</a:t>
            </a:r>
            <a:r>
              <a:rPr lang="en-US" altLang="ja-JP"/>
              <a:t>}</a:t>
            </a:r>
          </a:p>
          <a:p>
            <a:r>
              <a:rPr lang="ja-JP" altLang="en-US"/>
              <a:t>{</a:t>
            </a:r>
            <a:r>
              <a:rPr lang="en-US" altLang="ja-JP" i="1"/>
              <a:t>q</a:t>
            </a:r>
            <a:r>
              <a:rPr lang="en-US" altLang="ja-JP" baseline="-25000"/>
              <a:t>F</a:t>
            </a:r>
            <a:r>
              <a:rPr lang="en-US" altLang="ja-JP"/>
              <a:t>}</a:t>
            </a:r>
          </a:p>
        </p:txBody>
      </p:sp>
      <p:sp>
        <p:nvSpPr>
          <p:cNvPr id="305432" name="Text Box 280"/>
          <p:cNvSpPr txBox="1">
            <a:spLocks noChangeArrowheads="1"/>
          </p:cNvSpPr>
          <p:nvPr/>
        </p:nvSpPr>
        <p:spPr bwMode="auto">
          <a:xfrm>
            <a:off x="838200" y="5334000"/>
            <a:ext cx="2047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 分割終了</a:t>
            </a:r>
          </a:p>
        </p:txBody>
      </p:sp>
      <p:sp>
        <p:nvSpPr>
          <p:cNvPr id="305434" name="Text Box 282"/>
          <p:cNvSpPr txBox="1">
            <a:spLocks noChangeArrowheads="1"/>
          </p:cNvSpPr>
          <p:nvPr/>
        </p:nvSpPr>
        <p:spPr bwMode="auto">
          <a:xfrm>
            <a:off x="762000" y="4648200"/>
            <a:ext cx="558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i="1"/>
              <a:t>q</a:t>
            </a:r>
            <a:r>
              <a:rPr lang="en-US" altLang="ja-JP" baseline="-25000"/>
              <a:t>1</a:t>
            </a:r>
            <a:r>
              <a:rPr lang="en-US" altLang="ja-JP"/>
              <a:t>, </a:t>
            </a:r>
            <a:r>
              <a:rPr lang="en-US" altLang="ja-JP" i="1"/>
              <a:t>q</a:t>
            </a:r>
            <a:r>
              <a:rPr lang="en-US" altLang="ja-JP" baseline="-25000"/>
              <a:t>2</a:t>
            </a:r>
            <a:r>
              <a:rPr lang="en-US" altLang="ja-JP"/>
              <a:t> </a:t>
            </a:r>
            <a:r>
              <a:rPr lang="ja-JP" altLang="en-US" sz="2800"/>
              <a:t>の遷移先グループが全て同じ</a:t>
            </a:r>
          </a:p>
        </p:txBody>
      </p:sp>
      <p:sp>
        <p:nvSpPr>
          <p:cNvPr id="305436" name="AutoShape 284"/>
          <p:cNvSpPr>
            <a:spLocks noChangeArrowheads="1"/>
          </p:cNvSpPr>
          <p:nvPr/>
        </p:nvSpPr>
        <p:spPr bwMode="auto">
          <a:xfrm>
            <a:off x="5257800" y="2514600"/>
            <a:ext cx="2133600" cy="990600"/>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5437" name="Rectangle 285"/>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状態遷移表を用いた最小化</a:t>
            </a:r>
          </a:p>
        </p:txBody>
      </p:sp>
      <p:grpSp>
        <p:nvGrpSpPr>
          <p:cNvPr id="305438" name="Group 286"/>
          <p:cNvGrpSpPr>
            <a:grpSpLocks/>
          </p:cNvGrpSpPr>
          <p:nvPr/>
        </p:nvGrpSpPr>
        <p:grpSpPr bwMode="auto">
          <a:xfrm>
            <a:off x="5165725" y="1955800"/>
            <a:ext cx="2317750" cy="2598738"/>
            <a:chOff x="3254" y="1232"/>
            <a:chExt cx="1460" cy="1637"/>
          </a:xfrm>
        </p:grpSpPr>
        <p:sp>
          <p:nvSpPr>
            <p:cNvPr id="305439" name="Rectangle 287"/>
            <p:cNvSpPr>
              <a:spLocks noChangeArrowheads="1"/>
            </p:cNvSpPr>
            <p:nvPr/>
          </p:nvSpPr>
          <p:spPr bwMode="auto">
            <a:xfrm>
              <a:off x="3254" y="2541"/>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endParaRPr lang="ja-JP" altLang="en-US" dirty="0"/>
            </a:p>
          </p:txBody>
        </p:sp>
        <p:sp>
          <p:nvSpPr>
            <p:cNvPr id="305440" name="Rectangle 288"/>
            <p:cNvSpPr>
              <a:spLocks noChangeArrowheads="1"/>
            </p:cNvSpPr>
            <p:nvPr/>
          </p:nvSpPr>
          <p:spPr bwMode="auto">
            <a:xfrm>
              <a:off x="3254" y="2214"/>
              <a:ext cx="73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endParaRPr lang="ja-JP" altLang="en-US" dirty="0"/>
            </a:p>
          </p:txBody>
        </p:sp>
        <p:sp>
          <p:nvSpPr>
            <p:cNvPr id="305441" name="Rectangle 289"/>
            <p:cNvSpPr>
              <a:spLocks noChangeArrowheads="1"/>
            </p:cNvSpPr>
            <p:nvPr/>
          </p:nvSpPr>
          <p:spPr bwMode="auto">
            <a:xfrm>
              <a:off x="3254" y="1888"/>
              <a:ext cx="7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endParaRPr lang="ja-JP" altLang="en-US" dirty="0"/>
            </a:p>
          </p:txBody>
        </p:sp>
        <p:sp>
          <p:nvSpPr>
            <p:cNvPr id="305442" name="Rectangle 290"/>
            <p:cNvSpPr>
              <a:spLocks noChangeArrowheads="1"/>
            </p:cNvSpPr>
            <p:nvPr/>
          </p:nvSpPr>
          <p:spPr bwMode="auto">
            <a:xfrm>
              <a:off x="3254" y="1560"/>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2</a:t>
              </a:r>
              <a:endParaRPr lang="ja-JP" altLang="en-US" dirty="0"/>
            </a:p>
          </p:txBody>
        </p:sp>
        <p:sp>
          <p:nvSpPr>
            <p:cNvPr id="305443" name="Rectangle 291"/>
            <p:cNvSpPr>
              <a:spLocks noChangeArrowheads="1"/>
            </p:cNvSpPr>
            <p:nvPr/>
          </p:nvSpPr>
          <p:spPr bwMode="auto">
            <a:xfrm>
              <a:off x="3254" y="1232"/>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05444" name="Rectangle 292"/>
            <p:cNvSpPr>
              <a:spLocks noChangeArrowheads="1"/>
            </p:cNvSpPr>
            <p:nvPr/>
          </p:nvSpPr>
          <p:spPr bwMode="auto">
            <a:xfrm>
              <a:off x="3984" y="2541"/>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05445" name="Rectangle 293"/>
            <p:cNvSpPr>
              <a:spLocks noChangeArrowheads="1"/>
            </p:cNvSpPr>
            <p:nvPr/>
          </p:nvSpPr>
          <p:spPr bwMode="auto">
            <a:xfrm>
              <a:off x="3984" y="2214"/>
              <a:ext cx="73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3</a:t>
              </a:r>
              <a:endParaRPr lang="ja-JP" altLang="en-US" dirty="0"/>
            </a:p>
          </p:txBody>
        </p:sp>
        <p:sp>
          <p:nvSpPr>
            <p:cNvPr id="305446" name="Rectangle 294"/>
            <p:cNvSpPr>
              <a:spLocks noChangeArrowheads="1"/>
            </p:cNvSpPr>
            <p:nvPr/>
          </p:nvSpPr>
          <p:spPr bwMode="auto">
            <a:xfrm>
              <a:off x="3984" y="1888"/>
              <a:ext cx="73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sp>
          <p:nvSpPr>
            <p:cNvPr id="305447" name="Rectangle 295"/>
            <p:cNvSpPr>
              <a:spLocks noChangeArrowheads="1"/>
            </p:cNvSpPr>
            <p:nvPr/>
          </p:nvSpPr>
          <p:spPr bwMode="auto">
            <a:xfrm>
              <a:off x="3984" y="1560"/>
              <a:ext cx="730"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dirty="0"/>
                <a:t>1</a:t>
              </a:r>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5438"/>
                                        </p:tgtEl>
                                        <p:attrNameLst>
                                          <p:attrName>style.visibility</p:attrName>
                                        </p:attrNameLst>
                                      </p:cBhvr>
                                      <p:to>
                                        <p:strVal val="visible"/>
                                      </p:to>
                                    </p:set>
                                    <p:animEffect transition="in" filter="checkerboard(across)">
                                      <p:cBhvr>
                                        <p:cTn id="7" dur="500"/>
                                        <p:tgtEl>
                                          <p:spTgt spid="305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5436"/>
                                        </p:tgtEl>
                                        <p:attrNameLst>
                                          <p:attrName>style.visibility</p:attrName>
                                        </p:attrNameLst>
                                      </p:cBhvr>
                                      <p:to>
                                        <p:strVal val="visible"/>
                                      </p:to>
                                    </p:set>
                                    <p:animEffect transition="in" filter="checkerboard(across)">
                                      <p:cBhvr>
                                        <p:cTn id="12" dur="500"/>
                                        <p:tgtEl>
                                          <p:spTgt spid="305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5434"/>
                                        </p:tgtEl>
                                        <p:attrNameLst>
                                          <p:attrName>style.visibility</p:attrName>
                                        </p:attrNameLst>
                                      </p:cBhvr>
                                      <p:to>
                                        <p:strVal val="visible"/>
                                      </p:to>
                                    </p:set>
                                    <p:animEffect transition="in" filter="checkerboard(across)">
                                      <p:cBhvr>
                                        <p:cTn id="17" dur="500"/>
                                        <p:tgtEl>
                                          <p:spTgt spid="3054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5432"/>
                                        </p:tgtEl>
                                        <p:attrNameLst>
                                          <p:attrName>style.visibility</p:attrName>
                                        </p:attrNameLst>
                                      </p:cBhvr>
                                      <p:to>
                                        <p:strVal val="visible"/>
                                      </p:to>
                                    </p:set>
                                    <p:animEffect transition="in" filter="checkerboard(across)">
                                      <p:cBhvr>
                                        <p:cTn id="22" dur="500"/>
                                        <p:tgtEl>
                                          <p:spTgt spid="3054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5431"/>
                                        </p:tgtEl>
                                        <p:attrNameLst>
                                          <p:attrName>style.visibility</p:attrName>
                                        </p:attrNameLst>
                                      </p:cBhvr>
                                      <p:to>
                                        <p:strVal val="visible"/>
                                      </p:to>
                                    </p:set>
                                    <p:animEffect transition="in" filter="checkerboard(across)">
                                      <p:cBhvr>
                                        <p:cTn id="27" dur="500"/>
                                        <p:tgtEl>
                                          <p:spTgt spid="305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431" grpId="0" autoUpdateAnimBg="0"/>
      <p:bldP spid="305432" grpId="0" autoUpdateAnimBg="0"/>
      <p:bldP spid="305434" grpId="0" autoUpdateAnimBg="0"/>
      <p:bldP spid="30543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1066800" y="228600"/>
            <a:ext cx="74676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状態遷移表を用いた最小化</a:t>
            </a:r>
          </a:p>
        </p:txBody>
      </p:sp>
      <p:graphicFrame>
        <p:nvGraphicFramePr>
          <p:cNvPr id="319553" name="Group 65"/>
          <p:cNvGraphicFramePr>
            <a:graphicFrameLocks noGrp="1"/>
          </p:cNvGraphicFramePr>
          <p:nvPr>
            <p:extLst>
              <p:ext uri="{D42A27DB-BD31-4B8C-83A1-F6EECF244321}">
                <p14:modId xmlns:p14="http://schemas.microsoft.com/office/powerpoint/2010/main" val="1465479401"/>
              </p:ext>
            </p:extLst>
          </p:nvPr>
        </p:nvGraphicFramePr>
        <p:xfrm>
          <a:off x="533400" y="990600"/>
          <a:ext cx="5794375" cy="3122613"/>
        </p:xfrm>
        <a:graphic>
          <a:graphicData uri="http://schemas.openxmlformats.org/drawingml/2006/table">
            <a:tbl>
              <a:tblPr/>
              <a:tblGrid>
                <a:gridCol w="1158875">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158875">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tblGrid>
              <a:tr h="520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グループ</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a:t>
                      </a:r>
                      <a:r>
                        <a:rPr kumimoji="1" lang="en-US" altLang="ja-JP"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3000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状態</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遷移先グループ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9554" name="Oval 66"/>
          <p:cNvSpPr>
            <a:spLocks noChangeArrowheads="1"/>
          </p:cNvSpPr>
          <p:nvPr/>
        </p:nvSpPr>
        <p:spPr bwMode="auto">
          <a:xfrm>
            <a:off x="1600200" y="51816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0</a:t>
            </a:r>
          </a:p>
        </p:txBody>
      </p:sp>
      <p:grpSp>
        <p:nvGrpSpPr>
          <p:cNvPr id="319555" name="Group 67"/>
          <p:cNvGrpSpPr>
            <a:grpSpLocks/>
          </p:cNvGrpSpPr>
          <p:nvPr/>
        </p:nvGrpSpPr>
        <p:grpSpPr bwMode="auto">
          <a:xfrm>
            <a:off x="2286000" y="5029200"/>
            <a:ext cx="838200" cy="579438"/>
            <a:chOff x="1248" y="1968"/>
            <a:chExt cx="528" cy="365"/>
          </a:xfrm>
        </p:grpSpPr>
        <p:sp>
          <p:nvSpPr>
            <p:cNvPr id="319556" name="Line 68"/>
            <p:cNvSpPr>
              <a:spLocks noChangeShapeType="1"/>
            </p:cNvSpPr>
            <p:nvPr/>
          </p:nvSpPr>
          <p:spPr bwMode="auto">
            <a:xfrm>
              <a:off x="1248" y="2304"/>
              <a:ext cx="52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9557" name="Text Box 69"/>
            <p:cNvSpPr txBox="1">
              <a:spLocks noChangeArrowheads="1"/>
            </p:cNvSpPr>
            <p:nvPr/>
          </p:nvSpPr>
          <p:spPr bwMode="auto">
            <a:xfrm>
              <a:off x="1392"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319558" name="Oval 70"/>
          <p:cNvSpPr>
            <a:spLocks noChangeArrowheads="1"/>
          </p:cNvSpPr>
          <p:nvPr/>
        </p:nvSpPr>
        <p:spPr bwMode="auto">
          <a:xfrm>
            <a:off x="3124200" y="51816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1</a:t>
            </a:r>
          </a:p>
        </p:txBody>
      </p:sp>
      <p:sp>
        <p:nvSpPr>
          <p:cNvPr id="319559" name="Oval 71"/>
          <p:cNvSpPr>
            <a:spLocks noChangeArrowheads="1"/>
          </p:cNvSpPr>
          <p:nvPr/>
        </p:nvSpPr>
        <p:spPr bwMode="auto">
          <a:xfrm>
            <a:off x="4572000" y="5867400"/>
            <a:ext cx="6858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2</a:t>
            </a:r>
          </a:p>
        </p:txBody>
      </p:sp>
      <p:grpSp>
        <p:nvGrpSpPr>
          <p:cNvPr id="319560" name="Group 72"/>
          <p:cNvGrpSpPr>
            <a:grpSpLocks/>
          </p:cNvGrpSpPr>
          <p:nvPr/>
        </p:nvGrpSpPr>
        <p:grpSpPr bwMode="auto">
          <a:xfrm>
            <a:off x="3810000" y="5715000"/>
            <a:ext cx="762000" cy="655638"/>
            <a:chOff x="2160" y="2400"/>
            <a:chExt cx="480" cy="413"/>
          </a:xfrm>
        </p:grpSpPr>
        <p:sp>
          <p:nvSpPr>
            <p:cNvPr id="319561" name="Text Box 73"/>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19562" name="Line 74"/>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19563" name="Group 75"/>
          <p:cNvGrpSpPr>
            <a:grpSpLocks/>
          </p:cNvGrpSpPr>
          <p:nvPr/>
        </p:nvGrpSpPr>
        <p:grpSpPr bwMode="auto">
          <a:xfrm>
            <a:off x="4495800" y="5181600"/>
            <a:ext cx="381000" cy="685800"/>
            <a:chOff x="2592" y="2064"/>
            <a:chExt cx="240" cy="432"/>
          </a:xfrm>
        </p:grpSpPr>
        <p:sp>
          <p:nvSpPr>
            <p:cNvPr id="319564" name="Line 76"/>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9565" name="Text Box 77"/>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19566" name="Group 78"/>
          <p:cNvGrpSpPr>
            <a:grpSpLocks/>
          </p:cNvGrpSpPr>
          <p:nvPr/>
        </p:nvGrpSpPr>
        <p:grpSpPr bwMode="auto">
          <a:xfrm>
            <a:off x="3200400" y="4038600"/>
            <a:ext cx="609600" cy="1143000"/>
            <a:chOff x="1536" y="2304"/>
            <a:chExt cx="384" cy="720"/>
          </a:xfrm>
        </p:grpSpPr>
        <p:sp>
          <p:nvSpPr>
            <p:cNvPr id="319567" name="Arc 79"/>
            <p:cNvSpPr>
              <a:spLocks/>
            </p:cNvSpPr>
            <p:nvPr/>
          </p:nvSpPr>
          <p:spPr bwMode="auto">
            <a:xfrm>
              <a:off x="1728" y="26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68" name="Arc 80"/>
            <p:cNvSpPr>
              <a:spLocks/>
            </p:cNvSpPr>
            <p:nvPr/>
          </p:nvSpPr>
          <p:spPr bwMode="auto">
            <a:xfrm rot="5400000">
              <a:off x="1728" y="283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69" name="Arc 81"/>
            <p:cNvSpPr>
              <a:spLocks/>
            </p:cNvSpPr>
            <p:nvPr/>
          </p:nvSpPr>
          <p:spPr bwMode="auto">
            <a:xfrm rot="10800000">
              <a:off x="1536" y="283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0" name="Arc 82"/>
            <p:cNvSpPr>
              <a:spLocks/>
            </p:cNvSpPr>
            <p:nvPr/>
          </p:nvSpPr>
          <p:spPr bwMode="auto">
            <a:xfrm rot="16200000">
              <a:off x="1536" y="26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1" name="Text Box 83"/>
            <p:cNvSpPr txBox="1">
              <a:spLocks noChangeArrowheads="1"/>
            </p:cNvSpPr>
            <p:nvPr/>
          </p:nvSpPr>
          <p:spPr bwMode="auto">
            <a:xfrm>
              <a:off x="1584" y="23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19572" name="Group 84"/>
          <p:cNvGrpSpPr>
            <a:grpSpLocks/>
          </p:cNvGrpSpPr>
          <p:nvPr/>
        </p:nvGrpSpPr>
        <p:grpSpPr bwMode="auto">
          <a:xfrm>
            <a:off x="5257800" y="5867400"/>
            <a:ext cx="971550" cy="609600"/>
            <a:chOff x="2832" y="3456"/>
            <a:chExt cx="612" cy="384"/>
          </a:xfrm>
        </p:grpSpPr>
        <p:sp>
          <p:nvSpPr>
            <p:cNvPr id="319573" name="Arc 85"/>
            <p:cNvSpPr>
              <a:spLocks/>
            </p:cNvSpPr>
            <p:nvPr/>
          </p:nvSpPr>
          <p:spPr bwMode="auto">
            <a:xfrm>
              <a:off x="3024" y="345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4" name="Arc 86"/>
            <p:cNvSpPr>
              <a:spLocks/>
            </p:cNvSpPr>
            <p:nvPr/>
          </p:nvSpPr>
          <p:spPr bwMode="auto">
            <a:xfrm rot="5400000">
              <a:off x="3024" y="36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5" name="Arc 87"/>
            <p:cNvSpPr>
              <a:spLocks/>
            </p:cNvSpPr>
            <p:nvPr/>
          </p:nvSpPr>
          <p:spPr bwMode="auto">
            <a:xfrm rot="10800000">
              <a:off x="2832" y="36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6" name="Arc 88"/>
            <p:cNvSpPr>
              <a:spLocks/>
            </p:cNvSpPr>
            <p:nvPr/>
          </p:nvSpPr>
          <p:spPr bwMode="auto">
            <a:xfrm rot="16200000">
              <a:off x="2832" y="345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19577" name="Text Box 89"/>
            <p:cNvSpPr txBox="1">
              <a:spLocks noChangeArrowheads="1"/>
            </p:cNvSpPr>
            <p:nvPr/>
          </p:nvSpPr>
          <p:spPr bwMode="auto">
            <a:xfrm>
              <a:off x="3216" y="345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19578" name="Group 90"/>
          <p:cNvGrpSpPr>
            <a:grpSpLocks/>
          </p:cNvGrpSpPr>
          <p:nvPr/>
        </p:nvGrpSpPr>
        <p:grpSpPr bwMode="auto">
          <a:xfrm>
            <a:off x="3733800" y="4648200"/>
            <a:ext cx="838200" cy="762000"/>
            <a:chOff x="1872" y="2688"/>
            <a:chExt cx="528" cy="480"/>
          </a:xfrm>
        </p:grpSpPr>
        <p:sp>
          <p:nvSpPr>
            <p:cNvPr id="319579" name="Line 91"/>
            <p:cNvSpPr>
              <a:spLocks noChangeShapeType="1"/>
            </p:cNvSpPr>
            <p:nvPr/>
          </p:nvSpPr>
          <p:spPr bwMode="auto">
            <a:xfrm flipH="1">
              <a:off x="1872" y="2880"/>
              <a:ext cx="52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9580" name="Text Box 92"/>
            <p:cNvSpPr txBox="1">
              <a:spLocks noChangeArrowheads="1"/>
            </p:cNvSpPr>
            <p:nvPr/>
          </p:nvSpPr>
          <p:spPr bwMode="auto">
            <a:xfrm>
              <a:off x="2016" y="26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19581" name="Group 93"/>
          <p:cNvGrpSpPr>
            <a:grpSpLocks/>
          </p:cNvGrpSpPr>
          <p:nvPr/>
        </p:nvGrpSpPr>
        <p:grpSpPr bwMode="auto">
          <a:xfrm>
            <a:off x="4953000" y="5181600"/>
            <a:ext cx="460375" cy="685800"/>
            <a:chOff x="2640" y="3024"/>
            <a:chExt cx="290" cy="432"/>
          </a:xfrm>
        </p:grpSpPr>
        <p:sp>
          <p:nvSpPr>
            <p:cNvPr id="319582" name="Line 94"/>
            <p:cNvSpPr>
              <a:spLocks noChangeShapeType="1"/>
            </p:cNvSpPr>
            <p:nvPr/>
          </p:nvSpPr>
          <p:spPr bwMode="auto">
            <a:xfrm flipV="1">
              <a:off x="2640" y="30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19583" name="Text Box 95"/>
            <p:cNvSpPr txBox="1">
              <a:spLocks noChangeArrowheads="1"/>
            </p:cNvSpPr>
            <p:nvPr/>
          </p:nvSpPr>
          <p:spPr bwMode="auto">
            <a:xfrm>
              <a:off x="2688"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19584" name="Group 96"/>
          <p:cNvGrpSpPr>
            <a:grpSpLocks/>
          </p:cNvGrpSpPr>
          <p:nvPr/>
        </p:nvGrpSpPr>
        <p:grpSpPr bwMode="auto">
          <a:xfrm>
            <a:off x="4572000" y="4495800"/>
            <a:ext cx="685800" cy="685800"/>
            <a:chOff x="2400" y="2496"/>
            <a:chExt cx="432" cy="432"/>
          </a:xfrm>
        </p:grpSpPr>
        <p:sp>
          <p:nvSpPr>
            <p:cNvPr id="319585" name="Oval 97"/>
            <p:cNvSpPr>
              <a:spLocks noChangeArrowheads="1"/>
            </p:cNvSpPr>
            <p:nvPr/>
          </p:nvSpPr>
          <p:spPr bwMode="auto">
            <a:xfrm>
              <a:off x="2400" y="24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3</a:t>
              </a:r>
            </a:p>
          </p:txBody>
        </p:sp>
        <p:sp>
          <p:nvSpPr>
            <p:cNvPr id="319586" name="Oval 98"/>
            <p:cNvSpPr>
              <a:spLocks noChangeArrowheads="1"/>
            </p:cNvSpPr>
            <p:nvPr/>
          </p:nvSpPr>
          <p:spPr bwMode="auto">
            <a:xfrm>
              <a:off x="2448" y="25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19555"/>
                                        </p:tgtEl>
                                        <p:attrNameLst>
                                          <p:attrName>style.visibility</p:attrName>
                                        </p:attrNameLst>
                                      </p:cBhvr>
                                      <p:to>
                                        <p:strVal val="visible"/>
                                      </p:to>
                                    </p:set>
                                    <p:animEffect transition="in" filter="wipe(left)">
                                      <p:cBhvr>
                                        <p:cTn id="7" dur="500"/>
                                        <p:tgtEl>
                                          <p:spTgt spid="31955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9560"/>
                                        </p:tgtEl>
                                        <p:attrNameLst>
                                          <p:attrName>style.visibility</p:attrName>
                                        </p:attrNameLst>
                                      </p:cBhvr>
                                      <p:to>
                                        <p:strVal val="visible"/>
                                      </p:to>
                                    </p:set>
                                    <p:animEffect transition="in" filter="wipe(left)">
                                      <p:cBhvr>
                                        <p:cTn id="11" dur="500"/>
                                        <p:tgtEl>
                                          <p:spTgt spid="319560"/>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319566"/>
                                        </p:tgtEl>
                                        <p:attrNameLst>
                                          <p:attrName>style.visibility</p:attrName>
                                        </p:attrNameLst>
                                      </p:cBhvr>
                                      <p:to>
                                        <p:strVal val="visible"/>
                                      </p:to>
                                    </p:set>
                                    <p:animEffect transition="in" filter="checkerboard(across)">
                                      <p:cBhvr>
                                        <p:cTn id="15" dur="500"/>
                                        <p:tgtEl>
                                          <p:spTgt spid="319566"/>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319572"/>
                                        </p:tgtEl>
                                        <p:attrNameLst>
                                          <p:attrName>style.visibility</p:attrName>
                                        </p:attrNameLst>
                                      </p:cBhvr>
                                      <p:to>
                                        <p:strVal val="visible"/>
                                      </p:to>
                                    </p:set>
                                    <p:animEffect transition="in" filter="checkerboard(across)">
                                      <p:cBhvr>
                                        <p:cTn id="19" dur="500"/>
                                        <p:tgtEl>
                                          <p:spTgt spid="319572"/>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319581"/>
                                        </p:tgtEl>
                                        <p:attrNameLst>
                                          <p:attrName>style.visibility</p:attrName>
                                        </p:attrNameLst>
                                      </p:cBhvr>
                                      <p:to>
                                        <p:strVal val="visible"/>
                                      </p:to>
                                    </p:set>
                                    <p:animEffect transition="in" filter="wipe(down)">
                                      <p:cBhvr>
                                        <p:cTn id="23" dur="500"/>
                                        <p:tgtEl>
                                          <p:spTgt spid="319581"/>
                                        </p:tgtEl>
                                      </p:cBhvr>
                                    </p:animEffect>
                                  </p:childTnLst>
                                </p:cTn>
                              </p:par>
                            </p:childTnLst>
                          </p:cTn>
                        </p:par>
                        <p:par>
                          <p:cTn id="24" fill="hold" nodeType="afterGroup">
                            <p:stCondLst>
                              <p:cond delay="2500"/>
                            </p:stCondLst>
                            <p:childTnLst>
                              <p:par>
                                <p:cTn id="25" presetID="22" presetClass="entr" presetSubtype="1" fill="hold" nodeType="afterEffect">
                                  <p:stCondLst>
                                    <p:cond delay="0"/>
                                  </p:stCondLst>
                                  <p:childTnLst>
                                    <p:set>
                                      <p:cBhvr>
                                        <p:cTn id="26" dur="1" fill="hold">
                                          <p:stCondLst>
                                            <p:cond delay="0"/>
                                          </p:stCondLst>
                                        </p:cTn>
                                        <p:tgtEl>
                                          <p:spTgt spid="319563"/>
                                        </p:tgtEl>
                                        <p:attrNameLst>
                                          <p:attrName>style.visibility</p:attrName>
                                        </p:attrNameLst>
                                      </p:cBhvr>
                                      <p:to>
                                        <p:strVal val="visible"/>
                                      </p:to>
                                    </p:set>
                                    <p:animEffect transition="in" filter="wipe(up)">
                                      <p:cBhvr>
                                        <p:cTn id="27" dur="500"/>
                                        <p:tgtEl>
                                          <p:spTgt spid="319563"/>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319578"/>
                                        </p:tgtEl>
                                        <p:attrNameLst>
                                          <p:attrName>style.visibility</p:attrName>
                                        </p:attrNameLst>
                                      </p:cBhvr>
                                      <p:to>
                                        <p:strVal val="visible"/>
                                      </p:to>
                                    </p:set>
                                    <p:animEffect transition="in" filter="wipe(right)">
                                      <p:cBhvr>
                                        <p:cTn id="31" dur="500"/>
                                        <p:tgtEl>
                                          <p:spTgt spid="319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26816" name="Group 160"/>
          <p:cNvGraphicFramePr>
            <a:graphicFrameLocks noGrp="1"/>
          </p:cNvGraphicFramePr>
          <p:nvPr>
            <p:extLst>
              <p:ext uri="{D42A27DB-BD31-4B8C-83A1-F6EECF244321}">
                <p14:modId xmlns:p14="http://schemas.microsoft.com/office/powerpoint/2010/main" val="3748644908"/>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26812" name="AutoShape 156"/>
          <p:cNvSpPr>
            <a:spLocks noChangeArrowheads="1"/>
          </p:cNvSpPr>
          <p:nvPr/>
        </p:nvSpPr>
        <p:spPr bwMode="auto">
          <a:xfrm>
            <a:off x="6019800" y="990600"/>
            <a:ext cx="2286000" cy="1371600"/>
          </a:xfrm>
          <a:prstGeom prst="wedgeRoundRectCallout">
            <a:avLst>
              <a:gd name="adj1" fmla="val -73958"/>
              <a:gd name="adj2" fmla="val 115931"/>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en-US" altLang="ja-JP" sz="2400" i="1">
                <a:effectLst>
                  <a:outerShdw blurRad="38100" dist="38100" dir="2700000" algn="tl">
                    <a:srgbClr val="000000"/>
                  </a:outerShdw>
                </a:effectLst>
              </a:rPr>
              <a:t>q</a:t>
            </a:r>
            <a:r>
              <a:rPr lang="en-US" altLang="ja-JP" sz="2400" baseline="-25000">
                <a:effectLst>
                  <a:outerShdw blurRad="38100" dist="38100" dir="2700000" algn="tl">
                    <a:srgbClr val="000000"/>
                  </a:outerShdw>
                </a:effectLst>
              </a:rPr>
              <a:t>0</a:t>
            </a:r>
            <a:r>
              <a:rPr lang="ja-JP" altLang="en-US" sz="2400">
                <a:effectLst>
                  <a:outerShdw blurRad="38100" dist="38100" dir="2700000" algn="tl">
                    <a:srgbClr val="000000"/>
                  </a:outerShdw>
                </a:effectLst>
              </a:rPr>
              <a:t>と</a:t>
            </a:r>
            <a:r>
              <a:rPr lang="en-US" altLang="ja-JP" sz="2400" i="1">
                <a:effectLst>
                  <a:outerShdw blurRad="38100" dist="38100" dir="2700000" algn="tl">
                    <a:srgbClr val="000000"/>
                  </a:outerShdw>
                </a:effectLst>
              </a:rPr>
              <a:t>q</a:t>
            </a:r>
            <a:r>
              <a:rPr lang="en-US" altLang="ja-JP" sz="2400" baseline="-25000">
                <a:effectLst>
                  <a:outerShdw blurRad="38100" dist="38100" dir="2700000" algn="tl">
                    <a:srgbClr val="000000"/>
                  </a:outerShdw>
                </a:effectLst>
              </a:rPr>
              <a:t>1</a:t>
            </a:r>
            <a:r>
              <a:rPr lang="ja-JP" altLang="en-US" sz="2400">
                <a:effectLst>
                  <a:outerShdw blurRad="38100" dist="38100" dir="2700000" algn="tl">
                    <a:srgbClr val="000000"/>
                  </a:outerShdw>
                </a:effectLst>
              </a:rPr>
              <a:t>が異なる</a:t>
            </a:r>
          </a:p>
          <a:p>
            <a:pPr algn="ct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グループなら</a:t>
            </a:r>
          </a:p>
          <a:p>
            <a:pPr algn="ct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×を付ける</a:t>
            </a:r>
          </a:p>
        </p:txBody>
      </p:sp>
      <p:sp>
        <p:nvSpPr>
          <p:cNvPr id="326813" name="Text Box 157"/>
          <p:cNvSpPr txBox="1">
            <a:spLocks noChangeArrowheads="1"/>
          </p:cNvSpPr>
          <p:nvPr/>
        </p:nvSpPr>
        <p:spPr bwMode="auto">
          <a:xfrm>
            <a:off x="6781800" y="2514600"/>
            <a:ext cx="1966913"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最後まで×が</a:t>
            </a:r>
          </a:p>
          <a:p>
            <a:pP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付かなければ</a:t>
            </a:r>
          </a:p>
          <a:p>
            <a:pP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等価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6812"/>
                                        </p:tgtEl>
                                        <p:attrNameLst>
                                          <p:attrName>style.visibility</p:attrName>
                                        </p:attrNameLst>
                                      </p:cBhvr>
                                      <p:to>
                                        <p:strVal val="visible"/>
                                      </p:to>
                                    </p:set>
                                    <p:animEffect transition="in" filter="checkerboard(across)">
                                      <p:cBhvr>
                                        <p:cTn id="7" dur="500"/>
                                        <p:tgtEl>
                                          <p:spTgt spid="3268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6813"/>
                                        </p:tgtEl>
                                        <p:attrNameLst>
                                          <p:attrName>style.visibility</p:attrName>
                                        </p:attrNameLst>
                                      </p:cBhvr>
                                      <p:to>
                                        <p:strVal val="visible"/>
                                      </p:to>
                                    </p:set>
                                    <p:animEffect transition="in" filter="checkerboard(across)">
                                      <p:cBhvr>
                                        <p:cTn id="12" dur="500"/>
                                        <p:tgtEl>
                                          <p:spTgt spid="326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812" grpId="0" animBg="1" autoUpdateAnimBg="0"/>
      <p:bldP spid="32681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27683" name="Group 3"/>
          <p:cNvGraphicFramePr>
            <a:graphicFrameLocks noGrp="1"/>
          </p:cNvGraphicFramePr>
          <p:nvPr>
            <p:extLst>
              <p:ext uri="{D42A27DB-BD31-4B8C-83A1-F6EECF244321}">
                <p14:modId xmlns:p14="http://schemas.microsoft.com/office/powerpoint/2010/main" val="1547026076"/>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27771" name="AutoShape 91"/>
          <p:cNvSpPr>
            <a:spLocks noChangeArrowheads="1"/>
          </p:cNvSpPr>
          <p:nvPr/>
        </p:nvSpPr>
        <p:spPr bwMode="auto">
          <a:xfrm>
            <a:off x="5791200" y="1066800"/>
            <a:ext cx="2514600" cy="1524000"/>
          </a:xfrm>
          <a:prstGeom prst="wedgeRoundRectCallout">
            <a:avLst>
              <a:gd name="adj1" fmla="val -62690"/>
              <a:gd name="adj2" fmla="val 91042"/>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ja-JP" altLang="en-US" sz="2000">
                <a:effectLst>
                  <a:outerShdw blurRad="38100" dist="38100" dir="2700000" algn="tl">
                    <a:srgbClr val="000000"/>
                  </a:outerShdw>
                </a:effectLst>
              </a:rPr>
              <a:t>遷移先の有無、</a:t>
            </a:r>
          </a:p>
          <a:p>
            <a:pPr algn="ctr">
              <a:spcBef>
                <a:spcPct val="20000"/>
              </a:spcBef>
              <a:buClr>
                <a:schemeClr val="hlink"/>
              </a:buClr>
              <a:buSzPct val="70000"/>
              <a:buFont typeface="Wingdings" panose="05000000000000000000" pitchFamily="2" charset="2"/>
              <a:buNone/>
            </a:pPr>
            <a:r>
              <a:rPr lang="ja-JP" altLang="en-US" sz="2000">
                <a:effectLst>
                  <a:outerShdw blurRad="38100" dist="38100" dir="2700000" algn="tl">
                    <a:srgbClr val="000000"/>
                  </a:outerShdw>
                </a:effectLst>
              </a:rPr>
              <a:t>受理不受理が</a:t>
            </a:r>
          </a:p>
          <a:p>
            <a:pPr algn="ctr">
              <a:spcBef>
                <a:spcPct val="20000"/>
              </a:spcBef>
              <a:buClr>
                <a:schemeClr val="hlink"/>
              </a:buClr>
              <a:buSzPct val="70000"/>
              <a:buFont typeface="Wingdings" panose="05000000000000000000" pitchFamily="2" charset="2"/>
              <a:buNone/>
            </a:pPr>
            <a:r>
              <a:rPr lang="ja-JP" altLang="en-US" sz="2000">
                <a:effectLst>
                  <a:outerShdw blurRad="38100" dist="38100" dir="2700000" algn="tl">
                    <a:srgbClr val="000000"/>
                  </a:outerShdw>
                </a:effectLst>
              </a:rPr>
              <a:t>異なる状態対に</a:t>
            </a:r>
          </a:p>
          <a:p>
            <a:pPr algn="ctr">
              <a:spcBef>
                <a:spcPct val="20000"/>
              </a:spcBef>
              <a:buClr>
                <a:schemeClr val="hlink"/>
              </a:buClr>
              <a:buSzPct val="70000"/>
              <a:buFont typeface="Wingdings" panose="05000000000000000000" pitchFamily="2" charset="2"/>
              <a:buNone/>
            </a:pPr>
            <a:r>
              <a:rPr lang="ja-JP" altLang="en-US" sz="2000">
                <a:effectLst>
                  <a:outerShdw blurRad="38100" dist="38100" dir="2700000" algn="tl">
                    <a:srgbClr val="000000"/>
                  </a:outerShdw>
                </a:effectLst>
              </a:rPr>
              <a:t>×を付ける</a:t>
            </a:r>
          </a:p>
        </p:txBody>
      </p:sp>
      <p:sp>
        <p:nvSpPr>
          <p:cNvPr id="327773" name="Rectangle 93"/>
          <p:cNvSpPr>
            <a:spLocks noChangeArrowheads="1"/>
          </p:cNvSpPr>
          <p:nvPr/>
        </p:nvSpPr>
        <p:spPr bwMode="auto">
          <a:xfrm>
            <a:off x="4572000" y="3014663"/>
            <a:ext cx="104775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grpSp>
        <p:nvGrpSpPr>
          <p:cNvPr id="327774" name="Group 94"/>
          <p:cNvGrpSpPr>
            <a:grpSpLocks/>
          </p:cNvGrpSpPr>
          <p:nvPr/>
        </p:nvGrpSpPr>
        <p:grpSpPr bwMode="auto">
          <a:xfrm>
            <a:off x="4572000" y="3879850"/>
            <a:ext cx="1047750" cy="2597150"/>
            <a:chOff x="2880" y="2444"/>
            <a:chExt cx="660" cy="1636"/>
          </a:xfrm>
        </p:grpSpPr>
        <p:sp>
          <p:nvSpPr>
            <p:cNvPr id="327775" name="Rectangle 95"/>
            <p:cNvSpPr>
              <a:spLocks noChangeArrowheads="1"/>
            </p:cNvSpPr>
            <p:nvPr/>
          </p:nvSpPr>
          <p:spPr bwMode="auto">
            <a:xfrm>
              <a:off x="2880" y="3534"/>
              <a:ext cx="66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sp>
          <p:nvSpPr>
            <p:cNvPr id="327776" name="Rectangle 96"/>
            <p:cNvSpPr>
              <a:spLocks noChangeArrowheads="1"/>
            </p:cNvSpPr>
            <p:nvPr/>
          </p:nvSpPr>
          <p:spPr bwMode="auto">
            <a:xfrm>
              <a:off x="2880" y="2990"/>
              <a:ext cx="660"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sp>
          <p:nvSpPr>
            <p:cNvPr id="327777" name="Rectangle 97"/>
            <p:cNvSpPr>
              <a:spLocks noChangeArrowheads="1"/>
            </p:cNvSpPr>
            <p:nvPr/>
          </p:nvSpPr>
          <p:spPr bwMode="auto">
            <a:xfrm>
              <a:off x="2880" y="2444"/>
              <a:ext cx="66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grpSp>
      <p:grpSp>
        <p:nvGrpSpPr>
          <p:cNvPr id="327778" name="Group 98"/>
          <p:cNvGrpSpPr>
            <a:grpSpLocks/>
          </p:cNvGrpSpPr>
          <p:nvPr/>
        </p:nvGrpSpPr>
        <p:grpSpPr bwMode="auto">
          <a:xfrm>
            <a:off x="5619750" y="5610225"/>
            <a:ext cx="3143250" cy="866775"/>
            <a:chOff x="3540" y="3534"/>
            <a:chExt cx="1980" cy="546"/>
          </a:xfrm>
        </p:grpSpPr>
        <p:sp>
          <p:nvSpPr>
            <p:cNvPr id="327779" name="Rectangle 99"/>
            <p:cNvSpPr>
              <a:spLocks noChangeArrowheads="1"/>
            </p:cNvSpPr>
            <p:nvPr/>
          </p:nvSpPr>
          <p:spPr bwMode="auto">
            <a:xfrm>
              <a:off x="4860" y="3534"/>
              <a:ext cx="66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sp>
          <p:nvSpPr>
            <p:cNvPr id="327780" name="Rectangle 100"/>
            <p:cNvSpPr>
              <a:spLocks noChangeArrowheads="1"/>
            </p:cNvSpPr>
            <p:nvPr/>
          </p:nvSpPr>
          <p:spPr bwMode="auto">
            <a:xfrm>
              <a:off x="4200" y="3534"/>
              <a:ext cx="66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sp>
          <p:nvSpPr>
            <p:cNvPr id="327781" name="Rectangle 101"/>
            <p:cNvSpPr>
              <a:spLocks noChangeArrowheads="1"/>
            </p:cNvSpPr>
            <p:nvPr/>
          </p:nvSpPr>
          <p:spPr bwMode="auto">
            <a:xfrm>
              <a:off x="3540" y="3534"/>
              <a:ext cx="66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71"/>
                                        </p:tgtEl>
                                        <p:attrNameLst>
                                          <p:attrName>style.visibility</p:attrName>
                                        </p:attrNameLst>
                                      </p:cBhvr>
                                      <p:to>
                                        <p:strVal val="visible"/>
                                      </p:to>
                                    </p:set>
                                    <p:animEffect transition="in" filter="checkerboard(across)">
                                      <p:cBhvr>
                                        <p:cTn id="7" dur="500"/>
                                        <p:tgtEl>
                                          <p:spTgt spid="327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773"/>
                                        </p:tgtEl>
                                        <p:attrNameLst>
                                          <p:attrName>style.visibility</p:attrName>
                                        </p:attrNameLst>
                                      </p:cBhvr>
                                      <p:to>
                                        <p:strVal val="visible"/>
                                      </p:to>
                                    </p:set>
                                    <p:animEffect transition="in" filter="checkerboard(across)">
                                      <p:cBhvr>
                                        <p:cTn id="12" dur="500"/>
                                        <p:tgtEl>
                                          <p:spTgt spid="3277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27774"/>
                                        </p:tgtEl>
                                        <p:attrNameLst>
                                          <p:attrName>style.visibility</p:attrName>
                                        </p:attrNameLst>
                                      </p:cBhvr>
                                      <p:to>
                                        <p:strVal val="visible"/>
                                      </p:to>
                                    </p:set>
                                    <p:animEffect transition="in" filter="checkerboard(across)">
                                      <p:cBhvr>
                                        <p:cTn id="17" dur="500"/>
                                        <p:tgtEl>
                                          <p:spTgt spid="3277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27778"/>
                                        </p:tgtEl>
                                        <p:attrNameLst>
                                          <p:attrName>style.visibility</p:attrName>
                                        </p:attrNameLst>
                                      </p:cBhvr>
                                      <p:to>
                                        <p:strVal val="visible"/>
                                      </p:to>
                                    </p:set>
                                    <p:animEffect transition="in" filter="checkerboard(across)">
                                      <p:cBhvr>
                                        <p:cTn id="22" dur="500"/>
                                        <p:tgtEl>
                                          <p:spTgt spid="327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1" grpId="0" animBg="1" autoUpdateAnimBg="0"/>
      <p:bldP spid="32777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28797" name="Group 93"/>
          <p:cNvGraphicFramePr>
            <a:graphicFrameLocks noGrp="1"/>
          </p:cNvGraphicFramePr>
          <p:nvPr>
            <p:extLst>
              <p:ext uri="{D42A27DB-BD31-4B8C-83A1-F6EECF244321}">
                <p14:modId xmlns:p14="http://schemas.microsoft.com/office/powerpoint/2010/main" val="3098789904"/>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28795" name="AutoShape 91"/>
          <p:cNvSpPr>
            <a:spLocks noChangeArrowheads="1"/>
          </p:cNvSpPr>
          <p:nvPr/>
        </p:nvSpPr>
        <p:spPr bwMode="auto">
          <a:xfrm>
            <a:off x="5867400" y="1371600"/>
            <a:ext cx="2895600" cy="1219200"/>
          </a:xfrm>
          <a:prstGeom prst="wedgeRoundRectCallout">
            <a:avLst>
              <a:gd name="adj1" fmla="val -30977"/>
              <a:gd name="adj2" fmla="val 161458"/>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en-US" altLang="ja-JP" sz="2800" i="1">
                <a:effectLst>
                  <a:outerShdw blurRad="38100" dist="38100" dir="2700000" algn="tl">
                    <a:srgbClr val="000000"/>
                  </a:outerShdw>
                </a:effectLst>
              </a:rPr>
              <a:t>δ</a:t>
            </a:r>
            <a:r>
              <a:rPr lang="en-US" altLang="ja-JP" sz="2800">
                <a:effectLst>
                  <a:outerShdw blurRad="38100" dist="38100" dir="2700000" algn="tl">
                    <a:srgbClr val="000000"/>
                  </a:outerShdw>
                </a:effectLst>
              </a:rPr>
              <a:t>(</a:t>
            </a: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1</a:t>
            </a:r>
            <a:r>
              <a:rPr lang="en-US" altLang="ja-JP" sz="2800">
                <a:effectLst>
                  <a:outerShdw blurRad="38100" dist="38100" dir="2700000" algn="tl">
                    <a:srgbClr val="000000"/>
                  </a:outerShdw>
                </a:effectLst>
              </a:rPr>
              <a:t>, a)</a:t>
            </a:r>
            <a:r>
              <a:rPr lang="en-US" altLang="ja-JP" sz="2800" i="1">
                <a:effectLst>
                  <a:outerShdw blurRad="38100" dist="38100" dir="2700000" algn="tl">
                    <a:srgbClr val="000000"/>
                  </a:outerShdw>
                </a:effectLst>
              </a:rPr>
              <a:t>δ</a:t>
            </a:r>
            <a:r>
              <a:rPr lang="en-US" altLang="ja-JP" sz="2800">
                <a:effectLst>
                  <a:outerShdw blurRad="38100" dist="38100" dir="2700000" algn="tl">
                    <a:srgbClr val="000000"/>
                  </a:outerShdw>
                </a:effectLst>
              </a:rPr>
              <a:t>(</a:t>
            </a: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2</a:t>
            </a:r>
            <a:r>
              <a:rPr lang="en-US" altLang="ja-JP" sz="2800">
                <a:effectLst>
                  <a:outerShdw blurRad="38100" dist="38100" dir="2700000" algn="tl">
                    <a:srgbClr val="000000"/>
                  </a:outerShdw>
                </a:effectLst>
              </a:rPr>
              <a:t>, a)</a:t>
            </a:r>
            <a:endParaRPr lang="ja-JP" altLang="en-US" sz="2800">
              <a:effectLst>
                <a:outerShdw blurRad="38100" dist="38100" dir="2700000" algn="tl">
                  <a:srgbClr val="000000"/>
                </a:outerShdw>
              </a:effectLst>
            </a:endParaRPr>
          </a:p>
          <a:p>
            <a:pPr algn="ctr">
              <a:spcBef>
                <a:spcPct val="20000"/>
              </a:spcBef>
              <a:buClr>
                <a:schemeClr val="hlink"/>
              </a:buClr>
              <a:buSzPct val="70000"/>
              <a:buFont typeface="Wingdings" panose="05000000000000000000" pitchFamily="2" charset="2"/>
              <a:buNone/>
            </a:pPr>
            <a:r>
              <a:rPr lang="en-US" altLang="ja-JP" sz="2800" i="1">
                <a:effectLst>
                  <a:outerShdw blurRad="38100" dist="38100" dir="2700000" algn="tl">
                    <a:srgbClr val="000000"/>
                  </a:outerShdw>
                </a:effectLst>
              </a:rPr>
              <a:t>δ</a:t>
            </a:r>
            <a:r>
              <a:rPr lang="en-US" altLang="ja-JP" sz="2800">
                <a:effectLst>
                  <a:outerShdw blurRad="38100" dist="38100" dir="2700000" algn="tl">
                    <a:srgbClr val="000000"/>
                  </a:outerShdw>
                </a:effectLst>
              </a:rPr>
              <a:t>(</a:t>
            </a: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1</a:t>
            </a:r>
            <a:r>
              <a:rPr lang="en-US" altLang="ja-JP" sz="2800">
                <a:effectLst>
                  <a:outerShdw blurRad="38100" dist="38100" dir="2700000" algn="tl">
                    <a:srgbClr val="000000"/>
                  </a:outerShdw>
                </a:effectLst>
              </a:rPr>
              <a:t>, b)</a:t>
            </a:r>
            <a:r>
              <a:rPr lang="en-US" altLang="ja-JP" sz="2800" i="1">
                <a:effectLst>
                  <a:outerShdw blurRad="38100" dist="38100" dir="2700000" algn="tl">
                    <a:srgbClr val="000000"/>
                  </a:outerShdw>
                </a:effectLst>
              </a:rPr>
              <a:t>δ</a:t>
            </a:r>
            <a:r>
              <a:rPr lang="en-US" altLang="ja-JP" sz="2800">
                <a:effectLst>
                  <a:outerShdw blurRad="38100" dist="38100" dir="2700000" algn="tl">
                    <a:srgbClr val="000000"/>
                  </a:outerShdw>
                </a:effectLst>
              </a:rPr>
              <a:t>(</a:t>
            </a: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2</a:t>
            </a:r>
            <a:r>
              <a:rPr lang="en-US" altLang="ja-JP" sz="2800">
                <a:effectLst>
                  <a:outerShdw blurRad="38100" dist="38100" dir="2700000" algn="tl">
                    <a:srgbClr val="000000"/>
                  </a:outerShdw>
                </a:effectLst>
              </a:rPr>
              <a:t>, b)</a:t>
            </a:r>
            <a:endParaRPr lang="ja-JP" altLang="en-US" sz="2800">
              <a:effectLst>
                <a:outerShdw blurRad="38100" dist="38100" dir="2700000" algn="tl">
                  <a:srgbClr val="000000"/>
                </a:outerShdw>
              </a:effectLst>
            </a:endParaRPr>
          </a:p>
        </p:txBody>
      </p:sp>
      <p:sp>
        <p:nvSpPr>
          <p:cNvPr id="328798" name="Rectangle 94"/>
          <p:cNvSpPr>
            <a:spLocks noChangeArrowheads="1"/>
          </p:cNvSpPr>
          <p:nvPr/>
        </p:nvSpPr>
        <p:spPr bwMode="auto">
          <a:xfrm>
            <a:off x="5619750" y="3879850"/>
            <a:ext cx="104775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200"/>
              <a:t>3  3</a:t>
            </a:r>
          </a:p>
          <a:p>
            <a:pPr algn="ctr">
              <a:buFont typeface="Wingdings" panose="05000000000000000000" pitchFamily="2" charset="2"/>
              <a:buNone/>
            </a:pPr>
            <a:r>
              <a:rPr lang="ja-JP" altLang="en-US" sz="2200"/>
              <a:t>2  2</a:t>
            </a:r>
          </a:p>
        </p:txBody>
      </p:sp>
      <p:grpSp>
        <p:nvGrpSpPr>
          <p:cNvPr id="328801" name="Group 97"/>
          <p:cNvGrpSpPr>
            <a:grpSpLocks/>
          </p:cNvGrpSpPr>
          <p:nvPr/>
        </p:nvGrpSpPr>
        <p:grpSpPr bwMode="auto">
          <a:xfrm>
            <a:off x="5619750" y="4746625"/>
            <a:ext cx="2095500" cy="863600"/>
            <a:chOff x="3540" y="2990"/>
            <a:chExt cx="1320" cy="544"/>
          </a:xfrm>
        </p:grpSpPr>
        <p:sp>
          <p:nvSpPr>
            <p:cNvPr id="328799" name="Rectangle 95"/>
            <p:cNvSpPr>
              <a:spLocks noChangeArrowheads="1"/>
            </p:cNvSpPr>
            <p:nvPr/>
          </p:nvSpPr>
          <p:spPr bwMode="auto">
            <a:xfrm>
              <a:off x="3540" y="2990"/>
              <a:ext cx="660"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200"/>
                <a:t>3  3</a:t>
              </a:r>
            </a:p>
            <a:p>
              <a:pPr algn="ctr">
                <a:buFont typeface="Wingdings" panose="05000000000000000000" pitchFamily="2" charset="2"/>
                <a:buNone/>
              </a:pPr>
              <a:r>
                <a:rPr lang="ja-JP" altLang="en-US" sz="2200"/>
                <a:t>2  </a:t>
              </a:r>
              <a:r>
                <a:rPr lang="en-US" altLang="ja-JP" sz="2200"/>
                <a:t>F</a:t>
              </a:r>
              <a:endParaRPr lang="en-US" altLang="ja-JP"/>
            </a:p>
          </p:txBody>
        </p:sp>
        <p:sp>
          <p:nvSpPr>
            <p:cNvPr id="328800" name="Rectangle 96"/>
            <p:cNvSpPr>
              <a:spLocks noChangeArrowheads="1"/>
            </p:cNvSpPr>
            <p:nvPr/>
          </p:nvSpPr>
          <p:spPr bwMode="auto">
            <a:xfrm>
              <a:off x="4200" y="2990"/>
              <a:ext cx="660"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200"/>
                <a:t>3  3</a:t>
              </a:r>
            </a:p>
            <a:p>
              <a:pPr algn="ctr">
                <a:buFont typeface="Wingdings" panose="05000000000000000000" pitchFamily="2" charset="2"/>
                <a:buNone/>
              </a:pPr>
              <a:r>
                <a:rPr lang="ja-JP" altLang="en-US" sz="2200"/>
                <a:t>2  </a:t>
              </a:r>
              <a:r>
                <a:rPr lang="en-US" altLang="ja-JP" sz="2200"/>
                <a:t>F</a:t>
              </a:r>
              <a:endParaRPr lang="en-US" altLang="ja-JP"/>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8795"/>
                                        </p:tgtEl>
                                        <p:attrNameLst>
                                          <p:attrName>style.visibility</p:attrName>
                                        </p:attrNameLst>
                                      </p:cBhvr>
                                      <p:to>
                                        <p:strVal val="visible"/>
                                      </p:to>
                                    </p:set>
                                    <p:animEffect transition="in" filter="checkerboard(across)">
                                      <p:cBhvr>
                                        <p:cTn id="7" dur="500"/>
                                        <p:tgtEl>
                                          <p:spTgt spid="328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8798"/>
                                        </p:tgtEl>
                                        <p:attrNameLst>
                                          <p:attrName>style.visibility</p:attrName>
                                        </p:attrNameLst>
                                      </p:cBhvr>
                                      <p:to>
                                        <p:strVal val="visible"/>
                                      </p:to>
                                    </p:set>
                                    <p:animEffect transition="in" filter="checkerboard(across)">
                                      <p:cBhvr>
                                        <p:cTn id="12" dur="500"/>
                                        <p:tgtEl>
                                          <p:spTgt spid="3287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28801"/>
                                        </p:tgtEl>
                                        <p:attrNameLst>
                                          <p:attrName>style.visibility</p:attrName>
                                        </p:attrNameLst>
                                      </p:cBhvr>
                                      <p:to>
                                        <p:strVal val="visible"/>
                                      </p:to>
                                    </p:set>
                                    <p:animEffect transition="in" filter="checkerboard(across)">
                                      <p:cBhvr>
                                        <p:cTn id="17" dur="500"/>
                                        <p:tgtEl>
                                          <p:spTgt spid="328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95" grpId="0" animBg="1" autoUpdateAnimBg="0"/>
      <p:bldP spid="328798"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33827" name="Group 3"/>
          <p:cNvGraphicFramePr>
            <a:graphicFrameLocks noGrp="1"/>
          </p:cNvGraphicFramePr>
          <p:nvPr>
            <p:extLst>
              <p:ext uri="{D42A27DB-BD31-4B8C-83A1-F6EECF244321}">
                <p14:modId xmlns:p14="http://schemas.microsoft.com/office/powerpoint/2010/main" val="3515656542"/>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3  3</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3  3</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3  3</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33915" name="AutoShape 91"/>
          <p:cNvSpPr>
            <a:spLocks noChangeArrowheads="1"/>
          </p:cNvSpPr>
          <p:nvPr/>
        </p:nvSpPr>
        <p:spPr bwMode="auto">
          <a:xfrm>
            <a:off x="6248400" y="2286000"/>
            <a:ext cx="2590800" cy="914400"/>
          </a:xfrm>
          <a:prstGeom prst="wedgeRoundRectCallout">
            <a:avLst>
              <a:gd name="adj1" fmla="val -45097"/>
              <a:gd name="adj2" fmla="val 136806"/>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同一遷移先なら</a:t>
            </a:r>
          </a:p>
          <a:p>
            <a:pPr algn="ct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判定不要</a:t>
            </a:r>
          </a:p>
        </p:txBody>
      </p:sp>
      <p:grpSp>
        <p:nvGrpSpPr>
          <p:cNvPr id="333922" name="Group 98"/>
          <p:cNvGrpSpPr>
            <a:grpSpLocks/>
          </p:cNvGrpSpPr>
          <p:nvPr/>
        </p:nvGrpSpPr>
        <p:grpSpPr bwMode="auto">
          <a:xfrm>
            <a:off x="5867400" y="4114800"/>
            <a:ext cx="1600200" cy="838200"/>
            <a:chOff x="3696" y="2592"/>
            <a:chExt cx="1008" cy="528"/>
          </a:xfrm>
        </p:grpSpPr>
        <p:sp>
          <p:nvSpPr>
            <p:cNvPr id="333917" name="Line 93"/>
            <p:cNvSpPr>
              <a:spLocks noChangeShapeType="1"/>
            </p:cNvSpPr>
            <p:nvPr/>
          </p:nvSpPr>
          <p:spPr bwMode="auto">
            <a:xfrm>
              <a:off x="3696" y="2592"/>
              <a:ext cx="384" cy="0"/>
            </a:xfrm>
            <a:prstGeom prst="line">
              <a:avLst/>
            </a:prstGeom>
            <a:noFill/>
            <a:ln w="57150" cmpd="thinThick">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3918" name="Line 94"/>
            <p:cNvSpPr>
              <a:spLocks noChangeShapeType="1"/>
            </p:cNvSpPr>
            <p:nvPr/>
          </p:nvSpPr>
          <p:spPr bwMode="auto">
            <a:xfrm>
              <a:off x="3696" y="2832"/>
              <a:ext cx="384" cy="0"/>
            </a:xfrm>
            <a:prstGeom prst="line">
              <a:avLst/>
            </a:prstGeom>
            <a:noFill/>
            <a:ln w="57150" cmpd="thinThick">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3920" name="Line 96"/>
            <p:cNvSpPr>
              <a:spLocks noChangeShapeType="1"/>
            </p:cNvSpPr>
            <p:nvPr/>
          </p:nvSpPr>
          <p:spPr bwMode="auto">
            <a:xfrm>
              <a:off x="3696" y="3120"/>
              <a:ext cx="384" cy="0"/>
            </a:xfrm>
            <a:prstGeom prst="line">
              <a:avLst/>
            </a:prstGeom>
            <a:noFill/>
            <a:ln w="57150" cmpd="thinThick">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3921" name="Line 97"/>
            <p:cNvSpPr>
              <a:spLocks noChangeShapeType="1"/>
            </p:cNvSpPr>
            <p:nvPr/>
          </p:nvSpPr>
          <p:spPr bwMode="auto">
            <a:xfrm>
              <a:off x="4320" y="3120"/>
              <a:ext cx="384" cy="0"/>
            </a:xfrm>
            <a:prstGeom prst="line">
              <a:avLst/>
            </a:prstGeom>
            <a:noFill/>
            <a:ln w="57150" cmpd="thinThick">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3915"/>
                                        </p:tgtEl>
                                        <p:attrNameLst>
                                          <p:attrName>style.visibility</p:attrName>
                                        </p:attrNameLst>
                                      </p:cBhvr>
                                      <p:to>
                                        <p:strVal val="visible"/>
                                      </p:to>
                                    </p:set>
                                    <p:animEffect transition="in" filter="checkerboard(across)">
                                      <p:cBhvr>
                                        <p:cTn id="7" dur="500"/>
                                        <p:tgtEl>
                                          <p:spTgt spid="333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33922"/>
                                        </p:tgtEl>
                                        <p:attrNameLst>
                                          <p:attrName>style.visibility</p:attrName>
                                        </p:attrNameLst>
                                      </p:cBhvr>
                                      <p:to>
                                        <p:strVal val="visible"/>
                                      </p:to>
                                    </p:set>
                                    <p:animEffect transition="in" filter="checkerboard(across)">
                                      <p:cBhvr>
                                        <p:cTn id="12" dur="500"/>
                                        <p:tgtEl>
                                          <p:spTgt spid="333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915"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34851" name="Group 3"/>
          <p:cNvGraphicFramePr>
            <a:graphicFrameLocks noGrp="1"/>
          </p:cNvGraphicFramePr>
          <p:nvPr>
            <p:extLst>
              <p:ext uri="{D42A27DB-BD31-4B8C-83A1-F6EECF244321}">
                <p14:modId xmlns:p14="http://schemas.microsoft.com/office/powerpoint/2010/main" val="4184405042"/>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34943" name="AutoShape 95"/>
          <p:cNvSpPr>
            <a:spLocks noChangeArrowheads="1"/>
          </p:cNvSpPr>
          <p:nvPr/>
        </p:nvSpPr>
        <p:spPr bwMode="auto">
          <a:xfrm>
            <a:off x="5791200" y="1676400"/>
            <a:ext cx="3124200" cy="1219200"/>
          </a:xfrm>
          <a:prstGeom prst="wedgeRoundRectCallout">
            <a:avLst>
              <a:gd name="adj1" fmla="val 4218"/>
              <a:gd name="adj2" fmla="val 284116"/>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2</a:t>
            </a:r>
            <a:r>
              <a:rPr lang="en-US" altLang="ja-JP" sz="2800" i="1">
                <a:effectLst>
                  <a:outerShdw blurRad="38100" dist="38100" dir="2700000" algn="tl">
                    <a:srgbClr val="000000"/>
                  </a:outerShdw>
                </a:effectLst>
              </a:rPr>
              <a:t>q</a:t>
            </a:r>
            <a:r>
              <a:rPr lang="en-US" altLang="ja-JP" sz="2800" baseline="-25000">
                <a:effectLst>
                  <a:outerShdw blurRad="38100" dist="38100" dir="2700000" algn="tl">
                    <a:srgbClr val="000000"/>
                  </a:outerShdw>
                </a:effectLst>
              </a:rPr>
              <a:t>F</a:t>
            </a:r>
            <a:r>
              <a:rPr lang="ja-JP" altLang="en-US" sz="2800">
                <a:effectLst>
                  <a:outerShdw blurRad="38100" dist="38100" dir="2700000" algn="tl">
                    <a:srgbClr val="000000"/>
                  </a:outerShdw>
                </a:effectLst>
              </a:rPr>
              <a:t> は×なので</a:t>
            </a:r>
          </a:p>
          <a:p>
            <a:pPr algn="ctr">
              <a:spcBef>
                <a:spcPct val="20000"/>
              </a:spcBef>
              <a:buClr>
                <a:schemeClr val="hlink"/>
              </a:buClr>
              <a:buSzPct val="70000"/>
              <a:buFont typeface="Wingdings" panose="05000000000000000000" pitchFamily="2" charset="2"/>
              <a:buNone/>
            </a:pPr>
            <a:r>
              <a:rPr lang="ja-JP" altLang="en-US" sz="2800">
                <a:effectLst>
                  <a:outerShdw blurRad="38100" dist="38100" dir="2700000" algn="tl">
                    <a:srgbClr val="000000"/>
                  </a:outerShdw>
                </a:effectLst>
              </a:rPr>
              <a:t>2 </a:t>
            </a:r>
            <a:r>
              <a:rPr lang="en-US" altLang="ja-JP" sz="2800">
                <a:effectLst>
                  <a:outerShdw blurRad="38100" dist="38100" dir="2700000" algn="tl">
                    <a:srgbClr val="000000"/>
                  </a:outerShdw>
                </a:effectLst>
              </a:rPr>
              <a:t>F </a:t>
            </a:r>
            <a:r>
              <a:rPr lang="ja-JP" altLang="en-US" sz="2800">
                <a:effectLst>
                  <a:outerShdw blurRad="38100" dist="38100" dir="2700000" algn="tl">
                    <a:srgbClr val="000000"/>
                  </a:outerShdw>
                </a:effectLst>
              </a:rPr>
              <a:t>に×を付ける</a:t>
            </a:r>
          </a:p>
        </p:txBody>
      </p:sp>
      <p:sp>
        <p:nvSpPr>
          <p:cNvPr id="334944" name="Oval 96"/>
          <p:cNvSpPr>
            <a:spLocks noChangeArrowheads="1"/>
          </p:cNvSpPr>
          <p:nvPr/>
        </p:nvSpPr>
        <p:spPr bwMode="auto">
          <a:xfrm>
            <a:off x="6858000" y="5715000"/>
            <a:ext cx="685800" cy="685800"/>
          </a:xfrm>
          <a:prstGeom prst="ellipse">
            <a:avLst/>
          </a:prstGeom>
          <a:noFill/>
          <a:ln w="2857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334947" name="Group 99"/>
          <p:cNvGrpSpPr>
            <a:grpSpLocks/>
          </p:cNvGrpSpPr>
          <p:nvPr/>
        </p:nvGrpSpPr>
        <p:grpSpPr bwMode="auto">
          <a:xfrm>
            <a:off x="6324600" y="5334000"/>
            <a:ext cx="838200" cy="533400"/>
            <a:chOff x="3984" y="3360"/>
            <a:chExt cx="528" cy="336"/>
          </a:xfrm>
        </p:grpSpPr>
        <p:sp>
          <p:nvSpPr>
            <p:cNvPr id="334945" name="Line 97"/>
            <p:cNvSpPr>
              <a:spLocks noChangeShapeType="1"/>
            </p:cNvSpPr>
            <p:nvPr/>
          </p:nvSpPr>
          <p:spPr bwMode="auto">
            <a:xfrm flipH="1" flipV="1">
              <a:off x="3984" y="3360"/>
              <a:ext cx="384" cy="336"/>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4946" name="Line 98"/>
            <p:cNvSpPr>
              <a:spLocks noChangeShapeType="1"/>
            </p:cNvSpPr>
            <p:nvPr/>
          </p:nvSpPr>
          <p:spPr bwMode="auto">
            <a:xfrm flipV="1">
              <a:off x="4512" y="3360"/>
              <a:ext cx="0" cy="240"/>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34950" name="Group 102"/>
          <p:cNvGrpSpPr>
            <a:grpSpLocks/>
          </p:cNvGrpSpPr>
          <p:nvPr/>
        </p:nvGrpSpPr>
        <p:grpSpPr bwMode="auto">
          <a:xfrm>
            <a:off x="5562600" y="4953000"/>
            <a:ext cx="1527175" cy="519113"/>
            <a:chOff x="3504" y="3120"/>
            <a:chExt cx="962" cy="327"/>
          </a:xfrm>
        </p:grpSpPr>
        <p:sp>
          <p:nvSpPr>
            <p:cNvPr id="334948" name="Text Box 100"/>
            <p:cNvSpPr txBox="1">
              <a:spLocks noChangeArrowheads="1"/>
            </p:cNvSpPr>
            <p:nvPr/>
          </p:nvSpPr>
          <p:spPr bwMode="auto">
            <a:xfrm>
              <a:off x="3504" y="3120"/>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solidFill>
                    <a:srgbClr val="FFFF66"/>
                  </a:solidFill>
                </a:rPr>
                <a:t>×</a:t>
              </a:r>
            </a:p>
          </p:txBody>
        </p:sp>
        <p:sp>
          <p:nvSpPr>
            <p:cNvPr id="334949" name="Text Box 101"/>
            <p:cNvSpPr txBox="1">
              <a:spLocks noChangeArrowheads="1"/>
            </p:cNvSpPr>
            <p:nvPr/>
          </p:nvSpPr>
          <p:spPr bwMode="auto">
            <a:xfrm>
              <a:off x="4128" y="3120"/>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solidFill>
                    <a:srgbClr val="FFFF66"/>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4943"/>
                                        </p:tgtEl>
                                        <p:attrNameLst>
                                          <p:attrName>style.visibility</p:attrName>
                                        </p:attrNameLst>
                                      </p:cBhvr>
                                      <p:to>
                                        <p:strVal val="visible"/>
                                      </p:to>
                                    </p:set>
                                    <p:animEffect transition="in" filter="checkerboard(across)">
                                      <p:cBhvr>
                                        <p:cTn id="7" dur="500"/>
                                        <p:tgtEl>
                                          <p:spTgt spid="3349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4944"/>
                                        </p:tgtEl>
                                        <p:attrNameLst>
                                          <p:attrName>style.visibility</p:attrName>
                                        </p:attrNameLst>
                                      </p:cBhvr>
                                      <p:to>
                                        <p:strVal val="visible"/>
                                      </p:to>
                                    </p:set>
                                    <p:animEffect transition="in" filter="checkerboard(across)">
                                      <p:cBhvr>
                                        <p:cTn id="12" dur="500"/>
                                        <p:tgtEl>
                                          <p:spTgt spid="334944"/>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334947"/>
                                        </p:tgtEl>
                                        <p:attrNameLst>
                                          <p:attrName>style.visibility</p:attrName>
                                        </p:attrNameLst>
                                      </p:cBhvr>
                                      <p:to>
                                        <p:strVal val="visible"/>
                                      </p:to>
                                    </p:set>
                                    <p:animEffect transition="in" filter="wipe(down)">
                                      <p:cBhvr>
                                        <p:cTn id="16" dur="500"/>
                                        <p:tgtEl>
                                          <p:spTgt spid="334947"/>
                                        </p:tgtEl>
                                      </p:cBhvr>
                                    </p:animEffect>
                                  </p:childTnLst>
                                </p:cTn>
                              </p:par>
                            </p:childTnLst>
                          </p:cTn>
                        </p:par>
                        <p:par>
                          <p:cTn id="17" fill="hold" nodeType="afterGroup">
                            <p:stCondLst>
                              <p:cond delay="1000"/>
                            </p:stCondLst>
                            <p:childTnLst>
                              <p:par>
                                <p:cTn id="18" presetID="5" presetClass="entr" presetSubtype="10" fill="hold" nodeType="afterEffect">
                                  <p:stCondLst>
                                    <p:cond delay="0"/>
                                  </p:stCondLst>
                                  <p:childTnLst>
                                    <p:set>
                                      <p:cBhvr>
                                        <p:cTn id="19" dur="1" fill="hold">
                                          <p:stCondLst>
                                            <p:cond delay="0"/>
                                          </p:stCondLst>
                                        </p:cTn>
                                        <p:tgtEl>
                                          <p:spTgt spid="334950"/>
                                        </p:tgtEl>
                                        <p:attrNameLst>
                                          <p:attrName>style.visibility</p:attrName>
                                        </p:attrNameLst>
                                      </p:cBhvr>
                                      <p:to>
                                        <p:strVal val="visible"/>
                                      </p:to>
                                    </p:set>
                                    <p:animEffect transition="in" filter="checkerboard(across)">
                                      <p:cBhvr>
                                        <p:cTn id="20" dur="500"/>
                                        <p:tgtEl>
                                          <p:spTgt spid="334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943" grpId="0" animBg="1" autoUpdateAnimBg="0"/>
      <p:bldP spid="33494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1066800" y="228600"/>
            <a:ext cx="76200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状態併合表を用いた最小化</a:t>
            </a:r>
          </a:p>
        </p:txBody>
      </p:sp>
      <p:graphicFrame>
        <p:nvGraphicFramePr>
          <p:cNvPr id="332895" name="Group 95"/>
          <p:cNvGraphicFramePr>
            <a:graphicFrameLocks noGrp="1"/>
          </p:cNvGraphicFramePr>
          <p:nvPr>
            <p:extLst>
              <p:ext uri="{D42A27DB-BD31-4B8C-83A1-F6EECF244321}">
                <p14:modId xmlns:p14="http://schemas.microsoft.com/office/powerpoint/2010/main" val="420215443"/>
              </p:ext>
            </p:extLst>
          </p:nvPr>
        </p:nvGraphicFramePr>
        <p:xfrm>
          <a:off x="381000" y="1066800"/>
          <a:ext cx="8382000" cy="5410201"/>
        </p:xfrm>
        <a:graphic>
          <a:graphicData uri="http://schemas.openxmlformats.org/drawingml/2006/table">
            <a:tbl>
              <a:tblPr/>
              <a:tblGrid>
                <a:gridCol w="1047750">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gridCol w="1047750">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1047750">
                  <a:extLst>
                    <a:ext uri="{9D8B030D-6E8A-4147-A177-3AD203B41FA5}">
                      <a16:colId xmlns:a16="http://schemas.microsoft.com/office/drawing/2014/main" val="20005"/>
                    </a:ext>
                  </a:extLst>
                </a:gridCol>
                <a:gridCol w="1047750">
                  <a:extLst>
                    <a:ext uri="{9D8B030D-6E8A-4147-A177-3AD203B41FA5}">
                      <a16:colId xmlns:a16="http://schemas.microsoft.com/office/drawing/2014/main" val="20006"/>
                    </a:ext>
                  </a:extLst>
                </a:gridCol>
                <a:gridCol w="1047750">
                  <a:extLst>
                    <a:ext uri="{9D8B030D-6E8A-4147-A177-3AD203B41FA5}">
                      <a16:colId xmlns:a16="http://schemas.microsoft.com/office/drawing/2014/main" val="20007"/>
                    </a:ext>
                  </a:extLst>
                </a:gridCol>
              </a:tblGrid>
              <a:tr h="53975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遷移先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受理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cap="fla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3975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8683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651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36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  </a:t>
                      </a:r>
                      <a:r>
                        <a:rPr kumimoji="1" lang="en-US" altLang="ja-JP"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7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useBgFill="1">
        <p:nvSpPr>
          <p:cNvPr id="332891" name="AutoShape 91"/>
          <p:cNvSpPr>
            <a:spLocks noChangeArrowheads="1"/>
          </p:cNvSpPr>
          <p:nvPr/>
        </p:nvSpPr>
        <p:spPr bwMode="auto">
          <a:xfrm>
            <a:off x="6248400" y="1447800"/>
            <a:ext cx="2514600" cy="1524000"/>
          </a:xfrm>
          <a:prstGeom prst="wedgeRoundRectCallout">
            <a:avLst>
              <a:gd name="adj1" fmla="val -40023"/>
              <a:gd name="adj2" fmla="val 116356"/>
              <a:gd name="adj3" fmla="val 16667"/>
            </a:avLst>
          </a:prstGeom>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hlink"/>
              </a:buClr>
              <a:buSzPct val="70000"/>
              <a:buFont typeface="Wingdings" panose="05000000000000000000" pitchFamily="2" charset="2"/>
              <a:buNone/>
            </a:pPr>
            <a:r>
              <a:rPr lang="ja-JP" altLang="en-US" sz="2400">
                <a:effectLst>
                  <a:outerShdw blurRad="38100" dist="38100" dir="2700000" algn="tl">
                    <a:srgbClr val="000000"/>
                  </a:outerShdw>
                </a:effectLst>
              </a:rPr>
              <a:t>最後まで×が</a:t>
            </a:r>
          </a:p>
          <a:p>
            <a:pPr algn="ctr">
              <a:spcBef>
                <a:spcPct val="20000"/>
              </a:spcBef>
              <a:buClr>
                <a:schemeClr val="hlink"/>
              </a:buClr>
              <a:buSzPct val="70000"/>
              <a:buFont typeface="Wingdings" panose="05000000000000000000" pitchFamily="2" charset="2"/>
              <a:buNone/>
            </a:pPr>
            <a:r>
              <a:rPr lang="ja-JP" altLang="en-US" sz="2400" dirty="0">
                <a:effectLst>
                  <a:outerShdw blurRad="38100" dist="38100" dir="2700000" algn="tl">
                    <a:srgbClr val="000000"/>
                  </a:outerShdw>
                </a:effectLst>
              </a:rPr>
              <a:t>付かなかった</a:t>
            </a:r>
          </a:p>
          <a:p>
            <a:pPr algn="ctr">
              <a:spcBef>
                <a:spcPct val="20000"/>
              </a:spcBef>
              <a:buClr>
                <a:schemeClr val="hlink"/>
              </a:buClr>
              <a:buSzPct val="70000"/>
              <a:buFont typeface="Wingdings" panose="05000000000000000000" pitchFamily="2" charset="2"/>
              <a:buNone/>
            </a:pPr>
            <a:r>
              <a:rPr lang="ja-JP" altLang="en-US" sz="2800" dirty="0">
                <a:effectLst>
                  <a:outerShdw blurRad="38100" dist="38100" dir="2700000" algn="tl">
                    <a:srgbClr val="000000"/>
                  </a:outerShdw>
                </a:effectLst>
              </a:rPr>
              <a:t>{</a:t>
            </a:r>
            <a:r>
              <a:rPr lang="en-US" altLang="ja-JP" sz="2800" i="1" dirty="0">
                <a:effectLst>
                  <a:outerShdw blurRad="38100" dist="38100" dir="2700000" algn="tl">
                    <a:srgbClr val="000000"/>
                  </a:outerShdw>
                </a:effectLst>
              </a:rPr>
              <a:t>q</a:t>
            </a:r>
            <a:r>
              <a:rPr lang="en-US" altLang="ja-JP" sz="2800" baseline="-25000" dirty="0">
                <a:effectLst>
                  <a:outerShdw blurRad="38100" dist="38100" dir="2700000" algn="tl">
                    <a:srgbClr val="000000"/>
                  </a:outerShdw>
                </a:effectLst>
              </a:rPr>
              <a:t>1</a:t>
            </a:r>
            <a:r>
              <a:rPr lang="en-US" altLang="ja-JP" sz="2800" dirty="0">
                <a:effectLst>
                  <a:outerShdw blurRad="38100" dist="38100" dir="2700000" algn="tl">
                    <a:srgbClr val="000000"/>
                  </a:outerShdw>
                </a:effectLst>
              </a:rPr>
              <a:t>,</a:t>
            </a:r>
            <a:r>
              <a:rPr lang="en-US" altLang="ja-JP" sz="2800" i="1" dirty="0">
                <a:effectLst>
                  <a:outerShdw blurRad="38100" dist="38100" dir="2700000" algn="tl">
                    <a:srgbClr val="000000"/>
                  </a:outerShdw>
                </a:effectLst>
              </a:rPr>
              <a:t>q</a:t>
            </a:r>
            <a:r>
              <a:rPr lang="en-US" altLang="ja-JP" sz="2800" baseline="-25000" dirty="0">
                <a:effectLst>
                  <a:outerShdw blurRad="38100" dist="38100" dir="2700000" algn="tl">
                    <a:srgbClr val="000000"/>
                  </a:outerShdw>
                </a:effectLst>
              </a:rPr>
              <a:t>2</a:t>
            </a:r>
            <a:r>
              <a:rPr lang="en-US" altLang="ja-JP" sz="2800" dirty="0">
                <a:effectLst>
                  <a:outerShdw blurRad="38100" dist="38100" dir="2700000" algn="tl">
                    <a:srgbClr val="000000"/>
                  </a:outerShdw>
                </a:effectLst>
              </a:rPr>
              <a:t>} </a:t>
            </a:r>
            <a:r>
              <a:rPr lang="ja-JP" altLang="en-US" sz="2400" dirty="0">
                <a:effectLst>
                  <a:outerShdw blurRad="38100" dist="38100" dir="2700000" algn="tl">
                    <a:srgbClr val="000000"/>
                  </a:outerShdw>
                </a:effectLst>
              </a:rPr>
              <a:t>が等価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2891"/>
                                        </p:tgtEl>
                                        <p:attrNameLst>
                                          <p:attrName>style.visibility</p:attrName>
                                        </p:attrNameLst>
                                      </p:cBhvr>
                                      <p:to>
                                        <p:strVal val="visible"/>
                                      </p:to>
                                    </p:set>
                                    <p:animEffect transition="in" filter="checkerboard(across)">
                                      <p:cBhvr>
                                        <p:cTn id="7" dur="500"/>
                                        <p:tgtEl>
                                          <p:spTgt spid="332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91"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303" name="Group 79"/>
          <p:cNvGrpSpPr>
            <a:grpSpLocks/>
          </p:cNvGrpSpPr>
          <p:nvPr/>
        </p:nvGrpSpPr>
        <p:grpSpPr bwMode="auto">
          <a:xfrm>
            <a:off x="838200" y="381000"/>
            <a:ext cx="5029200" cy="3276600"/>
            <a:chOff x="384" y="240"/>
            <a:chExt cx="3168" cy="2064"/>
          </a:xfrm>
        </p:grpSpPr>
        <p:sp>
          <p:nvSpPr>
            <p:cNvPr id="308226" name="Oval 2"/>
            <p:cNvSpPr>
              <a:spLocks noChangeArrowheads="1"/>
            </p:cNvSpPr>
            <p:nvPr/>
          </p:nvSpPr>
          <p:spPr bwMode="auto">
            <a:xfrm>
              <a:off x="384" y="105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0</a:t>
              </a:r>
            </a:p>
          </p:txBody>
        </p:sp>
        <p:sp>
          <p:nvSpPr>
            <p:cNvPr id="308227" name="Oval 3"/>
            <p:cNvSpPr>
              <a:spLocks noChangeArrowheads="1"/>
            </p:cNvSpPr>
            <p:nvPr/>
          </p:nvSpPr>
          <p:spPr bwMode="auto">
            <a:xfrm>
              <a:off x="1344" y="105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1</a:t>
              </a:r>
            </a:p>
          </p:txBody>
        </p:sp>
        <p:grpSp>
          <p:nvGrpSpPr>
            <p:cNvPr id="308228" name="Group 4"/>
            <p:cNvGrpSpPr>
              <a:grpSpLocks/>
            </p:cNvGrpSpPr>
            <p:nvPr/>
          </p:nvGrpSpPr>
          <p:grpSpPr bwMode="auto">
            <a:xfrm>
              <a:off x="816" y="960"/>
              <a:ext cx="528" cy="365"/>
              <a:chOff x="1248" y="1968"/>
              <a:chExt cx="528" cy="365"/>
            </a:xfrm>
          </p:grpSpPr>
          <p:sp>
            <p:nvSpPr>
              <p:cNvPr id="308229" name="Line 5"/>
              <p:cNvSpPr>
                <a:spLocks noChangeShapeType="1"/>
              </p:cNvSpPr>
              <p:nvPr/>
            </p:nvSpPr>
            <p:spPr bwMode="auto">
              <a:xfrm>
                <a:off x="1248" y="2304"/>
                <a:ext cx="52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30" name="Text Box 6"/>
              <p:cNvSpPr txBox="1">
                <a:spLocks noChangeArrowheads="1"/>
              </p:cNvSpPr>
              <p:nvPr/>
            </p:nvSpPr>
            <p:spPr bwMode="auto">
              <a:xfrm>
                <a:off x="1392"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sp>
          <p:nvSpPr>
            <p:cNvPr id="308231" name="Oval 7"/>
            <p:cNvSpPr>
              <a:spLocks noChangeArrowheads="1"/>
            </p:cNvSpPr>
            <p:nvPr/>
          </p:nvSpPr>
          <p:spPr bwMode="auto">
            <a:xfrm>
              <a:off x="2208" y="62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2</a:t>
              </a:r>
            </a:p>
          </p:txBody>
        </p:sp>
        <p:grpSp>
          <p:nvGrpSpPr>
            <p:cNvPr id="308232" name="Group 8"/>
            <p:cNvGrpSpPr>
              <a:grpSpLocks/>
            </p:cNvGrpSpPr>
            <p:nvPr/>
          </p:nvGrpSpPr>
          <p:grpSpPr bwMode="auto">
            <a:xfrm>
              <a:off x="1728" y="768"/>
              <a:ext cx="480" cy="432"/>
              <a:chOff x="2160" y="1776"/>
              <a:chExt cx="480" cy="432"/>
            </a:xfrm>
          </p:grpSpPr>
          <p:sp>
            <p:nvSpPr>
              <p:cNvPr id="308233" name="Line 9"/>
              <p:cNvSpPr>
                <a:spLocks noChangeShapeType="1"/>
              </p:cNvSpPr>
              <p:nvPr/>
            </p:nvSpPr>
            <p:spPr bwMode="auto">
              <a:xfrm flipV="1">
                <a:off x="2160" y="1920"/>
                <a:ext cx="48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34" name="Text Box 10"/>
              <p:cNvSpPr txBox="1">
                <a:spLocks noChangeArrowheads="1"/>
              </p:cNvSpPr>
              <p:nvPr/>
            </p:nvSpPr>
            <p:spPr bwMode="auto">
              <a:xfrm>
                <a:off x="2256" y="1776"/>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sp>
          <p:nvSpPr>
            <p:cNvPr id="308235" name="Oval 11"/>
            <p:cNvSpPr>
              <a:spLocks noChangeArrowheads="1"/>
            </p:cNvSpPr>
            <p:nvPr/>
          </p:nvSpPr>
          <p:spPr bwMode="auto">
            <a:xfrm>
              <a:off x="2208" y="148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3</a:t>
              </a:r>
            </a:p>
          </p:txBody>
        </p:sp>
        <p:grpSp>
          <p:nvGrpSpPr>
            <p:cNvPr id="308236" name="Group 12"/>
            <p:cNvGrpSpPr>
              <a:grpSpLocks/>
            </p:cNvGrpSpPr>
            <p:nvPr/>
          </p:nvGrpSpPr>
          <p:grpSpPr bwMode="auto">
            <a:xfrm>
              <a:off x="1728" y="1392"/>
              <a:ext cx="480" cy="413"/>
              <a:chOff x="2160" y="2400"/>
              <a:chExt cx="480" cy="413"/>
            </a:xfrm>
          </p:grpSpPr>
          <p:sp>
            <p:nvSpPr>
              <p:cNvPr id="308237" name="Text Box 13"/>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08238" name="Line 14"/>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08239" name="Group 15"/>
            <p:cNvGrpSpPr>
              <a:grpSpLocks/>
            </p:cNvGrpSpPr>
            <p:nvPr/>
          </p:nvGrpSpPr>
          <p:grpSpPr bwMode="auto">
            <a:xfrm>
              <a:off x="3120" y="1056"/>
              <a:ext cx="432" cy="432"/>
              <a:chOff x="3552" y="2064"/>
              <a:chExt cx="432" cy="432"/>
            </a:xfrm>
          </p:grpSpPr>
          <p:sp>
            <p:nvSpPr>
              <p:cNvPr id="308240" name="Oval 16"/>
              <p:cNvSpPr>
                <a:spLocks noChangeArrowheads="1"/>
              </p:cNvSpPr>
              <p:nvPr/>
            </p:nvSpPr>
            <p:spPr bwMode="auto">
              <a:xfrm>
                <a:off x="3552" y="206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q</a:t>
                </a:r>
                <a:r>
                  <a:rPr lang="en-US" altLang="ja-JP" baseline="-25000"/>
                  <a:t>F</a:t>
                </a:r>
              </a:p>
            </p:txBody>
          </p:sp>
          <p:sp>
            <p:nvSpPr>
              <p:cNvPr id="308241" name="Oval 17"/>
              <p:cNvSpPr>
                <a:spLocks noChangeArrowheads="1"/>
              </p:cNvSpPr>
              <p:nvPr/>
            </p:nvSpPr>
            <p:spPr bwMode="auto">
              <a:xfrm>
                <a:off x="360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08242" name="Group 18"/>
            <p:cNvGrpSpPr>
              <a:grpSpLocks/>
            </p:cNvGrpSpPr>
            <p:nvPr/>
          </p:nvGrpSpPr>
          <p:grpSpPr bwMode="auto">
            <a:xfrm>
              <a:off x="2160" y="1056"/>
              <a:ext cx="240" cy="432"/>
              <a:chOff x="2592" y="2064"/>
              <a:chExt cx="240" cy="432"/>
            </a:xfrm>
          </p:grpSpPr>
          <p:sp>
            <p:nvSpPr>
              <p:cNvPr id="308243" name="Line 19"/>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44" name="Text Box 20"/>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8245" name="Group 21"/>
            <p:cNvGrpSpPr>
              <a:grpSpLocks/>
            </p:cNvGrpSpPr>
            <p:nvPr/>
          </p:nvGrpSpPr>
          <p:grpSpPr bwMode="auto">
            <a:xfrm>
              <a:off x="2640" y="720"/>
              <a:ext cx="480" cy="432"/>
              <a:chOff x="3072" y="1728"/>
              <a:chExt cx="480" cy="432"/>
            </a:xfrm>
          </p:grpSpPr>
          <p:sp>
            <p:nvSpPr>
              <p:cNvPr id="308246" name="Text Box 22"/>
              <p:cNvSpPr txBox="1">
                <a:spLocks noChangeArrowheads="1"/>
              </p:cNvSpPr>
              <p:nvPr/>
            </p:nvSpPr>
            <p:spPr bwMode="auto">
              <a:xfrm>
                <a:off x="3264" y="172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sp>
            <p:nvSpPr>
              <p:cNvPr id="308247" name="Line 23"/>
              <p:cNvSpPr>
                <a:spLocks noChangeShapeType="1"/>
              </p:cNvSpPr>
              <p:nvPr/>
            </p:nvSpPr>
            <p:spPr bwMode="auto">
              <a:xfrm flipH="1" flipV="1">
                <a:off x="3072" y="192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08248" name="Group 24"/>
            <p:cNvGrpSpPr>
              <a:grpSpLocks/>
            </p:cNvGrpSpPr>
            <p:nvPr/>
          </p:nvGrpSpPr>
          <p:grpSpPr bwMode="auto">
            <a:xfrm>
              <a:off x="2640" y="1152"/>
              <a:ext cx="480" cy="432"/>
              <a:chOff x="3072" y="2160"/>
              <a:chExt cx="480" cy="432"/>
            </a:xfrm>
          </p:grpSpPr>
          <p:sp>
            <p:nvSpPr>
              <p:cNvPr id="308249" name="Line 25"/>
              <p:cNvSpPr>
                <a:spLocks noChangeShapeType="1"/>
              </p:cNvSpPr>
              <p:nvPr/>
            </p:nvSpPr>
            <p:spPr bwMode="auto">
              <a:xfrm flipV="1">
                <a:off x="3072" y="2352"/>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50" name="Text Box 26"/>
              <p:cNvSpPr txBox="1">
                <a:spLocks noChangeArrowheads="1"/>
              </p:cNvSpPr>
              <p:nvPr/>
            </p:nvSpPr>
            <p:spPr bwMode="auto">
              <a:xfrm>
                <a:off x="3120" y="2160"/>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8251" name="Group 27"/>
            <p:cNvGrpSpPr>
              <a:grpSpLocks/>
            </p:cNvGrpSpPr>
            <p:nvPr/>
          </p:nvGrpSpPr>
          <p:grpSpPr bwMode="auto">
            <a:xfrm>
              <a:off x="2640" y="1440"/>
              <a:ext cx="480" cy="413"/>
              <a:chOff x="3072" y="2448"/>
              <a:chExt cx="480" cy="413"/>
            </a:xfrm>
          </p:grpSpPr>
          <p:sp>
            <p:nvSpPr>
              <p:cNvPr id="308252" name="Line 28"/>
              <p:cNvSpPr>
                <a:spLocks noChangeShapeType="1"/>
              </p:cNvSpPr>
              <p:nvPr/>
            </p:nvSpPr>
            <p:spPr bwMode="auto">
              <a:xfrm flipH="1">
                <a:off x="3072" y="2448"/>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53" name="Text Box 29"/>
              <p:cNvSpPr txBox="1">
                <a:spLocks noChangeArrowheads="1"/>
              </p:cNvSpPr>
              <p:nvPr/>
            </p:nvSpPr>
            <p:spPr bwMode="auto">
              <a:xfrm>
                <a:off x="3216" y="249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8254" name="Group 30"/>
            <p:cNvGrpSpPr>
              <a:grpSpLocks/>
            </p:cNvGrpSpPr>
            <p:nvPr/>
          </p:nvGrpSpPr>
          <p:grpSpPr bwMode="auto">
            <a:xfrm>
              <a:off x="2208" y="240"/>
              <a:ext cx="626" cy="384"/>
              <a:chOff x="2640" y="1248"/>
              <a:chExt cx="626" cy="384"/>
            </a:xfrm>
          </p:grpSpPr>
          <p:sp>
            <p:nvSpPr>
              <p:cNvPr id="308255" name="Arc 31"/>
              <p:cNvSpPr>
                <a:spLocks/>
              </p:cNvSpPr>
              <p:nvPr/>
            </p:nvSpPr>
            <p:spPr bwMode="auto">
              <a:xfrm>
                <a:off x="2832" y="12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56" name="Arc 32"/>
              <p:cNvSpPr>
                <a:spLocks/>
              </p:cNvSpPr>
              <p:nvPr/>
            </p:nvSpPr>
            <p:spPr bwMode="auto">
              <a:xfrm rot="5400000">
                <a:off x="2832" y="14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57" name="Arc 33"/>
              <p:cNvSpPr>
                <a:spLocks/>
              </p:cNvSpPr>
              <p:nvPr/>
            </p:nvSpPr>
            <p:spPr bwMode="auto">
              <a:xfrm rot="10800000">
                <a:off x="2640" y="14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58" name="Arc 34"/>
              <p:cNvSpPr>
                <a:spLocks/>
              </p:cNvSpPr>
              <p:nvPr/>
            </p:nvSpPr>
            <p:spPr bwMode="auto">
              <a:xfrm rot="16200000">
                <a:off x="2640" y="12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59" name="Text Box 35"/>
              <p:cNvSpPr txBox="1">
                <a:spLocks noChangeArrowheads="1"/>
              </p:cNvSpPr>
              <p:nvPr/>
            </p:nvSpPr>
            <p:spPr bwMode="auto">
              <a:xfrm>
                <a:off x="3024" y="124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8260" name="Group 36"/>
            <p:cNvGrpSpPr>
              <a:grpSpLocks/>
            </p:cNvGrpSpPr>
            <p:nvPr/>
          </p:nvGrpSpPr>
          <p:grpSpPr bwMode="auto">
            <a:xfrm>
              <a:off x="2208" y="1920"/>
              <a:ext cx="612" cy="384"/>
              <a:chOff x="2688" y="2928"/>
              <a:chExt cx="612" cy="384"/>
            </a:xfrm>
          </p:grpSpPr>
          <p:sp>
            <p:nvSpPr>
              <p:cNvPr id="308261" name="Arc 37"/>
              <p:cNvSpPr>
                <a:spLocks/>
              </p:cNvSpPr>
              <p:nvPr/>
            </p:nvSpPr>
            <p:spPr bwMode="auto">
              <a:xfrm>
                <a:off x="2880" y="292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62" name="Arc 38"/>
              <p:cNvSpPr>
                <a:spLocks/>
              </p:cNvSpPr>
              <p:nvPr/>
            </p:nvSpPr>
            <p:spPr bwMode="auto">
              <a:xfrm rot="5400000">
                <a:off x="2880" y="31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63" name="Arc 39"/>
              <p:cNvSpPr>
                <a:spLocks/>
              </p:cNvSpPr>
              <p:nvPr/>
            </p:nvSpPr>
            <p:spPr bwMode="auto">
              <a:xfrm rot="10800000">
                <a:off x="2688" y="31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64" name="Arc 40"/>
              <p:cNvSpPr>
                <a:spLocks/>
              </p:cNvSpPr>
              <p:nvPr/>
            </p:nvSpPr>
            <p:spPr bwMode="auto">
              <a:xfrm rot="16200000">
                <a:off x="2688" y="292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65" name="Text Box 41"/>
              <p:cNvSpPr txBox="1">
                <a:spLocks noChangeArrowheads="1"/>
              </p:cNvSpPr>
              <p:nvPr/>
            </p:nvSpPr>
            <p:spPr bwMode="auto">
              <a:xfrm>
                <a:off x="3072" y="292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grpSp>
        <p:nvGrpSpPr>
          <p:cNvPr id="308267" name="Group 43"/>
          <p:cNvGrpSpPr>
            <a:grpSpLocks/>
          </p:cNvGrpSpPr>
          <p:nvPr/>
        </p:nvGrpSpPr>
        <p:grpSpPr bwMode="auto">
          <a:xfrm>
            <a:off x="1524000" y="4724400"/>
            <a:ext cx="838200" cy="579438"/>
            <a:chOff x="1248" y="1968"/>
            <a:chExt cx="528" cy="365"/>
          </a:xfrm>
        </p:grpSpPr>
        <p:sp>
          <p:nvSpPr>
            <p:cNvPr id="308268" name="Line 44"/>
            <p:cNvSpPr>
              <a:spLocks noChangeShapeType="1"/>
            </p:cNvSpPr>
            <p:nvPr/>
          </p:nvSpPr>
          <p:spPr bwMode="auto">
            <a:xfrm>
              <a:off x="1248" y="2304"/>
              <a:ext cx="52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69" name="Text Box 45"/>
            <p:cNvSpPr txBox="1">
              <a:spLocks noChangeArrowheads="1"/>
            </p:cNvSpPr>
            <p:nvPr/>
          </p:nvSpPr>
          <p:spPr bwMode="auto">
            <a:xfrm>
              <a:off x="1392" y="196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8277" name="Group 53"/>
          <p:cNvGrpSpPr>
            <a:grpSpLocks/>
          </p:cNvGrpSpPr>
          <p:nvPr/>
        </p:nvGrpSpPr>
        <p:grpSpPr bwMode="auto">
          <a:xfrm>
            <a:off x="3048000" y="5410200"/>
            <a:ext cx="762000" cy="655638"/>
            <a:chOff x="2160" y="2400"/>
            <a:chExt cx="480" cy="413"/>
          </a:xfrm>
        </p:grpSpPr>
        <p:sp>
          <p:nvSpPr>
            <p:cNvPr id="308278" name="Text Box 54"/>
            <p:cNvSpPr txBox="1">
              <a:spLocks noChangeArrowheads="1"/>
            </p:cNvSpPr>
            <p:nvPr/>
          </p:nvSpPr>
          <p:spPr bwMode="auto">
            <a:xfrm>
              <a:off x="2256" y="2448"/>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308279" name="Line 55"/>
            <p:cNvSpPr>
              <a:spLocks noChangeShapeType="1"/>
            </p:cNvSpPr>
            <p:nvPr/>
          </p:nvSpPr>
          <p:spPr bwMode="auto">
            <a:xfrm>
              <a:off x="2160" y="2400"/>
              <a:ext cx="480"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308280" name="Group 56"/>
          <p:cNvGrpSpPr>
            <a:grpSpLocks/>
          </p:cNvGrpSpPr>
          <p:nvPr/>
        </p:nvGrpSpPr>
        <p:grpSpPr bwMode="auto">
          <a:xfrm>
            <a:off x="3733800" y="4876800"/>
            <a:ext cx="381000" cy="685800"/>
            <a:chOff x="2592" y="2064"/>
            <a:chExt cx="240" cy="432"/>
          </a:xfrm>
        </p:grpSpPr>
        <p:sp>
          <p:nvSpPr>
            <p:cNvPr id="308281" name="Line 57"/>
            <p:cNvSpPr>
              <a:spLocks noChangeShapeType="1"/>
            </p:cNvSpPr>
            <p:nvPr/>
          </p:nvSpPr>
          <p:spPr bwMode="auto">
            <a:xfrm>
              <a:off x="2832" y="206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82" name="Text Box 58"/>
            <p:cNvSpPr txBox="1">
              <a:spLocks noChangeArrowheads="1"/>
            </p:cNvSpPr>
            <p:nvPr/>
          </p:nvSpPr>
          <p:spPr bwMode="auto">
            <a:xfrm>
              <a:off x="2592" y="2112"/>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8297" name="Group 73"/>
          <p:cNvGrpSpPr>
            <a:grpSpLocks/>
          </p:cNvGrpSpPr>
          <p:nvPr/>
        </p:nvGrpSpPr>
        <p:grpSpPr bwMode="auto">
          <a:xfrm>
            <a:off x="2438400" y="3733800"/>
            <a:ext cx="609600" cy="1143000"/>
            <a:chOff x="1536" y="2304"/>
            <a:chExt cx="384" cy="720"/>
          </a:xfrm>
        </p:grpSpPr>
        <p:sp>
          <p:nvSpPr>
            <p:cNvPr id="308284" name="Arc 60"/>
            <p:cNvSpPr>
              <a:spLocks/>
            </p:cNvSpPr>
            <p:nvPr/>
          </p:nvSpPr>
          <p:spPr bwMode="auto">
            <a:xfrm>
              <a:off x="1728" y="26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85" name="Arc 61"/>
            <p:cNvSpPr>
              <a:spLocks/>
            </p:cNvSpPr>
            <p:nvPr/>
          </p:nvSpPr>
          <p:spPr bwMode="auto">
            <a:xfrm rot="5400000">
              <a:off x="1728" y="283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86" name="Arc 62"/>
            <p:cNvSpPr>
              <a:spLocks/>
            </p:cNvSpPr>
            <p:nvPr/>
          </p:nvSpPr>
          <p:spPr bwMode="auto">
            <a:xfrm rot="10800000">
              <a:off x="1536" y="283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87" name="Arc 63"/>
            <p:cNvSpPr>
              <a:spLocks/>
            </p:cNvSpPr>
            <p:nvPr/>
          </p:nvSpPr>
          <p:spPr bwMode="auto">
            <a:xfrm rot="16200000">
              <a:off x="1536" y="264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88" name="Text Box 64"/>
            <p:cNvSpPr txBox="1">
              <a:spLocks noChangeArrowheads="1"/>
            </p:cNvSpPr>
            <p:nvPr/>
          </p:nvSpPr>
          <p:spPr bwMode="auto">
            <a:xfrm>
              <a:off x="1584" y="23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8299" name="Group 75"/>
          <p:cNvGrpSpPr>
            <a:grpSpLocks/>
          </p:cNvGrpSpPr>
          <p:nvPr/>
        </p:nvGrpSpPr>
        <p:grpSpPr bwMode="auto">
          <a:xfrm>
            <a:off x="4495800" y="5562600"/>
            <a:ext cx="971550" cy="609600"/>
            <a:chOff x="2832" y="3456"/>
            <a:chExt cx="612" cy="384"/>
          </a:xfrm>
        </p:grpSpPr>
        <p:sp>
          <p:nvSpPr>
            <p:cNvPr id="308290" name="Arc 66"/>
            <p:cNvSpPr>
              <a:spLocks/>
            </p:cNvSpPr>
            <p:nvPr/>
          </p:nvSpPr>
          <p:spPr bwMode="auto">
            <a:xfrm>
              <a:off x="3024" y="345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91" name="Arc 67"/>
            <p:cNvSpPr>
              <a:spLocks/>
            </p:cNvSpPr>
            <p:nvPr/>
          </p:nvSpPr>
          <p:spPr bwMode="auto">
            <a:xfrm rot="5400000">
              <a:off x="3024" y="36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92" name="Arc 68"/>
            <p:cNvSpPr>
              <a:spLocks/>
            </p:cNvSpPr>
            <p:nvPr/>
          </p:nvSpPr>
          <p:spPr bwMode="auto">
            <a:xfrm rot="10800000">
              <a:off x="2832" y="3648"/>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93" name="Arc 69"/>
            <p:cNvSpPr>
              <a:spLocks/>
            </p:cNvSpPr>
            <p:nvPr/>
          </p:nvSpPr>
          <p:spPr bwMode="auto">
            <a:xfrm rot="16200000">
              <a:off x="2832" y="345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08294" name="Text Box 70"/>
            <p:cNvSpPr txBox="1">
              <a:spLocks noChangeArrowheads="1"/>
            </p:cNvSpPr>
            <p:nvPr/>
          </p:nvSpPr>
          <p:spPr bwMode="auto">
            <a:xfrm>
              <a:off x="3216" y="3456"/>
              <a:ext cx="2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grpSp>
      <p:grpSp>
        <p:nvGrpSpPr>
          <p:cNvPr id="308298" name="Group 74"/>
          <p:cNvGrpSpPr>
            <a:grpSpLocks/>
          </p:cNvGrpSpPr>
          <p:nvPr/>
        </p:nvGrpSpPr>
        <p:grpSpPr bwMode="auto">
          <a:xfrm>
            <a:off x="2971800" y="4343400"/>
            <a:ext cx="838200" cy="762000"/>
            <a:chOff x="1872" y="2688"/>
            <a:chExt cx="528" cy="480"/>
          </a:xfrm>
        </p:grpSpPr>
        <p:sp>
          <p:nvSpPr>
            <p:cNvPr id="308295" name="Line 71"/>
            <p:cNvSpPr>
              <a:spLocks noChangeShapeType="1"/>
            </p:cNvSpPr>
            <p:nvPr/>
          </p:nvSpPr>
          <p:spPr bwMode="auto">
            <a:xfrm flipH="1">
              <a:off x="1872" y="2880"/>
              <a:ext cx="52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296" name="Text Box 72"/>
            <p:cNvSpPr txBox="1">
              <a:spLocks noChangeArrowheads="1"/>
            </p:cNvSpPr>
            <p:nvPr/>
          </p:nvSpPr>
          <p:spPr bwMode="auto">
            <a:xfrm>
              <a:off x="2016" y="2688"/>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grpSp>
        <p:nvGrpSpPr>
          <p:cNvPr id="308302" name="Group 78"/>
          <p:cNvGrpSpPr>
            <a:grpSpLocks/>
          </p:cNvGrpSpPr>
          <p:nvPr/>
        </p:nvGrpSpPr>
        <p:grpSpPr bwMode="auto">
          <a:xfrm>
            <a:off x="4191000" y="4876800"/>
            <a:ext cx="460375" cy="685800"/>
            <a:chOff x="2640" y="3024"/>
            <a:chExt cx="290" cy="432"/>
          </a:xfrm>
        </p:grpSpPr>
        <p:sp>
          <p:nvSpPr>
            <p:cNvPr id="308300" name="Line 76"/>
            <p:cNvSpPr>
              <a:spLocks noChangeShapeType="1"/>
            </p:cNvSpPr>
            <p:nvPr/>
          </p:nvSpPr>
          <p:spPr bwMode="auto">
            <a:xfrm flipV="1">
              <a:off x="2640" y="3024"/>
              <a:ext cx="0" cy="43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08301" name="Text Box 77"/>
            <p:cNvSpPr txBox="1">
              <a:spLocks noChangeArrowheads="1"/>
            </p:cNvSpPr>
            <p:nvPr/>
          </p:nvSpPr>
          <p:spPr bwMode="auto">
            <a:xfrm>
              <a:off x="2688" y="3072"/>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b</a:t>
              </a:r>
            </a:p>
          </p:txBody>
        </p:sp>
      </p:grpSp>
      <p:sp>
        <p:nvSpPr>
          <p:cNvPr id="308307" name="Text Box 83"/>
          <p:cNvSpPr txBox="1">
            <a:spLocks noChangeArrowheads="1"/>
          </p:cNvSpPr>
          <p:nvPr/>
        </p:nvSpPr>
        <p:spPr bwMode="auto">
          <a:xfrm>
            <a:off x="914400" y="406400"/>
            <a:ext cx="1603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最小化前</a:t>
            </a:r>
            <a:endParaRPr lang="en-US" altLang="ja-JP" sz="2800"/>
          </a:p>
        </p:txBody>
      </p:sp>
      <p:sp>
        <p:nvSpPr>
          <p:cNvPr id="308308" name="Text Box 84"/>
          <p:cNvSpPr txBox="1">
            <a:spLocks noChangeArrowheads="1"/>
          </p:cNvSpPr>
          <p:nvPr/>
        </p:nvSpPr>
        <p:spPr bwMode="auto">
          <a:xfrm>
            <a:off x="914400" y="3252788"/>
            <a:ext cx="1603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最小化後</a:t>
            </a:r>
          </a:p>
        </p:txBody>
      </p:sp>
      <p:grpSp>
        <p:nvGrpSpPr>
          <p:cNvPr id="308309" name="Group 85"/>
          <p:cNvGrpSpPr>
            <a:grpSpLocks/>
          </p:cNvGrpSpPr>
          <p:nvPr/>
        </p:nvGrpSpPr>
        <p:grpSpPr bwMode="auto">
          <a:xfrm>
            <a:off x="838200" y="4191000"/>
            <a:ext cx="3657600" cy="2057400"/>
            <a:chOff x="528" y="2640"/>
            <a:chExt cx="2304" cy="1296"/>
          </a:xfrm>
        </p:grpSpPr>
        <p:sp>
          <p:nvSpPr>
            <p:cNvPr id="308310" name="Oval 86"/>
            <p:cNvSpPr>
              <a:spLocks noChangeArrowheads="1"/>
            </p:cNvSpPr>
            <p:nvPr/>
          </p:nvSpPr>
          <p:spPr bwMode="auto">
            <a:xfrm>
              <a:off x="528" y="3072"/>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0</a:t>
              </a:r>
            </a:p>
          </p:txBody>
        </p:sp>
        <p:sp>
          <p:nvSpPr>
            <p:cNvPr id="308311" name="Oval 87"/>
            <p:cNvSpPr>
              <a:spLocks noChangeArrowheads="1"/>
            </p:cNvSpPr>
            <p:nvPr/>
          </p:nvSpPr>
          <p:spPr bwMode="auto">
            <a:xfrm>
              <a:off x="1488" y="3072"/>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1</a:t>
              </a:r>
            </a:p>
          </p:txBody>
        </p:sp>
        <p:grpSp>
          <p:nvGrpSpPr>
            <p:cNvPr id="308312" name="Group 88"/>
            <p:cNvGrpSpPr>
              <a:grpSpLocks/>
            </p:cNvGrpSpPr>
            <p:nvPr/>
          </p:nvGrpSpPr>
          <p:grpSpPr bwMode="auto">
            <a:xfrm>
              <a:off x="2400" y="2640"/>
              <a:ext cx="432" cy="432"/>
              <a:chOff x="2400" y="2496"/>
              <a:chExt cx="432" cy="432"/>
            </a:xfrm>
          </p:grpSpPr>
          <p:sp>
            <p:nvSpPr>
              <p:cNvPr id="308313" name="Oval 89"/>
              <p:cNvSpPr>
                <a:spLocks noChangeArrowheads="1"/>
              </p:cNvSpPr>
              <p:nvPr/>
            </p:nvSpPr>
            <p:spPr bwMode="auto">
              <a:xfrm>
                <a:off x="2400" y="2496"/>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3</a:t>
                </a:r>
              </a:p>
            </p:txBody>
          </p:sp>
          <p:sp>
            <p:nvSpPr>
              <p:cNvPr id="308314" name="Oval 90"/>
              <p:cNvSpPr>
                <a:spLocks noChangeArrowheads="1"/>
              </p:cNvSpPr>
              <p:nvPr/>
            </p:nvSpPr>
            <p:spPr bwMode="auto">
              <a:xfrm>
                <a:off x="2448" y="2544"/>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08315" name="Oval 91"/>
            <p:cNvSpPr>
              <a:spLocks noChangeArrowheads="1"/>
            </p:cNvSpPr>
            <p:nvPr/>
          </p:nvSpPr>
          <p:spPr bwMode="auto">
            <a:xfrm>
              <a:off x="2400" y="350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r</a:t>
              </a:r>
              <a:r>
                <a:rPr lang="en-US" altLang="ja-JP" baseline="-25000"/>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8308"/>
                                        </p:tgtEl>
                                        <p:attrNameLst>
                                          <p:attrName>style.visibility</p:attrName>
                                        </p:attrNameLst>
                                      </p:cBhvr>
                                      <p:to>
                                        <p:strVal val="visible"/>
                                      </p:to>
                                    </p:set>
                                    <p:animEffect transition="in" filter="checkerboard(across)">
                                      <p:cBhvr>
                                        <p:cTn id="7" dur="500"/>
                                        <p:tgtEl>
                                          <p:spTgt spid="3083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08309"/>
                                        </p:tgtEl>
                                        <p:attrNameLst>
                                          <p:attrName>style.visibility</p:attrName>
                                        </p:attrNameLst>
                                      </p:cBhvr>
                                      <p:to>
                                        <p:strVal val="visible"/>
                                      </p:to>
                                    </p:set>
                                    <p:animEffect transition="in" filter="checkerboard(across)">
                                      <p:cBhvr>
                                        <p:cTn id="12" dur="500"/>
                                        <p:tgtEl>
                                          <p:spTgt spid="308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8267"/>
                                        </p:tgtEl>
                                        <p:attrNameLst>
                                          <p:attrName>style.visibility</p:attrName>
                                        </p:attrNameLst>
                                      </p:cBhvr>
                                      <p:to>
                                        <p:strVal val="visible"/>
                                      </p:to>
                                    </p:set>
                                    <p:animEffect transition="in" filter="wipe(left)">
                                      <p:cBhvr>
                                        <p:cTn id="17" dur="500"/>
                                        <p:tgtEl>
                                          <p:spTgt spid="308267"/>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308277"/>
                                        </p:tgtEl>
                                        <p:attrNameLst>
                                          <p:attrName>style.visibility</p:attrName>
                                        </p:attrNameLst>
                                      </p:cBhvr>
                                      <p:to>
                                        <p:strVal val="visible"/>
                                      </p:to>
                                    </p:set>
                                    <p:animEffect transition="in" filter="wipe(left)">
                                      <p:cBhvr>
                                        <p:cTn id="21" dur="500"/>
                                        <p:tgtEl>
                                          <p:spTgt spid="308277"/>
                                        </p:tgtEl>
                                      </p:cBhvr>
                                    </p:animEffect>
                                  </p:childTnLst>
                                </p:cTn>
                              </p:par>
                            </p:childTnLst>
                          </p:cTn>
                        </p:par>
                        <p:par>
                          <p:cTn id="22" fill="hold" nodeType="afterGroup">
                            <p:stCondLst>
                              <p:cond delay="1000"/>
                            </p:stCondLst>
                            <p:childTnLst>
                              <p:par>
                                <p:cTn id="23" presetID="5" presetClass="entr" presetSubtype="10" fill="hold" nodeType="afterEffect">
                                  <p:stCondLst>
                                    <p:cond delay="0"/>
                                  </p:stCondLst>
                                  <p:childTnLst>
                                    <p:set>
                                      <p:cBhvr>
                                        <p:cTn id="24" dur="1" fill="hold">
                                          <p:stCondLst>
                                            <p:cond delay="0"/>
                                          </p:stCondLst>
                                        </p:cTn>
                                        <p:tgtEl>
                                          <p:spTgt spid="308297"/>
                                        </p:tgtEl>
                                        <p:attrNameLst>
                                          <p:attrName>style.visibility</p:attrName>
                                        </p:attrNameLst>
                                      </p:cBhvr>
                                      <p:to>
                                        <p:strVal val="visible"/>
                                      </p:to>
                                    </p:set>
                                    <p:animEffect transition="in" filter="checkerboard(across)">
                                      <p:cBhvr>
                                        <p:cTn id="25" dur="500"/>
                                        <p:tgtEl>
                                          <p:spTgt spid="308297"/>
                                        </p:tgtEl>
                                      </p:cBhvr>
                                    </p:animEffect>
                                  </p:childTnLst>
                                </p:cTn>
                              </p:par>
                            </p:childTnLst>
                          </p:cTn>
                        </p:par>
                        <p:par>
                          <p:cTn id="26" fill="hold" nodeType="afterGroup">
                            <p:stCondLst>
                              <p:cond delay="1500"/>
                            </p:stCondLst>
                            <p:childTnLst>
                              <p:par>
                                <p:cTn id="27" presetID="5" presetClass="entr" presetSubtype="10" fill="hold" nodeType="afterEffect">
                                  <p:stCondLst>
                                    <p:cond delay="0"/>
                                  </p:stCondLst>
                                  <p:childTnLst>
                                    <p:set>
                                      <p:cBhvr>
                                        <p:cTn id="28" dur="1" fill="hold">
                                          <p:stCondLst>
                                            <p:cond delay="0"/>
                                          </p:stCondLst>
                                        </p:cTn>
                                        <p:tgtEl>
                                          <p:spTgt spid="308299"/>
                                        </p:tgtEl>
                                        <p:attrNameLst>
                                          <p:attrName>style.visibility</p:attrName>
                                        </p:attrNameLst>
                                      </p:cBhvr>
                                      <p:to>
                                        <p:strVal val="visible"/>
                                      </p:to>
                                    </p:set>
                                    <p:animEffect transition="in" filter="checkerboard(across)">
                                      <p:cBhvr>
                                        <p:cTn id="29" dur="500"/>
                                        <p:tgtEl>
                                          <p:spTgt spid="308299"/>
                                        </p:tgtEl>
                                      </p:cBhvr>
                                    </p:animEffect>
                                  </p:childTnLst>
                                </p:cTn>
                              </p:par>
                            </p:childTnLst>
                          </p:cTn>
                        </p:par>
                        <p:par>
                          <p:cTn id="30" fill="hold" nodeType="afterGroup">
                            <p:stCondLst>
                              <p:cond delay="2000"/>
                            </p:stCondLst>
                            <p:childTnLst>
                              <p:par>
                                <p:cTn id="31" presetID="22" presetClass="entr" presetSubtype="4" fill="hold" nodeType="afterEffect">
                                  <p:stCondLst>
                                    <p:cond delay="0"/>
                                  </p:stCondLst>
                                  <p:childTnLst>
                                    <p:set>
                                      <p:cBhvr>
                                        <p:cTn id="32" dur="1" fill="hold">
                                          <p:stCondLst>
                                            <p:cond delay="0"/>
                                          </p:stCondLst>
                                        </p:cTn>
                                        <p:tgtEl>
                                          <p:spTgt spid="308302"/>
                                        </p:tgtEl>
                                        <p:attrNameLst>
                                          <p:attrName>style.visibility</p:attrName>
                                        </p:attrNameLst>
                                      </p:cBhvr>
                                      <p:to>
                                        <p:strVal val="visible"/>
                                      </p:to>
                                    </p:set>
                                    <p:animEffect transition="in" filter="wipe(down)">
                                      <p:cBhvr>
                                        <p:cTn id="33" dur="500"/>
                                        <p:tgtEl>
                                          <p:spTgt spid="308302"/>
                                        </p:tgtEl>
                                      </p:cBhvr>
                                    </p:animEffect>
                                  </p:childTnLst>
                                </p:cTn>
                              </p:par>
                            </p:childTnLst>
                          </p:cTn>
                        </p:par>
                        <p:par>
                          <p:cTn id="34" fill="hold" nodeType="afterGroup">
                            <p:stCondLst>
                              <p:cond delay="2500"/>
                            </p:stCondLst>
                            <p:childTnLst>
                              <p:par>
                                <p:cTn id="35" presetID="22" presetClass="entr" presetSubtype="1" fill="hold" nodeType="afterEffect">
                                  <p:stCondLst>
                                    <p:cond delay="0"/>
                                  </p:stCondLst>
                                  <p:childTnLst>
                                    <p:set>
                                      <p:cBhvr>
                                        <p:cTn id="36" dur="1" fill="hold">
                                          <p:stCondLst>
                                            <p:cond delay="0"/>
                                          </p:stCondLst>
                                        </p:cTn>
                                        <p:tgtEl>
                                          <p:spTgt spid="308280"/>
                                        </p:tgtEl>
                                        <p:attrNameLst>
                                          <p:attrName>style.visibility</p:attrName>
                                        </p:attrNameLst>
                                      </p:cBhvr>
                                      <p:to>
                                        <p:strVal val="visible"/>
                                      </p:to>
                                    </p:set>
                                    <p:animEffect transition="in" filter="wipe(up)">
                                      <p:cBhvr>
                                        <p:cTn id="37" dur="500"/>
                                        <p:tgtEl>
                                          <p:spTgt spid="308280"/>
                                        </p:tgtEl>
                                      </p:cBhvr>
                                    </p:animEffect>
                                  </p:childTnLst>
                                </p:cTn>
                              </p:par>
                            </p:childTnLst>
                          </p:cTn>
                        </p:par>
                        <p:par>
                          <p:cTn id="38" fill="hold" nodeType="afterGroup">
                            <p:stCondLst>
                              <p:cond delay="3000"/>
                            </p:stCondLst>
                            <p:childTnLst>
                              <p:par>
                                <p:cTn id="39" presetID="22" presetClass="entr" presetSubtype="2" fill="hold" nodeType="afterEffect">
                                  <p:stCondLst>
                                    <p:cond delay="0"/>
                                  </p:stCondLst>
                                  <p:childTnLst>
                                    <p:set>
                                      <p:cBhvr>
                                        <p:cTn id="40" dur="1" fill="hold">
                                          <p:stCondLst>
                                            <p:cond delay="0"/>
                                          </p:stCondLst>
                                        </p:cTn>
                                        <p:tgtEl>
                                          <p:spTgt spid="308298"/>
                                        </p:tgtEl>
                                        <p:attrNameLst>
                                          <p:attrName>style.visibility</p:attrName>
                                        </p:attrNameLst>
                                      </p:cBhvr>
                                      <p:to>
                                        <p:strVal val="visible"/>
                                      </p:to>
                                    </p:set>
                                    <p:animEffect transition="in" filter="wipe(right)">
                                      <p:cBhvr>
                                        <p:cTn id="41" dur="500"/>
                                        <p:tgtEl>
                                          <p:spTgt spid="308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0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単語への分割</a:t>
            </a:r>
          </a:p>
        </p:txBody>
      </p:sp>
      <p:sp>
        <p:nvSpPr>
          <p:cNvPr id="274435" name="Text Box 3"/>
          <p:cNvSpPr txBox="1">
            <a:spLocks noChangeArrowheads="1"/>
          </p:cNvSpPr>
          <p:nvPr/>
        </p:nvSpPr>
        <p:spPr bwMode="auto">
          <a:xfrm>
            <a:off x="1066800" y="16002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英語の場合</a:t>
            </a:r>
          </a:p>
        </p:txBody>
      </p:sp>
      <p:sp>
        <p:nvSpPr>
          <p:cNvPr id="274436" name="Text Box 4"/>
          <p:cNvSpPr txBox="1">
            <a:spLocks noChangeArrowheads="1"/>
          </p:cNvSpPr>
          <p:nvPr/>
        </p:nvSpPr>
        <p:spPr bwMode="auto">
          <a:xfrm>
            <a:off x="1600200" y="2286000"/>
            <a:ext cx="6790939"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School of Science and Engineering </a:t>
            </a:r>
            <a:r>
              <a:rPr lang="en-US" altLang="ja-JP" sz="2400" dirty="0" err="1"/>
              <a:t>Kindai</a:t>
            </a:r>
            <a:r>
              <a:rPr lang="en-US" altLang="ja-JP" sz="2400" dirty="0"/>
              <a:t> University</a:t>
            </a:r>
          </a:p>
        </p:txBody>
      </p:sp>
      <p:sp>
        <p:nvSpPr>
          <p:cNvPr id="274437" name="Text Box 5"/>
          <p:cNvSpPr txBox="1">
            <a:spLocks noChangeArrowheads="1"/>
          </p:cNvSpPr>
          <p:nvPr/>
        </p:nvSpPr>
        <p:spPr bwMode="auto">
          <a:xfrm>
            <a:off x="1600200" y="2819400"/>
            <a:ext cx="676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⇒単語間に空白があるので区切るのは簡単</a:t>
            </a:r>
          </a:p>
        </p:txBody>
      </p:sp>
      <p:sp>
        <p:nvSpPr>
          <p:cNvPr id="274438" name="Text Box 6"/>
          <p:cNvSpPr txBox="1">
            <a:spLocks noChangeArrowheads="1"/>
          </p:cNvSpPr>
          <p:nvPr/>
        </p:nvSpPr>
        <p:spPr bwMode="auto">
          <a:xfrm>
            <a:off x="1066800" y="33528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日本語の場合</a:t>
            </a:r>
          </a:p>
        </p:txBody>
      </p:sp>
      <p:sp>
        <p:nvSpPr>
          <p:cNvPr id="274439" name="Text Box 7"/>
          <p:cNvSpPr txBox="1">
            <a:spLocks noChangeArrowheads="1"/>
          </p:cNvSpPr>
          <p:nvPr/>
        </p:nvSpPr>
        <p:spPr bwMode="auto">
          <a:xfrm>
            <a:off x="1371600" y="3962400"/>
            <a:ext cx="351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きんきだいがくりこうがくぶ</a:t>
            </a:r>
          </a:p>
        </p:txBody>
      </p:sp>
      <p:sp>
        <p:nvSpPr>
          <p:cNvPr id="274440" name="Text Box 8"/>
          <p:cNvSpPr txBox="1">
            <a:spLocks noChangeArrowheads="1"/>
          </p:cNvSpPr>
          <p:nvPr/>
        </p:nvSpPr>
        <p:spPr bwMode="auto">
          <a:xfrm>
            <a:off x="5562600" y="4419600"/>
            <a:ext cx="277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近畿 大学 理工学部</a:t>
            </a:r>
          </a:p>
        </p:txBody>
      </p:sp>
      <p:sp>
        <p:nvSpPr>
          <p:cNvPr id="274441" name="Text Box 9"/>
          <p:cNvSpPr txBox="1">
            <a:spLocks noChangeArrowheads="1"/>
          </p:cNvSpPr>
          <p:nvPr/>
        </p:nvSpPr>
        <p:spPr bwMode="auto">
          <a:xfrm>
            <a:off x="5557838" y="4876800"/>
            <a:ext cx="335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近畿だ イガ栗 黄河 九分</a:t>
            </a:r>
          </a:p>
        </p:txBody>
      </p:sp>
      <p:sp>
        <p:nvSpPr>
          <p:cNvPr id="274442" name="Text Box 10"/>
          <p:cNvSpPr txBox="1">
            <a:spLocks noChangeArrowheads="1"/>
          </p:cNvSpPr>
          <p:nvPr/>
        </p:nvSpPr>
        <p:spPr bwMode="auto">
          <a:xfrm>
            <a:off x="1371600" y="4419600"/>
            <a:ext cx="4067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きんき : だいがく  : りこうがくぶ</a:t>
            </a:r>
          </a:p>
        </p:txBody>
      </p:sp>
      <p:sp>
        <p:nvSpPr>
          <p:cNvPr id="274443" name="Text Box 11"/>
          <p:cNvSpPr txBox="1">
            <a:spLocks noChangeArrowheads="1"/>
          </p:cNvSpPr>
          <p:nvPr/>
        </p:nvSpPr>
        <p:spPr bwMode="auto">
          <a:xfrm>
            <a:off x="1371600" y="4876800"/>
            <a:ext cx="4227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きんきだ : いがくり : こうが : くぶ</a:t>
            </a:r>
          </a:p>
        </p:txBody>
      </p:sp>
      <p:sp>
        <p:nvSpPr>
          <p:cNvPr id="274444" name="Text Box 12"/>
          <p:cNvSpPr txBox="1">
            <a:spLocks noChangeArrowheads="1"/>
          </p:cNvSpPr>
          <p:nvPr/>
        </p:nvSpPr>
        <p:spPr bwMode="auto">
          <a:xfrm>
            <a:off x="1143000" y="5410200"/>
            <a:ext cx="5437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区切り方を正しく決定するのは困難</a:t>
            </a:r>
          </a:p>
        </p:txBody>
      </p:sp>
      <p:sp>
        <p:nvSpPr>
          <p:cNvPr id="274445" name="Text Box 13"/>
          <p:cNvSpPr txBox="1">
            <a:spLocks noChangeArrowheads="1"/>
          </p:cNvSpPr>
          <p:nvPr/>
        </p:nvSpPr>
        <p:spPr bwMode="auto">
          <a:xfrm>
            <a:off x="1295400" y="6019800"/>
            <a:ext cx="3736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計算機言語の場合は？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436"/>
                                        </p:tgtEl>
                                        <p:attrNameLst>
                                          <p:attrName>style.visibility</p:attrName>
                                        </p:attrNameLst>
                                      </p:cBhvr>
                                      <p:to>
                                        <p:strVal val="visible"/>
                                      </p:to>
                                    </p:set>
                                    <p:animEffect transition="in" filter="checkerboard(across)">
                                      <p:cBhvr>
                                        <p:cTn id="7" dur="500"/>
                                        <p:tgtEl>
                                          <p:spTgt spid="274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4437"/>
                                        </p:tgtEl>
                                        <p:attrNameLst>
                                          <p:attrName>style.visibility</p:attrName>
                                        </p:attrNameLst>
                                      </p:cBhvr>
                                      <p:to>
                                        <p:strVal val="visible"/>
                                      </p:to>
                                    </p:set>
                                    <p:animEffect transition="in" filter="checkerboard(across)">
                                      <p:cBhvr>
                                        <p:cTn id="12" dur="500"/>
                                        <p:tgtEl>
                                          <p:spTgt spid="2744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439"/>
                                        </p:tgtEl>
                                        <p:attrNameLst>
                                          <p:attrName>style.visibility</p:attrName>
                                        </p:attrNameLst>
                                      </p:cBhvr>
                                      <p:to>
                                        <p:strVal val="visible"/>
                                      </p:to>
                                    </p:set>
                                    <p:animEffect transition="in" filter="checkerboard(across)">
                                      <p:cBhvr>
                                        <p:cTn id="17" dur="500"/>
                                        <p:tgtEl>
                                          <p:spTgt spid="2744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4442"/>
                                        </p:tgtEl>
                                        <p:attrNameLst>
                                          <p:attrName>style.visibility</p:attrName>
                                        </p:attrNameLst>
                                      </p:cBhvr>
                                      <p:to>
                                        <p:strVal val="visible"/>
                                      </p:to>
                                    </p:set>
                                    <p:animEffect transition="in" filter="checkerboard(across)">
                                      <p:cBhvr>
                                        <p:cTn id="22" dur="500"/>
                                        <p:tgtEl>
                                          <p:spTgt spid="2744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74440"/>
                                        </p:tgtEl>
                                        <p:attrNameLst>
                                          <p:attrName>style.visibility</p:attrName>
                                        </p:attrNameLst>
                                      </p:cBhvr>
                                      <p:to>
                                        <p:strVal val="visible"/>
                                      </p:to>
                                    </p:set>
                                    <p:animEffect transition="in" filter="checkerboard(across)">
                                      <p:cBhvr>
                                        <p:cTn id="27" dur="500"/>
                                        <p:tgtEl>
                                          <p:spTgt spid="274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74443"/>
                                        </p:tgtEl>
                                        <p:attrNameLst>
                                          <p:attrName>style.visibility</p:attrName>
                                        </p:attrNameLst>
                                      </p:cBhvr>
                                      <p:to>
                                        <p:strVal val="visible"/>
                                      </p:to>
                                    </p:set>
                                    <p:animEffect transition="in" filter="checkerboard(across)">
                                      <p:cBhvr>
                                        <p:cTn id="32" dur="500"/>
                                        <p:tgtEl>
                                          <p:spTgt spid="2744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74441"/>
                                        </p:tgtEl>
                                        <p:attrNameLst>
                                          <p:attrName>style.visibility</p:attrName>
                                        </p:attrNameLst>
                                      </p:cBhvr>
                                      <p:to>
                                        <p:strVal val="visible"/>
                                      </p:to>
                                    </p:set>
                                    <p:animEffect transition="in" filter="checkerboard(across)">
                                      <p:cBhvr>
                                        <p:cTn id="37" dur="500"/>
                                        <p:tgtEl>
                                          <p:spTgt spid="27444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74444"/>
                                        </p:tgtEl>
                                        <p:attrNameLst>
                                          <p:attrName>style.visibility</p:attrName>
                                        </p:attrNameLst>
                                      </p:cBhvr>
                                      <p:to>
                                        <p:strVal val="visible"/>
                                      </p:to>
                                    </p:set>
                                    <p:anim calcmode="lin" valueType="num">
                                      <p:cBhvr additive="base">
                                        <p:cTn id="42" dur="500" fill="hold"/>
                                        <p:tgtEl>
                                          <p:spTgt spid="274444"/>
                                        </p:tgtEl>
                                        <p:attrNameLst>
                                          <p:attrName>ppt_x</p:attrName>
                                        </p:attrNameLst>
                                      </p:cBhvr>
                                      <p:tavLst>
                                        <p:tav tm="0">
                                          <p:val>
                                            <p:strVal val="#ppt_x"/>
                                          </p:val>
                                        </p:tav>
                                        <p:tav tm="100000">
                                          <p:val>
                                            <p:strVal val="#ppt_x"/>
                                          </p:val>
                                        </p:tav>
                                      </p:tavLst>
                                    </p:anim>
                                    <p:anim calcmode="lin" valueType="num">
                                      <p:cBhvr additive="base">
                                        <p:cTn id="43" dur="500" fill="hold"/>
                                        <p:tgtEl>
                                          <p:spTgt spid="274444"/>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74445"/>
                                        </p:tgtEl>
                                        <p:attrNameLst>
                                          <p:attrName>style.visibility</p:attrName>
                                        </p:attrNameLst>
                                      </p:cBhvr>
                                      <p:to>
                                        <p:strVal val="visible"/>
                                      </p:to>
                                    </p:set>
                                    <p:anim calcmode="lin" valueType="num">
                                      <p:cBhvr additive="base">
                                        <p:cTn id="48" dur="500" fill="hold"/>
                                        <p:tgtEl>
                                          <p:spTgt spid="274445"/>
                                        </p:tgtEl>
                                        <p:attrNameLst>
                                          <p:attrName>ppt_x</p:attrName>
                                        </p:attrNameLst>
                                      </p:cBhvr>
                                      <p:tavLst>
                                        <p:tav tm="0">
                                          <p:val>
                                            <p:strVal val="#ppt_x"/>
                                          </p:val>
                                        </p:tav>
                                        <p:tav tm="100000">
                                          <p:val>
                                            <p:strVal val="#ppt_x"/>
                                          </p:val>
                                        </p:tav>
                                      </p:tavLst>
                                    </p:anim>
                                    <p:anim calcmode="lin" valueType="num">
                                      <p:cBhvr additive="base">
                                        <p:cTn id="49" dur="500" fill="hold"/>
                                        <p:tgtEl>
                                          <p:spTgt spid="2744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utoUpdateAnimBg="0"/>
      <p:bldP spid="274437" grpId="0" autoUpdateAnimBg="0"/>
      <p:bldP spid="274439" grpId="0" autoUpdateAnimBg="0"/>
      <p:bldP spid="274440" grpId="0" autoUpdateAnimBg="0"/>
      <p:bldP spid="274441" grpId="0" autoUpdateAnimBg="0"/>
      <p:bldP spid="274442" grpId="0" autoUpdateAnimBg="0"/>
      <p:bldP spid="274443" grpId="0" autoUpdateAnimBg="0"/>
      <p:bldP spid="274444" grpId="0" autoUpdateAnimBg="0"/>
      <p:bldP spid="27444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決定性有限オートマトンの作成</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336899" name="Rectangle 3"/>
          <p:cNvSpPr>
            <a:spLocks noGrp="1" noChangeArrowheads="1"/>
          </p:cNvSpPr>
          <p:nvPr>
            <p:ph type="body" idx="1"/>
          </p:nvPr>
        </p:nvSpPr>
        <p:spPr>
          <a:xfrm>
            <a:off x="381000" y="1981200"/>
            <a:ext cx="8458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3600" dirty="0">
                <a:effectLst/>
              </a:rPr>
              <a:t>マイクロ構文</a:t>
            </a:r>
          </a:p>
          <a:p>
            <a:pPr eaLnBrk="1" hangingPunct="1">
              <a:spcBef>
                <a:spcPct val="0"/>
              </a:spcBef>
              <a:buClrTx/>
              <a:buSzTx/>
              <a:buFontTx/>
              <a:buNone/>
            </a:pPr>
            <a:r>
              <a:rPr lang="en-US" altLang="ja-JP" dirty="0">
                <a:effectLst/>
              </a:rPr>
              <a:t>OPERATOR</a:t>
            </a:r>
            <a:r>
              <a:rPr lang="en-US" altLang="ja-JP" sz="2400" dirty="0">
                <a:effectLst/>
              </a:rPr>
              <a:t>(</a:t>
            </a:r>
            <a:r>
              <a:rPr lang="ja-JP" altLang="en-US" sz="2400" dirty="0">
                <a:effectLst/>
              </a:rPr>
              <a:t>一部)</a:t>
            </a:r>
            <a:r>
              <a:rPr lang="ja-JP" altLang="en-US" dirty="0">
                <a:effectLst/>
              </a:rPr>
              <a:t> ::=</a:t>
            </a:r>
            <a:r>
              <a:rPr lang="en-US" altLang="ja-JP" dirty="0">
                <a:effectLst/>
              </a:rPr>
              <a:t> </a:t>
            </a:r>
          </a:p>
          <a:p>
            <a:pPr eaLnBrk="1" hangingPunct="1">
              <a:spcBef>
                <a:spcPct val="0"/>
              </a:spcBef>
              <a:buClrTx/>
              <a:buSzTx/>
              <a:buFontTx/>
              <a:buNone/>
            </a:pPr>
            <a:r>
              <a:rPr lang="en-US" altLang="ja-JP">
                <a:effectLst/>
              </a:rPr>
              <a:t>               ‘+’ | ‘-’ | ‘+’ ‘=’ | ‘-’ ‘=’ | ‘+’ ‘+’ | ‘-’ ‘-’</a:t>
            </a:r>
            <a:endParaRPr lang="ja-JP" altLang="en-US" dirty="0">
              <a:effectLst/>
            </a:endParaRPr>
          </a:p>
        </p:txBody>
      </p:sp>
      <p:grpSp>
        <p:nvGrpSpPr>
          <p:cNvPr id="336907" name="Group 11"/>
          <p:cNvGrpSpPr>
            <a:grpSpLocks/>
          </p:cNvGrpSpPr>
          <p:nvPr/>
        </p:nvGrpSpPr>
        <p:grpSpPr bwMode="auto">
          <a:xfrm>
            <a:off x="1447800" y="3886203"/>
            <a:ext cx="2514600" cy="739776"/>
            <a:chOff x="912" y="2496"/>
            <a:chExt cx="1584" cy="466"/>
          </a:xfrm>
        </p:grpSpPr>
        <p:grpSp>
          <p:nvGrpSpPr>
            <p:cNvPr id="336900" name="Group 4"/>
            <p:cNvGrpSpPr>
              <a:grpSpLocks/>
            </p:cNvGrpSpPr>
            <p:nvPr/>
          </p:nvGrpSpPr>
          <p:grpSpPr bwMode="auto">
            <a:xfrm>
              <a:off x="1440" y="2496"/>
              <a:ext cx="1056" cy="432"/>
              <a:chOff x="1536" y="1824"/>
              <a:chExt cx="1056" cy="432"/>
            </a:xfrm>
          </p:grpSpPr>
          <p:sp>
            <p:nvSpPr>
              <p:cNvPr id="336901" name="Oval 5"/>
              <p:cNvSpPr>
                <a:spLocks noChangeArrowheads="1"/>
              </p:cNvSpPr>
              <p:nvPr/>
            </p:nvSpPr>
            <p:spPr bwMode="auto">
              <a:xfrm>
                <a:off x="2400" y="2064"/>
                <a:ext cx="144" cy="14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02" name="Oval 6"/>
              <p:cNvSpPr>
                <a:spLocks noChangeArrowheads="1"/>
              </p:cNvSpPr>
              <p:nvPr/>
            </p:nvSpPr>
            <p:spPr bwMode="auto">
              <a:xfrm>
                <a:off x="1536"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03" name="Line 7"/>
              <p:cNvSpPr>
                <a:spLocks noChangeShapeType="1"/>
              </p:cNvSpPr>
              <p:nvPr/>
            </p:nvSpPr>
            <p:spPr bwMode="auto">
              <a:xfrm>
                <a:off x="1776" y="211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6904" name="Text Box 8"/>
              <p:cNvSpPr txBox="1">
                <a:spLocks noChangeArrowheads="1"/>
              </p:cNvSpPr>
              <p:nvPr/>
            </p:nvSpPr>
            <p:spPr bwMode="auto">
              <a:xfrm>
                <a:off x="1920" y="182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6905" name="Oval 9"/>
              <p:cNvSpPr>
                <a:spLocks noChangeArrowheads="1"/>
              </p:cNvSpPr>
              <p:nvPr/>
            </p:nvSpPr>
            <p:spPr bwMode="auto">
              <a:xfrm>
                <a:off x="2352"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36906" name="Text Box 10"/>
            <p:cNvSpPr txBox="1">
              <a:spLocks noChangeArrowheads="1"/>
            </p:cNvSpPr>
            <p:nvPr/>
          </p:nvSpPr>
          <p:spPr bwMode="auto">
            <a:xfrm>
              <a:off x="912" y="2592"/>
              <a:ext cx="432"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t>
              </a:r>
              <a:r>
                <a:rPr lang="ja-JP" altLang="en-US" dirty="0"/>
                <a:t>+</a:t>
              </a:r>
              <a:r>
                <a:rPr lang="en-US" altLang="ja-JP" dirty="0"/>
                <a:t>’</a:t>
              </a:r>
              <a:endParaRPr lang="ja-JP" altLang="en-US" dirty="0"/>
            </a:p>
          </p:txBody>
        </p:sp>
      </p:grpSp>
      <p:grpSp>
        <p:nvGrpSpPr>
          <p:cNvPr id="336908" name="Group 12"/>
          <p:cNvGrpSpPr>
            <a:grpSpLocks/>
          </p:cNvGrpSpPr>
          <p:nvPr/>
        </p:nvGrpSpPr>
        <p:grpSpPr bwMode="auto">
          <a:xfrm>
            <a:off x="1447800" y="4648203"/>
            <a:ext cx="2514600" cy="739776"/>
            <a:chOff x="912" y="2496"/>
            <a:chExt cx="1584" cy="466"/>
          </a:xfrm>
        </p:grpSpPr>
        <p:grpSp>
          <p:nvGrpSpPr>
            <p:cNvPr id="336909" name="Group 13"/>
            <p:cNvGrpSpPr>
              <a:grpSpLocks/>
            </p:cNvGrpSpPr>
            <p:nvPr/>
          </p:nvGrpSpPr>
          <p:grpSpPr bwMode="auto">
            <a:xfrm>
              <a:off x="1440" y="2496"/>
              <a:ext cx="1056" cy="432"/>
              <a:chOff x="1536" y="1824"/>
              <a:chExt cx="1056" cy="432"/>
            </a:xfrm>
          </p:grpSpPr>
          <p:sp>
            <p:nvSpPr>
              <p:cNvPr id="336910" name="Oval 14"/>
              <p:cNvSpPr>
                <a:spLocks noChangeArrowheads="1"/>
              </p:cNvSpPr>
              <p:nvPr/>
            </p:nvSpPr>
            <p:spPr bwMode="auto">
              <a:xfrm>
                <a:off x="2400" y="2064"/>
                <a:ext cx="144" cy="14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11" name="Oval 15"/>
              <p:cNvSpPr>
                <a:spLocks noChangeArrowheads="1"/>
              </p:cNvSpPr>
              <p:nvPr/>
            </p:nvSpPr>
            <p:spPr bwMode="auto">
              <a:xfrm>
                <a:off x="1536"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12" name="Line 16"/>
              <p:cNvSpPr>
                <a:spLocks noChangeShapeType="1"/>
              </p:cNvSpPr>
              <p:nvPr/>
            </p:nvSpPr>
            <p:spPr bwMode="auto">
              <a:xfrm>
                <a:off x="1776" y="211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6913" name="Text Box 17"/>
              <p:cNvSpPr txBox="1">
                <a:spLocks noChangeArrowheads="1"/>
              </p:cNvSpPr>
              <p:nvPr/>
            </p:nvSpPr>
            <p:spPr bwMode="auto">
              <a:xfrm>
                <a:off x="1920" y="182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6914" name="Oval 18"/>
              <p:cNvSpPr>
                <a:spLocks noChangeArrowheads="1"/>
              </p:cNvSpPr>
              <p:nvPr/>
            </p:nvSpPr>
            <p:spPr bwMode="auto">
              <a:xfrm>
                <a:off x="2352"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36915" name="Text Box 19"/>
            <p:cNvSpPr txBox="1">
              <a:spLocks noChangeArrowheads="1"/>
            </p:cNvSpPr>
            <p:nvPr/>
          </p:nvSpPr>
          <p:spPr bwMode="auto">
            <a:xfrm>
              <a:off x="912" y="2592"/>
              <a:ext cx="372"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t>
              </a:r>
              <a:r>
                <a:rPr lang="ja-JP" altLang="en-US" dirty="0"/>
                <a:t>-</a:t>
              </a:r>
              <a:r>
                <a:rPr lang="en-US" altLang="ja-JP" dirty="0"/>
                <a:t>’</a:t>
              </a:r>
              <a:endParaRPr lang="ja-JP" altLang="en-US" dirty="0"/>
            </a:p>
          </p:txBody>
        </p:sp>
      </p:grpSp>
      <p:grpSp>
        <p:nvGrpSpPr>
          <p:cNvPr id="336916" name="Group 20"/>
          <p:cNvGrpSpPr>
            <a:grpSpLocks/>
          </p:cNvGrpSpPr>
          <p:nvPr/>
        </p:nvGrpSpPr>
        <p:grpSpPr bwMode="auto">
          <a:xfrm>
            <a:off x="1447800" y="5410203"/>
            <a:ext cx="2514600" cy="739776"/>
            <a:chOff x="912" y="2496"/>
            <a:chExt cx="1584" cy="466"/>
          </a:xfrm>
        </p:grpSpPr>
        <p:grpSp>
          <p:nvGrpSpPr>
            <p:cNvPr id="336917" name="Group 21"/>
            <p:cNvGrpSpPr>
              <a:grpSpLocks/>
            </p:cNvGrpSpPr>
            <p:nvPr/>
          </p:nvGrpSpPr>
          <p:grpSpPr bwMode="auto">
            <a:xfrm>
              <a:off x="1440" y="2496"/>
              <a:ext cx="1056" cy="432"/>
              <a:chOff x="1536" y="1824"/>
              <a:chExt cx="1056" cy="432"/>
            </a:xfrm>
          </p:grpSpPr>
          <p:sp>
            <p:nvSpPr>
              <p:cNvPr id="336918" name="Oval 22"/>
              <p:cNvSpPr>
                <a:spLocks noChangeArrowheads="1"/>
              </p:cNvSpPr>
              <p:nvPr/>
            </p:nvSpPr>
            <p:spPr bwMode="auto">
              <a:xfrm>
                <a:off x="2400" y="2064"/>
                <a:ext cx="144" cy="14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19" name="Oval 23"/>
              <p:cNvSpPr>
                <a:spLocks noChangeArrowheads="1"/>
              </p:cNvSpPr>
              <p:nvPr/>
            </p:nvSpPr>
            <p:spPr bwMode="auto">
              <a:xfrm>
                <a:off x="1536"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6920" name="Line 24"/>
              <p:cNvSpPr>
                <a:spLocks noChangeShapeType="1"/>
              </p:cNvSpPr>
              <p:nvPr/>
            </p:nvSpPr>
            <p:spPr bwMode="auto">
              <a:xfrm>
                <a:off x="1776" y="211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6921" name="Text Box 25"/>
              <p:cNvSpPr txBox="1">
                <a:spLocks noChangeArrowheads="1"/>
              </p:cNvSpPr>
              <p:nvPr/>
            </p:nvSpPr>
            <p:spPr bwMode="auto">
              <a:xfrm>
                <a:off x="1920" y="182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6922" name="Oval 26"/>
              <p:cNvSpPr>
                <a:spLocks noChangeArrowheads="1"/>
              </p:cNvSpPr>
              <p:nvPr/>
            </p:nvSpPr>
            <p:spPr bwMode="auto">
              <a:xfrm>
                <a:off x="2352" y="201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36923" name="Text Box 27"/>
            <p:cNvSpPr txBox="1">
              <a:spLocks noChangeArrowheads="1"/>
            </p:cNvSpPr>
            <p:nvPr/>
          </p:nvSpPr>
          <p:spPr bwMode="auto">
            <a:xfrm>
              <a:off x="912" y="2592"/>
              <a:ext cx="432"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t>
              </a:r>
              <a:r>
                <a:rPr lang="ja-JP" altLang="en-US" dirty="0"/>
                <a:t>=</a:t>
              </a:r>
              <a:r>
                <a:rPr lang="en-US" altLang="ja-JP" dirty="0"/>
                <a:t>’</a:t>
              </a:r>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6907"/>
                                        </p:tgtEl>
                                        <p:attrNameLst>
                                          <p:attrName>style.visibility</p:attrName>
                                        </p:attrNameLst>
                                      </p:cBhvr>
                                      <p:to>
                                        <p:strVal val="visible"/>
                                      </p:to>
                                    </p:set>
                                    <p:animEffect transition="in" filter="checkerboard(across)">
                                      <p:cBhvr>
                                        <p:cTn id="7" dur="500"/>
                                        <p:tgtEl>
                                          <p:spTgt spid="3369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36908"/>
                                        </p:tgtEl>
                                        <p:attrNameLst>
                                          <p:attrName>style.visibility</p:attrName>
                                        </p:attrNameLst>
                                      </p:cBhvr>
                                      <p:to>
                                        <p:strVal val="visible"/>
                                      </p:to>
                                    </p:set>
                                    <p:animEffect transition="in" filter="checkerboard(across)">
                                      <p:cBhvr>
                                        <p:cTn id="12" dur="500"/>
                                        <p:tgtEl>
                                          <p:spTgt spid="3369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36916"/>
                                        </p:tgtEl>
                                        <p:attrNameLst>
                                          <p:attrName>style.visibility</p:attrName>
                                        </p:attrNameLst>
                                      </p:cBhvr>
                                      <p:to>
                                        <p:strVal val="visible"/>
                                      </p:to>
                                    </p:set>
                                    <p:animEffect transition="in" filter="checkerboard(across)">
                                      <p:cBhvr>
                                        <p:cTn id="17" dur="500"/>
                                        <p:tgtEl>
                                          <p:spTgt spid="336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ChangeArrowheads="1"/>
          </p:cNvSpPr>
          <p:nvPr/>
        </p:nvSpPr>
        <p:spPr bwMode="auto">
          <a:xfrm>
            <a:off x="457200" y="1371600"/>
            <a:ext cx="685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 | ‘-’ | ‘+’ ‘=’ | ‘-’ ‘=’ | ‘+’ ‘+’ | ‘-’ ‘-’</a:t>
            </a:r>
            <a:endParaRPr lang="ja-JP" altLang="en-US"/>
          </a:p>
        </p:txBody>
      </p:sp>
      <p:grpSp>
        <p:nvGrpSpPr>
          <p:cNvPr id="337991" name="Group 71"/>
          <p:cNvGrpSpPr>
            <a:grpSpLocks/>
          </p:cNvGrpSpPr>
          <p:nvPr/>
        </p:nvGrpSpPr>
        <p:grpSpPr bwMode="auto">
          <a:xfrm>
            <a:off x="2514600" y="2133600"/>
            <a:ext cx="1676400" cy="685800"/>
            <a:chOff x="1584" y="1344"/>
            <a:chExt cx="1056" cy="432"/>
          </a:xfrm>
        </p:grpSpPr>
        <p:sp>
          <p:nvSpPr>
            <p:cNvPr id="337923" name="Oval 3"/>
            <p:cNvSpPr>
              <a:spLocks noChangeArrowheads="1"/>
            </p:cNvSpPr>
            <p:nvPr/>
          </p:nvSpPr>
          <p:spPr bwMode="auto">
            <a:xfrm>
              <a:off x="1584" y="153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11</a:t>
              </a:r>
            </a:p>
          </p:txBody>
        </p:sp>
        <p:sp>
          <p:nvSpPr>
            <p:cNvPr id="337926" name="Line 6"/>
            <p:cNvSpPr>
              <a:spLocks noChangeShapeType="1"/>
            </p:cNvSpPr>
            <p:nvPr/>
          </p:nvSpPr>
          <p:spPr bwMode="auto">
            <a:xfrm>
              <a:off x="1824" y="163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27" name="Text Box 7"/>
            <p:cNvSpPr txBox="1">
              <a:spLocks noChangeArrowheads="1"/>
            </p:cNvSpPr>
            <p:nvPr/>
          </p:nvSpPr>
          <p:spPr bwMode="auto">
            <a:xfrm>
              <a:off x="1968" y="134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28" name="Oval 8"/>
            <p:cNvSpPr>
              <a:spLocks noChangeArrowheads="1"/>
            </p:cNvSpPr>
            <p:nvPr/>
          </p:nvSpPr>
          <p:spPr bwMode="auto">
            <a:xfrm>
              <a:off x="2400" y="153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12</a:t>
              </a:r>
            </a:p>
          </p:txBody>
        </p:sp>
      </p:grpSp>
      <p:grpSp>
        <p:nvGrpSpPr>
          <p:cNvPr id="337992" name="Group 72"/>
          <p:cNvGrpSpPr>
            <a:grpSpLocks/>
          </p:cNvGrpSpPr>
          <p:nvPr/>
        </p:nvGrpSpPr>
        <p:grpSpPr bwMode="auto">
          <a:xfrm>
            <a:off x="2514600" y="2819400"/>
            <a:ext cx="1676400" cy="685800"/>
            <a:chOff x="1584" y="1776"/>
            <a:chExt cx="1056" cy="432"/>
          </a:xfrm>
        </p:grpSpPr>
        <p:sp>
          <p:nvSpPr>
            <p:cNvPr id="337936" name="Oval 16"/>
            <p:cNvSpPr>
              <a:spLocks noChangeArrowheads="1"/>
            </p:cNvSpPr>
            <p:nvPr/>
          </p:nvSpPr>
          <p:spPr bwMode="auto">
            <a:xfrm>
              <a:off x="1584" y="1968"/>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21</a:t>
              </a:r>
            </a:p>
          </p:txBody>
        </p:sp>
        <p:sp>
          <p:nvSpPr>
            <p:cNvPr id="337937" name="Line 17"/>
            <p:cNvSpPr>
              <a:spLocks noChangeShapeType="1"/>
            </p:cNvSpPr>
            <p:nvPr/>
          </p:nvSpPr>
          <p:spPr bwMode="auto">
            <a:xfrm>
              <a:off x="1824" y="206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38" name="Text Box 18"/>
            <p:cNvSpPr txBox="1">
              <a:spLocks noChangeArrowheads="1"/>
            </p:cNvSpPr>
            <p:nvPr/>
          </p:nvSpPr>
          <p:spPr bwMode="auto">
            <a:xfrm>
              <a:off x="1968" y="1776"/>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39" name="Oval 19"/>
            <p:cNvSpPr>
              <a:spLocks noChangeArrowheads="1"/>
            </p:cNvSpPr>
            <p:nvPr/>
          </p:nvSpPr>
          <p:spPr bwMode="auto">
            <a:xfrm>
              <a:off x="2400" y="1968"/>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22</a:t>
              </a:r>
            </a:p>
          </p:txBody>
        </p:sp>
      </p:grpSp>
      <p:grpSp>
        <p:nvGrpSpPr>
          <p:cNvPr id="337993" name="Group 73"/>
          <p:cNvGrpSpPr>
            <a:grpSpLocks/>
          </p:cNvGrpSpPr>
          <p:nvPr/>
        </p:nvGrpSpPr>
        <p:grpSpPr bwMode="auto">
          <a:xfrm>
            <a:off x="2514600" y="3505200"/>
            <a:ext cx="2971800" cy="685800"/>
            <a:chOff x="1584" y="2208"/>
            <a:chExt cx="1872" cy="432"/>
          </a:xfrm>
        </p:grpSpPr>
        <p:sp>
          <p:nvSpPr>
            <p:cNvPr id="337940" name="Oval 20"/>
            <p:cNvSpPr>
              <a:spLocks noChangeArrowheads="1"/>
            </p:cNvSpPr>
            <p:nvPr/>
          </p:nvSpPr>
          <p:spPr bwMode="auto">
            <a:xfrm>
              <a:off x="1584" y="2400"/>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31</a:t>
              </a:r>
            </a:p>
          </p:txBody>
        </p:sp>
        <p:sp>
          <p:nvSpPr>
            <p:cNvPr id="337941" name="Line 21"/>
            <p:cNvSpPr>
              <a:spLocks noChangeShapeType="1"/>
            </p:cNvSpPr>
            <p:nvPr/>
          </p:nvSpPr>
          <p:spPr bwMode="auto">
            <a:xfrm>
              <a:off x="1824" y="2496"/>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42" name="Text Box 22"/>
            <p:cNvSpPr txBox="1">
              <a:spLocks noChangeArrowheads="1"/>
            </p:cNvSpPr>
            <p:nvPr/>
          </p:nvSpPr>
          <p:spPr bwMode="auto">
            <a:xfrm>
              <a:off x="1968" y="220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43" name="Oval 23"/>
            <p:cNvSpPr>
              <a:spLocks noChangeArrowheads="1"/>
            </p:cNvSpPr>
            <p:nvPr/>
          </p:nvSpPr>
          <p:spPr bwMode="auto">
            <a:xfrm>
              <a:off x="2400" y="2400"/>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32</a:t>
              </a:r>
            </a:p>
          </p:txBody>
        </p:sp>
        <p:sp>
          <p:nvSpPr>
            <p:cNvPr id="337944" name="Line 24"/>
            <p:cNvSpPr>
              <a:spLocks noChangeShapeType="1"/>
            </p:cNvSpPr>
            <p:nvPr/>
          </p:nvSpPr>
          <p:spPr bwMode="auto">
            <a:xfrm>
              <a:off x="2640" y="2496"/>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45" name="Text Box 25"/>
            <p:cNvSpPr txBox="1">
              <a:spLocks noChangeArrowheads="1"/>
            </p:cNvSpPr>
            <p:nvPr/>
          </p:nvSpPr>
          <p:spPr bwMode="auto">
            <a:xfrm>
              <a:off x="2784" y="220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46" name="Oval 26"/>
            <p:cNvSpPr>
              <a:spLocks noChangeArrowheads="1"/>
            </p:cNvSpPr>
            <p:nvPr/>
          </p:nvSpPr>
          <p:spPr bwMode="auto">
            <a:xfrm>
              <a:off x="3216" y="2400"/>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33</a:t>
              </a:r>
            </a:p>
          </p:txBody>
        </p:sp>
      </p:grpSp>
      <p:sp>
        <p:nvSpPr>
          <p:cNvPr id="337950" name="Rectangle 30"/>
          <p:cNvSpPr>
            <a:spLocks noGrp="1" noChangeArrowheads="1"/>
          </p:cNvSpPr>
          <p:nvPr>
            <p:ph type="title"/>
          </p:nvPr>
        </p:nvSpPr>
        <p:spPr>
          <a:xfrm>
            <a:off x="1066800" y="304800"/>
            <a:ext cx="75438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非決定性オートマトンへ</a:t>
            </a:r>
          </a:p>
        </p:txBody>
      </p:sp>
      <p:grpSp>
        <p:nvGrpSpPr>
          <p:cNvPr id="337994" name="Group 74"/>
          <p:cNvGrpSpPr>
            <a:grpSpLocks/>
          </p:cNvGrpSpPr>
          <p:nvPr/>
        </p:nvGrpSpPr>
        <p:grpSpPr bwMode="auto">
          <a:xfrm>
            <a:off x="2514600" y="4191000"/>
            <a:ext cx="2971800" cy="685800"/>
            <a:chOff x="1584" y="2640"/>
            <a:chExt cx="1872" cy="432"/>
          </a:xfrm>
        </p:grpSpPr>
        <p:sp>
          <p:nvSpPr>
            <p:cNvPr id="337952" name="Oval 32"/>
            <p:cNvSpPr>
              <a:spLocks noChangeArrowheads="1"/>
            </p:cNvSpPr>
            <p:nvPr/>
          </p:nvSpPr>
          <p:spPr bwMode="auto">
            <a:xfrm>
              <a:off x="1584" y="283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41</a:t>
              </a:r>
            </a:p>
          </p:txBody>
        </p:sp>
        <p:sp>
          <p:nvSpPr>
            <p:cNvPr id="337953" name="Line 33"/>
            <p:cNvSpPr>
              <a:spLocks noChangeShapeType="1"/>
            </p:cNvSpPr>
            <p:nvPr/>
          </p:nvSpPr>
          <p:spPr bwMode="auto">
            <a:xfrm>
              <a:off x="1824" y="292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54" name="Text Box 34"/>
            <p:cNvSpPr txBox="1">
              <a:spLocks noChangeArrowheads="1"/>
            </p:cNvSpPr>
            <p:nvPr/>
          </p:nvSpPr>
          <p:spPr bwMode="auto">
            <a:xfrm>
              <a:off x="1968" y="2640"/>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55" name="Oval 35"/>
            <p:cNvSpPr>
              <a:spLocks noChangeArrowheads="1"/>
            </p:cNvSpPr>
            <p:nvPr/>
          </p:nvSpPr>
          <p:spPr bwMode="auto">
            <a:xfrm>
              <a:off x="2400" y="283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42</a:t>
              </a:r>
            </a:p>
          </p:txBody>
        </p:sp>
        <p:sp>
          <p:nvSpPr>
            <p:cNvPr id="337956" name="Line 36"/>
            <p:cNvSpPr>
              <a:spLocks noChangeShapeType="1"/>
            </p:cNvSpPr>
            <p:nvPr/>
          </p:nvSpPr>
          <p:spPr bwMode="auto">
            <a:xfrm>
              <a:off x="2640" y="292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57" name="Text Box 37"/>
            <p:cNvSpPr txBox="1">
              <a:spLocks noChangeArrowheads="1"/>
            </p:cNvSpPr>
            <p:nvPr/>
          </p:nvSpPr>
          <p:spPr bwMode="auto">
            <a:xfrm>
              <a:off x="2784" y="2640"/>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58" name="Oval 38"/>
            <p:cNvSpPr>
              <a:spLocks noChangeArrowheads="1"/>
            </p:cNvSpPr>
            <p:nvPr/>
          </p:nvSpPr>
          <p:spPr bwMode="auto">
            <a:xfrm>
              <a:off x="3216" y="283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43</a:t>
              </a:r>
            </a:p>
          </p:txBody>
        </p:sp>
      </p:grpSp>
      <p:grpSp>
        <p:nvGrpSpPr>
          <p:cNvPr id="337995" name="Group 75"/>
          <p:cNvGrpSpPr>
            <a:grpSpLocks/>
          </p:cNvGrpSpPr>
          <p:nvPr/>
        </p:nvGrpSpPr>
        <p:grpSpPr bwMode="auto">
          <a:xfrm>
            <a:off x="2514600" y="4876800"/>
            <a:ext cx="2971800" cy="685800"/>
            <a:chOff x="1584" y="3072"/>
            <a:chExt cx="1872" cy="432"/>
          </a:xfrm>
        </p:grpSpPr>
        <p:sp>
          <p:nvSpPr>
            <p:cNvPr id="337960" name="Oval 40"/>
            <p:cNvSpPr>
              <a:spLocks noChangeArrowheads="1"/>
            </p:cNvSpPr>
            <p:nvPr/>
          </p:nvSpPr>
          <p:spPr bwMode="auto">
            <a:xfrm>
              <a:off x="1584" y="3264"/>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51</a:t>
              </a:r>
            </a:p>
          </p:txBody>
        </p:sp>
        <p:sp>
          <p:nvSpPr>
            <p:cNvPr id="337961" name="Line 41"/>
            <p:cNvSpPr>
              <a:spLocks noChangeShapeType="1"/>
            </p:cNvSpPr>
            <p:nvPr/>
          </p:nvSpPr>
          <p:spPr bwMode="auto">
            <a:xfrm>
              <a:off x="1824" y="3360"/>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62" name="Text Box 42"/>
            <p:cNvSpPr txBox="1">
              <a:spLocks noChangeArrowheads="1"/>
            </p:cNvSpPr>
            <p:nvPr/>
          </p:nvSpPr>
          <p:spPr bwMode="auto">
            <a:xfrm>
              <a:off x="1968" y="307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63" name="Oval 43"/>
            <p:cNvSpPr>
              <a:spLocks noChangeArrowheads="1"/>
            </p:cNvSpPr>
            <p:nvPr/>
          </p:nvSpPr>
          <p:spPr bwMode="auto">
            <a:xfrm>
              <a:off x="2400" y="3264"/>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52</a:t>
              </a:r>
            </a:p>
          </p:txBody>
        </p:sp>
        <p:sp>
          <p:nvSpPr>
            <p:cNvPr id="337964" name="Line 44"/>
            <p:cNvSpPr>
              <a:spLocks noChangeShapeType="1"/>
            </p:cNvSpPr>
            <p:nvPr/>
          </p:nvSpPr>
          <p:spPr bwMode="auto">
            <a:xfrm>
              <a:off x="2640" y="3360"/>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65" name="Text Box 45"/>
            <p:cNvSpPr txBox="1">
              <a:spLocks noChangeArrowheads="1"/>
            </p:cNvSpPr>
            <p:nvPr/>
          </p:nvSpPr>
          <p:spPr bwMode="auto">
            <a:xfrm>
              <a:off x="2784" y="307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66" name="Oval 46"/>
            <p:cNvSpPr>
              <a:spLocks noChangeArrowheads="1"/>
            </p:cNvSpPr>
            <p:nvPr/>
          </p:nvSpPr>
          <p:spPr bwMode="auto">
            <a:xfrm>
              <a:off x="3216" y="3264"/>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53</a:t>
              </a:r>
            </a:p>
          </p:txBody>
        </p:sp>
      </p:grpSp>
      <p:grpSp>
        <p:nvGrpSpPr>
          <p:cNvPr id="337996" name="Group 76"/>
          <p:cNvGrpSpPr>
            <a:grpSpLocks/>
          </p:cNvGrpSpPr>
          <p:nvPr/>
        </p:nvGrpSpPr>
        <p:grpSpPr bwMode="auto">
          <a:xfrm>
            <a:off x="2514600" y="5562600"/>
            <a:ext cx="2971800" cy="685800"/>
            <a:chOff x="1584" y="3504"/>
            <a:chExt cx="1872" cy="432"/>
          </a:xfrm>
        </p:grpSpPr>
        <p:sp>
          <p:nvSpPr>
            <p:cNvPr id="337968" name="Oval 48"/>
            <p:cNvSpPr>
              <a:spLocks noChangeArrowheads="1"/>
            </p:cNvSpPr>
            <p:nvPr/>
          </p:nvSpPr>
          <p:spPr bwMode="auto">
            <a:xfrm>
              <a:off x="1584" y="369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61</a:t>
              </a:r>
            </a:p>
          </p:txBody>
        </p:sp>
        <p:sp>
          <p:nvSpPr>
            <p:cNvPr id="337969" name="Line 49"/>
            <p:cNvSpPr>
              <a:spLocks noChangeShapeType="1"/>
            </p:cNvSpPr>
            <p:nvPr/>
          </p:nvSpPr>
          <p:spPr bwMode="auto">
            <a:xfrm>
              <a:off x="1824" y="379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70" name="Text Box 50"/>
            <p:cNvSpPr txBox="1">
              <a:spLocks noChangeArrowheads="1"/>
            </p:cNvSpPr>
            <p:nvPr/>
          </p:nvSpPr>
          <p:spPr bwMode="auto">
            <a:xfrm>
              <a:off x="1968" y="350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71" name="Oval 51"/>
            <p:cNvSpPr>
              <a:spLocks noChangeArrowheads="1"/>
            </p:cNvSpPr>
            <p:nvPr/>
          </p:nvSpPr>
          <p:spPr bwMode="auto">
            <a:xfrm>
              <a:off x="2400" y="369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62</a:t>
              </a:r>
            </a:p>
          </p:txBody>
        </p:sp>
        <p:sp>
          <p:nvSpPr>
            <p:cNvPr id="337972" name="Line 52"/>
            <p:cNvSpPr>
              <a:spLocks noChangeShapeType="1"/>
            </p:cNvSpPr>
            <p:nvPr/>
          </p:nvSpPr>
          <p:spPr bwMode="auto">
            <a:xfrm>
              <a:off x="2640" y="3792"/>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7973" name="Text Box 53"/>
            <p:cNvSpPr txBox="1">
              <a:spLocks noChangeArrowheads="1"/>
            </p:cNvSpPr>
            <p:nvPr/>
          </p:nvSpPr>
          <p:spPr bwMode="auto">
            <a:xfrm>
              <a:off x="2784" y="3504"/>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37974" name="Oval 54"/>
            <p:cNvSpPr>
              <a:spLocks noChangeArrowheads="1"/>
            </p:cNvSpPr>
            <p:nvPr/>
          </p:nvSpPr>
          <p:spPr bwMode="auto">
            <a:xfrm>
              <a:off x="3216" y="3696"/>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63</a:t>
              </a:r>
            </a:p>
          </p:txBody>
        </p:sp>
      </p:grpSp>
      <p:grpSp>
        <p:nvGrpSpPr>
          <p:cNvPr id="338015" name="Group 95"/>
          <p:cNvGrpSpPr>
            <a:grpSpLocks/>
          </p:cNvGrpSpPr>
          <p:nvPr/>
        </p:nvGrpSpPr>
        <p:grpSpPr bwMode="auto">
          <a:xfrm>
            <a:off x="914400" y="2590800"/>
            <a:ext cx="6172200" cy="3505200"/>
            <a:chOff x="576" y="1632"/>
            <a:chExt cx="3888" cy="2208"/>
          </a:xfrm>
        </p:grpSpPr>
        <p:sp>
          <p:nvSpPr>
            <p:cNvPr id="338016" name="Oval 96"/>
            <p:cNvSpPr>
              <a:spLocks noChangeArrowheads="1"/>
            </p:cNvSpPr>
            <p:nvPr/>
          </p:nvSpPr>
          <p:spPr bwMode="auto">
            <a:xfrm>
              <a:off x="4224" y="259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400"/>
                <a:t>F</a:t>
              </a:r>
            </a:p>
          </p:txBody>
        </p:sp>
        <p:sp>
          <p:nvSpPr>
            <p:cNvPr id="338017" name="Oval 97"/>
            <p:cNvSpPr>
              <a:spLocks noChangeArrowheads="1"/>
            </p:cNvSpPr>
            <p:nvPr/>
          </p:nvSpPr>
          <p:spPr bwMode="auto">
            <a:xfrm>
              <a:off x="576" y="2592"/>
              <a:ext cx="240" cy="24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0</a:t>
              </a:r>
            </a:p>
          </p:txBody>
        </p:sp>
        <p:sp>
          <p:nvSpPr>
            <p:cNvPr id="338018" name="Line 98"/>
            <p:cNvSpPr>
              <a:spLocks noChangeShapeType="1"/>
            </p:cNvSpPr>
            <p:nvPr/>
          </p:nvSpPr>
          <p:spPr bwMode="auto">
            <a:xfrm flipV="1">
              <a:off x="816" y="1632"/>
              <a:ext cx="768" cy="105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19" name="Line 99"/>
            <p:cNvSpPr>
              <a:spLocks noChangeShapeType="1"/>
            </p:cNvSpPr>
            <p:nvPr/>
          </p:nvSpPr>
          <p:spPr bwMode="auto">
            <a:xfrm flipV="1">
              <a:off x="816" y="2112"/>
              <a:ext cx="768" cy="57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0" name="Line 100"/>
            <p:cNvSpPr>
              <a:spLocks noChangeShapeType="1"/>
            </p:cNvSpPr>
            <p:nvPr/>
          </p:nvSpPr>
          <p:spPr bwMode="auto">
            <a:xfrm flipV="1">
              <a:off x="816" y="2544"/>
              <a:ext cx="768"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1" name="Line 101"/>
            <p:cNvSpPr>
              <a:spLocks noChangeShapeType="1"/>
            </p:cNvSpPr>
            <p:nvPr/>
          </p:nvSpPr>
          <p:spPr bwMode="auto">
            <a:xfrm>
              <a:off x="816" y="2688"/>
              <a:ext cx="768"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2" name="Line 102"/>
            <p:cNvSpPr>
              <a:spLocks noChangeShapeType="1"/>
            </p:cNvSpPr>
            <p:nvPr/>
          </p:nvSpPr>
          <p:spPr bwMode="auto">
            <a:xfrm>
              <a:off x="816" y="2688"/>
              <a:ext cx="768"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3" name="Line 103"/>
            <p:cNvSpPr>
              <a:spLocks noChangeShapeType="1"/>
            </p:cNvSpPr>
            <p:nvPr/>
          </p:nvSpPr>
          <p:spPr bwMode="auto">
            <a:xfrm>
              <a:off x="816" y="2688"/>
              <a:ext cx="768" cy="115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4" name="Line 104"/>
            <p:cNvSpPr>
              <a:spLocks noChangeShapeType="1"/>
            </p:cNvSpPr>
            <p:nvPr/>
          </p:nvSpPr>
          <p:spPr bwMode="auto">
            <a:xfrm>
              <a:off x="2640" y="1632"/>
              <a:ext cx="1584" cy="105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5" name="Line 105"/>
            <p:cNvSpPr>
              <a:spLocks noChangeShapeType="1"/>
            </p:cNvSpPr>
            <p:nvPr/>
          </p:nvSpPr>
          <p:spPr bwMode="auto">
            <a:xfrm>
              <a:off x="2640" y="2064"/>
              <a:ext cx="158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6" name="Line 106"/>
            <p:cNvSpPr>
              <a:spLocks noChangeShapeType="1"/>
            </p:cNvSpPr>
            <p:nvPr/>
          </p:nvSpPr>
          <p:spPr bwMode="auto">
            <a:xfrm>
              <a:off x="3456" y="2544"/>
              <a:ext cx="768"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7" name="Line 107"/>
            <p:cNvSpPr>
              <a:spLocks noChangeShapeType="1"/>
            </p:cNvSpPr>
            <p:nvPr/>
          </p:nvSpPr>
          <p:spPr bwMode="auto">
            <a:xfrm flipV="1">
              <a:off x="3456" y="2688"/>
              <a:ext cx="768"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8" name="Line 108"/>
            <p:cNvSpPr>
              <a:spLocks noChangeShapeType="1"/>
            </p:cNvSpPr>
            <p:nvPr/>
          </p:nvSpPr>
          <p:spPr bwMode="auto">
            <a:xfrm flipV="1">
              <a:off x="3456" y="2688"/>
              <a:ext cx="768"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29" name="Line 109"/>
            <p:cNvSpPr>
              <a:spLocks noChangeShapeType="1"/>
            </p:cNvSpPr>
            <p:nvPr/>
          </p:nvSpPr>
          <p:spPr bwMode="auto">
            <a:xfrm flipV="1">
              <a:off x="3456" y="2688"/>
              <a:ext cx="768" cy="115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38030" name="Text Box 110"/>
            <p:cNvSpPr txBox="1">
              <a:spLocks noChangeArrowheads="1"/>
            </p:cNvSpPr>
            <p:nvPr/>
          </p:nvSpPr>
          <p:spPr bwMode="auto">
            <a:xfrm>
              <a:off x="960" y="1920"/>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38031" name="Text Box 111"/>
            <p:cNvSpPr txBox="1">
              <a:spLocks noChangeArrowheads="1"/>
            </p:cNvSpPr>
            <p:nvPr/>
          </p:nvSpPr>
          <p:spPr bwMode="auto">
            <a:xfrm>
              <a:off x="3312" y="1872"/>
              <a:ext cx="33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ε</a:t>
              </a:r>
            </a:p>
          </p:txBody>
        </p:sp>
        <p:sp>
          <p:nvSpPr>
            <p:cNvPr id="338032" name="Oval 112"/>
            <p:cNvSpPr>
              <a:spLocks noChangeArrowheads="1"/>
            </p:cNvSpPr>
            <p:nvPr/>
          </p:nvSpPr>
          <p:spPr bwMode="auto">
            <a:xfrm>
              <a:off x="4272" y="2640"/>
              <a:ext cx="144" cy="14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37991"/>
                                        </p:tgtEl>
                                        <p:attrNameLst>
                                          <p:attrName>style.visibility</p:attrName>
                                        </p:attrNameLst>
                                      </p:cBhvr>
                                      <p:to>
                                        <p:strVal val="visible"/>
                                      </p:to>
                                    </p:set>
                                    <p:animEffect transition="in" filter="wipe(left)">
                                      <p:cBhvr>
                                        <p:cTn id="7" dur="500"/>
                                        <p:tgtEl>
                                          <p:spTgt spid="33799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37992"/>
                                        </p:tgtEl>
                                        <p:attrNameLst>
                                          <p:attrName>style.visibility</p:attrName>
                                        </p:attrNameLst>
                                      </p:cBhvr>
                                      <p:to>
                                        <p:strVal val="visible"/>
                                      </p:to>
                                    </p:set>
                                    <p:animEffect transition="in" filter="wipe(left)">
                                      <p:cBhvr>
                                        <p:cTn id="11" dur="500"/>
                                        <p:tgtEl>
                                          <p:spTgt spid="33799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37993"/>
                                        </p:tgtEl>
                                        <p:attrNameLst>
                                          <p:attrName>style.visibility</p:attrName>
                                        </p:attrNameLst>
                                      </p:cBhvr>
                                      <p:to>
                                        <p:strVal val="visible"/>
                                      </p:to>
                                    </p:set>
                                    <p:animEffect transition="in" filter="wipe(left)">
                                      <p:cBhvr>
                                        <p:cTn id="15" dur="500"/>
                                        <p:tgtEl>
                                          <p:spTgt spid="33799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37994"/>
                                        </p:tgtEl>
                                        <p:attrNameLst>
                                          <p:attrName>style.visibility</p:attrName>
                                        </p:attrNameLst>
                                      </p:cBhvr>
                                      <p:to>
                                        <p:strVal val="visible"/>
                                      </p:to>
                                    </p:set>
                                    <p:animEffect transition="in" filter="wipe(left)">
                                      <p:cBhvr>
                                        <p:cTn id="19" dur="500"/>
                                        <p:tgtEl>
                                          <p:spTgt spid="33799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7995"/>
                                        </p:tgtEl>
                                        <p:attrNameLst>
                                          <p:attrName>style.visibility</p:attrName>
                                        </p:attrNameLst>
                                      </p:cBhvr>
                                      <p:to>
                                        <p:strVal val="visible"/>
                                      </p:to>
                                    </p:set>
                                    <p:animEffect transition="in" filter="wipe(left)">
                                      <p:cBhvr>
                                        <p:cTn id="23" dur="500"/>
                                        <p:tgtEl>
                                          <p:spTgt spid="337995"/>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337996"/>
                                        </p:tgtEl>
                                        <p:attrNameLst>
                                          <p:attrName>style.visibility</p:attrName>
                                        </p:attrNameLst>
                                      </p:cBhvr>
                                      <p:to>
                                        <p:strVal val="visible"/>
                                      </p:to>
                                    </p:set>
                                    <p:animEffect transition="in" filter="wipe(left)">
                                      <p:cBhvr>
                                        <p:cTn id="27" dur="500"/>
                                        <p:tgtEl>
                                          <p:spTgt spid="3379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38015"/>
                                        </p:tgtEl>
                                        <p:attrNameLst>
                                          <p:attrName>style.visibility</p:attrName>
                                        </p:attrNameLst>
                                      </p:cBhvr>
                                      <p:to>
                                        <p:strVal val="visible"/>
                                      </p:to>
                                    </p:set>
                                    <p:animEffect transition="in" filter="wipe(left)">
                                      <p:cBhvr>
                                        <p:cTn id="32" dur="500"/>
                                        <p:tgtEl>
                                          <p:spTgt spid="338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1066800" y="228600"/>
            <a:ext cx="75438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決定性オートマトンへ</a:t>
            </a:r>
          </a:p>
        </p:txBody>
      </p:sp>
      <p:graphicFrame>
        <p:nvGraphicFramePr>
          <p:cNvPr id="344237" name="Group 173"/>
          <p:cNvGraphicFramePr>
            <a:graphicFrameLocks noGrp="1"/>
          </p:cNvGraphicFramePr>
          <p:nvPr/>
        </p:nvGraphicFramePr>
        <p:xfrm>
          <a:off x="228600" y="990600"/>
          <a:ext cx="4648200" cy="5366514"/>
        </p:xfrm>
        <a:graphic>
          <a:graphicData uri="http://schemas.openxmlformats.org/drawingml/2006/table">
            <a:tbl>
              <a:tblPr/>
              <a:tblGrid>
                <a:gridCol w="685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tblGrid>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72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03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72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03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344231" name="Group 167"/>
          <p:cNvGraphicFramePr>
            <a:graphicFrameLocks noGrp="1"/>
          </p:cNvGraphicFramePr>
          <p:nvPr/>
        </p:nvGraphicFramePr>
        <p:xfrm>
          <a:off x="5029200" y="990600"/>
          <a:ext cx="3886200" cy="5588000"/>
        </p:xfrm>
        <a:graphic>
          <a:graphicData uri="http://schemas.openxmlformats.org/drawingml/2006/table">
            <a:tbl>
              <a:tblPr/>
              <a:tblGrid>
                <a:gridCol w="827088">
                  <a:extLst>
                    <a:ext uri="{9D8B030D-6E8A-4147-A177-3AD203B41FA5}">
                      <a16:colId xmlns:a16="http://schemas.microsoft.com/office/drawing/2014/main" val="20000"/>
                    </a:ext>
                  </a:extLst>
                </a:gridCol>
                <a:gridCol w="744537">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744538">
                  <a:extLst>
                    <a:ext uri="{9D8B030D-6E8A-4147-A177-3AD203B41FA5}">
                      <a16:colId xmlns:a16="http://schemas.microsoft.com/office/drawing/2014/main" val="20003"/>
                    </a:ext>
                  </a:extLst>
                </a:gridCol>
                <a:gridCol w="744537">
                  <a:extLst>
                    <a:ext uri="{9D8B030D-6E8A-4147-A177-3AD203B41FA5}">
                      <a16:colId xmlns:a16="http://schemas.microsoft.com/office/drawing/2014/main" val="20004"/>
                    </a:ext>
                  </a:extLst>
                </a:gridCol>
              </a:tblGrid>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58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44243" name="Rectangle 179"/>
          <p:cNvSpPr>
            <a:spLocks noChangeArrowheads="1"/>
          </p:cNvSpPr>
          <p:nvPr/>
        </p:nvSpPr>
        <p:spPr bwMode="auto">
          <a:xfrm>
            <a:off x="914400" y="3001963"/>
            <a:ext cx="1676400" cy="5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12,F</a:t>
            </a:r>
          </a:p>
        </p:txBody>
      </p:sp>
      <p:sp>
        <p:nvSpPr>
          <p:cNvPr id="344244" name="Rectangle 180"/>
          <p:cNvSpPr>
            <a:spLocks noChangeArrowheads="1"/>
          </p:cNvSpPr>
          <p:nvPr/>
        </p:nvSpPr>
        <p:spPr bwMode="auto">
          <a:xfrm>
            <a:off x="914400" y="2443163"/>
            <a:ext cx="16764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11</a:t>
            </a:r>
          </a:p>
        </p:txBody>
      </p:sp>
      <p:sp>
        <p:nvSpPr>
          <p:cNvPr id="344245" name="Rectangle 181"/>
          <p:cNvSpPr>
            <a:spLocks noChangeArrowheads="1"/>
          </p:cNvSpPr>
          <p:nvPr/>
        </p:nvSpPr>
        <p:spPr bwMode="auto">
          <a:xfrm>
            <a:off x="914400" y="1549400"/>
            <a:ext cx="1676400"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0,11,21,31,</a:t>
            </a:r>
          </a:p>
          <a:p>
            <a:pPr algn="ctr">
              <a:buFont typeface="Wingdings" panose="05000000000000000000" pitchFamily="2" charset="2"/>
              <a:buNone/>
            </a:pPr>
            <a:r>
              <a:rPr lang="ja-JP" altLang="en-US" sz="2400"/>
              <a:t>41,51,61</a:t>
            </a:r>
          </a:p>
        </p:txBody>
      </p:sp>
      <p:grpSp>
        <p:nvGrpSpPr>
          <p:cNvPr id="344257" name="Group 193"/>
          <p:cNvGrpSpPr>
            <a:grpSpLocks/>
          </p:cNvGrpSpPr>
          <p:nvPr/>
        </p:nvGrpSpPr>
        <p:grpSpPr bwMode="auto">
          <a:xfrm>
            <a:off x="914400" y="1549400"/>
            <a:ext cx="5686425" cy="5029200"/>
            <a:chOff x="576" y="976"/>
            <a:chExt cx="3582" cy="3168"/>
          </a:xfrm>
        </p:grpSpPr>
        <p:grpSp>
          <p:nvGrpSpPr>
            <p:cNvPr id="344258" name="Group 194"/>
            <p:cNvGrpSpPr>
              <a:grpSpLocks/>
            </p:cNvGrpSpPr>
            <p:nvPr/>
          </p:nvGrpSpPr>
          <p:grpSpPr bwMode="auto">
            <a:xfrm>
              <a:off x="576" y="2242"/>
              <a:ext cx="1056" cy="1761"/>
              <a:chOff x="576" y="2242"/>
              <a:chExt cx="1056" cy="1761"/>
            </a:xfrm>
          </p:grpSpPr>
          <p:sp>
            <p:nvSpPr>
              <p:cNvPr id="344259" name="Rectangle 195"/>
              <p:cNvSpPr>
                <a:spLocks noChangeArrowheads="1"/>
              </p:cNvSpPr>
              <p:nvPr/>
            </p:nvSpPr>
            <p:spPr bwMode="auto">
              <a:xfrm>
                <a:off x="576" y="3651"/>
                <a:ext cx="105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33,</a:t>
                </a:r>
                <a:r>
                  <a:rPr lang="en-US" altLang="ja-JP"/>
                  <a:t>F</a:t>
                </a:r>
              </a:p>
            </p:txBody>
          </p:sp>
          <p:sp>
            <p:nvSpPr>
              <p:cNvPr id="344260" name="Rectangle 196"/>
              <p:cNvSpPr>
                <a:spLocks noChangeArrowheads="1"/>
              </p:cNvSpPr>
              <p:nvPr/>
            </p:nvSpPr>
            <p:spPr bwMode="auto">
              <a:xfrm>
                <a:off x="576" y="3298"/>
                <a:ext cx="1056"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32</a:t>
                </a:r>
              </a:p>
            </p:txBody>
          </p:sp>
          <p:sp>
            <p:nvSpPr>
              <p:cNvPr id="344261" name="Rectangle 197"/>
              <p:cNvSpPr>
                <a:spLocks noChangeArrowheads="1"/>
              </p:cNvSpPr>
              <p:nvPr/>
            </p:nvSpPr>
            <p:spPr bwMode="auto">
              <a:xfrm>
                <a:off x="576" y="2947"/>
                <a:ext cx="1056" cy="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31</a:t>
                </a:r>
              </a:p>
            </p:txBody>
          </p:sp>
          <p:sp>
            <p:nvSpPr>
              <p:cNvPr id="344262" name="Rectangle 198"/>
              <p:cNvSpPr>
                <a:spLocks noChangeArrowheads="1"/>
              </p:cNvSpPr>
              <p:nvPr/>
            </p:nvSpPr>
            <p:spPr bwMode="auto">
              <a:xfrm>
                <a:off x="576" y="2595"/>
                <a:ext cx="105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22,F</a:t>
                </a:r>
              </a:p>
            </p:txBody>
          </p:sp>
          <p:sp>
            <p:nvSpPr>
              <p:cNvPr id="344263" name="Rectangle 199"/>
              <p:cNvSpPr>
                <a:spLocks noChangeArrowheads="1"/>
              </p:cNvSpPr>
              <p:nvPr/>
            </p:nvSpPr>
            <p:spPr bwMode="auto">
              <a:xfrm>
                <a:off x="576" y="2242"/>
                <a:ext cx="1056"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21</a:t>
                </a:r>
              </a:p>
            </p:txBody>
          </p:sp>
        </p:grpSp>
        <p:grpSp>
          <p:nvGrpSpPr>
            <p:cNvPr id="344264" name="Group 200"/>
            <p:cNvGrpSpPr>
              <a:grpSpLocks/>
            </p:cNvGrpSpPr>
            <p:nvPr/>
          </p:nvGrpSpPr>
          <p:grpSpPr bwMode="auto">
            <a:xfrm>
              <a:off x="3689" y="976"/>
              <a:ext cx="469" cy="3168"/>
              <a:chOff x="3689" y="976"/>
              <a:chExt cx="469" cy="3168"/>
            </a:xfrm>
          </p:grpSpPr>
          <p:sp>
            <p:nvSpPr>
              <p:cNvPr id="344265" name="Rectangle 201"/>
              <p:cNvSpPr>
                <a:spLocks noChangeArrowheads="1"/>
              </p:cNvSpPr>
              <p:nvPr/>
            </p:nvSpPr>
            <p:spPr bwMode="auto">
              <a:xfrm>
                <a:off x="3689" y="976"/>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41</a:t>
                </a:r>
              </a:p>
            </p:txBody>
          </p:sp>
          <p:sp>
            <p:nvSpPr>
              <p:cNvPr id="344266" name="Rectangle 202"/>
              <p:cNvSpPr>
                <a:spLocks noChangeArrowheads="1"/>
              </p:cNvSpPr>
              <p:nvPr/>
            </p:nvSpPr>
            <p:spPr bwMode="auto">
              <a:xfrm>
                <a:off x="3689" y="3792"/>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63,</a:t>
                </a:r>
                <a:r>
                  <a:rPr lang="en-US" altLang="ja-JP" sz="2400"/>
                  <a:t>F</a:t>
                </a:r>
              </a:p>
            </p:txBody>
          </p:sp>
          <p:sp>
            <p:nvSpPr>
              <p:cNvPr id="344267" name="Rectangle 203"/>
              <p:cNvSpPr>
                <a:spLocks noChangeArrowheads="1"/>
              </p:cNvSpPr>
              <p:nvPr/>
            </p:nvSpPr>
            <p:spPr bwMode="auto">
              <a:xfrm>
                <a:off x="3689" y="3440"/>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62</a:t>
                </a:r>
              </a:p>
            </p:txBody>
          </p:sp>
          <p:sp>
            <p:nvSpPr>
              <p:cNvPr id="344268" name="Rectangle 204"/>
              <p:cNvSpPr>
                <a:spLocks noChangeArrowheads="1"/>
              </p:cNvSpPr>
              <p:nvPr/>
            </p:nvSpPr>
            <p:spPr bwMode="auto">
              <a:xfrm>
                <a:off x="3689" y="3088"/>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61</a:t>
                </a:r>
              </a:p>
            </p:txBody>
          </p:sp>
          <p:sp>
            <p:nvSpPr>
              <p:cNvPr id="344269" name="Rectangle 205"/>
              <p:cNvSpPr>
                <a:spLocks noChangeArrowheads="1"/>
              </p:cNvSpPr>
              <p:nvPr/>
            </p:nvSpPr>
            <p:spPr bwMode="auto">
              <a:xfrm>
                <a:off x="3689" y="2736"/>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53,</a:t>
                </a:r>
                <a:r>
                  <a:rPr lang="en-US" altLang="ja-JP" sz="2400"/>
                  <a:t>F</a:t>
                </a:r>
              </a:p>
            </p:txBody>
          </p:sp>
          <p:sp>
            <p:nvSpPr>
              <p:cNvPr id="344270" name="Rectangle 206"/>
              <p:cNvSpPr>
                <a:spLocks noChangeArrowheads="1"/>
              </p:cNvSpPr>
              <p:nvPr/>
            </p:nvSpPr>
            <p:spPr bwMode="auto">
              <a:xfrm>
                <a:off x="3689" y="2384"/>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52</a:t>
                </a:r>
              </a:p>
            </p:txBody>
          </p:sp>
          <p:sp>
            <p:nvSpPr>
              <p:cNvPr id="344271" name="Rectangle 207"/>
              <p:cNvSpPr>
                <a:spLocks noChangeArrowheads="1"/>
              </p:cNvSpPr>
              <p:nvPr/>
            </p:nvSpPr>
            <p:spPr bwMode="auto">
              <a:xfrm>
                <a:off x="3689" y="2032"/>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51</a:t>
                </a:r>
              </a:p>
            </p:txBody>
          </p:sp>
          <p:sp>
            <p:nvSpPr>
              <p:cNvPr id="344272" name="Rectangle 208"/>
              <p:cNvSpPr>
                <a:spLocks noChangeArrowheads="1"/>
              </p:cNvSpPr>
              <p:nvPr/>
            </p:nvSpPr>
            <p:spPr bwMode="auto">
              <a:xfrm>
                <a:off x="3689" y="1680"/>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43,</a:t>
                </a:r>
                <a:r>
                  <a:rPr lang="en-US" altLang="ja-JP" sz="2400"/>
                  <a:t>F</a:t>
                </a:r>
              </a:p>
            </p:txBody>
          </p:sp>
          <p:sp>
            <p:nvSpPr>
              <p:cNvPr id="344273" name="Rectangle 209"/>
              <p:cNvSpPr>
                <a:spLocks noChangeArrowheads="1"/>
              </p:cNvSpPr>
              <p:nvPr/>
            </p:nvSpPr>
            <p:spPr bwMode="auto">
              <a:xfrm>
                <a:off x="3689" y="1328"/>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42</a:t>
                </a:r>
              </a:p>
            </p:txBody>
          </p:sp>
        </p:grpSp>
      </p:grpSp>
      <p:grpSp>
        <p:nvGrpSpPr>
          <p:cNvPr id="344274" name="Group 210"/>
          <p:cNvGrpSpPr>
            <a:grpSpLocks/>
          </p:cNvGrpSpPr>
          <p:nvPr/>
        </p:nvGrpSpPr>
        <p:grpSpPr bwMode="auto">
          <a:xfrm>
            <a:off x="2590800" y="2443163"/>
            <a:ext cx="4835525" cy="2792412"/>
            <a:chOff x="1632" y="1539"/>
            <a:chExt cx="3046" cy="1759"/>
          </a:xfrm>
        </p:grpSpPr>
        <p:sp>
          <p:nvSpPr>
            <p:cNvPr id="344275" name="Rectangle 211"/>
            <p:cNvSpPr>
              <a:spLocks noChangeArrowheads="1"/>
            </p:cNvSpPr>
            <p:nvPr/>
          </p:nvSpPr>
          <p:spPr bwMode="auto">
            <a:xfrm>
              <a:off x="1632" y="1539"/>
              <a:ext cx="48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12,</a:t>
              </a:r>
              <a:r>
                <a:rPr lang="en-US" altLang="ja-JP" sz="2400"/>
                <a:t>F</a:t>
              </a:r>
            </a:p>
          </p:txBody>
        </p:sp>
        <p:sp>
          <p:nvSpPr>
            <p:cNvPr id="344276" name="Rectangle 212"/>
            <p:cNvSpPr>
              <a:spLocks noChangeArrowheads="1"/>
            </p:cNvSpPr>
            <p:nvPr/>
          </p:nvSpPr>
          <p:spPr bwMode="auto">
            <a:xfrm>
              <a:off x="1632" y="2947"/>
              <a:ext cx="480" cy="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32</a:t>
              </a:r>
            </a:p>
          </p:txBody>
        </p:sp>
        <p:sp>
          <p:nvSpPr>
            <p:cNvPr id="344277" name="Rectangle 213"/>
            <p:cNvSpPr>
              <a:spLocks noChangeArrowheads="1"/>
            </p:cNvSpPr>
            <p:nvPr/>
          </p:nvSpPr>
          <p:spPr bwMode="auto">
            <a:xfrm>
              <a:off x="4158" y="2032"/>
              <a:ext cx="52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52</a:t>
              </a:r>
            </a:p>
          </p:txBody>
        </p:sp>
        <p:sp>
          <p:nvSpPr>
            <p:cNvPr id="344278" name="Rectangle 214"/>
            <p:cNvSpPr>
              <a:spLocks noChangeArrowheads="1"/>
            </p:cNvSpPr>
            <p:nvPr/>
          </p:nvSpPr>
          <p:spPr bwMode="auto">
            <a:xfrm>
              <a:off x="4158" y="2384"/>
              <a:ext cx="52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53,</a:t>
              </a:r>
              <a:r>
                <a:rPr lang="en-US" altLang="ja-JP" sz="2400"/>
                <a:t>F</a:t>
              </a:r>
              <a:endParaRPr lang="ja-JP" altLang="en-US" sz="2400"/>
            </a:p>
          </p:txBody>
        </p:sp>
      </p:grpSp>
      <p:grpSp>
        <p:nvGrpSpPr>
          <p:cNvPr id="344279" name="Group 215"/>
          <p:cNvGrpSpPr>
            <a:grpSpLocks/>
          </p:cNvGrpSpPr>
          <p:nvPr/>
        </p:nvGrpSpPr>
        <p:grpSpPr bwMode="auto">
          <a:xfrm>
            <a:off x="3352800" y="1549400"/>
            <a:ext cx="4818063" cy="4470400"/>
            <a:chOff x="2112" y="976"/>
            <a:chExt cx="3035" cy="2816"/>
          </a:xfrm>
        </p:grpSpPr>
        <p:sp>
          <p:nvSpPr>
            <p:cNvPr id="344280" name="Rectangle 216"/>
            <p:cNvSpPr>
              <a:spLocks noChangeArrowheads="1"/>
            </p:cNvSpPr>
            <p:nvPr/>
          </p:nvSpPr>
          <p:spPr bwMode="auto">
            <a:xfrm>
              <a:off x="2112" y="2242"/>
              <a:ext cx="480"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22,</a:t>
              </a:r>
              <a:r>
                <a:rPr lang="en-US" altLang="ja-JP" sz="2400"/>
                <a:t>F</a:t>
              </a:r>
            </a:p>
          </p:txBody>
        </p:sp>
        <p:sp>
          <p:nvSpPr>
            <p:cNvPr id="344281" name="Rectangle 217"/>
            <p:cNvSpPr>
              <a:spLocks noChangeArrowheads="1"/>
            </p:cNvSpPr>
            <p:nvPr/>
          </p:nvSpPr>
          <p:spPr bwMode="auto">
            <a:xfrm>
              <a:off x="4678" y="976"/>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42</a:t>
              </a:r>
            </a:p>
          </p:txBody>
        </p:sp>
        <p:sp>
          <p:nvSpPr>
            <p:cNvPr id="344282" name="Rectangle 218"/>
            <p:cNvSpPr>
              <a:spLocks noChangeArrowheads="1"/>
            </p:cNvSpPr>
            <p:nvPr/>
          </p:nvSpPr>
          <p:spPr bwMode="auto">
            <a:xfrm>
              <a:off x="4678" y="3440"/>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63,</a:t>
              </a:r>
              <a:r>
                <a:rPr lang="en-US" altLang="ja-JP" sz="2400"/>
                <a:t>F</a:t>
              </a:r>
              <a:endParaRPr lang="ja-JP" altLang="en-US" sz="2400"/>
            </a:p>
          </p:txBody>
        </p:sp>
        <p:sp>
          <p:nvSpPr>
            <p:cNvPr id="344283" name="Rectangle 219"/>
            <p:cNvSpPr>
              <a:spLocks noChangeArrowheads="1"/>
            </p:cNvSpPr>
            <p:nvPr/>
          </p:nvSpPr>
          <p:spPr bwMode="auto">
            <a:xfrm>
              <a:off x="4678" y="3088"/>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62</a:t>
              </a:r>
            </a:p>
          </p:txBody>
        </p:sp>
      </p:grpSp>
      <p:grpSp>
        <p:nvGrpSpPr>
          <p:cNvPr id="344284" name="Group 220"/>
          <p:cNvGrpSpPr>
            <a:grpSpLocks/>
          </p:cNvGrpSpPr>
          <p:nvPr/>
        </p:nvGrpSpPr>
        <p:grpSpPr bwMode="auto">
          <a:xfrm>
            <a:off x="4114800" y="2108200"/>
            <a:ext cx="4800600" cy="3687763"/>
            <a:chOff x="2592" y="1328"/>
            <a:chExt cx="3024" cy="2323"/>
          </a:xfrm>
        </p:grpSpPr>
        <p:sp>
          <p:nvSpPr>
            <p:cNvPr id="344285" name="Rectangle 221"/>
            <p:cNvSpPr>
              <a:spLocks noChangeArrowheads="1"/>
            </p:cNvSpPr>
            <p:nvPr/>
          </p:nvSpPr>
          <p:spPr bwMode="auto">
            <a:xfrm>
              <a:off x="2592" y="3298"/>
              <a:ext cx="480"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33,</a:t>
              </a:r>
              <a:r>
                <a:rPr lang="en-US" altLang="ja-JP" sz="2400"/>
                <a:t>F</a:t>
              </a:r>
              <a:endParaRPr lang="ja-JP" altLang="en-US" sz="2400"/>
            </a:p>
          </p:txBody>
        </p:sp>
        <p:sp>
          <p:nvSpPr>
            <p:cNvPr id="344286" name="Rectangle 222"/>
            <p:cNvSpPr>
              <a:spLocks noChangeArrowheads="1"/>
            </p:cNvSpPr>
            <p:nvPr/>
          </p:nvSpPr>
          <p:spPr bwMode="auto">
            <a:xfrm>
              <a:off x="5147" y="1328"/>
              <a:ext cx="469"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sz="2400"/>
                <a:t>43,</a:t>
              </a:r>
              <a:r>
                <a:rPr lang="en-US" altLang="ja-JP" sz="2400"/>
                <a:t>F</a:t>
              </a:r>
              <a:endParaRPr lang="ja-JP" alt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4245"/>
                                        </p:tgtEl>
                                        <p:attrNameLst>
                                          <p:attrName>style.visibility</p:attrName>
                                        </p:attrNameLst>
                                      </p:cBhvr>
                                      <p:to>
                                        <p:strVal val="visible"/>
                                      </p:to>
                                    </p:set>
                                    <p:animEffect transition="in" filter="checkerboard(across)">
                                      <p:cBhvr>
                                        <p:cTn id="7" dur="500"/>
                                        <p:tgtEl>
                                          <p:spTgt spid="344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4244"/>
                                        </p:tgtEl>
                                        <p:attrNameLst>
                                          <p:attrName>style.visibility</p:attrName>
                                        </p:attrNameLst>
                                      </p:cBhvr>
                                      <p:to>
                                        <p:strVal val="visible"/>
                                      </p:to>
                                    </p:set>
                                    <p:animEffect transition="in" filter="checkerboard(across)">
                                      <p:cBhvr>
                                        <p:cTn id="12" dur="500"/>
                                        <p:tgtEl>
                                          <p:spTgt spid="344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4243"/>
                                        </p:tgtEl>
                                        <p:attrNameLst>
                                          <p:attrName>style.visibility</p:attrName>
                                        </p:attrNameLst>
                                      </p:cBhvr>
                                      <p:to>
                                        <p:strVal val="visible"/>
                                      </p:to>
                                    </p:set>
                                    <p:animEffect transition="in" filter="checkerboard(across)">
                                      <p:cBhvr>
                                        <p:cTn id="17" dur="500"/>
                                        <p:tgtEl>
                                          <p:spTgt spid="3442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44257"/>
                                        </p:tgtEl>
                                        <p:attrNameLst>
                                          <p:attrName>style.visibility</p:attrName>
                                        </p:attrNameLst>
                                      </p:cBhvr>
                                      <p:to>
                                        <p:strVal val="visible"/>
                                      </p:to>
                                    </p:set>
                                    <p:animEffect transition="in" filter="checkerboard(across)">
                                      <p:cBhvr>
                                        <p:cTn id="22" dur="500"/>
                                        <p:tgtEl>
                                          <p:spTgt spid="3442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44274"/>
                                        </p:tgtEl>
                                        <p:attrNameLst>
                                          <p:attrName>style.visibility</p:attrName>
                                        </p:attrNameLst>
                                      </p:cBhvr>
                                      <p:to>
                                        <p:strVal val="visible"/>
                                      </p:to>
                                    </p:set>
                                    <p:animEffect transition="in" filter="checkerboard(across)">
                                      <p:cBhvr>
                                        <p:cTn id="27" dur="500"/>
                                        <p:tgtEl>
                                          <p:spTgt spid="34427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44279"/>
                                        </p:tgtEl>
                                        <p:attrNameLst>
                                          <p:attrName>style.visibility</p:attrName>
                                        </p:attrNameLst>
                                      </p:cBhvr>
                                      <p:to>
                                        <p:strVal val="visible"/>
                                      </p:to>
                                    </p:set>
                                    <p:animEffect transition="in" filter="checkerboard(across)">
                                      <p:cBhvr>
                                        <p:cTn id="32" dur="500"/>
                                        <p:tgtEl>
                                          <p:spTgt spid="34427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44284"/>
                                        </p:tgtEl>
                                        <p:attrNameLst>
                                          <p:attrName>style.visibility</p:attrName>
                                        </p:attrNameLst>
                                      </p:cBhvr>
                                      <p:to>
                                        <p:strVal val="visible"/>
                                      </p:to>
                                    </p:set>
                                    <p:animEffect transition="in" filter="checkerboard(across)">
                                      <p:cBhvr>
                                        <p:cTn id="37" dur="500"/>
                                        <p:tgtEl>
                                          <p:spTgt spid="344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243" grpId="0" autoUpdateAnimBg="0"/>
      <p:bldP spid="344244" grpId="0" autoUpdateAnimBg="0"/>
      <p:bldP spid="34424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1066800" y="228600"/>
            <a:ext cx="75438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決定性オートマトンへ</a:t>
            </a:r>
          </a:p>
        </p:txBody>
      </p:sp>
      <p:graphicFrame>
        <p:nvGraphicFramePr>
          <p:cNvPr id="345262" name="Group 174"/>
          <p:cNvGraphicFramePr>
            <a:graphicFrameLocks noGrp="1"/>
          </p:cNvGraphicFramePr>
          <p:nvPr/>
        </p:nvGraphicFramePr>
        <p:xfrm>
          <a:off x="533400" y="990600"/>
          <a:ext cx="8229600" cy="5100576"/>
        </p:xfrm>
        <a:graphic>
          <a:graphicData uri="http://schemas.openxmlformats.org/drawingml/2006/table">
            <a:tbl>
              <a:tblPr/>
              <a:tblGrid>
                <a:gridCol w="2306638">
                  <a:extLst>
                    <a:ext uri="{9D8B030D-6E8A-4147-A177-3AD203B41FA5}">
                      <a16:colId xmlns:a16="http://schemas.microsoft.com/office/drawing/2014/main" val="20000"/>
                    </a:ext>
                  </a:extLst>
                </a:gridCol>
                <a:gridCol w="2384425">
                  <a:extLst>
                    <a:ext uri="{9D8B030D-6E8A-4147-A177-3AD203B41FA5}">
                      <a16:colId xmlns:a16="http://schemas.microsoft.com/office/drawing/2014/main" val="20001"/>
                    </a:ext>
                  </a:extLst>
                </a:gridCol>
                <a:gridCol w="12319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4112">
                  <a:extLst>
                    <a:ext uri="{9D8B030D-6E8A-4147-A177-3AD203B41FA5}">
                      <a16:colId xmlns:a16="http://schemas.microsoft.com/office/drawing/2014/main" val="20004"/>
                    </a:ext>
                  </a:extLst>
                </a:gridCol>
              </a:tblGrid>
              <a:tr h="581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D</a:t>
                      </a:r>
                      <a:endParaRPr kumimoji="1" lang="ja-JP" altLang="en-US" sz="28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810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4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2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2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2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0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45263" name="Rectangle 175"/>
          <p:cNvSpPr>
            <a:spLocks noChangeArrowheads="1"/>
          </p:cNvSpPr>
          <p:nvPr/>
        </p:nvSpPr>
        <p:spPr bwMode="auto">
          <a:xfrm>
            <a:off x="533400" y="1571625"/>
            <a:ext cx="2306638"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0,11,21,31,</a:t>
            </a:r>
          </a:p>
          <a:p>
            <a:pPr algn="ctr">
              <a:buFont typeface="Wingdings" panose="05000000000000000000" pitchFamily="2" charset="2"/>
              <a:buNone/>
            </a:pPr>
            <a:r>
              <a:rPr lang="ja-JP" altLang="en-US"/>
              <a:t>41,51,61</a:t>
            </a:r>
          </a:p>
        </p:txBody>
      </p:sp>
      <p:sp>
        <p:nvSpPr>
          <p:cNvPr id="345264" name="Rectangle 176"/>
          <p:cNvSpPr>
            <a:spLocks noChangeArrowheads="1"/>
          </p:cNvSpPr>
          <p:nvPr/>
        </p:nvSpPr>
        <p:spPr bwMode="auto">
          <a:xfrm>
            <a:off x="2840038" y="1571625"/>
            <a:ext cx="238442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0,11,21,31,</a:t>
            </a:r>
          </a:p>
          <a:p>
            <a:pPr algn="ctr">
              <a:buFont typeface="Wingdings" panose="05000000000000000000" pitchFamily="2" charset="2"/>
              <a:buNone/>
            </a:pPr>
            <a:r>
              <a:rPr lang="ja-JP" altLang="en-US"/>
              <a:t>41,51,61</a:t>
            </a:r>
          </a:p>
        </p:txBody>
      </p:sp>
      <p:grpSp>
        <p:nvGrpSpPr>
          <p:cNvPr id="345265" name="Group 177"/>
          <p:cNvGrpSpPr>
            <a:grpSpLocks/>
          </p:cNvGrpSpPr>
          <p:nvPr/>
        </p:nvGrpSpPr>
        <p:grpSpPr bwMode="auto">
          <a:xfrm>
            <a:off x="5224463" y="1571625"/>
            <a:ext cx="2384425" cy="1030288"/>
            <a:chOff x="3291" y="990"/>
            <a:chExt cx="1502" cy="649"/>
          </a:xfrm>
        </p:grpSpPr>
        <p:sp>
          <p:nvSpPr>
            <p:cNvPr id="345266" name="Rectangle 178"/>
            <p:cNvSpPr>
              <a:spLocks noChangeArrowheads="1"/>
            </p:cNvSpPr>
            <p:nvPr/>
          </p:nvSpPr>
          <p:spPr bwMode="auto">
            <a:xfrm>
              <a:off x="4067" y="990"/>
              <a:ext cx="726" cy="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22,42,62,</a:t>
              </a:r>
              <a:r>
                <a:rPr lang="en-US" altLang="ja-JP"/>
                <a:t>F</a:t>
              </a:r>
            </a:p>
          </p:txBody>
        </p:sp>
        <p:sp>
          <p:nvSpPr>
            <p:cNvPr id="345267" name="Rectangle 179"/>
            <p:cNvSpPr>
              <a:spLocks noChangeArrowheads="1"/>
            </p:cNvSpPr>
            <p:nvPr/>
          </p:nvSpPr>
          <p:spPr bwMode="auto">
            <a:xfrm>
              <a:off x="3291" y="990"/>
              <a:ext cx="776" cy="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12,32,52,</a:t>
              </a:r>
              <a:r>
                <a:rPr lang="en-US" altLang="ja-JP"/>
                <a:t>F</a:t>
              </a:r>
            </a:p>
          </p:txBody>
        </p:sp>
      </p:grpSp>
      <p:sp>
        <p:nvSpPr>
          <p:cNvPr id="345268" name="Rectangle 180"/>
          <p:cNvSpPr>
            <a:spLocks noChangeArrowheads="1"/>
          </p:cNvSpPr>
          <p:nvPr/>
        </p:nvSpPr>
        <p:spPr bwMode="auto">
          <a:xfrm>
            <a:off x="533400" y="2601913"/>
            <a:ext cx="23066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12,32,52,</a:t>
            </a:r>
            <a:r>
              <a:rPr lang="en-US" altLang="ja-JP"/>
              <a:t>F</a:t>
            </a:r>
          </a:p>
        </p:txBody>
      </p:sp>
      <p:sp>
        <p:nvSpPr>
          <p:cNvPr id="345269" name="Rectangle 181"/>
          <p:cNvSpPr>
            <a:spLocks noChangeArrowheads="1"/>
          </p:cNvSpPr>
          <p:nvPr/>
        </p:nvSpPr>
        <p:spPr bwMode="auto">
          <a:xfrm>
            <a:off x="533400" y="3182938"/>
            <a:ext cx="23066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22,42,62,</a:t>
            </a:r>
            <a:r>
              <a:rPr lang="en-US" altLang="ja-JP"/>
              <a:t>F</a:t>
            </a:r>
          </a:p>
        </p:txBody>
      </p:sp>
      <p:grpSp>
        <p:nvGrpSpPr>
          <p:cNvPr id="345279" name="Group 191"/>
          <p:cNvGrpSpPr>
            <a:grpSpLocks/>
          </p:cNvGrpSpPr>
          <p:nvPr/>
        </p:nvGrpSpPr>
        <p:grpSpPr bwMode="auto">
          <a:xfrm>
            <a:off x="2840038" y="3182938"/>
            <a:ext cx="5922962" cy="579437"/>
            <a:chOff x="1789" y="2005"/>
            <a:chExt cx="3731" cy="365"/>
          </a:xfrm>
        </p:grpSpPr>
        <p:sp>
          <p:nvSpPr>
            <p:cNvPr id="345270" name="Rectangle 182"/>
            <p:cNvSpPr>
              <a:spLocks noChangeArrowheads="1"/>
            </p:cNvSpPr>
            <p:nvPr/>
          </p:nvSpPr>
          <p:spPr bwMode="auto">
            <a:xfrm>
              <a:off x="4067" y="2005"/>
              <a:ext cx="7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63,</a:t>
              </a:r>
              <a:r>
                <a:rPr lang="en-US" altLang="ja-JP"/>
                <a:t>F</a:t>
              </a:r>
            </a:p>
          </p:txBody>
        </p:sp>
        <p:sp>
          <p:nvSpPr>
            <p:cNvPr id="345272" name="Rectangle 184"/>
            <p:cNvSpPr>
              <a:spLocks noChangeArrowheads="1"/>
            </p:cNvSpPr>
            <p:nvPr/>
          </p:nvSpPr>
          <p:spPr bwMode="auto">
            <a:xfrm>
              <a:off x="4793" y="2005"/>
              <a:ext cx="7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43,</a:t>
              </a:r>
              <a:r>
                <a:rPr lang="en-US" altLang="ja-JP"/>
                <a:t>F</a:t>
              </a:r>
            </a:p>
          </p:txBody>
        </p:sp>
        <p:sp>
          <p:nvSpPr>
            <p:cNvPr id="345274" name="Rectangle 186"/>
            <p:cNvSpPr>
              <a:spLocks noChangeArrowheads="1"/>
            </p:cNvSpPr>
            <p:nvPr/>
          </p:nvSpPr>
          <p:spPr bwMode="auto">
            <a:xfrm>
              <a:off x="1789" y="2005"/>
              <a:ext cx="150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22,42,62,</a:t>
              </a:r>
              <a:r>
                <a:rPr lang="en-US" altLang="ja-JP"/>
                <a:t>F</a:t>
              </a:r>
            </a:p>
          </p:txBody>
        </p:sp>
      </p:grpSp>
      <p:grpSp>
        <p:nvGrpSpPr>
          <p:cNvPr id="345278" name="Group 190"/>
          <p:cNvGrpSpPr>
            <a:grpSpLocks/>
          </p:cNvGrpSpPr>
          <p:nvPr/>
        </p:nvGrpSpPr>
        <p:grpSpPr bwMode="auto">
          <a:xfrm>
            <a:off x="2840038" y="2601913"/>
            <a:ext cx="5922962" cy="581025"/>
            <a:chOff x="1789" y="1639"/>
            <a:chExt cx="3731" cy="366"/>
          </a:xfrm>
        </p:grpSpPr>
        <p:sp>
          <p:nvSpPr>
            <p:cNvPr id="345275" name="Rectangle 187"/>
            <p:cNvSpPr>
              <a:spLocks noChangeArrowheads="1"/>
            </p:cNvSpPr>
            <p:nvPr/>
          </p:nvSpPr>
          <p:spPr bwMode="auto">
            <a:xfrm>
              <a:off x="4793" y="1639"/>
              <a:ext cx="72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33,</a:t>
              </a:r>
              <a:r>
                <a:rPr lang="en-US" altLang="ja-JP"/>
                <a:t>F</a:t>
              </a:r>
            </a:p>
          </p:txBody>
        </p:sp>
        <p:sp>
          <p:nvSpPr>
            <p:cNvPr id="345276" name="Rectangle 188"/>
            <p:cNvSpPr>
              <a:spLocks noChangeArrowheads="1"/>
            </p:cNvSpPr>
            <p:nvPr/>
          </p:nvSpPr>
          <p:spPr bwMode="auto">
            <a:xfrm>
              <a:off x="3291" y="1639"/>
              <a:ext cx="776"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53,</a:t>
              </a:r>
              <a:r>
                <a:rPr lang="en-US" altLang="ja-JP"/>
                <a:t>F</a:t>
              </a:r>
            </a:p>
          </p:txBody>
        </p:sp>
        <p:sp>
          <p:nvSpPr>
            <p:cNvPr id="345277" name="Rectangle 189"/>
            <p:cNvSpPr>
              <a:spLocks noChangeArrowheads="1"/>
            </p:cNvSpPr>
            <p:nvPr/>
          </p:nvSpPr>
          <p:spPr bwMode="auto">
            <a:xfrm>
              <a:off x="1789" y="1639"/>
              <a:ext cx="150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12,32,52,</a:t>
              </a:r>
              <a:r>
                <a:rPr lang="en-US" altLang="ja-JP"/>
                <a:t>F</a:t>
              </a:r>
            </a:p>
          </p:txBody>
        </p:sp>
      </p:grpSp>
      <p:grpSp>
        <p:nvGrpSpPr>
          <p:cNvPr id="345280" name="Group 192"/>
          <p:cNvGrpSpPr>
            <a:grpSpLocks/>
          </p:cNvGrpSpPr>
          <p:nvPr/>
        </p:nvGrpSpPr>
        <p:grpSpPr bwMode="auto">
          <a:xfrm>
            <a:off x="533400" y="3762375"/>
            <a:ext cx="2306638" cy="2328863"/>
            <a:chOff x="336" y="2370"/>
            <a:chExt cx="1453" cy="1467"/>
          </a:xfrm>
        </p:grpSpPr>
        <p:sp>
          <p:nvSpPr>
            <p:cNvPr id="345281" name="Rectangle 193"/>
            <p:cNvSpPr>
              <a:spLocks noChangeArrowheads="1"/>
            </p:cNvSpPr>
            <p:nvPr/>
          </p:nvSpPr>
          <p:spPr bwMode="auto">
            <a:xfrm>
              <a:off x="336" y="2370"/>
              <a:ext cx="145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33,F</a:t>
              </a:r>
            </a:p>
          </p:txBody>
        </p:sp>
        <p:sp>
          <p:nvSpPr>
            <p:cNvPr id="345282" name="Rectangle 194"/>
            <p:cNvSpPr>
              <a:spLocks noChangeArrowheads="1"/>
            </p:cNvSpPr>
            <p:nvPr/>
          </p:nvSpPr>
          <p:spPr bwMode="auto">
            <a:xfrm>
              <a:off x="336" y="2737"/>
              <a:ext cx="145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43,F</a:t>
              </a:r>
            </a:p>
          </p:txBody>
        </p:sp>
        <p:sp>
          <p:nvSpPr>
            <p:cNvPr id="345283" name="Rectangle 195"/>
            <p:cNvSpPr>
              <a:spLocks noChangeArrowheads="1"/>
            </p:cNvSpPr>
            <p:nvPr/>
          </p:nvSpPr>
          <p:spPr bwMode="auto">
            <a:xfrm>
              <a:off x="336" y="3471"/>
              <a:ext cx="1453"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63,</a:t>
              </a:r>
              <a:r>
                <a:rPr lang="en-US" altLang="ja-JP"/>
                <a:t>F</a:t>
              </a:r>
            </a:p>
          </p:txBody>
        </p:sp>
        <p:sp>
          <p:nvSpPr>
            <p:cNvPr id="345284" name="Rectangle 196"/>
            <p:cNvSpPr>
              <a:spLocks noChangeArrowheads="1"/>
            </p:cNvSpPr>
            <p:nvPr/>
          </p:nvSpPr>
          <p:spPr bwMode="auto">
            <a:xfrm>
              <a:off x="336" y="3104"/>
              <a:ext cx="145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53,</a:t>
              </a:r>
              <a:r>
                <a:rPr lang="en-US" altLang="ja-JP"/>
                <a:t>F</a:t>
              </a:r>
            </a:p>
          </p:txBody>
        </p:sp>
      </p:grpSp>
      <p:grpSp>
        <p:nvGrpSpPr>
          <p:cNvPr id="345285" name="Group 197"/>
          <p:cNvGrpSpPr>
            <a:grpSpLocks/>
          </p:cNvGrpSpPr>
          <p:nvPr/>
        </p:nvGrpSpPr>
        <p:grpSpPr bwMode="auto">
          <a:xfrm>
            <a:off x="2840038" y="3762375"/>
            <a:ext cx="2384425" cy="2328863"/>
            <a:chOff x="1789" y="2370"/>
            <a:chExt cx="1502" cy="1467"/>
          </a:xfrm>
        </p:grpSpPr>
        <p:sp>
          <p:nvSpPr>
            <p:cNvPr id="345286" name="Rectangle 198"/>
            <p:cNvSpPr>
              <a:spLocks noChangeArrowheads="1"/>
            </p:cNvSpPr>
            <p:nvPr/>
          </p:nvSpPr>
          <p:spPr bwMode="auto">
            <a:xfrm>
              <a:off x="1789" y="2370"/>
              <a:ext cx="1502"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33,</a:t>
              </a:r>
              <a:r>
                <a:rPr lang="en-US" altLang="ja-JP"/>
                <a:t>F</a:t>
              </a:r>
            </a:p>
          </p:txBody>
        </p:sp>
        <p:sp>
          <p:nvSpPr>
            <p:cNvPr id="345287" name="Rectangle 199"/>
            <p:cNvSpPr>
              <a:spLocks noChangeArrowheads="1"/>
            </p:cNvSpPr>
            <p:nvPr/>
          </p:nvSpPr>
          <p:spPr bwMode="auto">
            <a:xfrm>
              <a:off x="1789" y="2737"/>
              <a:ext cx="1502"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43,</a:t>
              </a:r>
              <a:r>
                <a:rPr lang="en-US" altLang="ja-JP"/>
                <a:t>F</a:t>
              </a:r>
            </a:p>
          </p:txBody>
        </p:sp>
        <p:sp>
          <p:nvSpPr>
            <p:cNvPr id="345288" name="Rectangle 200"/>
            <p:cNvSpPr>
              <a:spLocks noChangeArrowheads="1"/>
            </p:cNvSpPr>
            <p:nvPr/>
          </p:nvSpPr>
          <p:spPr bwMode="auto">
            <a:xfrm>
              <a:off x="1789" y="3471"/>
              <a:ext cx="150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en-US" altLang="ja-JP"/>
                <a:t>63,F</a:t>
              </a:r>
            </a:p>
          </p:txBody>
        </p:sp>
        <p:sp>
          <p:nvSpPr>
            <p:cNvPr id="345289" name="Rectangle 201"/>
            <p:cNvSpPr>
              <a:spLocks noChangeArrowheads="1"/>
            </p:cNvSpPr>
            <p:nvPr/>
          </p:nvSpPr>
          <p:spPr bwMode="auto">
            <a:xfrm>
              <a:off x="1789" y="3104"/>
              <a:ext cx="1502"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hlink"/>
                </a:buClr>
                <a:buSzPct val="70000"/>
                <a:buFont typeface="Wingdings" panose="05000000000000000000" pitchFamily="2" charset="2"/>
                <a:buChar char="n"/>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buChar cha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buChar cha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buChar char="n"/>
                <a:defRPr kumimoji="1">
                  <a:solidFill>
                    <a:schemeClr val="tx1"/>
                  </a:solidFill>
                  <a:latin typeface="Times New Roman" panose="02020603050405020304" pitchFamily="18" charset="0"/>
                  <a:ea typeface="ＭＳ Ｐゴシック" panose="020B0600070205080204" pitchFamily="50" charset="-128"/>
                </a:defRPr>
              </a:lvl9pPr>
            </a:lstStyle>
            <a:p>
              <a:pPr algn="ctr">
                <a:buFont typeface="Wingdings" panose="05000000000000000000" pitchFamily="2" charset="2"/>
                <a:buNone/>
              </a:pPr>
              <a:r>
                <a:rPr lang="ja-JP" altLang="en-US"/>
                <a:t>53,</a:t>
              </a:r>
              <a:r>
                <a:rPr lang="en-US" altLang="ja-JP"/>
                <a:t>F</a:t>
              </a: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5263"/>
                                        </p:tgtEl>
                                        <p:attrNameLst>
                                          <p:attrName>style.visibility</p:attrName>
                                        </p:attrNameLst>
                                      </p:cBhvr>
                                      <p:to>
                                        <p:strVal val="visible"/>
                                      </p:to>
                                    </p:set>
                                    <p:animEffect transition="in" filter="checkerboard(across)">
                                      <p:cBhvr>
                                        <p:cTn id="7" dur="500"/>
                                        <p:tgtEl>
                                          <p:spTgt spid="3452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5264"/>
                                        </p:tgtEl>
                                        <p:attrNameLst>
                                          <p:attrName>style.visibility</p:attrName>
                                        </p:attrNameLst>
                                      </p:cBhvr>
                                      <p:to>
                                        <p:strVal val="visible"/>
                                      </p:to>
                                    </p:set>
                                    <p:animEffect transition="in" filter="checkerboard(across)">
                                      <p:cBhvr>
                                        <p:cTn id="12" dur="500"/>
                                        <p:tgtEl>
                                          <p:spTgt spid="3452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45265"/>
                                        </p:tgtEl>
                                        <p:attrNameLst>
                                          <p:attrName>style.visibility</p:attrName>
                                        </p:attrNameLst>
                                      </p:cBhvr>
                                      <p:to>
                                        <p:strVal val="visible"/>
                                      </p:to>
                                    </p:set>
                                    <p:animEffect transition="in" filter="checkerboard(across)">
                                      <p:cBhvr>
                                        <p:cTn id="17" dur="500"/>
                                        <p:tgtEl>
                                          <p:spTgt spid="3452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45268"/>
                                        </p:tgtEl>
                                        <p:attrNameLst>
                                          <p:attrName>style.visibility</p:attrName>
                                        </p:attrNameLst>
                                      </p:cBhvr>
                                      <p:to>
                                        <p:strVal val="visible"/>
                                      </p:to>
                                    </p:set>
                                    <p:animEffect transition="in" filter="checkerboard(across)">
                                      <p:cBhvr>
                                        <p:cTn id="22" dur="500"/>
                                        <p:tgtEl>
                                          <p:spTgt spid="3452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5269"/>
                                        </p:tgtEl>
                                        <p:attrNameLst>
                                          <p:attrName>style.visibility</p:attrName>
                                        </p:attrNameLst>
                                      </p:cBhvr>
                                      <p:to>
                                        <p:strVal val="visible"/>
                                      </p:to>
                                    </p:set>
                                    <p:animEffect transition="in" filter="checkerboard(across)">
                                      <p:cBhvr>
                                        <p:cTn id="27" dur="500"/>
                                        <p:tgtEl>
                                          <p:spTgt spid="3452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45278"/>
                                        </p:tgtEl>
                                        <p:attrNameLst>
                                          <p:attrName>style.visibility</p:attrName>
                                        </p:attrNameLst>
                                      </p:cBhvr>
                                      <p:to>
                                        <p:strVal val="visible"/>
                                      </p:to>
                                    </p:set>
                                    <p:animEffect transition="in" filter="checkerboard(across)">
                                      <p:cBhvr>
                                        <p:cTn id="32" dur="500"/>
                                        <p:tgtEl>
                                          <p:spTgt spid="3452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45279"/>
                                        </p:tgtEl>
                                        <p:attrNameLst>
                                          <p:attrName>style.visibility</p:attrName>
                                        </p:attrNameLst>
                                      </p:cBhvr>
                                      <p:to>
                                        <p:strVal val="visible"/>
                                      </p:to>
                                    </p:set>
                                    <p:animEffect transition="in" filter="checkerboard(across)">
                                      <p:cBhvr>
                                        <p:cTn id="37" dur="500"/>
                                        <p:tgtEl>
                                          <p:spTgt spid="3452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45280"/>
                                        </p:tgtEl>
                                        <p:attrNameLst>
                                          <p:attrName>style.visibility</p:attrName>
                                        </p:attrNameLst>
                                      </p:cBhvr>
                                      <p:to>
                                        <p:strVal val="visible"/>
                                      </p:to>
                                    </p:set>
                                    <p:animEffect transition="in" filter="checkerboard(across)">
                                      <p:cBhvr>
                                        <p:cTn id="42" dur="500"/>
                                        <p:tgtEl>
                                          <p:spTgt spid="3452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345285"/>
                                        </p:tgtEl>
                                        <p:attrNameLst>
                                          <p:attrName>style.visibility</p:attrName>
                                        </p:attrNameLst>
                                      </p:cBhvr>
                                      <p:to>
                                        <p:strVal val="visible"/>
                                      </p:to>
                                    </p:set>
                                    <p:animEffect transition="in" filter="checkerboard(across)">
                                      <p:cBhvr>
                                        <p:cTn id="47" dur="500"/>
                                        <p:tgtEl>
                                          <p:spTgt spid="345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263" grpId="0" autoUpdateAnimBg="0"/>
      <p:bldP spid="345264" grpId="0" autoUpdateAnimBg="0"/>
      <p:bldP spid="345268" grpId="0" autoUpdateAnimBg="0"/>
      <p:bldP spid="345269"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230" name="Rectangle 238"/>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決定性オートマトン</a:t>
            </a:r>
          </a:p>
        </p:txBody>
      </p:sp>
      <p:sp>
        <p:nvSpPr>
          <p:cNvPr id="341192" name="Oval 200"/>
          <p:cNvSpPr>
            <a:spLocks noChangeArrowheads="1"/>
          </p:cNvSpPr>
          <p:nvPr/>
        </p:nvSpPr>
        <p:spPr bwMode="auto">
          <a:xfrm>
            <a:off x="1981200" y="32766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a:p>
        </p:txBody>
      </p:sp>
      <p:grpSp>
        <p:nvGrpSpPr>
          <p:cNvPr id="341224" name="Group 232"/>
          <p:cNvGrpSpPr>
            <a:grpSpLocks/>
          </p:cNvGrpSpPr>
          <p:nvPr/>
        </p:nvGrpSpPr>
        <p:grpSpPr bwMode="auto">
          <a:xfrm>
            <a:off x="2667000" y="1981200"/>
            <a:ext cx="1981200" cy="1447800"/>
            <a:chOff x="1440" y="1344"/>
            <a:chExt cx="1248" cy="912"/>
          </a:xfrm>
        </p:grpSpPr>
        <p:sp>
          <p:nvSpPr>
            <p:cNvPr id="341193" name="Line 201"/>
            <p:cNvSpPr>
              <a:spLocks noChangeShapeType="1"/>
            </p:cNvSpPr>
            <p:nvPr/>
          </p:nvSpPr>
          <p:spPr bwMode="auto">
            <a:xfrm flipV="1">
              <a:off x="1440" y="1584"/>
              <a:ext cx="768"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41201" name="Group 209"/>
            <p:cNvGrpSpPr>
              <a:grpSpLocks/>
            </p:cNvGrpSpPr>
            <p:nvPr/>
          </p:nvGrpSpPr>
          <p:grpSpPr bwMode="auto">
            <a:xfrm>
              <a:off x="2208" y="1344"/>
              <a:ext cx="480" cy="480"/>
              <a:chOff x="2208" y="1344"/>
              <a:chExt cx="480" cy="480"/>
            </a:xfrm>
          </p:grpSpPr>
          <p:sp>
            <p:nvSpPr>
              <p:cNvPr id="341194" name="Oval 202"/>
              <p:cNvSpPr>
                <a:spLocks noChangeArrowheads="1"/>
              </p:cNvSpPr>
              <p:nvPr/>
            </p:nvSpPr>
            <p:spPr bwMode="auto">
              <a:xfrm>
                <a:off x="2208" y="1344"/>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a:t>
                </a:r>
              </a:p>
            </p:txBody>
          </p:sp>
          <p:sp>
            <p:nvSpPr>
              <p:cNvPr id="341195" name="Oval 203"/>
              <p:cNvSpPr>
                <a:spLocks noChangeArrowheads="1"/>
              </p:cNvSpPr>
              <p:nvPr/>
            </p:nvSpPr>
            <p:spPr bwMode="auto">
              <a:xfrm>
                <a:off x="2256" y="139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1204" name="Text Box 212"/>
            <p:cNvSpPr txBox="1">
              <a:spLocks noChangeArrowheads="1"/>
            </p:cNvSpPr>
            <p:nvPr/>
          </p:nvSpPr>
          <p:spPr bwMode="auto">
            <a:xfrm>
              <a:off x="1632" y="163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1225" name="Group 233"/>
          <p:cNvGrpSpPr>
            <a:grpSpLocks/>
          </p:cNvGrpSpPr>
          <p:nvPr/>
        </p:nvGrpSpPr>
        <p:grpSpPr bwMode="auto">
          <a:xfrm>
            <a:off x="2667000" y="3810000"/>
            <a:ext cx="1981200" cy="1524000"/>
            <a:chOff x="1440" y="2496"/>
            <a:chExt cx="1248" cy="960"/>
          </a:xfrm>
        </p:grpSpPr>
        <p:grpSp>
          <p:nvGrpSpPr>
            <p:cNvPr id="341200" name="Group 208"/>
            <p:cNvGrpSpPr>
              <a:grpSpLocks/>
            </p:cNvGrpSpPr>
            <p:nvPr/>
          </p:nvGrpSpPr>
          <p:grpSpPr bwMode="auto">
            <a:xfrm>
              <a:off x="2208" y="2976"/>
              <a:ext cx="480" cy="480"/>
              <a:chOff x="2208" y="2976"/>
              <a:chExt cx="480" cy="480"/>
            </a:xfrm>
          </p:grpSpPr>
          <p:sp>
            <p:nvSpPr>
              <p:cNvPr id="341196" name="Oval 204"/>
              <p:cNvSpPr>
                <a:spLocks noChangeArrowheads="1"/>
              </p:cNvSpPr>
              <p:nvPr/>
            </p:nvSpPr>
            <p:spPr bwMode="auto">
              <a:xfrm>
                <a:off x="2208" y="2976"/>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a:t>
                </a:r>
              </a:p>
            </p:txBody>
          </p:sp>
          <p:sp>
            <p:nvSpPr>
              <p:cNvPr id="341197" name="Oval 205"/>
              <p:cNvSpPr>
                <a:spLocks noChangeArrowheads="1"/>
              </p:cNvSpPr>
              <p:nvPr/>
            </p:nvSpPr>
            <p:spPr bwMode="auto">
              <a:xfrm>
                <a:off x="2256" y="3024"/>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1203" name="Line 211"/>
            <p:cNvSpPr>
              <a:spLocks noChangeShapeType="1"/>
            </p:cNvSpPr>
            <p:nvPr/>
          </p:nvSpPr>
          <p:spPr bwMode="auto">
            <a:xfrm>
              <a:off x="1440" y="2544"/>
              <a:ext cx="768" cy="67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1205" name="Text Box 213"/>
            <p:cNvSpPr txBox="1">
              <a:spLocks noChangeArrowheads="1"/>
            </p:cNvSpPr>
            <p:nvPr/>
          </p:nvSpPr>
          <p:spPr bwMode="auto">
            <a:xfrm>
              <a:off x="1680" y="2496"/>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1226" name="Group 234"/>
          <p:cNvGrpSpPr>
            <a:grpSpLocks/>
          </p:cNvGrpSpPr>
          <p:nvPr/>
        </p:nvGrpSpPr>
        <p:grpSpPr bwMode="auto">
          <a:xfrm>
            <a:off x="4648200" y="1447800"/>
            <a:ext cx="1981200" cy="838200"/>
            <a:chOff x="2688" y="1008"/>
            <a:chExt cx="1248" cy="528"/>
          </a:xfrm>
        </p:grpSpPr>
        <p:grpSp>
          <p:nvGrpSpPr>
            <p:cNvPr id="341202" name="Group 210"/>
            <p:cNvGrpSpPr>
              <a:grpSpLocks/>
            </p:cNvGrpSpPr>
            <p:nvPr/>
          </p:nvGrpSpPr>
          <p:grpSpPr bwMode="auto">
            <a:xfrm>
              <a:off x="3456" y="1008"/>
              <a:ext cx="480" cy="480"/>
              <a:chOff x="3504" y="2304"/>
              <a:chExt cx="480" cy="480"/>
            </a:xfrm>
          </p:grpSpPr>
          <p:sp>
            <p:nvSpPr>
              <p:cNvPr id="341198" name="Oval 206"/>
              <p:cNvSpPr>
                <a:spLocks noChangeArrowheads="1"/>
              </p:cNvSpPr>
              <p:nvPr/>
            </p:nvSpPr>
            <p:spPr bwMode="auto">
              <a:xfrm>
                <a:off x="3504" y="2304"/>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a:t>
                </a:r>
              </a:p>
            </p:txBody>
          </p:sp>
          <p:sp>
            <p:nvSpPr>
              <p:cNvPr id="341199" name="Oval 207"/>
              <p:cNvSpPr>
                <a:spLocks noChangeArrowheads="1"/>
              </p:cNvSpPr>
              <p:nvPr/>
            </p:nvSpPr>
            <p:spPr bwMode="auto">
              <a:xfrm>
                <a:off x="3552" y="235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1206" name="Line 214"/>
            <p:cNvSpPr>
              <a:spLocks noChangeShapeType="1"/>
            </p:cNvSpPr>
            <p:nvPr/>
          </p:nvSpPr>
          <p:spPr bwMode="auto">
            <a:xfrm flipV="1">
              <a:off x="2688" y="1200"/>
              <a:ext cx="768"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1207" name="Text Box 215"/>
            <p:cNvSpPr txBox="1">
              <a:spLocks noChangeArrowheads="1"/>
            </p:cNvSpPr>
            <p:nvPr/>
          </p:nvSpPr>
          <p:spPr bwMode="auto">
            <a:xfrm>
              <a:off x="2880" y="1104"/>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1227" name="Group 235"/>
          <p:cNvGrpSpPr>
            <a:grpSpLocks/>
          </p:cNvGrpSpPr>
          <p:nvPr/>
        </p:nvGrpSpPr>
        <p:grpSpPr bwMode="auto">
          <a:xfrm>
            <a:off x="4648200" y="2133600"/>
            <a:ext cx="1981200" cy="1219200"/>
            <a:chOff x="2688" y="1440"/>
            <a:chExt cx="1248" cy="768"/>
          </a:xfrm>
        </p:grpSpPr>
        <p:sp>
          <p:nvSpPr>
            <p:cNvPr id="341208" name="Line 216"/>
            <p:cNvSpPr>
              <a:spLocks noChangeShapeType="1"/>
            </p:cNvSpPr>
            <p:nvPr/>
          </p:nvSpPr>
          <p:spPr bwMode="auto">
            <a:xfrm>
              <a:off x="2688" y="1632"/>
              <a:ext cx="768"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1210" name="Text Box 218"/>
            <p:cNvSpPr txBox="1">
              <a:spLocks noChangeArrowheads="1"/>
            </p:cNvSpPr>
            <p:nvPr/>
          </p:nvSpPr>
          <p:spPr bwMode="auto">
            <a:xfrm>
              <a:off x="2880" y="1440"/>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nvGrpSpPr>
            <p:cNvPr id="341211" name="Group 219"/>
            <p:cNvGrpSpPr>
              <a:grpSpLocks/>
            </p:cNvGrpSpPr>
            <p:nvPr/>
          </p:nvGrpSpPr>
          <p:grpSpPr bwMode="auto">
            <a:xfrm>
              <a:off x="3456" y="1728"/>
              <a:ext cx="480" cy="480"/>
              <a:chOff x="3504" y="2304"/>
              <a:chExt cx="480" cy="480"/>
            </a:xfrm>
          </p:grpSpPr>
          <p:sp>
            <p:nvSpPr>
              <p:cNvPr id="341212" name="Oval 220"/>
              <p:cNvSpPr>
                <a:spLocks noChangeArrowheads="1"/>
              </p:cNvSpPr>
              <p:nvPr/>
            </p:nvSpPr>
            <p:spPr bwMode="auto">
              <a:xfrm>
                <a:off x="3504" y="2304"/>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a:t>
                </a:r>
              </a:p>
            </p:txBody>
          </p:sp>
          <p:sp>
            <p:nvSpPr>
              <p:cNvPr id="341213" name="Oval 221"/>
              <p:cNvSpPr>
                <a:spLocks noChangeArrowheads="1"/>
              </p:cNvSpPr>
              <p:nvPr/>
            </p:nvSpPr>
            <p:spPr bwMode="auto">
              <a:xfrm>
                <a:off x="3552" y="235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341228" name="Group 236"/>
          <p:cNvGrpSpPr>
            <a:grpSpLocks/>
          </p:cNvGrpSpPr>
          <p:nvPr/>
        </p:nvGrpSpPr>
        <p:grpSpPr bwMode="auto">
          <a:xfrm>
            <a:off x="4648200" y="4038600"/>
            <a:ext cx="1981200" cy="838200"/>
            <a:chOff x="2688" y="2640"/>
            <a:chExt cx="1248" cy="528"/>
          </a:xfrm>
        </p:grpSpPr>
        <p:grpSp>
          <p:nvGrpSpPr>
            <p:cNvPr id="341214" name="Group 222"/>
            <p:cNvGrpSpPr>
              <a:grpSpLocks/>
            </p:cNvGrpSpPr>
            <p:nvPr/>
          </p:nvGrpSpPr>
          <p:grpSpPr bwMode="auto">
            <a:xfrm>
              <a:off x="3456" y="2640"/>
              <a:ext cx="480" cy="480"/>
              <a:chOff x="3504" y="2304"/>
              <a:chExt cx="480" cy="480"/>
            </a:xfrm>
          </p:grpSpPr>
          <p:sp>
            <p:nvSpPr>
              <p:cNvPr id="341215" name="Oval 223"/>
              <p:cNvSpPr>
                <a:spLocks noChangeArrowheads="1"/>
              </p:cNvSpPr>
              <p:nvPr/>
            </p:nvSpPr>
            <p:spPr bwMode="auto">
              <a:xfrm>
                <a:off x="3504" y="2304"/>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a:t>
                </a:r>
              </a:p>
            </p:txBody>
          </p:sp>
          <p:sp>
            <p:nvSpPr>
              <p:cNvPr id="341216" name="Oval 224"/>
              <p:cNvSpPr>
                <a:spLocks noChangeArrowheads="1"/>
              </p:cNvSpPr>
              <p:nvPr/>
            </p:nvSpPr>
            <p:spPr bwMode="auto">
              <a:xfrm>
                <a:off x="3552" y="235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1217" name="Line 225"/>
            <p:cNvSpPr>
              <a:spLocks noChangeShapeType="1"/>
            </p:cNvSpPr>
            <p:nvPr/>
          </p:nvSpPr>
          <p:spPr bwMode="auto">
            <a:xfrm flipV="1">
              <a:off x="2688" y="2832"/>
              <a:ext cx="768"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1218" name="Text Box 226"/>
            <p:cNvSpPr txBox="1">
              <a:spLocks noChangeArrowheads="1"/>
            </p:cNvSpPr>
            <p:nvPr/>
          </p:nvSpPr>
          <p:spPr bwMode="auto">
            <a:xfrm>
              <a:off x="2880" y="2736"/>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1231" name="Group 239"/>
          <p:cNvGrpSpPr>
            <a:grpSpLocks/>
          </p:cNvGrpSpPr>
          <p:nvPr/>
        </p:nvGrpSpPr>
        <p:grpSpPr bwMode="auto">
          <a:xfrm>
            <a:off x="4648200" y="4724400"/>
            <a:ext cx="1981200" cy="1219200"/>
            <a:chOff x="2688" y="3072"/>
            <a:chExt cx="1248" cy="768"/>
          </a:xfrm>
        </p:grpSpPr>
        <p:sp>
          <p:nvSpPr>
            <p:cNvPr id="341220" name="Text Box 228"/>
            <p:cNvSpPr txBox="1">
              <a:spLocks noChangeArrowheads="1"/>
            </p:cNvSpPr>
            <p:nvPr/>
          </p:nvSpPr>
          <p:spPr bwMode="auto">
            <a:xfrm>
              <a:off x="2880" y="3072"/>
              <a:ext cx="19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41219" name="Line 227"/>
            <p:cNvSpPr>
              <a:spLocks noChangeShapeType="1"/>
            </p:cNvSpPr>
            <p:nvPr/>
          </p:nvSpPr>
          <p:spPr bwMode="auto">
            <a:xfrm>
              <a:off x="2688" y="3264"/>
              <a:ext cx="768"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41221" name="Group 229"/>
            <p:cNvGrpSpPr>
              <a:grpSpLocks/>
            </p:cNvGrpSpPr>
            <p:nvPr/>
          </p:nvGrpSpPr>
          <p:grpSpPr bwMode="auto">
            <a:xfrm>
              <a:off x="3456" y="3360"/>
              <a:ext cx="480" cy="480"/>
              <a:chOff x="3504" y="2304"/>
              <a:chExt cx="480" cy="480"/>
            </a:xfrm>
          </p:grpSpPr>
          <p:sp>
            <p:nvSpPr>
              <p:cNvPr id="341222" name="Oval 230"/>
              <p:cNvSpPr>
                <a:spLocks noChangeArrowheads="1"/>
              </p:cNvSpPr>
              <p:nvPr/>
            </p:nvSpPr>
            <p:spPr bwMode="auto">
              <a:xfrm>
                <a:off x="3504" y="2304"/>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a:t>
                </a:r>
              </a:p>
            </p:txBody>
          </p:sp>
          <p:sp>
            <p:nvSpPr>
              <p:cNvPr id="341223" name="Oval 231"/>
              <p:cNvSpPr>
                <a:spLocks noChangeArrowheads="1"/>
              </p:cNvSpPr>
              <p:nvPr/>
            </p:nvSpPr>
            <p:spPr bwMode="auto">
              <a:xfrm>
                <a:off x="3552" y="235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sp>
        <p:nvSpPr>
          <p:cNvPr id="341232" name="Text Box 240"/>
          <p:cNvSpPr txBox="1">
            <a:spLocks noChangeArrowheads="1"/>
          </p:cNvSpPr>
          <p:nvPr/>
        </p:nvSpPr>
        <p:spPr bwMode="auto">
          <a:xfrm>
            <a:off x="5410200" y="6019800"/>
            <a:ext cx="3381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状態数最小化は不要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1192"/>
                                        </p:tgtEl>
                                        <p:attrNameLst>
                                          <p:attrName>style.visibility</p:attrName>
                                        </p:attrNameLst>
                                      </p:cBhvr>
                                      <p:to>
                                        <p:strVal val="visible"/>
                                      </p:to>
                                    </p:set>
                                    <p:animEffect transition="in" filter="wipe(left)">
                                      <p:cBhvr>
                                        <p:cTn id="7" dur="500"/>
                                        <p:tgtEl>
                                          <p:spTgt spid="34119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41224"/>
                                        </p:tgtEl>
                                        <p:attrNameLst>
                                          <p:attrName>style.visibility</p:attrName>
                                        </p:attrNameLst>
                                      </p:cBhvr>
                                      <p:to>
                                        <p:strVal val="visible"/>
                                      </p:to>
                                    </p:set>
                                    <p:animEffect transition="in" filter="wipe(left)">
                                      <p:cBhvr>
                                        <p:cTn id="11" dur="500"/>
                                        <p:tgtEl>
                                          <p:spTgt spid="341224"/>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1225"/>
                                        </p:tgtEl>
                                        <p:attrNameLst>
                                          <p:attrName>style.visibility</p:attrName>
                                        </p:attrNameLst>
                                      </p:cBhvr>
                                      <p:to>
                                        <p:strVal val="visible"/>
                                      </p:to>
                                    </p:set>
                                    <p:animEffect transition="in" filter="wipe(left)">
                                      <p:cBhvr>
                                        <p:cTn id="15" dur="500"/>
                                        <p:tgtEl>
                                          <p:spTgt spid="341225"/>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41226"/>
                                        </p:tgtEl>
                                        <p:attrNameLst>
                                          <p:attrName>style.visibility</p:attrName>
                                        </p:attrNameLst>
                                      </p:cBhvr>
                                      <p:to>
                                        <p:strVal val="visible"/>
                                      </p:to>
                                    </p:set>
                                    <p:animEffect transition="in" filter="wipe(left)">
                                      <p:cBhvr>
                                        <p:cTn id="19" dur="500"/>
                                        <p:tgtEl>
                                          <p:spTgt spid="34122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41227"/>
                                        </p:tgtEl>
                                        <p:attrNameLst>
                                          <p:attrName>style.visibility</p:attrName>
                                        </p:attrNameLst>
                                      </p:cBhvr>
                                      <p:to>
                                        <p:strVal val="visible"/>
                                      </p:to>
                                    </p:set>
                                    <p:animEffect transition="in" filter="wipe(left)">
                                      <p:cBhvr>
                                        <p:cTn id="23" dur="500"/>
                                        <p:tgtEl>
                                          <p:spTgt spid="341227"/>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341228"/>
                                        </p:tgtEl>
                                        <p:attrNameLst>
                                          <p:attrName>style.visibility</p:attrName>
                                        </p:attrNameLst>
                                      </p:cBhvr>
                                      <p:to>
                                        <p:strVal val="visible"/>
                                      </p:to>
                                    </p:set>
                                    <p:animEffect transition="in" filter="wipe(left)">
                                      <p:cBhvr>
                                        <p:cTn id="27" dur="500"/>
                                        <p:tgtEl>
                                          <p:spTgt spid="341228"/>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341231"/>
                                        </p:tgtEl>
                                        <p:attrNameLst>
                                          <p:attrName>style.visibility</p:attrName>
                                        </p:attrNameLst>
                                      </p:cBhvr>
                                      <p:to>
                                        <p:strVal val="visible"/>
                                      </p:to>
                                    </p:set>
                                    <p:animEffect transition="in" filter="wipe(left)">
                                      <p:cBhvr>
                                        <p:cTn id="31" dur="500"/>
                                        <p:tgtEl>
                                          <p:spTgt spid="34123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41232"/>
                                        </p:tgtEl>
                                        <p:attrNameLst>
                                          <p:attrName>style.visibility</p:attrName>
                                        </p:attrNameLst>
                                      </p:cBhvr>
                                      <p:to>
                                        <p:strVal val="visible"/>
                                      </p:to>
                                    </p:set>
                                    <p:animEffect transition="in" filter="checkerboard(across)">
                                      <p:cBhvr>
                                        <p:cTn id="36" dur="500"/>
                                        <p:tgtEl>
                                          <p:spTgt spid="341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192" grpId="0" animBg="1" autoUpdateAnimBg="0"/>
      <p:bldP spid="341232"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1066800" y="304800"/>
            <a:ext cx="75438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決定性有限オートマトン</a:t>
            </a:r>
            <a:r>
              <a:rPr lang="ja-JP" altLang="en-US" sz="3600">
                <a:effectLst/>
              </a:rPr>
              <a:t>(一部)</a:t>
            </a:r>
          </a:p>
        </p:txBody>
      </p:sp>
      <p:sp>
        <p:nvSpPr>
          <p:cNvPr id="347139" name="Oval 3"/>
          <p:cNvSpPr>
            <a:spLocks noChangeArrowheads="1"/>
          </p:cNvSpPr>
          <p:nvPr/>
        </p:nvSpPr>
        <p:spPr bwMode="auto">
          <a:xfrm>
            <a:off x="1981200" y="3352800"/>
            <a:ext cx="762000" cy="7620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grpSp>
        <p:nvGrpSpPr>
          <p:cNvPr id="347140" name="Group 4"/>
          <p:cNvGrpSpPr>
            <a:grpSpLocks/>
          </p:cNvGrpSpPr>
          <p:nvPr/>
        </p:nvGrpSpPr>
        <p:grpSpPr bwMode="auto">
          <a:xfrm>
            <a:off x="1981200" y="1828800"/>
            <a:ext cx="762000" cy="1524000"/>
            <a:chOff x="1248" y="1152"/>
            <a:chExt cx="480" cy="960"/>
          </a:xfrm>
        </p:grpSpPr>
        <p:sp>
          <p:nvSpPr>
            <p:cNvPr id="347141" name="Oval 5"/>
            <p:cNvSpPr>
              <a:spLocks noChangeArrowheads="1"/>
            </p:cNvSpPr>
            <p:nvPr/>
          </p:nvSpPr>
          <p:spPr bwMode="auto">
            <a:xfrm>
              <a:off x="1248" y="1152"/>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a:t>
              </a:r>
            </a:p>
          </p:txBody>
        </p:sp>
        <p:sp>
          <p:nvSpPr>
            <p:cNvPr id="347142" name="Oval 6"/>
            <p:cNvSpPr>
              <a:spLocks noChangeArrowheads="1"/>
            </p:cNvSpPr>
            <p:nvPr/>
          </p:nvSpPr>
          <p:spPr bwMode="auto">
            <a:xfrm>
              <a:off x="1296" y="1200"/>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347143" name="Group 7"/>
            <p:cNvGrpSpPr>
              <a:grpSpLocks/>
            </p:cNvGrpSpPr>
            <p:nvPr/>
          </p:nvGrpSpPr>
          <p:grpSpPr bwMode="auto">
            <a:xfrm>
              <a:off x="1248" y="1584"/>
              <a:ext cx="240" cy="528"/>
              <a:chOff x="864" y="1584"/>
              <a:chExt cx="240" cy="528"/>
            </a:xfrm>
          </p:grpSpPr>
          <p:sp>
            <p:nvSpPr>
              <p:cNvPr id="347144" name="Line 8"/>
              <p:cNvSpPr>
                <a:spLocks noChangeShapeType="1"/>
              </p:cNvSpPr>
              <p:nvPr/>
            </p:nvSpPr>
            <p:spPr bwMode="auto">
              <a:xfrm flipV="1">
                <a:off x="1104" y="1584"/>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45" name="Text Box 9"/>
              <p:cNvSpPr txBox="1">
                <a:spLocks noChangeArrowheads="1"/>
              </p:cNvSpPr>
              <p:nvPr/>
            </p:nvSpPr>
            <p:spPr bwMode="auto">
              <a:xfrm>
                <a:off x="864" y="1680"/>
                <a:ext cx="18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grpSp>
        <p:nvGrpSpPr>
          <p:cNvPr id="347146" name="Group 10"/>
          <p:cNvGrpSpPr>
            <a:grpSpLocks/>
          </p:cNvGrpSpPr>
          <p:nvPr/>
        </p:nvGrpSpPr>
        <p:grpSpPr bwMode="auto">
          <a:xfrm>
            <a:off x="2667000" y="1828800"/>
            <a:ext cx="1524000" cy="1600200"/>
            <a:chOff x="1680" y="1152"/>
            <a:chExt cx="960" cy="1008"/>
          </a:xfrm>
        </p:grpSpPr>
        <p:sp>
          <p:nvSpPr>
            <p:cNvPr id="347147" name="Oval 11"/>
            <p:cNvSpPr>
              <a:spLocks noChangeArrowheads="1"/>
            </p:cNvSpPr>
            <p:nvPr/>
          </p:nvSpPr>
          <p:spPr bwMode="auto">
            <a:xfrm>
              <a:off x="2208" y="1152"/>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a:t>
              </a:r>
              <a:endParaRPr lang="en-US" altLang="ja-JP" baseline="-25000"/>
            </a:p>
          </p:txBody>
        </p:sp>
        <p:sp>
          <p:nvSpPr>
            <p:cNvPr id="347148" name="Line 12"/>
            <p:cNvSpPr>
              <a:spLocks noChangeShapeType="1"/>
            </p:cNvSpPr>
            <p:nvPr/>
          </p:nvSpPr>
          <p:spPr bwMode="auto">
            <a:xfrm flipV="1">
              <a:off x="1680" y="1536"/>
              <a:ext cx="624"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49" name="Text Box 13"/>
            <p:cNvSpPr txBox="1">
              <a:spLocks noChangeArrowheads="1"/>
            </p:cNvSpPr>
            <p:nvPr/>
          </p:nvSpPr>
          <p:spPr bwMode="auto">
            <a:xfrm>
              <a:off x="1776" y="163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47150" name="Oval 14"/>
            <p:cNvSpPr>
              <a:spLocks noChangeArrowheads="1"/>
            </p:cNvSpPr>
            <p:nvPr/>
          </p:nvSpPr>
          <p:spPr bwMode="auto">
            <a:xfrm>
              <a:off x="2256" y="120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47151" name="Group 15"/>
          <p:cNvGrpSpPr>
            <a:grpSpLocks/>
          </p:cNvGrpSpPr>
          <p:nvPr/>
        </p:nvGrpSpPr>
        <p:grpSpPr bwMode="auto">
          <a:xfrm>
            <a:off x="4114800" y="2286000"/>
            <a:ext cx="1752600" cy="685800"/>
            <a:chOff x="2592" y="1440"/>
            <a:chExt cx="1104" cy="432"/>
          </a:xfrm>
        </p:grpSpPr>
        <p:sp>
          <p:nvSpPr>
            <p:cNvPr id="347152" name="Oval 16"/>
            <p:cNvSpPr>
              <a:spLocks noChangeArrowheads="1"/>
            </p:cNvSpPr>
            <p:nvPr/>
          </p:nvSpPr>
          <p:spPr bwMode="auto">
            <a:xfrm>
              <a:off x="3264" y="1440"/>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a:t>
              </a:r>
              <a:endParaRPr lang="en-US" altLang="ja-JP" baseline="-25000"/>
            </a:p>
          </p:txBody>
        </p:sp>
        <p:sp>
          <p:nvSpPr>
            <p:cNvPr id="347153" name="Oval 17"/>
            <p:cNvSpPr>
              <a:spLocks noChangeArrowheads="1"/>
            </p:cNvSpPr>
            <p:nvPr/>
          </p:nvSpPr>
          <p:spPr bwMode="auto">
            <a:xfrm>
              <a:off x="3312" y="1488"/>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54" name="Line 18"/>
            <p:cNvSpPr>
              <a:spLocks noChangeShapeType="1"/>
            </p:cNvSpPr>
            <p:nvPr/>
          </p:nvSpPr>
          <p:spPr bwMode="auto">
            <a:xfrm>
              <a:off x="2592" y="1440"/>
              <a:ext cx="672" cy="24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55" name="Text Box 19"/>
            <p:cNvSpPr txBox="1">
              <a:spLocks noChangeArrowheads="1"/>
            </p:cNvSpPr>
            <p:nvPr/>
          </p:nvSpPr>
          <p:spPr bwMode="auto">
            <a:xfrm>
              <a:off x="2736" y="148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7156" name="Group 20"/>
          <p:cNvGrpSpPr>
            <a:grpSpLocks/>
          </p:cNvGrpSpPr>
          <p:nvPr/>
        </p:nvGrpSpPr>
        <p:grpSpPr bwMode="auto">
          <a:xfrm>
            <a:off x="4114800" y="1371600"/>
            <a:ext cx="1752600" cy="685800"/>
            <a:chOff x="2592" y="864"/>
            <a:chExt cx="1104" cy="432"/>
          </a:xfrm>
        </p:grpSpPr>
        <p:sp>
          <p:nvSpPr>
            <p:cNvPr id="347157" name="Line 21"/>
            <p:cNvSpPr>
              <a:spLocks noChangeShapeType="1"/>
            </p:cNvSpPr>
            <p:nvPr/>
          </p:nvSpPr>
          <p:spPr bwMode="auto">
            <a:xfrm flipV="1">
              <a:off x="2592" y="1104"/>
              <a:ext cx="67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58" name="Oval 22"/>
            <p:cNvSpPr>
              <a:spLocks noChangeArrowheads="1"/>
            </p:cNvSpPr>
            <p:nvPr/>
          </p:nvSpPr>
          <p:spPr bwMode="auto">
            <a:xfrm>
              <a:off x="3264" y="86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a:t>+=</a:t>
              </a:r>
            </a:p>
          </p:txBody>
        </p:sp>
        <p:sp>
          <p:nvSpPr>
            <p:cNvPr id="347159" name="Oval 23"/>
            <p:cNvSpPr>
              <a:spLocks noChangeArrowheads="1"/>
            </p:cNvSpPr>
            <p:nvPr/>
          </p:nvSpPr>
          <p:spPr bwMode="auto">
            <a:xfrm>
              <a:off x="3312" y="9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60" name="Text Box 24"/>
            <p:cNvSpPr txBox="1">
              <a:spLocks noChangeArrowheads="1"/>
            </p:cNvSpPr>
            <p:nvPr/>
          </p:nvSpPr>
          <p:spPr bwMode="auto">
            <a:xfrm>
              <a:off x="2736" y="91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grpSp>
      <p:grpSp>
        <p:nvGrpSpPr>
          <p:cNvPr id="347161" name="Group 25"/>
          <p:cNvGrpSpPr>
            <a:grpSpLocks/>
          </p:cNvGrpSpPr>
          <p:nvPr/>
        </p:nvGrpSpPr>
        <p:grpSpPr bwMode="auto">
          <a:xfrm>
            <a:off x="2743200" y="3124200"/>
            <a:ext cx="1447800" cy="685800"/>
            <a:chOff x="1728" y="1968"/>
            <a:chExt cx="912" cy="432"/>
          </a:xfrm>
        </p:grpSpPr>
        <p:sp>
          <p:nvSpPr>
            <p:cNvPr id="347162" name="Oval 26"/>
            <p:cNvSpPr>
              <a:spLocks noChangeArrowheads="1"/>
            </p:cNvSpPr>
            <p:nvPr/>
          </p:nvSpPr>
          <p:spPr bwMode="auto">
            <a:xfrm>
              <a:off x="2208"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a:t>
              </a:r>
              <a:endParaRPr lang="en-US" altLang="ja-JP" baseline="-25000"/>
            </a:p>
          </p:txBody>
        </p:sp>
        <p:sp>
          <p:nvSpPr>
            <p:cNvPr id="347163" name="Line 27"/>
            <p:cNvSpPr>
              <a:spLocks noChangeShapeType="1"/>
            </p:cNvSpPr>
            <p:nvPr/>
          </p:nvSpPr>
          <p:spPr bwMode="auto">
            <a:xfrm flipV="1">
              <a:off x="1728" y="2208"/>
              <a:ext cx="480" cy="9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64" name="Text Box 28"/>
            <p:cNvSpPr txBox="1">
              <a:spLocks noChangeArrowheads="1"/>
            </p:cNvSpPr>
            <p:nvPr/>
          </p:nvSpPr>
          <p:spPr bwMode="auto">
            <a:xfrm>
              <a:off x="1872" y="1968"/>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47165" name="Oval 29"/>
            <p:cNvSpPr>
              <a:spLocks noChangeArrowheads="1"/>
            </p:cNvSpPr>
            <p:nvPr/>
          </p:nvSpPr>
          <p:spPr bwMode="auto">
            <a:xfrm>
              <a:off x="2256"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47166" name="Group 30"/>
          <p:cNvGrpSpPr>
            <a:grpSpLocks/>
          </p:cNvGrpSpPr>
          <p:nvPr/>
        </p:nvGrpSpPr>
        <p:grpSpPr bwMode="auto">
          <a:xfrm>
            <a:off x="4191000" y="2971800"/>
            <a:ext cx="1676400" cy="838200"/>
            <a:chOff x="2640" y="1872"/>
            <a:chExt cx="1056" cy="528"/>
          </a:xfrm>
        </p:grpSpPr>
        <p:sp>
          <p:nvSpPr>
            <p:cNvPr id="347167" name="Oval 31"/>
            <p:cNvSpPr>
              <a:spLocks noChangeArrowheads="1"/>
            </p:cNvSpPr>
            <p:nvPr/>
          </p:nvSpPr>
          <p:spPr bwMode="auto">
            <a:xfrm>
              <a:off x="3264" y="19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i="1"/>
                <a:t>==</a:t>
              </a:r>
              <a:endParaRPr lang="en-US" altLang="ja-JP" baseline="-25000"/>
            </a:p>
          </p:txBody>
        </p:sp>
        <p:sp>
          <p:nvSpPr>
            <p:cNvPr id="347168" name="Line 32"/>
            <p:cNvSpPr>
              <a:spLocks noChangeShapeType="1"/>
            </p:cNvSpPr>
            <p:nvPr/>
          </p:nvSpPr>
          <p:spPr bwMode="auto">
            <a:xfrm>
              <a:off x="2640" y="2160"/>
              <a:ext cx="6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69" name="Text Box 33"/>
            <p:cNvSpPr txBox="1">
              <a:spLocks noChangeArrowheads="1"/>
            </p:cNvSpPr>
            <p:nvPr/>
          </p:nvSpPr>
          <p:spPr bwMode="auto">
            <a:xfrm>
              <a:off x="2832" y="1872"/>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p>
          </p:txBody>
        </p:sp>
        <p:sp>
          <p:nvSpPr>
            <p:cNvPr id="347170" name="Oval 34"/>
            <p:cNvSpPr>
              <a:spLocks noChangeArrowheads="1"/>
            </p:cNvSpPr>
            <p:nvPr/>
          </p:nvSpPr>
          <p:spPr bwMode="auto">
            <a:xfrm>
              <a:off x="3312" y="20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47171" name="Group 35"/>
          <p:cNvGrpSpPr>
            <a:grpSpLocks/>
          </p:cNvGrpSpPr>
          <p:nvPr/>
        </p:nvGrpSpPr>
        <p:grpSpPr bwMode="auto">
          <a:xfrm>
            <a:off x="2667000" y="3962400"/>
            <a:ext cx="3200400" cy="1752600"/>
            <a:chOff x="1680" y="2496"/>
            <a:chExt cx="2016" cy="1104"/>
          </a:xfrm>
        </p:grpSpPr>
        <p:sp>
          <p:nvSpPr>
            <p:cNvPr id="347172" name="Line 36"/>
            <p:cNvSpPr>
              <a:spLocks noChangeShapeType="1"/>
            </p:cNvSpPr>
            <p:nvPr/>
          </p:nvSpPr>
          <p:spPr bwMode="auto">
            <a:xfrm>
              <a:off x="1680" y="2496"/>
              <a:ext cx="1584" cy="86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73" name="Oval 37"/>
            <p:cNvSpPr>
              <a:spLocks noChangeArrowheads="1"/>
            </p:cNvSpPr>
            <p:nvPr/>
          </p:nvSpPr>
          <p:spPr bwMode="auto">
            <a:xfrm>
              <a:off x="3264" y="3168"/>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整数</a:t>
              </a:r>
              <a:endParaRPr lang="ja-JP" altLang="en-US" sz="2400" baseline="-25000"/>
            </a:p>
          </p:txBody>
        </p:sp>
        <p:sp>
          <p:nvSpPr>
            <p:cNvPr id="347174" name="Oval 38"/>
            <p:cNvSpPr>
              <a:spLocks noChangeArrowheads="1"/>
            </p:cNvSpPr>
            <p:nvPr/>
          </p:nvSpPr>
          <p:spPr bwMode="auto">
            <a:xfrm>
              <a:off x="3312" y="3216"/>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75" name="Text Box 39"/>
            <p:cNvSpPr txBox="1">
              <a:spLocks noChangeArrowheads="1"/>
            </p:cNvSpPr>
            <p:nvPr/>
          </p:nvSpPr>
          <p:spPr bwMode="auto">
            <a:xfrm>
              <a:off x="2544" y="2784"/>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1…9</a:t>
              </a:r>
            </a:p>
          </p:txBody>
        </p:sp>
      </p:grpSp>
      <p:grpSp>
        <p:nvGrpSpPr>
          <p:cNvPr id="347176" name="Group 40"/>
          <p:cNvGrpSpPr>
            <a:grpSpLocks/>
          </p:cNvGrpSpPr>
          <p:nvPr/>
        </p:nvGrpSpPr>
        <p:grpSpPr bwMode="auto">
          <a:xfrm>
            <a:off x="5867400" y="5029200"/>
            <a:ext cx="1450975" cy="579438"/>
            <a:chOff x="3312" y="3168"/>
            <a:chExt cx="914" cy="365"/>
          </a:xfrm>
        </p:grpSpPr>
        <p:grpSp>
          <p:nvGrpSpPr>
            <p:cNvPr id="347177" name="Group 41"/>
            <p:cNvGrpSpPr>
              <a:grpSpLocks/>
            </p:cNvGrpSpPr>
            <p:nvPr/>
          </p:nvGrpSpPr>
          <p:grpSpPr bwMode="auto">
            <a:xfrm>
              <a:off x="3312" y="3216"/>
              <a:ext cx="288" cy="288"/>
              <a:chOff x="3408" y="2592"/>
              <a:chExt cx="288" cy="288"/>
            </a:xfrm>
          </p:grpSpPr>
          <p:sp>
            <p:nvSpPr>
              <p:cNvPr id="347178" name="Arc 42"/>
              <p:cNvSpPr>
                <a:spLocks/>
              </p:cNvSpPr>
              <p:nvPr/>
            </p:nvSpPr>
            <p:spPr bwMode="auto">
              <a:xfrm flipV="1">
                <a:off x="3552"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79" name="Arc 43"/>
              <p:cNvSpPr>
                <a:spLocks/>
              </p:cNvSpPr>
              <p:nvPr/>
            </p:nvSpPr>
            <p:spPr bwMode="auto">
              <a:xfrm rot="5400000" flipV="1">
                <a:off x="3408"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80" name="Arc 44"/>
              <p:cNvSpPr>
                <a:spLocks/>
              </p:cNvSpPr>
              <p:nvPr/>
            </p:nvSpPr>
            <p:spPr bwMode="auto">
              <a:xfrm rot="16200000" flipV="1">
                <a:off x="3552"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81" name="Arc 45"/>
              <p:cNvSpPr>
                <a:spLocks/>
              </p:cNvSpPr>
              <p:nvPr/>
            </p:nvSpPr>
            <p:spPr bwMode="auto">
              <a:xfrm rot="10800000" flipV="1">
                <a:off x="3408"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7182" name="Text Box 46"/>
            <p:cNvSpPr txBox="1">
              <a:spLocks noChangeArrowheads="1"/>
            </p:cNvSpPr>
            <p:nvPr/>
          </p:nvSpPr>
          <p:spPr bwMode="auto">
            <a:xfrm>
              <a:off x="3600" y="3168"/>
              <a:ext cx="6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0…9</a:t>
              </a:r>
            </a:p>
          </p:txBody>
        </p:sp>
      </p:grpSp>
      <p:grpSp>
        <p:nvGrpSpPr>
          <p:cNvPr id="347183" name="Group 47"/>
          <p:cNvGrpSpPr>
            <a:grpSpLocks/>
          </p:cNvGrpSpPr>
          <p:nvPr/>
        </p:nvGrpSpPr>
        <p:grpSpPr bwMode="auto">
          <a:xfrm>
            <a:off x="914400" y="3962400"/>
            <a:ext cx="1828800" cy="1752600"/>
            <a:chOff x="576" y="2496"/>
            <a:chExt cx="1152" cy="1104"/>
          </a:xfrm>
        </p:grpSpPr>
        <p:sp>
          <p:nvSpPr>
            <p:cNvPr id="347184" name="Line 48"/>
            <p:cNvSpPr>
              <a:spLocks noChangeShapeType="1"/>
            </p:cNvSpPr>
            <p:nvPr/>
          </p:nvSpPr>
          <p:spPr bwMode="auto">
            <a:xfrm>
              <a:off x="1488" y="2592"/>
              <a:ext cx="0" cy="52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85" name="Oval 49"/>
            <p:cNvSpPr>
              <a:spLocks noChangeArrowheads="1"/>
            </p:cNvSpPr>
            <p:nvPr/>
          </p:nvSpPr>
          <p:spPr bwMode="auto">
            <a:xfrm>
              <a:off x="1248" y="3120"/>
              <a:ext cx="480" cy="48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名前</a:t>
              </a:r>
            </a:p>
          </p:txBody>
        </p:sp>
        <p:sp>
          <p:nvSpPr>
            <p:cNvPr id="347186" name="Oval 50"/>
            <p:cNvSpPr>
              <a:spLocks noChangeArrowheads="1"/>
            </p:cNvSpPr>
            <p:nvPr/>
          </p:nvSpPr>
          <p:spPr bwMode="auto">
            <a:xfrm>
              <a:off x="1296" y="3168"/>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87" name="Text Box 51"/>
            <p:cNvSpPr txBox="1">
              <a:spLocks noChangeArrowheads="1"/>
            </p:cNvSpPr>
            <p:nvPr/>
          </p:nvSpPr>
          <p:spPr bwMode="auto">
            <a:xfrm>
              <a:off x="576" y="2496"/>
              <a:ext cx="7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A…Z</a:t>
              </a:r>
            </a:p>
            <a:p>
              <a:r>
                <a:rPr lang="en-US" altLang="ja-JP"/>
                <a:t>a…z _</a:t>
              </a:r>
            </a:p>
          </p:txBody>
        </p:sp>
      </p:grpSp>
      <p:grpSp>
        <p:nvGrpSpPr>
          <p:cNvPr id="347188" name="Group 52"/>
          <p:cNvGrpSpPr>
            <a:grpSpLocks/>
          </p:cNvGrpSpPr>
          <p:nvPr/>
        </p:nvGrpSpPr>
        <p:grpSpPr bwMode="auto">
          <a:xfrm>
            <a:off x="2743200" y="5029200"/>
            <a:ext cx="1711325" cy="1554163"/>
            <a:chOff x="1344" y="3168"/>
            <a:chExt cx="1078" cy="979"/>
          </a:xfrm>
        </p:grpSpPr>
        <p:grpSp>
          <p:nvGrpSpPr>
            <p:cNvPr id="347189" name="Group 53"/>
            <p:cNvGrpSpPr>
              <a:grpSpLocks/>
            </p:cNvGrpSpPr>
            <p:nvPr/>
          </p:nvGrpSpPr>
          <p:grpSpPr bwMode="auto">
            <a:xfrm>
              <a:off x="1344" y="3216"/>
              <a:ext cx="288" cy="288"/>
              <a:chOff x="3408" y="2592"/>
              <a:chExt cx="288" cy="288"/>
            </a:xfrm>
          </p:grpSpPr>
          <p:sp>
            <p:nvSpPr>
              <p:cNvPr id="347190" name="Arc 54"/>
              <p:cNvSpPr>
                <a:spLocks/>
              </p:cNvSpPr>
              <p:nvPr/>
            </p:nvSpPr>
            <p:spPr bwMode="auto">
              <a:xfrm flipV="1">
                <a:off x="3552"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91" name="Arc 55"/>
              <p:cNvSpPr>
                <a:spLocks/>
              </p:cNvSpPr>
              <p:nvPr/>
            </p:nvSpPr>
            <p:spPr bwMode="auto">
              <a:xfrm rot="5400000" flipV="1">
                <a:off x="3408"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92" name="Arc 56"/>
              <p:cNvSpPr>
                <a:spLocks/>
              </p:cNvSpPr>
              <p:nvPr/>
            </p:nvSpPr>
            <p:spPr bwMode="auto">
              <a:xfrm rot="16200000" flipV="1">
                <a:off x="3552"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93" name="Arc 57"/>
              <p:cNvSpPr>
                <a:spLocks/>
              </p:cNvSpPr>
              <p:nvPr/>
            </p:nvSpPr>
            <p:spPr bwMode="auto">
              <a:xfrm rot="10800000" flipV="1">
                <a:off x="3408"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347194" name="Text Box 58"/>
            <p:cNvSpPr txBox="1">
              <a:spLocks noChangeArrowheads="1"/>
            </p:cNvSpPr>
            <p:nvPr/>
          </p:nvSpPr>
          <p:spPr bwMode="auto">
            <a:xfrm>
              <a:off x="1632" y="3168"/>
              <a:ext cx="790"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A…Z</a:t>
              </a:r>
            </a:p>
            <a:p>
              <a:r>
                <a:rPr lang="en-US" altLang="ja-JP"/>
                <a:t>a…z _</a:t>
              </a:r>
            </a:p>
            <a:p>
              <a:r>
                <a:rPr lang="en-US" altLang="ja-JP"/>
                <a:t>0…9</a:t>
              </a:r>
            </a:p>
          </p:txBody>
        </p:sp>
      </p:grpSp>
      <p:grpSp>
        <p:nvGrpSpPr>
          <p:cNvPr id="347195" name="Group 59"/>
          <p:cNvGrpSpPr>
            <a:grpSpLocks/>
          </p:cNvGrpSpPr>
          <p:nvPr/>
        </p:nvGrpSpPr>
        <p:grpSpPr bwMode="auto">
          <a:xfrm>
            <a:off x="2743200" y="3657600"/>
            <a:ext cx="3124200" cy="1066800"/>
            <a:chOff x="1728" y="2304"/>
            <a:chExt cx="1968" cy="672"/>
          </a:xfrm>
        </p:grpSpPr>
        <p:sp>
          <p:nvSpPr>
            <p:cNvPr id="347196" name="Oval 60"/>
            <p:cNvSpPr>
              <a:spLocks noChangeArrowheads="1"/>
            </p:cNvSpPr>
            <p:nvPr/>
          </p:nvSpPr>
          <p:spPr bwMode="auto">
            <a:xfrm>
              <a:off x="3264" y="2544"/>
              <a:ext cx="432" cy="43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整数</a:t>
              </a:r>
              <a:endParaRPr lang="ja-JP" altLang="en-US" sz="2400" baseline="-25000"/>
            </a:p>
          </p:txBody>
        </p:sp>
        <p:sp>
          <p:nvSpPr>
            <p:cNvPr id="347197" name="Oval 61"/>
            <p:cNvSpPr>
              <a:spLocks noChangeArrowheads="1"/>
            </p:cNvSpPr>
            <p:nvPr/>
          </p:nvSpPr>
          <p:spPr bwMode="auto">
            <a:xfrm>
              <a:off x="3312" y="259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47198" name="Line 62"/>
            <p:cNvSpPr>
              <a:spLocks noChangeShapeType="1"/>
            </p:cNvSpPr>
            <p:nvPr/>
          </p:nvSpPr>
          <p:spPr bwMode="auto">
            <a:xfrm>
              <a:off x="1728" y="2400"/>
              <a:ext cx="1536" cy="336"/>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47199" name="Text Box 63"/>
            <p:cNvSpPr txBox="1">
              <a:spLocks noChangeArrowheads="1"/>
            </p:cNvSpPr>
            <p:nvPr/>
          </p:nvSpPr>
          <p:spPr bwMode="auto">
            <a:xfrm>
              <a:off x="2832" y="2304"/>
              <a:ext cx="24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47140"/>
                                        </p:tgtEl>
                                        <p:attrNameLst>
                                          <p:attrName>style.visibility</p:attrName>
                                        </p:attrNameLst>
                                      </p:cBhvr>
                                      <p:to>
                                        <p:strVal val="visible"/>
                                      </p:to>
                                    </p:set>
                                    <p:animEffect transition="in" filter="wipe(down)">
                                      <p:cBhvr>
                                        <p:cTn id="7" dur="500"/>
                                        <p:tgtEl>
                                          <p:spTgt spid="347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47146"/>
                                        </p:tgtEl>
                                        <p:attrNameLst>
                                          <p:attrName>style.visibility</p:attrName>
                                        </p:attrNameLst>
                                      </p:cBhvr>
                                      <p:to>
                                        <p:strVal val="visible"/>
                                      </p:to>
                                    </p:set>
                                    <p:animEffect transition="in" filter="wipe(left)">
                                      <p:cBhvr>
                                        <p:cTn id="12" dur="500"/>
                                        <p:tgtEl>
                                          <p:spTgt spid="347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47156"/>
                                        </p:tgtEl>
                                        <p:attrNameLst>
                                          <p:attrName>style.visibility</p:attrName>
                                        </p:attrNameLst>
                                      </p:cBhvr>
                                      <p:to>
                                        <p:strVal val="visible"/>
                                      </p:to>
                                    </p:set>
                                    <p:animEffect transition="in" filter="wipe(left)">
                                      <p:cBhvr>
                                        <p:cTn id="17" dur="500"/>
                                        <p:tgtEl>
                                          <p:spTgt spid="347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47151"/>
                                        </p:tgtEl>
                                        <p:attrNameLst>
                                          <p:attrName>style.visibility</p:attrName>
                                        </p:attrNameLst>
                                      </p:cBhvr>
                                      <p:to>
                                        <p:strVal val="visible"/>
                                      </p:to>
                                    </p:set>
                                    <p:animEffect transition="in" filter="wipe(left)">
                                      <p:cBhvr>
                                        <p:cTn id="22" dur="500"/>
                                        <p:tgtEl>
                                          <p:spTgt spid="3471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47161"/>
                                        </p:tgtEl>
                                        <p:attrNameLst>
                                          <p:attrName>style.visibility</p:attrName>
                                        </p:attrNameLst>
                                      </p:cBhvr>
                                      <p:to>
                                        <p:strVal val="visible"/>
                                      </p:to>
                                    </p:set>
                                    <p:animEffect transition="in" filter="wipe(left)">
                                      <p:cBhvr>
                                        <p:cTn id="27" dur="500"/>
                                        <p:tgtEl>
                                          <p:spTgt spid="3471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47166"/>
                                        </p:tgtEl>
                                        <p:attrNameLst>
                                          <p:attrName>style.visibility</p:attrName>
                                        </p:attrNameLst>
                                      </p:cBhvr>
                                      <p:to>
                                        <p:strVal val="visible"/>
                                      </p:to>
                                    </p:set>
                                    <p:animEffect transition="in" filter="wipe(left)">
                                      <p:cBhvr>
                                        <p:cTn id="32" dur="500"/>
                                        <p:tgtEl>
                                          <p:spTgt spid="34716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47195"/>
                                        </p:tgtEl>
                                        <p:attrNameLst>
                                          <p:attrName>style.visibility</p:attrName>
                                        </p:attrNameLst>
                                      </p:cBhvr>
                                      <p:to>
                                        <p:strVal val="visible"/>
                                      </p:to>
                                    </p:set>
                                    <p:animEffect transition="in" filter="wipe(left)">
                                      <p:cBhvr>
                                        <p:cTn id="37" dur="500"/>
                                        <p:tgtEl>
                                          <p:spTgt spid="3471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47171"/>
                                        </p:tgtEl>
                                        <p:attrNameLst>
                                          <p:attrName>style.visibility</p:attrName>
                                        </p:attrNameLst>
                                      </p:cBhvr>
                                      <p:to>
                                        <p:strVal val="visible"/>
                                      </p:to>
                                    </p:set>
                                    <p:animEffect transition="in" filter="wipe(left)">
                                      <p:cBhvr>
                                        <p:cTn id="42" dur="500"/>
                                        <p:tgtEl>
                                          <p:spTgt spid="3471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347176"/>
                                        </p:tgtEl>
                                        <p:attrNameLst>
                                          <p:attrName>style.visibility</p:attrName>
                                        </p:attrNameLst>
                                      </p:cBhvr>
                                      <p:to>
                                        <p:strVal val="visible"/>
                                      </p:to>
                                    </p:set>
                                    <p:animEffect transition="in" filter="checkerboard(across)">
                                      <p:cBhvr>
                                        <p:cTn id="47" dur="500"/>
                                        <p:tgtEl>
                                          <p:spTgt spid="34717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47183"/>
                                        </p:tgtEl>
                                        <p:attrNameLst>
                                          <p:attrName>style.visibility</p:attrName>
                                        </p:attrNameLst>
                                      </p:cBhvr>
                                      <p:to>
                                        <p:strVal val="visible"/>
                                      </p:to>
                                    </p:set>
                                    <p:animEffect transition="in" filter="wipe(up)">
                                      <p:cBhvr>
                                        <p:cTn id="52" dur="500"/>
                                        <p:tgtEl>
                                          <p:spTgt spid="34718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347188"/>
                                        </p:tgtEl>
                                        <p:attrNameLst>
                                          <p:attrName>style.visibility</p:attrName>
                                        </p:attrNameLst>
                                      </p:cBhvr>
                                      <p:to>
                                        <p:strVal val="visible"/>
                                      </p:to>
                                    </p:set>
                                    <p:animEffect transition="in" filter="checkerboard(across)">
                                      <p:cBhvr>
                                        <p:cTn id="57" dur="500"/>
                                        <p:tgtEl>
                                          <p:spTgt spid="347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単語への分割</a:t>
            </a:r>
          </a:p>
        </p:txBody>
      </p:sp>
      <p:sp>
        <p:nvSpPr>
          <p:cNvPr id="275459" name="Text Box 3"/>
          <p:cNvSpPr txBox="1">
            <a:spLocks noChangeArrowheads="1"/>
          </p:cNvSpPr>
          <p:nvPr/>
        </p:nvSpPr>
        <p:spPr bwMode="auto">
          <a:xfrm>
            <a:off x="1066800" y="1600200"/>
            <a:ext cx="3025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計算機言語の場合</a:t>
            </a:r>
          </a:p>
        </p:txBody>
      </p:sp>
      <p:sp>
        <p:nvSpPr>
          <p:cNvPr id="275460" name="Text Box 4"/>
          <p:cNvSpPr txBox="1">
            <a:spLocks noChangeArrowheads="1"/>
          </p:cNvSpPr>
          <p:nvPr/>
        </p:nvSpPr>
        <p:spPr bwMode="auto">
          <a:xfrm>
            <a:off x="1600200" y="2209800"/>
            <a:ext cx="4843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区切り記号で単語を判別できる</a:t>
            </a:r>
          </a:p>
        </p:txBody>
      </p:sp>
      <p:sp>
        <p:nvSpPr>
          <p:cNvPr id="275461" name="Text Box 5"/>
          <p:cNvSpPr txBox="1">
            <a:spLocks noChangeArrowheads="1"/>
          </p:cNvSpPr>
          <p:nvPr/>
        </p:nvSpPr>
        <p:spPr bwMode="auto">
          <a:xfrm>
            <a:off x="1371600" y="3048000"/>
            <a:ext cx="2071688" cy="15732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t>main () {</a:t>
            </a:r>
          </a:p>
          <a:p>
            <a:r>
              <a:rPr lang="en-US" altLang="ja-JP"/>
              <a:t>    int i, j, k;</a:t>
            </a:r>
          </a:p>
          <a:p>
            <a:r>
              <a:rPr lang="en-US" altLang="ja-JP"/>
              <a:t>         :</a:t>
            </a:r>
          </a:p>
        </p:txBody>
      </p:sp>
      <p:sp>
        <p:nvSpPr>
          <p:cNvPr id="275462" name="Text Box 6"/>
          <p:cNvSpPr txBox="1">
            <a:spLocks noChangeArrowheads="1"/>
          </p:cNvSpPr>
          <p:nvPr/>
        </p:nvSpPr>
        <p:spPr bwMode="auto">
          <a:xfrm>
            <a:off x="3810000" y="3124200"/>
            <a:ext cx="496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m</a:t>
            </a:r>
          </a:p>
        </p:txBody>
      </p:sp>
      <p:sp>
        <p:nvSpPr>
          <p:cNvPr id="275463" name="Text Box 7"/>
          <p:cNvSpPr txBox="1">
            <a:spLocks noChangeArrowheads="1"/>
          </p:cNvSpPr>
          <p:nvPr/>
        </p:nvSpPr>
        <p:spPr bwMode="auto">
          <a:xfrm>
            <a:off x="4191000" y="3124200"/>
            <a:ext cx="361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a:t>
            </a:r>
          </a:p>
        </p:txBody>
      </p:sp>
      <p:sp>
        <p:nvSpPr>
          <p:cNvPr id="275464" name="Text Box 8"/>
          <p:cNvSpPr txBox="1">
            <a:spLocks noChangeArrowheads="1"/>
          </p:cNvSpPr>
          <p:nvPr/>
        </p:nvSpPr>
        <p:spPr bwMode="auto">
          <a:xfrm>
            <a:off x="4419600" y="3124200"/>
            <a:ext cx="293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i</a:t>
            </a:r>
          </a:p>
        </p:txBody>
      </p:sp>
      <p:sp>
        <p:nvSpPr>
          <p:cNvPr id="275465" name="Text Box 9"/>
          <p:cNvSpPr txBox="1">
            <a:spLocks noChangeArrowheads="1"/>
          </p:cNvSpPr>
          <p:nvPr/>
        </p:nvSpPr>
        <p:spPr bwMode="auto">
          <a:xfrm>
            <a:off x="4572000" y="3124200"/>
            <a:ext cx="384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n</a:t>
            </a:r>
          </a:p>
        </p:txBody>
      </p:sp>
      <p:sp>
        <p:nvSpPr>
          <p:cNvPr id="275466" name="Text Box 10"/>
          <p:cNvSpPr txBox="1">
            <a:spLocks noChangeArrowheads="1"/>
          </p:cNvSpPr>
          <p:nvPr/>
        </p:nvSpPr>
        <p:spPr bwMode="auto">
          <a:xfrm>
            <a:off x="4876800" y="3124200"/>
            <a:ext cx="315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t>
            </a:r>
          </a:p>
        </p:txBody>
      </p:sp>
      <p:sp>
        <p:nvSpPr>
          <p:cNvPr id="275467" name="AutoShape 11"/>
          <p:cNvSpPr>
            <a:spLocks noChangeArrowheads="1"/>
          </p:cNvSpPr>
          <p:nvPr/>
        </p:nvSpPr>
        <p:spPr bwMode="auto">
          <a:xfrm>
            <a:off x="4114800" y="4114800"/>
            <a:ext cx="4267200" cy="990600"/>
          </a:xfrm>
          <a:prstGeom prst="wedgeRoundRectCallout">
            <a:avLst>
              <a:gd name="adj1" fmla="val -27046"/>
              <a:gd name="adj2" fmla="val -9230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dirty="0"/>
              <a:t>区切り記号 ( が来たので </a:t>
            </a:r>
            <a:r>
              <a:rPr lang="en-US" altLang="ja-JP" sz="2400" dirty="0"/>
              <a:t>“main” </a:t>
            </a:r>
            <a:r>
              <a:rPr lang="ja-JP" altLang="en-US" sz="2400" dirty="0"/>
              <a:t>で区切ると判別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5460"/>
                                        </p:tgtEl>
                                        <p:attrNameLst>
                                          <p:attrName>style.visibility</p:attrName>
                                        </p:attrNameLst>
                                      </p:cBhvr>
                                      <p:to>
                                        <p:strVal val="visible"/>
                                      </p:to>
                                    </p:set>
                                    <p:animEffect transition="in" filter="checkerboard(across)">
                                      <p:cBhvr>
                                        <p:cTn id="7" dur="500"/>
                                        <p:tgtEl>
                                          <p:spTgt spid="275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5461"/>
                                        </p:tgtEl>
                                        <p:attrNameLst>
                                          <p:attrName>style.visibility</p:attrName>
                                        </p:attrNameLst>
                                      </p:cBhvr>
                                      <p:to>
                                        <p:strVal val="visible"/>
                                      </p:to>
                                    </p:set>
                                    <p:animEffect transition="in" filter="checkerboard(across)">
                                      <p:cBhvr>
                                        <p:cTn id="12" dur="500"/>
                                        <p:tgtEl>
                                          <p:spTgt spid="275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75462"/>
                                        </p:tgtEl>
                                        <p:attrNameLst>
                                          <p:attrName>style.visibility</p:attrName>
                                        </p:attrNameLst>
                                      </p:cBhvr>
                                      <p:to>
                                        <p:strVal val="visible"/>
                                      </p:to>
                                    </p:set>
                                    <p:anim calcmode="lin" valueType="num">
                                      <p:cBhvr additive="base">
                                        <p:cTn id="17" dur="500" fill="hold"/>
                                        <p:tgtEl>
                                          <p:spTgt spid="275462"/>
                                        </p:tgtEl>
                                        <p:attrNameLst>
                                          <p:attrName>ppt_x</p:attrName>
                                        </p:attrNameLst>
                                      </p:cBhvr>
                                      <p:tavLst>
                                        <p:tav tm="0">
                                          <p:val>
                                            <p:strVal val="1+#ppt_w/2"/>
                                          </p:val>
                                        </p:tav>
                                        <p:tav tm="100000">
                                          <p:val>
                                            <p:strVal val="#ppt_x"/>
                                          </p:val>
                                        </p:tav>
                                      </p:tavLst>
                                    </p:anim>
                                    <p:anim calcmode="lin" valueType="num">
                                      <p:cBhvr additive="base">
                                        <p:cTn id="18" dur="500" fill="hold"/>
                                        <p:tgtEl>
                                          <p:spTgt spid="275462"/>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75463"/>
                                        </p:tgtEl>
                                        <p:attrNameLst>
                                          <p:attrName>style.visibility</p:attrName>
                                        </p:attrNameLst>
                                      </p:cBhvr>
                                      <p:to>
                                        <p:strVal val="visible"/>
                                      </p:to>
                                    </p:set>
                                    <p:anim calcmode="lin" valueType="num">
                                      <p:cBhvr additive="base">
                                        <p:cTn id="23" dur="500" fill="hold"/>
                                        <p:tgtEl>
                                          <p:spTgt spid="275463"/>
                                        </p:tgtEl>
                                        <p:attrNameLst>
                                          <p:attrName>ppt_x</p:attrName>
                                        </p:attrNameLst>
                                      </p:cBhvr>
                                      <p:tavLst>
                                        <p:tav tm="0">
                                          <p:val>
                                            <p:strVal val="1+#ppt_w/2"/>
                                          </p:val>
                                        </p:tav>
                                        <p:tav tm="100000">
                                          <p:val>
                                            <p:strVal val="#ppt_x"/>
                                          </p:val>
                                        </p:tav>
                                      </p:tavLst>
                                    </p:anim>
                                    <p:anim calcmode="lin" valueType="num">
                                      <p:cBhvr additive="base">
                                        <p:cTn id="24" dur="500" fill="hold"/>
                                        <p:tgtEl>
                                          <p:spTgt spid="275463"/>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75464"/>
                                        </p:tgtEl>
                                        <p:attrNameLst>
                                          <p:attrName>style.visibility</p:attrName>
                                        </p:attrNameLst>
                                      </p:cBhvr>
                                      <p:to>
                                        <p:strVal val="visible"/>
                                      </p:to>
                                    </p:set>
                                    <p:anim calcmode="lin" valueType="num">
                                      <p:cBhvr additive="base">
                                        <p:cTn id="29" dur="500" fill="hold"/>
                                        <p:tgtEl>
                                          <p:spTgt spid="275464"/>
                                        </p:tgtEl>
                                        <p:attrNameLst>
                                          <p:attrName>ppt_x</p:attrName>
                                        </p:attrNameLst>
                                      </p:cBhvr>
                                      <p:tavLst>
                                        <p:tav tm="0">
                                          <p:val>
                                            <p:strVal val="1+#ppt_w/2"/>
                                          </p:val>
                                        </p:tav>
                                        <p:tav tm="100000">
                                          <p:val>
                                            <p:strVal val="#ppt_x"/>
                                          </p:val>
                                        </p:tav>
                                      </p:tavLst>
                                    </p:anim>
                                    <p:anim calcmode="lin" valueType="num">
                                      <p:cBhvr additive="base">
                                        <p:cTn id="30" dur="500" fill="hold"/>
                                        <p:tgtEl>
                                          <p:spTgt spid="275464"/>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75465"/>
                                        </p:tgtEl>
                                        <p:attrNameLst>
                                          <p:attrName>style.visibility</p:attrName>
                                        </p:attrNameLst>
                                      </p:cBhvr>
                                      <p:to>
                                        <p:strVal val="visible"/>
                                      </p:to>
                                    </p:set>
                                    <p:anim calcmode="lin" valueType="num">
                                      <p:cBhvr additive="base">
                                        <p:cTn id="35" dur="500" fill="hold"/>
                                        <p:tgtEl>
                                          <p:spTgt spid="275465"/>
                                        </p:tgtEl>
                                        <p:attrNameLst>
                                          <p:attrName>ppt_x</p:attrName>
                                        </p:attrNameLst>
                                      </p:cBhvr>
                                      <p:tavLst>
                                        <p:tav tm="0">
                                          <p:val>
                                            <p:strVal val="1+#ppt_w/2"/>
                                          </p:val>
                                        </p:tav>
                                        <p:tav tm="100000">
                                          <p:val>
                                            <p:strVal val="#ppt_x"/>
                                          </p:val>
                                        </p:tav>
                                      </p:tavLst>
                                    </p:anim>
                                    <p:anim calcmode="lin" valueType="num">
                                      <p:cBhvr additive="base">
                                        <p:cTn id="36" dur="500" fill="hold"/>
                                        <p:tgtEl>
                                          <p:spTgt spid="275465"/>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75466"/>
                                        </p:tgtEl>
                                        <p:attrNameLst>
                                          <p:attrName>style.visibility</p:attrName>
                                        </p:attrNameLst>
                                      </p:cBhvr>
                                      <p:to>
                                        <p:strVal val="visible"/>
                                      </p:to>
                                    </p:set>
                                    <p:anim calcmode="lin" valueType="num">
                                      <p:cBhvr additive="base">
                                        <p:cTn id="41" dur="500" fill="hold"/>
                                        <p:tgtEl>
                                          <p:spTgt spid="275466"/>
                                        </p:tgtEl>
                                        <p:attrNameLst>
                                          <p:attrName>ppt_x</p:attrName>
                                        </p:attrNameLst>
                                      </p:cBhvr>
                                      <p:tavLst>
                                        <p:tav tm="0">
                                          <p:val>
                                            <p:strVal val="1+#ppt_w/2"/>
                                          </p:val>
                                        </p:tav>
                                        <p:tav tm="100000">
                                          <p:val>
                                            <p:strVal val="#ppt_x"/>
                                          </p:val>
                                        </p:tav>
                                      </p:tavLst>
                                    </p:anim>
                                    <p:anim calcmode="lin" valueType="num">
                                      <p:cBhvr additive="base">
                                        <p:cTn id="42" dur="500" fill="hold"/>
                                        <p:tgtEl>
                                          <p:spTgt spid="275466"/>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75467"/>
                                        </p:tgtEl>
                                        <p:attrNameLst>
                                          <p:attrName>style.visibility</p:attrName>
                                        </p:attrNameLst>
                                      </p:cBhvr>
                                      <p:to>
                                        <p:strVal val="visible"/>
                                      </p:to>
                                    </p:set>
                                    <p:animEffect transition="in" filter="checkerboard(across)">
                                      <p:cBhvr>
                                        <p:cTn id="47" dur="500"/>
                                        <p:tgtEl>
                                          <p:spTgt spid="275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autoUpdateAnimBg="0"/>
      <p:bldP spid="275461" grpId="0" animBg="1" autoUpdateAnimBg="0"/>
      <p:bldP spid="275462" grpId="0" autoUpdateAnimBg="0"/>
      <p:bldP spid="275463" grpId="0" autoUpdateAnimBg="0"/>
      <p:bldP spid="275464" grpId="0" autoUpdateAnimBg="0"/>
      <p:bldP spid="275465" grpId="0" autoUpdateAnimBg="0"/>
      <p:bldP spid="275466" grpId="0" autoUpdateAnimBg="0"/>
      <p:bldP spid="27546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1066800" y="304800"/>
            <a:ext cx="7467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マイクロ構文</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420867" name="Rectangle 3"/>
          <p:cNvSpPr>
            <a:spLocks noGrp="1" noChangeArrowheads="1"/>
          </p:cNvSpPr>
          <p:nvPr>
            <p:ph type="body" idx="1"/>
          </p:nvPr>
        </p:nvSpPr>
        <p:spPr>
          <a:xfrm>
            <a:off x="533400" y="1524000"/>
            <a:ext cx="8229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マイクロ構文 </a:t>
            </a:r>
            <a:r>
              <a:rPr lang="ja-JP" altLang="en-US" sz="2800" dirty="0">
                <a:effectLst/>
              </a:rPr>
              <a:t>(</a:t>
            </a:r>
            <a:r>
              <a:rPr lang="en-US" altLang="ja-JP" sz="2800" dirty="0">
                <a:effectLst/>
              </a:rPr>
              <a:t>EBNF</a:t>
            </a:r>
            <a:r>
              <a:rPr lang="ja-JP" altLang="en-US" sz="2800" dirty="0">
                <a:effectLst/>
              </a:rPr>
              <a:t>記法で定義)</a:t>
            </a:r>
          </a:p>
          <a:p>
            <a:pPr lvl="1"/>
            <a:endParaRPr lang="ja-JP" altLang="en-US" dirty="0">
              <a:effectLst/>
            </a:endParaRPr>
          </a:p>
          <a:p>
            <a:pPr>
              <a:buFont typeface="Wingdings" panose="05000000000000000000" pitchFamily="2" charset="2"/>
              <a:buNone/>
            </a:pPr>
            <a:r>
              <a:rPr lang="en-US" altLang="ja-JP" sz="2800" dirty="0">
                <a:effectLst/>
              </a:rPr>
              <a:t>K-Program ::= { Token | W-Space } ‘\0’</a:t>
            </a:r>
            <a:r>
              <a:rPr lang="en-US" altLang="ja-JP" sz="2000" dirty="0">
                <a:solidFill>
                  <a:srgbClr val="FFFF66"/>
                </a:solidFill>
                <a:effectLst/>
              </a:rPr>
              <a:t>(</a:t>
            </a:r>
            <a:r>
              <a:rPr lang="ja-JP" altLang="en-US" sz="2000" dirty="0">
                <a:solidFill>
                  <a:srgbClr val="FFFF66"/>
                </a:solidFill>
                <a:effectLst/>
              </a:rPr>
              <a:t>ファイル末)</a:t>
            </a:r>
            <a:endParaRPr lang="en-US" altLang="ja-JP" sz="2800" dirty="0">
              <a:effectLst/>
            </a:endParaRPr>
          </a:p>
          <a:p>
            <a:pPr eaLnBrk="1" hangingPunct="1">
              <a:spcBef>
                <a:spcPct val="0"/>
              </a:spcBef>
              <a:buClrTx/>
              <a:buSzTx/>
              <a:buFontTx/>
              <a:buNone/>
            </a:pPr>
            <a:endParaRPr lang="en-US" altLang="ja-JP" sz="2800" dirty="0">
              <a:effectLst/>
            </a:endParaRPr>
          </a:p>
          <a:p>
            <a:pPr eaLnBrk="1" hangingPunct="1">
              <a:spcBef>
                <a:spcPct val="0"/>
              </a:spcBef>
              <a:buClrTx/>
              <a:buSzTx/>
              <a:buFontTx/>
              <a:buNone/>
            </a:pPr>
            <a:r>
              <a:rPr lang="en-US" altLang="ja-JP" sz="2800" dirty="0">
                <a:effectLst/>
              </a:rPr>
              <a:t>Token</a:t>
            </a:r>
            <a:r>
              <a:rPr lang="en-US" altLang="ja-JP" sz="2000" dirty="0">
                <a:solidFill>
                  <a:srgbClr val="FFFF66"/>
                </a:solidFill>
                <a:effectLst/>
              </a:rPr>
              <a:t>(</a:t>
            </a:r>
            <a:r>
              <a:rPr lang="ja-JP" altLang="en-US" sz="2000" dirty="0">
                <a:solidFill>
                  <a:srgbClr val="FFFF66"/>
                </a:solidFill>
                <a:effectLst/>
              </a:rPr>
              <a:t>単語)</a:t>
            </a:r>
            <a:r>
              <a:rPr lang="en-US" altLang="ja-JP" sz="2800" dirty="0">
                <a:effectLst/>
              </a:rPr>
              <a:t> ::= NAME | INTEGER</a:t>
            </a:r>
          </a:p>
          <a:p>
            <a:pPr eaLnBrk="1" hangingPunct="1">
              <a:spcBef>
                <a:spcPct val="0"/>
              </a:spcBef>
              <a:buClrTx/>
              <a:buSzTx/>
              <a:buFontTx/>
              <a:buNone/>
            </a:pPr>
            <a:r>
              <a:rPr lang="en-US" altLang="ja-JP" sz="2800" dirty="0">
                <a:effectLst/>
              </a:rPr>
              <a:t>                 | CHARACTER | STRING</a:t>
            </a:r>
          </a:p>
          <a:p>
            <a:pPr eaLnBrk="1" hangingPunct="1">
              <a:spcBef>
                <a:spcPct val="0"/>
              </a:spcBef>
              <a:buClrTx/>
              <a:buSzTx/>
              <a:buFontTx/>
              <a:buNone/>
            </a:pPr>
            <a:r>
              <a:rPr lang="en-US" altLang="ja-JP" sz="2800" dirty="0">
                <a:effectLst/>
              </a:rPr>
              <a:t>                 | KEYWORD | OPERATOR | DELIMITER</a:t>
            </a:r>
          </a:p>
          <a:p>
            <a:pPr eaLnBrk="1" hangingPunct="1">
              <a:spcBef>
                <a:spcPct val="0"/>
              </a:spcBef>
              <a:buClrTx/>
              <a:buSzTx/>
              <a:buFontTx/>
              <a:buNone/>
            </a:pPr>
            <a:endParaRPr lang="en-US" altLang="ja-JP" sz="2800" dirty="0">
              <a:effectLst/>
            </a:endParaRPr>
          </a:p>
          <a:p>
            <a:pPr eaLnBrk="1" hangingPunct="1">
              <a:spcBef>
                <a:spcPct val="0"/>
              </a:spcBef>
              <a:buClrTx/>
              <a:buSzTx/>
              <a:buFontTx/>
              <a:buNone/>
            </a:pPr>
            <a:r>
              <a:rPr lang="en-US" altLang="ja-JP" sz="2800" dirty="0">
                <a:effectLst/>
              </a:rPr>
              <a:t>W-Space</a:t>
            </a:r>
            <a:r>
              <a:rPr lang="en-US" altLang="ja-JP" sz="2000" dirty="0">
                <a:solidFill>
                  <a:srgbClr val="FFFF66"/>
                </a:solidFill>
                <a:effectLst/>
              </a:rPr>
              <a:t>(</a:t>
            </a:r>
            <a:r>
              <a:rPr lang="ja-JP" altLang="en-US" sz="2000" dirty="0">
                <a:solidFill>
                  <a:srgbClr val="FFFF66"/>
                </a:solidFill>
                <a:effectLst/>
              </a:rPr>
              <a:t>空白)</a:t>
            </a:r>
            <a:r>
              <a:rPr lang="en-US" altLang="ja-JP" sz="2800" dirty="0">
                <a:effectLst/>
              </a:rPr>
              <a:t> ::= ‘ ’</a:t>
            </a:r>
            <a:r>
              <a:rPr lang="en-US" altLang="ja-JP" sz="2000" dirty="0">
                <a:solidFill>
                  <a:srgbClr val="FFFF66"/>
                </a:solidFill>
                <a:effectLst/>
              </a:rPr>
              <a:t>(</a:t>
            </a:r>
            <a:r>
              <a:rPr lang="ja-JP" altLang="en-US" sz="2000" dirty="0">
                <a:solidFill>
                  <a:srgbClr val="FFFF66"/>
                </a:solidFill>
                <a:effectLst/>
              </a:rPr>
              <a:t>スペース)</a:t>
            </a:r>
            <a:r>
              <a:rPr lang="ja-JP" altLang="en-US" sz="2800" dirty="0">
                <a:effectLst/>
              </a:rPr>
              <a:t> | </a:t>
            </a:r>
            <a:r>
              <a:rPr lang="en-US" altLang="ja-JP" sz="2800" dirty="0">
                <a:effectLst/>
              </a:rPr>
              <a:t>‘</a:t>
            </a:r>
            <a:r>
              <a:rPr lang="ja-JP" altLang="en-US" sz="2800" dirty="0">
                <a:effectLst/>
              </a:rPr>
              <a:t>\</a:t>
            </a:r>
            <a:r>
              <a:rPr lang="en-US" altLang="ja-JP" sz="2800" dirty="0">
                <a:effectLst/>
              </a:rPr>
              <a:t>t’ </a:t>
            </a:r>
            <a:r>
              <a:rPr lang="en-US" altLang="ja-JP" sz="2000" dirty="0">
                <a:solidFill>
                  <a:srgbClr val="FFFF66"/>
                </a:solidFill>
                <a:effectLst/>
              </a:rPr>
              <a:t>(</a:t>
            </a:r>
            <a:r>
              <a:rPr lang="ja-JP" altLang="en-US" sz="2000" dirty="0">
                <a:solidFill>
                  <a:srgbClr val="FFFF66"/>
                </a:solidFill>
                <a:effectLst/>
              </a:rPr>
              <a:t>タブ)</a:t>
            </a:r>
            <a:r>
              <a:rPr lang="ja-JP" altLang="en-US" sz="2800" dirty="0">
                <a:effectLst/>
              </a:rPr>
              <a:t> | </a:t>
            </a:r>
            <a:r>
              <a:rPr lang="en-US" altLang="ja-JP" sz="2800" dirty="0">
                <a:effectLst/>
              </a:rPr>
              <a:t>‘</a:t>
            </a:r>
            <a:r>
              <a:rPr lang="ja-JP" altLang="en-US" sz="2800" dirty="0">
                <a:effectLst/>
              </a:rPr>
              <a:t>\</a:t>
            </a:r>
            <a:r>
              <a:rPr lang="en-US" altLang="ja-JP" sz="2800" dirty="0">
                <a:effectLst/>
              </a:rPr>
              <a:t>n’ </a:t>
            </a:r>
            <a:r>
              <a:rPr lang="en-US" altLang="ja-JP" sz="2000" dirty="0">
                <a:solidFill>
                  <a:srgbClr val="FFFF66"/>
                </a:solidFill>
                <a:effectLst/>
              </a:rPr>
              <a:t>(</a:t>
            </a:r>
            <a:r>
              <a:rPr lang="ja-JP" altLang="en-US" sz="2000" dirty="0">
                <a:solidFill>
                  <a:srgbClr val="FFFF66"/>
                </a:solidFill>
                <a:effectLst/>
              </a:rPr>
              <a:t>改行)</a:t>
            </a:r>
          </a:p>
          <a:p>
            <a:pPr eaLnBrk="1" hangingPunct="1">
              <a:spcBef>
                <a:spcPct val="0"/>
              </a:spcBef>
              <a:buClrTx/>
              <a:buSzTx/>
              <a:buFontTx/>
              <a:buNone/>
            </a:pPr>
            <a:r>
              <a:rPr lang="ja-JP" altLang="en-US" sz="2800" dirty="0">
                <a:effectLst/>
              </a:rPr>
              <a:t>                           | </a:t>
            </a:r>
            <a:r>
              <a:rPr lang="en-US" altLang="ja-JP" sz="2800" dirty="0">
                <a:effectLst/>
              </a:rPr>
              <a:t>Comment</a:t>
            </a:r>
            <a:endParaRPr lang="ja-JP" altLang="en-US" sz="2000" dirty="0">
              <a:solidFill>
                <a:srgbClr val="FFFF66"/>
              </a:solidFill>
              <a:effectLst/>
            </a:endParaRPr>
          </a:p>
        </p:txBody>
      </p:sp>
      <p:sp>
        <p:nvSpPr>
          <p:cNvPr id="420868" name="AutoShape 4"/>
          <p:cNvSpPr>
            <a:spLocks noChangeArrowheads="1"/>
          </p:cNvSpPr>
          <p:nvPr/>
        </p:nvSpPr>
        <p:spPr bwMode="auto">
          <a:xfrm>
            <a:off x="3733800" y="2209800"/>
            <a:ext cx="1143000" cy="381000"/>
          </a:xfrm>
          <a:prstGeom prst="wedgeRoundRectCallout">
            <a:avLst>
              <a:gd name="adj1" fmla="val -18889"/>
              <a:gd name="adj2" fmla="val 87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または</a:t>
            </a:r>
          </a:p>
        </p:txBody>
      </p:sp>
      <p:sp>
        <p:nvSpPr>
          <p:cNvPr id="420869" name="AutoShape 5"/>
          <p:cNvSpPr>
            <a:spLocks noChangeArrowheads="1"/>
          </p:cNvSpPr>
          <p:nvPr/>
        </p:nvSpPr>
        <p:spPr bwMode="auto">
          <a:xfrm>
            <a:off x="5334000" y="2209800"/>
            <a:ext cx="2438400" cy="381000"/>
          </a:xfrm>
          <a:prstGeom prst="wedgeRoundRectCallout">
            <a:avLst>
              <a:gd name="adj1" fmla="val -36005"/>
              <a:gd name="adj2" fmla="val 8333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0回以上の繰り返し</a:t>
            </a:r>
          </a:p>
        </p:txBody>
      </p:sp>
      <p:sp>
        <p:nvSpPr>
          <p:cNvPr id="420870" name="AutoShape 6"/>
          <p:cNvSpPr>
            <a:spLocks noChangeArrowheads="1"/>
          </p:cNvSpPr>
          <p:nvPr/>
        </p:nvSpPr>
        <p:spPr bwMode="auto">
          <a:xfrm>
            <a:off x="2743200" y="3048000"/>
            <a:ext cx="1066800" cy="381000"/>
          </a:xfrm>
          <a:prstGeom prst="wedgeRoundRectCallout">
            <a:avLst>
              <a:gd name="adj1" fmla="val 14287"/>
              <a:gd name="adj2" fmla="val 812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変数名</a:t>
            </a:r>
          </a:p>
        </p:txBody>
      </p:sp>
      <p:sp>
        <p:nvSpPr>
          <p:cNvPr id="420871" name="AutoShape 7"/>
          <p:cNvSpPr>
            <a:spLocks noChangeArrowheads="1"/>
          </p:cNvSpPr>
          <p:nvPr/>
        </p:nvSpPr>
        <p:spPr bwMode="auto">
          <a:xfrm>
            <a:off x="4038600" y="3048000"/>
            <a:ext cx="762000" cy="381000"/>
          </a:xfrm>
          <a:prstGeom prst="wedgeRoundRectCallout">
            <a:avLst>
              <a:gd name="adj1" fmla="val -8333"/>
              <a:gd name="adj2" fmla="val 77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整数</a:t>
            </a:r>
          </a:p>
        </p:txBody>
      </p:sp>
      <p:sp>
        <p:nvSpPr>
          <p:cNvPr id="420872" name="AutoShape 8"/>
          <p:cNvSpPr>
            <a:spLocks noChangeArrowheads="1"/>
          </p:cNvSpPr>
          <p:nvPr/>
        </p:nvSpPr>
        <p:spPr bwMode="auto">
          <a:xfrm>
            <a:off x="1219200" y="4038600"/>
            <a:ext cx="762000" cy="381000"/>
          </a:xfrm>
          <a:prstGeom prst="wedgeRoundRectCallout">
            <a:avLst>
              <a:gd name="adj1" fmla="val 90417"/>
              <a:gd name="adj2" fmla="val -1454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文字</a:t>
            </a:r>
          </a:p>
        </p:txBody>
      </p:sp>
      <p:sp>
        <p:nvSpPr>
          <p:cNvPr id="420873" name="AutoShape 9"/>
          <p:cNvSpPr>
            <a:spLocks noChangeArrowheads="1"/>
          </p:cNvSpPr>
          <p:nvPr/>
        </p:nvSpPr>
        <p:spPr bwMode="auto">
          <a:xfrm>
            <a:off x="2438400" y="4832522"/>
            <a:ext cx="1066800" cy="381000"/>
          </a:xfrm>
          <a:prstGeom prst="wedgeRoundRectCallout">
            <a:avLst>
              <a:gd name="adj1" fmla="val -19347"/>
              <a:gd name="adj2" fmla="val -85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予約語</a:t>
            </a:r>
          </a:p>
        </p:txBody>
      </p:sp>
      <p:sp>
        <p:nvSpPr>
          <p:cNvPr id="420874" name="AutoShape 10"/>
          <p:cNvSpPr>
            <a:spLocks noChangeArrowheads="1"/>
          </p:cNvSpPr>
          <p:nvPr/>
        </p:nvSpPr>
        <p:spPr bwMode="auto">
          <a:xfrm>
            <a:off x="4817962" y="4809281"/>
            <a:ext cx="1066800" cy="381000"/>
          </a:xfrm>
          <a:prstGeom prst="wedgeRoundRectCallout">
            <a:avLst>
              <a:gd name="adj1" fmla="val -17708"/>
              <a:gd name="adj2" fmla="val -737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演算子</a:t>
            </a:r>
          </a:p>
        </p:txBody>
      </p:sp>
      <p:sp>
        <p:nvSpPr>
          <p:cNvPr id="420875" name="AutoShape 11"/>
          <p:cNvSpPr>
            <a:spLocks noChangeArrowheads="1"/>
          </p:cNvSpPr>
          <p:nvPr/>
        </p:nvSpPr>
        <p:spPr bwMode="auto">
          <a:xfrm>
            <a:off x="6523781" y="4832522"/>
            <a:ext cx="1600200" cy="381000"/>
          </a:xfrm>
          <a:prstGeom prst="wedgeRoundRectCallout">
            <a:avLst>
              <a:gd name="adj1" fmla="val -27083"/>
              <a:gd name="adj2" fmla="val -8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区切り記号</a:t>
            </a:r>
          </a:p>
        </p:txBody>
      </p:sp>
      <p:sp>
        <p:nvSpPr>
          <p:cNvPr id="420876" name="AutoShape 12"/>
          <p:cNvSpPr>
            <a:spLocks noChangeArrowheads="1"/>
          </p:cNvSpPr>
          <p:nvPr/>
        </p:nvSpPr>
        <p:spPr bwMode="auto">
          <a:xfrm>
            <a:off x="3200400" y="6166022"/>
            <a:ext cx="1066800" cy="381000"/>
          </a:xfrm>
          <a:prstGeom prst="wedgeRoundRectCallout">
            <a:avLst>
              <a:gd name="adj1" fmla="val 33037"/>
              <a:gd name="adj2" fmla="val -85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コメント</a:t>
            </a:r>
          </a:p>
        </p:txBody>
      </p:sp>
      <p:sp>
        <p:nvSpPr>
          <p:cNvPr id="420877" name="Text Box 13"/>
          <p:cNvSpPr txBox="1">
            <a:spLocks noChangeArrowheads="1"/>
          </p:cNvSpPr>
          <p:nvPr/>
        </p:nvSpPr>
        <p:spPr bwMode="auto">
          <a:xfrm>
            <a:off x="4419600" y="6138099"/>
            <a:ext cx="4620473"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b="1" dirty="0"/>
              <a:t>(</a:t>
            </a:r>
            <a:r>
              <a:rPr lang="ja-JP" altLang="en-US" sz="2800" b="1" dirty="0"/>
              <a:t>文字列，コメントは拡張課題)</a:t>
            </a:r>
          </a:p>
        </p:txBody>
      </p:sp>
      <p:sp>
        <p:nvSpPr>
          <p:cNvPr id="14" name="AutoShape 8"/>
          <p:cNvSpPr>
            <a:spLocks noChangeArrowheads="1"/>
          </p:cNvSpPr>
          <p:nvPr/>
        </p:nvSpPr>
        <p:spPr bwMode="auto">
          <a:xfrm>
            <a:off x="6339892" y="3848100"/>
            <a:ext cx="1051508" cy="381000"/>
          </a:xfrm>
          <a:prstGeom prst="wedgeRoundRectCallout">
            <a:avLst>
              <a:gd name="adj1" fmla="val -88823"/>
              <a:gd name="adj2" fmla="val 340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文字列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0868"/>
                                        </p:tgtEl>
                                        <p:attrNameLst>
                                          <p:attrName>style.visibility</p:attrName>
                                        </p:attrNameLst>
                                      </p:cBhvr>
                                      <p:to>
                                        <p:strVal val="visible"/>
                                      </p:to>
                                    </p:set>
                                    <p:animEffect transition="in" filter="checkerboard(across)">
                                      <p:cBhvr>
                                        <p:cTn id="7" dur="500"/>
                                        <p:tgtEl>
                                          <p:spTgt spid="420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0869"/>
                                        </p:tgtEl>
                                        <p:attrNameLst>
                                          <p:attrName>style.visibility</p:attrName>
                                        </p:attrNameLst>
                                      </p:cBhvr>
                                      <p:to>
                                        <p:strVal val="visible"/>
                                      </p:to>
                                    </p:set>
                                    <p:animEffect transition="in" filter="checkerboard(across)">
                                      <p:cBhvr>
                                        <p:cTn id="12" dur="500"/>
                                        <p:tgtEl>
                                          <p:spTgt spid="4208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20870"/>
                                        </p:tgtEl>
                                        <p:attrNameLst>
                                          <p:attrName>style.visibility</p:attrName>
                                        </p:attrNameLst>
                                      </p:cBhvr>
                                      <p:to>
                                        <p:strVal val="visible"/>
                                      </p:to>
                                    </p:set>
                                    <p:animEffect transition="in" filter="checkerboard(across)">
                                      <p:cBhvr>
                                        <p:cTn id="17" dur="500"/>
                                        <p:tgtEl>
                                          <p:spTgt spid="4208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20871"/>
                                        </p:tgtEl>
                                        <p:attrNameLst>
                                          <p:attrName>style.visibility</p:attrName>
                                        </p:attrNameLst>
                                      </p:cBhvr>
                                      <p:to>
                                        <p:strVal val="visible"/>
                                      </p:to>
                                    </p:set>
                                    <p:animEffect transition="in" filter="checkerboard(across)">
                                      <p:cBhvr>
                                        <p:cTn id="22" dur="500"/>
                                        <p:tgtEl>
                                          <p:spTgt spid="4208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20872"/>
                                        </p:tgtEl>
                                        <p:attrNameLst>
                                          <p:attrName>style.visibility</p:attrName>
                                        </p:attrNameLst>
                                      </p:cBhvr>
                                      <p:to>
                                        <p:strVal val="visible"/>
                                      </p:to>
                                    </p:set>
                                    <p:animEffect transition="in" filter="checkerboard(across)">
                                      <p:cBhvr>
                                        <p:cTn id="27" dur="500"/>
                                        <p:tgtEl>
                                          <p:spTgt spid="42087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20873"/>
                                        </p:tgtEl>
                                        <p:attrNameLst>
                                          <p:attrName>style.visibility</p:attrName>
                                        </p:attrNameLst>
                                      </p:cBhvr>
                                      <p:to>
                                        <p:strVal val="visible"/>
                                      </p:to>
                                    </p:set>
                                    <p:animEffect transition="in" filter="checkerboard(across)">
                                      <p:cBhvr>
                                        <p:cTn id="37" dur="500"/>
                                        <p:tgtEl>
                                          <p:spTgt spid="42087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20874"/>
                                        </p:tgtEl>
                                        <p:attrNameLst>
                                          <p:attrName>style.visibility</p:attrName>
                                        </p:attrNameLst>
                                      </p:cBhvr>
                                      <p:to>
                                        <p:strVal val="visible"/>
                                      </p:to>
                                    </p:set>
                                    <p:animEffect transition="in" filter="checkerboard(across)">
                                      <p:cBhvr>
                                        <p:cTn id="42" dur="500"/>
                                        <p:tgtEl>
                                          <p:spTgt spid="42087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20875"/>
                                        </p:tgtEl>
                                        <p:attrNameLst>
                                          <p:attrName>style.visibility</p:attrName>
                                        </p:attrNameLst>
                                      </p:cBhvr>
                                      <p:to>
                                        <p:strVal val="visible"/>
                                      </p:to>
                                    </p:set>
                                    <p:animEffect transition="in" filter="checkerboard(across)">
                                      <p:cBhvr>
                                        <p:cTn id="47" dur="500"/>
                                        <p:tgtEl>
                                          <p:spTgt spid="42087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20876"/>
                                        </p:tgtEl>
                                        <p:attrNameLst>
                                          <p:attrName>style.visibility</p:attrName>
                                        </p:attrNameLst>
                                      </p:cBhvr>
                                      <p:to>
                                        <p:strVal val="visible"/>
                                      </p:to>
                                    </p:set>
                                    <p:animEffect transition="in" filter="checkerboard(across)">
                                      <p:cBhvr>
                                        <p:cTn id="52" dur="500"/>
                                        <p:tgtEl>
                                          <p:spTgt spid="42087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20877"/>
                                        </p:tgtEl>
                                        <p:attrNameLst>
                                          <p:attrName>style.visibility</p:attrName>
                                        </p:attrNameLst>
                                      </p:cBhvr>
                                      <p:to>
                                        <p:strVal val="visible"/>
                                      </p:to>
                                    </p:set>
                                    <p:animEffect transition="in" filter="checkerboard(across)">
                                      <p:cBhvr>
                                        <p:cTn id="57" dur="500"/>
                                        <p:tgtEl>
                                          <p:spTgt spid="420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animBg="1" autoUpdateAnimBg="0"/>
      <p:bldP spid="420869" grpId="0" animBg="1" autoUpdateAnimBg="0"/>
      <p:bldP spid="420870" grpId="0" animBg="1" autoUpdateAnimBg="0"/>
      <p:bldP spid="420871" grpId="0" animBg="1" autoUpdateAnimBg="0"/>
      <p:bldP spid="420872" grpId="0" animBg="1" autoUpdateAnimBg="0"/>
      <p:bldP spid="420873" grpId="0" animBg="1" autoUpdateAnimBg="0"/>
      <p:bldP spid="420874" grpId="0" animBg="1" autoUpdateAnimBg="0"/>
      <p:bldP spid="420875" grpId="0" animBg="1" autoUpdateAnimBg="0"/>
      <p:bldP spid="420876" grpId="0" animBg="1" autoUpdateAnimBg="0"/>
      <p:bldP spid="420877" grpId="0" autoUpdateAnimBg="0"/>
      <p:bldP spid="1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1066800" y="304800"/>
            <a:ext cx="75438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マイクロ構文</a:t>
            </a:r>
            <a:r>
              <a:rPr lang="ja-JP" altLang="en-US" sz="3600">
                <a:effectLst/>
              </a:rPr>
              <a:t>(変数名, 整数, 文字)</a:t>
            </a:r>
          </a:p>
        </p:txBody>
      </p:sp>
      <p:sp>
        <p:nvSpPr>
          <p:cNvPr id="270339" name="Rectangle 3"/>
          <p:cNvSpPr>
            <a:spLocks noGrp="1" noChangeArrowheads="1"/>
          </p:cNvSpPr>
          <p:nvPr>
            <p:ph type="body" idx="1"/>
          </p:nvPr>
        </p:nvSpPr>
        <p:spPr>
          <a:xfrm>
            <a:off x="609600" y="1219200"/>
            <a:ext cx="8229600" cy="556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マイクロ構文</a:t>
            </a:r>
          </a:p>
          <a:p>
            <a:pPr>
              <a:buFont typeface="Wingdings" panose="05000000000000000000" pitchFamily="2" charset="2"/>
              <a:buNone/>
            </a:pPr>
            <a:r>
              <a:rPr lang="en-US" altLang="ja-JP" sz="2800" dirty="0">
                <a:effectLst/>
              </a:rPr>
              <a:t>NAME</a:t>
            </a:r>
            <a:r>
              <a:rPr lang="en-US" altLang="ja-JP" sz="2000" dirty="0">
                <a:solidFill>
                  <a:srgbClr val="FFFF66"/>
                </a:solidFill>
                <a:effectLst/>
              </a:rPr>
              <a:t>(</a:t>
            </a:r>
            <a:r>
              <a:rPr lang="ja-JP" altLang="en-US" sz="2000" dirty="0">
                <a:solidFill>
                  <a:srgbClr val="FFFF66"/>
                </a:solidFill>
                <a:effectLst/>
              </a:rPr>
              <a:t>変数名)</a:t>
            </a:r>
            <a:r>
              <a:rPr lang="ja-JP" altLang="en-US" sz="2800" dirty="0">
                <a:effectLst/>
              </a:rPr>
              <a:t> ::= </a:t>
            </a:r>
            <a:r>
              <a:rPr lang="en-US" altLang="ja-JP" sz="2800" dirty="0">
                <a:effectLst/>
              </a:rPr>
              <a:t>Alpha { Alpha | Dec }</a:t>
            </a:r>
          </a:p>
          <a:p>
            <a:pPr eaLnBrk="1" hangingPunct="1">
              <a:spcBef>
                <a:spcPct val="0"/>
              </a:spcBef>
              <a:buClrTx/>
              <a:buSzTx/>
              <a:buFontTx/>
              <a:buNone/>
            </a:pPr>
            <a:r>
              <a:rPr lang="en-US" altLang="ja-JP" sz="2800" dirty="0">
                <a:effectLst/>
              </a:rPr>
              <a:t>INTEGER</a:t>
            </a:r>
            <a:r>
              <a:rPr lang="en-US" altLang="ja-JP" sz="2000" dirty="0">
                <a:solidFill>
                  <a:srgbClr val="FFFF66"/>
                </a:solidFill>
                <a:effectLst/>
              </a:rPr>
              <a:t>(</a:t>
            </a:r>
            <a:r>
              <a:rPr lang="ja-JP" altLang="en-US" sz="2000" dirty="0">
                <a:solidFill>
                  <a:srgbClr val="FFFF66"/>
                </a:solidFill>
                <a:effectLst/>
              </a:rPr>
              <a:t>整数)</a:t>
            </a:r>
            <a:r>
              <a:rPr lang="en-US" altLang="ja-JP" sz="2800" dirty="0">
                <a:effectLst/>
              </a:rPr>
              <a:t> ::= ‘0’ | </a:t>
            </a:r>
            <a:r>
              <a:rPr lang="en-US" altLang="ja-JP" sz="2800" dirty="0" err="1">
                <a:effectLst/>
              </a:rPr>
              <a:t>Pdec</a:t>
            </a:r>
            <a:r>
              <a:rPr lang="en-US" altLang="ja-JP" sz="2800" dirty="0">
                <a:effectLst/>
              </a:rPr>
              <a:t> { Dec }</a:t>
            </a:r>
          </a:p>
          <a:p>
            <a:pPr eaLnBrk="1" hangingPunct="1">
              <a:spcBef>
                <a:spcPct val="0"/>
              </a:spcBef>
              <a:buClrTx/>
              <a:buSzTx/>
              <a:buFontTx/>
              <a:buNone/>
            </a:pPr>
            <a:r>
              <a:rPr lang="en-US" altLang="ja-JP" sz="2800" dirty="0">
                <a:effectLst/>
              </a:rPr>
              <a:t>                           | ‘0’ ‘x’ </a:t>
            </a:r>
            <a:r>
              <a:rPr lang="en-US" altLang="ja-JP" sz="2800" dirty="0" err="1">
                <a:effectLst/>
              </a:rPr>
              <a:t>Xdec</a:t>
            </a:r>
            <a:r>
              <a:rPr lang="ja-JP" altLang="en-US" sz="2800" dirty="0">
                <a:effectLst/>
              </a:rPr>
              <a:t> </a:t>
            </a:r>
            <a:r>
              <a:rPr lang="en-US" altLang="ja-JP" sz="2800" dirty="0">
                <a:effectLst/>
              </a:rPr>
              <a:t>{ </a:t>
            </a:r>
            <a:r>
              <a:rPr lang="en-US" altLang="ja-JP" sz="2800" dirty="0" err="1">
                <a:effectLst/>
              </a:rPr>
              <a:t>Xdec</a:t>
            </a:r>
            <a:r>
              <a:rPr lang="en-US" altLang="ja-JP" sz="2800" dirty="0">
                <a:effectLst/>
              </a:rPr>
              <a:t> }</a:t>
            </a:r>
          </a:p>
          <a:p>
            <a:pPr eaLnBrk="1" hangingPunct="1">
              <a:spcBef>
                <a:spcPct val="0"/>
              </a:spcBef>
              <a:buClrTx/>
              <a:buSzTx/>
              <a:buFontTx/>
              <a:buNone/>
            </a:pPr>
            <a:r>
              <a:rPr lang="en-US" altLang="ja-JP" sz="2800" dirty="0">
                <a:effectLst/>
              </a:rPr>
              <a:t>CHARACER</a:t>
            </a:r>
            <a:r>
              <a:rPr lang="en-US" altLang="ja-JP" sz="2000" dirty="0">
                <a:solidFill>
                  <a:srgbClr val="FFFF66"/>
                </a:solidFill>
                <a:effectLst/>
              </a:rPr>
              <a:t>(</a:t>
            </a:r>
            <a:r>
              <a:rPr lang="ja-JP" altLang="en-US" sz="2000" dirty="0">
                <a:solidFill>
                  <a:srgbClr val="FFFF66"/>
                </a:solidFill>
                <a:effectLst/>
              </a:rPr>
              <a:t>文字)</a:t>
            </a:r>
            <a:r>
              <a:rPr lang="en-US" altLang="ja-JP" sz="2800" dirty="0">
                <a:effectLst/>
              </a:rPr>
              <a:t> ::= ‘‘</a:t>
            </a:r>
            <a:r>
              <a:rPr lang="en-US" altLang="ja-JP" sz="2000" dirty="0">
                <a:solidFill>
                  <a:srgbClr val="FFFF66"/>
                </a:solidFill>
                <a:effectLst/>
              </a:rPr>
              <a:t>(</a:t>
            </a:r>
            <a:r>
              <a:rPr lang="ja-JP" altLang="en-US" sz="2000" dirty="0">
                <a:solidFill>
                  <a:srgbClr val="FFFF66"/>
                </a:solidFill>
                <a:effectLst/>
              </a:rPr>
              <a:t>シングルクォート</a:t>
            </a:r>
            <a:r>
              <a:rPr lang="en-US" altLang="ja-JP" sz="2000" dirty="0">
                <a:solidFill>
                  <a:srgbClr val="FFFF66"/>
                </a:solidFill>
                <a:effectLst/>
              </a:rPr>
              <a:t>)</a:t>
            </a:r>
            <a:r>
              <a:rPr lang="en-US" altLang="ja-JP" sz="2800" dirty="0">
                <a:effectLst/>
              </a:rPr>
              <a:t>’</a:t>
            </a:r>
            <a:r>
              <a:rPr lang="ja-JP" altLang="en-US" sz="2800" dirty="0">
                <a:effectLst/>
              </a:rPr>
              <a:t> </a:t>
            </a:r>
            <a:r>
              <a:rPr lang="en-US" altLang="ja-JP" sz="2800" dirty="0">
                <a:effectLst/>
              </a:rPr>
              <a:t>Character</a:t>
            </a:r>
            <a:r>
              <a:rPr lang="en-US" altLang="ja-JP" sz="2800" dirty="0"/>
              <a:t> ‘’’</a:t>
            </a:r>
          </a:p>
          <a:p>
            <a:pPr eaLnBrk="1" hangingPunct="1">
              <a:spcBef>
                <a:spcPct val="0"/>
              </a:spcBef>
              <a:buClrTx/>
              <a:buSzTx/>
              <a:buNone/>
            </a:pPr>
            <a:r>
              <a:rPr lang="en-US" altLang="ja-JP" sz="2800" dirty="0">
                <a:effectLst/>
              </a:rPr>
              <a:t>STRING</a:t>
            </a:r>
            <a:r>
              <a:rPr lang="en-US" altLang="ja-JP" sz="2000" dirty="0">
                <a:solidFill>
                  <a:srgbClr val="FFFF66"/>
                </a:solidFill>
                <a:effectLst/>
              </a:rPr>
              <a:t>(</a:t>
            </a:r>
            <a:r>
              <a:rPr lang="ja-JP" altLang="en-US" sz="2000" dirty="0">
                <a:solidFill>
                  <a:srgbClr val="FFFF66"/>
                </a:solidFill>
                <a:effectLst/>
              </a:rPr>
              <a:t>文字列)</a:t>
            </a:r>
            <a:r>
              <a:rPr lang="en-US" altLang="ja-JP" sz="2800" dirty="0">
                <a:effectLst/>
              </a:rPr>
              <a:t> ::= ‘“</a:t>
            </a:r>
            <a:r>
              <a:rPr lang="en-US" altLang="ja-JP" sz="2000" dirty="0">
                <a:solidFill>
                  <a:srgbClr val="FFFF66"/>
                </a:solidFill>
                <a:effectLst/>
              </a:rPr>
              <a:t>(</a:t>
            </a:r>
            <a:r>
              <a:rPr lang="ja-JP" altLang="en-US" sz="2000" dirty="0">
                <a:solidFill>
                  <a:srgbClr val="FFFF66"/>
                </a:solidFill>
                <a:effectLst/>
              </a:rPr>
              <a:t>ダブルクォート</a:t>
            </a:r>
            <a:r>
              <a:rPr lang="en-US" altLang="ja-JP" sz="2000" dirty="0">
                <a:solidFill>
                  <a:srgbClr val="FFFF66"/>
                </a:solidFill>
                <a:effectLst/>
              </a:rPr>
              <a:t>)</a:t>
            </a:r>
            <a:r>
              <a:rPr lang="en-US" altLang="ja-JP" sz="2800" dirty="0">
                <a:effectLst/>
              </a:rPr>
              <a:t>’</a:t>
            </a:r>
            <a:r>
              <a:rPr lang="ja-JP" altLang="en-US" sz="2800" dirty="0">
                <a:effectLst/>
              </a:rPr>
              <a:t> </a:t>
            </a:r>
            <a:r>
              <a:rPr lang="en-US" altLang="ja-JP" sz="2800" dirty="0">
                <a:effectLst/>
              </a:rPr>
              <a:t>{ Character</a:t>
            </a:r>
            <a:r>
              <a:rPr lang="en-US" altLang="ja-JP" sz="2800" dirty="0"/>
              <a:t> } ‘”’</a:t>
            </a:r>
          </a:p>
          <a:p>
            <a:pPr eaLnBrk="1" hangingPunct="1">
              <a:spcBef>
                <a:spcPct val="0"/>
              </a:spcBef>
              <a:buClrTx/>
              <a:buSzTx/>
              <a:buFontTx/>
              <a:buNone/>
            </a:pPr>
            <a:endParaRPr lang="en-US" altLang="ja-JP" sz="2800" dirty="0"/>
          </a:p>
        </p:txBody>
      </p:sp>
      <p:sp>
        <p:nvSpPr>
          <p:cNvPr id="270341" name="Text Box 5"/>
          <p:cNvSpPr txBox="1">
            <a:spLocks noChangeArrowheads="1"/>
          </p:cNvSpPr>
          <p:nvPr/>
        </p:nvSpPr>
        <p:spPr bwMode="auto">
          <a:xfrm>
            <a:off x="1066800" y="4495232"/>
            <a:ext cx="7467600" cy="224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sz="2800" dirty="0"/>
              <a:t>Alpha </a:t>
            </a:r>
            <a:r>
              <a:rPr lang="ja-JP" altLang="en-US" sz="2800" dirty="0"/>
              <a:t>∈ {</a:t>
            </a:r>
            <a:r>
              <a:rPr lang="en-US" altLang="ja-JP" sz="2800" dirty="0"/>
              <a:t>a, b, …, z, A, B, …, Z, _</a:t>
            </a:r>
            <a:r>
              <a:rPr lang="en-US" altLang="ja-JP" sz="2000" dirty="0">
                <a:solidFill>
                  <a:srgbClr val="FFFF66"/>
                </a:solidFill>
              </a:rPr>
              <a:t>(</a:t>
            </a:r>
            <a:r>
              <a:rPr lang="ja-JP" altLang="en-US" sz="2000" dirty="0">
                <a:solidFill>
                  <a:srgbClr val="FFFF66"/>
                </a:solidFill>
              </a:rPr>
              <a:t>アンダーバー)</a:t>
            </a:r>
            <a:r>
              <a:rPr lang="ja-JP" altLang="en-US" sz="2800" dirty="0"/>
              <a:t>}</a:t>
            </a:r>
          </a:p>
          <a:p>
            <a:r>
              <a:rPr lang="en-US" altLang="ja-JP" sz="2800" dirty="0" err="1"/>
              <a:t>Pdec</a:t>
            </a:r>
            <a:r>
              <a:rPr lang="en-US" altLang="ja-JP" sz="2800" dirty="0"/>
              <a:t>   </a:t>
            </a:r>
            <a:r>
              <a:rPr lang="ja-JP" altLang="en-US" sz="2800" dirty="0"/>
              <a:t>∈ {1, 2, …, 9}</a:t>
            </a:r>
          </a:p>
          <a:p>
            <a:r>
              <a:rPr lang="en-US" altLang="ja-JP" sz="2800" dirty="0"/>
              <a:t>Dec    </a:t>
            </a:r>
            <a:r>
              <a:rPr lang="ja-JP" altLang="en-US" sz="2800" dirty="0"/>
              <a:t>∈ {0, 1, 2, …, 9}</a:t>
            </a:r>
          </a:p>
          <a:p>
            <a:r>
              <a:rPr lang="en-US" altLang="ja-JP" sz="2800" dirty="0" err="1"/>
              <a:t>Xdec</a:t>
            </a:r>
            <a:r>
              <a:rPr lang="en-US" altLang="ja-JP" sz="2800" dirty="0"/>
              <a:t>  </a:t>
            </a:r>
            <a:r>
              <a:rPr lang="ja-JP" altLang="en-US" sz="2800" dirty="0"/>
              <a:t>∈ {0, 1, 2, …, 9, </a:t>
            </a:r>
            <a:r>
              <a:rPr lang="en-US" altLang="ja-JP" sz="2800" dirty="0"/>
              <a:t>A, B, …, F}</a:t>
            </a:r>
          </a:p>
          <a:p>
            <a:r>
              <a:rPr lang="en-US" altLang="ja-JP" sz="2800" dirty="0"/>
              <a:t>Character ::= </a:t>
            </a:r>
            <a:r>
              <a:rPr lang="ja-JP" altLang="en-US" sz="2000" dirty="0"/>
              <a:t>(任意の文字)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0341"/>
                                        </p:tgtEl>
                                        <p:attrNameLst>
                                          <p:attrName>style.visibility</p:attrName>
                                        </p:attrNameLst>
                                      </p:cBhvr>
                                      <p:to>
                                        <p:strVal val="visible"/>
                                      </p:to>
                                    </p:set>
                                    <p:animEffect transition="in" filter="checkerboard(across)">
                                      <p:cBhvr>
                                        <p:cTn id="7" dur="500"/>
                                        <p:tgtEl>
                                          <p:spTgt spid="270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853633" y="76482"/>
            <a:ext cx="7620000" cy="700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マイクロ構文</a:t>
            </a:r>
            <a:r>
              <a:rPr lang="ja-JP" altLang="en-US" sz="3600" dirty="0">
                <a:effectLst/>
              </a:rPr>
              <a:t>(予約語)</a:t>
            </a:r>
          </a:p>
        </p:txBody>
      </p:sp>
      <p:sp>
        <p:nvSpPr>
          <p:cNvPr id="271363" name="Rectangle 3"/>
          <p:cNvSpPr>
            <a:spLocks noGrp="1" noChangeArrowheads="1"/>
          </p:cNvSpPr>
          <p:nvPr>
            <p:ph type="body" idx="1"/>
          </p:nvPr>
        </p:nvSpPr>
        <p:spPr>
          <a:xfrm>
            <a:off x="457200" y="676666"/>
            <a:ext cx="8198734"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マイクロ構文</a:t>
            </a:r>
          </a:p>
          <a:p>
            <a:pPr eaLnBrk="1" hangingPunct="1">
              <a:spcBef>
                <a:spcPct val="0"/>
              </a:spcBef>
              <a:buClrTx/>
              <a:buSzTx/>
              <a:buFontTx/>
              <a:buNone/>
            </a:pPr>
            <a:r>
              <a:rPr lang="en-US" altLang="ja-JP" sz="2800" dirty="0">
                <a:effectLst/>
              </a:rPr>
              <a:t>KEYWORD</a:t>
            </a:r>
            <a:r>
              <a:rPr lang="en-US" altLang="ja-JP" sz="2000" dirty="0">
                <a:solidFill>
                  <a:srgbClr val="FFFF66"/>
                </a:solidFill>
                <a:effectLst/>
              </a:rPr>
              <a:t>(</a:t>
            </a:r>
            <a:r>
              <a:rPr lang="ja-JP" altLang="en-US" sz="2000" dirty="0">
                <a:solidFill>
                  <a:srgbClr val="FFFF66"/>
                </a:solidFill>
                <a:effectLst/>
              </a:rPr>
              <a:t>予約語)</a:t>
            </a:r>
            <a:r>
              <a:rPr lang="ja-JP" altLang="en-US" sz="2800" dirty="0">
                <a:effectLst/>
              </a:rPr>
              <a:t> ::= </a:t>
            </a:r>
            <a:r>
              <a:rPr lang="en-US" altLang="ja-JP" sz="2800" dirty="0">
                <a:effectLst/>
              </a:rPr>
              <a:t>‘f’ ‘o’ ‘r’</a:t>
            </a:r>
          </a:p>
          <a:p>
            <a:pPr eaLnBrk="1" hangingPunct="1">
              <a:spcBef>
                <a:spcPct val="0"/>
              </a:spcBef>
              <a:buClrTx/>
              <a:buSzTx/>
              <a:buFontTx/>
              <a:buNone/>
            </a:pPr>
            <a:r>
              <a:rPr lang="en-US" altLang="ja-JP" sz="2800" dirty="0">
                <a:effectLst/>
              </a:rPr>
              <a:t>                             | ‘</a:t>
            </a:r>
            <a:r>
              <a:rPr lang="en-US" altLang="ja-JP" sz="2800" dirty="0" err="1">
                <a:effectLst/>
              </a:rPr>
              <a:t>i</a:t>
            </a:r>
            <a:r>
              <a:rPr lang="en-US" altLang="ja-JP" sz="2800" dirty="0">
                <a:effectLst/>
              </a:rPr>
              <a:t>’ ‘f’   </a:t>
            </a:r>
          </a:p>
          <a:p>
            <a:pPr eaLnBrk="1" hangingPunct="1">
              <a:spcBef>
                <a:spcPct val="0"/>
              </a:spcBef>
              <a:buClrTx/>
              <a:buSzTx/>
              <a:buFontTx/>
              <a:buNone/>
            </a:pPr>
            <a:r>
              <a:rPr lang="en-US" altLang="ja-JP" sz="2800" dirty="0">
                <a:effectLst/>
              </a:rPr>
              <a:t>                             | ‘</a:t>
            </a:r>
            <a:r>
              <a:rPr lang="en-US" altLang="ja-JP" sz="2800" dirty="0" err="1">
                <a:effectLst/>
              </a:rPr>
              <a:t>i</a:t>
            </a:r>
            <a:r>
              <a:rPr lang="en-US" altLang="ja-JP" sz="2800" dirty="0">
                <a:effectLst/>
              </a:rPr>
              <a:t>’ ‘n’ ‘t’  </a:t>
            </a:r>
          </a:p>
          <a:p>
            <a:pPr eaLnBrk="1" hangingPunct="1">
              <a:spcBef>
                <a:spcPct val="0"/>
              </a:spcBef>
              <a:buClrTx/>
              <a:buSzTx/>
              <a:buFontTx/>
              <a:buNone/>
            </a:pPr>
            <a:r>
              <a:rPr lang="en-US" altLang="ja-JP" sz="2800" dirty="0">
                <a:effectLst/>
              </a:rPr>
              <a:t>                             | ‘</a:t>
            </a:r>
            <a:r>
              <a:rPr lang="en-US" altLang="ja-JP" sz="2800" dirty="0" err="1">
                <a:effectLst/>
              </a:rPr>
              <a:t>i</a:t>
            </a:r>
            <a:r>
              <a:rPr lang="en-US" altLang="ja-JP" sz="2800" dirty="0">
                <a:effectLst/>
              </a:rPr>
              <a:t>’ ‘n’ ‘p’ ‘u’ ‘t’ ‘c’ ‘h’ ‘a’ ‘r’</a:t>
            </a:r>
          </a:p>
          <a:p>
            <a:pPr eaLnBrk="1" hangingPunct="1">
              <a:spcBef>
                <a:spcPct val="0"/>
              </a:spcBef>
              <a:buClrTx/>
              <a:buSzTx/>
              <a:buFontTx/>
              <a:buNone/>
            </a:pPr>
            <a:r>
              <a:rPr lang="en-US" altLang="ja-JP" sz="2800" dirty="0">
                <a:effectLst/>
              </a:rPr>
              <a:t>                             | ‘</a:t>
            </a:r>
            <a:r>
              <a:rPr lang="en-US" altLang="ja-JP" sz="2800" dirty="0" err="1">
                <a:effectLst/>
              </a:rPr>
              <a:t>i</a:t>
            </a:r>
            <a:r>
              <a:rPr lang="en-US" altLang="ja-JP" sz="2800" dirty="0">
                <a:effectLst/>
              </a:rPr>
              <a:t>’ ‘n’ ‘p’ ‘u’ ‘t’ ‘</a:t>
            </a:r>
            <a:r>
              <a:rPr lang="en-US" altLang="ja-JP" sz="2800" dirty="0" err="1">
                <a:effectLst/>
              </a:rPr>
              <a:t>i</a:t>
            </a:r>
            <a:r>
              <a:rPr lang="en-US" altLang="ja-JP" sz="2800" dirty="0">
                <a:effectLst/>
              </a:rPr>
              <a:t>’ ‘n’ ‘t’</a:t>
            </a:r>
          </a:p>
          <a:p>
            <a:pPr eaLnBrk="1" hangingPunct="1">
              <a:spcBef>
                <a:spcPct val="0"/>
              </a:spcBef>
              <a:buClrTx/>
              <a:buSzTx/>
              <a:buNone/>
            </a:pPr>
            <a:r>
              <a:rPr lang="en-US" altLang="ja-JP" sz="2800" dirty="0">
                <a:effectLst/>
              </a:rPr>
              <a:t>                             | ‘m’ ‘a’ ‘</a:t>
            </a:r>
            <a:r>
              <a:rPr lang="en-US" altLang="ja-JP" sz="2800" dirty="0" err="1">
                <a:effectLst/>
              </a:rPr>
              <a:t>i</a:t>
            </a:r>
            <a:r>
              <a:rPr lang="en-US" altLang="ja-JP" sz="2800" dirty="0">
                <a:effectLst/>
              </a:rPr>
              <a:t>’ ‘n’</a:t>
            </a:r>
          </a:p>
          <a:p>
            <a:pPr eaLnBrk="1" hangingPunct="1">
              <a:spcBef>
                <a:spcPct val="0"/>
              </a:spcBef>
              <a:buClrTx/>
              <a:buSzTx/>
              <a:buFontTx/>
              <a:buNone/>
            </a:pPr>
            <a:r>
              <a:rPr lang="ja-JP" altLang="en-US" sz="2800" dirty="0">
                <a:effectLst/>
              </a:rPr>
              <a:t>                             </a:t>
            </a:r>
            <a:r>
              <a:rPr lang="en-US" altLang="ja-JP" sz="2800" dirty="0">
                <a:effectLst/>
              </a:rPr>
              <a:t>| ‘o’ ‘u’ ‘t’ ‘p’ ‘u’ ‘t’ ‘c’ ‘h’ ‘a’ ‘r’</a:t>
            </a:r>
          </a:p>
          <a:p>
            <a:pPr eaLnBrk="1" hangingPunct="1">
              <a:spcBef>
                <a:spcPct val="0"/>
              </a:spcBef>
              <a:buClrTx/>
              <a:buSzTx/>
              <a:buFontTx/>
              <a:buNone/>
            </a:pPr>
            <a:r>
              <a:rPr lang="en-US" altLang="ja-JP" sz="2800" dirty="0">
                <a:effectLst/>
              </a:rPr>
              <a:t>                             | ‘o’ ‘u’ ‘t’ ‘p’ ‘u’ ‘t’ ‘</a:t>
            </a:r>
            <a:r>
              <a:rPr lang="en-US" altLang="ja-JP" sz="2800" dirty="0" err="1">
                <a:effectLst/>
              </a:rPr>
              <a:t>i</a:t>
            </a:r>
            <a:r>
              <a:rPr lang="en-US" altLang="ja-JP" sz="2800" dirty="0">
                <a:effectLst/>
              </a:rPr>
              <a:t>’ ‘n’ ‘t’ </a:t>
            </a:r>
          </a:p>
          <a:p>
            <a:pPr eaLnBrk="1" hangingPunct="1">
              <a:spcBef>
                <a:spcPct val="0"/>
              </a:spcBef>
              <a:buClrTx/>
              <a:buSzTx/>
              <a:buFontTx/>
              <a:buNone/>
            </a:pPr>
            <a:r>
              <a:rPr lang="en-US" altLang="ja-JP" sz="2800" dirty="0">
                <a:effectLst/>
              </a:rPr>
              <a:t>                             | ‘o’ ‘u’ ‘t’ ‘p’ ‘u’ ‘t’ ‘s’ ‘t’ ‘r’ </a:t>
            </a:r>
          </a:p>
          <a:p>
            <a:pPr eaLnBrk="1" hangingPunct="1">
              <a:spcBef>
                <a:spcPct val="0"/>
              </a:spcBef>
              <a:buClrTx/>
              <a:buSzTx/>
              <a:buFontTx/>
              <a:buNone/>
            </a:pPr>
            <a:r>
              <a:rPr lang="en-US" altLang="ja-JP" sz="2800" dirty="0">
                <a:effectLst/>
              </a:rPr>
              <a:t>                             | ‘s’ ‘e’ ‘t’ ‘s’ ‘t’ ‘r’ </a:t>
            </a:r>
          </a:p>
          <a:p>
            <a:pPr eaLnBrk="1" hangingPunct="1">
              <a:spcBef>
                <a:spcPct val="0"/>
              </a:spcBef>
              <a:buClrTx/>
              <a:buSzTx/>
              <a:buFontTx/>
              <a:buNone/>
            </a:pPr>
            <a:r>
              <a:rPr lang="en-US" altLang="ja-JP" sz="2800" dirty="0">
                <a:effectLst/>
              </a:rPr>
              <a:t>                             | ‘w’ ‘h’ ‘</a:t>
            </a:r>
            <a:r>
              <a:rPr lang="en-US" altLang="ja-JP" sz="2800" dirty="0" err="1">
                <a:effectLst/>
              </a:rPr>
              <a:t>i</a:t>
            </a:r>
            <a:r>
              <a:rPr lang="en-US" altLang="ja-JP" sz="2800" dirty="0">
                <a:effectLst/>
              </a:rPr>
              <a:t>’ ‘l’ ‘e’</a:t>
            </a:r>
          </a:p>
        </p:txBody>
      </p:sp>
      <p:sp>
        <p:nvSpPr>
          <p:cNvPr id="271366" name="Text Box 6"/>
          <p:cNvSpPr txBox="1">
            <a:spLocks noChangeArrowheads="1"/>
          </p:cNvSpPr>
          <p:nvPr/>
        </p:nvSpPr>
        <p:spPr bwMode="auto">
          <a:xfrm>
            <a:off x="609600" y="5832783"/>
            <a:ext cx="4768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予約語は変数名では使用不可</a:t>
            </a:r>
          </a:p>
        </p:txBody>
      </p:sp>
      <p:sp>
        <p:nvSpPr>
          <p:cNvPr id="271367" name="Text Box 7"/>
          <p:cNvSpPr txBox="1">
            <a:spLocks noChangeArrowheads="1"/>
          </p:cNvSpPr>
          <p:nvPr/>
        </p:nvSpPr>
        <p:spPr bwMode="auto">
          <a:xfrm>
            <a:off x="609600" y="6292226"/>
            <a:ext cx="5979499"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拡張課題では </a:t>
            </a:r>
            <a:r>
              <a:rPr lang="en-US" altLang="ja-JP" sz="2800" dirty="0"/>
              <a:t>‘e’ ‘l’ ‘s’ ‘e’ </a:t>
            </a:r>
            <a:r>
              <a:rPr lang="ja-JP" altLang="en-US" sz="2800" dirty="0"/>
              <a:t>等も予約語</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366"/>
                                        </p:tgtEl>
                                        <p:attrNameLst>
                                          <p:attrName>style.visibility</p:attrName>
                                        </p:attrNameLst>
                                      </p:cBhvr>
                                      <p:to>
                                        <p:strVal val="visible"/>
                                      </p:to>
                                    </p:set>
                                    <p:animEffect transition="in" filter="checkerboard(across)">
                                      <p:cBhvr>
                                        <p:cTn id="7" dur="500"/>
                                        <p:tgtEl>
                                          <p:spTgt spid="271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1367"/>
                                        </p:tgtEl>
                                        <p:attrNameLst>
                                          <p:attrName>style.visibility</p:attrName>
                                        </p:attrNameLst>
                                      </p:cBhvr>
                                      <p:to>
                                        <p:strVal val="visible"/>
                                      </p:to>
                                    </p:set>
                                    <p:animEffect transition="in" filter="checkerboard(across)">
                                      <p:cBhvr>
                                        <p:cTn id="12" dur="500"/>
                                        <p:tgtEl>
                                          <p:spTgt spid="271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6" grpId="0" autoUpdateAnimBg="0"/>
      <p:bldP spid="271367" grpId="0" autoUpdateAnimBg="0"/>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13613</TotalTime>
  <Words>9123</Words>
  <Application>Microsoft Office PowerPoint</Application>
  <PresentationFormat>画面に合わせる (4:3)</PresentationFormat>
  <Paragraphs>2176</Paragraphs>
  <Slides>55</Slides>
  <Notes>55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55</vt:i4>
      </vt:variant>
    </vt:vector>
  </HeadingPairs>
  <TitlesOfParts>
    <vt:vector size="63" baseType="lpstr">
      <vt:lpstr>游ゴシック</vt:lpstr>
      <vt:lpstr>Arial</vt:lpstr>
      <vt:lpstr>Cambria Math</vt:lpstr>
      <vt:lpstr>Tahoma</vt:lpstr>
      <vt:lpstr>Times New Roman</vt:lpstr>
      <vt:lpstr>Wingdings</vt:lpstr>
      <vt:lpstr>Shimmer</vt:lpstr>
      <vt:lpstr>数式</vt:lpstr>
      <vt:lpstr>コンパイラ</vt:lpstr>
      <vt:lpstr>コンパイラの構造</vt:lpstr>
      <vt:lpstr>処理の流れ 情報システムプロジェクトIの場合</vt:lpstr>
      <vt:lpstr>字句解析系 (lexical analyzer, scanner)</vt:lpstr>
      <vt:lpstr>単語への分割</vt:lpstr>
      <vt:lpstr>単語への分割</vt:lpstr>
      <vt:lpstr>マイクロ構文 (情報システムプロジェクトIの場合)</vt:lpstr>
      <vt:lpstr>マイクロ構文(変数名, 整数, 文字)</vt:lpstr>
      <vt:lpstr>マイクロ構文(予約語)</vt:lpstr>
      <vt:lpstr>マイクロ構文(演算子, 区切り記号)</vt:lpstr>
      <vt:lpstr>トークンの種類 (情報システムプロジェクトIの場合)</vt:lpstr>
      <vt:lpstr>トークン名</vt:lpstr>
      <vt:lpstr>トークン名</vt:lpstr>
      <vt:lpstr>トークン名</vt:lpstr>
      <vt:lpstr>字句解析の手順</vt:lpstr>
      <vt:lpstr>非決定性有限オートマトンへ</vt:lpstr>
      <vt:lpstr>非決定性有限オートマトンへ</vt:lpstr>
      <vt:lpstr>非決定性有限オートマトンへ</vt:lpstr>
      <vt:lpstr>非決定性有限オートマトンへ</vt:lpstr>
      <vt:lpstr>非決定性有限オートマトンへ</vt:lpstr>
      <vt:lpstr>非決定性オートマトンへ</vt:lpstr>
      <vt:lpstr>非決定性オートマトンへ</vt:lpstr>
      <vt:lpstr>非決定性有限オートマトンの 問題点</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決定性有限オートマトンへ</vt:lpstr>
      <vt:lpstr>決定性有限オートマトンの 問題点</vt:lpstr>
      <vt:lpstr>状態最小化</vt:lpstr>
      <vt:lpstr>状態数最小化の手順</vt:lpstr>
      <vt:lpstr>状態遷移表を用いた 最小化</vt:lpstr>
      <vt:lpstr>状態遷移表を用いた最小化</vt:lpstr>
      <vt:lpstr>状態遷移表を用いた最小化</vt:lpstr>
      <vt:lpstr>状態遷移表を用いた最小化</vt:lpstr>
      <vt:lpstr>状態併合表を用いた最小化</vt:lpstr>
      <vt:lpstr>状態併合表を用いた最小化</vt:lpstr>
      <vt:lpstr>状態併合表を用いた最小化</vt:lpstr>
      <vt:lpstr>状態併合表を用いた最小化</vt:lpstr>
      <vt:lpstr>状態併合表を用いた最小化</vt:lpstr>
      <vt:lpstr>状態併合表を用いた最小化</vt:lpstr>
      <vt:lpstr>PowerPoint プレゼンテーション</vt:lpstr>
      <vt:lpstr>決定性有限オートマトンの作成 情報システムプロジェクトIの場合</vt:lpstr>
      <vt:lpstr>非決定性オートマトンへ</vt:lpstr>
      <vt:lpstr>決定性オートマトンへ</vt:lpstr>
      <vt:lpstr>決定性オートマトンへ</vt:lpstr>
      <vt:lpstr>決定性オートマトン</vt:lpstr>
      <vt:lpstr>決定性有限オートマトン(一部)</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Compiler03</dc:subject>
  <dc:creator>T.Ishimizu</dc:creator>
  <cp:lastModifiedBy>石水隆</cp:lastModifiedBy>
  <cp:revision>585</cp:revision>
  <cp:lastPrinted>2022-04-14T01:27:33Z</cp:lastPrinted>
  <dcterms:created xsi:type="dcterms:W3CDTF">1601-01-01T00:00:00Z</dcterms:created>
  <dcterms:modified xsi:type="dcterms:W3CDTF">2022-04-14T01:27:49Z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